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7" r:id="rId5"/>
  </p:sldMasterIdLst>
  <p:notesMasterIdLst>
    <p:notesMasterId r:id="rId18"/>
  </p:notesMasterIdLst>
  <p:handoutMasterIdLst>
    <p:handoutMasterId r:id="rId19"/>
  </p:handoutMasterIdLst>
  <p:sldIdLst>
    <p:sldId id="1266" r:id="rId6"/>
    <p:sldId id="1530" r:id="rId7"/>
    <p:sldId id="1269" r:id="rId8"/>
    <p:sldId id="1531" r:id="rId9"/>
    <p:sldId id="1526" r:id="rId10"/>
    <p:sldId id="263" r:id="rId11"/>
    <p:sldId id="1532" r:id="rId12"/>
    <p:sldId id="1533" r:id="rId13"/>
    <p:sldId id="1534" r:id="rId14"/>
    <p:sldId id="1523" r:id="rId15"/>
    <p:sldId id="1518" r:id="rId16"/>
    <p:sldId id="1516" r:id="rId1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BDAFA-E961-45AA-8E34-76944E7F5140}">
          <p14:sldIdLst>
            <p14:sldId id="1266"/>
            <p14:sldId id="1530"/>
            <p14:sldId id="1269"/>
            <p14:sldId id="1531"/>
            <p14:sldId id="1526"/>
            <p14:sldId id="263"/>
            <p14:sldId id="1532"/>
            <p14:sldId id="1533"/>
            <p14:sldId id="1534"/>
            <p14:sldId id="1523"/>
            <p14:sldId id="1518"/>
            <p14:sldId id="1516"/>
          </p14:sldIdLst>
        </p14:section>
        <p14:section name="Untitled Section" id="{BA336F6A-9CE9-43BE-8B66-2D27497DC5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pos="5185" userDrawn="1">
          <p15:clr>
            <a:srgbClr val="A4A3A4"/>
          </p15:clr>
        </p15:guide>
        <p15:guide id="10" pos="4905" userDrawn="1">
          <p15:clr>
            <a:srgbClr val="A4A3A4"/>
          </p15:clr>
        </p15:guide>
        <p15:guide id="11" pos="3803" userDrawn="1">
          <p15:clr>
            <a:srgbClr val="A4A3A4"/>
          </p15:clr>
        </p15:guide>
        <p15:guide id="1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03BE2"/>
    <a:srgbClr val="898989"/>
    <a:srgbClr val="FF33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FC940-9E85-4D1A-B0FC-8D4A65E56371}" v="1" dt="2021-09-01T19:41:12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3135" autoAdjust="0"/>
  </p:normalViewPr>
  <p:slideViewPr>
    <p:cSldViewPr snapToGrid="0" snapToObjects="1">
      <p:cViewPr varScale="1">
        <p:scale>
          <a:sx n="80" d="100"/>
          <a:sy n="80" d="100"/>
        </p:scale>
        <p:origin x="1022" y="-24"/>
      </p:cViewPr>
      <p:guideLst>
        <p:guide orient="horz" pos="2560"/>
        <p:guide orient="horz" pos="1010"/>
        <p:guide orient="horz" pos="3630"/>
        <p:guide orient="horz" pos="2309"/>
        <p:guide pos="7295"/>
        <p:guide pos="393"/>
        <p:guide/>
        <p:guide pos="2767"/>
        <p:guide pos="5185"/>
        <p:guide pos="4905"/>
        <p:guide pos="3803"/>
        <p:guide pos="2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9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5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2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" y="186644"/>
            <a:ext cx="3789783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13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75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1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2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" y="186644"/>
            <a:ext cx="3789783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9" y="2130853"/>
            <a:ext cx="10364391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100" y="3886652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3" y="6356355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5" y="6323779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defTabSz="342812">
              <a:defRPr/>
            </a:pPr>
            <a:r>
              <a:rPr lang="en-US" sz="135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Status Report on the CORC Coil Program             -Ramesh Gupta, BNL                   September 1, 2021</a:t>
            </a: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08FBF34-4E67-6C47-A78A-9C135843AE40}"/>
              </a:ext>
            </a:extLst>
          </p:cNvPr>
          <p:cNvSpPr/>
          <p:nvPr userDrawn="1"/>
        </p:nvSpPr>
        <p:spPr>
          <a:xfrm>
            <a:off x="5" y="0"/>
            <a:ext cx="12191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4CD79B7-4787-7344-A8E3-991F38CC2D9C}"/>
              </a:ext>
            </a:extLst>
          </p:cNvPr>
          <p:cNvSpPr txBox="1">
            <a:spLocks/>
          </p:cNvSpPr>
          <p:nvPr userDrawn="1"/>
        </p:nvSpPr>
        <p:spPr>
          <a:xfrm>
            <a:off x="3610096" y="0"/>
            <a:ext cx="8581904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/>
              <a:t>Click to edit Master title style</a:t>
            </a:r>
            <a:endParaRPr lang="en-US" sz="21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AF6C34-0601-C649-8859-7C59EC754F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7" y="123515"/>
            <a:ext cx="2752384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4" r:id="rId2"/>
    <p:sldLayoutId id="2147483685" r:id="rId3"/>
    <p:sldLayoutId id="2147483686" r:id="rId4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3" y="6356355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5" y="6323779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849" y="2257969"/>
            <a:ext cx="10020301" cy="199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Status Report on the CORC Coil Program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00"/>
                </a:solidFill>
              </a:rPr>
              <a:t>Ramesh Gupta, BNL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C1D82-BFAC-415C-AF2B-EDD6DF3BDA34}"/>
              </a:ext>
            </a:extLst>
          </p:cNvPr>
          <p:cNvSpPr/>
          <p:nvPr/>
        </p:nvSpPr>
        <p:spPr>
          <a:xfrm>
            <a:off x="3666587" y="4933165"/>
            <a:ext cx="4858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September 1, 2021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A47A-C0F5-488A-8A0C-F7A5DAE0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5" y="114300"/>
            <a:ext cx="7391400" cy="895350"/>
          </a:xfrm>
        </p:spPr>
        <p:txBody>
          <a:bodyPr>
            <a:noAutofit/>
          </a:bodyPr>
          <a:lstStyle/>
          <a:p>
            <a:r>
              <a:rPr lang="en-US" sz="4400" dirty="0"/>
              <a:t>Summary and Discussion</a:t>
            </a:r>
          </a:p>
        </p:txBody>
      </p:sp>
      <p:sp>
        <p:nvSpPr>
          <p:cNvPr id="4" name="Rectangle 3" descr="Water droplets">
            <a:extLst>
              <a:ext uri="{FF2B5EF4-FFF2-40B4-BE49-F238E27FC236}">
                <a16:creationId xmlns:a16="http://schemas.microsoft.com/office/drawing/2014/main" id="{0D04DE77-24E6-4A92-9163-9D2C0674883C}"/>
              </a:ext>
            </a:extLst>
          </p:cNvPr>
          <p:cNvSpPr txBox="1">
            <a:spLocks noChangeArrowheads="1"/>
          </p:cNvSpPr>
          <p:nvPr/>
        </p:nvSpPr>
        <p:spPr>
          <a:xfrm>
            <a:off x="104775" y="1237013"/>
            <a:ext cx="11617253" cy="340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Even though MDP test  for “in-field quench studies of a long CORC cable” in the background field of common coil dipole is delayed by ~3 months, we continue to make good progress</a:t>
            </a:r>
          </a:p>
          <a:p>
            <a:pPr>
              <a:spcBef>
                <a:spcPts val="12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There is a good possible opportunity of carrying out useful experimental studies for HTS/LTS hybrid dipole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2900" dirty="0">
                <a:solidFill>
                  <a:srgbClr val="002060"/>
                </a:solidFill>
              </a:rPr>
              <a:t> </a:t>
            </a:r>
            <a:r>
              <a:rPr lang="en-US" altLang="en-US" sz="2900" dirty="0">
                <a:solidFill>
                  <a:srgbClr val="006600"/>
                </a:solidFill>
              </a:rPr>
              <a:t>A personal opinion: Given the limited number of tests coming up every year in MDP and given the very limited knowledge of HTS/LTS coil interaction and of HTS magnetization, we should use all possible opportunity available, as long as there is a good scientific case</a:t>
            </a:r>
          </a:p>
        </p:txBody>
      </p:sp>
    </p:spTree>
    <p:extLst>
      <p:ext uri="{BB962C8B-B14F-4D97-AF65-F5344CB8AC3E}">
        <p14:creationId xmlns:p14="http://schemas.microsoft.com/office/powerpoint/2010/main" val="42101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A47A-C0F5-488A-8A0C-F7A5DAE0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0" y="9525"/>
            <a:ext cx="8324850" cy="1143000"/>
          </a:xfrm>
        </p:spPr>
        <p:txBody>
          <a:bodyPr>
            <a:noAutofit/>
          </a:bodyPr>
          <a:lstStyle/>
          <a:p>
            <a:r>
              <a:rPr lang="en-US" sz="7200" dirty="0"/>
              <a:t>Acknowledgement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3AAF4-B207-4950-A21B-5CAB003CD499}"/>
              </a:ext>
            </a:extLst>
          </p:cNvPr>
          <p:cNvSpPr txBox="1"/>
          <p:nvPr/>
        </p:nvSpPr>
        <p:spPr>
          <a:xfrm>
            <a:off x="261937" y="1304925"/>
            <a:ext cx="114204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This presentation benefited from the discussions with and direct contributions from the following colleagues:</a:t>
            </a:r>
          </a:p>
          <a:p>
            <a:endParaRPr lang="en-US" sz="2800" b="1" dirty="0"/>
          </a:p>
          <a:p>
            <a:r>
              <a:rPr lang="en-US" sz="2800" b="1" dirty="0"/>
              <a:t>ACT: Danko van der </a:t>
            </a:r>
            <a:r>
              <a:rPr lang="en-US" sz="2800" b="1" dirty="0" err="1"/>
              <a:t>Laan</a:t>
            </a:r>
            <a:r>
              <a:rPr lang="en-US" sz="2800" b="1" dirty="0"/>
              <a:t>, Jeremy Weiss</a:t>
            </a:r>
          </a:p>
          <a:p>
            <a:r>
              <a:rPr lang="en-US" sz="2800" b="1" dirty="0"/>
              <a:t>ASC: Ernesto Bosque, Lance Cooley</a:t>
            </a:r>
          </a:p>
          <a:p>
            <a:r>
              <a:rPr lang="en-US" sz="2800" b="1" dirty="0"/>
              <a:t>BNL: Anis Ben Yahia, Michael </a:t>
            </a:r>
            <a:r>
              <a:rPr lang="en-US" sz="2800" b="1" dirty="0" err="1"/>
              <a:t>Anerella</a:t>
            </a:r>
            <a:r>
              <a:rPr lang="en-US" sz="2800" b="1" dirty="0"/>
              <a:t>, Jesse Schmalzle, Piyush Joshi, …</a:t>
            </a:r>
          </a:p>
          <a:p>
            <a:r>
              <a:rPr lang="en-US" sz="2800" b="1" dirty="0"/>
              <a:t>FNAL: Vadim Kashikhin, Vito </a:t>
            </a:r>
            <a:r>
              <a:rPr lang="en-US" sz="2800" b="1" dirty="0" err="1"/>
              <a:t>Lomardo</a:t>
            </a:r>
            <a:endParaRPr lang="en-US" sz="2800" b="1" dirty="0"/>
          </a:p>
          <a:p>
            <a:r>
              <a:rPr lang="en-US" sz="2800" b="1" dirty="0"/>
              <a:t>LBNL: Xiaorong Wang, Maxim </a:t>
            </a:r>
            <a:r>
              <a:rPr lang="en-US" sz="2800" b="1"/>
              <a:t>Martchevsky, </a:t>
            </a:r>
            <a:r>
              <a:rPr lang="en-US" sz="2800" b="1" dirty="0"/>
              <a:t>Reed Teyber, Steve Gourlay</a:t>
            </a:r>
          </a:p>
          <a:p>
            <a:endParaRPr lang="en-US" sz="2800" b="1" dirty="0"/>
          </a:p>
          <a:p>
            <a:r>
              <a:rPr lang="en-US" sz="2800" b="1" dirty="0"/>
              <a:t>… and more</a:t>
            </a:r>
          </a:p>
        </p:txBody>
      </p:sp>
    </p:spTree>
    <p:extLst>
      <p:ext uri="{BB962C8B-B14F-4D97-AF65-F5344CB8AC3E}">
        <p14:creationId xmlns:p14="http://schemas.microsoft.com/office/powerpoint/2010/main" val="410449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A47A-C0F5-488A-8A0C-F7A5DAE0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2714625"/>
            <a:ext cx="8324850" cy="1143000"/>
          </a:xfrm>
        </p:spPr>
        <p:txBody>
          <a:bodyPr>
            <a:noAutofit/>
          </a:bodyPr>
          <a:lstStyle/>
          <a:p>
            <a:r>
              <a:rPr lang="en-US" sz="72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9520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637" y="123015"/>
            <a:ext cx="8672816" cy="868362"/>
          </a:xfrm>
        </p:spPr>
        <p:txBody>
          <a:bodyPr>
            <a:noAutofit/>
          </a:bodyPr>
          <a:lstStyle/>
          <a:p>
            <a:r>
              <a:rPr lang="en-US" sz="7200" dirty="0"/>
              <a:t>Contents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0751ED-A8A5-45C3-9A82-231B426C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41AE5-5CC5-4672-9F79-9A5188A2B0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70076A-F87C-4CA3-9678-BD5F8317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2/25/2021</a:t>
            </a:r>
          </a:p>
        </p:txBody>
      </p:sp>
      <p:sp>
        <p:nvSpPr>
          <p:cNvPr id="15" name="Rectangle 3" descr="Water droplets">
            <a:extLst>
              <a:ext uri="{FF2B5EF4-FFF2-40B4-BE49-F238E27FC236}">
                <a16:creationId xmlns:a16="http://schemas.microsoft.com/office/drawing/2014/main" id="{5B90382A-4A8C-41B7-80F6-F7590E3078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18038"/>
            <a:ext cx="11617253" cy="340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/>
              <a:buChar char="o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Status of the preparation of MDP test  for “in-field quench studies of a long CORC cable” in the background field of common coil dipole </a:t>
            </a:r>
          </a:p>
          <a:p>
            <a:pPr>
              <a:spcBef>
                <a:spcPts val="600"/>
              </a:spcBef>
            </a:pPr>
            <a:endParaRPr lang="en-US" altLang="en-US" sz="32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sz="3200" b="1" dirty="0">
                <a:solidFill>
                  <a:srgbClr val="002060"/>
                </a:solidFill>
              </a:rPr>
              <a:t>A possible opportunity of more complete HTS coil studies thanks to the opening offered by the upcoming USMDP PSI test</a:t>
            </a:r>
          </a:p>
        </p:txBody>
      </p:sp>
    </p:spTree>
    <p:extLst>
      <p:ext uri="{BB962C8B-B14F-4D97-AF65-F5344CB8AC3E}">
        <p14:creationId xmlns:p14="http://schemas.microsoft.com/office/powerpoint/2010/main" val="297231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6487" y="76200"/>
            <a:ext cx="6409113" cy="863602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High Level Goals/Plans/Tasks</a:t>
            </a:r>
            <a:endParaRPr lang="en-US" altLang="en-US" sz="2400" dirty="0"/>
          </a:p>
        </p:txBody>
      </p:sp>
      <p:sp>
        <p:nvSpPr>
          <p:cNvPr id="29699" name="Rectangle 3" descr="Water droplets"/>
          <p:cNvSpPr>
            <a:spLocks noGrp="1" noChangeArrowheads="1"/>
          </p:cNvSpPr>
          <p:nvPr>
            <p:ph type="body" idx="4294967295"/>
          </p:nvPr>
        </p:nvSpPr>
        <p:spPr>
          <a:xfrm>
            <a:off x="119062" y="2140322"/>
            <a:ext cx="11953875" cy="21443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b="1" dirty="0">
                <a:solidFill>
                  <a:srgbClr val="002060"/>
                </a:solidFill>
              </a:rPr>
              <a:t>MDP: “In-field quench studies of a long CORC cable” in the background field of common coil dipole via one 8-turn HTS coil (S-turn in to flip the polarity)</a:t>
            </a:r>
          </a:p>
          <a:p>
            <a:pPr>
              <a:spcBef>
                <a:spcPts val="1800"/>
              </a:spcBef>
            </a:pPr>
            <a:r>
              <a:rPr lang="en-US" altLang="en-US" sz="2800" b="1" dirty="0">
                <a:solidFill>
                  <a:srgbClr val="002060"/>
                </a:solidFill>
              </a:rPr>
              <a:t>STTR: “Demonstration of a high field HTS/LTS hybrid dipole” with two sets of double pancake coils made with 6+8 turns (total 28 turns) of CORC cable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72EE-0040-4E02-9ACF-3ECD93F95B28}"/>
              </a:ext>
            </a:extLst>
          </p:cNvPr>
          <p:cNvSpPr txBox="1"/>
          <p:nvPr/>
        </p:nvSpPr>
        <p:spPr>
          <a:xfrm>
            <a:off x="0" y="1186215"/>
            <a:ext cx="1186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Two Related R&amp;D programs. Magnet Design Program (MDP) and Small Business Technology Transfer (STTR)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7629E-1857-4FDD-9C11-A4FA463F6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9" r="22536" b="-1399"/>
          <a:stretch/>
        </p:blipFill>
        <p:spPr>
          <a:xfrm>
            <a:off x="6870878" y="4216128"/>
            <a:ext cx="3136166" cy="2045325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A7D46DA-8305-4EB1-8307-048F019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/>
          <a:stretch/>
        </p:blipFill>
        <p:spPr>
          <a:xfrm>
            <a:off x="125037" y="4173946"/>
            <a:ext cx="3981450" cy="2135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2BDED-6C69-4409-B9A4-8319A77C51D6}"/>
              </a:ext>
            </a:extLst>
          </p:cNvPr>
          <p:cNvSpPr txBox="1"/>
          <p:nvPr/>
        </p:nvSpPr>
        <p:spPr>
          <a:xfrm>
            <a:off x="4116586" y="4362421"/>
            <a:ext cx="240907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MDP: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Quench studies &amp; technology demo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(10.7 T with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 from LTS)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BEF1B-7D95-4156-AE5B-532D71C099A0}"/>
              </a:ext>
            </a:extLst>
          </p:cNvPr>
          <p:cNvSpPr txBox="1"/>
          <p:nvPr/>
        </p:nvSpPr>
        <p:spPr>
          <a:xfrm>
            <a:off x="9983150" y="4362421"/>
            <a:ext cx="22088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STTR: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field Demo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(13-14 T with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 from LTS)</a:t>
            </a:r>
          </a:p>
          <a:p>
            <a:pPr>
              <a:spcBef>
                <a:spcPts val="600"/>
              </a:spcBef>
            </a:pP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1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637" y="123015"/>
            <a:ext cx="8672816" cy="868362"/>
          </a:xfrm>
        </p:spPr>
        <p:txBody>
          <a:bodyPr>
            <a:noAutofit/>
          </a:bodyPr>
          <a:lstStyle/>
          <a:p>
            <a:r>
              <a:rPr lang="en-US" sz="4400" dirty="0"/>
              <a:t>Status of MDP CORC Program (1)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0751ED-A8A5-45C3-9A82-231B426C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41AE5-5CC5-4672-9F79-9A5188A2B0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70076A-F87C-4CA3-9678-BD5F8317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2/25/2021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3037227-8357-4061-A6A3-C727E919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40504"/>
            <a:ext cx="4827104" cy="2280715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13979B-058E-4361-9078-4CD2F01D8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9445"/>
          <a:stretch/>
        </p:blipFill>
        <p:spPr>
          <a:xfrm>
            <a:off x="-81991" y="1188720"/>
            <a:ext cx="4256425" cy="22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766A1-A1DC-439A-8A2D-A419E6E55528}"/>
              </a:ext>
            </a:extLst>
          </p:cNvPr>
          <p:cNvSpPr txBox="1"/>
          <p:nvPr/>
        </p:nvSpPr>
        <p:spPr>
          <a:xfrm>
            <a:off x="5277678" y="1351508"/>
            <a:ext cx="65498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Design work complete a while ago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All parts obtained several months ago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Parts were shipped from BNL to ACT for them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view them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make a practice cable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do initial winding test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Provide feedback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ACT recommended tighter tolerances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Some parts sent back to vendor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Corrected parts received and sent to ACT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New parts meet ACT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88166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4975-B062-4288-8E11-10346950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025" y="0"/>
            <a:ext cx="8010526" cy="1057275"/>
          </a:xfrm>
        </p:spPr>
        <p:txBody>
          <a:bodyPr>
            <a:normAutofit/>
          </a:bodyPr>
          <a:lstStyle/>
          <a:p>
            <a:r>
              <a:rPr lang="en-US" sz="4800" dirty="0"/>
              <a:t>A Few Coil Structure Parts</a:t>
            </a:r>
          </a:p>
        </p:txBody>
      </p:sp>
      <p:pic>
        <p:nvPicPr>
          <p:cNvPr id="1026" name="173271D3-9D91-47AA-A901-2CFBA9C1332F">
            <a:extLst>
              <a:ext uri="{FF2B5EF4-FFF2-40B4-BE49-F238E27FC236}">
                <a16:creationId xmlns:a16="http://schemas.microsoft.com/office/drawing/2014/main" id="{0659D7F7-CE25-47B9-A092-2B2FB757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07" y="1212056"/>
            <a:ext cx="3888646" cy="29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6D7EC85-D2B0-4D0A-8447-7B178B030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" t="3526" b="10885"/>
          <a:stretch/>
        </p:blipFill>
        <p:spPr>
          <a:xfrm>
            <a:off x="85724" y="1212056"/>
            <a:ext cx="4581269" cy="2244538"/>
          </a:xfrm>
          <a:prstGeom prst="rect">
            <a:avLst/>
          </a:prstGeom>
        </p:spPr>
      </p:pic>
      <p:pic>
        <p:nvPicPr>
          <p:cNvPr id="6" name="Picture 5" descr="A close-up of a hard drive&#10;&#10;Description automatically generated with low confidence">
            <a:extLst>
              <a:ext uri="{FF2B5EF4-FFF2-40B4-BE49-F238E27FC236}">
                <a16:creationId xmlns:a16="http://schemas.microsoft.com/office/drawing/2014/main" id="{FB7BE324-B751-4B87-BB48-6D6CB10B69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4" b="3240"/>
          <a:stretch/>
        </p:blipFill>
        <p:spPr>
          <a:xfrm>
            <a:off x="134690" y="3542319"/>
            <a:ext cx="4581269" cy="266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18439-A263-47B6-B742-53985E6E9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9048658" y="3301480"/>
            <a:ext cx="2128657" cy="3888646"/>
          </a:xfrm>
          <a:prstGeom prst="rect">
            <a:avLst/>
          </a:prstGeom>
        </p:spPr>
      </p:pic>
      <p:pic>
        <p:nvPicPr>
          <p:cNvPr id="8" name="55E72C2C-A7ED-4833-A6F2-E34C5F4E33E3">
            <a:extLst>
              <a:ext uri="{FF2B5EF4-FFF2-40B4-BE49-F238E27FC236}">
                <a16:creationId xmlns:a16="http://schemas.microsoft.com/office/drawing/2014/main" id="{F45AFFCC-FF2A-4503-9264-7A4FDB231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8" t="39560" r="52644" b="26480"/>
          <a:stretch/>
        </p:blipFill>
        <p:spPr bwMode="auto">
          <a:xfrm>
            <a:off x="4937760" y="1262684"/>
            <a:ext cx="292608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6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637" y="123015"/>
            <a:ext cx="8672816" cy="868362"/>
          </a:xfrm>
        </p:spPr>
        <p:txBody>
          <a:bodyPr>
            <a:noAutofit/>
          </a:bodyPr>
          <a:lstStyle/>
          <a:p>
            <a:r>
              <a:rPr lang="en-US" sz="4400" dirty="0"/>
              <a:t>Status of MDP CORC Program (2)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0751ED-A8A5-45C3-9A82-231B426C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41AE5-5CC5-4672-9F79-9A5188A2B0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70076A-F87C-4CA3-9678-BD5F8317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0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2/25/2021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6C30DC42-C3EC-404A-98A5-DD93FFF25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23044" r="1307" b="983"/>
          <a:stretch/>
        </p:blipFill>
        <p:spPr bwMode="auto">
          <a:xfrm>
            <a:off x="0" y="1206476"/>
            <a:ext cx="97840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766A1-A1DC-439A-8A2D-A419E6E55528}"/>
              </a:ext>
            </a:extLst>
          </p:cNvPr>
          <p:cNvSpPr txBox="1"/>
          <p:nvPr/>
        </p:nvSpPr>
        <p:spPr>
          <a:xfrm>
            <a:off x="5642113" y="1896613"/>
            <a:ext cx="6432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Regular discussion continues between BNL and ACT, and between BNL and MDP collaborators, and with all parties combined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ACT will be doing initial test winding by hand in a couple of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ACT will send the practice cable and the coil parts back to BNL in about a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BNL will wind the practice coil on universal coil winder under tension.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Details to be worked out (significant 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Real cable in a few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Test expected in six months after that</a:t>
            </a:r>
          </a:p>
        </p:txBody>
      </p:sp>
    </p:spTree>
    <p:extLst>
      <p:ext uri="{BB962C8B-B14F-4D97-AF65-F5344CB8AC3E}">
        <p14:creationId xmlns:p14="http://schemas.microsoft.com/office/powerpoint/2010/main" val="35388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A47A-C0F5-488A-8A0C-F7A5DAE0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1666874"/>
            <a:ext cx="10706100" cy="39528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/>
              <a:t>A Possible Opportunities to Continue HTS Scientific Studies without Scheduling a New Test</a:t>
            </a:r>
          </a:p>
        </p:txBody>
      </p:sp>
    </p:spTree>
    <p:extLst>
      <p:ext uri="{BB962C8B-B14F-4D97-AF65-F5344CB8AC3E}">
        <p14:creationId xmlns:p14="http://schemas.microsoft.com/office/powerpoint/2010/main" val="339454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2E89-2FAF-4798-8B93-CA313D26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4" y="0"/>
            <a:ext cx="8601075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An Upcoming MDP Test (12/21)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3378C-0116-457F-8F91-E9BBB3C7E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17" b="5950"/>
          <a:stretch/>
        </p:blipFill>
        <p:spPr>
          <a:xfrm>
            <a:off x="171450" y="1228726"/>
            <a:ext cx="8689681" cy="472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82C7C-102E-4F85-8DD1-E090990AF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3" r="3935"/>
          <a:stretch/>
        </p:blipFill>
        <p:spPr>
          <a:xfrm>
            <a:off x="8928735" y="1297616"/>
            <a:ext cx="3180545" cy="4214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BAE36-3F7B-4C4A-971F-973A09CE8864}"/>
              </a:ext>
            </a:extLst>
          </p:cNvPr>
          <p:cNvSpPr txBox="1"/>
          <p:nvPr/>
        </p:nvSpPr>
        <p:spPr>
          <a:xfrm>
            <a:off x="2571750" y="4667250"/>
            <a:ext cx="6289381" cy="1538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Only 1 of the 2 apertures of the common coil dipole is being used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</a:rPr>
              <a:t>(aperture is a terrible thing to waste)</a:t>
            </a:r>
          </a:p>
        </p:txBody>
      </p:sp>
    </p:spTree>
    <p:extLst>
      <p:ext uri="{BB962C8B-B14F-4D97-AF65-F5344CB8AC3E}">
        <p14:creationId xmlns:p14="http://schemas.microsoft.com/office/powerpoint/2010/main" val="166113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6992-513B-483E-9D09-343B10FE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74" y="0"/>
            <a:ext cx="8848725" cy="971550"/>
          </a:xfrm>
        </p:spPr>
        <p:txBody>
          <a:bodyPr>
            <a:normAutofit/>
          </a:bodyPr>
          <a:lstStyle/>
          <a:p>
            <a:r>
              <a:rPr lang="en-US" sz="4000" dirty="0"/>
              <a:t>Possible Opportunity in the 2</a:t>
            </a:r>
            <a:r>
              <a:rPr lang="en-US" sz="4000" baseline="30000" dirty="0"/>
              <a:t>nd</a:t>
            </a:r>
            <a:r>
              <a:rPr lang="en-US" sz="4000" dirty="0"/>
              <a:t> Aperture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ED893-B9A9-465A-AD3D-282774420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21"/>
          <a:stretch/>
        </p:blipFill>
        <p:spPr>
          <a:xfrm>
            <a:off x="167118" y="1323975"/>
            <a:ext cx="8596531" cy="4846320"/>
          </a:xfrm>
          <a:prstGeom prst="rect">
            <a:avLst/>
          </a:prstGeom>
          <a:ln w="63500">
            <a:solidFill>
              <a:srgbClr val="0066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E659D-0FE8-4368-929B-8C0F6BF74BA8}"/>
              </a:ext>
            </a:extLst>
          </p:cNvPr>
          <p:cNvSpPr txBox="1"/>
          <p:nvPr/>
        </p:nvSpPr>
        <p:spPr>
          <a:xfrm>
            <a:off x="8763649" y="1132820"/>
            <a:ext cx="34283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During the last HTS/LTS hybrid test (Feb 2020), we didn’t have a bipolar power supply. Therefore, we couldn’t carry out complete hysteric cycle for the  magnetization studies.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00"/>
                </a:solidFill>
              </a:rPr>
              <a:t>Now, it is getting ready under US-Japan program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Last time, the test was limited by LTS coil.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00"/>
                </a:solidFill>
              </a:rPr>
              <a:t>Now, we have a better idea of how to overcome that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74873-FBD9-4F55-9616-CD43EEECDB01}"/>
              </a:ext>
            </a:extLst>
          </p:cNvPr>
          <p:cNvSpPr txBox="1"/>
          <p:nvPr/>
        </p:nvSpPr>
        <p:spPr>
          <a:xfrm>
            <a:off x="8886825" y="5226248"/>
            <a:ext cx="322897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Why not explore this opportunity in one aperture to see if we can learn more</a:t>
            </a:r>
          </a:p>
        </p:txBody>
      </p:sp>
    </p:spTree>
    <p:extLst>
      <p:ext uri="{BB962C8B-B14F-4D97-AF65-F5344CB8AC3E}">
        <p14:creationId xmlns:p14="http://schemas.microsoft.com/office/powerpoint/2010/main" val="2172407589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3C50077B73F4081A727CE26F7297D" ma:contentTypeVersion="13" ma:contentTypeDescription="Create a new document." ma:contentTypeScope="" ma:versionID="728083fc9d673f68be60a86c999b5ede">
  <xsd:schema xmlns:xsd="http://www.w3.org/2001/XMLSchema" xmlns:xs="http://www.w3.org/2001/XMLSchema" xmlns:p="http://schemas.microsoft.com/office/2006/metadata/properties" xmlns:ns3="d198decf-2ff7-46b8-bd1c-477e40bd1f45" xmlns:ns4="c66da833-743e-4877-8ff4-bd7d31564978" targetNamespace="http://schemas.microsoft.com/office/2006/metadata/properties" ma:root="true" ma:fieldsID="e3b51183db3b30395368252b0f7bc3ea" ns3:_="" ns4:_="">
    <xsd:import namespace="d198decf-2ff7-46b8-bd1c-477e40bd1f45"/>
    <xsd:import namespace="c66da833-743e-4877-8ff4-bd7d315649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decf-2ff7-46b8-bd1c-477e40bd1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833-743e-4877-8ff4-bd7d31564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910A9C-A194-4F47-A155-03E33315F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8decf-2ff7-46b8-bd1c-477e40bd1f45"/>
    <ds:schemaRef ds:uri="c66da833-743e-4877-8ff4-bd7d31564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4EAA2D-D873-47C1-B2C4-B9A631028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BA2CFB-FA42-43C6-91CA-BE64ACAE07C1}">
  <ds:schemaRefs>
    <ds:schemaRef ds:uri="http://purl.org/dc/elements/1.1/"/>
    <ds:schemaRef ds:uri="http://schemas.microsoft.com/office/2006/metadata/properties"/>
    <ds:schemaRef ds:uri="c66da833-743e-4877-8ff4-bd7d3156497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198decf-2ff7-46b8-bd1c-477e40bd1f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65703</TotalTime>
  <Words>666</Words>
  <Application>Microsoft Office PowerPoint</Application>
  <PresentationFormat>Widescreen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Franklin Gothic Book</vt:lpstr>
      <vt:lpstr>Franklin Gothic Medium</vt:lpstr>
      <vt:lpstr>Wingdings</vt:lpstr>
      <vt:lpstr>ATAP No Footer</vt:lpstr>
      <vt:lpstr>1_ATAP No Footer</vt:lpstr>
      <vt:lpstr>PowerPoint Presentation</vt:lpstr>
      <vt:lpstr>Contents</vt:lpstr>
      <vt:lpstr>High Level Goals/Plans/Tasks</vt:lpstr>
      <vt:lpstr>Status of MDP CORC Program (1)</vt:lpstr>
      <vt:lpstr>A Few Coil Structure Parts</vt:lpstr>
      <vt:lpstr>Status of MDP CORC Program (2)</vt:lpstr>
      <vt:lpstr>A Possible Opportunities to Continue HTS Scientific Studies without Scheduling a New Test</vt:lpstr>
      <vt:lpstr>An Upcoming MDP Test (12/21)</vt:lpstr>
      <vt:lpstr>Possible Opportunity in the 2nd Aperture </vt:lpstr>
      <vt:lpstr>Summary and Discussion</vt:lpstr>
      <vt:lpstr>Acknowledgement</vt:lpstr>
      <vt:lpstr>EXTRA SLIDES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Gupta, Ramesh C</cp:lastModifiedBy>
  <cp:revision>834</cp:revision>
  <cp:lastPrinted>2019-05-15T18:36:20Z</cp:lastPrinted>
  <dcterms:created xsi:type="dcterms:W3CDTF">2015-07-10T17:44:33Z</dcterms:created>
  <dcterms:modified xsi:type="dcterms:W3CDTF">2021-09-01T19:48:55Z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0x010100AE93C50077B73F4081A727CE26F7297D</vt:lpwstr>
  </property>
</Properties>
</file>