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659" r:id="rId2"/>
    <p:sldId id="663" r:id="rId3"/>
    <p:sldId id="662" r:id="rId4"/>
    <p:sldId id="660" r:id="rId5"/>
    <p:sldId id="666" r:id="rId6"/>
    <p:sldId id="667" r:id="rId7"/>
    <p:sldId id="665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0" userDrawn="1">
          <p15:clr>
            <a:srgbClr val="A4A3A4"/>
          </p15:clr>
        </p15:guide>
        <p15:guide id="2" orient="horz" pos="1010" userDrawn="1">
          <p15:clr>
            <a:srgbClr val="A4A3A4"/>
          </p15:clr>
        </p15:guide>
        <p15:guide id="3" orient="horz" pos="3630" userDrawn="1">
          <p15:clr>
            <a:srgbClr val="A4A3A4"/>
          </p15:clr>
        </p15:guide>
        <p15:guide id="4" orient="horz" pos="2309" userDrawn="1">
          <p15:clr>
            <a:srgbClr val="A4A3A4"/>
          </p15:clr>
        </p15:guide>
        <p15:guide id="5" pos="5471" userDrawn="1">
          <p15:clr>
            <a:srgbClr val="A4A3A4"/>
          </p15:clr>
        </p15:guide>
        <p15:guide id="6" pos="295" userDrawn="1">
          <p15:clr>
            <a:srgbClr val="A4A3A4"/>
          </p15:clr>
        </p15:guide>
        <p15:guide id="7" userDrawn="1">
          <p15:clr>
            <a:srgbClr val="A4A3A4"/>
          </p15:clr>
        </p15:guide>
        <p15:guide id="8" pos="2075" userDrawn="1">
          <p15:clr>
            <a:srgbClr val="A4A3A4"/>
          </p15:clr>
        </p15:guide>
        <p15:guide id="9" pos="3889" userDrawn="1">
          <p15:clr>
            <a:srgbClr val="A4A3A4"/>
          </p15:clr>
        </p15:guide>
        <p15:guide id="10" pos="3679" userDrawn="1">
          <p15:clr>
            <a:srgbClr val="A4A3A4"/>
          </p15:clr>
        </p15:guide>
        <p15:guide id="11" pos="2852" userDrawn="1">
          <p15:clr>
            <a:srgbClr val="A4A3A4"/>
          </p15:clr>
        </p15:guide>
        <p15:guide id="12" pos="1871" userDrawn="1">
          <p15:clr>
            <a:srgbClr val="A4A3A4"/>
          </p15:clr>
        </p15:guide>
        <p15:guide id="13" orient="horz" pos="1920" userDrawn="1">
          <p15:clr>
            <a:srgbClr val="A4A3A4"/>
          </p15:clr>
        </p15:guide>
        <p15:guide id="14" orient="horz" pos="758" userDrawn="1">
          <p15:clr>
            <a:srgbClr val="A4A3A4"/>
          </p15:clr>
        </p15:guide>
        <p15:guide id="15" orient="horz" pos="2723" userDrawn="1">
          <p15:clr>
            <a:srgbClr val="A4A3A4"/>
          </p15:clr>
        </p15:guide>
        <p15:guide id="16" orient="horz" pos="17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62"/>
    <a:srgbClr val="004C97"/>
    <a:srgbClr val="FDB515"/>
    <a:srgbClr val="203BE2"/>
    <a:srgbClr val="1F497D"/>
    <a:srgbClr val="003399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1"/>
    <p:restoredTop sz="85591" autoAdjust="0"/>
  </p:normalViewPr>
  <p:slideViewPr>
    <p:cSldViewPr snapToGrid="0" snapToObjects="1">
      <p:cViewPr varScale="1">
        <p:scale>
          <a:sx n="185" d="100"/>
          <a:sy n="185" d="100"/>
        </p:scale>
        <p:origin x="1554" y="24"/>
      </p:cViewPr>
      <p:guideLst>
        <p:guide orient="horz" pos="2560"/>
        <p:guide orient="horz" pos="1010"/>
        <p:guide orient="horz" pos="3630"/>
        <p:guide orient="horz" pos="2309"/>
        <p:guide pos="5471"/>
        <p:guide pos="295"/>
        <p:guide/>
        <p:guide pos="2075"/>
        <p:guide pos="3889"/>
        <p:guide pos="3679"/>
        <p:guide pos="2852"/>
        <p:guide pos="1871"/>
        <p:guide orient="horz" pos="1920"/>
        <p:guide orient="horz" pos="758"/>
        <p:guide orient="horz" pos="2723"/>
        <p:guide orient="horz" pos="17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58"/>
    </p:cViewPr>
  </p:sorterViewPr>
  <p:notesViewPr>
    <p:cSldViewPr snapToGrid="0" snapToObjects="1">
      <p:cViewPr varScale="1">
        <p:scale>
          <a:sx n="124" d="100"/>
          <a:sy n="124" d="100"/>
        </p:scale>
        <p:origin x="4950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9D2C41-C2D0-FF45-8B99-3885B7F78EB1}" type="datetimeFigureOut">
              <a:rPr lang="en-US" smtClean="0"/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AC406-2681-664E-BB07-370330405A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3687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48ED6-3360-EB40-9D40-476C2156E9E8}" type="datetimeFigureOut">
              <a:rPr lang="en-US" smtClean="0"/>
              <a:t>9/1/2021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10DA6-9909-7D4F-83A2-7593F71DD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2528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7" y="0"/>
            <a:ext cx="9143999" cy="857250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333" y="0"/>
            <a:ext cx="7368667" cy="85725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0125" y="4800602"/>
            <a:ext cx="516675" cy="273844"/>
          </a:xfrm>
        </p:spPr>
        <p:txBody>
          <a:bodyPr/>
          <a:lstStyle/>
          <a:p>
            <a:fld id="{D260E43B-7F43-FA45-AAB7-E054FD6CC4E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93" y="92636"/>
            <a:ext cx="1548154" cy="547992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2518875" y="4829803"/>
            <a:ext cx="4136069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67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MDP general </a:t>
            </a:r>
            <a:r>
              <a:rPr lang="en-US" sz="1067" baseline="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meeting, 9/1/2021, Status of REBCO at LBL, X. Wang</a:t>
            </a:r>
            <a:endParaRPr lang="en-US" sz="1067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05109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8C41A-7A0A-A74C-A765-4BF8AA94B2B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247651" y="1045373"/>
            <a:ext cx="8612188" cy="339209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29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  <a:prstGeom prst="rect">
            <a:avLst/>
          </a:prstGeom>
          <a:solidFill>
            <a:schemeClr val="tx2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0129" y="4767264"/>
            <a:ext cx="5166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898989"/>
                </a:solidFill>
              </a:defRPr>
            </a:lvl1pPr>
          </a:lstStyle>
          <a:p>
            <a:fld id="{D260E43B-7F43-FA45-AAB7-E054FD6CC4E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-158720" y="-106972"/>
            <a:ext cx="9447495" cy="5353494"/>
            <a:chOff x="-158720" y="-142629"/>
            <a:chExt cx="9447494" cy="7137992"/>
          </a:xfrm>
        </p:grpSpPr>
        <p:grpSp>
          <p:nvGrpSpPr>
            <p:cNvPr id="11" name="Group 10"/>
            <p:cNvGrpSpPr/>
            <p:nvPr userDrawn="1"/>
          </p:nvGrpSpPr>
          <p:grpSpPr>
            <a:xfrm>
              <a:off x="467806" y="6873248"/>
              <a:ext cx="8217866" cy="122115"/>
              <a:chOff x="467806" y="6873248"/>
              <a:chExt cx="8217866" cy="122115"/>
            </a:xfrm>
          </p:grpSpPr>
          <p:cxnSp>
            <p:nvCxnSpPr>
              <p:cNvPr id="39" name="Straight Connector 38"/>
              <p:cNvCxnSpPr/>
              <p:nvPr userDrawn="1"/>
            </p:nvCxnSpPr>
            <p:spPr>
              <a:xfrm>
                <a:off x="467806" y="6873248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 userDrawn="1"/>
            </p:nvCxnSpPr>
            <p:spPr>
              <a:xfrm>
                <a:off x="8685672" y="6873248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" name="Group 40"/>
              <p:cNvGrpSpPr/>
              <p:nvPr userDrawn="1"/>
            </p:nvGrpSpPr>
            <p:grpSpPr>
              <a:xfrm>
                <a:off x="5715000" y="6873248"/>
                <a:ext cx="457200" cy="122115"/>
                <a:chOff x="5715000" y="6873248"/>
                <a:chExt cx="457200" cy="122115"/>
              </a:xfrm>
            </p:grpSpPr>
            <p:cxnSp>
              <p:nvCxnSpPr>
                <p:cNvPr id="45" name="Straight Connector 44"/>
                <p:cNvCxnSpPr/>
                <p:nvPr userDrawn="1"/>
              </p:nvCxnSpPr>
              <p:spPr>
                <a:xfrm>
                  <a:off x="6172200" y="6873248"/>
                  <a:ext cx="0" cy="12211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 userDrawn="1"/>
              </p:nvCxnSpPr>
              <p:spPr>
                <a:xfrm>
                  <a:off x="5715000" y="6873248"/>
                  <a:ext cx="0" cy="12211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/>
              <p:cNvGrpSpPr/>
              <p:nvPr userDrawn="1"/>
            </p:nvGrpSpPr>
            <p:grpSpPr>
              <a:xfrm>
                <a:off x="2971800" y="6873248"/>
                <a:ext cx="457200" cy="122115"/>
                <a:chOff x="5715000" y="6873248"/>
                <a:chExt cx="457200" cy="122115"/>
              </a:xfrm>
            </p:grpSpPr>
            <p:cxnSp>
              <p:nvCxnSpPr>
                <p:cNvPr id="43" name="Straight Connector 42"/>
                <p:cNvCxnSpPr/>
                <p:nvPr userDrawn="1"/>
              </p:nvCxnSpPr>
              <p:spPr>
                <a:xfrm>
                  <a:off x="6172200" y="6873248"/>
                  <a:ext cx="0" cy="12211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 userDrawn="1"/>
              </p:nvCxnSpPr>
              <p:spPr>
                <a:xfrm>
                  <a:off x="5715000" y="6873248"/>
                  <a:ext cx="0" cy="12211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11"/>
            <p:cNvGrpSpPr/>
            <p:nvPr userDrawn="1"/>
          </p:nvGrpSpPr>
          <p:grpSpPr>
            <a:xfrm>
              <a:off x="467806" y="-142629"/>
              <a:ext cx="8217866" cy="122115"/>
              <a:chOff x="467806" y="6873248"/>
              <a:chExt cx="8217866" cy="122115"/>
            </a:xfrm>
          </p:grpSpPr>
          <p:cxnSp>
            <p:nvCxnSpPr>
              <p:cNvPr id="31" name="Straight Connector 30"/>
              <p:cNvCxnSpPr/>
              <p:nvPr userDrawn="1"/>
            </p:nvCxnSpPr>
            <p:spPr>
              <a:xfrm>
                <a:off x="467806" y="6873248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 userDrawn="1"/>
            </p:nvCxnSpPr>
            <p:spPr>
              <a:xfrm>
                <a:off x="8685672" y="6873248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 userDrawn="1"/>
            </p:nvGrpSpPr>
            <p:grpSpPr>
              <a:xfrm>
                <a:off x="5715000" y="6873248"/>
                <a:ext cx="457200" cy="122115"/>
                <a:chOff x="5715000" y="6873248"/>
                <a:chExt cx="457200" cy="122115"/>
              </a:xfrm>
            </p:grpSpPr>
            <p:cxnSp>
              <p:nvCxnSpPr>
                <p:cNvPr id="37" name="Straight Connector 36"/>
                <p:cNvCxnSpPr/>
                <p:nvPr userDrawn="1"/>
              </p:nvCxnSpPr>
              <p:spPr>
                <a:xfrm>
                  <a:off x="6172200" y="6873248"/>
                  <a:ext cx="0" cy="12211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 userDrawn="1"/>
              </p:nvCxnSpPr>
              <p:spPr>
                <a:xfrm>
                  <a:off x="5715000" y="6873248"/>
                  <a:ext cx="0" cy="12211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oup 33"/>
              <p:cNvGrpSpPr/>
              <p:nvPr userDrawn="1"/>
            </p:nvGrpSpPr>
            <p:grpSpPr>
              <a:xfrm>
                <a:off x="2971800" y="6873248"/>
                <a:ext cx="457200" cy="122115"/>
                <a:chOff x="5715000" y="6873248"/>
                <a:chExt cx="457200" cy="122115"/>
              </a:xfrm>
            </p:grpSpPr>
            <p:cxnSp>
              <p:nvCxnSpPr>
                <p:cNvPr id="35" name="Straight Connector 34"/>
                <p:cNvCxnSpPr/>
                <p:nvPr userDrawn="1"/>
              </p:nvCxnSpPr>
              <p:spPr>
                <a:xfrm>
                  <a:off x="6172200" y="6873248"/>
                  <a:ext cx="0" cy="12211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 userDrawn="1"/>
              </p:nvCxnSpPr>
              <p:spPr>
                <a:xfrm>
                  <a:off x="5715000" y="6873248"/>
                  <a:ext cx="0" cy="12211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" name="Group 12"/>
            <p:cNvGrpSpPr/>
            <p:nvPr userDrawn="1"/>
          </p:nvGrpSpPr>
          <p:grpSpPr>
            <a:xfrm>
              <a:off x="-158720" y="1143066"/>
              <a:ext cx="122115" cy="5029134"/>
              <a:chOff x="-158720" y="1143066"/>
              <a:chExt cx="122115" cy="5029134"/>
            </a:xfrm>
          </p:grpSpPr>
          <p:cxnSp>
            <p:nvCxnSpPr>
              <p:cNvPr id="25" name="Straight Connector 24"/>
              <p:cNvCxnSpPr/>
              <p:nvPr userDrawn="1"/>
            </p:nvCxnSpPr>
            <p:spPr>
              <a:xfrm rot="5400000">
                <a:off x="-97662" y="1082008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 userDrawn="1"/>
            </p:nvCxnSpPr>
            <p:spPr>
              <a:xfrm rot="5400000">
                <a:off x="-97662" y="1539143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 userDrawn="1"/>
            </p:nvCxnSpPr>
            <p:spPr>
              <a:xfrm rot="5400000">
                <a:off x="-97662" y="6111142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 userDrawn="1"/>
            </p:nvCxnSpPr>
            <p:spPr>
              <a:xfrm flipH="1">
                <a:off x="-158720" y="4075647"/>
                <a:ext cx="122113" cy="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 userDrawn="1"/>
            </p:nvCxnSpPr>
            <p:spPr>
              <a:xfrm flipH="1">
                <a:off x="-158720" y="3679446"/>
                <a:ext cx="122113" cy="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 userDrawn="1"/>
            </p:nvCxnSpPr>
            <p:spPr>
              <a:xfrm flipH="1">
                <a:off x="-158720" y="5773880"/>
                <a:ext cx="122113" cy="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/>
            <p:cNvGrpSpPr/>
            <p:nvPr userDrawn="1"/>
          </p:nvGrpSpPr>
          <p:grpSpPr>
            <a:xfrm>
              <a:off x="9166659" y="1143066"/>
              <a:ext cx="122115" cy="5029134"/>
              <a:chOff x="-158720" y="1143066"/>
              <a:chExt cx="122115" cy="5029134"/>
            </a:xfrm>
          </p:grpSpPr>
          <p:cxnSp>
            <p:nvCxnSpPr>
              <p:cNvPr id="17" name="Straight Connector 16"/>
              <p:cNvCxnSpPr/>
              <p:nvPr userDrawn="1"/>
            </p:nvCxnSpPr>
            <p:spPr>
              <a:xfrm rot="5400000">
                <a:off x="-97662" y="1082008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 userDrawn="1"/>
            </p:nvCxnSpPr>
            <p:spPr>
              <a:xfrm rot="5400000">
                <a:off x="-97662" y="1539143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 userDrawn="1"/>
            </p:nvCxnSpPr>
            <p:spPr>
              <a:xfrm rot="5400000">
                <a:off x="-97662" y="6111142"/>
                <a:ext cx="0" cy="12211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 userDrawn="1"/>
            </p:nvCxnSpPr>
            <p:spPr>
              <a:xfrm flipH="1">
                <a:off x="-158720" y="4075647"/>
                <a:ext cx="122113" cy="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 userDrawn="1"/>
            </p:nvCxnSpPr>
            <p:spPr>
              <a:xfrm flipH="1">
                <a:off x="-158720" y="3679446"/>
                <a:ext cx="122113" cy="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 userDrawn="1"/>
            </p:nvCxnSpPr>
            <p:spPr>
              <a:xfrm flipH="1">
                <a:off x="-158720" y="5773880"/>
                <a:ext cx="122113" cy="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Rectangle 46"/>
          <p:cNvSpPr/>
          <p:nvPr userDrawn="1"/>
        </p:nvSpPr>
        <p:spPr>
          <a:xfrm>
            <a:off x="465" y="4742836"/>
            <a:ext cx="9166199" cy="40957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9" rIns="91416" bIns="45709" anchor="ctr"/>
          <a:lstStyle/>
          <a:p>
            <a:pPr algn="ctr" defTabSz="457071">
              <a:defRPr/>
            </a:pPr>
            <a:endParaRPr lang="en-US" sz="1800" dirty="0">
              <a:solidFill>
                <a:srgbClr val="FFFF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defTabSz="457071">
              <a:defRPr/>
            </a:pPr>
            <a:endParaRPr lang="en-US" sz="1800" dirty="0">
              <a:solidFill>
                <a:srgbClr val="FFFFFF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8" name="Picture 47" descr="RGB_White-Seal_White-Mark_SC_Horizontal–400dpi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643" y="4843401"/>
            <a:ext cx="1570468" cy="19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364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9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189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Courier New"/>
        <a:buChar char="o"/>
        <a:defRPr sz="2000" kern="1200">
          <a:solidFill>
            <a:srgbClr val="1F497D"/>
          </a:solidFill>
          <a:latin typeface="+mj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1F497D"/>
          </a:solidFill>
          <a:latin typeface="+mj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F497D"/>
          </a:solidFill>
          <a:latin typeface="+mj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F497D"/>
          </a:solidFill>
          <a:latin typeface="+mj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focused on c3 since last update in May 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are ready to make the subscale c3 </a:t>
            </a:r>
          </a:p>
          <a:p>
            <a:pPr lvl="1"/>
            <a:r>
              <a:rPr lang="en-US" dirty="0" smtClean="0"/>
              <a:t>3-turn version of c3 to practice and prepare for the full scale c3</a:t>
            </a:r>
          </a:p>
          <a:p>
            <a:pPr lvl="1"/>
            <a:r>
              <a:rPr lang="en-US" dirty="0" smtClean="0"/>
              <a:t>We have a plan on how to make it</a:t>
            </a:r>
          </a:p>
          <a:p>
            <a:endParaRPr lang="en-US" dirty="0"/>
          </a:p>
          <a:p>
            <a:r>
              <a:rPr lang="en-US" dirty="0" smtClean="0"/>
              <a:t>Expect to start winding in November, </a:t>
            </a:r>
            <a:r>
              <a:rPr lang="en-US" i="1" dirty="0" smtClean="0"/>
              <a:t>if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Receive conductors from ACT in September/October after </a:t>
            </a:r>
            <a:r>
              <a:rPr lang="en-US" dirty="0" smtClean="0"/>
              <a:t>addressing the lubricant </a:t>
            </a:r>
            <a:r>
              <a:rPr lang="en-US" dirty="0" smtClean="0"/>
              <a:t>issue </a:t>
            </a:r>
            <a:r>
              <a:rPr lang="en-US" dirty="0" smtClean="0"/>
              <a:t>[</a:t>
            </a:r>
            <a:r>
              <a:rPr lang="en-US" dirty="0" smtClean="0"/>
              <a:t>also see Vadim’s slides]</a:t>
            </a:r>
          </a:p>
          <a:p>
            <a:pPr lvl="1"/>
            <a:r>
              <a:rPr lang="en-US" dirty="0" smtClean="0"/>
              <a:t>Receive mandrels in November assuming </a:t>
            </a:r>
            <a:r>
              <a:rPr lang="en-US" dirty="0" smtClean="0"/>
              <a:t>funding will be available </a:t>
            </a:r>
            <a:r>
              <a:rPr lang="en-US" dirty="0" smtClean="0"/>
              <a:t>in October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E43B-7F43-FA45-AAB7-E054FD6CC4E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74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have a plan on how to make the subscale C3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 with Winding Machine Mark #2</a:t>
            </a:r>
          </a:p>
          <a:p>
            <a:pPr lvl="1"/>
            <a:r>
              <a:rPr lang="en-US" dirty="0" smtClean="0"/>
              <a:t>First test with real conductor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err="1" smtClean="0"/>
              <a:t>Stycast</a:t>
            </a:r>
            <a:r>
              <a:rPr lang="en-US" dirty="0" smtClean="0"/>
              <a:t> to constrain the conductor and bond all the layers</a:t>
            </a:r>
            <a:endParaRPr lang="en-US" dirty="0"/>
          </a:p>
          <a:p>
            <a:pPr lvl="1"/>
            <a:r>
              <a:rPr lang="en-US" dirty="0" err="1" smtClean="0"/>
              <a:t>Stycast</a:t>
            </a:r>
            <a:r>
              <a:rPr lang="en-US" dirty="0" smtClean="0"/>
              <a:t> can flow through a radial gap of 0.010” or 254 </a:t>
            </a:r>
            <a:r>
              <a:rPr lang="en-US" i="1" dirty="0" smtClean="0"/>
              <a:t>µ</a:t>
            </a:r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28063" y="4767263"/>
            <a:ext cx="515937" cy="274637"/>
          </a:xfrm>
        </p:spPr>
        <p:txBody>
          <a:bodyPr/>
          <a:lstStyle/>
          <a:p>
            <a:pPr>
              <a:defRPr/>
            </a:pPr>
            <a:fld id="{DF3A14D7-8449-4DA0-9772-C31010F36776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2228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Growing pain: challenges in the C3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SuperPower</a:t>
            </a:r>
            <a:r>
              <a:rPr lang="en-US" dirty="0" smtClean="0"/>
              <a:t> is able to meet the minimum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c</a:t>
            </a:r>
            <a:r>
              <a:rPr lang="en-US" dirty="0" smtClean="0"/>
              <a:t> requirement that was specified for the first time </a:t>
            </a:r>
          </a:p>
          <a:p>
            <a:pPr lvl="1"/>
            <a:r>
              <a:rPr lang="en-US" dirty="0" smtClean="0"/>
              <a:t>350 A at 4.2 K, 6 T to provide margin to reach 5 T dipole field for c3</a:t>
            </a:r>
          </a:p>
          <a:p>
            <a:pPr lvl="1"/>
            <a:r>
              <a:rPr lang="en-US" dirty="0" smtClean="0"/>
              <a:t>ACT received 73% of total tape order</a:t>
            </a:r>
          </a:p>
          <a:p>
            <a:pPr lvl="1"/>
            <a:r>
              <a:rPr lang="en-US" dirty="0" smtClean="0"/>
              <a:t>67% of the received tapes meet the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c</a:t>
            </a:r>
            <a:r>
              <a:rPr lang="en-US" dirty="0" smtClean="0"/>
              <a:t> spec</a:t>
            </a:r>
          </a:p>
          <a:p>
            <a:endParaRPr lang="en-US" dirty="0" smtClean="0"/>
          </a:p>
          <a:p>
            <a:r>
              <a:rPr lang="en-US" dirty="0" smtClean="0"/>
              <a:t>Some of the tapes that meet the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c</a:t>
            </a:r>
            <a:r>
              <a:rPr lang="en-US" dirty="0" smtClean="0"/>
              <a:t> spec show weak mechanical performance</a:t>
            </a:r>
          </a:p>
          <a:p>
            <a:pPr lvl="1"/>
            <a:r>
              <a:rPr lang="en-US" dirty="0" smtClean="0"/>
              <a:t>Unexpected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c</a:t>
            </a:r>
            <a:r>
              <a:rPr lang="en-US" dirty="0" smtClean="0"/>
              <a:t> degradation after winding into CORC</a:t>
            </a:r>
            <a:r>
              <a:rPr lang="en-US" baseline="30000" dirty="0" smtClean="0"/>
              <a:t>®</a:t>
            </a:r>
          </a:p>
          <a:p>
            <a:endParaRPr lang="en-US" dirty="0" smtClean="0"/>
          </a:p>
          <a:p>
            <a:r>
              <a:rPr lang="en-US" dirty="0" smtClean="0"/>
              <a:t>Excellent opportunity to address these challenges now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E43B-7F43-FA45-AAB7-E054FD6CC4E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95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c3 needs in FY22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$200 k M&amp;S, without overhead</a:t>
            </a:r>
          </a:p>
          <a:p>
            <a:pPr lvl="1"/>
            <a:r>
              <a:rPr lang="en-US" dirty="0" smtClean="0"/>
              <a:t>$35 k: conductors for the subscale c3</a:t>
            </a:r>
          </a:p>
          <a:p>
            <a:pPr lvl="1"/>
            <a:r>
              <a:rPr lang="en-US" dirty="0" smtClean="0"/>
              <a:t>$40 k: subscale c3 mandrels and other hardware</a:t>
            </a:r>
          </a:p>
          <a:p>
            <a:pPr lvl="1"/>
            <a:r>
              <a:rPr lang="en-US" dirty="0" smtClean="0"/>
              <a:t>$60 k: full-scale c3 mandrels</a:t>
            </a:r>
          </a:p>
          <a:p>
            <a:pPr lvl="1"/>
            <a:r>
              <a:rPr lang="en-US" dirty="0" smtClean="0"/>
              <a:t>$25 k: </a:t>
            </a:r>
            <a:r>
              <a:rPr lang="en-US" dirty="0" err="1" smtClean="0"/>
              <a:t>LHe</a:t>
            </a:r>
            <a:r>
              <a:rPr lang="en-US" dirty="0" smtClean="0"/>
              <a:t> to test sub- and full-scale c3</a:t>
            </a:r>
          </a:p>
          <a:p>
            <a:pPr lvl="1"/>
            <a:r>
              <a:rPr lang="en-US" dirty="0" smtClean="0"/>
              <a:t>$40 k: contingency</a:t>
            </a:r>
          </a:p>
          <a:p>
            <a:endParaRPr lang="en-US" dirty="0" smtClean="0"/>
          </a:p>
          <a:p>
            <a:r>
              <a:rPr lang="en-US" dirty="0" smtClean="0"/>
              <a:t>1.5 - 2 FTE effort to make and test the sub- and full-scale c3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4470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28063" y="4767263"/>
            <a:ext cx="515937" cy="274637"/>
          </a:xfrm>
        </p:spPr>
        <p:txBody>
          <a:bodyPr/>
          <a:lstStyle/>
          <a:p>
            <a:pPr>
              <a:defRPr/>
            </a:pPr>
            <a:fld id="{DF3A14D7-8449-4DA0-9772-C31010F3677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563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show that we may use </a:t>
            </a:r>
            <a:r>
              <a:rPr lang="en-US" dirty="0" err="1" smtClean="0"/>
              <a:t>Stycast</a:t>
            </a:r>
            <a:r>
              <a:rPr lang="en-US" dirty="0" smtClean="0"/>
              <a:t> 2850 MT to fill the gap between c3 layers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28063" y="4767263"/>
            <a:ext cx="515937" cy="274637"/>
          </a:xfrm>
        </p:spPr>
        <p:txBody>
          <a:bodyPr/>
          <a:lstStyle/>
          <a:p>
            <a:fld id="{B128C41A-7A0A-A74C-A765-4BF8AA94B2BC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1825" y="1041916"/>
            <a:ext cx="1087654" cy="3553759"/>
          </a:xfrm>
          <a:prstGeom prst="rect">
            <a:avLst/>
          </a:prstGeom>
        </p:spPr>
      </p:pic>
      <p:pic>
        <p:nvPicPr>
          <p:cNvPr id="2050" name="Picture 2" descr="https://lh3.googleusercontent.com/pw/AM-JKLV9072d38gwxdyPeqDekAMslCnKkGo10f9KuZtccjTQXzZo87cRnwpQihfVicZUUnbN53NEy2Uc1J7g1n-eee4Evw_os-4omuhQ-4246FIq7lZXQeiLmG5ScEC5vcMiu-nU_Sd6oMZv8yhWIoHCZuuX=w930-h1240-no?authuser=0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963454" y="1035376"/>
            <a:ext cx="839249" cy="3553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802703" y="857250"/>
            <a:ext cx="121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262"/>
                </a:solidFill>
              </a:rPr>
              <a:t>Radial gap</a:t>
            </a:r>
            <a:endParaRPr lang="en-US" dirty="0">
              <a:solidFill>
                <a:srgbClr val="00326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8395" y="1283087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262"/>
                </a:solidFill>
              </a:rPr>
              <a:t>0.020”</a:t>
            </a:r>
            <a:endParaRPr lang="en-US" dirty="0">
              <a:solidFill>
                <a:srgbClr val="00326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8395" y="1984528"/>
            <a:ext cx="1050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262"/>
                </a:solidFill>
              </a:rPr>
              <a:t>~ 0.010”</a:t>
            </a:r>
            <a:endParaRPr lang="en-US" dirty="0">
              <a:solidFill>
                <a:srgbClr val="00326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48395" y="3666094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262"/>
                </a:solidFill>
              </a:rPr>
              <a:t>0.040”</a:t>
            </a:r>
            <a:endParaRPr lang="en-US" dirty="0">
              <a:solidFill>
                <a:srgbClr val="003262"/>
              </a:solidFill>
            </a:endParaRPr>
          </a:p>
        </p:txBody>
      </p:sp>
      <p:cxnSp>
        <p:nvCxnSpPr>
          <p:cNvPr id="13" name="Straight Arrow Connector 12"/>
          <p:cNvCxnSpPr>
            <a:stCxn id="12" idx="1"/>
          </p:cNvCxnSpPr>
          <p:nvPr/>
        </p:nvCxnSpPr>
        <p:spPr>
          <a:xfrm flipH="1">
            <a:off x="5605220" y="3850760"/>
            <a:ext cx="3431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1"/>
          </p:cNvCxnSpPr>
          <p:nvPr/>
        </p:nvCxnSpPr>
        <p:spPr>
          <a:xfrm flipH="1">
            <a:off x="5419241" y="2169194"/>
            <a:ext cx="529154" cy="3053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1"/>
          </p:cNvCxnSpPr>
          <p:nvPr/>
        </p:nvCxnSpPr>
        <p:spPr>
          <a:xfrm flipH="1">
            <a:off x="5419241" y="1467753"/>
            <a:ext cx="52915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https://lh3.googleusercontent.com/pw/AM-JKLWC1gb5ICcUCsrM5I2uYTYNdSgUhCCom7ByFYYpL9_TwLfL-ys8RYhYGjSm6GM7pE7kMpzbga6j-VsP_MtM-zIDCvdLVLDVDKLE0zkTJs-FYVo4xqtRWvekWgenwe4skhoZRdWWuYYO9JF_iS1Z3rVa=w930-h1240-no?authuser=0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266922" y="1035376"/>
            <a:ext cx="1412129" cy="2136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98488" y="1226582"/>
            <a:ext cx="289245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003262"/>
                </a:solidFill>
              </a:rPr>
              <a:t>It is necessary to fill the gap between c3 layers to reduce the stress on conductors at 5 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326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003262"/>
                </a:solidFill>
              </a:rPr>
              <a:t>CTD 528 can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003262"/>
                </a:solidFill>
              </a:rPr>
              <a:t>Test flow </a:t>
            </a:r>
            <a:r>
              <a:rPr lang="en-US" sz="1400" dirty="0" err="1" smtClean="0">
                <a:solidFill>
                  <a:srgbClr val="003262"/>
                </a:solidFill>
              </a:rPr>
              <a:t>Stycast</a:t>
            </a:r>
            <a:r>
              <a:rPr lang="en-US" sz="1400" dirty="0" smtClean="0">
                <a:solidFill>
                  <a:srgbClr val="003262"/>
                </a:solidFill>
              </a:rPr>
              <a:t> through a radial gap between the ID of an acrylic tube and the OD of an aluminum pipe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srgbClr val="00326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003262"/>
                </a:solidFill>
              </a:rPr>
              <a:t>To be tested again with a pair of aluminum bronze tubes with the actual c3 radial gap of 0.0225” nominal</a:t>
            </a:r>
            <a:endParaRPr lang="en-US" sz="1400" dirty="0">
              <a:solidFill>
                <a:srgbClr val="003262"/>
              </a:solidFill>
            </a:endParaRPr>
          </a:p>
        </p:txBody>
      </p:sp>
      <p:pic>
        <p:nvPicPr>
          <p:cNvPr id="2056" name="Picture 8" descr="https://lh3.googleusercontent.com/pw/AM-JKLU1-r2bj_B3i_oNO8xXASZwixb2S4s4x2fV4jgEQirmbOKUrusqQBRE6X7Xwg4NguQUZkru79NW5DlOg6voknllFgr_HU12ZTMmKF6tZLPRtOs-2DE3O6H2XtukO0nsvlCXFzyqwiaS-arK3Duva8Jr=w930-h1240-no?authuser=0"/>
          <p:cNvPicPr>
            <a:picLocks noChangeAspect="1" noChangeArrowheads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266922" y="3271779"/>
            <a:ext cx="1412129" cy="130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72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Vacuum pressure impregnation needs more study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28063" y="4767263"/>
            <a:ext cx="515937" cy="274637"/>
          </a:xfrm>
        </p:spPr>
        <p:txBody>
          <a:bodyPr/>
          <a:lstStyle/>
          <a:p>
            <a:pPr>
              <a:defRPr/>
            </a:pPr>
            <a:fld id="{DF3A14D7-8449-4DA0-9772-C31010F3677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pic>
        <p:nvPicPr>
          <p:cNvPr id="1026" name="Picture 2" descr="https://lh6.googleusercontent.com/Hwq7qzdHdrgfEcryzCxKsKhXySOhxtC90ibgRX3ntKrXhwrgaUFBhrUsaTeiLw8afAeUupNSM5KlSY53W_BSE8OLZINrUgbNI2GVfyVKaW0HEhdJfNEGyLLFefo9XRLdwWOFt1FDEXM=s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3810" y="2035443"/>
            <a:ext cx="3645277" cy="225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4.googleusercontent.com/mjsHwhaFRutwhAEMau3l3zVvDJZIz0t3_ZTc1KApFRGc352mNyngZhYy4dHUF2PnEL9NWqrfkWYRhAKhCCNtSsf7Vdq9Sb88zel6NzA1sJG2bhB0IJ4p9zQkuGN3-s_u_VaMSV4WWZY=s0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1113" y="2035444"/>
            <a:ext cx="3645278" cy="225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907794" y="4287864"/>
            <a:ext cx="415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3262"/>
                </a:solidFill>
              </a:rPr>
              <a:t>Collaboration with </a:t>
            </a:r>
            <a:r>
              <a:rPr lang="en-US" sz="1200" dirty="0" smtClean="0">
                <a:solidFill>
                  <a:srgbClr val="003262"/>
                </a:solidFill>
              </a:rPr>
              <a:t>J. Stern and L</a:t>
            </a:r>
            <a:r>
              <a:rPr lang="en-US" sz="1200" dirty="0" smtClean="0">
                <a:solidFill>
                  <a:srgbClr val="003262"/>
                </a:solidFill>
              </a:rPr>
              <a:t>. </a:t>
            </a:r>
            <a:r>
              <a:rPr lang="en-US" sz="1200" smtClean="0">
                <a:solidFill>
                  <a:srgbClr val="003262"/>
                </a:solidFill>
              </a:rPr>
              <a:t>Chiesa </a:t>
            </a:r>
            <a:r>
              <a:rPr lang="en-US" sz="1200" smtClean="0">
                <a:solidFill>
                  <a:srgbClr val="003262"/>
                </a:solidFill>
              </a:rPr>
              <a:t>from </a:t>
            </a:r>
            <a:r>
              <a:rPr lang="en-US" sz="1200" dirty="0" smtClean="0">
                <a:solidFill>
                  <a:srgbClr val="003262"/>
                </a:solidFill>
              </a:rPr>
              <a:t>Tufts University and D. van der </a:t>
            </a:r>
            <a:r>
              <a:rPr lang="en-US" sz="1200" dirty="0" err="1" smtClean="0">
                <a:solidFill>
                  <a:srgbClr val="003262"/>
                </a:solidFill>
              </a:rPr>
              <a:t>Laan</a:t>
            </a:r>
            <a:r>
              <a:rPr lang="en-US" sz="1200" dirty="0" smtClean="0">
                <a:solidFill>
                  <a:srgbClr val="003262"/>
                </a:solidFill>
              </a:rPr>
              <a:t> and J. Weiss from ACT</a:t>
            </a:r>
            <a:endParaRPr lang="en-US" sz="1200" dirty="0">
              <a:solidFill>
                <a:srgbClr val="00326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1113" y="1011659"/>
            <a:ext cx="8007456" cy="1025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3262"/>
                </a:solidFill>
                <a:latin typeface="+mj-lt"/>
              </a:rPr>
              <a:t>We impregnated two sets of CORC</a:t>
            </a:r>
            <a:r>
              <a:rPr lang="en-US" baseline="30000" dirty="0">
                <a:solidFill>
                  <a:srgbClr val="003262"/>
                </a:solidFill>
                <a:latin typeface="+mj-lt"/>
              </a:rPr>
              <a:t>®</a:t>
            </a:r>
            <a:r>
              <a:rPr lang="en-US" dirty="0">
                <a:solidFill>
                  <a:srgbClr val="003262"/>
                </a:solidFill>
                <a:latin typeface="+mj-lt"/>
              </a:rPr>
              <a:t> wires with FSU Mix-61 </a:t>
            </a:r>
            <a:r>
              <a:rPr lang="en-US" dirty="0" smtClean="0">
                <a:solidFill>
                  <a:srgbClr val="003262"/>
                </a:solidFill>
                <a:latin typeface="+mj-lt"/>
              </a:rPr>
              <a:t>epoxy</a:t>
            </a:r>
          </a:p>
          <a:p>
            <a:pPr marL="285750" indent="-285750" fontAlgn="base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3262"/>
                </a:solidFill>
                <a:latin typeface="+mj-lt"/>
              </a:rPr>
              <a:t>Heating seems a common cause for the </a:t>
            </a:r>
            <a:r>
              <a:rPr lang="en-US" i="1" dirty="0" err="1">
                <a:solidFill>
                  <a:srgbClr val="003262"/>
                </a:solidFill>
                <a:latin typeface="+mj-lt"/>
              </a:rPr>
              <a:t>I</a:t>
            </a:r>
            <a:r>
              <a:rPr lang="en-US" baseline="-25000" dirty="0" err="1">
                <a:solidFill>
                  <a:srgbClr val="003262"/>
                </a:solidFill>
                <a:latin typeface="+mj-lt"/>
              </a:rPr>
              <a:t>c</a:t>
            </a:r>
            <a:r>
              <a:rPr lang="en-US" dirty="0">
                <a:solidFill>
                  <a:srgbClr val="003262"/>
                </a:solidFill>
                <a:latin typeface="+mj-lt"/>
              </a:rPr>
              <a:t> degradation in both experiments with all four samples</a:t>
            </a:r>
          </a:p>
        </p:txBody>
      </p:sp>
    </p:spTree>
    <p:extLst>
      <p:ext uri="{BB962C8B-B14F-4D97-AF65-F5344CB8AC3E}">
        <p14:creationId xmlns:p14="http://schemas.microsoft.com/office/powerpoint/2010/main" val="2759609864"/>
      </p:ext>
    </p:extLst>
  </p:cSld>
  <p:clrMapOvr>
    <a:masterClrMapping/>
  </p:clrMapOvr>
</p:sld>
</file>

<file path=ppt/theme/theme1.xml><?xml version="1.0" encoding="utf-8"?>
<a:theme xmlns:a="http://schemas.openxmlformats.org/drawingml/2006/main" name="ATAP No Footer">
  <a:themeElements>
    <a:clrScheme name="Custom 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82498</TotalTime>
  <Words>435</Words>
  <Application>Microsoft Office PowerPoint</Application>
  <PresentationFormat>On-screen Show (16:9)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Calibri</vt:lpstr>
      <vt:lpstr>Courier New</vt:lpstr>
      <vt:lpstr>Franklin Gothic Book</vt:lpstr>
      <vt:lpstr>Franklin Gothic Medium</vt:lpstr>
      <vt:lpstr>ATAP No Footer</vt:lpstr>
      <vt:lpstr>We focused on c3 since last update in May 2021</vt:lpstr>
      <vt:lpstr>We have a plan on how to make the subscale C3</vt:lpstr>
      <vt:lpstr>Growing pain: challenges in the C3 order</vt:lpstr>
      <vt:lpstr>c3 needs in FY22</vt:lpstr>
      <vt:lpstr>Backup slides</vt:lpstr>
      <vt:lpstr>Experiments show that we may use Stycast 2850 MT to fill the gap between c3 layers</vt:lpstr>
      <vt:lpstr>Vacuum pressure impregnation needs more study</vt:lpstr>
    </vt:vector>
  </TitlesOfParts>
  <Company>Lawrence Berkekley Nationl 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MDP_biweekly_meeting_update</dc:title>
  <dc:creator>xrwang</dc:creator>
  <cp:lastModifiedBy>Xiaorong R. Wang</cp:lastModifiedBy>
  <cp:revision>5762</cp:revision>
  <dcterms:created xsi:type="dcterms:W3CDTF">2015-07-10T17:44:33Z</dcterms:created>
  <dcterms:modified xsi:type="dcterms:W3CDTF">2021-09-01T19:52:29Z</dcterms:modified>
</cp:coreProperties>
</file>