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21"/>
  </p:notesMasterIdLst>
  <p:sldIdLst>
    <p:sldId id="256" r:id="rId2"/>
    <p:sldId id="1370" r:id="rId3"/>
    <p:sldId id="734" r:id="rId4"/>
    <p:sldId id="1356" r:id="rId5"/>
    <p:sldId id="729" r:id="rId6"/>
    <p:sldId id="1362" r:id="rId7"/>
    <p:sldId id="1357" r:id="rId8"/>
    <p:sldId id="1358" r:id="rId9"/>
    <p:sldId id="1363" r:id="rId10"/>
    <p:sldId id="1360" r:id="rId11"/>
    <p:sldId id="1361" r:id="rId12"/>
    <p:sldId id="1374" r:id="rId13"/>
    <p:sldId id="1365" r:id="rId14"/>
    <p:sldId id="1375" r:id="rId15"/>
    <p:sldId id="1372" r:id="rId16"/>
    <p:sldId id="1367" r:id="rId17"/>
    <p:sldId id="1371" r:id="rId18"/>
    <p:sldId id="1368" r:id="rId19"/>
    <p:sldId id="1369" r:id="rId2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xim Martchevskii" initials="MM" lastIdx="1" clrIdx="0">
    <p:extLst>
      <p:ext uri="{19B8F6BF-5375-455C-9EA6-DF929625EA0E}">
        <p15:presenceInfo xmlns:p15="http://schemas.microsoft.com/office/powerpoint/2012/main" userId="S-1-5-21-1715567821-1060284298-725345543-3114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90"/>
    <p:restoredTop sz="94695"/>
  </p:normalViewPr>
  <p:slideViewPr>
    <p:cSldViewPr snapToGrid="0" snapToObjects="1">
      <p:cViewPr>
        <p:scale>
          <a:sx n="76" d="100"/>
          <a:sy n="76" d="100"/>
        </p:scale>
        <p:origin x="1248" y="9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7.wmf"/><Relationship Id="rId1" Type="http://schemas.openxmlformats.org/officeDocument/2006/relationships/image" Target="../media/image4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Shape 10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49" name="Shape 10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2400">
        <a:latin typeface="+mn-lt"/>
        <a:ea typeface="+mn-ea"/>
        <a:cs typeface="+mn-cs"/>
        <a:sym typeface="Calibri"/>
      </a:defRPr>
    </a:lvl1pPr>
    <a:lvl2pPr indent="228600" latinLnBrk="0">
      <a:defRPr sz="2400">
        <a:latin typeface="+mn-lt"/>
        <a:ea typeface="+mn-ea"/>
        <a:cs typeface="+mn-cs"/>
        <a:sym typeface="Calibri"/>
      </a:defRPr>
    </a:lvl2pPr>
    <a:lvl3pPr indent="457200" latinLnBrk="0">
      <a:defRPr sz="2400">
        <a:latin typeface="+mn-lt"/>
        <a:ea typeface="+mn-ea"/>
        <a:cs typeface="+mn-cs"/>
        <a:sym typeface="Calibri"/>
      </a:defRPr>
    </a:lvl3pPr>
    <a:lvl4pPr indent="685800" latinLnBrk="0">
      <a:defRPr sz="2400">
        <a:latin typeface="+mn-lt"/>
        <a:ea typeface="+mn-ea"/>
        <a:cs typeface="+mn-cs"/>
        <a:sym typeface="Calibri"/>
      </a:defRPr>
    </a:lvl4pPr>
    <a:lvl5pPr indent="914400" latinLnBrk="0">
      <a:defRPr sz="2400">
        <a:latin typeface="+mn-lt"/>
        <a:ea typeface="+mn-ea"/>
        <a:cs typeface="+mn-cs"/>
        <a:sym typeface="Calibri"/>
      </a:defRPr>
    </a:lvl5pPr>
    <a:lvl6pPr indent="1143000" latinLnBrk="0">
      <a:defRPr sz="2400">
        <a:latin typeface="+mn-lt"/>
        <a:ea typeface="+mn-ea"/>
        <a:cs typeface="+mn-cs"/>
        <a:sym typeface="Calibri"/>
      </a:defRPr>
    </a:lvl6pPr>
    <a:lvl7pPr indent="1371600" latinLnBrk="0">
      <a:defRPr sz="2400">
        <a:latin typeface="+mn-lt"/>
        <a:ea typeface="+mn-ea"/>
        <a:cs typeface="+mn-cs"/>
        <a:sym typeface="Calibri"/>
      </a:defRPr>
    </a:lvl7pPr>
    <a:lvl8pPr indent="1600200" latinLnBrk="0">
      <a:defRPr sz="2400">
        <a:latin typeface="+mn-lt"/>
        <a:ea typeface="+mn-ea"/>
        <a:cs typeface="+mn-cs"/>
        <a:sym typeface="Calibri"/>
      </a:defRPr>
    </a:lvl8pPr>
    <a:lvl9pPr indent="1828800" latinLnBrk="0">
      <a:defRPr sz="24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1171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69177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Rectangle"/>
          <p:cNvSpPr/>
          <p:nvPr/>
        </p:nvSpPr>
        <p:spPr>
          <a:xfrm>
            <a:off x="3048919" y="12647548"/>
            <a:ext cx="21387918" cy="1092192"/>
          </a:xfrm>
          <a:prstGeom prst="rect">
            <a:avLst/>
          </a:prstGeom>
          <a:solidFill>
            <a:srgbClr val="1F497D"/>
          </a:solidFill>
          <a:ln w="12700">
            <a:miter lim="400000"/>
          </a:ln>
        </p:spPr>
        <p:txBody>
          <a:bodyPr lIns="91438" tIns="91438" rIns="91438" bIns="91438" anchor="ctr"/>
          <a:lstStyle/>
          <a:p>
            <a:pPr algn="ctr" defTabSz="914162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128" name="RGB_White-Seal_White-Mark_SC_Horizontal–400dpi.png" descr="RGB_White-Seal_White-Mark_SC_Horizontal–400dp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285" y="12915720"/>
            <a:ext cx="3140938" cy="5272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" name="20160714_001-2-Edit_blueppt.jpg" descr="20160714_001-2-Edit_blueppt.jpg"/>
          <p:cNvPicPr>
            <a:picLocks noChangeAspect="1"/>
          </p:cNvPicPr>
          <p:nvPr/>
        </p:nvPicPr>
        <p:blipFill>
          <a:blip r:embed="rId3"/>
          <a:srcRect l="4033" t="17632" r="5975" b="20233"/>
          <a:stretch>
            <a:fillRect/>
          </a:stretch>
        </p:blipFill>
        <p:spPr>
          <a:xfrm>
            <a:off x="-80625" y="-1"/>
            <a:ext cx="24518542" cy="16929506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Rectangle"/>
          <p:cNvSpPr/>
          <p:nvPr/>
        </p:nvSpPr>
        <p:spPr>
          <a:xfrm>
            <a:off x="-53758" y="9783877"/>
            <a:ext cx="24491516" cy="3937828"/>
          </a:xfrm>
          <a:prstGeom prst="rect">
            <a:avLst/>
          </a:prstGeom>
          <a:gradFill>
            <a:gsLst>
              <a:gs pos="0">
                <a:srgbClr val="1F497D">
                  <a:alpha val="61000"/>
                </a:srgbClr>
              </a:gs>
              <a:gs pos="100000">
                <a:schemeClr val="accent3">
                  <a:alpha val="0"/>
                </a:schemeClr>
              </a:gs>
            </a:gsLst>
            <a:lin ang="16200000"/>
          </a:gradFill>
          <a:ln w="12700">
            <a:miter lim="400000"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</p:spPr>
        <p:txBody>
          <a:bodyPr lIns="91438" tIns="91438" rIns="91438" bIns="91438" anchor="ctr"/>
          <a:lstStyle/>
          <a:p>
            <a:pPr algn="ctr">
              <a:defRPr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/>
          </a:p>
        </p:txBody>
      </p:sp>
      <p:sp>
        <p:nvSpPr>
          <p:cNvPr id="13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965578" y="9783877"/>
            <a:ext cx="16452852" cy="1610107"/>
          </a:xfrm>
          <a:prstGeom prst="rect">
            <a:avLst/>
          </a:prstGeom>
        </p:spPr>
        <p:txBody>
          <a:bodyPr anchor="b"/>
          <a:lstStyle>
            <a:lvl1pPr marL="0" indent="0" algn="ctr">
              <a:buSzTx/>
              <a:buFontTx/>
              <a:buNone/>
              <a:defRPr sz="48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  <a:lvl2pPr marL="0" indent="0" algn="ctr">
              <a:buSzTx/>
              <a:buFontTx/>
              <a:buNone/>
              <a:defRPr sz="48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2pPr>
            <a:lvl3pPr marL="0" indent="0" algn="ctr">
              <a:buSzTx/>
              <a:buFontTx/>
              <a:buNone/>
              <a:defRPr sz="48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3pPr>
            <a:lvl4pPr marL="0" indent="0" algn="ctr">
              <a:buSzTx/>
              <a:buFontTx/>
              <a:buNone/>
              <a:defRPr sz="48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4pPr>
            <a:lvl5pPr marL="0" indent="0" algn="ctr">
              <a:buSzTx/>
              <a:buFontTx/>
              <a:buNone/>
              <a:defRPr sz="48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2" name="Rectangle"/>
          <p:cNvSpPr/>
          <p:nvPr/>
        </p:nvSpPr>
        <p:spPr>
          <a:xfrm>
            <a:off x="-53758" y="4367615"/>
            <a:ext cx="24491516" cy="4367618"/>
          </a:xfrm>
          <a:prstGeom prst="rect">
            <a:avLst/>
          </a:prstGeom>
          <a:solidFill>
            <a:srgbClr val="00395A">
              <a:alpha val="90000"/>
            </a:srgbClr>
          </a:solidFill>
          <a:ln w="12700">
            <a:solidFill>
              <a:srgbClr val="4A7EBB"/>
            </a:solidFill>
          </a:ln>
        </p:spPr>
        <p:txBody>
          <a:bodyPr lIns="91438" tIns="91438" rIns="91438" bIns="91438" anchor="ctr"/>
          <a:lstStyle/>
          <a:p>
            <a:pPr algn="ctr">
              <a:defRPr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/>
          </a:p>
        </p:txBody>
      </p:sp>
      <p:sp>
        <p:nvSpPr>
          <p:cNvPr id="133" name="Rectangle"/>
          <p:cNvSpPr>
            <a:spLocks noGrp="1"/>
          </p:cNvSpPr>
          <p:nvPr>
            <p:ph type="body" sz="half" idx="13"/>
          </p:nvPr>
        </p:nvSpPr>
        <p:spPr>
          <a:xfrm>
            <a:off x="4725" y="5077962"/>
            <a:ext cx="24374552" cy="3149602"/>
          </a:xfrm>
          <a:prstGeom prst="rect">
            <a:avLst/>
          </a:prstGeom>
        </p:spPr>
        <p:txBody>
          <a:bodyPr anchor="ctr"/>
          <a:lstStyle/>
          <a:p>
            <a:pPr marL="124324" indent="-124324">
              <a:defRPr sz="4800"/>
            </a:pPr>
            <a:endParaRPr/>
          </a:p>
        </p:txBody>
      </p:sp>
      <p:pic>
        <p:nvPicPr>
          <p:cNvPr id="134" name="image3.png" descr="image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308" y="143041"/>
            <a:ext cx="5684676" cy="2040801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5670591" y="12481561"/>
            <a:ext cx="483809" cy="46227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44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DB69C8-ED63-B84E-A01E-5B354576C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C519B9-7419-864C-8C10-AA87BFE299F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800" baseline="0"/>
            </a:lvl1pPr>
          </a:lstStyle>
          <a:p>
            <a:r>
              <a:rPr lang="en-US"/>
              <a:t>US MPD TAC meeting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"/>
          <p:cNvSpPr/>
          <p:nvPr/>
        </p:nvSpPr>
        <p:spPr>
          <a:xfrm>
            <a:off x="-35245" y="12647548"/>
            <a:ext cx="24454490" cy="1092192"/>
          </a:xfrm>
          <a:prstGeom prst="rect">
            <a:avLst/>
          </a:prstGeom>
          <a:solidFill>
            <a:srgbClr val="1F497D"/>
          </a:solidFill>
          <a:ln w="12700">
            <a:miter lim="400000"/>
          </a:ln>
        </p:spPr>
        <p:txBody>
          <a:bodyPr lIns="91438" tIns="91438" rIns="91438" bIns="91438" anchor="ctr"/>
          <a:lstStyle/>
          <a:p>
            <a:pPr algn="ctr" defTabSz="914162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36" name="RGB_White-Seal_White-Mark_SC_Horizontal–400dpi.png" descr="RGB_White-Seal_White-Mark_SC_Horizontal–400dp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474" y="12883246"/>
            <a:ext cx="3140937" cy="527230"/>
          </a:xfrm>
          <a:prstGeom prst="rect">
            <a:avLst/>
          </a:prstGeom>
          <a:ln w="12700">
            <a:miter lim="400000"/>
          </a:ln>
        </p:spPr>
      </p:pic>
      <p:sp>
        <p:nvSpPr>
          <p:cNvPr id="37" name="Rectangle"/>
          <p:cNvSpPr/>
          <p:nvPr/>
        </p:nvSpPr>
        <p:spPr>
          <a:xfrm>
            <a:off x="-67861" y="0"/>
            <a:ext cx="24493100" cy="2286000"/>
          </a:xfrm>
          <a:prstGeom prst="rect">
            <a:avLst/>
          </a:prstGeom>
          <a:solidFill>
            <a:srgbClr val="1F497D"/>
          </a:solidFill>
          <a:ln w="12700">
            <a:solidFill>
              <a:srgbClr val="4A7EBB"/>
            </a:solidFill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</p:spPr>
        <p:txBody>
          <a:bodyPr lIns="91438" tIns="91438" rIns="91438" bIns="91438" anchor="ctr"/>
          <a:lstStyle/>
          <a:p>
            <a:pPr algn="ctr">
              <a:defRPr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/>
          </a:p>
        </p:txBody>
      </p:sp>
      <p:pic>
        <p:nvPicPr>
          <p:cNvPr id="38" name="image3.png" descr="image3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229" y="108413"/>
            <a:ext cx="3577429" cy="1284299"/>
          </a:xfrm>
          <a:prstGeom prst="rect">
            <a:avLst/>
          </a:prstGeom>
          <a:ln w="12700">
            <a:miter lim="400000"/>
          </a:ln>
        </p:spPr>
      </p:pic>
      <p:sp>
        <p:nvSpPr>
          <p:cNvPr id="39" name="Line"/>
          <p:cNvSpPr/>
          <p:nvPr/>
        </p:nvSpPr>
        <p:spPr>
          <a:xfrm flipV="1">
            <a:off x="3882952" y="187140"/>
            <a:ext cx="2" cy="1939646"/>
          </a:xfrm>
          <a:prstGeom prst="line">
            <a:avLst/>
          </a:prstGeom>
          <a:ln w="50800">
            <a:solidFill>
              <a:schemeClr val="accent2">
                <a:satOff val="-4966"/>
                <a:lumOff val="-10549"/>
              </a:schemeClr>
            </a:solidFill>
          </a:ln>
          <a:effectLst>
            <a:outerShdw blurRad="76200" dist="38100" dir="5400000" rotWithShape="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0" name="Title Text"/>
          <p:cNvSpPr txBox="1">
            <a:spLocks noGrp="1"/>
          </p:cNvSpPr>
          <p:nvPr>
            <p:ph type="title"/>
          </p:nvPr>
        </p:nvSpPr>
        <p:spPr>
          <a:xfrm>
            <a:off x="5021309" y="-25400"/>
            <a:ext cx="19396623" cy="2213071"/>
          </a:xfrm>
          <a:prstGeom prst="rect">
            <a:avLst/>
          </a:prstGeom>
          <a:solidFill>
            <a:srgbClr val="1F497D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8" tIns="91438" rIns="91438" bIns="91438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1" name="Footer Placeholder 5"/>
          <p:cNvSpPr txBox="1"/>
          <p:nvPr/>
        </p:nvSpPr>
        <p:spPr>
          <a:xfrm>
            <a:off x="1929860" y="6511678"/>
            <a:ext cx="6436429" cy="243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defRPr sz="11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t>S. Prestemon, Workshop on Advanced Superconducting Materials and Magnets, KEK January 22 2019</a:t>
            </a:r>
          </a:p>
        </p:txBody>
      </p:sp>
      <p:sp>
        <p:nvSpPr>
          <p:cNvPr id="42" name="Footer Placeholder 5"/>
          <p:cNvSpPr txBox="1"/>
          <p:nvPr/>
        </p:nvSpPr>
        <p:spPr>
          <a:xfrm>
            <a:off x="2056860" y="6638678"/>
            <a:ext cx="6436429" cy="243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defRPr sz="11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t>S. Prestemon, Workshop on Advanced Superconducting Materials and Magnets, KEK January 22 2019</a:t>
            </a:r>
          </a:p>
        </p:txBody>
      </p:sp>
      <p:sp>
        <p:nvSpPr>
          <p:cNvPr id="4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223645" y="13059562"/>
            <a:ext cx="483809" cy="462279"/>
          </a:xfrm>
          <a:prstGeom prst="rect">
            <a:avLst/>
          </a:prstGeom>
          <a:ln w="12700">
            <a:miter lim="400000"/>
          </a:ln>
        </p:spPr>
        <p:txBody>
          <a:bodyPr wrap="none" lIns="91438" tIns="91438" rIns="91438" bIns="91438" anchor="ctr">
            <a:spAutoFit/>
          </a:bodyPr>
          <a:lstStyle>
            <a:lvl1pPr algn="r">
              <a:defRPr sz="2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5" name="Body Level One…"/>
          <p:cNvSpPr txBox="1">
            <a:spLocks noGrp="1"/>
          </p:cNvSpPr>
          <p:nvPr>
            <p:ph type="body" idx="1"/>
          </p:nvPr>
        </p:nvSpPr>
        <p:spPr>
          <a:xfrm>
            <a:off x="765443" y="3095113"/>
            <a:ext cx="22270530" cy="90519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8" tIns="91438" rIns="91438" bIns="91438">
            <a:normAutofit/>
          </a:bodyPr>
          <a:lstStyle>
            <a:lvl2pPr marL="977648" indent="-520448"/>
            <a:lvl3pPr marL="1388423" indent="-474023"/>
            <a:lvl4pPr marL="1754777" indent="-383177"/>
            <a:lvl5pPr marL="2281428" indent="-452628"/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46" name="Footer Placeholder 45">
            <a:extLst>
              <a:ext uri="{FF2B5EF4-FFF2-40B4-BE49-F238E27FC236}">
                <a16:creationId xmlns:a16="http://schemas.microsoft.com/office/drawing/2014/main" id="{8F029733-66B0-0243-80C8-169E67F613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77200" y="12781736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US MPD TAC meeting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FFFFFF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FFFFFF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FFFFFF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FFFFFF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FFFFFF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FFFFFF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FFFFFF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FFFFFF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FFFFFF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9pPr>
    </p:titleStyle>
    <p:bodyStyle>
      <a:lvl1pPr marL="103603" marR="0" indent="-103603" algn="l" defTabSz="914400" rtl="0" latinLnBrk="0">
        <a:lnSpc>
          <a:spcPct val="100000"/>
        </a:lnSpc>
        <a:spcBef>
          <a:spcPts val="1100"/>
        </a:spcBef>
        <a:spcAft>
          <a:spcPts val="0"/>
        </a:spcAft>
        <a:buClrTx/>
        <a:buSzPct val="100000"/>
        <a:buFont typeface="Arial"/>
        <a:buChar char="•"/>
        <a:tabLst/>
        <a:defRPr sz="4400" b="0" i="0" u="none" strike="noStrike" cap="none" spc="0" baseline="0">
          <a:ln>
            <a:noFill/>
          </a:ln>
          <a:solidFill>
            <a:srgbClr val="1F497D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1pPr>
      <a:lvl2pPr marL="955962" marR="0" indent="-498763" algn="l" defTabSz="914400" rtl="0" latinLnBrk="0">
        <a:lnSpc>
          <a:spcPct val="100000"/>
        </a:lnSpc>
        <a:spcBef>
          <a:spcPts val="1100"/>
        </a:spcBef>
        <a:spcAft>
          <a:spcPts val="0"/>
        </a:spcAft>
        <a:buClrTx/>
        <a:buSzPct val="100000"/>
        <a:buFont typeface="Arial"/>
        <a:buChar char="o"/>
        <a:tabLst/>
        <a:defRPr sz="4400" b="0" i="0" u="none" strike="noStrike" cap="none" spc="0" baseline="0">
          <a:ln>
            <a:noFill/>
          </a:ln>
          <a:solidFill>
            <a:srgbClr val="1F497D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2pPr>
      <a:lvl3pPr marL="1348921" marR="0" indent="-434521" algn="l" defTabSz="914400" rtl="0" latinLnBrk="0">
        <a:lnSpc>
          <a:spcPct val="100000"/>
        </a:lnSpc>
        <a:spcBef>
          <a:spcPts val="1100"/>
        </a:spcBef>
        <a:spcAft>
          <a:spcPts val="0"/>
        </a:spcAft>
        <a:buClrTx/>
        <a:buSzPct val="100000"/>
        <a:buFont typeface="Arial"/>
        <a:buChar char="•"/>
        <a:tabLst/>
        <a:defRPr sz="4400" b="0" i="0" u="none" strike="noStrike" cap="none" spc="0" baseline="0">
          <a:ln>
            <a:noFill/>
          </a:ln>
          <a:solidFill>
            <a:srgbClr val="1F497D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3pPr>
      <a:lvl4pPr marL="1706880" marR="0" indent="-335280" algn="l" defTabSz="914400" rtl="0" latinLnBrk="0">
        <a:lnSpc>
          <a:spcPct val="100000"/>
        </a:lnSpc>
        <a:spcBef>
          <a:spcPts val="1100"/>
        </a:spcBef>
        <a:spcAft>
          <a:spcPts val="0"/>
        </a:spcAft>
        <a:buClrTx/>
        <a:buSzPct val="100000"/>
        <a:buFont typeface="Arial"/>
        <a:buChar char="–"/>
        <a:tabLst/>
        <a:defRPr sz="4400" b="0" i="0" u="none" strike="noStrike" cap="none" spc="0" baseline="0">
          <a:ln>
            <a:noFill/>
          </a:ln>
          <a:solidFill>
            <a:srgbClr val="1F497D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4pPr>
      <a:lvl5pPr marL="2205990" marR="0" indent="-377190" algn="l" defTabSz="914400" rtl="0" latinLnBrk="0">
        <a:lnSpc>
          <a:spcPct val="100000"/>
        </a:lnSpc>
        <a:spcBef>
          <a:spcPts val="1100"/>
        </a:spcBef>
        <a:spcAft>
          <a:spcPts val="0"/>
        </a:spcAft>
        <a:buClrTx/>
        <a:buSzPct val="100000"/>
        <a:buFont typeface="Arial"/>
        <a:buChar char="»"/>
        <a:tabLst/>
        <a:defRPr sz="4400" b="0" i="0" u="none" strike="noStrike" cap="none" spc="0" baseline="0">
          <a:ln>
            <a:noFill/>
          </a:ln>
          <a:solidFill>
            <a:srgbClr val="1F497D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5pPr>
      <a:lvl6pPr marL="2788919" marR="0" indent="-502919" algn="l" defTabSz="914400" rtl="0" latinLnBrk="0">
        <a:lnSpc>
          <a:spcPct val="100000"/>
        </a:lnSpc>
        <a:spcBef>
          <a:spcPts val="1100"/>
        </a:spcBef>
        <a:spcAft>
          <a:spcPts val="0"/>
        </a:spcAft>
        <a:buClrTx/>
        <a:buSzPct val="100000"/>
        <a:buFont typeface="Arial"/>
        <a:buChar char="•"/>
        <a:tabLst/>
        <a:defRPr sz="4400" b="0" i="0" u="none" strike="noStrike" cap="none" spc="0" baseline="0">
          <a:ln>
            <a:noFill/>
          </a:ln>
          <a:solidFill>
            <a:srgbClr val="1F497D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6pPr>
      <a:lvl7pPr marL="3246120" marR="0" indent="-502919" algn="l" defTabSz="914400" rtl="0" latinLnBrk="0">
        <a:lnSpc>
          <a:spcPct val="100000"/>
        </a:lnSpc>
        <a:spcBef>
          <a:spcPts val="1100"/>
        </a:spcBef>
        <a:spcAft>
          <a:spcPts val="0"/>
        </a:spcAft>
        <a:buClrTx/>
        <a:buSzPct val="100000"/>
        <a:buFont typeface="Arial"/>
        <a:buChar char="•"/>
        <a:tabLst/>
        <a:defRPr sz="4400" b="0" i="0" u="none" strike="noStrike" cap="none" spc="0" baseline="0">
          <a:ln>
            <a:noFill/>
          </a:ln>
          <a:solidFill>
            <a:srgbClr val="1F497D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7pPr>
      <a:lvl8pPr marL="3703320" marR="0" indent="-502919" algn="l" defTabSz="914400" rtl="0" latinLnBrk="0">
        <a:lnSpc>
          <a:spcPct val="100000"/>
        </a:lnSpc>
        <a:spcBef>
          <a:spcPts val="1100"/>
        </a:spcBef>
        <a:spcAft>
          <a:spcPts val="0"/>
        </a:spcAft>
        <a:buClrTx/>
        <a:buSzPct val="100000"/>
        <a:buFont typeface="Arial"/>
        <a:buChar char="•"/>
        <a:tabLst/>
        <a:defRPr sz="4400" b="0" i="0" u="none" strike="noStrike" cap="none" spc="0" baseline="0">
          <a:ln>
            <a:noFill/>
          </a:ln>
          <a:solidFill>
            <a:srgbClr val="1F497D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8pPr>
      <a:lvl9pPr marL="4160520" marR="0" indent="-502920" algn="l" defTabSz="914400" rtl="0" latinLnBrk="0">
        <a:lnSpc>
          <a:spcPct val="100000"/>
        </a:lnSpc>
        <a:spcBef>
          <a:spcPts val="1100"/>
        </a:spcBef>
        <a:spcAft>
          <a:spcPts val="0"/>
        </a:spcAft>
        <a:buClrTx/>
        <a:buSzPct val="100000"/>
        <a:buFont typeface="Arial"/>
        <a:buChar char="•"/>
        <a:tabLst/>
        <a:defRPr sz="4400" b="0" i="0" u="none" strike="noStrike" cap="none" spc="0" baseline="0">
          <a:ln>
            <a:noFill/>
          </a:ln>
          <a:solidFill>
            <a:srgbClr val="1F497D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9pPr>
    </p:bodyStyle>
    <p:otherStyle>
      <a:lvl1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1pPr>
      <a:lvl2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2pPr>
      <a:lvl3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3pPr>
      <a:lvl4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4pPr>
      <a:lvl5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5pPr>
      <a:lvl6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6pPr>
      <a:lvl7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7pPr>
      <a:lvl8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8pPr>
      <a:lvl9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emf"/><Relationship Id="rId7" Type="http://schemas.openxmlformats.org/officeDocument/2006/relationships/image" Target="../media/image29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7" Type="http://schemas.openxmlformats.org/officeDocument/2006/relationships/image" Target="../media/image36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emf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tiff"/><Relationship Id="rId7" Type="http://schemas.openxmlformats.org/officeDocument/2006/relationships/image" Target="../media/image42.pn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tiff"/><Relationship Id="rId5" Type="http://schemas.openxmlformats.org/officeDocument/2006/relationships/image" Target="../media/image40.png"/><Relationship Id="rId4" Type="http://schemas.openxmlformats.org/officeDocument/2006/relationships/image" Target="../media/image39.tiff"/><Relationship Id="rId9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13" Type="http://schemas.openxmlformats.org/officeDocument/2006/relationships/image" Target="../media/image54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4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1.png"/><Relationship Id="rId11" Type="http://schemas.openxmlformats.org/officeDocument/2006/relationships/oleObject" Target="../embeddings/oleObject2.bin"/><Relationship Id="rId5" Type="http://schemas.openxmlformats.org/officeDocument/2006/relationships/image" Target="../media/image50.png"/><Relationship Id="rId10" Type="http://schemas.openxmlformats.org/officeDocument/2006/relationships/image" Target="../media/image46.wmf"/><Relationship Id="rId4" Type="http://schemas.openxmlformats.org/officeDocument/2006/relationships/image" Target="../media/image49.png"/><Relationship Id="rId9" Type="http://schemas.openxmlformats.org/officeDocument/2006/relationships/oleObject" Target="../embeddings/oleObject1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emf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" name="Soren Prestemon…"/>
          <p:cNvSpPr txBox="1">
            <a:spLocks noGrp="1"/>
          </p:cNvSpPr>
          <p:nvPr>
            <p:ph type="body" sz="half" idx="1"/>
          </p:nvPr>
        </p:nvSpPr>
        <p:spPr>
          <a:xfrm>
            <a:off x="3965574" y="8798395"/>
            <a:ext cx="16452852" cy="4380318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0000"/>
              </a:lnSpc>
              <a:spcBef>
                <a:spcPts val="800"/>
              </a:spcBef>
              <a:defRPr sz="3600"/>
            </a:pPr>
            <a:r>
              <a:rPr lang="en-US" dirty="0"/>
              <a:t>Soren </a:t>
            </a:r>
            <a:r>
              <a:rPr lang="en-US" dirty="0" err="1"/>
              <a:t>Prestemon</a:t>
            </a:r>
            <a:endParaRPr dirty="0"/>
          </a:p>
          <a:p>
            <a:pPr>
              <a:lnSpc>
                <a:spcPct val="80000"/>
              </a:lnSpc>
              <a:spcBef>
                <a:spcPts val="800"/>
              </a:spcBef>
              <a:defRPr sz="3600"/>
            </a:pPr>
            <a:endParaRPr lang="en-US" dirty="0"/>
          </a:p>
          <a:p>
            <a:pPr>
              <a:lnSpc>
                <a:spcPct val="80000"/>
              </a:lnSpc>
              <a:spcBef>
                <a:spcPts val="600"/>
              </a:spcBef>
              <a:defRPr sz="3600"/>
            </a:pPr>
            <a:endParaRPr dirty="0"/>
          </a:p>
          <a:p>
            <a:pPr>
              <a:lnSpc>
                <a:spcPct val="80000"/>
              </a:lnSpc>
              <a:spcBef>
                <a:spcPts val="600"/>
              </a:spcBef>
              <a:defRPr sz="39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For the MDP </a:t>
            </a:r>
            <a:r>
              <a:rPr lang="en-US" dirty="0"/>
              <a:t>HTS </a:t>
            </a:r>
            <a:r>
              <a:rPr dirty="0"/>
              <a:t>Team</a:t>
            </a:r>
          </a:p>
        </p:txBody>
      </p:sp>
      <p:sp>
        <p:nvSpPr>
          <p:cNvPr id="1052" name="High Field Magnet Technology…"/>
          <p:cNvSpPr txBox="1"/>
          <p:nvPr/>
        </p:nvSpPr>
        <p:spPr>
          <a:xfrm>
            <a:off x="557561" y="5012184"/>
            <a:ext cx="22815395" cy="2169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38" tIns="91438" rIns="91438" bIns="91438">
            <a:spAutoFit/>
          </a:bodyPr>
          <a:lstStyle/>
          <a:p>
            <a:pPr algn="ctr">
              <a:defRPr sz="67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en-US" dirty="0"/>
              <a:t>Status of the program – progress towards MDP milestones</a:t>
            </a:r>
            <a:r>
              <a:rPr dirty="0"/>
              <a:t> </a:t>
            </a:r>
          </a:p>
          <a:p>
            <a:pPr algn="ctr">
              <a:defRPr sz="6200" i="1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dirty="0"/>
              <a:t>Presentation to the</a:t>
            </a:r>
            <a:r>
              <a:rPr lang="en-US" dirty="0"/>
              <a:t> MDP TAC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6BC1F54-9463-C841-B244-5F30123114F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10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96C7EB9-4A54-344E-A694-9CE3F2F63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Bi2212 magnet development progress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E30258-0C2D-E041-A67D-89CC50DEC78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US MPD TAC meeting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999305-FA08-7B4E-A9C6-F70A7315A0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103" y="2640490"/>
            <a:ext cx="13739949" cy="48442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1CF0F6-AFD5-CF4F-AB5C-C6A49BBEA4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103" y="7853838"/>
            <a:ext cx="13739949" cy="44625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B628735-74C9-F24F-94DD-EC5D685761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02093" y="2712881"/>
            <a:ext cx="3387736" cy="30113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76FB27-C489-F04F-81AB-1A56EFACA9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60934" y="2945286"/>
            <a:ext cx="3105679" cy="28529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C76691-1CCC-EC4D-BF59-48358A2031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32971" y="2724871"/>
            <a:ext cx="3813925" cy="30113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5FB96C9-F1BA-1F40-9FB1-AC2EE2B910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67829" y="6251093"/>
            <a:ext cx="4612702" cy="28529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8C8BFAE-F077-9945-BDFB-39E9031747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077639" y="6260357"/>
            <a:ext cx="5089603" cy="2922168"/>
          </a:xfrm>
          <a:prstGeom prst="rect">
            <a:avLst/>
          </a:prstGeom>
        </p:spPr>
      </p:pic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F89EF08F-0CAC-0C4C-AB42-8EE9DB8A209B}"/>
              </a:ext>
            </a:extLst>
          </p:cNvPr>
          <p:cNvSpPr/>
          <p:nvPr/>
        </p:nvSpPr>
        <p:spPr>
          <a:xfrm>
            <a:off x="237103" y="4462817"/>
            <a:ext cx="13739949" cy="871963"/>
          </a:xfrm>
          <a:prstGeom prst="roundRect">
            <a:avLst/>
          </a:prstGeom>
          <a:noFill/>
          <a:ln w="41275" cap="flat">
            <a:solidFill>
              <a:srgbClr val="0070C0"/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44BE6C1D-A848-844F-BAD5-17A7068ADDE0}"/>
              </a:ext>
            </a:extLst>
          </p:cNvPr>
          <p:cNvSpPr/>
          <p:nvPr/>
        </p:nvSpPr>
        <p:spPr>
          <a:xfrm rot="3811559">
            <a:off x="13644569" y="5396076"/>
            <a:ext cx="881208" cy="526942"/>
          </a:xfrm>
          <a:prstGeom prst="rightArrow">
            <a:avLst/>
          </a:prstGeom>
          <a:noFill/>
          <a:ln w="38100" cap="flat">
            <a:solidFill>
              <a:srgbClr val="0070C0"/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36B822C8-3FA8-DA4D-ADAB-69D72C62ACC0}"/>
              </a:ext>
            </a:extLst>
          </p:cNvPr>
          <p:cNvSpPr/>
          <p:nvPr/>
        </p:nvSpPr>
        <p:spPr>
          <a:xfrm>
            <a:off x="287396" y="3676708"/>
            <a:ext cx="13739949" cy="871963"/>
          </a:xfrm>
          <a:prstGeom prst="roundRect">
            <a:avLst/>
          </a:prstGeom>
          <a:noFill/>
          <a:ln w="41275" cap="flat">
            <a:solidFill>
              <a:srgbClr val="0070C0"/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37C04C31-9748-4947-881F-5C84CC65344C}"/>
              </a:ext>
            </a:extLst>
          </p:cNvPr>
          <p:cNvSpPr/>
          <p:nvPr/>
        </p:nvSpPr>
        <p:spPr>
          <a:xfrm rot="1017858">
            <a:off x="13819262" y="4918606"/>
            <a:ext cx="5732644" cy="526942"/>
          </a:xfrm>
          <a:prstGeom prst="rightArrow">
            <a:avLst/>
          </a:prstGeom>
          <a:noFill/>
          <a:ln w="38100" cap="flat">
            <a:solidFill>
              <a:srgbClr val="0070C0"/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5D5480AC-EA17-C148-A01C-7DF589B7522A}"/>
              </a:ext>
            </a:extLst>
          </p:cNvPr>
          <p:cNvSpPr/>
          <p:nvPr/>
        </p:nvSpPr>
        <p:spPr>
          <a:xfrm>
            <a:off x="14020351" y="3103648"/>
            <a:ext cx="453783" cy="526942"/>
          </a:xfrm>
          <a:prstGeom prst="rightArrow">
            <a:avLst/>
          </a:prstGeom>
          <a:noFill/>
          <a:ln w="38100" cap="flat">
            <a:solidFill>
              <a:srgbClr val="00B050"/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837B2C44-9321-4C41-B88A-6B231124CDE2}"/>
              </a:ext>
            </a:extLst>
          </p:cNvPr>
          <p:cNvSpPr/>
          <p:nvPr/>
        </p:nvSpPr>
        <p:spPr>
          <a:xfrm>
            <a:off x="237103" y="3000933"/>
            <a:ext cx="13790242" cy="774916"/>
          </a:xfrm>
          <a:prstGeom prst="roundRect">
            <a:avLst/>
          </a:prstGeom>
          <a:noFill/>
          <a:ln w="38100" cap="flat">
            <a:solidFill>
              <a:srgbClr val="00B050"/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EB13E31-100B-C342-9305-CA697846CB10}"/>
              </a:ext>
            </a:extLst>
          </p:cNvPr>
          <p:cNvSpPr/>
          <p:nvPr/>
        </p:nvSpPr>
        <p:spPr>
          <a:xfrm>
            <a:off x="136517" y="8114409"/>
            <a:ext cx="13799498" cy="424240"/>
          </a:xfrm>
          <a:prstGeom prst="roundRect">
            <a:avLst/>
          </a:prstGeom>
          <a:noFill/>
          <a:ln w="41275" cap="flat">
            <a:solidFill>
              <a:srgbClr val="0070C0"/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2" name="Right Arrow 21">
            <a:extLst>
              <a:ext uri="{FF2B5EF4-FFF2-40B4-BE49-F238E27FC236}">
                <a16:creationId xmlns:a16="http://schemas.microsoft.com/office/drawing/2014/main" id="{8B0094ED-BF53-E142-B827-5CF020CD1280}"/>
              </a:ext>
            </a:extLst>
          </p:cNvPr>
          <p:cNvSpPr/>
          <p:nvPr/>
        </p:nvSpPr>
        <p:spPr>
          <a:xfrm rot="2301755">
            <a:off x="13754455" y="8664230"/>
            <a:ext cx="1364612" cy="526942"/>
          </a:xfrm>
          <a:prstGeom prst="rightArrow">
            <a:avLst/>
          </a:prstGeom>
          <a:noFill/>
          <a:ln w="38100" cap="flat">
            <a:solidFill>
              <a:srgbClr val="0070C0"/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F67D12F-801D-5D43-813B-A0ECE8A7B07A}"/>
              </a:ext>
            </a:extLst>
          </p:cNvPr>
          <p:cNvSpPr txBox="1"/>
          <p:nvPr/>
        </p:nvSpPr>
        <p:spPr>
          <a:xfrm>
            <a:off x="14854687" y="9332695"/>
            <a:ext cx="9025844" cy="16619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Extracted strand barrel samples planned, will be tested at FNAL. Discussions underway with CERN to have transverse pressure tests performed at Twente.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E7F327DB-05A5-8541-AF5A-3056C25E822F}"/>
              </a:ext>
            </a:extLst>
          </p:cNvPr>
          <p:cNvSpPr/>
          <p:nvPr/>
        </p:nvSpPr>
        <p:spPr>
          <a:xfrm>
            <a:off x="115584" y="8615677"/>
            <a:ext cx="13875790" cy="1108865"/>
          </a:xfrm>
          <a:prstGeom prst="roundRect">
            <a:avLst/>
          </a:prstGeom>
          <a:noFill/>
          <a:ln w="41275" cap="flat">
            <a:solidFill>
              <a:srgbClr val="0070C0"/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5" name="Right Arrow 24">
            <a:extLst>
              <a:ext uri="{FF2B5EF4-FFF2-40B4-BE49-F238E27FC236}">
                <a16:creationId xmlns:a16="http://schemas.microsoft.com/office/drawing/2014/main" id="{F28FF61A-B7E6-CB45-A157-C3B7F64F0805}"/>
              </a:ext>
            </a:extLst>
          </p:cNvPr>
          <p:cNvSpPr/>
          <p:nvPr/>
        </p:nvSpPr>
        <p:spPr>
          <a:xfrm rot="3940152">
            <a:off x="13253257" y="9724386"/>
            <a:ext cx="2120701" cy="526942"/>
          </a:xfrm>
          <a:prstGeom prst="rightArrow">
            <a:avLst/>
          </a:prstGeom>
          <a:noFill/>
          <a:ln w="38100" cap="flat">
            <a:solidFill>
              <a:srgbClr val="0070C0"/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A152914-9E6B-0542-82A1-89F048824EC5}"/>
              </a:ext>
            </a:extLst>
          </p:cNvPr>
          <p:cNvSpPr txBox="1"/>
          <p:nvPr/>
        </p:nvSpPr>
        <p:spPr>
          <a:xfrm>
            <a:off x="14922617" y="11062581"/>
            <a:ext cx="9025844" cy="67710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Wire (2.4km) just sent to FNAL to begin work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39C09A9-1B5B-7A41-8E42-36F505C4464A}"/>
              </a:ext>
            </a:extLst>
          </p:cNvPr>
          <p:cNvSpPr txBox="1"/>
          <p:nvPr/>
        </p:nvSpPr>
        <p:spPr>
          <a:xfrm>
            <a:off x="14719620" y="2205618"/>
            <a:ext cx="9523274" cy="67710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1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Recent test of “Bin5c1”, first Bi2212 CCT dipole magnet</a:t>
            </a:r>
          </a:p>
        </p:txBody>
      </p:sp>
    </p:spTree>
    <p:extLst>
      <p:ext uri="{BB962C8B-B14F-4D97-AF65-F5344CB8AC3E}">
        <p14:creationId xmlns:p14="http://schemas.microsoft.com/office/powerpoint/2010/main" val="3837140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7AF7A87-95B8-2C41-9900-0AA0BAA6BEAB}"/>
              </a:ext>
            </a:extLst>
          </p:cNvPr>
          <p:cNvSpPr/>
          <p:nvPr/>
        </p:nvSpPr>
        <p:spPr>
          <a:xfrm>
            <a:off x="15116725" y="9992106"/>
            <a:ext cx="9177763" cy="2633101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644DBBE-3767-D744-B334-7448EFC7CCBF}"/>
              </a:ext>
            </a:extLst>
          </p:cNvPr>
          <p:cNvSpPr/>
          <p:nvPr/>
        </p:nvSpPr>
        <p:spPr>
          <a:xfrm>
            <a:off x="15116724" y="5890546"/>
            <a:ext cx="9177763" cy="4023296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9B77CB-7888-F442-A2A3-F16075C25005}"/>
              </a:ext>
            </a:extLst>
          </p:cNvPr>
          <p:cNvSpPr/>
          <p:nvPr/>
        </p:nvSpPr>
        <p:spPr>
          <a:xfrm>
            <a:off x="15156037" y="2382869"/>
            <a:ext cx="9138449" cy="3351148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196A4F-5A84-684B-9CC8-2E3D46BB935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11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FCAF76E-955D-634C-BE82-898BA2B8A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REBCO magnet progress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3F81F9-F0DD-4F4B-94DD-A71D750097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US MPD TAC meeting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AEF07B-B0EC-5641-8502-1C65B10B15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019" y="3565596"/>
            <a:ext cx="14275887" cy="8907177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12F4FA60-7863-2642-B38E-C0E3A6D295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6038" y="2440829"/>
            <a:ext cx="4827104" cy="2280715"/>
          </a:xfrm>
          <a:prstGeom prst="rect">
            <a:avLst/>
          </a:prstGeom>
        </p:spPr>
      </p:pic>
      <p:pic>
        <p:nvPicPr>
          <p:cNvPr id="8" name="Picture 7" descr="A close-up of a hard drive&#10;&#10;Description automatically generated with low confidence">
            <a:extLst>
              <a:ext uri="{FF2B5EF4-FFF2-40B4-BE49-F238E27FC236}">
                <a16:creationId xmlns:a16="http://schemas.microsoft.com/office/drawing/2014/main" id="{B6E94F07-F61D-7F4B-A814-DF5983F392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474" b="3240"/>
          <a:stretch/>
        </p:blipFill>
        <p:spPr>
          <a:xfrm>
            <a:off x="20165969" y="2426032"/>
            <a:ext cx="3921570" cy="228499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AD08785-6411-254E-9100-1FDE808A0F70}"/>
              </a:ext>
            </a:extLst>
          </p:cNvPr>
          <p:cNvSpPr txBox="1"/>
          <p:nvPr/>
        </p:nvSpPr>
        <p:spPr>
          <a:xfrm>
            <a:off x="15763909" y="4662491"/>
            <a:ext cx="8804121" cy="10464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Vendor fab issues are delaying test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i="1" dirty="0"/>
              <a:t>- </a:t>
            </a:r>
            <a:r>
              <a:rPr kumimoji="0" lang="en-US" sz="28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BNL benefitting by fitting in a collaboration exp.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2B01EC4-74D5-0E4B-853F-7BA4AEC2C17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511"/>
          <a:stretch/>
        </p:blipFill>
        <p:spPr>
          <a:xfrm>
            <a:off x="19558099" y="6330076"/>
            <a:ext cx="3665546" cy="192094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73493DD-2FB8-9D41-9AAE-087FB13372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20938" y="5907915"/>
            <a:ext cx="3613119" cy="281652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B6FCD69-296E-3D4D-AACC-581239A0B9AF}"/>
              </a:ext>
            </a:extLst>
          </p:cNvPr>
          <p:cNvSpPr txBox="1"/>
          <p:nvPr/>
        </p:nvSpPr>
        <p:spPr>
          <a:xfrm>
            <a:off x="15156038" y="8815729"/>
            <a:ext cx="8804121" cy="10464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Steady progress; working with ACT to address strain sensitivity (e.g. lubricant issue, strain limits)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5B11DB6-FA88-D34B-9FE3-BCCAA316641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828" t="12544" r="2083" b="14522"/>
          <a:stretch/>
        </p:blipFill>
        <p:spPr>
          <a:xfrm>
            <a:off x="15471748" y="10491273"/>
            <a:ext cx="1670103" cy="18288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8487506-F8D4-C041-A1BC-1D5A68530DE6}"/>
              </a:ext>
            </a:extLst>
          </p:cNvPr>
          <p:cNvSpPr txBox="1"/>
          <p:nvPr/>
        </p:nvSpPr>
        <p:spPr>
          <a:xfrm>
            <a:off x="17141851" y="10426873"/>
            <a:ext cx="7426179" cy="276998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t">
            <a:spAutoFit/>
          </a:bodyPr>
          <a:lstStyle/>
          <a:p>
            <a:pPr marL="457200" marR="0" indent="-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8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ACT received ~70% of C3 conductor</a:t>
            </a:r>
            <a:r>
              <a:rPr lang="en-US" sz="2800" i="1" dirty="0"/>
              <a:t>; some mechanical issues with some wires</a:t>
            </a:r>
          </a:p>
          <a:p>
            <a:pPr marL="457200" marR="0" indent="-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800" i="1" dirty="0"/>
              <a:t>CORC for practice winding has been obtained</a:t>
            </a:r>
          </a:p>
          <a:p>
            <a:pPr marL="457200" marR="0" indent="-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800" i="1" dirty="0"/>
              <a:t>Practice winding before end of CY</a:t>
            </a:r>
          </a:p>
          <a:p>
            <a:pPr marL="457200" marR="0" indent="-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endParaRPr kumimoji="0" lang="en-US" sz="2800" b="0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  <a:p>
            <a:pPr marL="457200" marR="0" indent="-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endParaRPr kumimoji="0" lang="en-US" sz="2800" b="0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F3B7CF9A-A0A1-B042-9956-254233CBB35C}"/>
              </a:ext>
            </a:extLst>
          </p:cNvPr>
          <p:cNvSpPr/>
          <p:nvPr/>
        </p:nvSpPr>
        <p:spPr>
          <a:xfrm>
            <a:off x="14621635" y="4210497"/>
            <a:ext cx="755130" cy="526942"/>
          </a:xfrm>
          <a:prstGeom prst="rightArrow">
            <a:avLst/>
          </a:prstGeom>
          <a:noFill/>
          <a:ln w="38100" cap="flat">
            <a:solidFill>
              <a:srgbClr val="0070C0"/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4F85A139-3DDD-524F-A1C8-8DF97853FBA6}"/>
              </a:ext>
            </a:extLst>
          </p:cNvPr>
          <p:cNvSpPr/>
          <p:nvPr/>
        </p:nvSpPr>
        <p:spPr>
          <a:xfrm>
            <a:off x="33606" y="4306119"/>
            <a:ext cx="14588028" cy="461954"/>
          </a:xfrm>
          <a:prstGeom prst="roundRect">
            <a:avLst/>
          </a:prstGeom>
          <a:noFill/>
          <a:ln w="41275" cap="flat">
            <a:solidFill>
              <a:srgbClr val="0070C0"/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C22ED3F1-8493-A44D-AAC3-B0DD31AC85B9}"/>
              </a:ext>
            </a:extLst>
          </p:cNvPr>
          <p:cNvSpPr/>
          <p:nvPr/>
        </p:nvSpPr>
        <p:spPr>
          <a:xfrm>
            <a:off x="20502" y="4754237"/>
            <a:ext cx="14588028" cy="461954"/>
          </a:xfrm>
          <a:prstGeom prst="roundRect">
            <a:avLst/>
          </a:prstGeom>
          <a:noFill/>
          <a:ln w="41275" cap="flat">
            <a:solidFill>
              <a:srgbClr val="0070C0"/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2" name="Right Arrow 21">
            <a:extLst>
              <a:ext uri="{FF2B5EF4-FFF2-40B4-BE49-F238E27FC236}">
                <a16:creationId xmlns:a16="http://schemas.microsoft.com/office/drawing/2014/main" id="{4149A1CE-C742-B04B-B286-8A5E4E25F611}"/>
              </a:ext>
            </a:extLst>
          </p:cNvPr>
          <p:cNvSpPr/>
          <p:nvPr/>
        </p:nvSpPr>
        <p:spPr>
          <a:xfrm rot="2549582">
            <a:off x="14406107" y="5367082"/>
            <a:ext cx="1315678" cy="526942"/>
          </a:xfrm>
          <a:prstGeom prst="rightArrow">
            <a:avLst/>
          </a:prstGeom>
          <a:noFill/>
          <a:ln w="38100" cap="flat">
            <a:solidFill>
              <a:srgbClr val="0070C0"/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6F31A397-D68C-0946-B2A6-120A57817CC7}"/>
              </a:ext>
            </a:extLst>
          </p:cNvPr>
          <p:cNvSpPr/>
          <p:nvPr/>
        </p:nvSpPr>
        <p:spPr>
          <a:xfrm>
            <a:off x="20502" y="5458113"/>
            <a:ext cx="14588028" cy="871963"/>
          </a:xfrm>
          <a:prstGeom prst="roundRect">
            <a:avLst/>
          </a:prstGeom>
          <a:noFill/>
          <a:ln w="41275" cap="flat">
            <a:solidFill>
              <a:srgbClr val="0070C0"/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4" name="Right Arrow 23">
            <a:extLst>
              <a:ext uri="{FF2B5EF4-FFF2-40B4-BE49-F238E27FC236}">
                <a16:creationId xmlns:a16="http://schemas.microsoft.com/office/drawing/2014/main" id="{5DEC6BD9-6639-7549-A1F6-BAF5B17FDB8E}"/>
              </a:ext>
            </a:extLst>
          </p:cNvPr>
          <p:cNvSpPr/>
          <p:nvPr/>
        </p:nvSpPr>
        <p:spPr>
          <a:xfrm rot="5059934">
            <a:off x="12639366" y="8098318"/>
            <a:ext cx="4209994" cy="526942"/>
          </a:xfrm>
          <a:prstGeom prst="rightArrow">
            <a:avLst/>
          </a:prstGeom>
          <a:noFill/>
          <a:ln w="38100" cap="flat">
            <a:solidFill>
              <a:srgbClr val="0070C0"/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480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9AB03E28-78D0-9B4A-A794-3259F3DC3FE8}"/>
              </a:ext>
            </a:extLst>
          </p:cNvPr>
          <p:cNvSpPr/>
          <p:nvPr/>
        </p:nvSpPr>
        <p:spPr>
          <a:xfrm>
            <a:off x="12385841" y="8892655"/>
            <a:ext cx="11925587" cy="3751144"/>
          </a:xfrm>
          <a:prstGeom prst="roundRect">
            <a:avLst>
              <a:gd name="adj" fmla="val 9380"/>
            </a:avLst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48A76B-5F41-DE41-AE88-37973EB32B6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12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EE7205D-4C41-D342-98BB-67123DAD6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 towards modeling milestones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0A28B8-0A34-F94F-A77D-53B2A480818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US MPD TAC meeting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B85400-32CC-B743-9B80-DA01E01985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310" y="2793411"/>
            <a:ext cx="11978928" cy="9214560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357D5F3-0404-A247-B70F-9123B2F0BF9C}"/>
              </a:ext>
            </a:extLst>
          </p:cNvPr>
          <p:cNvSpPr/>
          <p:nvPr/>
        </p:nvSpPr>
        <p:spPr>
          <a:xfrm>
            <a:off x="233427" y="5739527"/>
            <a:ext cx="12233017" cy="730251"/>
          </a:xfrm>
          <a:prstGeom prst="roundRect">
            <a:avLst/>
          </a:prstGeom>
          <a:noFill/>
          <a:ln w="41275" cap="flat">
            <a:solidFill>
              <a:srgbClr val="0070C0"/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6F7994E-A7CF-4D45-9357-B26EA45A69AC}"/>
              </a:ext>
            </a:extLst>
          </p:cNvPr>
          <p:cNvSpPr/>
          <p:nvPr/>
        </p:nvSpPr>
        <p:spPr>
          <a:xfrm>
            <a:off x="237103" y="3104095"/>
            <a:ext cx="12233017" cy="774916"/>
          </a:xfrm>
          <a:prstGeom prst="roundRect">
            <a:avLst/>
          </a:prstGeom>
          <a:noFill/>
          <a:ln w="38100" cap="flat">
            <a:solidFill>
              <a:srgbClr val="00B050"/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B53076-B0B3-164C-902E-0165DC1D735A}"/>
              </a:ext>
            </a:extLst>
          </p:cNvPr>
          <p:cNvSpPr txBox="1"/>
          <p:nvPr/>
        </p:nvSpPr>
        <p:spPr>
          <a:xfrm>
            <a:off x="13504658" y="2543923"/>
            <a:ext cx="3646228" cy="12926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i="1" dirty="0"/>
              <a:t>Will be presented at MT27</a:t>
            </a:r>
            <a:endParaRPr kumimoji="0" lang="en-US" sz="3600" b="0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1D0DF6F1-00C0-7245-B52F-22275FEBFB41}"/>
              </a:ext>
            </a:extLst>
          </p:cNvPr>
          <p:cNvSpPr/>
          <p:nvPr/>
        </p:nvSpPr>
        <p:spPr>
          <a:xfrm>
            <a:off x="237103" y="4711016"/>
            <a:ext cx="12233017" cy="774916"/>
          </a:xfrm>
          <a:prstGeom prst="roundRect">
            <a:avLst/>
          </a:prstGeom>
          <a:noFill/>
          <a:ln w="38100" cap="flat">
            <a:solidFill>
              <a:srgbClr val="0070C0"/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46520AF5-7FA4-FF41-9E1A-8F8C5A95ADA2}"/>
              </a:ext>
            </a:extLst>
          </p:cNvPr>
          <p:cNvSpPr/>
          <p:nvPr/>
        </p:nvSpPr>
        <p:spPr>
          <a:xfrm rot="18697467">
            <a:off x="12317313" y="4002423"/>
            <a:ext cx="1315678" cy="526942"/>
          </a:xfrm>
          <a:prstGeom prst="rightArrow">
            <a:avLst/>
          </a:prstGeom>
          <a:noFill/>
          <a:ln w="38100" cap="flat">
            <a:solidFill>
              <a:srgbClr val="0070C0"/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5870B2FA-E761-2A4A-B173-95CB779993BD}"/>
              </a:ext>
            </a:extLst>
          </p:cNvPr>
          <p:cNvSpPr/>
          <p:nvPr/>
        </p:nvSpPr>
        <p:spPr>
          <a:xfrm rot="18264799">
            <a:off x="12120849" y="4592712"/>
            <a:ext cx="2331610" cy="526942"/>
          </a:xfrm>
          <a:prstGeom prst="rightArrow">
            <a:avLst/>
          </a:prstGeom>
          <a:noFill/>
          <a:ln w="38100" cap="flat">
            <a:solidFill>
              <a:srgbClr val="0070C0"/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14388E1E-FB47-FC47-809B-94F6A938BCD7}"/>
              </a:ext>
            </a:extLst>
          </p:cNvPr>
          <p:cNvSpPr/>
          <p:nvPr/>
        </p:nvSpPr>
        <p:spPr>
          <a:xfrm>
            <a:off x="12595327" y="3045856"/>
            <a:ext cx="948144" cy="526942"/>
          </a:xfrm>
          <a:prstGeom prst="rightArrow">
            <a:avLst/>
          </a:prstGeom>
          <a:noFill/>
          <a:ln w="38100" cap="flat">
            <a:solidFill>
              <a:srgbClr val="00B050"/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8234E7A-0D55-904E-964A-F2C45E1593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75463" y="6033660"/>
            <a:ext cx="3646227" cy="2667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BB014C0-A332-5145-B209-4E7A5FC01EB3}"/>
              </a:ext>
            </a:extLst>
          </p:cNvPr>
          <p:cNvSpPr/>
          <p:nvPr/>
        </p:nvSpPr>
        <p:spPr>
          <a:xfrm>
            <a:off x="17357474" y="5601438"/>
            <a:ext cx="54793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>
                <a:solidFill>
                  <a:schemeClr val="tx1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Need to validate CZM models in 3D</a:t>
            </a:r>
            <a:endParaRPr lang="en-US" sz="2400" i="1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5FCD9F0-5099-F946-BD42-1C18A3CC88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15746" y="2474700"/>
            <a:ext cx="3836474" cy="290213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412A6EC-79E8-B047-8AFC-E854E3C30A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34394" y="2643112"/>
            <a:ext cx="4532430" cy="22130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C348583-8526-4947-AC6E-B2DC21AA73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94634" y="6033660"/>
            <a:ext cx="4802533" cy="2667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64D49D1-4351-A243-BEAD-4E5178A8B4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95327" y="9211574"/>
            <a:ext cx="3256254" cy="251460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BD4D3DFA-5A94-F04B-9748-F3331066C715}"/>
              </a:ext>
            </a:extLst>
          </p:cNvPr>
          <p:cNvSpPr/>
          <p:nvPr/>
        </p:nvSpPr>
        <p:spPr>
          <a:xfrm>
            <a:off x="15662367" y="9399702"/>
            <a:ext cx="610503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/>
              <a:t>Building representative volume element (RVE) approach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dirty="0"/>
              <a:t>leverages 10-stack experiments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i="1" dirty="0"/>
          </a:p>
          <a:p>
            <a:r>
              <a:rPr lang="en-US" sz="2000" i="1" dirty="0"/>
              <a:t>Issues being addressed: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dirty="0"/>
              <a:t>Correct element (material) coordinate system definition – a bit challenging in the ends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dirty="0"/>
              <a:t>3D yielding limits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dirty="0"/>
              <a:t>3D hardening criteria</a:t>
            </a:r>
          </a:p>
          <a:p>
            <a:endParaRPr lang="en-US" sz="2000" i="1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0FD8D17-2EF6-D14B-A22C-CDD62E3B8EC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-1" t="54963" r="49517"/>
          <a:stretch/>
        </p:blipFill>
        <p:spPr>
          <a:xfrm>
            <a:off x="22106223" y="9171587"/>
            <a:ext cx="1737567" cy="1389509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81A48D11-4BD1-8A45-A044-26514D295943}"/>
              </a:ext>
            </a:extLst>
          </p:cNvPr>
          <p:cNvSpPr/>
          <p:nvPr/>
        </p:nvSpPr>
        <p:spPr>
          <a:xfrm>
            <a:off x="22198576" y="8854652"/>
            <a:ext cx="15905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i="1" dirty="0">
                <a:cs typeface="Courier New" panose="02070309020205020404" pitchFamily="49" charset="0"/>
              </a:rPr>
              <a:t>Strand Model</a:t>
            </a:r>
            <a:endParaRPr lang="en-US" sz="2000" i="1" dirty="0">
              <a:cs typeface="Courier New" panose="02070309020205020404" pitchFamily="49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E9B4E7C-EDA7-224C-A2AE-930C9B6514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223841" y="10742098"/>
            <a:ext cx="1653444" cy="1792569"/>
          </a:xfrm>
          <a:prstGeom prst="rect">
            <a:avLst/>
          </a:prstGeom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A0B3906-DE01-F449-BA91-BB335DC4ACD0}"/>
              </a:ext>
            </a:extLst>
          </p:cNvPr>
          <p:cNvCxnSpPr>
            <a:cxnSpLocks/>
          </p:cNvCxnSpPr>
          <p:nvPr/>
        </p:nvCxnSpPr>
        <p:spPr>
          <a:xfrm>
            <a:off x="23039412" y="10593656"/>
            <a:ext cx="0" cy="29340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DDB8BC08-7B92-EF45-9C12-02F7D22AC4A9}"/>
              </a:ext>
            </a:extLst>
          </p:cNvPr>
          <p:cNvSpPr/>
          <p:nvPr/>
        </p:nvSpPr>
        <p:spPr>
          <a:xfrm>
            <a:off x="21449938" y="12226738"/>
            <a:ext cx="29340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i="1" dirty="0">
                <a:cs typeface="Courier New" panose="02070309020205020404" pitchFamily="49" charset="0"/>
              </a:rPr>
              <a:t>Block ‘RVE’ Model</a:t>
            </a:r>
            <a:endParaRPr lang="en-US" sz="2400" i="1" dirty="0"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092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71ADA43-FB70-6B43-B590-1D69C2538ED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13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B7977D2-24A3-B84F-9E2F-63C2472FF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0400" y="-25400"/>
            <a:ext cx="19845932" cy="2213071"/>
          </a:xfrm>
        </p:spPr>
        <p:txBody>
          <a:bodyPr/>
          <a:lstStyle/>
          <a:p>
            <a:r>
              <a:rPr lang="en-US" dirty="0"/>
              <a:t>Significant progress on diagnostics – connected to magnet tests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D0E9B9-0310-0B45-87E3-B696B678273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US MPD TAC meeting</a:t>
            </a:r>
            <a:endParaRPr lang="en-US" dirty="0"/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6B5A8609-7A38-244A-8DBA-8B521257FA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117" t="24342" r="24601" b="12944"/>
          <a:stretch/>
        </p:blipFill>
        <p:spPr>
          <a:xfrm>
            <a:off x="264160" y="2417844"/>
            <a:ext cx="13655108" cy="9213576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92A020C0-766D-DA40-942C-3CC7A9C1EF78}"/>
              </a:ext>
            </a:extLst>
          </p:cNvPr>
          <p:cNvGrpSpPr/>
          <p:nvPr/>
        </p:nvGrpSpPr>
        <p:grpSpPr>
          <a:xfrm>
            <a:off x="791587" y="2452979"/>
            <a:ext cx="21946998" cy="1824228"/>
            <a:chOff x="395793" y="1226489"/>
            <a:chExt cx="10973499" cy="912114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3926D849-E913-8240-BD2B-233869A773DC}"/>
                </a:ext>
              </a:extLst>
            </p:cNvPr>
            <p:cNvSpPr txBox="1"/>
            <p:nvPr/>
          </p:nvSpPr>
          <p:spPr>
            <a:xfrm>
              <a:off x="7081554" y="1226489"/>
              <a:ext cx="4287738" cy="692498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571500" indent="-571500" defTabSz="1828800" hangingPunct="1">
                <a:buFont typeface="Arial" panose="020B0604020202020204" pitchFamily="34" charset="0"/>
                <a:buChar char="•"/>
                <a:defRPr/>
              </a:pPr>
              <a:r>
                <a:rPr lang="en-US" sz="2800" b="1" kern="1200" dirty="0">
                  <a:solidFill>
                    <a:srgbClr val="70AD47">
                      <a:lumMod val="75000"/>
                    </a:srgbClr>
                  </a:solidFill>
                  <a:latin typeface="Calibri" panose="020F0502020204030204"/>
                </a:rPr>
                <a:t>Acoustic data analysis completed for 15 T (LBNL), CCT4 and subscale 2 – in progress (LBNL). New ML algorithms for quench precursors (FNAL) </a:t>
              </a:r>
            </a:p>
          </p:txBody>
        </p:sp>
        <p:sp>
          <p:nvSpPr>
            <p:cNvPr id="55" name="Rectangle: Rounded Corners 24">
              <a:extLst>
                <a:ext uri="{FF2B5EF4-FFF2-40B4-BE49-F238E27FC236}">
                  <a16:creationId xmlns:a16="http://schemas.microsoft.com/office/drawing/2014/main" id="{74F789F8-D294-C649-A1C6-4217916541FA}"/>
                </a:ext>
              </a:extLst>
            </p:cNvPr>
            <p:cNvSpPr/>
            <p:nvPr/>
          </p:nvSpPr>
          <p:spPr>
            <a:xfrm>
              <a:off x="395793" y="1831722"/>
              <a:ext cx="6299200" cy="306881"/>
            </a:xfrm>
            <a:prstGeom prst="roundRect">
              <a:avLst/>
            </a:prstGeom>
            <a:noFill/>
            <a:ln w="3175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 hangingPunct="1">
                <a:defRPr/>
              </a:pPr>
              <a:endParaRPr lang="en-US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6" name="Arrow: Right 22">
              <a:extLst>
                <a:ext uri="{FF2B5EF4-FFF2-40B4-BE49-F238E27FC236}">
                  <a16:creationId xmlns:a16="http://schemas.microsoft.com/office/drawing/2014/main" id="{259396A8-6717-0148-8A7D-63E23527D175}"/>
                </a:ext>
              </a:extLst>
            </p:cNvPr>
            <p:cNvSpPr/>
            <p:nvPr/>
          </p:nvSpPr>
          <p:spPr>
            <a:xfrm rot="19720772">
              <a:off x="6756345" y="1742945"/>
              <a:ext cx="308931" cy="264000"/>
            </a:xfrm>
            <a:prstGeom prst="rightArrow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 hangingPunct="1">
                <a:defRPr/>
              </a:pPr>
              <a:endParaRPr lang="en-US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534E935-1058-5841-8F1F-F9AAF500B390}"/>
              </a:ext>
            </a:extLst>
          </p:cNvPr>
          <p:cNvGrpSpPr/>
          <p:nvPr/>
        </p:nvGrpSpPr>
        <p:grpSpPr>
          <a:xfrm>
            <a:off x="812801" y="4760851"/>
            <a:ext cx="22827606" cy="790862"/>
            <a:chOff x="406400" y="2380425"/>
            <a:chExt cx="11413803" cy="395431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6284EF9B-6DF5-D549-B5B1-16ABEB636EA9}"/>
                </a:ext>
              </a:extLst>
            </p:cNvPr>
            <p:cNvSpPr txBox="1"/>
            <p:nvPr/>
          </p:nvSpPr>
          <p:spPr>
            <a:xfrm>
              <a:off x="7081554" y="2380425"/>
              <a:ext cx="4738649" cy="26161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571500" indent="-571500" defTabSz="1828800" hangingPunct="1">
                <a:buFont typeface="Arial" panose="020B0604020202020204" pitchFamily="34" charset="0"/>
                <a:buChar char="•"/>
                <a:defRPr/>
              </a:pPr>
              <a:r>
                <a:rPr lang="en-US" sz="2800" b="1" kern="1200" dirty="0">
                  <a:solidFill>
                    <a:srgbClr val="70AD47">
                      <a:lumMod val="75000"/>
                    </a:srgbClr>
                  </a:solidFill>
                  <a:latin typeface="Calibri" panose="020F0502020204030204"/>
                </a:rPr>
                <a:t>Hall array hardware built, tested on CORC (LBNL) </a:t>
              </a:r>
            </a:p>
          </p:txBody>
        </p:sp>
        <p:sp>
          <p:nvSpPr>
            <p:cNvPr id="59" name="Rectangle: Rounded Corners 26">
              <a:extLst>
                <a:ext uri="{FF2B5EF4-FFF2-40B4-BE49-F238E27FC236}">
                  <a16:creationId xmlns:a16="http://schemas.microsoft.com/office/drawing/2014/main" id="{906C1509-4275-DC43-BEC8-63D3BB9A6808}"/>
                </a:ext>
              </a:extLst>
            </p:cNvPr>
            <p:cNvSpPr/>
            <p:nvPr/>
          </p:nvSpPr>
          <p:spPr>
            <a:xfrm>
              <a:off x="406400" y="2468975"/>
              <a:ext cx="6299200" cy="306881"/>
            </a:xfrm>
            <a:prstGeom prst="roundRect">
              <a:avLst/>
            </a:prstGeom>
            <a:noFill/>
            <a:ln w="3175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 hangingPunct="1">
                <a:defRPr/>
              </a:pPr>
              <a:endParaRPr lang="en-US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0" name="Arrow: Right 23">
              <a:extLst>
                <a:ext uri="{FF2B5EF4-FFF2-40B4-BE49-F238E27FC236}">
                  <a16:creationId xmlns:a16="http://schemas.microsoft.com/office/drawing/2014/main" id="{C799AC84-3E7A-7D43-AC0A-A4468EB421D4}"/>
                </a:ext>
              </a:extLst>
            </p:cNvPr>
            <p:cNvSpPr/>
            <p:nvPr/>
          </p:nvSpPr>
          <p:spPr>
            <a:xfrm rot="20715783">
              <a:off x="6784161" y="2450001"/>
              <a:ext cx="229996" cy="264000"/>
            </a:xfrm>
            <a:prstGeom prst="rightArrow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 hangingPunct="1">
                <a:defRPr/>
              </a:pPr>
              <a:endParaRPr lang="en-US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7D06122D-8094-0E4A-B7B2-D09F2012754E}"/>
              </a:ext>
            </a:extLst>
          </p:cNvPr>
          <p:cNvGrpSpPr/>
          <p:nvPr/>
        </p:nvGrpSpPr>
        <p:grpSpPr>
          <a:xfrm>
            <a:off x="860877" y="6688357"/>
            <a:ext cx="23428482" cy="954108"/>
            <a:chOff x="430438" y="3344178"/>
            <a:chExt cx="11714241" cy="477054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8F7CED2E-82E4-1842-856A-FCDADAA68E88}"/>
                </a:ext>
              </a:extLst>
            </p:cNvPr>
            <p:cNvSpPr txBox="1"/>
            <p:nvPr/>
          </p:nvSpPr>
          <p:spPr>
            <a:xfrm>
              <a:off x="7106205" y="3344178"/>
              <a:ext cx="5038474" cy="477054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342900" indent="-342900" defTabSz="1828800" hangingPunct="1">
                <a:buFont typeface="Arial" panose="020B0604020202020204" pitchFamily="34" charset="0"/>
                <a:buChar char="•"/>
                <a:defRPr/>
              </a:pPr>
              <a:r>
                <a:rPr lang="en-US" sz="2800" b="1" kern="1200" dirty="0">
                  <a:solidFill>
                    <a:srgbClr val="70AD47">
                      <a:lumMod val="75000"/>
                    </a:srgbClr>
                  </a:solidFill>
                  <a:latin typeface="Calibri" panose="020F0502020204030204"/>
                </a:rPr>
                <a:t>MQXFA QA built and delivered,  warm bore  tube QA structures are ready as well (FNAL). CCT subscale antennas (LBNL)</a:t>
              </a:r>
              <a:endParaRPr lang="en-US" sz="2800" b="1" kern="12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3" name="Rectangle: Rounded Corners 27">
              <a:extLst>
                <a:ext uri="{FF2B5EF4-FFF2-40B4-BE49-F238E27FC236}">
                  <a16:creationId xmlns:a16="http://schemas.microsoft.com/office/drawing/2014/main" id="{68F505F0-17D8-AA4A-91D8-0A130814BF38}"/>
                </a:ext>
              </a:extLst>
            </p:cNvPr>
            <p:cNvSpPr/>
            <p:nvPr/>
          </p:nvSpPr>
          <p:spPr>
            <a:xfrm>
              <a:off x="430438" y="3426298"/>
              <a:ext cx="6299200" cy="306881"/>
            </a:xfrm>
            <a:prstGeom prst="roundRect">
              <a:avLst/>
            </a:prstGeom>
            <a:noFill/>
            <a:ln w="3175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 hangingPunct="1">
                <a:defRPr/>
              </a:pPr>
              <a:endParaRPr lang="en-US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4" name="Arrow: Right 25">
              <a:extLst>
                <a:ext uri="{FF2B5EF4-FFF2-40B4-BE49-F238E27FC236}">
                  <a16:creationId xmlns:a16="http://schemas.microsoft.com/office/drawing/2014/main" id="{299AE6EE-7943-5440-AEDB-1A7A0B08EC43}"/>
                </a:ext>
              </a:extLst>
            </p:cNvPr>
            <p:cNvSpPr/>
            <p:nvPr/>
          </p:nvSpPr>
          <p:spPr>
            <a:xfrm>
              <a:off x="6803611" y="3411612"/>
              <a:ext cx="240342" cy="306881"/>
            </a:xfrm>
            <a:prstGeom prst="rightArrow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 hangingPunct="1">
                <a:defRPr/>
              </a:pPr>
              <a:endParaRPr lang="en-US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AA2C0ADB-FAD5-9A4D-B9D4-2705F18E3254}"/>
              </a:ext>
            </a:extLst>
          </p:cNvPr>
          <p:cNvGrpSpPr/>
          <p:nvPr/>
        </p:nvGrpSpPr>
        <p:grpSpPr>
          <a:xfrm>
            <a:off x="731166" y="10066407"/>
            <a:ext cx="23128272" cy="2783986"/>
            <a:chOff x="365583" y="5033203"/>
            <a:chExt cx="11564136" cy="1391993"/>
          </a:xfrm>
        </p:grpSpPr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F76FA110-9083-9C48-A9D8-6CAD4EEF7DD7}"/>
                </a:ext>
              </a:extLst>
            </p:cNvPr>
            <p:cNvSpPr txBox="1"/>
            <p:nvPr/>
          </p:nvSpPr>
          <p:spPr>
            <a:xfrm>
              <a:off x="7155074" y="5948142"/>
              <a:ext cx="4774645" cy="477054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571500" indent="-571500" algn="just" defTabSz="1828800" hangingPunct="1">
                <a:buFont typeface="Arial" panose="020B0604020202020204" pitchFamily="34" charset="0"/>
                <a:buChar char="•"/>
                <a:defRPr/>
              </a:pPr>
              <a:r>
                <a:rPr lang="en-US" sz="2800" b="1" kern="1200" dirty="0">
                  <a:solidFill>
                    <a:srgbClr val="70AD47">
                      <a:lumMod val="75000"/>
                    </a:srgbClr>
                  </a:solidFill>
                  <a:latin typeface="Calibri" panose="020F0502020204030204"/>
                </a:rPr>
                <a:t>Progress with early tests. Modifications  to vertical test facility to integrate fibers. (FNAL, BNL)</a:t>
              </a:r>
            </a:p>
          </p:txBody>
        </p:sp>
        <p:sp>
          <p:nvSpPr>
            <p:cNvPr id="67" name="Rectangle: Rounded Corners 28">
              <a:extLst>
                <a:ext uri="{FF2B5EF4-FFF2-40B4-BE49-F238E27FC236}">
                  <a16:creationId xmlns:a16="http://schemas.microsoft.com/office/drawing/2014/main" id="{8B81273E-A6A4-144E-991A-52B89F0BB400}"/>
                </a:ext>
              </a:extLst>
            </p:cNvPr>
            <p:cNvSpPr/>
            <p:nvPr/>
          </p:nvSpPr>
          <p:spPr>
            <a:xfrm>
              <a:off x="365583" y="5033203"/>
              <a:ext cx="6329410" cy="592125"/>
            </a:xfrm>
            <a:prstGeom prst="roundRect">
              <a:avLst/>
            </a:prstGeom>
            <a:noFill/>
            <a:ln w="3175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 hangingPunct="1">
                <a:defRPr/>
              </a:pPr>
              <a:endParaRPr lang="en-US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8" name="Arrow: Right 31">
              <a:extLst>
                <a:ext uri="{FF2B5EF4-FFF2-40B4-BE49-F238E27FC236}">
                  <a16:creationId xmlns:a16="http://schemas.microsoft.com/office/drawing/2014/main" id="{F6889E0E-0745-AF4D-AD01-51FA708DFA5A}"/>
                </a:ext>
              </a:extLst>
            </p:cNvPr>
            <p:cNvSpPr/>
            <p:nvPr/>
          </p:nvSpPr>
          <p:spPr>
            <a:xfrm rot="2255407">
              <a:off x="6651092" y="5710459"/>
              <a:ext cx="458470" cy="264000"/>
            </a:xfrm>
            <a:prstGeom prst="rightArrow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 hangingPunct="1">
                <a:defRPr/>
              </a:pPr>
              <a:endParaRPr lang="en-US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62886005-3DBB-2C4F-B89B-F3F78689EC50}"/>
              </a:ext>
            </a:extLst>
          </p:cNvPr>
          <p:cNvGrpSpPr/>
          <p:nvPr/>
        </p:nvGrpSpPr>
        <p:grpSpPr>
          <a:xfrm>
            <a:off x="812800" y="8151762"/>
            <a:ext cx="23006960" cy="1449718"/>
            <a:chOff x="406400" y="4075881"/>
            <a:chExt cx="11503480" cy="724859"/>
          </a:xfrm>
        </p:grpSpPr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7D158661-D904-964D-B7C7-A6720F8E8D2C}"/>
                </a:ext>
              </a:extLst>
            </p:cNvPr>
            <p:cNvSpPr txBox="1"/>
            <p:nvPr/>
          </p:nvSpPr>
          <p:spPr>
            <a:xfrm>
              <a:off x="7577589" y="4323686"/>
              <a:ext cx="4332291" cy="47705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marL="571500" indent="-571500" algn="just" defTabSz="1828800" hangingPunct="1">
                <a:buFont typeface="Arial" panose="020B0604020202020204" pitchFamily="34" charset="0"/>
                <a:buChar char="•"/>
                <a:defRPr/>
              </a:pPr>
              <a:r>
                <a:rPr lang="en-US" sz="2800" b="1" kern="1200" dirty="0">
                  <a:solidFill>
                    <a:srgbClr val="4472C4">
                      <a:lumMod val="75000"/>
                    </a:srgbClr>
                  </a:solidFill>
                  <a:latin typeface="Calibri" panose="020F0502020204030204"/>
                </a:rPr>
                <a:t>Non-FPGA portion was built and tested (LBNL, BNL). Upgrade to FPGA TBD  towards the target date</a:t>
              </a:r>
            </a:p>
          </p:txBody>
        </p:sp>
        <p:sp>
          <p:nvSpPr>
            <p:cNvPr id="71" name="Rectangle: Rounded Corners 30">
              <a:extLst>
                <a:ext uri="{FF2B5EF4-FFF2-40B4-BE49-F238E27FC236}">
                  <a16:creationId xmlns:a16="http://schemas.microsoft.com/office/drawing/2014/main" id="{E879F911-0656-1C4B-A929-81B3C36BEB22}"/>
                </a:ext>
              </a:extLst>
            </p:cNvPr>
            <p:cNvSpPr/>
            <p:nvPr/>
          </p:nvSpPr>
          <p:spPr>
            <a:xfrm>
              <a:off x="406400" y="4075881"/>
              <a:ext cx="6299200" cy="288407"/>
            </a:xfrm>
            <a:prstGeom prst="roundRect">
              <a:avLst/>
            </a:prstGeom>
            <a:noFill/>
            <a:ln w="317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 hangingPunct="1">
                <a:defRPr/>
              </a:pPr>
              <a:endParaRPr lang="en-US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2" name="Arrow: Right 34">
              <a:extLst>
                <a:ext uri="{FF2B5EF4-FFF2-40B4-BE49-F238E27FC236}">
                  <a16:creationId xmlns:a16="http://schemas.microsoft.com/office/drawing/2014/main" id="{F9BDCBE9-4D66-5E4B-A1F8-89446E39F397}"/>
                </a:ext>
              </a:extLst>
            </p:cNvPr>
            <p:cNvSpPr/>
            <p:nvPr/>
          </p:nvSpPr>
          <p:spPr>
            <a:xfrm rot="915112">
              <a:off x="6779692" y="4251746"/>
              <a:ext cx="750765" cy="293073"/>
            </a:xfrm>
            <a:prstGeom prst="rightArrow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 hangingPunct="1">
                <a:defRPr/>
              </a:pPr>
              <a:endParaRPr lang="en-US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E07F08CB-0C63-534C-B213-7D6C64FAACF2}"/>
              </a:ext>
            </a:extLst>
          </p:cNvPr>
          <p:cNvGrpSpPr/>
          <p:nvPr/>
        </p:nvGrpSpPr>
        <p:grpSpPr>
          <a:xfrm>
            <a:off x="692235" y="9391581"/>
            <a:ext cx="23127526" cy="2286832"/>
            <a:chOff x="346117" y="4695790"/>
            <a:chExt cx="11563763" cy="1143416"/>
          </a:xfrm>
        </p:grpSpPr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85CE0493-19BD-C548-81C0-905B3C16DE15}"/>
                </a:ext>
              </a:extLst>
            </p:cNvPr>
            <p:cNvSpPr txBox="1"/>
            <p:nvPr/>
          </p:nvSpPr>
          <p:spPr>
            <a:xfrm>
              <a:off x="7577589" y="5146708"/>
              <a:ext cx="4332291" cy="692498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marL="571500" indent="-571500" algn="just" defTabSz="1828800" hangingPunct="1">
                <a:buFont typeface="Arial" panose="020B0604020202020204" pitchFamily="34" charset="0"/>
                <a:buChar char="•"/>
                <a:defRPr/>
              </a:pPr>
              <a:r>
                <a:rPr lang="en-US" sz="2800" b="1" kern="1200" dirty="0">
                  <a:solidFill>
                    <a:srgbClr val="4472C4">
                      <a:lumMod val="75000"/>
                    </a:srgbClr>
                  </a:solidFill>
                  <a:latin typeface="Calibri" panose="020F0502020204030204"/>
                </a:rPr>
                <a:t>New DAQ boards, performance characterized for various cryo-parts. One channel cryo-system to be tested by the end of 2021 (LBNL)</a:t>
              </a:r>
            </a:p>
          </p:txBody>
        </p:sp>
        <p:sp>
          <p:nvSpPr>
            <p:cNvPr id="75" name="Arrow: Right 36">
              <a:extLst>
                <a:ext uri="{FF2B5EF4-FFF2-40B4-BE49-F238E27FC236}">
                  <a16:creationId xmlns:a16="http://schemas.microsoft.com/office/drawing/2014/main" id="{1DD5FB58-4AFA-5C46-A2B9-076A8B73F800}"/>
                </a:ext>
              </a:extLst>
            </p:cNvPr>
            <p:cNvSpPr/>
            <p:nvPr/>
          </p:nvSpPr>
          <p:spPr>
            <a:xfrm rot="1936837">
              <a:off x="6750091" y="4966554"/>
              <a:ext cx="748042" cy="293073"/>
            </a:xfrm>
            <a:prstGeom prst="rightArrow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 hangingPunct="1">
                <a:defRPr/>
              </a:pPr>
              <a:endParaRPr lang="en-US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6" name="Rectangle: Rounded Corners 37">
              <a:extLst>
                <a:ext uri="{FF2B5EF4-FFF2-40B4-BE49-F238E27FC236}">
                  <a16:creationId xmlns:a16="http://schemas.microsoft.com/office/drawing/2014/main" id="{3F40FB0E-B64F-D448-8BC5-D7B338398693}"/>
                </a:ext>
              </a:extLst>
            </p:cNvPr>
            <p:cNvSpPr/>
            <p:nvPr/>
          </p:nvSpPr>
          <p:spPr>
            <a:xfrm>
              <a:off x="346117" y="4695790"/>
              <a:ext cx="6336005" cy="306881"/>
            </a:xfrm>
            <a:prstGeom prst="roundRect">
              <a:avLst/>
            </a:prstGeom>
            <a:noFill/>
            <a:ln w="317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 hangingPunct="1">
                <a:defRPr/>
              </a:pPr>
              <a:endParaRPr lang="en-US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42253F37-8083-4444-992C-62EA7A508DB4}"/>
              </a:ext>
            </a:extLst>
          </p:cNvPr>
          <p:cNvGrpSpPr/>
          <p:nvPr/>
        </p:nvGrpSpPr>
        <p:grpSpPr>
          <a:xfrm>
            <a:off x="812800" y="4024757"/>
            <a:ext cx="21498560" cy="854696"/>
            <a:chOff x="406400" y="2012378"/>
            <a:chExt cx="10749280" cy="427348"/>
          </a:xfrm>
        </p:grpSpPr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81984C15-E650-EA45-A493-D442430D264D}"/>
                </a:ext>
              </a:extLst>
            </p:cNvPr>
            <p:cNvSpPr txBox="1"/>
            <p:nvPr/>
          </p:nvSpPr>
          <p:spPr>
            <a:xfrm>
              <a:off x="7529262" y="2012378"/>
              <a:ext cx="3626418" cy="26161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571500" indent="-571500" defTabSz="1828800" hangingPunct="1">
                <a:buFont typeface="Arial" panose="020B0604020202020204" pitchFamily="34" charset="0"/>
                <a:buChar char="•"/>
                <a:defRPr/>
              </a:pPr>
              <a:r>
                <a:rPr lang="en-US" sz="2800" b="1" kern="1200" dirty="0">
                  <a:solidFill>
                    <a:srgbClr val="4472C4">
                      <a:lumMod val="75000"/>
                    </a:srgbClr>
                  </a:solidFill>
                  <a:latin typeface="Calibri" panose="020F0502020204030204"/>
                </a:rPr>
                <a:t>In progress, new developments (LBNL)</a:t>
              </a:r>
            </a:p>
          </p:txBody>
        </p:sp>
        <p:sp>
          <p:nvSpPr>
            <p:cNvPr id="79" name="Rectangle: Rounded Corners 29">
              <a:extLst>
                <a:ext uri="{FF2B5EF4-FFF2-40B4-BE49-F238E27FC236}">
                  <a16:creationId xmlns:a16="http://schemas.microsoft.com/office/drawing/2014/main" id="{C0074735-5AE8-7D45-B35C-97D444660031}"/>
                </a:ext>
              </a:extLst>
            </p:cNvPr>
            <p:cNvSpPr/>
            <p:nvPr/>
          </p:nvSpPr>
          <p:spPr>
            <a:xfrm>
              <a:off x="406400" y="2151319"/>
              <a:ext cx="6299200" cy="288407"/>
            </a:xfrm>
            <a:prstGeom prst="roundRect">
              <a:avLst/>
            </a:prstGeom>
            <a:noFill/>
            <a:ln w="3175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 hangingPunct="1">
                <a:defRPr/>
              </a:pPr>
              <a:endParaRPr lang="en-US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0" name="Arrow: Right 38">
              <a:extLst>
                <a:ext uri="{FF2B5EF4-FFF2-40B4-BE49-F238E27FC236}">
                  <a16:creationId xmlns:a16="http://schemas.microsoft.com/office/drawing/2014/main" id="{9C89A00F-4FA2-734C-BCFE-DD0BE2BBF586}"/>
                </a:ext>
              </a:extLst>
            </p:cNvPr>
            <p:cNvSpPr/>
            <p:nvPr/>
          </p:nvSpPr>
          <p:spPr>
            <a:xfrm rot="21000798">
              <a:off x="6792737" y="2051569"/>
              <a:ext cx="694354" cy="293073"/>
            </a:xfrm>
            <a:prstGeom prst="rightArrow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 hangingPunct="1">
                <a:defRPr/>
              </a:pPr>
              <a:endParaRPr lang="en-US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786B0A92-FC5F-0040-BAB5-EB4CA5D0E2D6}"/>
              </a:ext>
            </a:extLst>
          </p:cNvPr>
          <p:cNvGrpSpPr/>
          <p:nvPr/>
        </p:nvGrpSpPr>
        <p:grpSpPr>
          <a:xfrm>
            <a:off x="13328575" y="5383164"/>
            <a:ext cx="10825978" cy="954108"/>
            <a:chOff x="6688332" y="2728152"/>
            <a:chExt cx="5412989" cy="477054"/>
          </a:xfrm>
        </p:grpSpPr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CA0A99DA-F0D5-8E4D-BA06-A74E70577853}"/>
                </a:ext>
              </a:extLst>
            </p:cNvPr>
            <p:cNvSpPr txBox="1"/>
            <p:nvPr/>
          </p:nvSpPr>
          <p:spPr>
            <a:xfrm>
              <a:off x="8063266" y="2728152"/>
              <a:ext cx="4038055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 defTabSz="1828800" hangingPunct="1">
                <a:buFont typeface="Arial" panose="020B0604020202020204" pitchFamily="34" charset="0"/>
                <a:buChar char="•"/>
                <a:defRPr/>
              </a:pPr>
              <a:r>
                <a:rPr lang="en-US" sz="2800" kern="1200" dirty="0">
                  <a:solidFill>
                    <a:srgbClr val="E7E6E6">
                      <a:lumMod val="10000"/>
                    </a:srgbClr>
                  </a:solidFill>
                  <a:latin typeface="Calibri" panose="020F0502020204030204"/>
                </a:rPr>
                <a:t>Talks in progress at FNAL  for implementing these studies </a:t>
              </a:r>
            </a:p>
          </p:txBody>
        </p:sp>
        <p:sp>
          <p:nvSpPr>
            <p:cNvPr id="83" name="Arrow: Right 40">
              <a:extLst>
                <a:ext uri="{FF2B5EF4-FFF2-40B4-BE49-F238E27FC236}">
                  <a16:creationId xmlns:a16="http://schemas.microsoft.com/office/drawing/2014/main" id="{F621F6C0-F7CE-BE4E-8643-FAF5D7A38459}"/>
                </a:ext>
              </a:extLst>
            </p:cNvPr>
            <p:cNvSpPr/>
            <p:nvPr/>
          </p:nvSpPr>
          <p:spPr>
            <a:xfrm>
              <a:off x="6688332" y="2808027"/>
              <a:ext cx="1314046" cy="293073"/>
            </a:xfrm>
            <a:prstGeom prst="rightArrow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 hangingPunct="1">
                <a:defRPr/>
              </a:pPr>
              <a:endParaRPr lang="en-US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37594454-A8C0-6E4D-88D5-7DA972DE3EE7}"/>
              </a:ext>
            </a:extLst>
          </p:cNvPr>
          <p:cNvGrpSpPr/>
          <p:nvPr/>
        </p:nvGrpSpPr>
        <p:grpSpPr>
          <a:xfrm>
            <a:off x="13306913" y="9295956"/>
            <a:ext cx="10345922" cy="913102"/>
            <a:chOff x="6653456" y="4647978"/>
            <a:chExt cx="5172961" cy="456551"/>
          </a:xfrm>
        </p:grpSpPr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45D131C7-9C25-5142-9B66-4C3CAC81672D}"/>
                </a:ext>
              </a:extLst>
            </p:cNvPr>
            <p:cNvSpPr txBox="1"/>
            <p:nvPr/>
          </p:nvSpPr>
          <p:spPr>
            <a:xfrm>
              <a:off x="8061243" y="4842919"/>
              <a:ext cx="376517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 algn="just" defTabSz="1828800" hangingPunct="1">
                <a:buFont typeface="Arial" panose="020B0604020202020204" pitchFamily="34" charset="0"/>
                <a:buChar char="•"/>
                <a:defRPr/>
              </a:pPr>
              <a:r>
                <a:rPr lang="en-US" sz="2800" kern="1200" dirty="0">
                  <a:solidFill>
                    <a:prstClr val="black"/>
                  </a:solidFill>
                  <a:latin typeface="Calibri" panose="020F0502020204030204"/>
                </a:rPr>
                <a:t>TBD (LBNL, FNAL) – likely early 2022</a:t>
              </a:r>
            </a:p>
          </p:txBody>
        </p:sp>
        <p:sp>
          <p:nvSpPr>
            <p:cNvPr id="86" name="Arrow: Right 42">
              <a:extLst>
                <a:ext uri="{FF2B5EF4-FFF2-40B4-BE49-F238E27FC236}">
                  <a16:creationId xmlns:a16="http://schemas.microsoft.com/office/drawing/2014/main" id="{2E290EA7-92E6-0B48-AD2D-A660980D857A}"/>
                </a:ext>
              </a:extLst>
            </p:cNvPr>
            <p:cNvSpPr/>
            <p:nvPr/>
          </p:nvSpPr>
          <p:spPr>
            <a:xfrm rot="1272284">
              <a:off x="6653456" y="4647978"/>
              <a:ext cx="1372911" cy="293073"/>
            </a:xfrm>
            <a:prstGeom prst="rightArrow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 hangingPunct="1">
                <a:defRPr/>
              </a:pPr>
              <a:endParaRPr lang="en-US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96D04C03-161F-DE4D-9C0A-F231C1555EAA}"/>
              </a:ext>
            </a:extLst>
          </p:cNvPr>
          <p:cNvGrpSpPr/>
          <p:nvPr/>
        </p:nvGrpSpPr>
        <p:grpSpPr>
          <a:xfrm>
            <a:off x="13328803" y="7693267"/>
            <a:ext cx="10888294" cy="954108"/>
            <a:chOff x="6664401" y="3846633"/>
            <a:chExt cx="5444147" cy="477054"/>
          </a:xfrm>
        </p:grpSpPr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835AF03C-7FB2-4A40-98E6-E44336D15B9A}"/>
                </a:ext>
              </a:extLst>
            </p:cNvPr>
            <p:cNvSpPr/>
            <p:nvPr/>
          </p:nvSpPr>
          <p:spPr>
            <a:xfrm>
              <a:off x="8056876" y="3846633"/>
              <a:ext cx="4051672" cy="4770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571500" indent="-571500" defTabSz="1828800" hangingPunct="1">
                <a:buFont typeface="Arial" panose="020B0604020202020204" pitchFamily="34" charset="0"/>
                <a:buChar char="•"/>
                <a:defRPr/>
              </a:pPr>
              <a:r>
                <a:rPr lang="en-US" sz="2800" kern="1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New tests with </a:t>
              </a:r>
              <a:r>
                <a:rPr lang="en-US" sz="2800" kern="1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matrimid</a:t>
              </a:r>
              <a:r>
                <a:rPr lang="en-US" sz="2800" kern="1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and organic resins mixed with high-Cp ceramics are planned at FNAL</a:t>
              </a:r>
            </a:p>
          </p:txBody>
        </p:sp>
        <p:sp>
          <p:nvSpPr>
            <p:cNvPr id="89" name="Arrow: Right 44">
              <a:extLst>
                <a:ext uri="{FF2B5EF4-FFF2-40B4-BE49-F238E27FC236}">
                  <a16:creationId xmlns:a16="http://schemas.microsoft.com/office/drawing/2014/main" id="{15401DED-3706-3B42-A694-E09B3D4BF58D}"/>
                </a:ext>
              </a:extLst>
            </p:cNvPr>
            <p:cNvSpPr/>
            <p:nvPr/>
          </p:nvSpPr>
          <p:spPr>
            <a:xfrm rot="417459">
              <a:off x="6664401" y="3852481"/>
              <a:ext cx="1366771" cy="298499"/>
            </a:xfrm>
            <a:prstGeom prst="rightArrow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 hangingPunct="1">
                <a:defRPr/>
              </a:pPr>
              <a:endParaRPr lang="en-US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FF6267BF-1407-974C-89DF-03DCE87BBA44}"/>
              </a:ext>
            </a:extLst>
          </p:cNvPr>
          <p:cNvGrpSpPr/>
          <p:nvPr/>
        </p:nvGrpSpPr>
        <p:grpSpPr>
          <a:xfrm>
            <a:off x="13328574" y="6135004"/>
            <a:ext cx="5097538" cy="600852"/>
            <a:chOff x="6664287" y="3067502"/>
            <a:chExt cx="2548769" cy="300426"/>
          </a:xfrm>
        </p:grpSpPr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9FAF1D93-251D-8E43-8045-B60145E6808A}"/>
                </a:ext>
              </a:extLst>
            </p:cNvPr>
            <p:cNvSpPr/>
            <p:nvPr/>
          </p:nvSpPr>
          <p:spPr>
            <a:xfrm>
              <a:off x="8021864" y="3067502"/>
              <a:ext cx="1191192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571500" indent="-571500" defTabSz="1828800" hangingPunct="1">
                <a:buFont typeface="Arial" panose="020B0604020202020204" pitchFamily="34" charset="0"/>
                <a:buChar char="•"/>
                <a:defRPr/>
              </a:pPr>
              <a:r>
                <a:rPr lang="en-US" sz="2800" kern="1200" dirty="0">
                  <a:solidFill>
                    <a:srgbClr val="E7E6E6">
                      <a:lumMod val="10000"/>
                    </a:srgbClr>
                  </a:solidFill>
                  <a:latin typeface="Calibri" panose="020F0502020204030204"/>
                </a:rPr>
                <a:t>TBD (LBNL)</a:t>
              </a:r>
              <a:endParaRPr lang="en-US" sz="2800" kern="1200" dirty="0">
                <a:solidFill>
                  <a:prstClr val="black"/>
                </a:solidFill>
                <a:latin typeface="Franklin Gothic Book"/>
              </a:endParaRPr>
            </a:p>
          </p:txBody>
        </p:sp>
        <p:sp>
          <p:nvSpPr>
            <p:cNvPr id="92" name="Arrow: Right 46">
              <a:extLst>
                <a:ext uri="{FF2B5EF4-FFF2-40B4-BE49-F238E27FC236}">
                  <a16:creationId xmlns:a16="http://schemas.microsoft.com/office/drawing/2014/main" id="{31729A2E-1677-754E-8F01-F6B93FB95487}"/>
                </a:ext>
              </a:extLst>
            </p:cNvPr>
            <p:cNvSpPr/>
            <p:nvPr/>
          </p:nvSpPr>
          <p:spPr>
            <a:xfrm>
              <a:off x="6664287" y="3074855"/>
              <a:ext cx="1314046" cy="293073"/>
            </a:xfrm>
            <a:prstGeom prst="rightArrow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 hangingPunct="1">
                <a:defRPr/>
              </a:pPr>
              <a:endParaRPr lang="en-US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648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8FB77EA-BFA6-2A4D-A16C-C34982CEBA0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14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EE99F96-55EE-514E-922A-A57AED7DD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diagnostics developments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05D232-AC75-DD42-876C-BD1F6E66C27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US MPD TAC meeting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169F53-9E5C-9747-A581-B6597E86C2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036" y="2963637"/>
            <a:ext cx="4804502" cy="228472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AC1E317-06D1-6A49-B57B-721945A3AC4B}"/>
              </a:ext>
            </a:extLst>
          </p:cNvPr>
          <p:cNvSpPr/>
          <p:nvPr/>
        </p:nvSpPr>
        <p:spPr>
          <a:xfrm>
            <a:off x="165374" y="2317306"/>
            <a:ext cx="73885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Flex-QA (flexible PCB quench antenna)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FB2DB2-45CD-DB40-B7D0-7711B15E6E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658" b="7836"/>
          <a:stretch/>
        </p:blipFill>
        <p:spPr>
          <a:xfrm>
            <a:off x="228397" y="5424943"/>
            <a:ext cx="4782418" cy="291351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74FB6ED-9039-0A43-8867-90878818DA03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7671372"/>
            <a:ext cx="2814515" cy="4910996"/>
            <a:chOff x="1226878" y="1401991"/>
            <a:chExt cx="2728177" cy="470313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5A3DAD9-102F-2948-AF0E-37DFABA012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65" t="22044" r="18261" b="21437"/>
            <a:stretch/>
          </p:blipFill>
          <p:spPr>
            <a:xfrm>
              <a:off x="1226878" y="1401991"/>
              <a:ext cx="2728177" cy="4703133"/>
            </a:xfrm>
            <a:prstGeom prst="rect">
              <a:avLst/>
            </a:prstGeom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905EA6E-0100-6543-B7CE-45B233FBF45F}"/>
                </a:ext>
              </a:extLst>
            </p:cNvPr>
            <p:cNvSpPr/>
            <p:nvPr/>
          </p:nvSpPr>
          <p:spPr>
            <a:xfrm>
              <a:off x="2290915" y="4640826"/>
              <a:ext cx="103239" cy="103239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63BF6B7-D1E8-A24E-A213-CA6537C71C2D}"/>
                </a:ext>
              </a:extLst>
            </p:cNvPr>
            <p:cNvSpPr/>
            <p:nvPr/>
          </p:nvSpPr>
          <p:spPr>
            <a:xfrm>
              <a:off x="1782096" y="4132007"/>
              <a:ext cx="103239" cy="103239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B7C9672-69DA-0F47-BFFC-D28148AF5C53}"/>
                </a:ext>
              </a:extLst>
            </p:cNvPr>
            <p:cNvSpPr/>
            <p:nvPr/>
          </p:nvSpPr>
          <p:spPr>
            <a:xfrm>
              <a:off x="2019014" y="2974258"/>
              <a:ext cx="103239" cy="103239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31DCF70-BEB8-3B45-9F39-324CA664D3CE}"/>
                </a:ext>
              </a:extLst>
            </p:cNvPr>
            <p:cNvSpPr/>
            <p:nvPr/>
          </p:nvSpPr>
          <p:spPr>
            <a:xfrm>
              <a:off x="2711245" y="2295832"/>
              <a:ext cx="103239" cy="103239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3D569A7-A365-7046-98D6-90D4101F79D6}"/>
                </a:ext>
              </a:extLst>
            </p:cNvPr>
            <p:cNvSpPr/>
            <p:nvPr/>
          </p:nvSpPr>
          <p:spPr>
            <a:xfrm>
              <a:off x="1524000" y="2922638"/>
              <a:ext cx="103239" cy="103239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AF44ECD-5195-484C-8299-5A5616D053EE}"/>
                </a:ext>
              </a:extLst>
            </p:cNvPr>
            <p:cNvSpPr/>
            <p:nvPr/>
          </p:nvSpPr>
          <p:spPr>
            <a:xfrm>
              <a:off x="1607537" y="2659716"/>
              <a:ext cx="103239" cy="103239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ECA77A2E-2076-C84D-8A73-07D35E47ED6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3979"/>
          <a:stretch/>
        </p:blipFill>
        <p:spPr>
          <a:xfrm>
            <a:off x="3737096" y="7662678"/>
            <a:ext cx="2814515" cy="51190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0026BAB-90F9-9841-B53C-A197F1610E0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2367"/>
          <a:stretch/>
        </p:blipFill>
        <p:spPr>
          <a:xfrm rot="10800000">
            <a:off x="2658299" y="8147679"/>
            <a:ext cx="1139139" cy="914078"/>
          </a:xfrm>
          <a:prstGeom prst="rect">
            <a:avLst/>
          </a:prstGeom>
        </p:spPr>
      </p:pic>
      <p:pic>
        <p:nvPicPr>
          <p:cNvPr id="19" name="Picture 18" descr="A picture containing text, person, indoor&#10;&#10;Description automatically generated">
            <a:extLst>
              <a:ext uri="{FF2B5EF4-FFF2-40B4-BE49-F238E27FC236}">
                <a16:creationId xmlns:a16="http://schemas.microsoft.com/office/drawing/2014/main" id="{DEB58E90-2EF2-6440-9E9C-238E5D9FBC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8432800" y="4700820"/>
            <a:ext cx="4296228" cy="3222171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E41DA14-7094-4544-94E7-E9610D1530AE}"/>
              </a:ext>
            </a:extLst>
          </p:cNvPr>
          <p:cNvSpPr/>
          <p:nvPr/>
        </p:nvSpPr>
        <p:spPr>
          <a:xfrm>
            <a:off x="8077200" y="2505123"/>
            <a:ext cx="57476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/>
              <a:t>FBG fiberoptics – developing techniques</a:t>
            </a:r>
          </a:p>
        </p:txBody>
      </p:sp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7CF5A86B-D0F3-CB4A-89D4-21B8E19206C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0761382"/>
              </p:ext>
            </p:extLst>
          </p:nvPr>
        </p:nvGraphicFramePr>
        <p:xfrm>
          <a:off x="6871693" y="9259227"/>
          <a:ext cx="3905041" cy="30173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9" name="Graph" r:id="rId9" imgW="4023360" imgH="3108960" progId="Origin50.Graph">
                  <p:embed/>
                </p:oleObj>
              </mc:Choice>
              <mc:Fallback>
                <p:oleObj name="Graph" r:id="rId9" imgW="4023360" imgH="3108960" progId="Origin50.Graph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54CF9B6C-1F19-476C-9CE0-E9A2EC44AF3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871693" y="9259227"/>
                        <a:ext cx="3905041" cy="30173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8F7EA2BA-40C8-2443-B8E8-DF1B5DFDD8F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4413873"/>
              </p:ext>
            </p:extLst>
          </p:nvPr>
        </p:nvGraphicFramePr>
        <p:xfrm>
          <a:off x="10720051" y="9400938"/>
          <a:ext cx="3649092" cy="28196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0" name="Graph" r:id="rId11" imgW="4023360" imgH="3108960" progId="Origin50.Graph">
                  <p:embed/>
                </p:oleObj>
              </mc:Choice>
              <mc:Fallback>
                <p:oleObj name="Graph" r:id="rId11" imgW="4023360" imgH="3108960" progId="Origin50.Graph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C19813F5-198C-48AE-A50C-7388AA0A173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0720051" y="9400938"/>
                        <a:ext cx="3649092" cy="28196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23E8470C-F8F7-EF43-992C-F53C9A3AB2D1}"/>
              </a:ext>
            </a:extLst>
          </p:cNvPr>
          <p:cNvSpPr txBox="1"/>
          <p:nvPr/>
        </p:nvSpPr>
        <p:spPr>
          <a:xfrm>
            <a:off x="8024923" y="8740607"/>
            <a:ext cx="15985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Strain gauges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ED5C40E-E1EA-914B-839D-15CAB964A1AD}"/>
              </a:ext>
            </a:extLst>
          </p:cNvPr>
          <p:cNvSpPr txBox="1"/>
          <p:nvPr/>
        </p:nvSpPr>
        <p:spPr>
          <a:xfrm>
            <a:off x="11810229" y="8723932"/>
            <a:ext cx="14687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FBG sensors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E19DAB47-5AF5-714C-A3DE-F273AFA94AB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176378" y="3953401"/>
            <a:ext cx="6676280" cy="8500769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8521DEA7-AE16-304F-92F8-C28C0D513FA6}"/>
              </a:ext>
            </a:extLst>
          </p:cNvPr>
          <p:cNvSpPr/>
          <p:nvPr/>
        </p:nvSpPr>
        <p:spPr>
          <a:xfrm>
            <a:off x="16306800" y="2640471"/>
            <a:ext cx="71845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/>
              <a:t>Hall array-based quench detection for HTS cables</a:t>
            </a:r>
          </a:p>
        </p:txBody>
      </p:sp>
    </p:spTree>
    <p:extLst>
      <p:ext uri="{BB962C8B-B14F-4D97-AF65-F5344CB8AC3E}">
        <p14:creationId xmlns:p14="http://schemas.microsoft.com/office/powerpoint/2010/main" val="15791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1027F906-9CCF-9D42-96DD-10DB76F03DE2}"/>
              </a:ext>
            </a:extLst>
          </p:cNvPr>
          <p:cNvSpPr/>
          <p:nvPr/>
        </p:nvSpPr>
        <p:spPr>
          <a:xfrm>
            <a:off x="16306800" y="8211556"/>
            <a:ext cx="7838536" cy="4086310"/>
          </a:xfrm>
          <a:prstGeom prst="round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0A8677-1006-2D4F-A80E-2D546DBAFB2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15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9304F99-3406-D148-B593-B399F16380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 20 T hybrid magnet and comparative analysis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79A83B-146F-5241-BF4D-C74BAC1FAB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US MPD TAC meeting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1FADB6-75D1-9941-A2BE-E9D154A74A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006" y="2788677"/>
            <a:ext cx="14224855" cy="31306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B0DF96-B737-A442-9661-15293156A2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45464" y="1933379"/>
            <a:ext cx="7838536" cy="56902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BDA3A03-8346-C643-B725-CBE9E162DD5F}"/>
              </a:ext>
            </a:extLst>
          </p:cNvPr>
          <p:cNvSpPr txBox="1"/>
          <p:nvPr/>
        </p:nvSpPr>
        <p:spPr>
          <a:xfrm>
            <a:off x="18478145" y="2375984"/>
            <a:ext cx="4987404" cy="92332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>
            <a:solidFill>
              <a:schemeClr val="accent2">
                <a:shade val="95000"/>
                <a:satMod val="104999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t">
            <a:spAutoFit/>
          </a:bodyPr>
          <a:lstStyle/>
          <a:p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Team </a:t>
            </a:r>
            <a:r>
              <a:rPr lang="en-US" sz="2400" dirty="0"/>
              <a:t>assumes for REBCO &amp; Bi2212:</a:t>
            </a:r>
          </a:p>
          <a:p>
            <a:r>
              <a:rPr lang="en-US" sz="2400" dirty="0"/>
              <a:t>J</a:t>
            </a:r>
            <a:r>
              <a:rPr lang="en-US" sz="2400" baseline="-25000" dirty="0"/>
              <a:t>e</a:t>
            </a:r>
            <a:r>
              <a:rPr lang="en-US" sz="2400" dirty="0"/>
              <a:t>(20T)= 740 A/mm</a:t>
            </a:r>
            <a:r>
              <a:rPr lang="en-US" sz="2400" baseline="30000" dirty="0"/>
              <a:t>2,</a:t>
            </a:r>
            <a:r>
              <a:rPr lang="en-US" sz="2400" dirty="0"/>
              <a:t> J</a:t>
            </a:r>
            <a:r>
              <a:rPr lang="en-US" sz="2400" baseline="-25000" dirty="0"/>
              <a:t>o</a:t>
            </a:r>
            <a:r>
              <a:rPr lang="en-US" sz="2400" dirty="0"/>
              <a:t> = 500 A/mm</a:t>
            </a:r>
            <a:r>
              <a:rPr lang="en-US" sz="2400" baseline="30000" dirty="0"/>
              <a:t>2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80D022E-3D44-BF45-8863-77DE0FB05F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196" y="5565748"/>
            <a:ext cx="13975398" cy="2853786"/>
          </a:xfrm>
          <a:prstGeom prst="rect">
            <a:avLst/>
          </a:prstGeom>
        </p:spPr>
      </p:pic>
      <p:sp>
        <p:nvSpPr>
          <p:cNvPr id="21" name="Right Arrow 20">
            <a:extLst>
              <a:ext uri="{FF2B5EF4-FFF2-40B4-BE49-F238E27FC236}">
                <a16:creationId xmlns:a16="http://schemas.microsoft.com/office/drawing/2014/main" id="{17B99B93-4DF9-C242-AC47-580A7CCA63FA}"/>
              </a:ext>
            </a:extLst>
          </p:cNvPr>
          <p:cNvSpPr/>
          <p:nvPr/>
        </p:nvSpPr>
        <p:spPr>
          <a:xfrm>
            <a:off x="14830623" y="3299310"/>
            <a:ext cx="1228136" cy="526942"/>
          </a:xfrm>
          <a:prstGeom prst="rightArrow">
            <a:avLst/>
          </a:prstGeom>
          <a:noFill/>
          <a:ln w="38100" cap="flat">
            <a:solidFill>
              <a:srgbClr val="00B050"/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48DB27CC-2B76-1949-A255-62D51A8F983B}"/>
              </a:ext>
            </a:extLst>
          </p:cNvPr>
          <p:cNvSpPr/>
          <p:nvPr/>
        </p:nvSpPr>
        <p:spPr>
          <a:xfrm>
            <a:off x="334006" y="3175323"/>
            <a:ext cx="14496617" cy="774916"/>
          </a:xfrm>
          <a:prstGeom prst="roundRect">
            <a:avLst/>
          </a:prstGeom>
          <a:noFill/>
          <a:ln w="31750" cap="flat">
            <a:solidFill>
              <a:srgbClr val="00B050"/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358ED540-5FCA-0E49-8DB1-1D1B5974A13F}"/>
              </a:ext>
            </a:extLst>
          </p:cNvPr>
          <p:cNvSpPr/>
          <p:nvPr/>
        </p:nvSpPr>
        <p:spPr>
          <a:xfrm>
            <a:off x="319709" y="3902208"/>
            <a:ext cx="14496617" cy="774916"/>
          </a:xfrm>
          <a:prstGeom prst="roundRect">
            <a:avLst/>
          </a:prstGeom>
          <a:noFill/>
          <a:ln w="31750" cap="flat">
            <a:solidFill>
              <a:srgbClr val="00B050"/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25" name="Immagine 5">
            <a:extLst>
              <a:ext uri="{FF2B5EF4-FFF2-40B4-BE49-F238E27FC236}">
                <a16:creationId xmlns:a16="http://schemas.microsoft.com/office/drawing/2014/main" id="{7531A801-B595-8B47-B3D3-2B54AD9076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7440" y="8718979"/>
            <a:ext cx="4841284" cy="393867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2DF3620-AC49-2347-B693-100D152B7E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37870" y="8571341"/>
            <a:ext cx="3903067" cy="408631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65B28B5-39E2-EB49-AA59-C4E2F5A9B6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469816" y="8419534"/>
            <a:ext cx="4262805" cy="3672287"/>
          </a:xfrm>
          <a:prstGeom prst="rect">
            <a:avLst/>
          </a:prstGeom>
        </p:spPr>
      </p:pic>
      <p:pic>
        <p:nvPicPr>
          <p:cNvPr id="28" name="Immagine 2">
            <a:extLst>
              <a:ext uri="{FF2B5EF4-FFF2-40B4-BE49-F238E27FC236}">
                <a16:creationId xmlns:a16="http://schemas.microsoft.com/office/drawing/2014/main" id="{3DD9616D-7212-3E47-866F-BE533F262C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9709" y="8376910"/>
            <a:ext cx="5079292" cy="4163838"/>
          </a:xfrm>
          <a:prstGeom prst="rect">
            <a:avLst/>
          </a:prstGeom>
        </p:spPr>
      </p:pic>
      <p:sp>
        <p:nvSpPr>
          <p:cNvPr id="29" name="Right Arrow 28">
            <a:extLst>
              <a:ext uri="{FF2B5EF4-FFF2-40B4-BE49-F238E27FC236}">
                <a16:creationId xmlns:a16="http://schemas.microsoft.com/office/drawing/2014/main" id="{206CDCB8-D9CD-574F-9704-9C0ABA7BACA8}"/>
              </a:ext>
            </a:extLst>
          </p:cNvPr>
          <p:cNvSpPr/>
          <p:nvPr/>
        </p:nvSpPr>
        <p:spPr>
          <a:xfrm rot="4355873">
            <a:off x="1618919" y="8474585"/>
            <a:ext cx="1228136" cy="526942"/>
          </a:xfrm>
          <a:prstGeom prst="rightArrow">
            <a:avLst/>
          </a:prstGeom>
          <a:noFill/>
          <a:ln w="38100" cap="flat">
            <a:solidFill>
              <a:schemeClr val="accent1"/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30" name="Right Arrow 29">
            <a:extLst>
              <a:ext uri="{FF2B5EF4-FFF2-40B4-BE49-F238E27FC236}">
                <a16:creationId xmlns:a16="http://schemas.microsoft.com/office/drawing/2014/main" id="{FAC3E33C-3744-6F47-B424-AF5E0845A6D6}"/>
              </a:ext>
            </a:extLst>
          </p:cNvPr>
          <p:cNvSpPr/>
          <p:nvPr/>
        </p:nvSpPr>
        <p:spPr>
          <a:xfrm rot="3102930">
            <a:off x="5707656" y="8474586"/>
            <a:ext cx="1228136" cy="526942"/>
          </a:xfrm>
          <a:prstGeom prst="rightArrow">
            <a:avLst/>
          </a:prstGeom>
          <a:noFill/>
          <a:ln w="38100" cap="flat">
            <a:solidFill>
              <a:schemeClr val="accent1"/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31" name="Right Arrow 30">
            <a:extLst>
              <a:ext uri="{FF2B5EF4-FFF2-40B4-BE49-F238E27FC236}">
                <a16:creationId xmlns:a16="http://schemas.microsoft.com/office/drawing/2014/main" id="{3DD0D3CF-B456-9F48-9E80-180064E939A8}"/>
              </a:ext>
            </a:extLst>
          </p:cNvPr>
          <p:cNvSpPr/>
          <p:nvPr/>
        </p:nvSpPr>
        <p:spPr>
          <a:xfrm rot="5400000">
            <a:off x="12378473" y="8053173"/>
            <a:ext cx="842827" cy="526942"/>
          </a:xfrm>
          <a:prstGeom prst="rightArrow">
            <a:avLst/>
          </a:prstGeom>
          <a:noFill/>
          <a:ln w="38100" cap="flat">
            <a:solidFill>
              <a:schemeClr val="accent1"/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CD9880E-40D9-044B-BC17-A955CA46C99E}"/>
              </a:ext>
            </a:extLst>
          </p:cNvPr>
          <p:cNvSpPr txBox="1"/>
          <p:nvPr/>
        </p:nvSpPr>
        <p:spPr>
          <a:xfrm>
            <a:off x="16545464" y="9137170"/>
            <a:ext cx="3401683" cy="295465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Utility structure is being re-optimized for stress-managed designs</a:t>
            </a:r>
          </a:p>
        </p:txBody>
      </p:sp>
      <p:sp>
        <p:nvSpPr>
          <p:cNvPr id="34" name="Circular Arrow 33">
            <a:extLst>
              <a:ext uri="{FF2B5EF4-FFF2-40B4-BE49-F238E27FC236}">
                <a16:creationId xmlns:a16="http://schemas.microsoft.com/office/drawing/2014/main" id="{CFEFD0CB-9DF5-A64E-A6E1-AABB46C6D145}"/>
              </a:ext>
            </a:extLst>
          </p:cNvPr>
          <p:cNvSpPr/>
          <p:nvPr/>
        </p:nvSpPr>
        <p:spPr>
          <a:xfrm rot="4738238">
            <a:off x="12993617" y="4802716"/>
            <a:ext cx="3707945" cy="2305521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1310924"/>
              <a:gd name="adj5" fmla="val 18641"/>
            </a:avLst>
          </a:prstGeom>
          <a:solidFill>
            <a:srgbClr val="FFFFFF"/>
          </a:solidFill>
          <a:ln w="25400" cap="flat">
            <a:solidFill>
              <a:srgbClr val="00B050"/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3889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FD41CB8-581E-B94B-82AB-3A0D9661288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16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46023B-03DD-7B42-8870-5EDF67245E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0351" y="2712341"/>
            <a:ext cx="22270530" cy="9051928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In the past 12-month period (2020 Aug - 2021 Aug), CPRD placed three POs:</a:t>
            </a:r>
          </a:p>
          <a:p>
            <a:pPr lvl="1"/>
            <a:r>
              <a:rPr lang="en-US" dirty="0"/>
              <a:t>LBNL PO 7544721 with BOST, with a value ~$287+$110 (in two phases, without burden) on Hf-doped Nb</a:t>
            </a:r>
            <a:r>
              <a:rPr lang="en-US" baseline="-25000" dirty="0"/>
              <a:t>3</a:t>
            </a:r>
            <a:r>
              <a:rPr lang="en-US" dirty="0"/>
              <a:t>Sn</a:t>
            </a:r>
          </a:p>
          <a:p>
            <a:pPr lvl="2"/>
            <a:r>
              <a:rPr lang="en-US" dirty="0"/>
              <a:t>The contract ran into some technical difficulties in phase I. </a:t>
            </a:r>
          </a:p>
          <a:p>
            <a:pPr lvl="2"/>
            <a:r>
              <a:rPr lang="en-US" dirty="0"/>
              <a:t>It is pending a formal phase I closeout report and discussion on follow up proposals </a:t>
            </a:r>
          </a:p>
          <a:p>
            <a:pPr lvl="1"/>
            <a:r>
              <a:rPr lang="en-US" dirty="0"/>
              <a:t>LBNL PO 7541135 with BOST, with a value ~$100k (without burden) on small </a:t>
            </a:r>
            <a:r>
              <a:rPr lang="en-US" dirty="0" err="1"/>
              <a:t>Deff</a:t>
            </a:r>
            <a:r>
              <a:rPr lang="en-US" dirty="0"/>
              <a:t> Nb3Sn strand by improving </a:t>
            </a:r>
            <a:r>
              <a:rPr lang="en-US" dirty="0" err="1"/>
              <a:t>subelement</a:t>
            </a:r>
            <a:r>
              <a:rPr lang="en-US" dirty="0"/>
              <a:t> roundness  </a:t>
            </a:r>
          </a:p>
          <a:p>
            <a:pPr lvl="2"/>
            <a:r>
              <a:rPr lang="en-US" dirty="0"/>
              <a:t>The contract is running behind schedule but is expected to complete end of 2021</a:t>
            </a:r>
          </a:p>
          <a:p>
            <a:pPr lvl="1"/>
            <a:r>
              <a:rPr lang="en-US" dirty="0"/>
              <a:t>LBNL PO 7596379 with BOST on 2212, with a value ~$340k (without burden) </a:t>
            </a:r>
          </a:p>
          <a:p>
            <a:pPr lvl="2"/>
            <a:r>
              <a:rPr lang="en-US" dirty="0"/>
              <a:t>It is being revised to minimize risk and to accelerate to meet magnet needs</a:t>
            </a:r>
          </a:p>
          <a:p>
            <a:pPr lvl="1"/>
            <a:endParaRPr lang="en-US" dirty="0"/>
          </a:p>
          <a:p>
            <a:r>
              <a:rPr lang="en-US" dirty="0"/>
              <a:t>2400 m of 0.8 mm Bi-2212 wire (billet PMM161111) was transferred from CPRD inventory to Fermilab to enable work on hybrid magnet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Experience from the 2212 procurement:</a:t>
            </a:r>
          </a:p>
          <a:p>
            <a:pPr lvl="1"/>
            <a:r>
              <a:rPr lang="en-US" dirty="0"/>
              <a:t> Need to balance the Procurement and R&amp;D goals and the magnet milestones  </a:t>
            </a:r>
          </a:p>
          <a:p>
            <a:pPr lvl="2"/>
            <a:r>
              <a:rPr lang="en-US" dirty="0"/>
              <a:t>Limited funding means we need to manage the risks accordingly </a:t>
            </a:r>
          </a:p>
          <a:p>
            <a:pPr lvl="3"/>
            <a:r>
              <a:rPr lang="en-US" dirty="0"/>
              <a:t>may not always be able to achieve all the goals simultaneously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11DB746-122B-544A-89FD-893B1C618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Conductor Procurement and R&amp;D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F188C0-B553-CE42-A580-9C225003C33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US MPD TAC meeting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DD2B27-36BA-FB47-87A7-00BA945C89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62139" y="9668157"/>
            <a:ext cx="3451510" cy="27962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3B033E-3541-1944-8F60-58C7EF7D9BB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8"/>
          <a:stretch/>
        </p:blipFill>
        <p:spPr>
          <a:xfrm>
            <a:off x="17140517" y="9829088"/>
            <a:ext cx="2805453" cy="241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257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06D2B69-8A95-8E49-B17D-5859EA71ED1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17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4F2B9E-73E9-F648-BF9C-CD5086AE97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7858" y="2344071"/>
            <a:ext cx="22270530" cy="9051928"/>
          </a:xfrm>
        </p:spPr>
        <p:txBody>
          <a:bodyPr/>
          <a:lstStyle/>
          <a:p>
            <a:r>
              <a:rPr lang="en-US" dirty="0"/>
              <a:t>We work to identify SBIR partners aligned with MDP goals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4811201-A0F7-9440-9CB6-9DDAE23F2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Engagement with industry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C3ED2D-6FF1-C144-BB59-B5A52BA55C8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US MPD TAC meeting</a:t>
            </a:r>
            <a:endParaRPr lang="en-US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DB428A0-4271-2A41-AD16-06D7215E61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7745282"/>
              </p:ext>
            </p:extLst>
          </p:nvPr>
        </p:nvGraphicFramePr>
        <p:xfrm>
          <a:off x="350403" y="3200054"/>
          <a:ext cx="23785739" cy="939546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6033144">
                  <a:extLst>
                    <a:ext uri="{9D8B030D-6E8A-4147-A177-3AD203B41FA5}">
                      <a16:colId xmlns:a16="http://schemas.microsoft.com/office/drawing/2014/main" val="689077608"/>
                    </a:ext>
                  </a:extLst>
                </a:gridCol>
                <a:gridCol w="1621766">
                  <a:extLst>
                    <a:ext uri="{9D8B030D-6E8A-4147-A177-3AD203B41FA5}">
                      <a16:colId xmlns:a16="http://schemas.microsoft.com/office/drawing/2014/main" val="3809264918"/>
                    </a:ext>
                  </a:extLst>
                </a:gridCol>
                <a:gridCol w="2329132">
                  <a:extLst>
                    <a:ext uri="{9D8B030D-6E8A-4147-A177-3AD203B41FA5}">
                      <a16:colId xmlns:a16="http://schemas.microsoft.com/office/drawing/2014/main" val="159079224"/>
                    </a:ext>
                  </a:extLst>
                </a:gridCol>
                <a:gridCol w="1138687">
                  <a:extLst>
                    <a:ext uri="{9D8B030D-6E8A-4147-A177-3AD203B41FA5}">
                      <a16:colId xmlns:a16="http://schemas.microsoft.com/office/drawing/2014/main" val="3038898953"/>
                    </a:ext>
                  </a:extLst>
                </a:gridCol>
                <a:gridCol w="12663010">
                  <a:extLst>
                    <a:ext uri="{9D8B030D-6E8A-4147-A177-3AD203B41FA5}">
                      <a16:colId xmlns:a16="http://schemas.microsoft.com/office/drawing/2014/main" val="2021419280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u="none" strike="noStrike" dirty="0">
                          <a:effectLst/>
                        </a:rPr>
                        <a:t>2021 Phase I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601620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 dirty="0">
                          <a:effectLst/>
                        </a:rPr>
                        <a:t>Accelerator Technology Corp., College Station, TX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77845-7158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McIntyre, Peter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SBIR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Nb3Sn SuperCIC Outsert and REBCO Conformal Insert for an 18 T Collider Dipole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427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 dirty="0">
                          <a:effectLst/>
                        </a:rPr>
                        <a:t>AMPEERS LLC, Houston, TX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77059-3733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Galstyan, Eduard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SBIR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Multi-Strand Transposed Cables of Round REBCO Wires for Accelerator Magnets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58298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Advanced Conductor Technologies LLC, Boulder, CO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80301-2385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van der Laan, Danko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SBIR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 dirty="0">
                          <a:effectLst/>
                        </a:rPr>
                        <a:t>Hybrid accelerator magnets based on dog bone shaped CORC® wire inserts for operation beyond 20 T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20561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Cryomagnetics, Incorporated, Oak Ridge, TN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37830-8011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Minter, Stephen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STTR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Very High Field Superconducting Magnets Using REBCO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189936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483908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u="none" strike="noStrike" dirty="0">
                          <a:effectLst/>
                        </a:rPr>
                        <a:t>2021 Phase II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362387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Engi-Mat Co., Lexington, KY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40511-2637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Bugaris, Daniel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SBIR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Bi2212 powder production with wide Tmax window for high field magnet applications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786553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Solid Material Solutions, N. Chelmsford, MA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50011-1061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Otto, Alexander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SBIR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Advanced silver sheathed 2212/Ag wire for high field magnets 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47986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Cryomagnetics, Incorporated, Oak Ridge, TN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37830-8011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Minter, Stephen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STTR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Very High Field Hybrid Superconducting Magnet Using Bi-2212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69144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343788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u="none" strike="noStrike" dirty="0">
                          <a:effectLst/>
                        </a:rPr>
                        <a:t>2020 Phase I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428623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AMPEERS, LLC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77059-7705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Kar, Soumen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SBIR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Low-cost Manufacturing of Round REBCO Wires for Accelerator Magnets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442417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Hyper Tech Research, Inc.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43228-2412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PENG, XUAN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SBIR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Improved Stability of Nb3Sn Superconductor by Increasing Specific Heat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239435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MetaMateria Technologies, LLC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43228-1155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Sengupta, Suvankar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SBIR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Multifilamentary high JE Bi2Sr2CaCu2Ox/Ag superconducting wires for high fields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396225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Accelerator Technology Corp.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77845-7158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Sattarov, Akhdiyor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SBIR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Jelly-roll Fabrication of Textured-Powder Bi-2212/Ag wire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088964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Particle Beam Lasers, Inc.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75167-2807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Gupta, Ramesh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STTR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Overpass/Underpass Coil Design for High Field Dipoles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492638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742163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u="none" strike="noStrike" dirty="0">
                          <a:effectLst/>
                        </a:rPr>
                        <a:t>2020 Phase II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597808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Hyper Tech Research, Inc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43228-2412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Peng, Xuan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SBIR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 dirty="0">
                          <a:effectLst/>
                        </a:rPr>
                        <a:t>A Novel Way to Dope </a:t>
                      </a:r>
                      <a:r>
                        <a:rPr lang="en-US" sz="2400" u="none" strike="noStrike" dirty="0" err="1">
                          <a:effectLst/>
                        </a:rPr>
                        <a:t>Ti</a:t>
                      </a:r>
                      <a:r>
                        <a:rPr lang="en-US" sz="2400" u="none" strike="noStrike" dirty="0">
                          <a:effectLst/>
                        </a:rPr>
                        <a:t> in Nb3Sn Conductor to Reduce A15 Grain Size and Improve non-Cu Critical Current at High Fields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27684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6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D4FA35E-EEA7-D94F-8771-32AB0097079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18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8546993-C48A-6C41-A4D2-9254735E9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Ongoing / planned international collaborations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713EA8-F070-7C4A-9B24-F8D27E7DB77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US MPD TAC meeting</a:t>
            </a:r>
            <a:endParaRPr lang="en-US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2E123D0-3E42-F742-BFB7-C76C1534B8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9311114"/>
              </p:ext>
            </p:extLst>
          </p:nvPr>
        </p:nvGraphicFramePr>
        <p:xfrm>
          <a:off x="1017917" y="2385618"/>
          <a:ext cx="22083623" cy="1009100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6068781">
                  <a:extLst>
                    <a:ext uri="{9D8B030D-6E8A-4147-A177-3AD203B41FA5}">
                      <a16:colId xmlns:a16="http://schemas.microsoft.com/office/drawing/2014/main" val="1944680203"/>
                    </a:ext>
                  </a:extLst>
                </a:gridCol>
                <a:gridCol w="3833774">
                  <a:extLst>
                    <a:ext uri="{9D8B030D-6E8A-4147-A177-3AD203B41FA5}">
                      <a16:colId xmlns:a16="http://schemas.microsoft.com/office/drawing/2014/main" val="2429649041"/>
                    </a:ext>
                  </a:extLst>
                </a:gridCol>
                <a:gridCol w="3480305">
                  <a:extLst>
                    <a:ext uri="{9D8B030D-6E8A-4147-A177-3AD203B41FA5}">
                      <a16:colId xmlns:a16="http://schemas.microsoft.com/office/drawing/2014/main" val="3731134829"/>
                    </a:ext>
                  </a:extLst>
                </a:gridCol>
                <a:gridCol w="2137124">
                  <a:extLst>
                    <a:ext uri="{9D8B030D-6E8A-4147-A177-3AD203B41FA5}">
                      <a16:colId xmlns:a16="http://schemas.microsoft.com/office/drawing/2014/main" val="1576546736"/>
                    </a:ext>
                  </a:extLst>
                </a:gridCol>
                <a:gridCol w="1979424">
                  <a:extLst>
                    <a:ext uri="{9D8B030D-6E8A-4147-A177-3AD203B41FA5}">
                      <a16:colId xmlns:a16="http://schemas.microsoft.com/office/drawing/2014/main" val="1604963687"/>
                    </a:ext>
                  </a:extLst>
                </a:gridCol>
                <a:gridCol w="1549823">
                  <a:extLst>
                    <a:ext uri="{9D8B030D-6E8A-4147-A177-3AD203B41FA5}">
                      <a16:colId xmlns:a16="http://schemas.microsoft.com/office/drawing/2014/main" val="3310504449"/>
                    </a:ext>
                  </a:extLst>
                </a:gridCol>
                <a:gridCol w="1419312">
                  <a:extLst>
                    <a:ext uri="{9D8B030D-6E8A-4147-A177-3AD203B41FA5}">
                      <a16:colId xmlns:a16="http://schemas.microsoft.com/office/drawing/2014/main" val="1110006113"/>
                    </a:ext>
                  </a:extLst>
                </a:gridCol>
                <a:gridCol w="1615080">
                  <a:extLst>
                    <a:ext uri="{9D8B030D-6E8A-4147-A177-3AD203B41FA5}">
                      <a16:colId xmlns:a16="http://schemas.microsoft.com/office/drawing/2014/main" val="2036461821"/>
                    </a:ext>
                  </a:extLst>
                </a:gridCol>
              </a:tblGrid>
              <a:tr h="434443">
                <a:tc>
                  <a:txBody>
                    <a:bodyPr/>
                    <a:lstStyle/>
                    <a:p>
                      <a:pPr algn="l" fontAlgn="ctr"/>
                      <a:r>
                        <a:rPr lang="en-US" sz="3200" u="none" strike="noStrike" dirty="0">
                          <a:effectLst/>
                        </a:rPr>
                        <a:t>International</a:t>
                      </a:r>
                      <a:endParaRPr lang="en-US" sz="3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1810003"/>
                  </a:ext>
                </a:extLst>
              </a:tr>
              <a:tr h="331005">
                <a:tc>
                  <a:txBody>
                    <a:bodyPr/>
                    <a:lstStyle/>
                    <a:p>
                      <a:pPr algn="l" fontAlgn="ctr"/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16609018"/>
                  </a:ext>
                </a:extLst>
              </a:tr>
              <a:tr h="331005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 dirty="0">
                          <a:effectLst/>
                        </a:rPr>
                        <a:t>Activity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 dirty="0">
                          <a:effectLst/>
                        </a:rPr>
                        <a:t>MDP Relevance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 dirty="0">
                          <a:effectLst/>
                        </a:rPr>
                        <a:t>Collaborating Institution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 dirty="0">
                          <a:effectLst/>
                        </a:rPr>
                        <a:t>Contact(s)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 dirty="0">
                          <a:effectLst/>
                        </a:rPr>
                        <a:t>MDP Contact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 dirty="0">
                          <a:effectLst/>
                        </a:rPr>
                        <a:t>Tier Category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 dirty="0">
                          <a:effectLst/>
                        </a:rPr>
                        <a:t>Start Date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 dirty="0">
                          <a:effectLst/>
                        </a:rPr>
                        <a:t>End Date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1439379"/>
                  </a:ext>
                </a:extLst>
              </a:tr>
              <a:tr h="1179204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</a:rPr>
                        <a:t>Study of transverse loading on Rutherford cables in FRESCA II using 10mm cable with Hi-</a:t>
                      </a:r>
                      <a:r>
                        <a:rPr lang="en-US" sz="2400" u="none" strike="noStrike" dirty="0" err="1">
                          <a:effectLst/>
                        </a:rPr>
                        <a:t>Lumi</a:t>
                      </a:r>
                      <a:r>
                        <a:rPr lang="en-US" sz="2400" u="none" strike="noStrike" dirty="0">
                          <a:effectLst/>
                        </a:rPr>
                        <a:t> strands.</a:t>
                      </a:r>
                      <a:endParaRPr lang="en-US" sz="2400" b="0" i="0" u="none" strike="noStrike" dirty="0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 dirty="0">
                          <a:effectLst/>
                        </a:rPr>
                        <a:t>MDP Nb3Sn Program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 dirty="0">
                          <a:effectLst/>
                        </a:rPr>
                        <a:t>CERN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Bernardo Bordini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Ian Pong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3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Dec-18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N/A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8133763"/>
                  </a:ext>
                </a:extLst>
              </a:tr>
              <a:tr h="1055076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 dirty="0">
                          <a:effectLst/>
                        </a:rPr>
                        <a:t>Possible collaboration with PSI to jointly build a 4-layer SM-CT*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 dirty="0">
                          <a:effectLst/>
                        </a:rPr>
                        <a:t>Nb3Sn  dipole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PSI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Auchmann, B.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 dirty="0" err="1">
                          <a:effectLst/>
                        </a:rPr>
                        <a:t>Zlobin</a:t>
                      </a:r>
                      <a:r>
                        <a:rPr lang="en-US" sz="2400" u="none" strike="noStrike" dirty="0">
                          <a:effectLst/>
                        </a:rPr>
                        <a:t>, A.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3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TBD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TBD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6948210"/>
                  </a:ext>
                </a:extLst>
              </a:tr>
              <a:tr h="351693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CCT Development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 dirty="0">
                          <a:effectLst/>
                        </a:rPr>
                        <a:t>Nb3Sn CCT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PSI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Auchmann, B.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Brouwer, L.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Ongoing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1013158"/>
                  </a:ext>
                </a:extLst>
              </a:tr>
              <a:tr h="703385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CCT Instrumentation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Nb3Sn CCT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 dirty="0">
                          <a:effectLst/>
                        </a:rPr>
                        <a:t>PSI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Auchmann, B., Montenero, G.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Marchevsky, M.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3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Ongoing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074595"/>
                  </a:ext>
                </a:extLst>
              </a:tr>
              <a:tr h="3723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Acoustic Sensor Development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Technology Development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 dirty="0">
                          <a:effectLst/>
                        </a:rPr>
                        <a:t>CERN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 dirty="0">
                          <a:effectLst/>
                        </a:rPr>
                        <a:t>Kirby, G.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Marchevsky, M.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3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Ongoing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7375490"/>
                  </a:ext>
                </a:extLst>
              </a:tr>
              <a:tr h="1055076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APC Nb3Sn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Conductor Development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CERN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 dirty="0">
                          <a:effectLst/>
                        </a:rPr>
                        <a:t>A. Ballarino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 dirty="0">
                          <a:effectLst/>
                        </a:rPr>
                        <a:t>D. </a:t>
                      </a:r>
                      <a:r>
                        <a:rPr lang="en-US" sz="2400" u="none" strike="noStrike" dirty="0" err="1">
                          <a:effectLst/>
                        </a:rPr>
                        <a:t>Larbalestier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 dirty="0">
                          <a:effectLst/>
                        </a:rPr>
                        <a:t>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2018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2020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3731558"/>
                  </a:ext>
                </a:extLst>
              </a:tr>
              <a:tr h="1365394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A Collaboration Framework To Advance High-Temperature Superconducting Magnets For Accelerator Facilities</a:t>
                      </a:r>
                      <a:endParaRPr lang="en-US" sz="2400" b="0" i="0" u="none" strike="noStrike">
                        <a:solidFill>
                          <a:srgbClr val="222222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Technology Development/HTS - HTS Magnet and Magterials R&amp;D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KEK, Kyoto Univ.</a:t>
                      </a:r>
                      <a:endParaRPr lang="en-US" sz="24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T. Ogitsu), N. Amemiya</a:t>
                      </a:r>
                      <a:endParaRPr lang="en-US" sz="24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Shen, Gupta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 dirty="0">
                          <a:effectLst/>
                        </a:rPr>
                        <a:t>3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 dirty="0">
                          <a:effectLst/>
                        </a:rPr>
                        <a:t>2018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 dirty="0">
                          <a:effectLst/>
                        </a:rPr>
                        <a:t>Ongoing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9265144"/>
                  </a:ext>
                </a:extLst>
              </a:tr>
              <a:tr h="786136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History and Documentation of Nb3Sn Magnet R&amp;D 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MDP Nb3Sn Program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EuroCirCol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 dirty="0" err="1">
                          <a:effectLst/>
                        </a:rPr>
                        <a:t>Schoerling</a:t>
                      </a:r>
                      <a:r>
                        <a:rPr lang="en-US" sz="2400" u="none" strike="noStrike" dirty="0">
                          <a:effectLst/>
                        </a:rPr>
                        <a:t>, D.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Zlobin, A.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3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10-Jul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 dirty="0">
                          <a:effectLst/>
                        </a:rPr>
                        <a:t>11-Jul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6168177"/>
                  </a:ext>
                </a:extLst>
              </a:tr>
              <a:tr h="1179204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Conceptual design of the Quadrupole  magnets  for high low luminosity interaction regions of FCC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Magnet design 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CERN 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Schoerling, D.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Velev, George 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3/18/19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 dirty="0">
                          <a:effectLst/>
                        </a:rPr>
                        <a:t>12/31/22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299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277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556B49A-F87E-EB42-B439-96DE0A3A60C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19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7166FF-D1D3-EA4E-BE4A-0A152F27F9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5443" y="2724297"/>
            <a:ext cx="21988232" cy="9422744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MDP continues to grow stronger, leveraging the collaboration between the members</a:t>
            </a:r>
          </a:p>
          <a:p>
            <a:endParaRPr lang="en-US" dirty="0"/>
          </a:p>
          <a:p>
            <a:r>
              <a:rPr lang="en-US" dirty="0"/>
              <a:t>Significant progress towards major milestones - we are seeing inevitable schedule slippages, but these are being managed and minimized to the degree possible</a:t>
            </a:r>
          </a:p>
          <a:p>
            <a:pPr lvl="1"/>
            <a:r>
              <a:rPr lang="en-US" dirty="0"/>
              <a:t>Some due to conductor supply chain</a:t>
            </a:r>
          </a:p>
          <a:p>
            <a:pPr lvl="1"/>
            <a:r>
              <a:rPr lang="en-US" dirty="0"/>
              <a:t>Some simply due to limited resources (mainly funding, </a:t>
            </a:r>
            <a:r>
              <a:rPr lang="en-US" b="1" i="1" dirty="0"/>
              <a:t>not staff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Very modest amount may be attributed to COVID </a:t>
            </a:r>
          </a:p>
          <a:p>
            <a:pPr lvl="1"/>
            <a:endParaRPr lang="en-US" dirty="0"/>
          </a:p>
          <a:p>
            <a:r>
              <a:rPr lang="en-US" dirty="0"/>
              <a:t>Investments in infrastructure are ongoing and/or being pursued to support MDP goals</a:t>
            </a:r>
          </a:p>
          <a:p>
            <a:pPr lvl="1"/>
            <a:r>
              <a:rPr lang="en-US" dirty="0"/>
              <a:t>New Bi2212 furnace coming online now</a:t>
            </a:r>
          </a:p>
          <a:p>
            <a:pPr lvl="1"/>
            <a:r>
              <a:rPr lang="en-US" dirty="0"/>
              <a:t>Continued improvements to testing capabilities at BNL’s 10T facility (e.g. higher current), additional liquefier being procured</a:t>
            </a:r>
          </a:p>
          <a:p>
            <a:pPr lvl="1"/>
            <a:r>
              <a:rPr lang="en-US" dirty="0"/>
              <a:t>Ongoing progress on FNAL’s planned HTS Cable Test Facility / Hybrid Magnet Test Facility</a:t>
            </a:r>
          </a:p>
          <a:p>
            <a:pPr lvl="1"/>
            <a:r>
              <a:rPr lang="en-US" dirty="0"/>
              <a:t>Hybrid header and extraction system upgrades at LBNL, liquefier upgrade 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r>
              <a:rPr lang="en-US" b="1" i="1" dirty="0"/>
              <a:t>The MDP team is focused and working hard on the milestones identified in the updated Roadmaps!</a:t>
            </a:r>
          </a:p>
          <a:p>
            <a:pPr lvl="1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288818B-B9BA-584C-A428-D4FEEFFE6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168CA9-5475-5449-9EBD-FD668FC5E3A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US MPD TAC meeting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107AA2-F1A3-E740-97E6-4F79B9E99BC9}"/>
              </a:ext>
            </a:extLst>
          </p:cNvPr>
          <p:cNvSpPr txBox="1"/>
          <p:nvPr/>
        </p:nvSpPr>
        <p:spPr>
          <a:xfrm>
            <a:off x="22316839" y="7483054"/>
            <a:ext cx="1813612" cy="350864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HEP, FES, ARPA-E, internal funds, etc.</a:t>
            </a:r>
          </a:p>
        </p:txBody>
      </p:sp>
    </p:spTree>
    <p:extLst>
      <p:ext uri="{BB962C8B-B14F-4D97-AF65-F5344CB8AC3E}">
        <p14:creationId xmlns:p14="http://schemas.microsoft.com/office/powerpoint/2010/main" val="1423031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E331ED1-2294-2640-ACC4-E2AA3448978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43B2D8-B948-0B4D-A21C-E599D6A5D6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purpose of the meeting is to update the TAC on MDP progress since the last Collaboration meeting and on MDP strategy</a:t>
            </a:r>
          </a:p>
          <a:p>
            <a:endParaRPr lang="en-US" dirty="0"/>
          </a:p>
          <a:p>
            <a:r>
              <a:rPr lang="en-US" dirty="0"/>
              <a:t>Feedback is appreciated on all fronts, most importantly the TAC’s perspective on:</a:t>
            </a:r>
          </a:p>
          <a:p>
            <a:pPr lvl="1"/>
            <a:r>
              <a:rPr lang="en-US" dirty="0"/>
              <a:t>MDP coordination, cooperation and operation – i.e. are we efficient and effective</a:t>
            </a:r>
          </a:p>
          <a:p>
            <a:pPr lvl="1"/>
            <a:r>
              <a:rPr lang="en-US" dirty="0"/>
              <a:t>Observations and impressions of potential impact of developments</a:t>
            </a:r>
          </a:p>
          <a:p>
            <a:pPr lvl="1"/>
            <a:r>
              <a:rPr lang="en-US" dirty="0"/>
              <a:t>Strategy on engagement in community planning and in international collaboration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E778604-21F1-7E44-AC27-0062B5CAE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Guidance to the Technical Advisory Committee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C0ABB3-18A0-DD4D-B201-FDEC27E077A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US MPD TAC meeting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455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AE89FA-A1A9-B84C-A2AD-E77EC285AB1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D821DEA-576C-864D-9319-0EBC1168C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 of our MDP vision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7003C2-E458-6D41-878C-11455FB5AFE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US MPD TAC meeting</a:t>
            </a:r>
            <a:endParaRPr lang="en-US" dirty="0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0F6F3DC2-71C0-5E4C-8581-631D2C7E866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88937" y="2977841"/>
            <a:ext cx="23406125" cy="980389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665226" indent="-665226" defTabSz="886968">
              <a:lnSpc>
                <a:spcPct val="80000"/>
              </a:lnSpc>
              <a:spcBef>
                <a:spcPts val="900"/>
              </a:spcBef>
              <a:defRPr sz="3880" b="1" i="1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Maintain and strengthen US Leadership </a:t>
            </a:r>
            <a:r>
              <a:rPr b="0" i="0" dirty="0"/>
              <a:t>in high-field accelerator magnet technology for future colliders</a:t>
            </a:r>
          </a:p>
          <a:p>
            <a:pPr marL="665226" indent="-665226" defTabSz="886968">
              <a:lnSpc>
                <a:spcPct val="80000"/>
              </a:lnSpc>
              <a:spcBef>
                <a:spcPts val="900"/>
              </a:spcBef>
              <a:defRPr sz="3880"/>
            </a:pPr>
            <a:endParaRPr b="0" i="0" dirty="0"/>
          </a:p>
          <a:p>
            <a:pPr marL="665226" indent="-665226" defTabSz="886968">
              <a:lnSpc>
                <a:spcPct val="80000"/>
              </a:lnSpc>
              <a:spcBef>
                <a:spcPts val="900"/>
              </a:spcBef>
              <a:defRPr sz="3880"/>
            </a:pPr>
            <a:r>
              <a:rPr dirty="0"/>
              <a:t>Focus on the </a:t>
            </a:r>
            <a:r>
              <a:rPr b="1" i="1" dirty="0">
                <a:latin typeface="Arial"/>
                <a:ea typeface="Arial"/>
                <a:cs typeface="Arial"/>
                <a:sym typeface="Arial"/>
              </a:rPr>
              <a:t>four primary goals </a:t>
            </a:r>
            <a:r>
              <a:rPr dirty="0"/>
              <a:t>identified in the the original MDP Plan</a:t>
            </a:r>
          </a:p>
          <a:p>
            <a:pPr marL="997838" lvl="1" indent="-554355" defTabSz="886968">
              <a:lnSpc>
                <a:spcPct val="80000"/>
              </a:lnSpc>
              <a:spcBef>
                <a:spcPts val="700"/>
              </a:spcBef>
              <a:buFont typeface="Courier New"/>
              <a:defRPr sz="3298"/>
            </a:pPr>
            <a:r>
              <a:rPr dirty="0"/>
              <a:t>Explore the performance limits of Nb</a:t>
            </a:r>
            <a:r>
              <a:rPr baseline="-15793" dirty="0"/>
              <a:t>3</a:t>
            </a:r>
            <a:r>
              <a:rPr dirty="0"/>
              <a:t>Sn accelerator magnets, with a focus on minimizing the required operating margin and significantly reducing or eliminating training</a:t>
            </a:r>
          </a:p>
          <a:p>
            <a:pPr marL="997838" lvl="1" indent="-554355" defTabSz="886968">
              <a:lnSpc>
                <a:spcPct val="80000"/>
              </a:lnSpc>
              <a:spcBef>
                <a:spcPts val="700"/>
              </a:spcBef>
              <a:buFont typeface="Courier New"/>
              <a:defRPr sz="3298"/>
            </a:pPr>
            <a:r>
              <a:rPr dirty="0"/>
              <a:t>Develop and demonstrate an HTS accelerator magnet with a self-field of 5T or greater, compatible with operation in a hybrid HTS/LTS magnet for fields beyond 16T</a:t>
            </a:r>
          </a:p>
          <a:p>
            <a:pPr marL="997838" lvl="1" indent="-554355" defTabSz="886968">
              <a:lnSpc>
                <a:spcPct val="80000"/>
              </a:lnSpc>
              <a:spcBef>
                <a:spcPts val="700"/>
              </a:spcBef>
              <a:buFont typeface="Courier New"/>
              <a:defRPr sz="3298"/>
            </a:pPr>
            <a:r>
              <a:rPr dirty="0"/>
              <a:t>Investigate fundamental aspects of magnet design and technology that can lead to substantial performance improvements and magnet cost reduction</a:t>
            </a:r>
          </a:p>
          <a:p>
            <a:pPr marL="997838" lvl="1" indent="-554355" defTabSz="886968">
              <a:lnSpc>
                <a:spcPct val="80000"/>
              </a:lnSpc>
              <a:spcBef>
                <a:spcPts val="700"/>
              </a:spcBef>
              <a:buFont typeface="Courier New"/>
              <a:defRPr sz="3298"/>
            </a:pPr>
            <a:r>
              <a:rPr dirty="0"/>
              <a:t>Pursue Nb</a:t>
            </a:r>
            <a:r>
              <a:rPr baseline="-15793" dirty="0"/>
              <a:t>3</a:t>
            </a:r>
            <a:r>
              <a:rPr dirty="0"/>
              <a:t>Sn and HTS conductor R&amp;D with clear targets to increase performance and reduce the cost of accelerator magnets</a:t>
            </a:r>
          </a:p>
          <a:p>
            <a:pPr marL="997838" lvl="1" indent="-554355" defTabSz="886968">
              <a:lnSpc>
                <a:spcPct val="80000"/>
              </a:lnSpc>
              <a:spcBef>
                <a:spcPts val="700"/>
              </a:spcBef>
              <a:buFont typeface="Courier New"/>
              <a:defRPr sz="3298"/>
            </a:pPr>
            <a:endParaRPr dirty="0"/>
          </a:p>
          <a:p>
            <a:pPr marL="665226" indent="-665226" defTabSz="886968">
              <a:lnSpc>
                <a:spcPct val="80000"/>
              </a:lnSpc>
              <a:spcBef>
                <a:spcPts val="900"/>
              </a:spcBef>
              <a:defRPr sz="3880"/>
            </a:pPr>
            <a:r>
              <a:rPr dirty="0"/>
              <a:t>Further </a:t>
            </a:r>
            <a:r>
              <a:rPr b="1" i="1" dirty="0">
                <a:latin typeface="Arial"/>
                <a:ea typeface="Arial"/>
                <a:cs typeface="Arial"/>
                <a:sym typeface="Arial"/>
              </a:rPr>
              <a:t>develop and integrate the teams </a:t>
            </a:r>
            <a:r>
              <a:rPr dirty="0"/>
              <a:t>across the partner laboratories and Universities for maximum value and effectiveness to the program</a:t>
            </a:r>
          </a:p>
          <a:p>
            <a:pPr marL="665226" indent="-665226" defTabSz="886968">
              <a:lnSpc>
                <a:spcPct val="80000"/>
              </a:lnSpc>
              <a:spcBef>
                <a:spcPts val="900"/>
              </a:spcBef>
              <a:defRPr sz="3880"/>
            </a:pPr>
            <a:endParaRPr dirty="0"/>
          </a:p>
          <a:p>
            <a:pPr marL="665226" indent="-665226" defTabSz="886968">
              <a:lnSpc>
                <a:spcPct val="80000"/>
              </a:lnSpc>
              <a:spcBef>
                <a:spcPts val="900"/>
              </a:spcBef>
              <a:defRPr sz="3880"/>
            </a:pPr>
            <a:r>
              <a:rPr dirty="0"/>
              <a:t>Identify and </a:t>
            </a:r>
            <a:r>
              <a:rPr b="1" i="1" dirty="0">
                <a:latin typeface="Arial"/>
                <a:ea typeface="Arial"/>
                <a:cs typeface="Arial"/>
                <a:sym typeface="Arial"/>
              </a:rPr>
              <a:t>nurture cross-cutting / synergistic activities </a:t>
            </a:r>
            <a:r>
              <a:rPr dirty="0"/>
              <a:t>with other programs to more rapidly advance progress towards our goals</a:t>
            </a:r>
          </a:p>
        </p:txBody>
      </p:sp>
    </p:spTree>
    <p:extLst>
      <p:ext uri="{BB962C8B-B14F-4D97-AF65-F5344CB8AC3E}">
        <p14:creationId xmlns:p14="http://schemas.microsoft.com/office/powerpoint/2010/main" val="2021268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7A1B1-9B83-9444-BA81-E9AB97BDE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7377" y="89397"/>
            <a:ext cx="19396623" cy="2213071"/>
          </a:xfrm>
        </p:spPr>
        <p:txBody>
          <a:bodyPr/>
          <a:lstStyle/>
          <a:p>
            <a:r>
              <a:rPr lang="en-US" dirty="0"/>
              <a:t>US MDP 2020 roadmaps – long range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C57560-A04E-754D-91C0-EB9773ECB22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Global plans for high-field magnets  -  Soren Prestemon  -  FCC Week June 28, 2021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50292DB-A5A1-8342-B3B3-6A899FAF091A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5769776" y="1946276"/>
            <a:ext cx="18475324" cy="107664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29F9F3-D9C4-654F-8D78-FB5167E99FCE}"/>
              </a:ext>
            </a:extLst>
          </p:cNvPr>
          <p:cNvSpPr txBox="1"/>
          <p:nvPr/>
        </p:nvSpPr>
        <p:spPr>
          <a:xfrm>
            <a:off x="278303" y="3989350"/>
            <a:ext cx="5229726" cy="12926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t">
            <a:spAutoFit/>
          </a:bodyPr>
          <a:lstStyle/>
          <a:p>
            <a:r>
              <a:rPr lang="en-US" b="1" i="1" dirty="0">
                <a:latin typeface="Franklin Gothic Book"/>
                <a:ea typeface="Franklin Gothic Book"/>
                <a:cs typeface="Franklin Gothic Book"/>
                <a:sym typeface="Franklin Gothic Book"/>
              </a:rPr>
              <a:t>Continue alignment with physics community needs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10E1DD-8A52-5547-8B13-3CC7E93BE453}"/>
              </a:ext>
            </a:extLst>
          </p:cNvPr>
          <p:cNvSpPr txBox="1"/>
          <p:nvPr/>
        </p:nvSpPr>
        <p:spPr>
          <a:xfrm>
            <a:off x="278305" y="6361967"/>
            <a:ext cx="5229726" cy="240065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t">
            <a:spAutoFit/>
          </a:bodyPr>
          <a:lstStyle/>
          <a:p>
            <a:r>
              <a:rPr lang="en-US" b="1" i="1" dirty="0">
                <a:latin typeface="Franklin Gothic Book"/>
                <a:ea typeface="Franklin Gothic Book"/>
                <a:cs typeface="Franklin Gothic Book"/>
                <a:sym typeface="Franklin Gothic Book"/>
              </a:rPr>
              <a:t>Focus on “stress-management” as well as hybrid HTS/LTS magnet technology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5E9E95-E5F2-FF46-AEF6-9D840C1C0F6C}"/>
              </a:ext>
            </a:extLst>
          </p:cNvPr>
          <p:cNvSpPr txBox="1"/>
          <p:nvPr/>
        </p:nvSpPr>
        <p:spPr>
          <a:xfrm>
            <a:off x="278307" y="9923314"/>
            <a:ext cx="5229726" cy="18466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t">
            <a:spAutoFit/>
          </a:bodyPr>
          <a:lstStyle/>
          <a:p>
            <a:r>
              <a:rPr lang="en-US" b="1" i="1" dirty="0">
                <a:latin typeface="Franklin Gothic Book"/>
                <a:ea typeface="Franklin Gothic Book"/>
                <a:cs typeface="Franklin Gothic Book"/>
                <a:sym typeface="Franklin Gothic Book"/>
              </a:rPr>
              <a:t>Continue to invest in the “science of magnets” and in improved conductors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9A1042D-1C91-0147-973F-78FFAE7B9A1E}"/>
              </a:ext>
            </a:extLst>
          </p:cNvPr>
          <p:cNvCxnSpPr/>
          <p:nvPr/>
        </p:nvCxnSpPr>
        <p:spPr>
          <a:xfrm>
            <a:off x="9292856" y="2721935"/>
            <a:ext cx="0" cy="9505507"/>
          </a:xfrm>
          <a:prstGeom prst="line">
            <a:avLst/>
          </a:prstGeom>
          <a:noFill/>
          <a:ln w="73025" cap="flat">
            <a:solidFill>
              <a:srgbClr val="FF0000">
                <a:alpha val="78000"/>
              </a:srgbClr>
            </a:solidFill>
            <a:prstDash val="sysDot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55279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68AC6-37BB-8545-96F2-A402E352A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6365" y="-25400"/>
            <a:ext cx="6993907" cy="2213071"/>
          </a:xfrm>
        </p:spPr>
        <p:txBody>
          <a:bodyPr/>
          <a:lstStyle/>
          <a:p>
            <a:r>
              <a:rPr lang="en-US" dirty="0"/>
              <a:t>Program roadmap – 2020 Detailed Plan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77577A-CB22-9449-B707-272106F728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" y="2612015"/>
            <a:ext cx="11448288" cy="10082397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Strategic priorities for the update plan:</a:t>
            </a:r>
          </a:p>
          <a:p>
            <a:pPr lvl="1"/>
            <a:r>
              <a:rPr lang="en-US" dirty="0"/>
              <a:t>Probing stress management structures</a:t>
            </a:r>
          </a:p>
          <a:p>
            <a:pPr lvl="1"/>
            <a:r>
              <a:rPr lang="en-US" dirty="0"/>
              <a:t>Hybrid HTS/LTS designs</a:t>
            </a:r>
          </a:p>
          <a:p>
            <a:pPr lvl="1"/>
            <a:r>
              <a:rPr lang="en-US" dirty="0"/>
              <a:t>Understanding and impacting the disturbance-spectrum</a:t>
            </a:r>
          </a:p>
          <a:p>
            <a:pPr lvl="1"/>
            <a:r>
              <a:rPr lang="en-US" dirty="0"/>
              <a:t>Advancing both LTS and HTS conductors, optimized for HEP applications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r>
              <a:rPr lang="en-US" dirty="0"/>
              <a:t>A new technology element </a:t>
            </a:r>
          </a:p>
          <a:p>
            <a:pPr marL="457200" lvl="1" indent="0">
              <a:buNone/>
            </a:pPr>
            <a:r>
              <a:rPr lang="en-US" i="1" dirty="0"/>
              <a:t>20T Hybrid Magnet Design &amp; Comparative Analysis,</a:t>
            </a:r>
          </a:p>
          <a:p>
            <a:pPr marL="457200" lvl="1" indent="0">
              <a:buNone/>
            </a:pPr>
            <a:r>
              <a:rPr lang="en-US" dirty="0"/>
              <a:t> is designed to prepare for future program goals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AB7527-6C10-4F47-A69F-1AB9A4DDD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2/24/20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F4E6D-A252-F94E-99AD-788D38629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7200" y="12712700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n-US"/>
              <a:t>MDP updates April 1 2020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AB76B5-801E-174D-BD87-2EF180843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223645" y="13059562"/>
            <a:ext cx="483809" cy="462279"/>
          </a:xfrm>
          <a:prstGeom prst="rect">
            <a:avLst/>
          </a:prstGeom>
          <a:ln w="12700">
            <a:miter lim="400000"/>
          </a:ln>
        </p:spPr>
        <p:txBody>
          <a:bodyPr wrap="none" lIns="91438" tIns="91438" rIns="91438" bIns="91438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fld id="{86CB4B4D-7CA3-9044-876B-883B54F8677D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0728A9-C361-8A46-8024-0DB7B3F8401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1777472" y="-18288"/>
            <a:ext cx="12643104" cy="127127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583903D-8C6F-824A-B9C6-40890746C316}"/>
              </a:ext>
            </a:extLst>
          </p:cNvPr>
          <p:cNvCxnSpPr>
            <a:cxnSpLocks/>
          </p:cNvCxnSpPr>
          <p:nvPr/>
        </p:nvCxnSpPr>
        <p:spPr>
          <a:xfrm>
            <a:off x="17394866" y="1084521"/>
            <a:ext cx="0" cy="11398102"/>
          </a:xfrm>
          <a:prstGeom prst="line">
            <a:avLst/>
          </a:prstGeom>
          <a:noFill/>
          <a:ln w="73025" cap="flat">
            <a:solidFill>
              <a:srgbClr val="FF0000">
                <a:alpha val="78000"/>
              </a:srgbClr>
            </a:solidFill>
            <a:prstDash val="sysDot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90933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8E2E4D-A0FD-1A45-93F3-52C8F9EB291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6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FD805D-9DFC-694D-AC41-BE22EFF3BF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9011" y="2951917"/>
            <a:ext cx="15017461" cy="9051928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MDP G7 meets regularly Tuesday 2/4/5pm</a:t>
            </a:r>
          </a:p>
          <a:p>
            <a:pPr lvl="1"/>
            <a:r>
              <a:rPr lang="en-US" dirty="0"/>
              <a:t>GV and SP typically touch base Tuesday morning to set a basic agenda for the day’s G7 meeting, and review plans for next general meeting</a:t>
            </a:r>
          </a:p>
          <a:p>
            <a:pPr lvl="1"/>
            <a:r>
              <a:rPr lang="en-US" dirty="0"/>
              <a:t>Meeting covers agenda but is then free-flowing – excellent attendance and communication</a:t>
            </a:r>
          </a:p>
          <a:p>
            <a:pPr lvl="1"/>
            <a:endParaRPr lang="en-US" dirty="0"/>
          </a:p>
          <a:p>
            <a:r>
              <a:rPr lang="en-US" dirty="0"/>
              <a:t>Technical coordinators set up “regular” </a:t>
            </a:r>
            <a:r>
              <a:rPr lang="en-US" b="1" i="1" dirty="0"/>
              <a:t>Technical Meetings </a:t>
            </a:r>
            <a:r>
              <a:rPr lang="en-US" dirty="0"/>
              <a:t>of technical areas</a:t>
            </a:r>
          </a:p>
          <a:p>
            <a:pPr lvl="1"/>
            <a:r>
              <a:rPr lang="en-US" dirty="0"/>
              <a:t>Some “ad-hoc” technical meetings focus on specific collaborations</a:t>
            </a:r>
          </a:p>
          <a:p>
            <a:pPr lvl="1"/>
            <a:r>
              <a:rPr lang="en-US" dirty="0"/>
              <a:t>Coordinators are empowered and able to create their own Indico page, and do so regularly</a:t>
            </a:r>
          </a:p>
          <a:p>
            <a:pPr lvl="1"/>
            <a:endParaRPr lang="en-US" dirty="0"/>
          </a:p>
          <a:p>
            <a:r>
              <a:rPr lang="en-US" b="1" i="1" dirty="0"/>
              <a:t>General meetings </a:t>
            </a:r>
            <a:r>
              <a:rPr lang="en-US" dirty="0"/>
              <a:t>are now held bi-weekly</a:t>
            </a:r>
          </a:p>
          <a:p>
            <a:pPr lvl="1"/>
            <a:r>
              <a:rPr lang="en-US" dirty="0"/>
              <a:t>Most meetings include an update on milestone and technical progress of one technical area</a:t>
            </a:r>
          </a:p>
          <a:p>
            <a:pPr lvl="1"/>
            <a:r>
              <a:rPr lang="en-US" dirty="0"/>
              <a:t> A meeting can also include an invited presentation – internal or external – to MDP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1AF8035-F15E-B24B-B405-1239EB901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 approach to collaboration and communication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547887-D58A-1147-AC46-231DB099E2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US MPD TAC meeting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2C9476-F5BF-E640-98BD-F4C22096D8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86269" y="1915761"/>
            <a:ext cx="5345683" cy="55853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7E193EA-4966-8540-8234-89F402F36F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77169" y="7651221"/>
            <a:ext cx="8546476" cy="44138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01CCCC-F2B7-5D4A-A243-998D5D4356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97802" y="8446578"/>
            <a:ext cx="6534150" cy="410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96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6797DE-915A-994C-9351-20A2B306AC6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B756D0-D8D7-F54F-AE16-D296BEC5CB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47372" y="7437282"/>
            <a:ext cx="10464800" cy="44831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2C361B5-A49B-704C-A159-23766219C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 Stress-managed Cos-theta (SMCT) progress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E4D632-90BB-3947-9BEE-CC21D58E96A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US MPD TAC meeting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1F7EF8-65CD-544D-9CC2-F083C93EB6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003" y="3095189"/>
            <a:ext cx="14189624" cy="31229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581F5E-3C25-E442-AB26-948A8C5CF1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74178" y="2798998"/>
            <a:ext cx="8178800" cy="4394200"/>
          </a:xfrm>
          <a:prstGeom prst="rect">
            <a:avLst/>
          </a:prstGeom>
        </p:spPr>
      </p:pic>
      <p:sp>
        <p:nvSpPr>
          <p:cNvPr id="9" name="Right Arrow 8">
            <a:extLst>
              <a:ext uri="{FF2B5EF4-FFF2-40B4-BE49-F238E27FC236}">
                <a16:creationId xmlns:a16="http://schemas.microsoft.com/office/drawing/2014/main" id="{715FA1D1-01F5-334C-ABD7-537C27058A7A}"/>
              </a:ext>
            </a:extLst>
          </p:cNvPr>
          <p:cNvSpPr/>
          <p:nvPr/>
        </p:nvSpPr>
        <p:spPr>
          <a:xfrm>
            <a:off x="14719620" y="3642102"/>
            <a:ext cx="1228136" cy="526942"/>
          </a:xfrm>
          <a:prstGeom prst="rightArrow">
            <a:avLst/>
          </a:prstGeom>
          <a:noFill/>
          <a:ln w="38100" cap="flat">
            <a:solidFill>
              <a:srgbClr val="00B050"/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4E204B-A2C2-A243-B3C5-A0666AAA04C7}"/>
              </a:ext>
            </a:extLst>
          </p:cNvPr>
          <p:cNvSpPr txBox="1"/>
          <p:nvPr/>
        </p:nvSpPr>
        <p:spPr>
          <a:xfrm>
            <a:off x="15947756" y="2187671"/>
            <a:ext cx="8631644" cy="7386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Direct Laser Melting (DLM) by GE Additive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399BB4C-DA62-7A40-88CB-5FB20D9DE395}"/>
              </a:ext>
            </a:extLst>
          </p:cNvPr>
          <p:cNvSpPr txBox="1"/>
          <p:nvPr/>
        </p:nvSpPr>
        <p:spPr>
          <a:xfrm>
            <a:off x="14833905" y="11765250"/>
            <a:ext cx="8631644" cy="7386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i="1" dirty="0"/>
              <a:t>Resulting 316L parts - &lt;3 months to deliver</a:t>
            </a:r>
            <a:endParaRPr kumimoji="0" lang="en-US" sz="3600" b="0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0956C7A-A28D-BF4A-9242-C468645994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3918" y="7768066"/>
            <a:ext cx="6083300" cy="36449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5305040-9163-1B47-94DA-5B146D0500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451" y="7193198"/>
            <a:ext cx="4676437" cy="4572052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A7C3665D-8442-E945-AA0E-A9A4D454271D}"/>
              </a:ext>
            </a:extLst>
          </p:cNvPr>
          <p:cNvSpPr/>
          <p:nvPr/>
        </p:nvSpPr>
        <p:spPr>
          <a:xfrm>
            <a:off x="223003" y="3518115"/>
            <a:ext cx="14496617" cy="774916"/>
          </a:xfrm>
          <a:prstGeom prst="roundRect">
            <a:avLst/>
          </a:prstGeom>
          <a:noFill/>
          <a:ln w="31750" cap="flat">
            <a:solidFill>
              <a:srgbClr val="00B050"/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9DEF39-5829-3743-8A49-64EC2F1E287D}"/>
              </a:ext>
            </a:extLst>
          </p:cNvPr>
          <p:cNvSpPr txBox="1"/>
          <p:nvPr/>
        </p:nvSpPr>
        <p:spPr>
          <a:xfrm>
            <a:off x="6641841" y="11415433"/>
            <a:ext cx="8631644" cy="12926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i="1" dirty="0"/>
              <a:t>Improvement to coil end support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i="1" dirty="0"/>
              <a:t> – lessons learned from 15T</a:t>
            </a:r>
            <a:endParaRPr kumimoji="0" lang="en-US" sz="3600" b="0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88338D1-57F5-224B-93D9-CD0E4CA6F388}"/>
              </a:ext>
            </a:extLst>
          </p:cNvPr>
          <p:cNvSpPr txBox="1"/>
          <p:nvPr/>
        </p:nvSpPr>
        <p:spPr>
          <a:xfrm>
            <a:off x="223003" y="11673746"/>
            <a:ext cx="8631644" cy="7386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i="1" dirty="0"/>
              <a:t>Mirror block fab starts in Oct.</a:t>
            </a:r>
            <a:endParaRPr kumimoji="0" lang="en-US" sz="3600" b="0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71062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9F4E42A-4EA0-4845-9E91-6D920537424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8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349A288-37CD-AD42-BDFB-84049AE65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 Canted Cos-theta (CCT) progress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3CD4C-0B54-7640-A242-B3FF265997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US MPD TAC meeting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D78A15-C9FD-6C4C-8B78-B28B85EB4E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006" y="2778578"/>
            <a:ext cx="14273736" cy="4269921"/>
          </a:xfrm>
          <a:prstGeom prst="rect">
            <a:avLst/>
          </a:prstGeom>
        </p:spPr>
      </p:pic>
      <p:sp>
        <p:nvSpPr>
          <p:cNvPr id="7" name="Right Arrow 6">
            <a:extLst>
              <a:ext uri="{FF2B5EF4-FFF2-40B4-BE49-F238E27FC236}">
                <a16:creationId xmlns:a16="http://schemas.microsoft.com/office/drawing/2014/main" id="{9E41AE06-BAA8-7C42-9314-A849708B6BF1}"/>
              </a:ext>
            </a:extLst>
          </p:cNvPr>
          <p:cNvSpPr/>
          <p:nvPr/>
        </p:nvSpPr>
        <p:spPr>
          <a:xfrm>
            <a:off x="14830622" y="3299310"/>
            <a:ext cx="1714297" cy="526942"/>
          </a:xfrm>
          <a:prstGeom prst="rightArrow">
            <a:avLst/>
          </a:prstGeom>
          <a:noFill/>
          <a:ln w="38100" cap="flat">
            <a:solidFill>
              <a:srgbClr val="00B050"/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8F1AC455-A84D-5441-A193-FB3F83B4DB7D}"/>
              </a:ext>
            </a:extLst>
          </p:cNvPr>
          <p:cNvSpPr/>
          <p:nvPr/>
        </p:nvSpPr>
        <p:spPr>
          <a:xfrm>
            <a:off x="334006" y="3175323"/>
            <a:ext cx="14496617" cy="774916"/>
          </a:xfrm>
          <a:prstGeom prst="roundRect">
            <a:avLst/>
          </a:prstGeom>
          <a:noFill/>
          <a:ln w="31750" cap="flat">
            <a:solidFill>
              <a:srgbClr val="00B050"/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2A127A62-8816-A64E-8980-9A6D43F0852B}"/>
              </a:ext>
            </a:extLst>
          </p:cNvPr>
          <p:cNvSpPr/>
          <p:nvPr/>
        </p:nvSpPr>
        <p:spPr>
          <a:xfrm rot="7601543">
            <a:off x="1159680" y="6382917"/>
            <a:ext cx="1228136" cy="526942"/>
          </a:xfrm>
          <a:prstGeom prst="rightArrow">
            <a:avLst/>
          </a:prstGeom>
          <a:noFill/>
          <a:ln w="38100" cap="flat">
            <a:solidFill>
              <a:srgbClr val="0070C0"/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8914FC89-BBE5-1647-9F34-B04D2DC6B21C}"/>
              </a:ext>
            </a:extLst>
          </p:cNvPr>
          <p:cNvSpPr/>
          <p:nvPr/>
        </p:nvSpPr>
        <p:spPr>
          <a:xfrm>
            <a:off x="419929" y="3959526"/>
            <a:ext cx="14496617" cy="774916"/>
          </a:xfrm>
          <a:prstGeom prst="roundRect">
            <a:avLst/>
          </a:prstGeom>
          <a:noFill/>
          <a:ln w="31750" cap="flat">
            <a:solidFill>
              <a:srgbClr val="00B050"/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2A7DFD-0963-174D-8A16-9B3A4BAE5E59}"/>
              </a:ext>
            </a:extLst>
          </p:cNvPr>
          <p:cNvSpPr txBox="1"/>
          <p:nvPr/>
        </p:nvSpPr>
        <p:spPr>
          <a:xfrm>
            <a:off x="14948661" y="5337827"/>
            <a:ext cx="5914394" cy="196976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>
            <a:solidFill>
              <a:srgbClr val="00B05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Five subscale tests </a:t>
            </a: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since January:</a:t>
            </a:r>
          </a:p>
          <a:p>
            <a:pPr marL="571500" marR="0" indent="-5715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800" dirty="0"/>
              <a:t>Sub2, + thermal cycle test</a:t>
            </a:r>
          </a:p>
          <a:p>
            <a:pPr marL="571500" marR="0" indent="-5715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Sub3, + thermal cycle test</a:t>
            </a:r>
          </a:p>
          <a:p>
            <a:pPr marL="571500" marR="0" indent="-5715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800" dirty="0"/>
              <a:t>Sub4</a:t>
            </a: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DD766AE-46C4-474F-AD52-2D0F24E38F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5254" y="7827655"/>
            <a:ext cx="5914395" cy="482209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12424F8-9945-DA44-AE20-A051C19D0313}"/>
              </a:ext>
            </a:extLst>
          </p:cNvPr>
          <p:cNvSpPr txBox="1"/>
          <p:nvPr/>
        </p:nvSpPr>
        <p:spPr>
          <a:xfrm>
            <a:off x="18295411" y="7238035"/>
            <a:ext cx="5914394" cy="7386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Subscale reproduces training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C2ED1A6-C1B9-9043-B190-670C4A0734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29378" y="8160138"/>
            <a:ext cx="6371827" cy="38275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832FD52-460E-1D4F-9EBB-F24DD31B6319}"/>
              </a:ext>
            </a:extLst>
          </p:cNvPr>
          <p:cNvSpPr txBox="1"/>
          <p:nvPr/>
        </p:nvSpPr>
        <p:spPr>
          <a:xfrm>
            <a:off x="11715750" y="9827866"/>
            <a:ext cx="1543050" cy="12926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Sub2 design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BCB41B7-A45E-4E47-8D53-28D53A92315B}"/>
              </a:ext>
            </a:extLst>
          </p:cNvPr>
          <p:cNvSpPr txBox="1"/>
          <p:nvPr/>
        </p:nvSpPr>
        <p:spPr>
          <a:xfrm>
            <a:off x="15001870" y="9914462"/>
            <a:ext cx="1543050" cy="12926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Sub3 design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BE5F061-9EC7-2942-A38A-076DBD8D40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2572" y="7918731"/>
            <a:ext cx="6144408" cy="461882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C9F1CB2-D968-7848-918F-6A72AF6B94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18497073" y="1134681"/>
            <a:ext cx="2841129" cy="540165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DCA0C2C-0986-E14D-B781-36DFF335D2EF}"/>
              </a:ext>
            </a:extLst>
          </p:cNvPr>
          <p:cNvSpPr txBox="1"/>
          <p:nvPr/>
        </p:nvSpPr>
        <p:spPr>
          <a:xfrm>
            <a:off x="20981094" y="5724109"/>
            <a:ext cx="3913251" cy="10464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“Cohesive Zon</a:t>
            </a:r>
            <a:r>
              <a:rPr lang="en-US" sz="2800" dirty="0"/>
              <a:t>e Modeling” underway</a:t>
            </a: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59AB54D-2FED-4A45-9B0F-AA181DE812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169" y="7818068"/>
            <a:ext cx="3712005" cy="4732099"/>
          </a:xfrm>
          <a:prstGeom prst="rect">
            <a:avLst/>
          </a:prstGeom>
        </p:spPr>
      </p:pic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C8C31B5C-D93D-4447-9759-8A713FDB785C}"/>
              </a:ext>
            </a:extLst>
          </p:cNvPr>
          <p:cNvSpPr/>
          <p:nvPr/>
        </p:nvSpPr>
        <p:spPr>
          <a:xfrm>
            <a:off x="301890" y="4719808"/>
            <a:ext cx="14528732" cy="1452457"/>
          </a:xfrm>
          <a:prstGeom prst="roundRect">
            <a:avLst/>
          </a:prstGeom>
          <a:noFill/>
          <a:ln w="31750" cap="flat">
            <a:solidFill>
              <a:srgbClr val="0070C0"/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2" name="Right Arrow 21">
            <a:extLst>
              <a:ext uri="{FF2B5EF4-FFF2-40B4-BE49-F238E27FC236}">
                <a16:creationId xmlns:a16="http://schemas.microsoft.com/office/drawing/2014/main" id="{783216C0-182D-8147-91FF-9C6D71B45174}"/>
              </a:ext>
            </a:extLst>
          </p:cNvPr>
          <p:cNvSpPr/>
          <p:nvPr/>
        </p:nvSpPr>
        <p:spPr>
          <a:xfrm rot="2922133">
            <a:off x="14706468" y="4285563"/>
            <a:ext cx="1442577" cy="915715"/>
          </a:xfrm>
          <a:prstGeom prst="rightArrow">
            <a:avLst/>
          </a:prstGeom>
          <a:noFill/>
          <a:ln w="38100" cap="flat">
            <a:solidFill>
              <a:srgbClr val="00B050"/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B5CEF1A-2063-AA4A-B3EB-E1714201978F}"/>
              </a:ext>
            </a:extLst>
          </p:cNvPr>
          <p:cNvSpPr txBox="1"/>
          <p:nvPr/>
        </p:nvSpPr>
        <p:spPr>
          <a:xfrm>
            <a:off x="5174608" y="7355692"/>
            <a:ext cx="10395591" cy="7386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Feedback on thick/thin spars </a:t>
            </a:r>
            <a:r>
              <a:rPr lang="en-US" i="1" dirty="0"/>
              <a:t>informs CCT6 design</a:t>
            </a:r>
            <a:endParaRPr kumimoji="0" lang="en-US" sz="3600" b="0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022EC7BE-540C-634E-8E7A-E15BC7AE3A39}"/>
              </a:ext>
            </a:extLst>
          </p:cNvPr>
          <p:cNvSpPr/>
          <p:nvPr/>
        </p:nvSpPr>
        <p:spPr>
          <a:xfrm>
            <a:off x="4343400" y="7355692"/>
            <a:ext cx="20004431" cy="5294060"/>
          </a:xfrm>
          <a:prstGeom prst="roundRect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2C6EF97-1956-A74A-8038-FAF1DC2FF98A}"/>
              </a:ext>
            </a:extLst>
          </p:cNvPr>
          <p:cNvSpPr txBox="1"/>
          <p:nvPr/>
        </p:nvSpPr>
        <p:spPr>
          <a:xfrm>
            <a:off x="36169" y="7233294"/>
            <a:ext cx="4343400" cy="11695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t">
            <a:spAutoFit/>
          </a:bodyPr>
          <a:lstStyle/>
          <a:p>
            <a:r>
              <a:rPr lang="en-US" sz="3200" i="1" dirty="0"/>
              <a:t>Lorentz forces at 12.2 T</a:t>
            </a:r>
          </a:p>
          <a:p>
            <a:r>
              <a:rPr kumimoji="0" lang="en-US" sz="32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                stress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62479C0-B441-FA46-9479-50096F270A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0266" y="7990447"/>
            <a:ext cx="4191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294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40B941A-9B2B-8745-A4CC-C582264F7B1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9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F4F154A-495C-C246-93EA-BC396FCDB8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0922" y="5047264"/>
            <a:ext cx="8547100" cy="71755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D36F73F-B839-294D-B66D-5074A6F3B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Advances in quality control are being applied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B7E103-3149-0D44-9CAF-3A816D10C7D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US MPD TAC meeting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1B4119-F4F0-4E4C-89EC-8279C5592D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48121" y="4464426"/>
            <a:ext cx="11566944" cy="76149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22ABF8-2EFB-E04B-85FD-02029189A8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322" y="3841750"/>
            <a:ext cx="6299200" cy="4241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042FF82-E641-F046-B39E-2527C4FC70B7}"/>
              </a:ext>
            </a:extLst>
          </p:cNvPr>
          <p:cNvSpPr txBox="1"/>
          <p:nvPr/>
        </p:nvSpPr>
        <p:spPr>
          <a:xfrm>
            <a:off x="1181100" y="2489236"/>
            <a:ext cx="11169649" cy="12926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CMM surface deviation scans on SMCT parts provide feedback on Advanced Manufacturing process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70974D-6F45-F04A-864C-CA6FFD17F94A}"/>
              </a:ext>
            </a:extLst>
          </p:cNvPr>
          <p:cNvSpPr txBox="1"/>
          <p:nvPr/>
        </p:nvSpPr>
        <p:spPr>
          <a:xfrm>
            <a:off x="14567708" y="2476500"/>
            <a:ext cx="9435292" cy="12926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In-house visual-microscope scanning of CCT surface provides QC of fabrication process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F355471-B84D-A942-A879-20CDED4CC253}"/>
              </a:ext>
            </a:extLst>
          </p:cNvPr>
          <p:cNvSpPr/>
          <p:nvPr/>
        </p:nvSpPr>
        <p:spPr>
          <a:xfrm>
            <a:off x="161366" y="3841750"/>
            <a:ext cx="11866653" cy="8637121"/>
          </a:xfrm>
          <a:prstGeom prst="roundRect">
            <a:avLst>
              <a:gd name="adj" fmla="val 7326"/>
            </a:avLst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050C60AD-1694-4A4E-818C-46B68C61A4D9}"/>
              </a:ext>
            </a:extLst>
          </p:cNvPr>
          <p:cNvSpPr/>
          <p:nvPr/>
        </p:nvSpPr>
        <p:spPr>
          <a:xfrm>
            <a:off x="12223320" y="3841750"/>
            <a:ext cx="12033251" cy="8637121"/>
          </a:xfrm>
          <a:prstGeom prst="roundRect">
            <a:avLst>
              <a:gd name="adj" fmla="val 7326"/>
            </a:avLst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D0E67D8-AA84-4C40-A33D-C330818AFCFE}"/>
              </a:ext>
            </a:extLst>
          </p:cNvPr>
          <p:cNvSpPr txBox="1"/>
          <p:nvPr/>
        </p:nvSpPr>
        <p:spPr>
          <a:xfrm>
            <a:off x="9144000" y="10237694"/>
            <a:ext cx="5719482" cy="240065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>
            <a:solidFill>
              <a:schemeClr val="accent2">
                <a:shade val="95000"/>
                <a:satMod val="104999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CT Scanning capability from industry also being explored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– should be available in coming months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C89851-E9AA-0C4B-B57C-0201174B8933}"/>
              </a:ext>
            </a:extLst>
          </p:cNvPr>
          <p:cNvSpPr txBox="1"/>
          <p:nvPr/>
        </p:nvSpPr>
        <p:spPr>
          <a:xfrm>
            <a:off x="552091" y="7315623"/>
            <a:ext cx="2928831" cy="12926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Automated laser-scanner</a:t>
            </a:r>
          </a:p>
        </p:txBody>
      </p:sp>
    </p:spTree>
    <p:extLst>
      <p:ext uri="{BB962C8B-B14F-4D97-AF65-F5344CB8AC3E}">
        <p14:creationId xmlns:p14="http://schemas.microsoft.com/office/powerpoint/2010/main" val="3259944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ATAP No Footer">
  <a:themeElements>
    <a:clrScheme name="ATAP No Footer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ATAP No Footer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ATAP No Foote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76200" dist="381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8" tIns="91438" rIns="91438" bIns="9143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76200" dist="381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91438" tIns="91438" rIns="91438" bIns="9143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ATAP No Footer">
  <a:themeElements>
    <a:clrScheme name="ATAP No Footer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ATAP No Footer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ATAP No Foote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76200" dist="381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8" tIns="91438" rIns="91438" bIns="9143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76200" dist="381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91438" tIns="91438" rIns="91438" bIns="9143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8815</TotalTime>
  <Words>2075</Words>
  <Application>Microsoft Macintosh PowerPoint</Application>
  <PresentationFormat>Custom</PresentationFormat>
  <Paragraphs>341</Paragraphs>
  <Slides>19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Arial</vt:lpstr>
      <vt:lpstr>Calibri</vt:lpstr>
      <vt:lpstr>Century Gothic</vt:lpstr>
      <vt:lpstr>Courier New</vt:lpstr>
      <vt:lpstr>Franklin Gothic Book</vt:lpstr>
      <vt:lpstr>Franklin Gothic Medium</vt:lpstr>
      <vt:lpstr>Helvetica</vt:lpstr>
      <vt:lpstr>Times New Roman</vt:lpstr>
      <vt:lpstr>ATAP No Footer</vt:lpstr>
      <vt:lpstr>Graph</vt:lpstr>
      <vt:lpstr>PowerPoint Presentation</vt:lpstr>
      <vt:lpstr>Guidance to the Technical Advisory Committee</vt:lpstr>
      <vt:lpstr>Recap of our MDP vision</vt:lpstr>
      <vt:lpstr>US MDP 2020 roadmaps – long range</vt:lpstr>
      <vt:lpstr>Program roadmap – 2020 Detailed Plan</vt:lpstr>
      <vt:lpstr>Program approach to collaboration and communication</vt:lpstr>
      <vt:lpstr>Nb3Sn Stress-managed Cos-theta (SMCT) progress</vt:lpstr>
      <vt:lpstr>Nb3Sn Canted Cos-theta (CCT) progress</vt:lpstr>
      <vt:lpstr>Advances in quality control are being applied</vt:lpstr>
      <vt:lpstr>Bi2212 magnet development progress</vt:lpstr>
      <vt:lpstr>REBCO magnet progress</vt:lpstr>
      <vt:lpstr>Progress towards modeling milestones</vt:lpstr>
      <vt:lpstr>Significant progress on diagnostics – connected to magnet tests</vt:lpstr>
      <vt:lpstr>Examples of diagnostics developments</vt:lpstr>
      <vt:lpstr> 20 T hybrid magnet and comparative analysis</vt:lpstr>
      <vt:lpstr>Conductor Procurement and R&amp;D</vt:lpstr>
      <vt:lpstr>Engagement with industry</vt:lpstr>
      <vt:lpstr>Ongoing / planned international collaborations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soprestemon</cp:lastModifiedBy>
  <cp:revision>94</cp:revision>
  <cp:lastPrinted>2020-12-02T14:41:02Z</cp:lastPrinted>
  <dcterms:modified xsi:type="dcterms:W3CDTF">2021-10-01T03:55:51Z</dcterms:modified>
</cp:coreProperties>
</file>