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8"/>
  </p:notesMasterIdLst>
  <p:sldIdLst>
    <p:sldId id="1173" r:id="rId3"/>
    <p:sldId id="1187" r:id="rId4"/>
    <p:sldId id="1188" r:id="rId5"/>
    <p:sldId id="1189" r:id="rId6"/>
    <p:sldId id="119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5CA9"/>
    <a:srgbClr val="0432FF"/>
    <a:srgbClr val="C31310"/>
    <a:srgbClr val="B53511"/>
    <a:srgbClr val="21FFF0"/>
    <a:srgbClr val="21FFF5"/>
    <a:srgbClr val="F400FF"/>
    <a:srgbClr val="16B7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66" autoAdjust="0"/>
    <p:restoredTop sz="89323" autoAdjust="0"/>
  </p:normalViewPr>
  <p:slideViewPr>
    <p:cSldViewPr snapToGrid="0" snapToObjects="1">
      <p:cViewPr varScale="1">
        <p:scale>
          <a:sx n="124" d="100"/>
          <a:sy n="124" d="100"/>
        </p:scale>
        <p:origin x="14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3" d="100"/>
        <a:sy n="173" d="100"/>
      </p:scale>
      <p:origin x="0" y="2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616E7-6442-8C42-AB7D-1A52A9F103E5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C62E9-0A14-0247-BAF3-2DD368B97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7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58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48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0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Snowmass AF7-Magnets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A7BBD36-3257-8E4A-8984-B9E452B60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70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2863"/>
            <a:ext cx="4038600" cy="4813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5/27/2020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Snowmass AF [n]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73930-EDB2-5B4C-99D8-72732A3B2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05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60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45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7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5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9/30/2020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85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462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809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78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697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543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643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 [n]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2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7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3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4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2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1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5/27/2020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Snowmass AF7-Magnets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9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8792"/>
            <a:ext cx="9144000" cy="832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958"/>
            <a:ext cx="8229600" cy="5174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Snowmass AF7-Magnets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81E7D-5A17-EB4A-B013-04381A7C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0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  <p:sldLayoutId id="2147483676" r:id="rId14"/>
    <p:sldLayoutId id="2147483677" r:id="rId15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400" kern="1200">
          <a:solidFill>
            <a:schemeClr val="bg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5/27/2020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Snowmass AF7-Magnets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9032D-4BF8-2E4C-A9D5-B04F356B7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7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category/1118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20A90-09EE-4720-AFFD-173A3D433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60" y="168792"/>
            <a:ext cx="8922487" cy="640792"/>
          </a:xfrm>
        </p:spPr>
        <p:txBody>
          <a:bodyPr>
            <a:normAutofit/>
          </a:bodyPr>
          <a:lstStyle/>
          <a:p>
            <a:r>
              <a:rPr lang="en-US" dirty="0"/>
              <a:t>AF7: Accelerator Technology – Subgroup Magnets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7E5CE-E095-4FB1-B11F-89E1E9300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946" y="1464109"/>
            <a:ext cx="8570111" cy="1569660"/>
          </a:xfrm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en-US" sz="2400" dirty="0"/>
              <a:t>Address the potential contributions of magnet technology to future HEP facilities, the R&amp;D required to enable these opportunities, the time and cost scales of these efforts, and the needs for associated fabrication infrastructure and test facilities.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7F4EA-47CE-4CED-89A5-A9195657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56142"/>
            <a:ext cx="2133600" cy="365125"/>
          </a:xfrm>
        </p:spPr>
        <p:txBody>
          <a:bodyPr/>
          <a:lstStyle/>
          <a:p>
            <a:r>
              <a:rPr lang="en-US" dirty="0"/>
              <a:t>9/30/2020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9D7C5-AF1D-4A6C-B4EE-B8B2344F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56142"/>
            <a:ext cx="2133600" cy="365125"/>
          </a:xfrm>
        </p:spPr>
        <p:txBody>
          <a:bodyPr/>
          <a:lstStyle/>
          <a:p>
            <a:fld id="{FB881E7D-5A17-EB4A-B013-04381A7C357D}" type="slidenum">
              <a:rPr lang="en-US" smtClean="0"/>
              <a:t>1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99A8A59-97C9-49ED-A3CA-E25D6BC27FAD}"/>
              </a:ext>
            </a:extLst>
          </p:cNvPr>
          <p:cNvSpPr txBox="1">
            <a:spLocks/>
          </p:cNvSpPr>
          <p:nvPr/>
        </p:nvSpPr>
        <p:spPr>
          <a:xfrm>
            <a:off x="110756" y="896195"/>
            <a:ext cx="8922487" cy="60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Goal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F787357-1EE0-44D2-BD12-EEB684F8FDF4}"/>
              </a:ext>
            </a:extLst>
          </p:cNvPr>
          <p:cNvSpPr txBox="1">
            <a:spLocks/>
          </p:cNvSpPr>
          <p:nvPr/>
        </p:nvSpPr>
        <p:spPr>
          <a:xfrm>
            <a:off x="125260" y="3024827"/>
            <a:ext cx="8922487" cy="607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Conveners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0612454-93E6-4EDC-AC77-AB133865E05F}"/>
              </a:ext>
            </a:extLst>
          </p:cNvPr>
          <p:cNvSpPr txBox="1">
            <a:spLocks/>
          </p:cNvSpPr>
          <p:nvPr/>
        </p:nvSpPr>
        <p:spPr>
          <a:xfrm>
            <a:off x="368473" y="3652746"/>
            <a:ext cx="2880987" cy="67197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200"/>
              </a:spcBef>
              <a:buNone/>
            </a:pPr>
            <a:r>
              <a:rPr lang="en-US" sz="1800" dirty="0"/>
              <a:t>Susana Izquierdo Bermudez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1800" dirty="0"/>
              <a:t>CERN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1BFB89C-26A5-4B1F-89C5-DAB705840ACB}"/>
              </a:ext>
            </a:extLst>
          </p:cNvPr>
          <p:cNvSpPr txBox="1">
            <a:spLocks/>
          </p:cNvSpPr>
          <p:nvPr/>
        </p:nvSpPr>
        <p:spPr>
          <a:xfrm>
            <a:off x="3690122" y="3652746"/>
            <a:ext cx="1810646" cy="67197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200"/>
              </a:spcBef>
              <a:buNone/>
            </a:pPr>
            <a:r>
              <a:rPr lang="en-US" sz="1800" dirty="0"/>
              <a:t>GianLuca Sabbi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1800" dirty="0"/>
              <a:t>LBNL 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EA1A683-8FE1-422A-80D0-78B0F9F25AEA}"/>
              </a:ext>
            </a:extLst>
          </p:cNvPr>
          <p:cNvSpPr txBox="1">
            <a:spLocks/>
          </p:cNvSpPr>
          <p:nvPr/>
        </p:nvSpPr>
        <p:spPr>
          <a:xfrm>
            <a:off x="6132647" y="3652746"/>
            <a:ext cx="2446528" cy="67197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200"/>
              </a:spcBef>
              <a:buNone/>
            </a:pPr>
            <a:r>
              <a:rPr lang="en-US" sz="1800" dirty="0"/>
              <a:t>Alexander Zlobin </a:t>
            </a:r>
          </a:p>
          <a:p>
            <a:pPr marL="0" indent="0" algn="ctr">
              <a:spcBef>
                <a:spcPts val="200"/>
              </a:spcBef>
              <a:buNone/>
            </a:pPr>
            <a:r>
              <a:rPr lang="en-US" sz="1800" dirty="0"/>
              <a:t>FNAL 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B8DF244-BB19-41C0-85C7-2611F3FBB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0122" y="4324724"/>
            <a:ext cx="1810646" cy="191430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9EFB77D-CE52-46C5-9385-3E7E635E6F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0576" y="4324725"/>
            <a:ext cx="1810669" cy="191431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2C64095-7C2F-433F-A4E7-76800B0E1F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631" y="4341832"/>
            <a:ext cx="1810669" cy="19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56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828B4-F6BB-4A7C-9C5D-8AF9C1870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AF7-Magnets: </a:t>
            </a:r>
            <a:r>
              <a:rPr lang="en-US" dirty="0" err="1"/>
              <a:t>LoIs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440D3-DC8C-42F6-90E0-2A5CE5994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381" y="827773"/>
            <a:ext cx="8701237" cy="96252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50 </a:t>
            </a:r>
            <a:r>
              <a:rPr lang="en-US" dirty="0" err="1"/>
              <a:t>LoIs</a:t>
            </a:r>
            <a:r>
              <a:rPr lang="en-US" dirty="0"/>
              <a:t>: 5 from Asia, 11 from Europe, 34 from the US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Excel spreadsheet uploaded to </a:t>
            </a:r>
            <a:r>
              <a:rPr lang="en-GB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https://indico.fnal.gov/category/1118/</a:t>
            </a:r>
            <a:endParaRPr lang="en-US" sz="2000" dirty="0">
              <a:sym typeface="Wingdings" panose="05000000000000000000" pitchFamily="2" charset="2"/>
            </a:endParaRPr>
          </a:p>
          <a:p>
            <a:pPr lvl="1"/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B3CE7-2AAE-4E14-A484-F4E40F631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99402-78F3-4F9E-B895-6082D16D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AF7-Magnets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C92C0-EC7F-4B98-B98A-E1E180413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00707AA5-638A-4955-AE93-6A0ADA172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2092875"/>
              </p:ext>
            </p:extLst>
          </p:nvPr>
        </p:nvGraphicFramePr>
        <p:xfrm>
          <a:off x="457200" y="1790318"/>
          <a:ext cx="8352900" cy="45778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3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5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28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3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32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9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Category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System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U.S.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EU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Asia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902"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Machines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vert="vert27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Hadron collider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(FCChh, HE-LHC, SppC, etc.)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Arc D/Q/corr, IR Q/D, Misc. magnets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7526" marR="752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9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Linear collider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(ILC, CLIC, etc.)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IR, undulators, etc.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Muon collider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SR and IR, muon production and cooling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9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Lepton-hadron collider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</a:rPr>
                        <a:t>LHeC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,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effectLst/>
                        </a:rPr>
                        <a:t>FCCeh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, EIC, etc.)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SR and IR, other systems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High Intensity Proton Source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Fast cycling magnets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Gamma-Gamma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Undulators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400" dirty="0">
                        <a:effectLst/>
                        <a:latin typeface="Calibri"/>
                      </a:endParaRPr>
                    </a:p>
                  </a:txBody>
                  <a:tcPr marL="7526" marR="752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Dark Matter, Detectors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Large aperture dipole detectors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7526" marR="752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902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Materials and Technologies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vert="vert27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Superconducting and structural materials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Wires, cables, insulation, magnetic materials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18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Magnet technologies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Magnetic and mechanical structures, protection, fabrication, instrumentation, measurements and tests, cost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7526" marR="7526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79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Magnet cooling, accelerator cryogenics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Cryostat, heat transfer and removal, quench protection, cost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5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Test Facilities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Magnets, cryogenics, instrumentation, test cost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26" marR="7526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407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20A90-09EE-4720-AFFD-173A3D433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AF7/Magnets - Organization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7F4EA-47CE-4CED-89A5-A9195657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8/25/2021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9D7C5-AF1D-4A6C-B4EE-B8B2344F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3AF3404-94BF-4CAA-84E7-413C22E25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5260" y="6343824"/>
            <a:ext cx="8893480" cy="365125"/>
          </a:xfrm>
        </p:spPr>
        <p:txBody>
          <a:bodyPr/>
          <a:lstStyle/>
          <a:p>
            <a:r>
              <a:rPr lang="en-US" sz="1400" dirty="0"/>
              <a:t>Snowmass AF7-Magnets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92BB1C9-3466-4567-8F44-27E060E59DFC}"/>
              </a:ext>
            </a:extLst>
          </p:cNvPr>
          <p:cNvSpPr txBox="1">
            <a:spLocks/>
          </p:cNvSpPr>
          <p:nvPr/>
        </p:nvSpPr>
        <p:spPr>
          <a:xfrm>
            <a:off x="457200" y="1126724"/>
            <a:ext cx="8570111" cy="48628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u="sng" dirty="0"/>
              <a:t>The </a:t>
            </a:r>
            <a:r>
              <a:rPr lang="en-US" sz="2000" u="sng" dirty="0" err="1"/>
              <a:t>LoI</a:t>
            </a:r>
            <a:r>
              <a:rPr lang="en-US" sz="2000" u="sng" dirty="0"/>
              <a:t> input is organized under 6 themes </a:t>
            </a:r>
            <a:r>
              <a:rPr lang="en-US" sz="2000" dirty="0"/>
              <a:t>(working groups):</a:t>
            </a:r>
          </a:p>
          <a:p>
            <a:pPr marL="914400" lvl="1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/>
              <a:t>Global collaboration (6 </a:t>
            </a:r>
            <a:r>
              <a:rPr lang="en-US" sz="2000" dirty="0" err="1"/>
              <a:t>LoI</a:t>
            </a:r>
            <a:r>
              <a:rPr lang="en-US" sz="2000" dirty="0"/>
              <a:t>)</a:t>
            </a:r>
          </a:p>
          <a:p>
            <a:pPr marL="914400" lvl="1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/>
              <a:t>High-field arc and IR magnets (15 </a:t>
            </a:r>
            <a:r>
              <a:rPr lang="en-US" sz="2000" dirty="0" err="1"/>
              <a:t>LoI</a:t>
            </a:r>
            <a:r>
              <a:rPr lang="en-US" sz="2000" dirty="0"/>
              <a:t>)</a:t>
            </a:r>
          </a:p>
          <a:p>
            <a:pPr marL="914400" lvl="1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/>
              <a:t>Conductor and cable (13 </a:t>
            </a:r>
            <a:r>
              <a:rPr lang="en-US" sz="2000" dirty="0" err="1"/>
              <a:t>LoI</a:t>
            </a:r>
            <a:r>
              <a:rPr lang="en-US" sz="2000" dirty="0"/>
              <a:t>)</a:t>
            </a:r>
          </a:p>
          <a:p>
            <a:pPr marL="914400" lvl="1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/>
              <a:t>Detector magnets (5 </a:t>
            </a:r>
            <a:r>
              <a:rPr lang="en-US" sz="2000" dirty="0" err="1"/>
              <a:t>LoI</a:t>
            </a:r>
            <a:r>
              <a:rPr lang="en-US" sz="2000" dirty="0"/>
              <a:t>)</a:t>
            </a:r>
          </a:p>
          <a:p>
            <a:pPr marL="914400" lvl="1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/>
              <a:t>Special magnets - solenoids, undulators etc. (7 </a:t>
            </a:r>
            <a:r>
              <a:rPr lang="en-US" sz="2000" dirty="0" err="1"/>
              <a:t>LoI</a:t>
            </a:r>
            <a:r>
              <a:rPr lang="en-US" sz="2000" dirty="0"/>
              <a:t>)</a:t>
            </a:r>
          </a:p>
          <a:p>
            <a:pPr marL="914400" lvl="1" indent="-4572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000" dirty="0"/>
              <a:t>Test facilities and measurements/diagnostics techniques (4 </a:t>
            </a:r>
            <a:r>
              <a:rPr lang="en-US" sz="2000" dirty="0" err="1"/>
              <a:t>LoI</a:t>
            </a:r>
            <a:r>
              <a:rPr lang="en-US" sz="2000" dirty="0"/>
              <a:t>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u="sng" dirty="0"/>
              <a:t>Main goals</a:t>
            </a:r>
            <a:r>
              <a:rPr lang="en-US" sz="2000" dirty="0"/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Provide a forum for presenting/discussing proposals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Coordinate writing of white papers, fostering potential collaboration across institutions (Labs, University, Industry) and geographical regions</a:t>
            </a:r>
          </a:p>
        </p:txBody>
      </p:sp>
    </p:spTree>
    <p:extLst>
      <p:ext uri="{BB962C8B-B14F-4D97-AF65-F5344CB8AC3E}">
        <p14:creationId xmlns:p14="http://schemas.microsoft.com/office/powerpoint/2010/main" val="2048322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20A90-09EE-4720-AFFD-173A3D433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AF7/Magnets - Schedule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7F4EA-47CE-4CED-89A5-A9195657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8/25/2021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9D7C5-AF1D-4A6C-B4EE-B8B2344F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3AF3404-94BF-4CAA-84E7-413C22E25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5260" y="6343824"/>
            <a:ext cx="8893480" cy="365125"/>
          </a:xfrm>
        </p:spPr>
        <p:txBody>
          <a:bodyPr/>
          <a:lstStyle/>
          <a:p>
            <a:r>
              <a:rPr lang="en-US" sz="1400" dirty="0"/>
              <a:t>Snowmass AF7-Magnets</a:t>
            </a: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BD90BAB2-E556-4A05-96D4-262EE2D510D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37317414"/>
              </p:ext>
            </p:extLst>
          </p:nvPr>
        </p:nvGraphicFramePr>
        <p:xfrm>
          <a:off x="457199" y="1160729"/>
          <a:ext cx="8229601" cy="50132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5773">
                  <a:extLst>
                    <a:ext uri="{9D8B030D-6E8A-4147-A177-3AD203B41FA5}">
                      <a16:colId xmlns:a16="http://schemas.microsoft.com/office/drawing/2014/main" val="1930409897"/>
                    </a:ext>
                  </a:extLst>
                </a:gridCol>
                <a:gridCol w="2420477">
                  <a:extLst>
                    <a:ext uri="{9D8B030D-6E8A-4147-A177-3AD203B41FA5}">
                      <a16:colId xmlns:a16="http://schemas.microsoft.com/office/drawing/2014/main" val="888222658"/>
                    </a:ext>
                  </a:extLst>
                </a:gridCol>
                <a:gridCol w="3943351">
                  <a:extLst>
                    <a:ext uri="{9D8B030D-6E8A-4147-A177-3AD203B41FA5}">
                      <a16:colId xmlns:a16="http://schemas.microsoft.com/office/drawing/2014/main" val="34573233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Time frame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Main objectives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4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Specific activities/meetings</a:t>
                      </a:r>
                      <a:endParaRPr lang="en-US" sz="1600" dirty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 marT="91440" marB="91440"/>
                </a:tc>
                <a:extLst>
                  <a:ext uri="{0D108BD9-81ED-4DB2-BD59-A6C34878D82A}">
                    <a16:rowId xmlns:a16="http://schemas.microsoft.com/office/drawing/2014/main" val="3745747044"/>
                  </a:ext>
                </a:extLst>
              </a:tr>
              <a:tr h="1107440"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Now through 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November</a:t>
                      </a: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Working group discussions and meetings to plan and start work on white papers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Review of regional roadmaps and test facility plans with area leaders (T1+T6)</a:t>
                      </a:r>
                    </a:p>
                    <a:p>
                      <a:pPr marL="342900" lvl="0" indent="-342900" algn="l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Organize meetings for larger WGs: </a:t>
                      </a:r>
                    </a:p>
                    <a:p>
                      <a:pPr marL="800100" lvl="1" indent="-342900" algn="l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T2: High-field arc and IR magnets</a:t>
                      </a:r>
                      <a:endParaRPr lang="en-US" sz="1400" dirty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800100" lvl="1" indent="-342900" algn="l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T3: Conductor and cable</a:t>
                      </a:r>
                    </a:p>
                    <a:p>
                      <a:pPr marL="342900" lvl="0" indent="-342900" algn="l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Conveners facilitate/guide work of smaller WG (T4/detectors, T5/special magnets, T6/diagnostics)</a:t>
                      </a:r>
                    </a:p>
                  </a:txBody>
                  <a:tcPr marT="91440" marB="91440"/>
                </a:tc>
                <a:extLst>
                  <a:ext uri="{0D108BD9-81ED-4DB2-BD59-A6C34878D82A}">
                    <a16:rowId xmlns:a16="http://schemas.microsoft.com/office/drawing/2014/main" val="274454024"/>
                  </a:ext>
                </a:extLst>
              </a:tr>
              <a:tr h="441289"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December/January</a:t>
                      </a: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Assess working group progress</a:t>
                      </a: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Review and provide feedback on draft white papers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91440"/>
                </a:tc>
                <a:extLst>
                  <a:ext uri="{0D108BD9-81ED-4DB2-BD59-A6C34878D82A}">
                    <a16:rowId xmlns:a16="http://schemas.microsoft.com/office/drawing/2014/main" val="1804196448"/>
                  </a:ext>
                </a:extLst>
              </a:tr>
              <a:tr h="441289"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January-March</a:t>
                      </a: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Finalize white papers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Collect by March 15 deadline</a:t>
                      </a:r>
                    </a:p>
                  </a:txBody>
                  <a:tcPr marT="91440" marB="91440"/>
                </a:tc>
                <a:extLst>
                  <a:ext uri="{0D108BD9-81ED-4DB2-BD59-A6C34878D82A}">
                    <a16:rowId xmlns:a16="http://schemas.microsoft.com/office/drawing/2014/main" val="248659737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March-June</a:t>
                      </a: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Draft topical group report and CSS preparations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General AF7/magnets meeting to present/discuss report and CSS plans</a:t>
                      </a:r>
                      <a:endParaRPr lang="en-GB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1440" marB="91440"/>
                </a:tc>
                <a:extLst>
                  <a:ext uri="{0D108BD9-81ED-4DB2-BD59-A6C34878D82A}">
                    <a16:rowId xmlns:a16="http://schemas.microsoft.com/office/drawing/2014/main" val="82801399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l"/>
                      <a:r>
                        <a:rPr lang="en-GB" sz="1600" dirty="0"/>
                        <a:t>July-September</a:t>
                      </a: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CSS and Final report</a:t>
                      </a:r>
                    </a:p>
                  </a:txBody>
                  <a:tcPr marT="91440" marB="91440"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Incorporate CSS and AF feedback</a:t>
                      </a:r>
                    </a:p>
                  </a:txBody>
                  <a:tcPr marT="91440" marB="91440"/>
                </a:tc>
                <a:extLst>
                  <a:ext uri="{0D108BD9-81ED-4DB2-BD59-A6C34878D82A}">
                    <a16:rowId xmlns:a16="http://schemas.microsoft.com/office/drawing/2014/main" val="988877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778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MDP </a:t>
            </a:r>
            <a:r>
              <a:rPr lang="en-US" dirty="0" err="1"/>
              <a:t>LoIs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9/30/2020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Snowmass AF7-Magnets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E7D-5A17-EB4A-B013-04381A7C357D}" type="slidenum">
              <a:rPr lang="en-US" smtClean="0"/>
              <a:t>5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81957"/>
            <a:ext cx="8229600" cy="1359112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MDP 20 out of 50</a:t>
            </a:r>
          </a:p>
          <a:p>
            <a:pPr lvl="1"/>
            <a:r>
              <a:rPr lang="en-US" dirty="0"/>
              <a:t>3 – programmatic</a:t>
            </a:r>
          </a:p>
          <a:p>
            <a:pPr lvl="1"/>
            <a:r>
              <a:rPr lang="en-US" dirty="0"/>
              <a:t>4 -  Nb3Sn magnets</a:t>
            </a:r>
          </a:p>
          <a:p>
            <a:pPr lvl="1"/>
            <a:r>
              <a:rPr lang="en-US" dirty="0"/>
              <a:t>3 – HTS and hybrid magnets</a:t>
            </a:r>
          </a:p>
          <a:p>
            <a:pPr lvl="1"/>
            <a:r>
              <a:rPr lang="en-US" dirty="0"/>
              <a:t>6 – technology/instrumentation</a:t>
            </a:r>
          </a:p>
          <a:p>
            <a:pPr lvl="1"/>
            <a:r>
              <a:rPr lang="en-US" dirty="0"/>
              <a:t>7 - conductor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57" y="2620963"/>
            <a:ext cx="8783542" cy="373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0537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155237</TotalTime>
  <Words>554</Words>
  <Application>Microsoft Macintosh PowerPoint</Application>
  <PresentationFormat>On-screen Show (4:3)</PresentationFormat>
  <Paragraphs>119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Custom Design</vt:lpstr>
      <vt:lpstr>AF7: Accelerator Technology – Subgroup Magnets </vt:lpstr>
      <vt:lpstr>AF7-Magnets: LoIs </vt:lpstr>
      <vt:lpstr>AF7/Magnets - Organization</vt:lpstr>
      <vt:lpstr>AF7/Magnets - Schedule</vt:lpstr>
      <vt:lpstr>US MDP LoIs</vt:lpstr>
    </vt:vector>
  </TitlesOfParts>
  <Company>The University of Chicago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Highlights</dc:title>
  <dc:creator>Young-Kee Kim</dc:creator>
  <cp:lastModifiedBy>soprestemon</cp:lastModifiedBy>
  <cp:revision>3624</cp:revision>
  <cp:lastPrinted>2020-03-12T15:19:45Z</cp:lastPrinted>
  <dcterms:created xsi:type="dcterms:W3CDTF">2014-06-24T05:51:31Z</dcterms:created>
  <dcterms:modified xsi:type="dcterms:W3CDTF">2021-10-15T03:06:33Z</dcterms:modified>
</cp:coreProperties>
</file>