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8" r:id="rId3"/>
    <p:sldId id="270" r:id="rId4"/>
    <p:sldId id="295" r:id="rId5"/>
    <p:sldId id="285" r:id="rId6"/>
    <p:sldId id="284" r:id="rId7"/>
    <p:sldId id="286" r:id="rId8"/>
    <p:sldId id="292" r:id="rId9"/>
    <p:sldId id="287" r:id="rId10"/>
    <p:sldId id="290" r:id="rId11"/>
    <p:sldId id="289" r:id="rId12"/>
    <p:sldId id="294" r:id="rId13"/>
    <p:sldId id="28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pos="5185" userDrawn="1">
          <p15:clr>
            <a:srgbClr val="A4A3A4"/>
          </p15:clr>
        </p15:guide>
        <p15:guide id="10" pos="4905" userDrawn="1">
          <p15:clr>
            <a:srgbClr val="A4A3A4"/>
          </p15:clr>
        </p15:guide>
        <p15:guide id="11" pos="3803" userDrawn="1">
          <p15:clr>
            <a:srgbClr val="A4A3A4"/>
          </p15:clr>
        </p15:guide>
        <p15:guide id="1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FF"/>
    <a:srgbClr val="48F2F6"/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1"/>
    <p:restoredTop sz="96605" autoAdjust="0"/>
  </p:normalViewPr>
  <p:slideViewPr>
    <p:cSldViewPr snapToGrid="0" snapToObjects="1">
      <p:cViewPr>
        <p:scale>
          <a:sx n="100" d="100"/>
          <a:sy n="100" d="100"/>
        </p:scale>
        <p:origin x="1098" y="324"/>
      </p:cViewPr>
      <p:guideLst>
        <p:guide orient="horz" pos="2560"/>
        <p:guide orient="horz" pos="1010"/>
        <p:guide orient="horz" pos="3630"/>
        <p:guide orient="horz" pos="2309"/>
        <p:guide pos="7295"/>
        <p:guide pos="393"/>
        <p:guide/>
        <p:guide pos="2767"/>
        <p:guide pos="5185"/>
        <p:guide pos="4905"/>
        <p:guide pos="3803"/>
        <p:guide pos="2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2021-09-20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2021-09-20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11520000" cy="50898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5664000" cy="50898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92000" y="1130943"/>
            <a:ext cx="5664000" cy="50898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36270"/>
            <a:ext cx="11520000" cy="2427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36000" y="3686625"/>
            <a:ext cx="11520000" cy="2456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3551"/>
            <a:ext cx="5664000" cy="244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92000" y="1129494"/>
            <a:ext cx="5664000" cy="2440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36000" y="3717000"/>
            <a:ext cx="5664000" cy="24265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192000" y="3723063"/>
            <a:ext cx="5664000" cy="24205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9001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6613"/>
            <a:ext cx="10972800" cy="499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2" y="6356353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909001"/>
              <a:ext cx="159180" cy="5263199"/>
              <a:chOff x="-158720" y="909001"/>
              <a:chExt cx="159180" cy="5263199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60597" y="8479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60597" y="10639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1999" y="915418"/>
              <a:ext cx="126775" cy="5256782"/>
              <a:chOff x="-163380" y="915418"/>
              <a:chExt cx="126775" cy="5256782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102322" y="854360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101861" y="1065555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4" y="6323777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6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various yoke-pad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5419791" cy="50898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Past analysis</a:t>
            </a:r>
          </a:p>
          <a:p>
            <a:pPr lvl="1"/>
            <a:r>
              <a:rPr lang="en-US" dirty="0" smtClean="0"/>
              <a:t>Fixed boundary displacement and ultra-rigid structure </a:t>
            </a:r>
          </a:p>
          <a:p>
            <a:pPr lvl="2"/>
            <a:r>
              <a:rPr lang="en-US" dirty="0" smtClean="0"/>
              <a:t>Acceptable stress distribution but unrealistic structure</a:t>
            </a:r>
          </a:p>
          <a:p>
            <a:pPr lvl="1"/>
            <a:r>
              <a:rPr lang="en-US" dirty="0" smtClean="0"/>
              <a:t>Realistic materials and open yoke/pad vertical interface</a:t>
            </a:r>
          </a:p>
          <a:p>
            <a:pPr lvl="2"/>
            <a:r>
              <a:rPr lang="en-US" dirty="0" smtClean="0"/>
              <a:t>Risk of over-compression of pole region during cool-down (coil </a:t>
            </a:r>
            <a:r>
              <a:rPr lang="en-US" dirty="0" err="1" smtClean="0"/>
              <a:t>ovalization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Tensile stress in the pole region to be investigated in 3D</a:t>
            </a:r>
          </a:p>
          <a:p>
            <a:r>
              <a:rPr lang="en-US" dirty="0" smtClean="0"/>
              <a:t>Various yoke types motivation</a:t>
            </a:r>
          </a:p>
          <a:p>
            <a:pPr lvl="1"/>
            <a:r>
              <a:rPr lang="en-US" dirty="0" smtClean="0"/>
              <a:t>Performed in the past for CT but not for CCT or SMCT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Control of deformation after cool-down</a:t>
            </a:r>
          </a:p>
          <a:p>
            <a:pPr lvl="2"/>
            <a:r>
              <a:rPr lang="en-US" dirty="0" smtClean="0"/>
              <a:t>Minimizing tension when magnetic forces are applied</a:t>
            </a:r>
          </a:p>
          <a:p>
            <a:pPr lvl="2"/>
            <a:r>
              <a:rPr lang="en-US" dirty="0" smtClean="0"/>
              <a:t>Using bladder-and-key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91" y="1125000"/>
            <a:ext cx="4290514" cy="2225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735675" y="2765583"/>
            <a:ext cx="4290514" cy="2225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036" y="4346765"/>
            <a:ext cx="4303135" cy="22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43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Conductor azimuthal stress</a:t>
            </a:r>
            <a:br>
              <a:rPr lang="en-US" dirty="0"/>
            </a:br>
            <a:r>
              <a:rPr lang="en-US" dirty="0"/>
              <a:t>Magnetic forces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685" y="3956050"/>
            <a:ext cx="1447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100 mm</a:t>
            </a:r>
          </a:p>
          <a:p>
            <a:r>
              <a:rPr lang="en-US" dirty="0" smtClean="0"/>
              <a:t>HK 1250 um</a:t>
            </a:r>
          </a:p>
          <a:p>
            <a:r>
              <a:rPr lang="en-US" dirty="0" smtClean="0"/>
              <a:t>VK 100 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92000" y="3823019"/>
            <a:ext cx="1447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100 mm</a:t>
            </a:r>
          </a:p>
          <a:p>
            <a:r>
              <a:rPr lang="en-US" dirty="0" smtClean="0"/>
              <a:t>HK 250 um</a:t>
            </a:r>
          </a:p>
          <a:p>
            <a:r>
              <a:rPr lang="en-US" dirty="0" smtClean="0"/>
              <a:t>VK 450 um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44453" y="1123950"/>
            <a:ext cx="2648394" cy="3622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8" y="1129493"/>
            <a:ext cx="1512544" cy="2899043"/>
          </a:xfrm>
          <a:prstGeom prst="rect">
            <a:avLst/>
          </a:prstGeom>
        </p:spPr>
      </p:pic>
      <p:pic>
        <p:nvPicPr>
          <p:cNvPr id="23" name="Content Placeholder 22"/>
          <p:cNvPicPr>
            <a:picLocks noGrp="1" noChangeAspect="1"/>
          </p:cNvPicPr>
          <p:nvPr>
            <p:ph idx="13"/>
          </p:nvPr>
        </p:nvPicPr>
        <p:blipFill>
          <a:blip r:embed="rId6"/>
          <a:stretch>
            <a:fillRect/>
          </a:stretch>
        </p:blipFill>
        <p:spPr>
          <a:xfrm>
            <a:off x="7689473" y="1128713"/>
            <a:ext cx="2667753" cy="3617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581" y="1123950"/>
            <a:ext cx="1451793" cy="28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mandrel_smax_cd_vs_mf_padth_100.png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04542" y="1128713"/>
            <a:ext cx="4637616" cy="3478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Mandrel stress</a:t>
            </a:r>
            <a:br>
              <a:rPr lang="en-US" dirty="0"/>
            </a:br>
            <a:r>
              <a:rPr lang="en-US" dirty="0"/>
              <a:t>Cool-down vs Mag. forces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r>
              <a:rPr lang="en-US" dirty="0" smtClean="0"/>
              <a:t>Easier to achieve more balance mandrel stress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r>
              <a:rPr lang="en-US" dirty="0" smtClean="0"/>
              <a:t>Much higher mandrel stress and deformation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pic>
        <p:nvPicPr>
          <p:cNvPr id="10" name="Content Placeholder 9" descr="mandrel_smax_cd_vs_mf_padth_100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44550" y="1123950"/>
            <a:ext cx="4648200" cy="34861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025640" y="1493520"/>
            <a:ext cx="0" cy="2849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75120" y="1493520"/>
            <a:ext cx="0" cy="2849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75121" y="4008120"/>
            <a:ext cx="701039" cy="99060"/>
          </a:xfrm>
          <a:prstGeom prst="straightConnector1">
            <a:avLst/>
          </a:prstGeom>
          <a:ln>
            <a:prstDash val="dash"/>
            <a:headEnd type="none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75120" y="3177540"/>
            <a:ext cx="701040" cy="457200"/>
          </a:xfrm>
          <a:prstGeom prst="straightConnector1">
            <a:avLst/>
          </a:prstGeom>
          <a:ln>
            <a:prstDash val="dash"/>
            <a:headEnd type="none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43175" y="3025908"/>
            <a:ext cx="88106" cy="300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6819" y="2735580"/>
            <a:ext cx="166688" cy="6705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RT &lt; 234 MPa</a:t>
            </a:r>
          </a:p>
          <a:p>
            <a:r>
              <a:rPr lang="en-US" dirty="0" smtClean="0"/>
              <a:t>CD &lt; 330 MPa</a:t>
            </a:r>
          </a:p>
          <a:p>
            <a:r>
              <a:rPr lang="en-US" dirty="0" smtClean="0"/>
              <a:t>MF &lt; 387 MPa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RT &lt; 177 MPa</a:t>
            </a:r>
          </a:p>
          <a:p>
            <a:r>
              <a:rPr lang="en-US" dirty="0" smtClean="0"/>
              <a:t>CD </a:t>
            </a:r>
            <a:r>
              <a:rPr lang="en-US" dirty="0"/>
              <a:t>&lt; </a:t>
            </a:r>
            <a:r>
              <a:rPr lang="en-US" dirty="0" smtClean="0"/>
              <a:t>412 MPa</a:t>
            </a:r>
            <a:endParaRPr lang="en-US" dirty="0"/>
          </a:p>
          <a:p>
            <a:r>
              <a:rPr lang="en-US" dirty="0"/>
              <a:t>MF &lt; </a:t>
            </a:r>
            <a:r>
              <a:rPr lang="en-US" dirty="0" smtClean="0"/>
              <a:t>469 </a:t>
            </a:r>
            <a:r>
              <a:rPr lang="en-US" dirty="0"/>
              <a:t>MPa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685" y="3956050"/>
            <a:ext cx="1447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100 mm</a:t>
            </a:r>
          </a:p>
          <a:p>
            <a:r>
              <a:rPr lang="en-US" dirty="0" smtClean="0"/>
              <a:t>HK 1250 um</a:t>
            </a:r>
          </a:p>
          <a:p>
            <a:r>
              <a:rPr lang="en-US" dirty="0" smtClean="0"/>
              <a:t>VK 100 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92000" y="3823019"/>
            <a:ext cx="1447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100 mm</a:t>
            </a:r>
          </a:p>
          <a:p>
            <a:r>
              <a:rPr lang="en-US" dirty="0" smtClean="0"/>
              <a:t>HK 250 um</a:t>
            </a:r>
          </a:p>
          <a:p>
            <a:r>
              <a:rPr lang="en-US" dirty="0" smtClean="0"/>
              <a:t>VK 450 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09576" y="1123950"/>
            <a:ext cx="2718148" cy="362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9" y="1129493"/>
            <a:ext cx="1539621" cy="2826557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3"/>
          </p:nvPr>
        </p:nvPicPr>
        <p:blipFill>
          <a:blip r:embed="rId6"/>
          <a:stretch>
            <a:fillRect/>
          </a:stretch>
        </p:blipFill>
        <p:spPr>
          <a:xfrm>
            <a:off x="7657944" y="1128713"/>
            <a:ext cx="2730811" cy="3687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595" y="1146380"/>
            <a:ext cx="1471190" cy="2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hell_smax_fmag_padth_100.png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04542" y="1128713"/>
            <a:ext cx="4637616" cy="3478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Shell Stress</a:t>
            </a:r>
            <a:br>
              <a:rPr lang="en-US" dirty="0" smtClean="0"/>
            </a:br>
            <a:r>
              <a:rPr lang="en-US" dirty="0" smtClean="0"/>
              <a:t>Magnetic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r>
              <a:rPr lang="en-US" dirty="0" smtClean="0"/>
              <a:t>Stress in the shell below 300 MPa in both configuration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pic>
        <p:nvPicPr>
          <p:cNvPr id="10" name="Content Placeholder 9" descr="shell_smax_fmag_padth_100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44550" y="112395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547"/>
          <a:stretch/>
        </p:blipFill>
        <p:spPr>
          <a:xfrm>
            <a:off x="1865723" y="1123950"/>
            <a:ext cx="2605853" cy="3467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735448" y="1128713"/>
            <a:ext cx="2575804" cy="34782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r>
              <a:rPr lang="en-US" dirty="0" smtClean="0"/>
              <a:t>High local stresses in pre-load key corners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89" y="1133475"/>
            <a:ext cx="1677019" cy="3145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5238" y="1114741"/>
            <a:ext cx="1662922" cy="31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Symmetric pad/yoke interfaces allow to use the structure in two configuration</a:t>
            </a:r>
          </a:p>
          <a:p>
            <a:pPr lvl="1"/>
            <a:r>
              <a:rPr lang="en-US" dirty="0" smtClean="0"/>
              <a:t>Unique  set key interferences required for each configuration</a:t>
            </a:r>
          </a:p>
          <a:p>
            <a:pPr lvl="1"/>
            <a:r>
              <a:rPr lang="en-US" dirty="0" smtClean="0"/>
              <a:t>Both configurations allow to minimize cool-down stress below ~100-130 MPa</a:t>
            </a:r>
          </a:p>
          <a:p>
            <a:pPr lvl="1"/>
            <a:r>
              <a:rPr lang="en-US" dirty="0" smtClean="0"/>
              <a:t>Tension (local &lt;40 MPa) still present in pole-turns in Magnetic Force case</a:t>
            </a:r>
          </a:p>
          <a:p>
            <a:pPr lvl="1"/>
            <a:r>
              <a:rPr lang="en-US" dirty="0" smtClean="0"/>
              <a:t>Local high stress in the key corners </a:t>
            </a:r>
          </a:p>
          <a:p>
            <a:endParaRPr lang="en-US" dirty="0"/>
          </a:p>
          <a:p>
            <a:r>
              <a:rPr lang="en-US" dirty="0" smtClean="0"/>
              <a:t>Further analysis</a:t>
            </a:r>
          </a:p>
          <a:p>
            <a:pPr lvl="1"/>
            <a:r>
              <a:rPr lang="en-US" dirty="0" smtClean="0"/>
              <a:t>Conductor contact elements implemented but de-bonded causes convergence problems</a:t>
            </a:r>
          </a:p>
          <a:p>
            <a:pPr lvl="1"/>
            <a:r>
              <a:rPr lang="en-US" dirty="0" smtClean="0"/>
              <a:t>Structure 3D model is ready to implement 3D conductor model (slice)</a:t>
            </a:r>
          </a:p>
          <a:p>
            <a:pPr lvl="1"/>
            <a:r>
              <a:rPr lang="en-US" dirty="0" smtClean="0"/>
              <a:t>Case with graded LD1 &amp; MQXF will be investigated next</a:t>
            </a:r>
          </a:p>
          <a:p>
            <a:pPr lvl="1"/>
            <a:r>
              <a:rPr lang="en-US" dirty="0" smtClean="0"/>
              <a:t>Implementing SMCT coil geometry and performing geometry/preload evaluation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Various configurations</a:t>
            </a:r>
            <a:br>
              <a:rPr lang="en-US" dirty="0" smtClean="0"/>
            </a:br>
            <a:r>
              <a:rPr lang="en-US" dirty="0" smtClean="0"/>
              <a:t>Geometry and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Simplified model</a:t>
            </a:r>
          </a:p>
          <a:p>
            <a:pPr lvl="1"/>
            <a:r>
              <a:rPr lang="en-US" dirty="0" smtClean="0"/>
              <a:t>Yoke/pad split into 8 pieces each</a:t>
            </a:r>
          </a:p>
          <a:p>
            <a:pPr lvl="1"/>
            <a:r>
              <a:rPr lang="en-US" dirty="0" smtClean="0"/>
              <a:t>Various configuration obtained with boundary conditions and node coupling</a:t>
            </a:r>
          </a:p>
          <a:p>
            <a:pPr lvl="1"/>
            <a:r>
              <a:rPr lang="en-US" dirty="0" smtClean="0"/>
              <a:t>Key between yoke/pad modeled with contact elements</a:t>
            </a:r>
          </a:p>
          <a:p>
            <a:r>
              <a:rPr lang="en-US" dirty="0" smtClean="0"/>
              <a:t>Configurations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Quadrupole structure (MQXF-like)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Vertical split dipole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Horizontal </a:t>
            </a:r>
            <a:r>
              <a:rPr lang="en-US" dirty="0"/>
              <a:t>split dipole </a:t>
            </a:r>
            <a:r>
              <a:rPr lang="en-US" dirty="0" smtClean="0"/>
              <a:t>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H-split yoke / V-split pad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V-split yoke / H-split pad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91250" y="1831903"/>
            <a:ext cx="5664200" cy="36879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48000" y="1773000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06000" y="1773000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906000" y="3694704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39478" y="3694704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291708" y="3694704"/>
            <a:ext cx="373380" cy="3505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1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Various configurations</a:t>
            </a:r>
            <a:br>
              <a:rPr lang="en-US" dirty="0" smtClean="0"/>
            </a:br>
            <a:r>
              <a:rPr lang="en-US" dirty="0" smtClean="0"/>
              <a:t>Analysis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56" y="1041137"/>
            <a:ext cx="1859269" cy="160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5" y="2893403"/>
            <a:ext cx="1843309" cy="1587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13" r="6898"/>
          <a:stretch/>
        </p:blipFill>
        <p:spPr>
          <a:xfrm rot="5400000">
            <a:off x="690878" y="4684610"/>
            <a:ext cx="1660630" cy="158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151" y="1063984"/>
            <a:ext cx="1855279" cy="15999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000" y="4122946"/>
            <a:ext cx="1839320" cy="158397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784000" y="1019837"/>
            <a:ext cx="3598644" cy="1619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Quad structure</a:t>
            </a:r>
          </a:p>
          <a:p>
            <a:pPr lvl="1"/>
            <a:r>
              <a:rPr lang="en-US" sz="1800" dirty="0" smtClean="0"/>
              <a:t>Good control over </a:t>
            </a:r>
            <a:r>
              <a:rPr lang="en-US" sz="1800" dirty="0" err="1" smtClean="0"/>
              <a:t>cooldown</a:t>
            </a:r>
            <a:r>
              <a:rPr lang="en-US" sz="1800" dirty="0" smtClean="0"/>
              <a:t> deformation</a:t>
            </a:r>
          </a:p>
          <a:p>
            <a:pPr lvl="1"/>
            <a:r>
              <a:rPr lang="en-US" sz="1800" dirty="0" smtClean="0"/>
              <a:t>Lack of rigidity to counteract mag. forces</a:t>
            </a:r>
            <a:endParaRPr lang="en-US" sz="1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512213" y="978184"/>
            <a:ext cx="3478538" cy="1860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V-split dipole</a:t>
            </a:r>
          </a:p>
          <a:p>
            <a:pPr lvl="1"/>
            <a:r>
              <a:rPr lang="en-US" sz="1800" dirty="0" smtClean="0"/>
              <a:t>Risk of high stress / deformation during cool-down</a:t>
            </a:r>
          </a:p>
          <a:p>
            <a:pPr lvl="1"/>
            <a:r>
              <a:rPr lang="en-US" sz="1800" dirty="0" smtClean="0"/>
              <a:t>Some tension when magnetic forces applied</a:t>
            </a: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408000" y="981000"/>
            <a:ext cx="6120000" cy="17212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88000" y="983892"/>
            <a:ext cx="5132970" cy="17212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60100" y="3948463"/>
            <a:ext cx="5132970" cy="19329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512213" y="4038962"/>
            <a:ext cx="3478538" cy="1860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H-split dipole</a:t>
            </a:r>
          </a:p>
          <a:p>
            <a:pPr lvl="1"/>
            <a:r>
              <a:rPr lang="en-US" sz="1600" dirty="0" smtClean="0"/>
              <a:t>Acceptable stress after </a:t>
            </a:r>
            <a:r>
              <a:rPr lang="en-US" sz="1600" dirty="0" err="1" smtClean="0"/>
              <a:t>cooldown</a:t>
            </a:r>
            <a:r>
              <a:rPr lang="en-US" sz="1600" dirty="0" smtClean="0"/>
              <a:t> but deformation contributes to magnetic forces stresses</a:t>
            </a:r>
          </a:p>
          <a:p>
            <a:pPr lvl="1"/>
            <a:r>
              <a:rPr lang="en-US" sz="1600" dirty="0" smtClean="0"/>
              <a:t>No control over stress when magnetic forces applied</a:t>
            </a:r>
            <a:endParaRPr lang="en-US" sz="16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315172" y="2983404"/>
            <a:ext cx="4212827" cy="325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V-split yoke/H-split pad</a:t>
            </a:r>
          </a:p>
          <a:p>
            <a:pPr lvl="1"/>
            <a:r>
              <a:rPr lang="en-US" sz="1400" dirty="0" smtClean="0"/>
              <a:t>Uniform radial deformation can be achieved after </a:t>
            </a:r>
            <a:r>
              <a:rPr lang="en-US" sz="1400" dirty="0" err="1" smtClean="0"/>
              <a:t>cooldown</a:t>
            </a:r>
            <a:r>
              <a:rPr lang="en-US" sz="1400" dirty="0" smtClean="0"/>
              <a:t> but </a:t>
            </a:r>
            <a:r>
              <a:rPr lang="en-US" sz="1400" dirty="0" err="1" smtClean="0"/>
              <a:t>ovalization</a:t>
            </a:r>
            <a:r>
              <a:rPr lang="en-US" sz="1400" dirty="0" smtClean="0"/>
              <a:t> needed to compensate for mag. forces</a:t>
            </a:r>
            <a:endParaRPr lang="en-US" sz="1400" dirty="0"/>
          </a:p>
          <a:p>
            <a:pPr lvl="1"/>
            <a:r>
              <a:rPr lang="en-US" sz="1400" dirty="0" smtClean="0"/>
              <a:t>Higher overall structure rigidity</a:t>
            </a:r>
          </a:p>
          <a:p>
            <a:pPr lvl="1"/>
            <a:r>
              <a:rPr lang="en-US" sz="1400" dirty="0" smtClean="0"/>
              <a:t>Lower tensile stress with hor. Interference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H-split yoke/V-split pad</a:t>
            </a:r>
          </a:p>
          <a:p>
            <a:pPr lvl="1"/>
            <a:r>
              <a:rPr lang="en-US" sz="1400" dirty="0" smtClean="0"/>
              <a:t>A lot of similarities to the case above</a:t>
            </a:r>
          </a:p>
          <a:p>
            <a:pPr lvl="1"/>
            <a:r>
              <a:rPr lang="en-US" sz="1400" dirty="0" smtClean="0"/>
              <a:t>Seems harder to control than the case above but it will be analyzed further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9924" y="2812811"/>
            <a:ext cx="6120000" cy="17212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9924" y="4614685"/>
            <a:ext cx="6120000" cy="17212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07356" y="914274"/>
            <a:ext cx="5289394" cy="185750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conductor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Elastio</a:t>
            </a:r>
            <a:r>
              <a:rPr lang="en-US" dirty="0" smtClean="0"/>
              <a:t>-plastic properties from Giorgio </a:t>
            </a:r>
            <a:r>
              <a:rPr lang="en-US" dirty="0" err="1" smtClean="0"/>
              <a:t>Vallone</a:t>
            </a:r>
            <a:endParaRPr lang="en-US" dirty="0" smtClean="0"/>
          </a:p>
          <a:p>
            <a:pPr lvl="1"/>
            <a:r>
              <a:rPr lang="en-US" dirty="0" smtClean="0"/>
              <a:t>Based on MQXF cable modeling </a:t>
            </a:r>
          </a:p>
          <a:p>
            <a:r>
              <a:rPr lang="en-US" b="1" dirty="0" smtClean="0"/>
              <a:t>Elastic material </a:t>
            </a:r>
            <a:r>
              <a:rPr lang="en-US" dirty="0" smtClean="0"/>
              <a:t>used for the initial optimization analysis</a:t>
            </a:r>
          </a:p>
          <a:p>
            <a:pPr lvl="1"/>
            <a:r>
              <a:rPr lang="en-US" dirty="0" smtClean="0"/>
              <a:t>Average of elastic and plastic parameters from the table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2181568"/>
            <a:ext cx="5664200" cy="29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Analysis, parameters and example result plot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50" y="1125538"/>
            <a:ext cx="5351620" cy="5089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Analysis Steps</a:t>
            </a:r>
          </a:p>
          <a:p>
            <a:pPr lvl="1"/>
            <a:r>
              <a:rPr lang="en-US" dirty="0" smtClean="0"/>
              <a:t>Room temperature preload</a:t>
            </a:r>
          </a:p>
          <a:p>
            <a:pPr lvl="1"/>
            <a:r>
              <a:rPr lang="en-US" dirty="0" smtClean="0"/>
              <a:t>Cool-down</a:t>
            </a:r>
          </a:p>
          <a:p>
            <a:pPr lvl="1"/>
            <a:r>
              <a:rPr lang="en-US" dirty="0" smtClean="0"/>
              <a:t>Magnetic forces</a:t>
            </a:r>
          </a:p>
          <a:p>
            <a:r>
              <a:rPr lang="en-US" dirty="0" smtClean="0"/>
              <a:t>Varied parameters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32860" y="3581400"/>
            <a:ext cx="615315" cy="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72460" y="2422525"/>
            <a:ext cx="0" cy="59055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cond_sy_warm_padth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00" y="3169877"/>
            <a:ext cx="4529340" cy="33970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67700" y="3388519"/>
            <a:ext cx="762000" cy="167482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13520" y="3556000"/>
            <a:ext cx="1501140" cy="12369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3220" y="6147438"/>
            <a:ext cx="2400300" cy="3600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Callout 1 17"/>
          <p:cNvSpPr/>
          <p:nvPr/>
        </p:nvSpPr>
        <p:spPr>
          <a:xfrm>
            <a:off x="9864090" y="5590010"/>
            <a:ext cx="1968758" cy="502374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Horizontal key interference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500 to 2000 um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9850181" y="4940878"/>
            <a:ext cx="1968758" cy="502374"/>
          </a:xfrm>
          <a:prstGeom prst="borderCallout1">
            <a:avLst>
              <a:gd name="adj1" fmla="val 18750"/>
              <a:gd name="adj2" fmla="val -8333"/>
              <a:gd name="adj3" fmla="val -30079"/>
              <a:gd name="adj4" fmla="val -30205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Vertical key interference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 to 450 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9451663" y="2842458"/>
            <a:ext cx="1968758" cy="502374"/>
          </a:xfrm>
          <a:prstGeom prst="borderCallout1">
            <a:avLst>
              <a:gd name="adj1" fmla="val 18750"/>
              <a:gd name="adj2" fmla="val -8333"/>
              <a:gd name="adj3" fmla="val 97332"/>
              <a:gd name="adj4" fmla="val -25560"/>
            </a:avLst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Pad thickness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100, 125 and 150 mm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0"/>
            <a:ext cx="8321040" cy="909000"/>
          </a:xfrm>
        </p:spPr>
        <p:txBody>
          <a:bodyPr>
            <a:normAutofit fontScale="90000"/>
          </a:bodyPr>
          <a:lstStyle/>
          <a:p>
            <a:r>
              <a:rPr lang="en-US" dirty="0"/>
              <a:t>V-Split </a:t>
            </a:r>
            <a:r>
              <a:rPr lang="en-US" dirty="0"/>
              <a:t>Yoke </a:t>
            </a:r>
            <a:r>
              <a:rPr lang="en-US" dirty="0" smtClean="0"/>
              <a:t>                        vs                         V-Split </a:t>
            </a:r>
            <a:r>
              <a:rPr lang="en-US" dirty="0"/>
              <a:t>Yoke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H-Split Pad </a:t>
            </a:r>
            <a:r>
              <a:rPr lang="en-US" dirty="0" smtClean="0"/>
              <a:t>                                                      V-Split </a:t>
            </a:r>
            <a:r>
              <a:rPr lang="en-US" dirty="0"/>
              <a:t>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856" y="1125538"/>
            <a:ext cx="5351587" cy="50895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960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9865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865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7373" y="1631950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6352" y="5140026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10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60" y="1028859"/>
            <a:ext cx="6131094" cy="5282882"/>
          </a:xfrm>
        </p:spPr>
      </p:pic>
      <p:sp>
        <p:nvSpPr>
          <p:cNvPr id="30" name="Rectangle 29"/>
          <p:cNvSpPr/>
          <p:nvPr/>
        </p:nvSpPr>
        <p:spPr>
          <a:xfrm rot="5400000">
            <a:off x="8410452" y="2152282"/>
            <a:ext cx="1566159" cy="10621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8414955" y="5035182"/>
            <a:ext cx="1566159" cy="10621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879095" y="2343153"/>
            <a:ext cx="2628871" cy="2628899"/>
            <a:chOff x="2508250" y="1741346"/>
            <a:chExt cx="1215230" cy="1210151"/>
          </a:xfrm>
        </p:grpSpPr>
        <p:sp>
          <p:nvSpPr>
            <p:cNvPr id="33" name="Rectangle 32"/>
            <p:cNvSpPr/>
            <p:nvPr/>
          </p:nvSpPr>
          <p:spPr>
            <a:xfrm>
              <a:off x="2508250" y="2165350"/>
              <a:ext cx="45719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08250" y="2428126"/>
              <a:ext cx="45719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77760" y="2141541"/>
              <a:ext cx="45719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7760" y="2404317"/>
              <a:ext cx="45720" cy="10953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972755" y="1716281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3220105" y="1716281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2967992" y="2880713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215342" y="2880713"/>
              <a:ext cx="45719" cy="958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42272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01770" y="2527300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42272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901770" y="4211637"/>
            <a:ext cx="82550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130493" y="1631950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129472" y="5140026"/>
            <a:ext cx="120651" cy="565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78961" y="2343154"/>
            <a:ext cx="2216633" cy="2628899"/>
            <a:chOff x="8078961" y="2343154"/>
            <a:chExt cx="2216633" cy="2628899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9971744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9971744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8320261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8320261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78360" y="2334352"/>
            <a:ext cx="2216633" cy="2628899"/>
            <a:chOff x="8078961" y="2343154"/>
            <a:chExt cx="2216633" cy="2628899"/>
          </a:xfrm>
        </p:grpSpPr>
        <p:sp>
          <p:nvSpPr>
            <p:cNvPr id="53" name="Rectangle 52"/>
            <p:cNvSpPr/>
            <p:nvPr/>
          </p:nvSpPr>
          <p:spPr>
            <a:xfrm rot="16200000">
              <a:off x="9971744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9971744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8320261" y="2101854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8320261" y="4648203"/>
              <a:ext cx="82550" cy="565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2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Conductor azimuthal stress</a:t>
            </a:r>
            <a:br>
              <a:rPr lang="en-US" dirty="0" smtClean="0"/>
            </a:br>
            <a:r>
              <a:rPr lang="en-US" dirty="0" smtClean="0"/>
              <a:t>Cool-down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r>
              <a:rPr lang="en-US" dirty="0"/>
              <a:t>Thinner (100mm) pad and 150um vertical gives the same benefits as thicker pad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Increasing horizontal key increases tensile stress. </a:t>
            </a:r>
          </a:p>
          <a:p>
            <a:r>
              <a:rPr lang="en-US" dirty="0" smtClean="0"/>
              <a:t>Even 500um horizontal interference causes the compressive stress of ~150 MPa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pic>
        <p:nvPicPr>
          <p:cNvPr id="10" name="Content Placeholder 9" descr="cond_sy_cold_padth_100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4550" y="1123950"/>
            <a:ext cx="4648200" cy="34861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498721" y="1955801"/>
            <a:ext cx="210402" cy="203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0" descr="cond_sy_cold_padth_100.png"/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6704542" y="1128713"/>
            <a:ext cx="4637616" cy="347821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025640" y="1493520"/>
            <a:ext cx="0" cy="2849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75120" y="1493520"/>
            <a:ext cx="0" cy="2849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75120" y="2162175"/>
            <a:ext cx="713899" cy="116205"/>
          </a:xfrm>
          <a:prstGeom prst="straightConnector1">
            <a:avLst/>
          </a:prstGeom>
          <a:ln>
            <a:prstDash val="dash"/>
            <a:headEnd type="none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675121" y="3105151"/>
            <a:ext cx="713898" cy="235743"/>
          </a:xfrm>
          <a:prstGeom prst="straightConnector1">
            <a:avLst/>
          </a:prstGeom>
          <a:ln>
            <a:prstDash val="dash"/>
            <a:headEnd type="none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642809" y="1128713"/>
            <a:ext cx="2761081" cy="3751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Conductor azimuthal stress</a:t>
            </a:r>
            <a:br>
              <a:rPr lang="en-US" dirty="0"/>
            </a:br>
            <a:r>
              <a:rPr lang="en-US" dirty="0"/>
              <a:t>Cool-down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r>
              <a:rPr lang="en-US" dirty="0" smtClean="0"/>
              <a:t>High compression on the mid-plane but &lt;100MPa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r>
              <a:rPr lang="en-US" dirty="0" smtClean="0"/>
              <a:t>High compression in pole turn but &lt;125MPa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685" y="3956050"/>
            <a:ext cx="1447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100 mm</a:t>
            </a:r>
          </a:p>
          <a:p>
            <a:r>
              <a:rPr lang="en-US" dirty="0" smtClean="0"/>
              <a:t>HK 1250 um</a:t>
            </a:r>
          </a:p>
          <a:p>
            <a:r>
              <a:rPr lang="en-US" dirty="0" smtClean="0"/>
              <a:t>VK 100 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92000" y="3823019"/>
            <a:ext cx="1447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 100 mm</a:t>
            </a:r>
          </a:p>
          <a:p>
            <a:r>
              <a:rPr lang="en-US" dirty="0" smtClean="0"/>
              <a:t>HK 250 um</a:t>
            </a:r>
          </a:p>
          <a:p>
            <a:r>
              <a:rPr lang="en-US" dirty="0" smtClean="0"/>
              <a:t>VK 450 um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89225" y="1123950"/>
            <a:ext cx="2758850" cy="3756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79" y="1123950"/>
            <a:ext cx="1485568" cy="29030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5237" y="1132244"/>
            <a:ext cx="1440311" cy="28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cond_sy_fmag_padth_100.png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02425" y="1128713"/>
            <a:ext cx="4641849" cy="3481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Conductor azimuthal stress</a:t>
            </a:r>
            <a:br>
              <a:rPr lang="en-US" dirty="0"/>
            </a:br>
            <a:r>
              <a:rPr lang="en-US" dirty="0" smtClean="0"/>
              <a:t>Magnetic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36000" y="4815840"/>
            <a:ext cx="5664000" cy="1327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192000" y="4815840"/>
            <a:ext cx="5664000" cy="1327740"/>
          </a:xfrm>
        </p:spPr>
        <p:txBody>
          <a:bodyPr/>
          <a:lstStyle/>
          <a:p>
            <a:r>
              <a:rPr lang="en-US" dirty="0" smtClean="0"/>
              <a:t>Tensile stress does not show high sensitivity on pad thickness nor vertical </a:t>
            </a:r>
            <a:r>
              <a:rPr lang="en-US" dirty="0" err="1" smtClean="0"/>
              <a:t>interfacernce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462" y="976502"/>
            <a:ext cx="936363" cy="807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502"/>
            <a:ext cx="930322" cy="801446"/>
          </a:xfrm>
          <a:prstGeom prst="rect">
            <a:avLst/>
          </a:prstGeom>
        </p:spPr>
      </p:pic>
      <p:pic>
        <p:nvPicPr>
          <p:cNvPr id="10" name="Content Placeholder 9" descr="cond_sy_fmag_padth_100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44550" y="1123950"/>
            <a:ext cx="4648200" cy="348615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98721" y="2021205"/>
            <a:ext cx="210402" cy="1409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92048" y="4191000"/>
            <a:ext cx="381000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63635</TotalTime>
  <Words>653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ATAP No Footer</vt:lpstr>
      <vt:lpstr>Testing various yoke-pad configurations</vt:lpstr>
      <vt:lpstr>Various configurations Geometry and modeling</vt:lpstr>
      <vt:lpstr>Various configurations Analysis summary</vt:lpstr>
      <vt:lpstr>Updated conductor properties</vt:lpstr>
      <vt:lpstr>Analysis, parameters and example result plot</vt:lpstr>
      <vt:lpstr>V-Split Yoke                         vs                         V-Split Yoke  H-Split Pad                                                       V-Split Pad</vt:lpstr>
      <vt:lpstr>Conductor azimuthal stress Cool-down</vt:lpstr>
      <vt:lpstr>Conductor azimuthal stress Cool-down</vt:lpstr>
      <vt:lpstr>Conductor azimuthal stress Magnetic forces</vt:lpstr>
      <vt:lpstr>Conductor azimuthal stress Magnetic forces</vt:lpstr>
      <vt:lpstr>Mandrel stress Cool-down vs Mag. forces</vt:lpstr>
      <vt:lpstr>Mandrel</vt:lpstr>
      <vt:lpstr>Shell Stress Magnetic forces</vt:lpstr>
      <vt:lpstr>Structure</vt:lpstr>
      <vt:lpstr>Summary and next steps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Juchno, Mariusz</cp:lastModifiedBy>
  <cp:revision>999</cp:revision>
  <dcterms:created xsi:type="dcterms:W3CDTF">2015-07-10T17:44:33Z</dcterms:created>
  <dcterms:modified xsi:type="dcterms:W3CDTF">2021-09-21T22:19:39Z</dcterms:modified>
</cp:coreProperties>
</file>