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4" r:id="rId2"/>
    <p:sldId id="268" r:id="rId3"/>
    <p:sldId id="270" r:id="rId4"/>
    <p:sldId id="295" r:id="rId5"/>
    <p:sldId id="285" r:id="rId6"/>
    <p:sldId id="284" r:id="rId7"/>
    <p:sldId id="296" r:id="rId8"/>
    <p:sldId id="287" r:id="rId9"/>
    <p:sldId id="289" r:id="rId10"/>
    <p:sldId id="293" r:id="rId11"/>
    <p:sldId id="297" r:id="rId12"/>
    <p:sldId id="288" r:id="rId13"/>
    <p:sldId id="29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0" userDrawn="1">
          <p15:clr>
            <a:srgbClr val="A4A3A4"/>
          </p15:clr>
        </p15:guide>
        <p15:guide id="2" orient="horz" pos="1010" userDrawn="1">
          <p15:clr>
            <a:srgbClr val="A4A3A4"/>
          </p15:clr>
        </p15:guide>
        <p15:guide id="3" orient="horz" pos="3630" userDrawn="1">
          <p15:clr>
            <a:srgbClr val="A4A3A4"/>
          </p15:clr>
        </p15:guide>
        <p15:guide id="4" orient="horz" pos="2309" userDrawn="1">
          <p15:clr>
            <a:srgbClr val="A4A3A4"/>
          </p15:clr>
        </p15:guide>
        <p15:guide id="5" pos="7295" userDrawn="1">
          <p15:clr>
            <a:srgbClr val="A4A3A4"/>
          </p15:clr>
        </p15:guide>
        <p15:guide id="6" pos="393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2767" userDrawn="1">
          <p15:clr>
            <a:srgbClr val="A4A3A4"/>
          </p15:clr>
        </p15:guide>
        <p15:guide id="9" pos="5185" userDrawn="1">
          <p15:clr>
            <a:srgbClr val="A4A3A4"/>
          </p15:clr>
        </p15:guide>
        <p15:guide id="10" pos="4905" userDrawn="1">
          <p15:clr>
            <a:srgbClr val="A4A3A4"/>
          </p15:clr>
        </p15:guide>
        <p15:guide id="11" pos="3803" userDrawn="1">
          <p15:clr>
            <a:srgbClr val="A4A3A4"/>
          </p15:clr>
        </p15:guide>
        <p15:guide id="12" pos="24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0FF"/>
    <a:srgbClr val="48F2F6"/>
    <a:srgbClr val="203BE2"/>
    <a:srgbClr val="89898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51"/>
    <p:restoredTop sz="96605" autoAdjust="0"/>
  </p:normalViewPr>
  <p:slideViewPr>
    <p:cSldViewPr snapToGrid="0" snapToObjects="1">
      <p:cViewPr varScale="1">
        <p:scale>
          <a:sx n="126" d="100"/>
          <a:sy n="126" d="100"/>
        </p:scale>
        <p:origin x="258" y="306"/>
      </p:cViewPr>
      <p:guideLst>
        <p:guide orient="horz" pos="2560"/>
        <p:guide orient="horz" pos="1010"/>
        <p:guide orient="horz" pos="3630"/>
        <p:guide orient="horz" pos="2309"/>
        <p:guide pos="7295"/>
        <p:guide pos="393"/>
        <p:guide/>
        <p:guide pos="2767"/>
        <p:guide pos="5185"/>
        <p:guide pos="4905"/>
        <p:guide pos="3803"/>
        <p:guide pos="24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994"/>
    </p:cViewPr>
  </p:sorterViewPr>
  <p:notesViewPr>
    <p:cSldViewPr snapToGrid="0" snapToObjects="1">
      <p:cViewPr varScale="1">
        <p:scale>
          <a:sx n="114" d="100"/>
          <a:sy n="114" d="100"/>
        </p:scale>
        <p:origin x="-4192" y="-112"/>
      </p:cViewPr>
      <p:guideLst>
        <p:guide orient="horz" pos="2880"/>
        <p:guide pos="2160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pPr/>
              <a:t>2021-09-29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pPr/>
              <a:t>2021-09-29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0"/>
            <a:ext cx="12191999" cy="909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096" y="0"/>
            <a:ext cx="8581904" cy="90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00" y="1125000"/>
            <a:ext cx="11520000" cy="50898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42562" y="6400803"/>
            <a:ext cx="688900" cy="365125"/>
          </a:xfrm>
        </p:spPr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454" y="59340"/>
            <a:ext cx="2200546" cy="79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52" y="6344838"/>
            <a:ext cx="865848" cy="50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8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0"/>
            <a:ext cx="12191999" cy="909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096" y="0"/>
            <a:ext cx="8581904" cy="90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00" y="1125000"/>
            <a:ext cx="5664000" cy="50898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42562" y="6400803"/>
            <a:ext cx="688900" cy="365125"/>
          </a:xfrm>
        </p:spPr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454" y="59340"/>
            <a:ext cx="2200546" cy="79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52" y="6344838"/>
            <a:ext cx="865848" cy="50562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192000" y="1130943"/>
            <a:ext cx="5664000" cy="50898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8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0"/>
            <a:ext cx="12191999" cy="909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096" y="0"/>
            <a:ext cx="8581904" cy="90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00" y="1136270"/>
            <a:ext cx="11520000" cy="2427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42562" y="6400803"/>
            <a:ext cx="688900" cy="365125"/>
          </a:xfrm>
        </p:spPr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454" y="59340"/>
            <a:ext cx="2200546" cy="79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52" y="6344838"/>
            <a:ext cx="865848" cy="50562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36000" y="3686625"/>
            <a:ext cx="11520000" cy="24569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2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0"/>
            <a:ext cx="12191999" cy="909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096" y="0"/>
            <a:ext cx="8581904" cy="90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00" y="1123551"/>
            <a:ext cx="5664000" cy="244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42562" y="6400803"/>
            <a:ext cx="688900" cy="365125"/>
          </a:xfrm>
        </p:spPr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454" y="59340"/>
            <a:ext cx="2200546" cy="79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52" y="6344838"/>
            <a:ext cx="865848" cy="50562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192000" y="1129494"/>
            <a:ext cx="5664000" cy="24402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36000" y="3717000"/>
            <a:ext cx="5664000" cy="24265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192000" y="3723063"/>
            <a:ext cx="5664000" cy="24205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34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9001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6613"/>
            <a:ext cx="10972800" cy="4999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3502" y="6356353"/>
            <a:ext cx="68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11627" y="-142629"/>
            <a:ext cx="12596659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909001"/>
              <a:ext cx="159180" cy="5263199"/>
              <a:chOff x="-158720" y="909001"/>
              <a:chExt cx="159180" cy="5263199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60597" y="8479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60597" y="10639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1999" y="915418"/>
              <a:ext cx="126775" cy="5256782"/>
              <a:chOff x="-163380" y="915418"/>
              <a:chExt cx="126775" cy="5256782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102322" y="854360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101861" y="1065555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614" y="6323777"/>
            <a:ext cx="122215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2" y="6457861"/>
            <a:ext cx="2093957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76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various yoke-pad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00" y="1125000"/>
            <a:ext cx="5419791" cy="508988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Past analysis</a:t>
            </a:r>
          </a:p>
          <a:p>
            <a:pPr lvl="1"/>
            <a:r>
              <a:rPr lang="en-US" dirty="0" smtClean="0"/>
              <a:t>Fixed boundary displacement and ultra-rigid structure </a:t>
            </a:r>
          </a:p>
          <a:p>
            <a:pPr lvl="2"/>
            <a:r>
              <a:rPr lang="en-US" dirty="0" smtClean="0"/>
              <a:t>Acceptable stress distribution but unrealistic structure</a:t>
            </a:r>
          </a:p>
          <a:p>
            <a:pPr lvl="1"/>
            <a:r>
              <a:rPr lang="en-US" dirty="0" smtClean="0"/>
              <a:t>Realistic materials and open yoke/pad vertical interface</a:t>
            </a:r>
          </a:p>
          <a:p>
            <a:pPr lvl="2"/>
            <a:r>
              <a:rPr lang="en-US" dirty="0" smtClean="0"/>
              <a:t>Risk of over-compression of pole region during cool-down (coil </a:t>
            </a:r>
            <a:r>
              <a:rPr lang="en-US" dirty="0" err="1" smtClean="0"/>
              <a:t>ovalization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Tensile stress in the pole region to be investigated in 3D</a:t>
            </a:r>
          </a:p>
          <a:p>
            <a:r>
              <a:rPr lang="en-US" dirty="0" smtClean="0"/>
              <a:t>Various yoke types motivation</a:t>
            </a:r>
          </a:p>
          <a:p>
            <a:pPr lvl="1"/>
            <a:r>
              <a:rPr lang="en-US" dirty="0" smtClean="0"/>
              <a:t>Performed in the past for CT but not for CCT or SMCT</a:t>
            </a:r>
          </a:p>
          <a:p>
            <a:pPr lvl="1"/>
            <a:r>
              <a:rPr lang="en-US" dirty="0" smtClean="0"/>
              <a:t>Goals</a:t>
            </a:r>
          </a:p>
          <a:p>
            <a:pPr lvl="2"/>
            <a:r>
              <a:rPr lang="en-US" dirty="0" smtClean="0"/>
              <a:t>Control of deformation after cool-down</a:t>
            </a:r>
          </a:p>
          <a:p>
            <a:pPr lvl="2"/>
            <a:r>
              <a:rPr lang="en-US" dirty="0" smtClean="0"/>
              <a:t>Minimizing tension when magnetic forces are applied</a:t>
            </a:r>
          </a:p>
          <a:p>
            <a:pPr lvl="2"/>
            <a:r>
              <a:rPr lang="en-US" dirty="0" smtClean="0"/>
              <a:t>Using bladder-and-key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791" y="1125000"/>
            <a:ext cx="4290514" cy="22254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735675" y="2765583"/>
            <a:ext cx="4290514" cy="22254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036" y="4346765"/>
            <a:ext cx="4303135" cy="223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43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Symmetric pad/yoke interfaces allow to use the structure in two configuration</a:t>
            </a:r>
          </a:p>
          <a:p>
            <a:pPr lvl="1"/>
            <a:r>
              <a:rPr lang="en-US" dirty="0" smtClean="0"/>
              <a:t>Unique  set key interferences required for each configuration</a:t>
            </a:r>
          </a:p>
          <a:p>
            <a:pPr lvl="1"/>
            <a:r>
              <a:rPr lang="en-US" dirty="0" smtClean="0"/>
              <a:t>Both configurations allow to minimize cool-down stress below ~100-130 </a:t>
            </a:r>
            <a:r>
              <a:rPr lang="en-US" dirty="0" smtClean="0"/>
              <a:t>MPa</a:t>
            </a:r>
          </a:p>
          <a:p>
            <a:pPr lvl="2"/>
            <a:r>
              <a:rPr lang="en-US" dirty="0" smtClean="0"/>
              <a:t>V-pad/V-yoke split structure: high vertical interference might not be possible</a:t>
            </a:r>
            <a:endParaRPr lang="en-US" dirty="0" smtClean="0"/>
          </a:p>
          <a:p>
            <a:pPr lvl="1"/>
            <a:r>
              <a:rPr lang="en-US" dirty="0" smtClean="0"/>
              <a:t>Tension (local &lt;40 MPa) still present in pole-turns in Magnetic Force case</a:t>
            </a:r>
          </a:p>
          <a:p>
            <a:pPr lvl="1"/>
            <a:r>
              <a:rPr lang="en-US" dirty="0" smtClean="0"/>
              <a:t>Local high stress in the key corners </a:t>
            </a:r>
            <a:r>
              <a:rPr lang="en-US" dirty="0" smtClean="0"/>
              <a:t>(structure, manageable)</a:t>
            </a:r>
          </a:p>
          <a:p>
            <a:pPr lvl="1"/>
            <a:r>
              <a:rPr lang="en-US" dirty="0" smtClean="0"/>
              <a:t>Shell stress in the range of 200-300 MPa </a:t>
            </a:r>
          </a:p>
          <a:p>
            <a:pPr lvl="1"/>
            <a:r>
              <a:rPr lang="en-US" dirty="0" smtClean="0"/>
              <a:t>Bladder operation analyzed for example cases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Further analysis</a:t>
            </a:r>
          </a:p>
          <a:p>
            <a:pPr lvl="1"/>
            <a:r>
              <a:rPr lang="en-US" dirty="0" smtClean="0"/>
              <a:t>Conductor </a:t>
            </a:r>
            <a:r>
              <a:rPr lang="en-US" b="1" dirty="0" smtClean="0"/>
              <a:t>contact elements </a:t>
            </a:r>
            <a:r>
              <a:rPr lang="en-US" dirty="0" smtClean="0"/>
              <a:t>implemented but de-bonded causes convergence problems</a:t>
            </a:r>
          </a:p>
          <a:p>
            <a:pPr lvl="1"/>
            <a:r>
              <a:rPr lang="en-US" dirty="0" smtClean="0"/>
              <a:t>Structure 3D model is ready to implement 3D conductor model (slice)</a:t>
            </a:r>
          </a:p>
          <a:p>
            <a:pPr lvl="1"/>
            <a:r>
              <a:rPr lang="en-US" dirty="0" smtClean="0"/>
              <a:t>Case with graded LD1 &amp; MQXF will be investigated next</a:t>
            </a:r>
          </a:p>
          <a:p>
            <a:pPr lvl="1"/>
            <a:r>
              <a:rPr lang="en-US" dirty="0" smtClean="0"/>
              <a:t>Implementing </a:t>
            </a:r>
            <a:r>
              <a:rPr lang="en-US" b="1" dirty="0" smtClean="0"/>
              <a:t>SMCT</a:t>
            </a:r>
            <a:r>
              <a:rPr lang="en-US" dirty="0" smtClean="0"/>
              <a:t> coil geometry and performing geometry/preload </a:t>
            </a:r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Closed pad-pad interface in V-pad/V-yoke split structure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736" y="3032760"/>
            <a:ext cx="8581904" cy="909000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15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shell_smax_fmag_padth_100.png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704542" y="1128713"/>
            <a:ext cx="4637616" cy="3478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Shell Stress</a:t>
            </a:r>
            <a:br>
              <a:rPr lang="en-US" dirty="0" smtClean="0"/>
            </a:br>
            <a:r>
              <a:rPr lang="en-US" dirty="0" smtClean="0"/>
              <a:t>Magnetic forces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336000" y="4815840"/>
            <a:ext cx="5664000" cy="1327741"/>
          </a:xfrm>
        </p:spPr>
        <p:txBody>
          <a:bodyPr/>
          <a:lstStyle/>
          <a:p>
            <a:r>
              <a:rPr lang="en-US" dirty="0" smtClean="0"/>
              <a:t>Stress in the shell below 300 MPa in both configuration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>
          <a:xfrm>
            <a:off x="6192000" y="4815840"/>
            <a:ext cx="5664000" cy="132774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1462" y="976502"/>
            <a:ext cx="936363" cy="807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6502"/>
            <a:ext cx="930322" cy="801446"/>
          </a:xfrm>
          <a:prstGeom prst="rect">
            <a:avLst/>
          </a:prstGeom>
        </p:spPr>
      </p:pic>
      <p:pic>
        <p:nvPicPr>
          <p:cNvPr id="10" name="Content Placeholder 9" descr="shell_smax_fmag_padth_100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44550" y="1123950"/>
            <a:ext cx="46482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b="547"/>
          <a:stretch/>
        </p:blipFill>
        <p:spPr>
          <a:xfrm>
            <a:off x="1865723" y="1123950"/>
            <a:ext cx="2605853" cy="3467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7735448" y="1128713"/>
            <a:ext cx="2575804" cy="34782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336000" y="4815840"/>
            <a:ext cx="5664000" cy="1327741"/>
          </a:xfrm>
        </p:spPr>
        <p:txBody>
          <a:bodyPr/>
          <a:lstStyle/>
          <a:p>
            <a:r>
              <a:rPr lang="en-US" dirty="0" smtClean="0"/>
              <a:t>High local stresses in pre-load key corners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>
          <a:xfrm>
            <a:off x="6192000" y="4815840"/>
            <a:ext cx="5664000" cy="132774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1462" y="976502"/>
            <a:ext cx="936363" cy="807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6502"/>
            <a:ext cx="930322" cy="8014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689" y="1133475"/>
            <a:ext cx="1677019" cy="31452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5238" y="1114741"/>
            <a:ext cx="1662922" cy="31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Various configurations</a:t>
            </a:r>
            <a:br>
              <a:rPr lang="en-US" dirty="0" smtClean="0"/>
            </a:br>
            <a:r>
              <a:rPr lang="en-US" dirty="0" smtClean="0"/>
              <a:t>Geometry and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Simplified model</a:t>
            </a:r>
          </a:p>
          <a:p>
            <a:pPr lvl="1"/>
            <a:r>
              <a:rPr lang="en-US" dirty="0" smtClean="0"/>
              <a:t>Yoke/pad split into 8 pieces each</a:t>
            </a:r>
          </a:p>
          <a:p>
            <a:pPr lvl="1"/>
            <a:r>
              <a:rPr lang="en-US" dirty="0" smtClean="0"/>
              <a:t>Various configuration obtained with boundary conditions and node coupling</a:t>
            </a:r>
          </a:p>
          <a:p>
            <a:pPr lvl="1"/>
            <a:r>
              <a:rPr lang="en-US" dirty="0" smtClean="0"/>
              <a:t>Key between yoke/pad modeled with contact elements</a:t>
            </a:r>
          </a:p>
          <a:p>
            <a:r>
              <a:rPr lang="en-US" dirty="0" smtClean="0"/>
              <a:t>Configurations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Quadrupole structure (MQXF-like)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Vertical split dipole structure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Horizontal </a:t>
            </a:r>
            <a:r>
              <a:rPr lang="en-US" dirty="0"/>
              <a:t>split dipole </a:t>
            </a:r>
            <a:r>
              <a:rPr lang="en-US" dirty="0" smtClean="0"/>
              <a:t>structure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H-split yoke / V-split pad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V-split yoke / H-split pad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191250" y="1831903"/>
            <a:ext cx="5664200" cy="36879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248000" y="1773000"/>
            <a:ext cx="373380" cy="350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906000" y="1773000"/>
            <a:ext cx="373380" cy="350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906000" y="3694704"/>
            <a:ext cx="373380" cy="350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039478" y="3694704"/>
            <a:ext cx="373380" cy="350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6291708" y="3694704"/>
            <a:ext cx="373380" cy="350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931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Various configurations</a:t>
            </a:r>
            <a:br>
              <a:rPr lang="en-US" dirty="0" smtClean="0"/>
            </a:br>
            <a:r>
              <a:rPr lang="en-US" dirty="0" smtClean="0"/>
              <a:t>Analysis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56" y="1041137"/>
            <a:ext cx="1859269" cy="1603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65" y="2893403"/>
            <a:ext cx="1843309" cy="1587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013" r="6898"/>
          <a:stretch/>
        </p:blipFill>
        <p:spPr>
          <a:xfrm rot="5400000">
            <a:off x="690878" y="4684610"/>
            <a:ext cx="1660630" cy="1587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8151" y="1063984"/>
            <a:ext cx="1855279" cy="15999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2025" y="4122945"/>
            <a:ext cx="1839320" cy="1583970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2784000" y="1019837"/>
            <a:ext cx="3598644" cy="1619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Quad structure</a:t>
            </a:r>
          </a:p>
          <a:p>
            <a:pPr lvl="1"/>
            <a:r>
              <a:rPr lang="en-US" sz="1800" dirty="0" smtClean="0"/>
              <a:t>Good control over </a:t>
            </a:r>
            <a:r>
              <a:rPr lang="en-US" sz="1800" dirty="0" err="1" smtClean="0"/>
              <a:t>cooldown</a:t>
            </a:r>
            <a:r>
              <a:rPr lang="en-US" sz="1800" dirty="0" smtClean="0"/>
              <a:t> deformation</a:t>
            </a:r>
          </a:p>
          <a:p>
            <a:pPr lvl="1"/>
            <a:r>
              <a:rPr lang="en-US" sz="1800" dirty="0" smtClean="0"/>
              <a:t>Lack of rigidity to counteract mag. forces</a:t>
            </a:r>
            <a:endParaRPr lang="en-US" sz="1800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8512213" y="978184"/>
            <a:ext cx="3478538" cy="1860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V-split dipole</a:t>
            </a:r>
          </a:p>
          <a:p>
            <a:pPr lvl="1"/>
            <a:r>
              <a:rPr lang="en-US" sz="1800" dirty="0" smtClean="0"/>
              <a:t>Risk of high stress / deformation during cool-down</a:t>
            </a:r>
          </a:p>
          <a:p>
            <a:pPr lvl="1"/>
            <a:r>
              <a:rPr lang="en-US" sz="1800" dirty="0" smtClean="0"/>
              <a:t>Some tension when magnetic forces </a:t>
            </a:r>
            <a:r>
              <a:rPr lang="en-US" sz="1800" dirty="0" smtClean="0"/>
              <a:t>applied</a:t>
            </a:r>
          </a:p>
          <a:p>
            <a:pPr lvl="1"/>
            <a:r>
              <a:rPr lang="en-US" sz="1800" dirty="0" smtClean="0"/>
              <a:t>Closing pad-pad interface might be the only solution to cool-down stress</a:t>
            </a:r>
            <a:endParaRPr lang="en-US" sz="1800" dirty="0"/>
          </a:p>
        </p:txBody>
      </p:sp>
      <p:sp>
        <p:nvSpPr>
          <p:cNvPr id="24" name="Rectangle 23"/>
          <p:cNvSpPr/>
          <p:nvPr/>
        </p:nvSpPr>
        <p:spPr>
          <a:xfrm>
            <a:off x="408000" y="981000"/>
            <a:ext cx="6120000" cy="17212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88000" y="983892"/>
            <a:ext cx="5132970" cy="172128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860100" y="3948463"/>
            <a:ext cx="5132970" cy="19329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8512213" y="4038962"/>
            <a:ext cx="3478538" cy="18601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H-split dipole</a:t>
            </a:r>
          </a:p>
          <a:p>
            <a:pPr lvl="1"/>
            <a:r>
              <a:rPr lang="en-US" sz="1600" dirty="0" smtClean="0"/>
              <a:t>Acceptable stress after </a:t>
            </a:r>
            <a:r>
              <a:rPr lang="en-US" sz="1600" dirty="0" err="1" smtClean="0"/>
              <a:t>cooldown</a:t>
            </a:r>
            <a:r>
              <a:rPr lang="en-US" sz="1600" dirty="0" smtClean="0"/>
              <a:t> but deformation contributes to magnetic forces stresses</a:t>
            </a:r>
          </a:p>
          <a:p>
            <a:pPr lvl="1"/>
            <a:r>
              <a:rPr lang="en-US" sz="1600" dirty="0" smtClean="0"/>
              <a:t>No control over stress when magnetic forces applied</a:t>
            </a:r>
            <a:endParaRPr lang="en-US" sz="1600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315172" y="2983404"/>
            <a:ext cx="4212827" cy="3253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V-split yoke/H-split pad</a:t>
            </a:r>
          </a:p>
          <a:p>
            <a:pPr lvl="1"/>
            <a:r>
              <a:rPr lang="en-US" sz="1400" dirty="0" smtClean="0"/>
              <a:t>Uniform radial deformation can be achieved after </a:t>
            </a:r>
            <a:r>
              <a:rPr lang="en-US" sz="1400" dirty="0" err="1" smtClean="0"/>
              <a:t>cooldown</a:t>
            </a:r>
            <a:r>
              <a:rPr lang="en-US" sz="1400" dirty="0" smtClean="0"/>
              <a:t> but </a:t>
            </a:r>
            <a:r>
              <a:rPr lang="en-US" sz="1400" dirty="0" err="1" smtClean="0"/>
              <a:t>ovalization</a:t>
            </a:r>
            <a:r>
              <a:rPr lang="en-US" sz="1400" dirty="0" smtClean="0"/>
              <a:t> needed to compensate for mag. forces</a:t>
            </a:r>
            <a:endParaRPr lang="en-US" sz="1400" dirty="0"/>
          </a:p>
          <a:p>
            <a:pPr lvl="1"/>
            <a:r>
              <a:rPr lang="en-US" sz="1400" dirty="0" smtClean="0"/>
              <a:t>Higher overall structure rigidity</a:t>
            </a:r>
          </a:p>
          <a:p>
            <a:pPr lvl="1"/>
            <a:r>
              <a:rPr lang="en-US" sz="1400" dirty="0" smtClean="0"/>
              <a:t>Lower tensile stress with hor. Interference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H-split yoke/V-split pad</a:t>
            </a:r>
          </a:p>
          <a:p>
            <a:pPr lvl="1"/>
            <a:r>
              <a:rPr lang="en-US" sz="1400" dirty="0" smtClean="0"/>
              <a:t>A lot of similarities to the case above</a:t>
            </a:r>
          </a:p>
          <a:p>
            <a:pPr lvl="1"/>
            <a:r>
              <a:rPr lang="en-US" sz="1400" dirty="0" smtClean="0"/>
              <a:t>Seems harder to control than the case above but it will be analyzed further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19924" y="2812811"/>
            <a:ext cx="6120000" cy="172128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19924" y="4614685"/>
            <a:ext cx="6120000" cy="172128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07356" y="914274"/>
            <a:ext cx="5289394" cy="185750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conductor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 smtClean="0"/>
              <a:t>Elastio</a:t>
            </a:r>
            <a:r>
              <a:rPr lang="en-US" dirty="0" smtClean="0"/>
              <a:t>-plastic properties from Giorgio </a:t>
            </a:r>
            <a:r>
              <a:rPr lang="en-US" dirty="0" err="1" smtClean="0"/>
              <a:t>Vallone</a:t>
            </a:r>
            <a:endParaRPr lang="en-US" dirty="0" smtClean="0"/>
          </a:p>
          <a:p>
            <a:pPr lvl="1"/>
            <a:r>
              <a:rPr lang="en-US" dirty="0" smtClean="0"/>
              <a:t>Based on MQXF cable modeling </a:t>
            </a:r>
          </a:p>
          <a:p>
            <a:r>
              <a:rPr lang="en-US" b="1" dirty="0" smtClean="0"/>
              <a:t>Elastic material </a:t>
            </a:r>
            <a:r>
              <a:rPr lang="en-US" dirty="0" smtClean="0"/>
              <a:t>used for the initial optimization analysis</a:t>
            </a:r>
          </a:p>
          <a:p>
            <a:pPr lvl="1"/>
            <a:r>
              <a:rPr lang="en-US" dirty="0" smtClean="0"/>
              <a:t>Average of elastic and plastic parameters from the table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960588"/>
            <a:ext cx="5664200" cy="297746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307505"/>
              </p:ext>
            </p:extLst>
          </p:nvPr>
        </p:nvGraphicFramePr>
        <p:xfrm>
          <a:off x="7373810" y="4056752"/>
          <a:ext cx="369024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560">
                  <a:extLst>
                    <a:ext uri="{9D8B030D-6E8A-4147-A177-3AD203B41FA5}">
                      <a16:colId xmlns:a16="http://schemas.microsoft.com/office/drawing/2014/main" val="553642271"/>
                    </a:ext>
                  </a:extLst>
                </a:gridCol>
                <a:gridCol w="922560">
                  <a:extLst>
                    <a:ext uri="{9D8B030D-6E8A-4147-A177-3AD203B41FA5}">
                      <a16:colId xmlns:a16="http://schemas.microsoft.com/office/drawing/2014/main" val="1913478624"/>
                    </a:ext>
                  </a:extLst>
                </a:gridCol>
                <a:gridCol w="922560">
                  <a:extLst>
                    <a:ext uri="{9D8B030D-6E8A-4147-A177-3AD203B41FA5}">
                      <a16:colId xmlns:a16="http://schemas.microsoft.com/office/drawing/2014/main" val="614933396"/>
                    </a:ext>
                  </a:extLst>
                </a:gridCol>
                <a:gridCol w="922560">
                  <a:extLst>
                    <a:ext uri="{9D8B030D-6E8A-4147-A177-3AD203B41FA5}">
                      <a16:colId xmlns:a16="http://schemas.microsoft.com/office/drawing/2014/main" val="3932622712"/>
                    </a:ext>
                  </a:extLst>
                </a:gridCol>
              </a:tblGrid>
              <a:tr h="254722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UNIT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4.5K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842846"/>
                  </a:ext>
                </a:extLst>
              </a:tr>
              <a:tr h="254722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Ex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/>
                        <a:t>GPa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31.95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30.00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032888"/>
                  </a:ext>
                </a:extLst>
              </a:tr>
              <a:tr h="254722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err="1" smtClean="0"/>
                        <a:t>Ey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GPa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26.10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190157"/>
                  </a:ext>
                </a:extLst>
              </a:tr>
              <a:tr h="254722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err="1" smtClean="0"/>
                        <a:t>Gxy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/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18.8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17.7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893269"/>
                  </a:ext>
                </a:extLst>
              </a:tr>
              <a:tr h="254722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err="1" smtClean="0"/>
                        <a:t>nu_xy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/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0.2465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0.272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472248"/>
                  </a:ext>
                </a:extLst>
              </a:tr>
              <a:tr h="254722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err="1" smtClean="0"/>
                        <a:t>alpha_x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mm/m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4.445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087431"/>
                  </a:ext>
                </a:extLst>
              </a:tr>
              <a:tr h="254722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err="1" smtClean="0"/>
                        <a:t>alpha_y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mm/m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4.115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167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1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Analysis, parameters and example result plot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650" y="1125538"/>
            <a:ext cx="5351620" cy="50895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Analysis Steps</a:t>
            </a:r>
          </a:p>
          <a:p>
            <a:pPr lvl="1"/>
            <a:r>
              <a:rPr lang="en-US" dirty="0" smtClean="0"/>
              <a:t>Room temperature preload</a:t>
            </a:r>
          </a:p>
          <a:p>
            <a:pPr lvl="1"/>
            <a:r>
              <a:rPr lang="en-US" dirty="0" smtClean="0"/>
              <a:t>Cool-down</a:t>
            </a:r>
          </a:p>
          <a:p>
            <a:pPr lvl="1"/>
            <a:r>
              <a:rPr lang="en-US" dirty="0" smtClean="0"/>
              <a:t>Magnetic forces</a:t>
            </a:r>
          </a:p>
          <a:p>
            <a:r>
              <a:rPr lang="en-US" dirty="0" smtClean="0"/>
              <a:t>Varied parameters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32860" y="3581400"/>
            <a:ext cx="615315" cy="0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72460" y="2422525"/>
            <a:ext cx="0" cy="590550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Picture 12" descr="cond_sy_warm_padth_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000" y="3169877"/>
            <a:ext cx="4529340" cy="33970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267700" y="3388519"/>
            <a:ext cx="762000" cy="167482"/>
          </a:xfrm>
          <a:prstGeom prst="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13520" y="3556000"/>
            <a:ext cx="1501140" cy="12369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13220" y="6147438"/>
            <a:ext cx="2400300" cy="3600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ne Callout 1 17"/>
          <p:cNvSpPr/>
          <p:nvPr/>
        </p:nvSpPr>
        <p:spPr>
          <a:xfrm>
            <a:off x="9864090" y="5590010"/>
            <a:ext cx="1968758" cy="502374"/>
          </a:xfrm>
          <a:prstGeom prst="borderCallout1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Horizontal key interference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500 to 2000 um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9850181" y="4940878"/>
            <a:ext cx="1968758" cy="502374"/>
          </a:xfrm>
          <a:prstGeom prst="borderCallout1">
            <a:avLst>
              <a:gd name="adj1" fmla="val 18750"/>
              <a:gd name="adj2" fmla="val -8333"/>
              <a:gd name="adj3" fmla="val -30079"/>
              <a:gd name="adj4" fmla="val -30205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Vertical key interference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 to 450 um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Line Callout 1 19"/>
          <p:cNvSpPr/>
          <p:nvPr/>
        </p:nvSpPr>
        <p:spPr>
          <a:xfrm>
            <a:off x="9451663" y="2842458"/>
            <a:ext cx="1968758" cy="502374"/>
          </a:xfrm>
          <a:prstGeom prst="borderCallout1">
            <a:avLst>
              <a:gd name="adj1" fmla="val 18750"/>
              <a:gd name="adj2" fmla="val -8333"/>
              <a:gd name="adj3" fmla="val 97332"/>
              <a:gd name="adj4" fmla="val -25560"/>
            </a:avLst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Pad thickness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100, 125 and 150 mm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243840" y="2938705"/>
            <a:ext cx="1251039" cy="309880"/>
          </a:xfrm>
          <a:prstGeom prst="borderCallout1">
            <a:avLst>
              <a:gd name="adj1" fmla="val 20267"/>
              <a:gd name="adj2" fmla="val 105071"/>
              <a:gd name="adj3" fmla="val 144304"/>
              <a:gd name="adj4" fmla="val 125579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Horizontal </a:t>
            </a:r>
            <a:r>
              <a:rPr lang="en-US" sz="1200" dirty="0" smtClean="0">
                <a:solidFill>
                  <a:srgbClr val="FF0000"/>
                </a:solidFill>
              </a:rPr>
              <a:t>key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1" name="Line Callout 1 20"/>
          <p:cNvSpPr/>
          <p:nvPr/>
        </p:nvSpPr>
        <p:spPr>
          <a:xfrm>
            <a:off x="243839" y="1791493"/>
            <a:ext cx="1251039" cy="309880"/>
          </a:xfrm>
          <a:prstGeom prst="borderCallout1">
            <a:avLst>
              <a:gd name="adj1" fmla="val 20267"/>
              <a:gd name="adj2" fmla="val 105071"/>
              <a:gd name="adj3" fmla="val 168894"/>
              <a:gd name="adj4" fmla="val 209025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Vertical key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Line Callout 1 23"/>
          <p:cNvSpPr/>
          <p:nvPr/>
        </p:nvSpPr>
        <p:spPr>
          <a:xfrm>
            <a:off x="243838" y="2364582"/>
            <a:ext cx="1251039" cy="309880"/>
          </a:xfrm>
          <a:prstGeom prst="borderCallout1">
            <a:avLst>
              <a:gd name="adj1" fmla="val 20267"/>
              <a:gd name="adj2" fmla="val 105071"/>
              <a:gd name="adj3" fmla="val 124632"/>
              <a:gd name="adj4" fmla="val 229125"/>
            </a:avLst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Pad thickness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25" name="Line Callout 1 24"/>
          <p:cNvSpPr/>
          <p:nvPr/>
        </p:nvSpPr>
        <p:spPr>
          <a:xfrm>
            <a:off x="243837" y="4421944"/>
            <a:ext cx="1251039" cy="309880"/>
          </a:xfrm>
          <a:prstGeom prst="borderCallout1">
            <a:avLst>
              <a:gd name="adj1" fmla="val 20267"/>
              <a:gd name="adj2" fmla="val 105071"/>
              <a:gd name="adj3" fmla="val 36107"/>
              <a:gd name="adj4" fmla="val 131111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Bladders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77340" y="4543425"/>
            <a:ext cx="807720" cy="32495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0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0" y="0"/>
            <a:ext cx="8321040" cy="909000"/>
          </a:xfrm>
        </p:spPr>
        <p:txBody>
          <a:bodyPr>
            <a:normAutofit fontScale="90000"/>
          </a:bodyPr>
          <a:lstStyle/>
          <a:p>
            <a:r>
              <a:rPr lang="en-US" dirty="0"/>
              <a:t>V-Split Yoke </a:t>
            </a:r>
            <a:r>
              <a:rPr lang="en-US" dirty="0" smtClean="0"/>
              <a:t>                        vs                         V-Split </a:t>
            </a:r>
            <a:r>
              <a:rPr lang="en-US" dirty="0"/>
              <a:t>Yoke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H-Split Pad </a:t>
            </a:r>
            <a:r>
              <a:rPr lang="en-US" dirty="0" smtClean="0"/>
              <a:t>                                                      V-Split </a:t>
            </a:r>
            <a:r>
              <a:rPr lang="en-US" dirty="0"/>
              <a:t>Pad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856" y="1125538"/>
            <a:ext cx="5351587" cy="50895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19600" y="2527300"/>
            <a:ext cx="82550" cy="5651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98650" y="2527300"/>
            <a:ext cx="82550" cy="5651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19600" y="4211637"/>
            <a:ext cx="82550" cy="5651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98650" y="4211637"/>
            <a:ext cx="82550" cy="5651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27373" y="1631950"/>
            <a:ext cx="120651" cy="5651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26352" y="5140026"/>
            <a:ext cx="120651" cy="5651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Content Placeholder 10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60" y="1028859"/>
            <a:ext cx="6131094" cy="5282882"/>
          </a:xfrm>
        </p:spPr>
      </p:pic>
      <p:sp>
        <p:nvSpPr>
          <p:cNvPr id="30" name="Rectangle 29"/>
          <p:cNvSpPr/>
          <p:nvPr/>
        </p:nvSpPr>
        <p:spPr>
          <a:xfrm rot="5400000">
            <a:off x="8410452" y="2152282"/>
            <a:ext cx="1566159" cy="106219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5400000">
            <a:off x="8414955" y="5035182"/>
            <a:ext cx="1566159" cy="106219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7879095" y="2343153"/>
            <a:ext cx="2628871" cy="2628899"/>
            <a:chOff x="2508250" y="1741346"/>
            <a:chExt cx="1215230" cy="1210151"/>
          </a:xfrm>
        </p:grpSpPr>
        <p:sp>
          <p:nvSpPr>
            <p:cNvPr id="33" name="Rectangle 32"/>
            <p:cNvSpPr/>
            <p:nvPr/>
          </p:nvSpPr>
          <p:spPr>
            <a:xfrm>
              <a:off x="2508250" y="2165350"/>
              <a:ext cx="45719" cy="10953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08250" y="2428126"/>
              <a:ext cx="45719" cy="10953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677760" y="2141541"/>
              <a:ext cx="45719" cy="10953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77760" y="2404317"/>
              <a:ext cx="45720" cy="10953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16200000">
              <a:off x="2972755" y="1716281"/>
              <a:ext cx="45719" cy="9585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3220105" y="1716281"/>
              <a:ext cx="45719" cy="9585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2967992" y="2880713"/>
              <a:ext cx="45719" cy="9585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215342" y="2880713"/>
              <a:ext cx="45719" cy="9585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10422720" y="2527300"/>
            <a:ext cx="82550" cy="5651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901770" y="2527300"/>
            <a:ext cx="82550" cy="5651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422720" y="4211637"/>
            <a:ext cx="82550" cy="5651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901770" y="4211637"/>
            <a:ext cx="82550" cy="5651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9130493" y="1631950"/>
            <a:ext cx="120651" cy="5651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129472" y="5140026"/>
            <a:ext cx="120651" cy="5651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078961" y="2343154"/>
            <a:ext cx="2216633" cy="2628899"/>
            <a:chOff x="8078961" y="2343154"/>
            <a:chExt cx="2216633" cy="2628899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9971744" y="2101854"/>
              <a:ext cx="82550" cy="56515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9971744" y="4648203"/>
              <a:ext cx="82550" cy="56515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5400000">
              <a:off x="8320261" y="2101854"/>
              <a:ext cx="82550" cy="56515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 rot="5400000">
              <a:off x="8320261" y="4648203"/>
              <a:ext cx="82550" cy="56515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078360" y="2334352"/>
            <a:ext cx="2216633" cy="2628899"/>
            <a:chOff x="8078961" y="2343154"/>
            <a:chExt cx="2216633" cy="2628899"/>
          </a:xfrm>
        </p:grpSpPr>
        <p:sp>
          <p:nvSpPr>
            <p:cNvPr id="53" name="Rectangle 52"/>
            <p:cNvSpPr/>
            <p:nvPr/>
          </p:nvSpPr>
          <p:spPr>
            <a:xfrm rot="16200000">
              <a:off x="9971744" y="2101854"/>
              <a:ext cx="82550" cy="56515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9971744" y="4648203"/>
              <a:ext cx="82550" cy="56515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 rot="5400000">
              <a:off x="8320261" y="2101854"/>
              <a:ext cx="82550" cy="56515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rot="5400000">
              <a:off x="8320261" y="4648203"/>
              <a:ext cx="82550" cy="56515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62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cond_sy_cold_padth_10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419" y="1103606"/>
            <a:ext cx="4180164" cy="31351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490" y="1128982"/>
            <a:ext cx="4238094" cy="3130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Conductor azimuthal stress</a:t>
            </a:r>
            <a:br>
              <a:rPr lang="en-US" dirty="0" smtClean="0"/>
            </a:br>
            <a:r>
              <a:rPr lang="en-US" dirty="0" smtClean="0"/>
              <a:t>Cool-down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159866" y="4185497"/>
            <a:ext cx="2727107" cy="195808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Thinner (100mm) pad and </a:t>
            </a:r>
            <a:r>
              <a:rPr lang="en-US" dirty="0" smtClean="0"/>
              <a:t>100-150um </a:t>
            </a:r>
            <a:r>
              <a:rPr lang="en-US" dirty="0"/>
              <a:t>vertical gives the same benefits as thicker </a:t>
            </a:r>
            <a:r>
              <a:rPr lang="en-US" dirty="0" smtClean="0"/>
              <a:t>pad</a:t>
            </a:r>
          </a:p>
          <a:p>
            <a:r>
              <a:rPr lang="en-US" dirty="0" smtClean="0"/>
              <a:t>Example case:</a:t>
            </a:r>
          </a:p>
          <a:p>
            <a:pPr lvl="1"/>
            <a:r>
              <a:rPr lang="en-US" dirty="0" smtClean="0"/>
              <a:t>Compression on mid-plane &lt;100 MPa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>
          <a:xfrm>
            <a:off x="6215479" y="4213370"/>
            <a:ext cx="2518803" cy="176832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With pad gap open, even </a:t>
            </a:r>
            <a:r>
              <a:rPr lang="en-US" dirty="0" smtClean="0"/>
              <a:t>500um horizontal interference causes the compressive stress of ~150 </a:t>
            </a:r>
            <a:r>
              <a:rPr lang="en-US" dirty="0" smtClean="0"/>
              <a:t>MPa</a:t>
            </a:r>
          </a:p>
          <a:p>
            <a:r>
              <a:rPr lang="en-US" dirty="0" smtClean="0"/>
              <a:t>Example case</a:t>
            </a:r>
          </a:p>
          <a:p>
            <a:pPr lvl="1"/>
            <a:r>
              <a:rPr lang="en-US" dirty="0" smtClean="0"/>
              <a:t>Compression &lt;130 MPa</a:t>
            </a:r>
          </a:p>
          <a:p>
            <a:pPr lvl="1"/>
            <a:r>
              <a:rPr lang="en-US" dirty="0" smtClean="0"/>
              <a:t>450 um vertical key very difficult to insert in such configuration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1462" y="976502"/>
            <a:ext cx="936363" cy="807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6502"/>
            <a:ext cx="930322" cy="80144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312013" y="2936833"/>
            <a:ext cx="142085" cy="13255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19"/>
          <p:cNvPicPr>
            <a:picLocks noGrp="1" noChangeAspect="1"/>
          </p:cNvPicPr>
          <p:nvPr>
            <p:ph idx="13"/>
          </p:nvPr>
        </p:nvPicPr>
        <p:blipFill>
          <a:blip r:embed="rId6"/>
          <a:stretch>
            <a:fillRect/>
          </a:stretch>
        </p:blipFill>
        <p:spPr>
          <a:xfrm>
            <a:off x="9503434" y="2796539"/>
            <a:ext cx="2555282" cy="3471659"/>
          </a:xfrm>
          <a:prstGeom prst="rect">
            <a:avLst/>
          </a:prstGeom>
        </p:spPr>
      </p:pic>
      <p:pic>
        <p:nvPicPr>
          <p:cNvPr id="22" name="Content Placeholder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2778" y="2789251"/>
            <a:ext cx="2553217" cy="34760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/>
          <a:srcRect t="43526"/>
          <a:stretch/>
        </p:blipFill>
        <p:spPr>
          <a:xfrm>
            <a:off x="2970211" y="2687049"/>
            <a:ext cx="1357770" cy="14984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/>
          <a:srcRect t="44048"/>
          <a:stretch/>
        </p:blipFill>
        <p:spPr>
          <a:xfrm>
            <a:off x="8845231" y="2658931"/>
            <a:ext cx="1316406" cy="14362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062979" y="4264496"/>
            <a:ext cx="1168910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Pad 100 mm</a:t>
            </a:r>
          </a:p>
          <a:p>
            <a:r>
              <a:rPr lang="en-US" sz="1400" dirty="0" smtClean="0"/>
              <a:t>HK 1250 um</a:t>
            </a:r>
          </a:p>
          <a:p>
            <a:r>
              <a:rPr lang="en-US" sz="1400" dirty="0" smtClean="0"/>
              <a:t>VK 100 um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8919107" y="4257825"/>
            <a:ext cx="1168653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Pad 100 mm</a:t>
            </a:r>
          </a:p>
          <a:p>
            <a:r>
              <a:rPr lang="en-US" sz="1400" dirty="0" smtClean="0"/>
              <a:t>HK 250 um</a:t>
            </a:r>
          </a:p>
          <a:p>
            <a:r>
              <a:rPr lang="en-US" sz="1400" dirty="0" smtClean="0"/>
              <a:t>VK 450 um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6660578" y="3051133"/>
            <a:ext cx="142085" cy="1325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787622" y="1864680"/>
            <a:ext cx="142085" cy="13255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703602" y="3869531"/>
            <a:ext cx="307731" cy="15238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8" descr="cond_sy_fmag_padth_100.png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192001" y="1133477"/>
            <a:ext cx="4279898" cy="3209924"/>
          </a:xfrm>
          <a:prstGeom prst="rect">
            <a:avLst/>
          </a:prstGeom>
        </p:spPr>
      </p:pic>
      <p:pic>
        <p:nvPicPr>
          <p:cNvPr id="10" name="Content Placeholder 9" descr="cond_sy_fmag_padth_100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4125" y="1128713"/>
            <a:ext cx="4285755" cy="3214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Conductor azimuthal stress</a:t>
            </a:r>
            <a:br>
              <a:rPr lang="en-US" dirty="0"/>
            </a:br>
            <a:r>
              <a:rPr lang="en-US" dirty="0" smtClean="0"/>
              <a:t>Magnetic forces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336000" y="4815840"/>
            <a:ext cx="3009180" cy="132774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Corner artifacts</a:t>
            </a:r>
          </a:p>
          <a:p>
            <a:r>
              <a:rPr lang="en-US" dirty="0" smtClean="0"/>
              <a:t>Example case</a:t>
            </a:r>
          </a:p>
          <a:p>
            <a:pPr lvl="1"/>
            <a:r>
              <a:rPr lang="en-US" dirty="0" smtClean="0"/>
              <a:t>Stress range after excluding artifacts</a:t>
            </a:r>
          </a:p>
          <a:p>
            <a:pPr lvl="2"/>
            <a:r>
              <a:rPr lang="en-US" dirty="0" smtClean="0"/>
              <a:t>+35 / -65 MPa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>
          <a:xfrm>
            <a:off x="6192000" y="4815840"/>
            <a:ext cx="3009180" cy="132774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Tensile stress does not show high sensitivity on pad thickness nor vertical </a:t>
            </a:r>
            <a:r>
              <a:rPr lang="en-US" dirty="0" err="1" smtClean="0"/>
              <a:t>interfacernce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1462" y="976502"/>
            <a:ext cx="936363" cy="807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6502"/>
            <a:ext cx="930322" cy="801446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1774825" y="3960019"/>
            <a:ext cx="340834" cy="152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0096" y="2649516"/>
            <a:ext cx="2648394" cy="3622675"/>
          </a:xfrm>
          <a:prstGeom prst="rect">
            <a:avLst/>
          </a:prstGeom>
        </p:spPr>
      </p:pic>
      <p:pic>
        <p:nvPicPr>
          <p:cNvPr id="13" name="Content Placeholder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9176" y="2654279"/>
            <a:ext cx="2667753" cy="36179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t="44455"/>
          <a:stretch/>
        </p:blipFill>
        <p:spPr>
          <a:xfrm>
            <a:off x="3031314" y="2654279"/>
            <a:ext cx="1512544" cy="16102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t="43926"/>
          <a:stretch/>
        </p:blipFill>
        <p:spPr>
          <a:xfrm>
            <a:off x="8925821" y="2692328"/>
            <a:ext cx="1451793" cy="15722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54080" y="4302596"/>
            <a:ext cx="1168910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Pad 100 mm</a:t>
            </a:r>
          </a:p>
          <a:p>
            <a:r>
              <a:rPr lang="en-US" sz="1400" dirty="0" smtClean="0"/>
              <a:t>HK 1250 um</a:t>
            </a:r>
          </a:p>
          <a:p>
            <a:r>
              <a:rPr lang="en-US" sz="1400" dirty="0" smtClean="0"/>
              <a:t>VK 100 um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9110208" y="4295925"/>
            <a:ext cx="1168653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Pad 100 mm</a:t>
            </a:r>
          </a:p>
          <a:p>
            <a:r>
              <a:rPr lang="en-US" sz="1400" dirty="0" smtClean="0"/>
              <a:t>HK 250 um</a:t>
            </a:r>
          </a:p>
          <a:p>
            <a:r>
              <a:rPr lang="en-US" sz="1400" dirty="0" smtClean="0"/>
              <a:t>VK 450 um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19250" y="2052638"/>
            <a:ext cx="326231" cy="61912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906565" y="1978819"/>
            <a:ext cx="77832" cy="73819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mandrel_smax_cd_vs_mf_padth_10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161" y="1038388"/>
            <a:ext cx="4435679" cy="3326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052" y="1023053"/>
            <a:ext cx="4497149" cy="3321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Mandrel stress</a:t>
            </a:r>
            <a:br>
              <a:rPr lang="en-US" dirty="0"/>
            </a:br>
            <a:r>
              <a:rPr lang="en-US" dirty="0"/>
              <a:t>Cool-down vs Mag. forces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366702" y="4316707"/>
            <a:ext cx="2887506" cy="186198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Easier to achieve more balance mandrel </a:t>
            </a:r>
            <a:r>
              <a:rPr lang="en-US" dirty="0" smtClean="0"/>
              <a:t>stress/deformation </a:t>
            </a:r>
          </a:p>
          <a:p>
            <a:r>
              <a:rPr lang="en-US" dirty="0" smtClean="0"/>
              <a:t>Example case</a:t>
            </a:r>
          </a:p>
          <a:p>
            <a:pPr lvl="1"/>
            <a:r>
              <a:rPr lang="en-US" dirty="0"/>
              <a:t>RT &lt; 234 MPa</a:t>
            </a:r>
          </a:p>
          <a:p>
            <a:pPr lvl="1"/>
            <a:r>
              <a:rPr lang="en-US" dirty="0"/>
              <a:t>CD &lt; 330 MPa</a:t>
            </a:r>
          </a:p>
          <a:p>
            <a:pPr lvl="1"/>
            <a:r>
              <a:rPr lang="en-US" dirty="0"/>
              <a:t>MF &lt; 387 </a:t>
            </a:r>
            <a:r>
              <a:rPr lang="en-US" dirty="0" smtClean="0"/>
              <a:t>MPa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>
          <a:xfrm>
            <a:off x="6222702" y="4316707"/>
            <a:ext cx="3111798" cy="158879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Much higher mandrel stress and </a:t>
            </a:r>
            <a:r>
              <a:rPr lang="en-US" dirty="0" smtClean="0"/>
              <a:t>deformation</a:t>
            </a:r>
          </a:p>
          <a:p>
            <a:r>
              <a:rPr lang="en-US" dirty="0" smtClean="0"/>
              <a:t>Example case</a:t>
            </a:r>
            <a:endParaRPr lang="en-US" dirty="0" smtClean="0"/>
          </a:p>
          <a:p>
            <a:pPr lvl="1"/>
            <a:r>
              <a:rPr lang="en-US" dirty="0"/>
              <a:t>RT &lt; 177 MPa</a:t>
            </a:r>
          </a:p>
          <a:p>
            <a:pPr lvl="1"/>
            <a:r>
              <a:rPr lang="en-US" dirty="0"/>
              <a:t>CD &lt; 412 MPa</a:t>
            </a:r>
          </a:p>
          <a:p>
            <a:pPr lvl="1"/>
            <a:r>
              <a:rPr lang="en-US" dirty="0"/>
              <a:t>MF &lt; 469 </a:t>
            </a:r>
            <a:r>
              <a:rPr lang="en-US" dirty="0" smtClean="0"/>
              <a:t>MPa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1462" y="976502"/>
            <a:ext cx="936363" cy="807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6502"/>
            <a:ext cx="930322" cy="801446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2091377" y="2890837"/>
            <a:ext cx="88106" cy="2214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059230" y="2740818"/>
            <a:ext cx="166688" cy="4354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Content Placeholder 4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828302" y="2987498"/>
            <a:ext cx="2394400" cy="31911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t="41017"/>
          <a:stretch/>
        </p:blipFill>
        <p:spPr>
          <a:xfrm>
            <a:off x="3325700" y="2764127"/>
            <a:ext cx="1348037" cy="1459734"/>
          </a:xfrm>
          <a:prstGeom prst="rect">
            <a:avLst/>
          </a:prstGeom>
        </p:spPr>
      </p:pic>
      <p:pic>
        <p:nvPicPr>
          <p:cNvPr id="26" name="Content Placeholder 15"/>
          <p:cNvPicPr>
            <a:picLocks noGrp="1" noChangeAspect="1"/>
          </p:cNvPicPr>
          <p:nvPr>
            <p:ph idx="13"/>
          </p:nvPr>
        </p:nvPicPr>
        <p:blipFill>
          <a:blip r:embed="rId8"/>
          <a:stretch>
            <a:fillRect/>
          </a:stretch>
        </p:blipFill>
        <p:spPr>
          <a:xfrm>
            <a:off x="9594159" y="2989962"/>
            <a:ext cx="2405555" cy="32485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/>
          <a:srcRect t="40388"/>
          <a:stretch/>
        </p:blipFill>
        <p:spPr>
          <a:xfrm>
            <a:off x="9147337" y="2684031"/>
            <a:ext cx="1288122" cy="140876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54080" y="4302596"/>
            <a:ext cx="1168910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Pad 100 mm</a:t>
            </a:r>
          </a:p>
          <a:p>
            <a:r>
              <a:rPr lang="en-US" sz="1400" dirty="0" smtClean="0"/>
              <a:t>HK 1250 um</a:t>
            </a:r>
          </a:p>
          <a:p>
            <a:r>
              <a:rPr lang="en-US" sz="1400" dirty="0" smtClean="0"/>
              <a:t>VK 100 um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9110208" y="4295925"/>
            <a:ext cx="1168653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Pad 100 mm</a:t>
            </a:r>
          </a:p>
          <a:p>
            <a:r>
              <a:rPr lang="en-US" sz="1400" dirty="0" smtClean="0"/>
              <a:t>HK 250 um</a:t>
            </a:r>
          </a:p>
          <a:p>
            <a:r>
              <a:rPr lang="en-US" sz="1400" dirty="0" smtClean="0"/>
              <a:t>VK 450 um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381955" y="5981098"/>
            <a:ext cx="3291286" cy="784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900" dirty="0" smtClean="0"/>
              <a:t>CERN measurement of Cu alloys (Rp0.2 at 4.5K)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/>
              <a:t>CuAl10Ni5Fe4 </a:t>
            </a:r>
            <a:r>
              <a:rPr lang="en-US" sz="900" dirty="0" smtClean="0"/>
              <a:t>C63000 nickel aluminum bronze</a:t>
            </a:r>
            <a:r>
              <a:rPr lang="en-US" sz="900" dirty="0"/>
              <a:t> 578 MPa</a:t>
            </a:r>
            <a:endParaRPr lang="en-US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/>
              <a:t>CuAl7Si, C64200 </a:t>
            </a:r>
            <a:r>
              <a:rPr lang="en-US" sz="900" dirty="0" smtClean="0"/>
              <a:t>aluminum </a:t>
            </a:r>
            <a:r>
              <a:rPr lang="en-US" sz="900" dirty="0"/>
              <a:t>bronze </a:t>
            </a:r>
            <a:r>
              <a:rPr lang="en-US" sz="900" dirty="0" smtClean="0"/>
              <a:t>306 MPa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CuSn8P</a:t>
            </a:r>
            <a:r>
              <a:rPr lang="en-US" sz="900" dirty="0"/>
              <a:t>, C52100 phosphor </a:t>
            </a:r>
            <a:r>
              <a:rPr lang="en-US" sz="900" dirty="0" smtClean="0"/>
              <a:t>bronze 247 MPa</a:t>
            </a: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CuSn5</a:t>
            </a:r>
            <a:r>
              <a:rPr lang="en-US" sz="900" dirty="0"/>
              <a:t>, C51000 phosphor </a:t>
            </a:r>
            <a:r>
              <a:rPr lang="en-US" sz="900" dirty="0" smtClean="0"/>
              <a:t>bronze 315 MPa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472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64019</TotalTime>
  <Words>784</Words>
  <Application>Microsoft Office PowerPoint</Application>
  <PresentationFormat>Widescreen</PresentationFormat>
  <Paragraphs>177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Courier New</vt:lpstr>
      <vt:lpstr>Franklin Gothic Book</vt:lpstr>
      <vt:lpstr>Franklin Gothic Medium</vt:lpstr>
      <vt:lpstr>ATAP No Footer</vt:lpstr>
      <vt:lpstr>Testing various yoke-pad configurations</vt:lpstr>
      <vt:lpstr>Various configurations Geometry and modeling</vt:lpstr>
      <vt:lpstr>Various configurations Analysis summary</vt:lpstr>
      <vt:lpstr>Updated conductor properties</vt:lpstr>
      <vt:lpstr>Analysis, parameters and example result plot</vt:lpstr>
      <vt:lpstr>V-Split Yoke                         vs                         V-Split Yoke  H-Split Pad                                                       V-Split Pad</vt:lpstr>
      <vt:lpstr>Conductor azimuthal stress Cool-down</vt:lpstr>
      <vt:lpstr>Conductor azimuthal stress Magnetic forces</vt:lpstr>
      <vt:lpstr>Mandrel stress Cool-down vs Mag. forces</vt:lpstr>
      <vt:lpstr>Summary and next steps</vt:lpstr>
      <vt:lpstr>Backup</vt:lpstr>
      <vt:lpstr>Shell Stress Magnetic forces</vt:lpstr>
      <vt:lpstr>Structure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xrwang</dc:creator>
  <cp:lastModifiedBy>Juchno, Mariusz</cp:lastModifiedBy>
  <cp:revision>1017</cp:revision>
  <dcterms:created xsi:type="dcterms:W3CDTF">2015-07-10T17:44:33Z</dcterms:created>
  <dcterms:modified xsi:type="dcterms:W3CDTF">2021-09-29T20:19:59Z</dcterms:modified>
</cp:coreProperties>
</file>