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63" r:id="rId3"/>
    <p:sldId id="272" r:id="rId4"/>
    <p:sldId id="259" r:id="rId5"/>
    <p:sldId id="260" r:id="rId6"/>
    <p:sldId id="265" r:id="rId7"/>
    <p:sldId id="261" r:id="rId8"/>
    <p:sldId id="266" r:id="rId9"/>
    <p:sldId id="268" r:id="rId10"/>
    <p:sldId id="271" r:id="rId11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6" autoAdjust="0"/>
    <p:restoredTop sz="94645" autoAdjust="0"/>
  </p:normalViewPr>
  <p:slideViewPr>
    <p:cSldViewPr snapToGrid="0">
      <p:cViewPr varScale="1">
        <p:scale>
          <a:sx n="93" d="100"/>
          <a:sy n="93" d="100"/>
        </p:scale>
        <p:origin x="2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863" y="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F7E71-704C-4E6A-BD13-26A6B9A4214C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3263" y="4481513"/>
            <a:ext cx="5619750" cy="36671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55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863" y="884555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DBC45-F188-4451-8BB2-1AAA57D2C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51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DBC45-F188-4451-8BB2-1AAA57D2C8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1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1C400-1E42-4118-83BE-9EF9F0660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F30EBD-0CE9-40A4-993D-C8830097A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AB5A5-8971-4C4B-9A63-4E9832E8C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C8AD8-61CB-44E7-949E-7FBAE1E7B9E8}" type="datetime1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F0CD2-5770-4ADA-BE3B-51E8C3C1A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H.Piekarz et al. | 290 T/s HTS magnet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6C9EC-B53F-402E-9D3B-76DD5B6BE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33BE-2A4E-4857-BA44-489A5A6B0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6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F8BFE-C933-4A72-B5C9-2425B5928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10B187-1AF2-4E64-B19A-DB9BE6FE4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2FDD3-1178-4787-A388-31EECDDB5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D5AA-0383-4C95-9627-749F4B0EDCC3}" type="datetime1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70858-1DA4-43B7-A1C0-624E298E2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H.Piekarz et al. | 290 T/s HTS magnet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601BE-DAF3-45EE-9B8F-D19D5B14E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33BE-2A4E-4857-BA44-489A5A6B0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52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F3B838-0A9B-4E71-890C-A5FA408E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4D85E1-2DBF-4EB9-9381-E4F0D543A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42364-FE55-4FA7-849D-D0869305B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6231-A5AC-46E8-81A4-0F96B411D2E2}" type="datetime1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86E63-F5C9-45DC-BF60-BAAFC7304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H.Piekarz et al. | 290 T/s HTS magnet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69E18-B1DB-4659-B058-46DE37874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33BE-2A4E-4857-BA44-489A5A6B0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50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95E97-B079-457D-B282-58F0BC612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75E6C-09F4-4A0A-82CF-46A195640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0F3CD-35A7-40E2-9A14-E90208323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2068-0439-40FD-B3C8-13E2FD87D4E2}" type="datetime1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6EB61-60FD-46F4-8E67-A4AE76BCC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H.Piekarz et al. | 290 T/s HTS magnet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5E50E-6FA8-4373-8F68-3A812007C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33BE-2A4E-4857-BA44-489A5A6B0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76B86-C442-4E2D-8B7E-2DB2B5E80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A2B76-ED04-46F2-B42C-26C8EE824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69A47-4EB4-4099-BF9B-C1DC5B16D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120D-A8C9-45AB-A822-E2775516B48D}" type="datetime1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D8D10-BE7E-41D3-827A-5AF5D2797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H.Piekarz et al. | 290 T/s HTS magnet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9457A-9258-4D72-B4A3-B907419B7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33BE-2A4E-4857-BA44-489A5A6B0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32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238A4-E47B-4348-93B6-4A87D47E1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95F0-4142-41F3-9865-DECEE21299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4496F-066A-48B1-AFB0-73A6E220D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C2249D-6999-42A1-9C7B-F1C6D0B7B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F851-BC1B-49E3-9D8C-77A33B8D0C52}" type="datetime1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CF5AD3-1879-4622-8DE2-A0418A165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H.Piekarz et al. | 290 T/s HTS magnet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593406-7AE8-4B75-9D26-B16F227D2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33BE-2A4E-4857-BA44-489A5A6B0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70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DB748-A827-40B1-BA91-A1DB091A2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EC2F1-9CAB-4AA7-8114-D8F0DF68F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75311B-1EEE-4234-A598-13F34006F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7335AD-886A-42D3-AB79-9E63D292A1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13AA8D-6AB4-4A3D-9913-79706CA6F9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35078B-83DB-476D-B6B4-81960FB02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B4E1-DA6F-4F14-9848-402673C584BC}" type="datetime1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A47470-D620-4758-802F-C6F286C20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H.Piekarz et al. | 290 T/s HTS magnet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68BB1B-7B3B-4C3E-9B14-07E0C3085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33BE-2A4E-4857-BA44-489A5A6B0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2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944C6-EC93-4170-9AA0-498EAC0CB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6CA8A8-FE28-4594-B166-C25FFFF3B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EE29-333A-4F6B-A60C-04DCF680A769}" type="datetime1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E2FF49-5957-4CCC-8E04-9EA13027C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H.Piekarz et al. | 290 T/s HTS magnet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8D55E-5837-4C48-91A5-C24EC3A83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33BE-2A4E-4857-BA44-489A5A6B0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6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C8016D-3DA3-4F76-8941-6AC13E7B5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186B-6473-4654-AA77-B2A69B15A624}" type="datetime1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ECE541-7FC0-41F0-9639-8C9A63CEC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H.Piekarz et al. | 290 T/s HTS magnet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D5CEB-4AC9-4F2F-832C-85079484A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33BE-2A4E-4857-BA44-489A5A6B0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9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72E24-AFAF-4D2C-8A95-BDF8CCA39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EF9DF-5E13-4CAA-9CD7-54350D663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3A0330-1025-45A2-9E3F-EF311F8B0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24A4C5-8BCA-4AA0-9A5D-35D0D0E96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755EC-0C60-4500-B07B-F97FAD4FC7E3}" type="datetime1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837D9D-BF43-4573-9D9C-F8AFBAD1D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H.Piekarz et al. | 290 T/s HTS magnet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81B3FA-7E68-4E77-9F59-E941C4637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33BE-2A4E-4857-BA44-489A5A6B0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45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096E5-46B2-4B7A-9CE9-B4EF9D20E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E48358-F679-4B3D-B019-193F24F8E5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C7282C-3AA2-4E05-B1FC-ECBD76A0E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D05292-B3FC-4FA2-AA2E-0981D63F8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F185-3F48-4672-8EE8-33C85AC339B3}" type="datetime1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04562-4BB7-4B93-83F7-1C2AEA533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H.Piekarz et al. | 290 T/s HTS magnet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7CBE3A-63D5-4476-ADDE-C14C83BBF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33BE-2A4E-4857-BA44-489A5A6B0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38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270B63-8956-4438-A24E-4353CE0B0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056A48-F8A1-47C6-BF6C-D9B190E68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675E1-5D6F-4415-A7B5-7631993CA9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CC98F-E80A-454D-9A24-B87C2188DF60}" type="datetime1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5D22-A644-4D9D-B8D1-E4D0D20FC2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H.Piekarz et al. | 290 T/s HTS magnet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A0DFD-DB29-448F-932D-AB29D5EED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B33BE-2A4E-4857-BA44-489A5A6B0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7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A8327-D233-4B80-A07B-CF398ED64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843" y="79525"/>
            <a:ext cx="11377540" cy="9810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Rapid-Cycling HTS-Based Accelerator Magnet </a:t>
            </a:r>
            <a:br>
              <a:rPr lang="en-US" sz="3200" dirty="0"/>
            </a:br>
            <a:r>
              <a:rPr lang="en-US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Henryk Piekarz, Steve Hays, Brad Claypool, Matt Kufer, Vladimir Shiltsev (Fermilab)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6A7044-002E-448E-96A5-DDD25E47CA8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170" y="1830683"/>
            <a:ext cx="5387213" cy="31041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4F326D-4254-4DEC-9C2D-6B6D162BAA29}"/>
              </a:ext>
            </a:extLst>
          </p:cNvPr>
          <p:cNvSpPr txBox="1"/>
          <p:nvPr/>
        </p:nvSpPr>
        <p:spPr>
          <a:xfrm>
            <a:off x="6536985" y="5039924"/>
            <a:ext cx="52334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/>
              <a:t>Vertically wound current coil energizes two </a:t>
            </a:r>
          </a:p>
          <a:p>
            <a:r>
              <a:rPr lang="en-US" sz="2000" dirty="0"/>
              <a:t>      vertical beam gaps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Beam losses and particle decays are emitted</a:t>
            </a:r>
          </a:p>
          <a:p>
            <a:r>
              <a:rPr lang="en-US" sz="2000" dirty="0"/>
              <a:t>      away from the magnet current coil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77CB6C-C11B-4A35-B70E-FAD13D69CF2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14" y="1630373"/>
            <a:ext cx="6045220" cy="33356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0E0F13-16D2-4327-A7C1-EA8960E3ECAE}"/>
              </a:ext>
            </a:extLst>
          </p:cNvPr>
          <p:cNvSpPr txBox="1"/>
          <p:nvPr/>
        </p:nvSpPr>
        <p:spPr>
          <a:xfrm>
            <a:off x="257114" y="5076033"/>
            <a:ext cx="61145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If </a:t>
            </a:r>
            <a:r>
              <a:rPr lang="en-US" b="1" dirty="0"/>
              <a:t>conductor</a:t>
            </a:r>
            <a:r>
              <a:rPr lang="en-US" dirty="0"/>
              <a:t> is formed as a </a:t>
            </a:r>
            <a:r>
              <a:rPr lang="en-US" b="1" dirty="0"/>
              <a:t>very narrow structure </a:t>
            </a:r>
            <a:r>
              <a:rPr lang="en-US" dirty="0"/>
              <a:t>extended </a:t>
            </a:r>
          </a:p>
          <a:p>
            <a:r>
              <a:rPr lang="en-US" dirty="0"/>
              <a:t>     as much as possible in the vertical plane within magnet core </a:t>
            </a:r>
          </a:p>
          <a:p>
            <a:r>
              <a:rPr lang="en-US" dirty="0"/>
              <a:t>    space it is </a:t>
            </a:r>
            <a:r>
              <a:rPr lang="en-US" b="1" dirty="0"/>
              <a:t>exposed to a very minimal magnetic field </a:t>
            </a:r>
          </a:p>
          <a:p>
            <a:r>
              <a:rPr lang="en-US" dirty="0"/>
              <a:t>-   </a:t>
            </a:r>
            <a:r>
              <a:rPr lang="en-US" b="1" dirty="0"/>
              <a:t>High current density of superconductor </a:t>
            </a:r>
            <a:r>
              <a:rPr lang="en-US" dirty="0"/>
              <a:t>facilitates forming</a:t>
            </a:r>
          </a:p>
          <a:p>
            <a:r>
              <a:rPr lang="en-US" dirty="0"/>
              <a:t>    magnet power cable requiring </a:t>
            </a:r>
            <a:r>
              <a:rPr lang="en-US" b="1" dirty="0"/>
              <a:t>very little space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48B13-EA3F-4769-A0B2-88C337596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88281"/>
            <a:ext cx="4114800" cy="365125"/>
          </a:xfrm>
        </p:spPr>
        <p:txBody>
          <a:bodyPr/>
          <a:lstStyle/>
          <a:p>
            <a:r>
              <a:rPr lang="fr-FR" dirty="0" err="1"/>
              <a:t>H.Piekarz</a:t>
            </a:r>
            <a:r>
              <a:rPr lang="fr-FR" dirty="0"/>
              <a:t> et al. | 290 T/s HTS magnet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B6E59-E80F-45A8-B2CB-D319BD760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201"/>
            <a:ext cx="2743200" cy="365125"/>
          </a:xfrm>
        </p:spPr>
        <p:txBody>
          <a:bodyPr/>
          <a:lstStyle/>
          <a:p>
            <a:fld id="{A20B33BE-2A4E-4857-BA44-489A5A6B0736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ABDED7-AFC7-4C58-B6FE-8F4C4EE53B70}"/>
              </a:ext>
            </a:extLst>
          </p:cNvPr>
          <p:cNvSpPr txBox="1"/>
          <p:nvPr/>
        </p:nvSpPr>
        <p:spPr>
          <a:xfrm flipH="1">
            <a:off x="5293788" y="1107153"/>
            <a:ext cx="2758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Magnet design</a:t>
            </a:r>
          </a:p>
        </p:txBody>
      </p:sp>
    </p:spTree>
    <p:extLst>
      <p:ext uri="{BB962C8B-B14F-4D97-AF65-F5344CB8AC3E}">
        <p14:creationId xmlns:p14="http://schemas.microsoft.com/office/powerpoint/2010/main" val="63331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DF1247-FAD3-466C-937E-61AB1E489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fr-FR" dirty="0" err="1"/>
              <a:t>H.Piekarz</a:t>
            </a:r>
            <a:r>
              <a:rPr lang="fr-FR" dirty="0"/>
              <a:t> et al. | 290 T/s HTS magnet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4FA82D-3DDD-4A4A-A3FD-573BEF991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33BE-2A4E-4857-BA44-489A5A6B0736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1CD3F5F-61F6-4BF6-897B-68E64DC3C3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082600"/>
              </p:ext>
            </p:extLst>
          </p:nvPr>
        </p:nvGraphicFramePr>
        <p:xfrm>
          <a:off x="753610" y="1903305"/>
          <a:ext cx="4024336" cy="44530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4707">
                  <a:extLst>
                    <a:ext uri="{9D8B030D-6E8A-4147-A177-3AD203B41FA5}">
                      <a16:colId xmlns:a16="http://schemas.microsoft.com/office/drawing/2014/main" val="4229495995"/>
                    </a:ext>
                  </a:extLst>
                </a:gridCol>
                <a:gridCol w="1559629">
                  <a:extLst>
                    <a:ext uri="{9D8B030D-6E8A-4147-A177-3AD203B41FA5}">
                      <a16:colId xmlns:a16="http://schemas.microsoft.com/office/drawing/2014/main" val="1145225191"/>
                    </a:ext>
                  </a:extLst>
                </a:gridCol>
              </a:tblGrid>
              <a:tr h="2019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Accelerator Parameter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LHC-D2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8052980"/>
                  </a:ext>
                </a:extLst>
              </a:tr>
              <a:tr h="2019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                                              [km]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  26.7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6669410"/>
                  </a:ext>
                </a:extLst>
              </a:tr>
              <a:tr h="2019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 </a:t>
                      </a:r>
                      <a:r>
                        <a:rPr lang="en-US" sz="1100" baseline="-25000">
                          <a:effectLst/>
                        </a:rPr>
                        <a:t>max</a:t>
                      </a:r>
                      <a:r>
                        <a:rPr lang="en-US" sz="1100">
                          <a:effectLst/>
                        </a:rPr>
                        <a:t>                                       [TeV]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3.5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6379810"/>
                  </a:ext>
                </a:extLst>
              </a:tr>
              <a:tr h="2019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 </a:t>
                      </a:r>
                      <a:r>
                        <a:rPr lang="en-US" sz="1100" baseline="-25000" dirty="0" err="1">
                          <a:effectLst/>
                        </a:rPr>
                        <a:t>inj</a:t>
                      </a:r>
                      <a:r>
                        <a:rPr lang="en-US" sz="1100" dirty="0">
                          <a:effectLst/>
                        </a:rPr>
                        <a:t>                                        [</a:t>
                      </a:r>
                      <a:r>
                        <a:rPr lang="en-US" sz="1100" dirty="0" err="1">
                          <a:effectLst/>
                        </a:rPr>
                        <a:t>TeV</a:t>
                      </a:r>
                      <a:r>
                        <a:rPr lang="en-US" sz="1100" dirty="0">
                          <a:effectLst/>
                        </a:rPr>
                        <a:t>]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0.45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701030"/>
                  </a:ext>
                </a:extLst>
              </a:tr>
              <a:tr h="2019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 </a:t>
                      </a:r>
                      <a:r>
                        <a:rPr lang="en-US" sz="1100" baseline="-25000">
                          <a:effectLst/>
                        </a:rPr>
                        <a:t>HF</a:t>
                      </a:r>
                      <a:r>
                        <a:rPr lang="en-US" sz="1100">
                          <a:effectLst/>
                        </a:rPr>
                        <a:t>                                           [T]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8.0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87636"/>
                  </a:ext>
                </a:extLst>
              </a:tr>
              <a:tr h="2019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 </a:t>
                      </a:r>
                      <a:r>
                        <a:rPr lang="en-US" sz="1100" baseline="-25000">
                          <a:effectLst/>
                        </a:rPr>
                        <a:t>PLS-max</a:t>
                      </a:r>
                      <a:r>
                        <a:rPr lang="en-US" sz="1100">
                          <a:effectLst/>
                        </a:rPr>
                        <a:t>                                    [T]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2.0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5803642"/>
                  </a:ext>
                </a:extLst>
              </a:tr>
              <a:tr h="2019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 </a:t>
                      </a:r>
                      <a:r>
                        <a:rPr lang="en-US" sz="1100" baseline="-25000">
                          <a:effectLst/>
                        </a:rPr>
                        <a:t>PLS-linear</a:t>
                      </a:r>
                      <a:r>
                        <a:rPr lang="en-US" sz="1100">
                          <a:effectLst/>
                        </a:rPr>
                        <a:t>                                  [T]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1.7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8825509"/>
                  </a:ext>
                </a:extLst>
              </a:tr>
              <a:tr h="2019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 </a:t>
                      </a:r>
                      <a:r>
                        <a:rPr lang="en-US" sz="1100" baseline="-25000">
                          <a:effectLst/>
                        </a:rPr>
                        <a:t>HF</a:t>
                      </a:r>
                      <a:r>
                        <a:rPr lang="en-US" sz="1100">
                          <a:effectLst/>
                        </a:rPr>
                        <a:t>                                         [km]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  5.25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6953779"/>
                  </a:ext>
                </a:extLst>
              </a:tr>
              <a:tr h="2019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 </a:t>
                      </a:r>
                      <a:r>
                        <a:rPr lang="en-US" sz="1100" baseline="-25000">
                          <a:effectLst/>
                        </a:rPr>
                        <a:t>PLS</a:t>
                      </a:r>
                      <a:r>
                        <a:rPr lang="en-US" sz="1100">
                          <a:effectLst/>
                        </a:rPr>
                        <a:t>                                        [km]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18.78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5997317"/>
                  </a:ext>
                </a:extLst>
              </a:tr>
              <a:tr h="2019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Π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0.9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180477"/>
                  </a:ext>
                </a:extLst>
              </a:tr>
              <a:tr h="2019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5340" algn="ctr"/>
                          <a:tab pos="1059180" algn="l"/>
                        </a:tabLst>
                      </a:pPr>
                      <a:r>
                        <a:rPr lang="en-US" sz="1100">
                          <a:effectLst/>
                        </a:rPr>
                        <a:t>N </a:t>
                      </a:r>
                      <a:r>
                        <a:rPr lang="en-US" sz="1100" baseline="-25000">
                          <a:effectLst/>
                        </a:rPr>
                        <a:t>turns		  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70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5666596"/>
                  </a:ext>
                </a:extLst>
              </a:tr>
              <a:tr h="2019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5340" algn="ctr"/>
                          <a:tab pos="1059180" algn="l"/>
                        </a:tabLst>
                      </a:pPr>
                      <a:r>
                        <a:rPr lang="en-US" sz="1100">
                          <a:effectLst/>
                        </a:rPr>
                        <a:t>ΔE / turn                              [GeV]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44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5732609"/>
                  </a:ext>
                </a:extLst>
              </a:tr>
              <a:tr h="2019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PLS </a:t>
                      </a:r>
                      <a:r>
                        <a:rPr lang="en-US" sz="1100" baseline="-25000">
                          <a:effectLst/>
                        </a:rPr>
                        <a:t>current cycle</a:t>
                      </a:r>
                      <a:r>
                        <a:rPr lang="en-US" sz="1100">
                          <a:effectLst/>
                        </a:rPr>
                        <a:t>                         [ms]    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114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3491073"/>
                  </a:ext>
                </a:extLst>
              </a:tr>
              <a:tr h="2019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PLS </a:t>
                      </a:r>
                      <a:r>
                        <a:rPr lang="en-US" sz="1100" baseline="-25000">
                          <a:effectLst/>
                        </a:rPr>
                        <a:t>beam acceleration ramp</a:t>
                      </a:r>
                      <a:r>
                        <a:rPr lang="en-US" sz="1100">
                          <a:effectLst/>
                        </a:rPr>
                        <a:t>            [ms]</a:t>
                      </a:r>
                      <a:r>
                        <a:rPr lang="en-US" sz="1100" baseline="-25000">
                          <a:effectLst/>
                        </a:rPr>
                        <a:t>                       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6.3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5148838"/>
                  </a:ext>
                </a:extLst>
              </a:tr>
              <a:tr h="2019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dB </a:t>
                      </a:r>
                      <a:r>
                        <a:rPr lang="en-US" sz="1100" baseline="-25000">
                          <a:effectLst/>
                        </a:rPr>
                        <a:t>PLS</a:t>
                      </a:r>
                      <a:r>
                        <a:rPr lang="en-US" sz="1100">
                          <a:effectLst/>
                        </a:rPr>
                        <a:t> /dt                              [T/s]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270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3291742"/>
                  </a:ext>
                </a:extLst>
              </a:tr>
              <a:tr h="2019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 rep                                       [Hz]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707530"/>
                  </a:ext>
                </a:extLst>
              </a:tr>
              <a:tr h="2019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9715203"/>
                  </a:ext>
                </a:extLst>
              </a:tr>
              <a:tr h="2019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Beam gap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 x (25 mm x 100 mm)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84169"/>
                  </a:ext>
                </a:extLst>
              </a:tr>
              <a:tr h="4133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 </a:t>
                      </a:r>
                      <a:r>
                        <a:rPr lang="en-US" sz="1100" baseline="-25000" dirty="0">
                          <a:effectLst/>
                        </a:rPr>
                        <a:t>PLS-max@25mm gap       </a:t>
                      </a:r>
                      <a:r>
                        <a:rPr lang="en-US" sz="1100" dirty="0">
                          <a:effectLst/>
                        </a:rPr>
                        <a:t>           [kA-turn]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  66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2768775"/>
                  </a:ext>
                </a:extLst>
              </a:tr>
              <a:tr h="2019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 </a:t>
                      </a:r>
                      <a:r>
                        <a:rPr lang="en-US" sz="1100" baseline="-25000" dirty="0">
                          <a:effectLst/>
                        </a:rPr>
                        <a:t>magnet cable @ 20 K</a:t>
                      </a:r>
                      <a:r>
                        <a:rPr lang="en-US" sz="1100" dirty="0">
                          <a:effectLst/>
                        </a:rPr>
                        <a:t>                   [kA]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 24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2687246"/>
                  </a:ext>
                </a:extLst>
              </a:tr>
              <a:tr h="2019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 </a:t>
                      </a:r>
                      <a:r>
                        <a:rPr lang="en-US" sz="1100" baseline="-25000">
                          <a:effectLst/>
                        </a:rPr>
                        <a:t>HTS strands</a:t>
                      </a:r>
                      <a:r>
                        <a:rPr lang="en-US" sz="1100">
                          <a:effectLst/>
                        </a:rPr>
                        <a:t> / cable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 24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509095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DDBB673-4D87-4F67-903D-AF1B45E88929}"/>
              </a:ext>
            </a:extLst>
          </p:cNvPr>
          <p:cNvSpPr txBox="1"/>
          <p:nvPr/>
        </p:nvSpPr>
        <p:spPr>
          <a:xfrm>
            <a:off x="975360" y="120836"/>
            <a:ext cx="10610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Possible application of HTS rapid cycling magnet for Muon Accelerator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770AC4-E64A-45AF-BFFD-229EDCB01CBD}"/>
              </a:ext>
            </a:extLst>
          </p:cNvPr>
          <p:cNvSpPr txBox="1"/>
          <p:nvPr/>
        </p:nvSpPr>
        <p:spPr>
          <a:xfrm>
            <a:off x="899609" y="597573"/>
            <a:ext cx="106005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Using the formulas from paper: “On the feasibility of a pulsed 14 </a:t>
            </a:r>
            <a:r>
              <a:rPr lang="en-US" dirty="0" err="1"/>
              <a:t>TeV</a:t>
            </a:r>
            <a:r>
              <a:rPr lang="en-US" dirty="0"/>
              <a:t> </a:t>
            </a:r>
            <a:r>
              <a:rPr lang="en-US" dirty="0" err="1"/>
              <a:t>c.m.e.</a:t>
            </a:r>
            <a:r>
              <a:rPr lang="en-US" dirty="0"/>
              <a:t> muon collider in the LHC tunnel”, </a:t>
            </a:r>
            <a:r>
              <a:rPr lang="en-US" i="1" dirty="0">
                <a:solidFill>
                  <a:srgbClr val="333333"/>
                </a:solidFill>
                <a:effectLst/>
                <a:latin typeface="inherit"/>
              </a:rPr>
              <a:t>2018 JINST 13 T10003 </a:t>
            </a:r>
            <a:r>
              <a:rPr lang="en-US" dirty="0"/>
              <a:t>by </a:t>
            </a:r>
            <a:r>
              <a:rPr lang="en-US" i="1" dirty="0">
                <a:solidFill>
                  <a:srgbClr val="333333"/>
                </a:solidFill>
                <a:effectLst/>
                <a:latin typeface="inherit"/>
              </a:rPr>
              <a:t>D. Neuffer and V. Shiltsev, </a:t>
            </a:r>
            <a:r>
              <a:rPr lang="en-US" i="1" dirty="0">
                <a:solidFill>
                  <a:srgbClr val="333333"/>
                </a:solidFill>
                <a:latin typeface="inherit"/>
              </a:rPr>
              <a:t>we outline </a:t>
            </a:r>
            <a:r>
              <a:rPr lang="en-US" dirty="0">
                <a:solidFill>
                  <a:srgbClr val="333333"/>
                </a:solidFill>
                <a:effectLst/>
                <a:latin typeface="inherit"/>
              </a:rPr>
              <a:t>a possibility of a pulsed </a:t>
            </a:r>
            <a:r>
              <a:rPr lang="en-US" b="1" i="1" dirty="0">
                <a:solidFill>
                  <a:srgbClr val="333333"/>
                </a:solidFill>
                <a:effectLst/>
                <a:latin typeface="inherit"/>
              </a:rPr>
              <a:t>7 </a:t>
            </a:r>
            <a:r>
              <a:rPr lang="en-US" b="1" i="1" dirty="0" err="1">
                <a:solidFill>
                  <a:srgbClr val="333333"/>
                </a:solidFill>
                <a:effectLst/>
                <a:latin typeface="inherit"/>
              </a:rPr>
              <a:t>TeV</a:t>
            </a:r>
            <a:r>
              <a:rPr lang="en-US" b="1" i="1" dirty="0">
                <a:solidFill>
                  <a:srgbClr val="333333"/>
                </a:solidFill>
                <a:effectLst/>
                <a:latin typeface="inherit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effectLst/>
                <a:latin typeface="inherit"/>
              </a:rPr>
              <a:t>c.m</a:t>
            </a:r>
            <a:r>
              <a:rPr lang="en-US" b="1" i="1" dirty="0" err="1">
                <a:solidFill>
                  <a:srgbClr val="333333"/>
                </a:solidFill>
                <a:latin typeface="inherit"/>
              </a:rPr>
              <a:t>.e</a:t>
            </a:r>
            <a:r>
              <a:rPr lang="en-US" b="1" i="1" dirty="0">
                <a:solidFill>
                  <a:srgbClr val="333333"/>
                </a:solidFill>
                <a:latin typeface="inherit"/>
              </a:rPr>
              <a:t> </a:t>
            </a:r>
            <a:r>
              <a:rPr lang="en-US" dirty="0">
                <a:solidFill>
                  <a:srgbClr val="333333"/>
                </a:solidFill>
                <a:latin typeface="inherit"/>
              </a:rPr>
              <a:t>muon collider (</a:t>
            </a:r>
            <a:r>
              <a:rPr lang="en-US" b="1" i="1" dirty="0">
                <a:solidFill>
                  <a:srgbClr val="333333"/>
                </a:solidFill>
                <a:latin typeface="inherit"/>
              </a:rPr>
              <a:t>Parton energy 5 times of that of LHC) </a:t>
            </a:r>
            <a:r>
              <a:rPr lang="en-US" dirty="0">
                <a:solidFill>
                  <a:srgbClr val="333333"/>
                </a:solidFill>
                <a:latin typeface="inherit"/>
              </a:rPr>
              <a:t>based on now being developed 2 T rapid cycling HTS magnets</a:t>
            </a:r>
          </a:p>
          <a:p>
            <a:r>
              <a:rPr lang="en-US" dirty="0">
                <a:solidFill>
                  <a:srgbClr val="333333"/>
                </a:solidFill>
                <a:latin typeface="inherit"/>
              </a:rPr>
              <a:t>in combination with the existing 8 T LHC magnets. The LHC cryogenic and power infrastructure will be reused. </a:t>
            </a:r>
            <a:endParaRPr lang="en-US" dirty="0">
              <a:solidFill>
                <a:srgbClr val="333333"/>
              </a:solidFill>
              <a:effectLst/>
              <a:latin typeface="inheri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D4BBC93-7157-4B84-B477-916350B023E1}"/>
              </a:ext>
            </a:extLst>
          </p:cNvPr>
          <p:cNvPicPr/>
          <p:nvPr/>
        </p:nvPicPr>
        <p:blipFill rotWithShape="1">
          <a:blip r:embed="rId3"/>
          <a:srcRect l="1349" t="7559" r="1481" b="1079"/>
          <a:stretch/>
        </p:blipFill>
        <p:spPr bwMode="auto">
          <a:xfrm>
            <a:off x="6863922" y="2521738"/>
            <a:ext cx="3733089" cy="26878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F23510E-08CE-4F0E-BB59-782DD1989168}"/>
              </a:ext>
            </a:extLst>
          </p:cNvPr>
          <p:cNvSpPr txBox="1"/>
          <p:nvPr/>
        </p:nvSpPr>
        <p:spPr>
          <a:xfrm>
            <a:off x="5643595" y="2188099"/>
            <a:ext cx="6173741" cy="312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Surahammar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Steel, non-oriented Fe3%Si, 0.005” laminations, beam gap = 25 mm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D4E49A-F37F-4D99-8327-FEF56F668C25}"/>
              </a:ext>
            </a:extLst>
          </p:cNvPr>
          <p:cNvSpPr txBox="1"/>
          <p:nvPr/>
        </p:nvSpPr>
        <p:spPr>
          <a:xfrm>
            <a:off x="4925226" y="5230596"/>
            <a:ext cx="7148241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With no changes to the magnet coil design the number of strands can be increased 6-fold allowing for 24 kA per cable @ 20 K.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49968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61049B-1A91-4D01-B546-DE04B2A458F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246" y="703451"/>
            <a:ext cx="6270784" cy="4034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4DEC2D-C434-43FB-93A0-07FED3243A1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45" y="703451"/>
            <a:ext cx="5398292" cy="22616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72A1B9-629A-4391-B7B5-8DD9A14CD0F1}"/>
              </a:ext>
            </a:extLst>
          </p:cNvPr>
          <p:cNvSpPr txBox="1"/>
          <p:nvPr/>
        </p:nvSpPr>
        <p:spPr>
          <a:xfrm>
            <a:off x="7162910" y="79331"/>
            <a:ext cx="3702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Magnet test set-up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5E01C6-5120-4099-8263-0A49905B3E45}"/>
              </a:ext>
            </a:extLst>
          </p:cNvPr>
          <p:cNvSpPr txBox="1"/>
          <p:nvPr/>
        </p:nvSpPr>
        <p:spPr>
          <a:xfrm>
            <a:off x="57338" y="3292227"/>
            <a:ext cx="53340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  3 turn conductor reduces energizing current and</a:t>
            </a:r>
          </a:p>
          <a:p>
            <a:r>
              <a:rPr lang="en-US" dirty="0"/>
              <a:t>     with 2 sub-cables/turn makes very narrow structure</a:t>
            </a:r>
          </a:p>
          <a:p>
            <a:r>
              <a:rPr lang="en-US" dirty="0"/>
              <a:t>-   4 HTS strands (Super-Power, 2.5 mm x 0.1 mm) per</a:t>
            </a:r>
          </a:p>
          <a:p>
            <a:r>
              <a:rPr lang="en-US" dirty="0"/>
              <a:t>    sub-cable are helically wound over cold pipe and</a:t>
            </a:r>
          </a:p>
          <a:p>
            <a:r>
              <a:rPr lang="en-US" dirty="0"/>
              <a:t>    firmly held on pipe surface with a single layer of      </a:t>
            </a:r>
          </a:p>
          <a:p>
            <a:r>
              <a:rPr lang="en-US" dirty="0"/>
              <a:t>    0.1 mm x 12.5 mm Cu tape </a:t>
            </a:r>
          </a:p>
          <a:p>
            <a:pPr marL="285750" indent="-285750">
              <a:buFontTx/>
              <a:buChar char="-"/>
            </a:pPr>
            <a:r>
              <a:rPr lang="en-US" dirty="0"/>
              <a:t>Sub-cable T</a:t>
            </a:r>
            <a:r>
              <a:rPr lang="en-US" baseline="-25000" dirty="0"/>
              <a:t>C </a:t>
            </a:r>
            <a:r>
              <a:rPr lang="en-US" dirty="0"/>
              <a:t> ~30 K @ 2 kA, T</a:t>
            </a:r>
            <a:r>
              <a:rPr lang="en-US" baseline="-25000" dirty="0"/>
              <a:t>OPER </a:t>
            </a:r>
            <a:r>
              <a:rPr lang="en-US" dirty="0"/>
              <a:t> ~6 K provides safe temperature margin</a:t>
            </a:r>
          </a:p>
          <a:p>
            <a:r>
              <a:rPr lang="en-US" dirty="0"/>
              <a:t>-  ABS printed holders keep power coil in place and </a:t>
            </a:r>
          </a:p>
          <a:p>
            <a:r>
              <a:rPr lang="en-US" dirty="0"/>
              <a:t>   insulate from magnetic core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61B8D8-72B9-49F1-9A12-F1B147A719A8}"/>
              </a:ext>
            </a:extLst>
          </p:cNvPr>
          <p:cNvSpPr txBox="1"/>
          <p:nvPr/>
        </p:nvSpPr>
        <p:spPr>
          <a:xfrm>
            <a:off x="5204495" y="5048173"/>
            <a:ext cx="69301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   0.5 m long magnet features dual beam gaps: 100 mm (H) x 10 mm (V)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LHe</a:t>
            </a:r>
            <a:r>
              <a:rPr lang="en-US" dirty="0"/>
              <a:t> Inlet/Outlet temperatures together with flow rate and pressures</a:t>
            </a:r>
          </a:p>
          <a:p>
            <a:r>
              <a:rPr lang="en-US" dirty="0"/>
              <a:t>      are used to determine cryogenic power losses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FD456E-62B3-4EF3-981D-93A03A843B68}"/>
              </a:ext>
            </a:extLst>
          </p:cNvPr>
          <p:cNvSpPr txBox="1"/>
          <p:nvPr/>
        </p:nvSpPr>
        <p:spPr>
          <a:xfrm>
            <a:off x="1538965" y="89396"/>
            <a:ext cx="3616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Magnet conductor coil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543497-8FBE-43AD-B939-E80D799B8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H.Piekarz</a:t>
            </a:r>
            <a:r>
              <a:rPr lang="fr-FR" dirty="0"/>
              <a:t> et al. | 290 T/s HTS magnet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C6A19D-8889-4D59-9339-E591EE84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33BE-2A4E-4857-BA44-489A5A6B07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8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8454BE-41DD-4433-AB88-8C89C5221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H.Piekarz</a:t>
            </a:r>
            <a:r>
              <a:rPr lang="fr-FR" dirty="0"/>
              <a:t> et al. | 290 T/s HTS magnet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17459-E518-4D57-8D9C-AE502ED2C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33BE-2A4E-4857-BA44-489A5A6B0736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69DF25-D93D-4AA7-8B1E-B76D24D33AA0}"/>
              </a:ext>
            </a:extLst>
          </p:cNvPr>
          <p:cNvSpPr txBox="1"/>
          <p:nvPr/>
        </p:nvSpPr>
        <p:spPr>
          <a:xfrm>
            <a:off x="166037" y="1272827"/>
            <a:ext cx="5613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Mechanical properties of magnet HTS cable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5F4DAE-6FE4-4E6C-A2EF-E5F04307C8AC}"/>
              </a:ext>
            </a:extLst>
          </p:cNvPr>
          <p:cNvSpPr txBox="1"/>
          <p:nvPr/>
        </p:nvSpPr>
        <p:spPr>
          <a:xfrm>
            <a:off x="6748327" y="1272828"/>
            <a:ext cx="3724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Magnet electrical properties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C73A9D-49D3-4B0E-B931-93E4F30E11A3}"/>
              </a:ext>
            </a:extLst>
          </p:cNvPr>
          <p:cNvSpPr txBox="1"/>
          <p:nvPr/>
        </p:nvSpPr>
        <p:spPr>
          <a:xfrm>
            <a:off x="2027035" y="202313"/>
            <a:ext cx="7457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HTS magnet mechanical and electrical properties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5FE75533-B103-4B72-AFE4-CBDFB417AB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578341"/>
              </p:ext>
            </p:extLst>
          </p:nvPr>
        </p:nvGraphicFramePr>
        <p:xfrm>
          <a:off x="204281" y="1877536"/>
          <a:ext cx="5428353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2069">
                  <a:extLst>
                    <a:ext uri="{9D8B030D-6E8A-4147-A177-3AD203B41FA5}">
                      <a16:colId xmlns:a16="http://schemas.microsoft.com/office/drawing/2014/main" val="2671175684"/>
                    </a:ext>
                  </a:extLst>
                </a:gridCol>
                <a:gridCol w="1166779">
                  <a:extLst>
                    <a:ext uri="{9D8B030D-6E8A-4147-A177-3AD203B41FA5}">
                      <a16:colId xmlns:a16="http://schemas.microsoft.com/office/drawing/2014/main" val="2361046973"/>
                    </a:ext>
                  </a:extLst>
                </a:gridCol>
                <a:gridCol w="1039429">
                  <a:extLst>
                    <a:ext uri="{9D8B030D-6E8A-4147-A177-3AD203B41FA5}">
                      <a16:colId xmlns:a16="http://schemas.microsoft.com/office/drawing/2014/main" val="619716283"/>
                    </a:ext>
                  </a:extLst>
                </a:gridCol>
                <a:gridCol w="1490076">
                  <a:extLst>
                    <a:ext uri="{9D8B030D-6E8A-4147-A177-3AD203B41FA5}">
                      <a16:colId xmlns:a16="http://schemas.microsoft.com/office/drawing/2014/main" val="17984141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Cable 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Volume</a:t>
                      </a:r>
                    </a:p>
                    <a:p>
                      <a:r>
                        <a:rPr lang="en-US" dirty="0"/>
                        <a:t>     [m</a:t>
                      </a:r>
                      <a:r>
                        <a:rPr lang="en-US" baseline="30000" dirty="0"/>
                        <a:t>3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Mass</a:t>
                      </a:r>
                    </a:p>
                    <a:p>
                      <a:r>
                        <a:rPr lang="en-US" dirty="0"/>
                        <a:t>      [g]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Resistivity</a:t>
                      </a:r>
                    </a:p>
                    <a:p>
                      <a:r>
                        <a:rPr lang="en-US" dirty="0"/>
                        <a:t>     [Ω-m]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451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baseline="0" dirty="0"/>
                        <a:t>HTS strands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062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REBCO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2.4 10 </a:t>
                      </a:r>
                      <a:r>
                        <a:rPr lang="en-US" baseline="30000" dirty="0"/>
                        <a:t>-8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0.15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048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Hastelloy C-276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12 10 </a:t>
                      </a:r>
                      <a:r>
                        <a:rPr lang="en-US" baseline="30000" dirty="0"/>
                        <a:t>-7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10.7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1.2  10 </a:t>
                      </a:r>
                      <a:r>
                        <a:rPr lang="en-US" baseline="30000" dirty="0"/>
                        <a:t>-6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001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 cap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9.5 10 </a:t>
                      </a:r>
                      <a:r>
                        <a:rPr lang="en-US" baseline="30000" dirty="0"/>
                        <a:t>-7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8 10 </a:t>
                      </a:r>
                      <a:r>
                        <a:rPr lang="en-US" baseline="30000" dirty="0"/>
                        <a:t>-10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567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 cup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9.5 10 </a:t>
                      </a:r>
                      <a:r>
                        <a:rPr lang="en-US" baseline="30000" dirty="0"/>
                        <a:t>-8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1 10 </a:t>
                      </a:r>
                      <a:r>
                        <a:rPr lang="en-US" baseline="30000" dirty="0"/>
                        <a:t>-10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166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22.5 10 </a:t>
                      </a:r>
                      <a:r>
                        <a:rPr lang="en-US" baseline="30000" dirty="0"/>
                        <a:t>-7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20.5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699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baseline="0" dirty="0"/>
                        <a:t>Strands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891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Cryogenic pipe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73 10 </a:t>
                      </a:r>
                      <a:r>
                        <a:rPr lang="en-US" baseline="30000" dirty="0"/>
                        <a:t>-6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569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5 10 </a:t>
                      </a:r>
                      <a:r>
                        <a:rPr lang="en-US" baseline="30000" dirty="0"/>
                        <a:t>-7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205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Copper tape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15 10 </a:t>
                      </a:r>
                      <a:r>
                        <a:rPr lang="en-US" baseline="30000" dirty="0"/>
                        <a:t>-6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8 10 </a:t>
                      </a:r>
                      <a:r>
                        <a:rPr lang="en-US" baseline="30000" dirty="0"/>
                        <a:t>-10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010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baseline="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88 10 </a:t>
                      </a:r>
                      <a:r>
                        <a:rPr lang="en-US" baseline="30000" dirty="0"/>
                        <a:t>-6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676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415418"/>
                  </a:ext>
                </a:extLst>
              </a:tr>
            </a:tbl>
          </a:graphicData>
        </a:graphic>
      </p:graphicFrame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8539F1F0-3B40-4843-B223-A13C3254FA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347860"/>
              </p:ext>
            </p:extLst>
          </p:nvPr>
        </p:nvGraphicFramePr>
        <p:xfrm>
          <a:off x="5779690" y="1907231"/>
          <a:ext cx="581567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3536">
                  <a:extLst>
                    <a:ext uri="{9D8B030D-6E8A-4147-A177-3AD203B41FA5}">
                      <a16:colId xmlns:a16="http://schemas.microsoft.com/office/drawing/2014/main" val="951494211"/>
                    </a:ext>
                  </a:extLst>
                </a:gridCol>
                <a:gridCol w="1352143">
                  <a:extLst>
                    <a:ext uri="{9D8B030D-6E8A-4147-A177-3AD203B41FA5}">
                      <a16:colId xmlns:a16="http://schemas.microsoft.com/office/drawing/2014/main" val="40112694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358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Cable critical current @ 6.5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6 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748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Cable critical current @ 30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2 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324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Magnet critical current @ 30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6 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98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Magnet resistance @ 6.5 K (Leads @ 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340 </a:t>
                      </a:r>
                      <a:r>
                        <a:rPr lang="el-GR" dirty="0"/>
                        <a:t>µΩ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360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Magnet resistance @ 6.5 K (Leads @ &lt;100 K&gt;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150 µ</a:t>
                      </a:r>
                      <a:r>
                        <a:rPr lang="el-GR" dirty="0"/>
                        <a:t>Ω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424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76962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C326DEC-EBFA-444E-BFFF-7F6FAA43D6C5}"/>
              </a:ext>
            </a:extLst>
          </p:cNvPr>
          <p:cNvSpPr txBox="1"/>
          <p:nvPr/>
        </p:nvSpPr>
        <p:spPr>
          <a:xfrm>
            <a:off x="5755812" y="4829566"/>
            <a:ext cx="61786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Analysis indicates that </a:t>
            </a:r>
            <a:r>
              <a:rPr lang="en-US" b="1" dirty="0"/>
              <a:t>power loss in the cable cryogenic pipes </a:t>
            </a:r>
          </a:p>
          <a:p>
            <a:r>
              <a:rPr lang="en-US" b="1" dirty="0"/>
              <a:t>constitutes ~ 90 % of all (hysteresis + eddy) cable power losses</a:t>
            </a:r>
            <a:r>
              <a:rPr lang="en-US" dirty="0"/>
              <a:t>.</a:t>
            </a:r>
          </a:p>
          <a:p>
            <a:r>
              <a:rPr lang="en-US" dirty="0"/>
              <a:t>It is possible to reduce the pipe wall from 0.5 mm to 0.1 mm </a:t>
            </a:r>
          </a:p>
          <a:p>
            <a:r>
              <a:rPr lang="en-US" dirty="0"/>
              <a:t>for the </a:t>
            </a:r>
            <a:r>
              <a:rPr lang="en-US" i="1" dirty="0"/>
              <a:t>Allowable Working Pressure </a:t>
            </a:r>
            <a:r>
              <a:rPr lang="en-US" dirty="0"/>
              <a:t>of 30 bar.</a:t>
            </a:r>
          </a:p>
        </p:txBody>
      </p:sp>
    </p:spTree>
    <p:extLst>
      <p:ext uri="{BB962C8B-B14F-4D97-AF65-F5344CB8AC3E}">
        <p14:creationId xmlns:p14="http://schemas.microsoft.com/office/powerpoint/2010/main" val="369483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24BB5E-9946-407B-8504-49EAADC8F76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03" y="335210"/>
            <a:ext cx="10578193" cy="65227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0DB90F-3867-49B7-A0D3-1A9E2ABD5934}"/>
              </a:ext>
            </a:extLst>
          </p:cNvPr>
          <p:cNvSpPr txBox="1"/>
          <p:nvPr/>
        </p:nvSpPr>
        <p:spPr>
          <a:xfrm>
            <a:off x="1214985" y="5999570"/>
            <a:ext cx="9261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Magnet, 2- Current leads, 3- Power supply, 4 – Control electronics, 5- Liquid Helium flow 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07D0B5-47E7-4D03-91FC-ED085F8FEA20}"/>
              </a:ext>
            </a:extLst>
          </p:cNvPr>
          <p:cNvSpPr txBox="1"/>
          <p:nvPr/>
        </p:nvSpPr>
        <p:spPr>
          <a:xfrm>
            <a:off x="2977333" y="40944"/>
            <a:ext cx="5331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View of the HTS magnet test setup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FA7E0-3FD3-4868-9D2A-32868EAA0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H.Piekarz et al. | 290 T/s HTS magnet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430E8-F899-4048-941B-DBD563A8A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33BE-2A4E-4857-BA44-489A5A6B07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47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8037ACD-6C7D-4CD6-B16E-C52F1553892E}"/>
              </a:ext>
            </a:extLst>
          </p:cNvPr>
          <p:cNvSpPr txBox="1"/>
          <p:nvPr/>
        </p:nvSpPr>
        <p:spPr>
          <a:xfrm>
            <a:off x="1637930" y="0"/>
            <a:ext cx="7521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2019 Test -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Instr. &amp; Meth. A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943, 162490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4D00ED-BED8-4279-9886-1C27E1EEA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H.Piekarz et al. | 290 T/s HTS magnet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FCBF5-1D83-43A8-8C3F-C488AD45B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33BE-2A4E-4857-BA44-489A5A6B0736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5227B8-F805-4ED3-A85A-8CCEB56CC7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319" y="2478047"/>
            <a:ext cx="6980014" cy="43010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882EC4-AACF-4278-ADB6-CA88382B7D6D}"/>
              </a:ext>
            </a:extLst>
          </p:cNvPr>
          <p:cNvSpPr txBox="1"/>
          <p:nvPr/>
        </p:nvSpPr>
        <p:spPr>
          <a:xfrm>
            <a:off x="3222510" y="659745"/>
            <a:ext cx="59981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-    </a:t>
            </a:r>
            <a:r>
              <a:rPr lang="en-US" sz="2400" dirty="0"/>
              <a:t>Applied current: </a:t>
            </a:r>
            <a:r>
              <a:rPr lang="en-US" sz="2400" dirty="0">
                <a:solidFill>
                  <a:srgbClr val="C00000"/>
                </a:solidFill>
              </a:rPr>
              <a:t>0.65 kA </a:t>
            </a:r>
            <a:r>
              <a:rPr lang="en-US" sz="2400" dirty="0"/>
              <a:t>(1.9 kA for magnet)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Maximum </a:t>
            </a:r>
            <a:r>
              <a:rPr lang="en-US" sz="2400" i="1" dirty="0"/>
              <a:t>B</a:t>
            </a:r>
            <a:r>
              <a:rPr lang="en-US" sz="2400" dirty="0"/>
              <a:t> field: </a:t>
            </a:r>
            <a:r>
              <a:rPr lang="en-US" sz="2400" b="1" dirty="0">
                <a:solidFill>
                  <a:srgbClr val="C00000"/>
                </a:solidFill>
              </a:rPr>
              <a:t>0.23 T 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highlight>
                  <a:srgbClr val="FFFF00"/>
                </a:highlight>
              </a:rPr>
              <a:t>Maximum </a:t>
            </a:r>
            <a:r>
              <a:rPr lang="en-US" sz="2400" i="1" dirty="0">
                <a:highlight>
                  <a:srgbClr val="FFFF00"/>
                </a:highlight>
              </a:rPr>
              <a:t>dB/dt</a:t>
            </a:r>
            <a:r>
              <a:rPr lang="en-US" sz="2400" dirty="0">
                <a:highlight>
                  <a:srgbClr val="FFFF00"/>
                </a:highlight>
              </a:rPr>
              <a:t>: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12 T/s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Rep rate: </a:t>
            </a:r>
            <a:r>
              <a:rPr lang="en-US" sz="2400" dirty="0">
                <a:solidFill>
                  <a:srgbClr val="C00000"/>
                </a:solidFill>
              </a:rPr>
              <a:t>20 Hz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ABE81E-43D3-4645-9244-4924EBCFDAB5}"/>
              </a:ext>
            </a:extLst>
          </p:cNvPr>
          <p:cNvSpPr txBox="1"/>
          <p:nvPr/>
        </p:nvSpPr>
        <p:spPr>
          <a:xfrm>
            <a:off x="60738" y="3920710"/>
            <a:ext cx="37016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Power supply:1.5 V switcher cells.</a:t>
            </a:r>
          </a:p>
          <a:p>
            <a:r>
              <a:rPr lang="en-US" sz="2000" dirty="0"/>
              <a:t>S. Hays et al. for VLHC-LF magnet</a:t>
            </a:r>
          </a:p>
        </p:txBody>
      </p:sp>
    </p:spTree>
    <p:extLst>
      <p:ext uri="{BB962C8B-B14F-4D97-AF65-F5344CB8AC3E}">
        <p14:creationId xmlns:p14="http://schemas.microsoft.com/office/powerpoint/2010/main" val="3009508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89B4A1-19A8-490A-A6C5-C5620E48C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H.Piekarz et al. | 290 T/s HTS magnet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4064E5-4D12-42CB-8067-F9C5E9B84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33BE-2A4E-4857-BA44-489A5A6B0736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0DE459-BABC-4EA6-8F45-EE7FCC94F2A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196" y="1149464"/>
            <a:ext cx="7052553" cy="43385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C58C94-766C-4C86-B8E0-1CB8FADE5DA8}"/>
              </a:ext>
            </a:extLst>
          </p:cNvPr>
          <p:cNvSpPr txBox="1"/>
          <p:nvPr/>
        </p:nvSpPr>
        <p:spPr>
          <a:xfrm>
            <a:off x="1111086" y="128220"/>
            <a:ext cx="9244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Power supply based on discharge capacitor bank – June 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497163-8083-4D3A-991D-4B1B23A43619}"/>
              </a:ext>
            </a:extLst>
          </p:cNvPr>
          <p:cNvSpPr txBox="1"/>
          <p:nvPr/>
        </p:nvSpPr>
        <p:spPr>
          <a:xfrm>
            <a:off x="4776271" y="5542972"/>
            <a:ext cx="50325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Magnet current wave-form (light green color). </a:t>
            </a:r>
          </a:p>
          <a:p>
            <a:r>
              <a:rPr lang="en-US" sz="2000" dirty="0"/>
              <a:t>Current is measured using toroid transformer.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5C00EC-ABDD-4569-A2FA-2DC64A780110}"/>
              </a:ext>
            </a:extLst>
          </p:cNvPr>
          <p:cNvSpPr txBox="1"/>
          <p:nvPr/>
        </p:nvSpPr>
        <p:spPr>
          <a:xfrm>
            <a:off x="420544" y="1149464"/>
            <a:ext cx="312367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June 21/2021 test:</a:t>
            </a:r>
          </a:p>
          <a:p>
            <a:r>
              <a:rPr lang="en-US" sz="2000" dirty="0"/>
              <a:t>Capacitor bank:  20 x 960 µF</a:t>
            </a:r>
          </a:p>
          <a:p>
            <a:r>
              <a:rPr lang="en-US" sz="2000" dirty="0"/>
              <a:t>Maximum voltage: 80 V</a:t>
            </a:r>
          </a:p>
          <a:p>
            <a:r>
              <a:rPr lang="en-US" sz="2000" dirty="0"/>
              <a:t>I</a:t>
            </a:r>
            <a:r>
              <a:rPr lang="en-US" sz="2000" baseline="-25000" dirty="0"/>
              <a:t>max</a:t>
            </a:r>
            <a:r>
              <a:rPr lang="en-US" sz="2000" dirty="0"/>
              <a:t> cable = 1000 A</a:t>
            </a:r>
          </a:p>
          <a:p>
            <a:r>
              <a:rPr lang="en-US" sz="2000" dirty="0"/>
              <a:t>I</a:t>
            </a:r>
            <a:r>
              <a:rPr lang="en-US" sz="2000" baseline="-25000" dirty="0"/>
              <a:t>max</a:t>
            </a:r>
            <a:r>
              <a:rPr lang="en-US" sz="2000" dirty="0"/>
              <a:t> magnet = 3000 A</a:t>
            </a:r>
          </a:p>
          <a:p>
            <a:r>
              <a:rPr lang="en-US" sz="2000" dirty="0"/>
              <a:t>Rep rate </a:t>
            </a:r>
            <a:r>
              <a:rPr lang="en-US" sz="2000" baseline="-25000" dirty="0"/>
              <a:t>max</a:t>
            </a:r>
            <a:r>
              <a:rPr lang="en-US" sz="2000" dirty="0"/>
              <a:t> = 10 Hz </a:t>
            </a:r>
          </a:p>
          <a:p>
            <a:endParaRPr lang="en-US" sz="2000" dirty="0"/>
          </a:p>
          <a:p>
            <a:r>
              <a:rPr lang="en-US" sz="2000" b="1" dirty="0"/>
              <a:t>Next test (???):</a:t>
            </a:r>
          </a:p>
          <a:p>
            <a:r>
              <a:rPr lang="en-US" sz="2000" dirty="0"/>
              <a:t>Maximum voltage: 160 V</a:t>
            </a:r>
          </a:p>
          <a:p>
            <a:r>
              <a:rPr lang="en-US" sz="2000" dirty="0"/>
              <a:t>I</a:t>
            </a:r>
            <a:r>
              <a:rPr lang="en-US" sz="2000" baseline="-25000" dirty="0"/>
              <a:t>max</a:t>
            </a:r>
            <a:r>
              <a:rPr lang="en-US" sz="2000" dirty="0"/>
              <a:t> cable = 2000 A</a:t>
            </a:r>
          </a:p>
          <a:p>
            <a:r>
              <a:rPr lang="en-US" sz="2000" dirty="0"/>
              <a:t>I</a:t>
            </a:r>
            <a:r>
              <a:rPr lang="en-US" sz="2000" baseline="-25000" dirty="0"/>
              <a:t>max</a:t>
            </a:r>
            <a:r>
              <a:rPr lang="en-US" sz="2000" dirty="0"/>
              <a:t> magnet = 6000 A</a:t>
            </a:r>
          </a:p>
          <a:p>
            <a:r>
              <a:rPr lang="en-US" sz="2000" dirty="0"/>
              <a:t>Rep rate </a:t>
            </a:r>
            <a:r>
              <a:rPr lang="en-US" sz="2000" baseline="-25000" dirty="0"/>
              <a:t>max</a:t>
            </a:r>
            <a:r>
              <a:rPr lang="en-US" sz="2000" dirty="0"/>
              <a:t> = ???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11D1A4-BA81-4CA7-8F58-2F1B4E80716A}"/>
              </a:ext>
            </a:extLst>
          </p:cNvPr>
          <p:cNvSpPr txBox="1"/>
          <p:nvPr/>
        </p:nvSpPr>
        <p:spPr>
          <a:xfrm>
            <a:off x="3656703" y="573478"/>
            <a:ext cx="438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Steve Hays, Bradley Claypool, Matthew Kufer</a:t>
            </a:r>
          </a:p>
        </p:txBody>
      </p:sp>
    </p:spTree>
    <p:extLst>
      <p:ext uri="{BB962C8B-B14F-4D97-AF65-F5344CB8AC3E}">
        <p14:creationId xmlns:p14="http://schemas.microsoft.com/office/powerpoint/2010/main" val="917870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C114E9-C36A-4E0D-B858-103EFF8934C0}"/>
              </a:ext>
            </a:extLst>
          </p:cNvPr>
          <p:cNvSpPr txBox="1"/>
          <p:nvPr/>
        </p:nvSpPr>
        <p:spPr>
          <a:xfrm>
            <a:off x="400327" y="92292"/>
            <a:ext cx="935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        Power Tests with Gaussian Shaped B-field – June 2021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A312AD-8659-42F9-9EAA-CEDFA608A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H.Piekarz et al. | 290 T/s HTS magnet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D57575-6C4F-4F8A-806B-13E48A72E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33BE-2A4E-4857-BA44-489A5A6B0736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50F857-28B7-43BD-A74C-D396A47F339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43" y="2139860"/>
            <a:ext cx="6971721" cy="42310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8E77A8-AC79-4533-A8CA-1B399A948587}"/>
              </a:ext>
            </a:extLst>
          </p:cNvPr>
          <p:cNvSpPr txBox="1"/>
          <p:nvPr/>
        </p:nvSpPr>
        <p:spPr>
          <a:xfrm>
            <a:off x="1898245" y="704452"/>
            <a:ext cx="478733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-    Applied current: </a:t>
            </a:r>
            <a:r>
              <a:rPr lang="en-US" sz="2000" dirty="0">
                <a:solidFill>
                  <a:srgbClr val="C00000"/>
                </a:solidFill>
              </a:rPr>
              <a:t>1 kA </a:t>
            </a:r>
            <a:r>
              <a:rPr lang="en-US" sz="2000" dirty="0"/>
              <a:t>(3kA in three turns)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Maximum </a:t>
            </a:r>
            <a:r>
              <a:rPr lang="en-US" sz="2000" i="1" dirty="0"/>
              <a:t>B</a:t>
            </a:r>
            <a:r>
              <a:rPr lang="en-US" sz="2000" dirty="0"/>
              <a:t> field: </a:t>
            </a:r>
            <a:r>
              <a:rPr lang="en-US" sz="2000" b="1" dirty="0">
                <a:solidFill>
                  <a:srgbClr val="C00000"/>
                </a:solidFill>
              </a:rPr>
              <a:t>0.39 T 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highlight>
                  <a:srgbClr val="FFFF00"/>
                </a:highlight>
              </a:rPr>
              <a:t>Maximum </a:t>
            </a:r>
            <a:r>
              <a:rPr lang="en-US" sz="2000" i="1" dirty="0">
                <a:highlight>
                  <a:srgbClr val="FFFF00"/>
                </a:highlight>
              </a:rPr>
              <a:t>dB/dt</a:t>
            </a:r>
            <a:r>
              <a:rPr lang="en-US" sz="2000" dirty="0">
                <a:highlight>
                  <a:srgbClr val="FFFF00"/>
                </a:highlight>
              </a:rPr>
              <a:t>: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274 T/s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Avg. </a:t>
            </a:r>
            <a:r>
              <a:rPr lang="en-US" sz="2000" i="1" dirty="0"/>
              <a:t>dB/dt</a:t>
            </a:r>
            <a:r>
              <a:rPr lang="en-US" sz="2000" dirty="0"/>
              <a:t>: 160 T/s (0.39 T over 2.4 ms)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Maximum rep rate: </a:t>
            </a:r>
            <a:r>
              <a:rPr lang="en-US" sz="2000" dirty="0">
                <a:solidFill>
                  <a:srgbClr val="C00000"/>
                </a:solidFill>
              </a:rPr>
              <a:t>10 Hz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E32A5-3934-44F8-82DC-963F3805AA6D}"/>
              </a:ext>
            </a:extLst>
          </p:cNvPr>
          <p:cNvSpPr txBox="1"/>
          <p:nvPr/>
        </p:nvSpPr>
        <p:spPr>
          <a:xfrm flipH="1">
            <a:off x="7418796" y="2508663"/>
            <a:ext cx="46743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Gaussian shaped B-field - suitable for simultaneous acceleration of </a:t>
            </a:r>
          </a:p>
          <a:p>
            <a:r>
              <a:rPr lang="en-US" sz="2400" dirty="0"/>
              <a:t>µ</a:t>
            </a:r>
            <a:r>
              <a:rPr lang="en-US" sz="2400" baseline="30000" dirty="0"/>
              <a:t>+</a:t>
            </a:r>
            <a:r>
              <a:rPr lang="en-US" sz="2400" dirty="0"/>
              <a:t> µ</a:t>
            </a:r>
            <a:r>
              <a:rPr lang="en-US" sz="2400" baseline="30000" dirty="0"/>
              <a:t>- </a:t>
            </a:r>
            <a:r>
              <a:rPr lang="en-US" sz="2400" dirty="0"/>
              <a:t>beams in a dual bore magnet.</a:t>
            </a:r>
          </a:p>
          <a:p>
            <a:endParaRPr lang="en-US" sz="2400" dirty="0"/>
          </a:p>
          <a:p>
            <a:r>
              <a:rPr lang="en-US" sz="2400" dirty="0"/>
              <a:t>Long recovery time limits rep. rate.</a:t>
            </a:r>
          </a:p>
        </p:txBody>
      </p:sp>
    </p:spTree>
    <p:extLst>
      <p:ext uri="{BB962C8B-B14F-4D97-AF65-F5344CB8AC3E}">
        <p14:creationId xmlns:p14="http://schemas.microsoft.com/office/powerpoint/2010/main" val="1981378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24D5E2-91C5-4A17-AB81-B4D6BB8B5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H.Piekarz et al. | 290 T/s HTS magnet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0962C4-4C61-498F-9636-4055261C3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33BE-2A4E-4857-BA44-489A5A6B0736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8D74CA-ACFE-4B1F-A05E-47EBB06A5987}"/>
              </a:ext>
            </a:extLst>
          </p:cNvPr>
          <p:cNvSpPr txBox="1"/>
          <p:nvPr/>
        </p:nvSpPr>
        <p:spPr>
          <a:xfrm>
            <a:off x="2665379" y="243191"/>
            <a:ext cx="6457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Measurements of conductor temperature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47F239-42B1-4A7A-A2E4-16B3719BA72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70" y="1124938"/>
            <a:ext cx="3277221" cy="24856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DB3AC5-D8E6-466C-BDB4-E47853A11B8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272" y="1111442"/>
            <a:ext cx="3743528" cy="29386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54A898-007D-4AB2-B3B8-53625138DEA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251" y="1111442"/>
            <a:ext cx="4114799" cy="31233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6EC298-BDC2-42BD-BE01-2EB10B3D49D3}"/>
              </a:ext>
            </a:extLst>
          </p:cNvPr>
          <p:cNvSpPr txBox="1"/>
          <p:nvPr/>
        </p:nvSpPr>
        <p:spPr>
          <a:xfrm flipH="1">
            <a:off x="154022" y="3969095"/>
            <a:ext cx="3646359" cy="670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27432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Temperature signals (#1 and #3, 25 mV/K) and pressure (#2).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AE03ED-FED2-44C2-B559-06ECC3048C4A}"/>
              </a:ext>
            </a:extLst>
          </p:cNvPr>
          <p:cNvSpPr txBox="1"/>
          <p:nvPr/>
        </p:nvSpPr>
        <p:spPr>
          <a:xfrm>
            <a:off x="4354750" y="4050097"/>
            <a:ext cx="7450072" cy="126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27432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Difference of “In” and “Out” helium temperatures measured at 1000A 1 Hz pulsing (a – left) and at 1000A 14 Hz magnet pulsing (b – right).</a:t>
            </a:r>
          </a:p>
          <a:p>
            <a:pPr marL="228600" marR="27432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Precision of temperature measurements is about +/- 0.003 K  which leads to the upper limit on HTS magnet cryogenic power loss of 0.1 W.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9EBD17-46D2-40A0-A531-CBFE730FD030}"/>
              </a:ext>
            </a:extLst>
          </p:cNvPr>
          <p:cNvSpPr txBox="1"/>
          <p:nvPr/>
        </p:nvSpPr>
        <p:spPr>
          <a:xfrm>
            <a:off x="704169" y="5409896"/>
            <a:ext cx="10860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Helium pressure drop in cryogenic pipes may lead to the temperature drop (for ideal gas: </a:t>
            </a:r>
            <a:r>
              <a:rPr lang="el-GR" dirty="0"/>
              <a:t>Δ</a:t>
            </a:r>
            <a:r>
              <a:rPr lang="en-US" dirty="0"/>
              <a:t> P/P =&gt; </a:t>
            </a:r>
            <a:r>
              <a:rPr lang="el-GR" dirty="0"/>
              <a:t>Δ</a:t>
            </a:r>
            <a:r>
              <a:rPr lang="en-US" dirty="0"/>
              <a:t> T/T). </a:t>
            </a:r>
          </a:p>
          <a:p>
            <a:r>
              <a:rPr lang="en-US" dirty="0"/>
              <a:t>Methodical analysis, however, indicates possible pressure drop of only 543 Pa (0.08 Psi), hence 12 </a:t>
            </a:r>
            <a:r>
              <a:rPr lang="en-US" dirty="0" err="1"/>
              <a:t>mK</a:t>
            </a:r>
            <a:r>
              <a:rPr lang="en-US" dirty="0"/>
              <a:t> correction.  </a:t>
            </a:r>
          </a:p>
        </p:txBody>
      </p:sp>
    </p:spTree>
    <p:extLst>
      <p:ext uri="{BB962C8B-B14F-4D97-AF65-F5344CB8AC3E}">
        <p14:creationId xmlns:p14="http://schemas.microsoft.com/office/powerpoint/2010/main" val="452541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79577D-0BAB-4EF7-B419-ED071676A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H.Piekarz et al. | 290 T/s HTS magnet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DEF-2FA7-4D89-B630-D9C2AA48D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33BE-2A4E-4857-BA44-489A5A6B0736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8C2298-02BE-4C6B-BA95-D5FC95497865}"/>
              </a:ext>
            </a:extLst>
          </p:cNvPr>
          <p:cNvSpPr txBox="1"/>
          <p:nvPr/>
        </p:nvSpPr>
        <p:spPr>
          <a:xfrm>
            <a:off x="198759" y="310783"/>
            <a:ext cx="11918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Power dissipated in Cu tape holding strands if magnet was not superconducting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F1DFD7-A22B-449D-8EDD-198B5D1C7A3B}"/>
              </a:ext>
            </a:extLst>
          </p:cNvPr>
          <p:cNvSpPr txBox="1"/>
          <p:nvPr/>
        </p:nvSpPr>
        <p:spPr>
          <a:xfrm>
            <a:off x="292371" y="3604039"/>
            <a:ext cx="11585929" cy="2451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HTS strands are wrapped with single layer of 12.5 mm x 0.1 mm Cu tape of 402 g mass and resistance of 230 10</a:t>
            </a:r>
            <a:r>
              <a:rPr lang="en-US" baseline="30000" dirty="0"/>
              <a:t>-4</a:t>
            </a:r>
            <a:r>
              <a:rPr lang="en-US" dirty="0"/>
              <a:t> </a:t>
            </a:r>
            <a:r>
              <a:rPr lang="el-GR" dirty="0"/>
              <a:t>Ω</a:t>
            </a:r>
            <a:r>
              <a:rPr lang="en-US" dirty="0"/>
              <a:t> @ 6 K.</a:t>
            </a:r>
          </a:p>
          <a:p>
            <a:r>
              <a:rPr lang="en-US" dirty="0"/>
              <a:t>Magnet power cable is split into 2 sub-cables, each carrying medium current of 250 A over the  9 10</a:t>
            </a:r>
            <a:r>
              <a:rPr lang="en-US" baseline="30000" dirty="0"/>
              <a:t>-3</a:t>
            </a:r>
            <a:r>
              <a:rPr lang="en-US" dirty="0"/>
              <a:t> s power cycle time.</a:t>
            </a:r>
          </a:p>
          <a:p>
            <a:pPr marL="228600" marR="0" algn="just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en-US" dirty="0"/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en-US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Copper tape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(250 A)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· 230 · 10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-4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Ω · 9 10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-3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 · 14 Hz = 181 W</a:t>
            </a:r>
          </a:p>
          <a:p>
            <a:pPr marL="228600" marR="0" algn="just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supercritical helium 6.5 K, 0.38 MPa, flow 1.2 g/s in each sub-cable pipe the temperature rise would be 39 K.</a:t>
            </a:r>
          </a:p>
          <a:p>
            <a:pPr marL="228600" marR="0" algn="just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emperature rise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upper limit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 ~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0.1 K indicates that magnet was perfectly superconducting.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50BDD5-F9E3-46AB-99FB-EFF146CFD2F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132" y="1049521"/>
            <a:ext cx="5398292" cy="226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07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1752</TotalTime>
  <Words>1443</Words>
  <Application>Microsoft Office PowerPoint</Application>
  <PresentationFormat>Widescreen</PresentationFormat>
  <Paragraphs>197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inherit</vt:lpstr>
      <vt:lpstr>Times New Roman</vt:lpstr>
      <vt:lpstr>Office Theme</vt:lpstr>
      <vt:lpstr>Rapid-Cycling HTS-Based Accelerator Magnet  Henryk Piekarz, Steve Hays, Brad Claypool, Matt Kufer, Vladimir Shiltsev (Fermilab)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Accelerator R&amp;D – Not Accelerator Proposal</dc:title>
  <dc:creator>Henryk Piekarz x2105,3907 12122N</dc:creator>
  <cp:lastModifiedBy>Henryk Piekarz</cp:lastModifiedBy>
  <cp:revision>230</cp:revision>
  <cp:lastPrinted>2021-10-13T19:27:24Z</cp:lastPrinted>
  <dcterms:created xsi:type="dcterms:W3CDTF">2018-04-02T14:36:43Z</dcterms:created>
  <dcterms:modified xsi:type="dcterms:W3CDTF">2021-10-13T20:16:14Z</dcterms:modified>
</cp:coreProperties>
</file>