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351" r:id="rId2"/>
    <p:sldId id="448" r:id="rId3"/>
    <p:sldId id="357" r:id="rId4"/>
    <p:sldId id="413" r:id="rId5"/>
    <p:sldId id="447" r:id="rId6"/>
    <p:sldId id="384" r:id="rId7"/>
    <p:sldId id="410" r:id="rId8"/>
    <p:sldId id="411" r:id="rId9"/>
    <p:sldId id="375" r:id="rId10"/>
    <p:sldId id="415" r:id="rId11"/>
    <p:sldId id="418" r:id="rId12"/>
    <p:sldId id="417" r:id="rId13"/>
    <p:sldId id="446" r:id="rId14"/>
    <p:sldId id="382" r:id="rId15"/>
    <p:sldId id="398" r:id="rId16"/>
    <p:sldId id="420" r:id="rId17"/>
    <p:sldId id="419" r:id="rId18"/>
    <p:sldId id="423" r:id="rId19"/>
    <p:sldId id="421" r:id="rId20"/>
    <p:sldId id="437" r:id="rId21"/>
    <p:sldId id="438" r:id="rId22"/>
    <p:sldId id="425" r:id="rId23"/>
    <p:sldId id="439" r:id="rId24"/>
    <p:sldId id="440" r:id="rId25"/>
    <p:sldId id="441" r:id="rId26"/>
    <p:sldId id="445" r:id="rId27"/>
    <p:sldId id="374" r:id="rId28"/>
    <p:sldId id="353" r:id="rId29"/>
    <p:sldId id="390" r:id="rId30"/>
    <p:sldId id="391" r:id="rId31"/>
    <p:sldId id="377" r:id="rId3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F39C5EA-9BA9-DF4B-93BD-E53DB1719E98}">
          <p14:sldIdLst>
            <p14:sldId id="351"/>
            <p14:sldId id="448"/>
            <p14:sldId id="357"/>
            <p14:sldId id="413"/>
          </p14:sldIdLst>
        </p14:section>
        <p14:section name="Traditional Models" id="{F707814E-B363-614E-85A7-54FBBDFE7C43}">
          <p14:sldIdLst>
            <p14:sldId id="447"/>
            <p14:sldId id="384"/>
            <p14:sldId id="410"/>
            <p14:sldId id="411"/>
            <p14:sldId id="375"/>
            <p14:sldId id="415"/>
            <p14:sldId id="418"/>
            <p14:sldId id="417"/>
          </p14:sldIdLst>
        </p14:section>
        <p14:section name="CZM" id="{324D7FB8-EB0B-C547-AD61-4A1CB5E3C8A1}">
          <p14:sldIdLst>
            <p14:sldId id="446"/>
            <p14:sldId id="382"/>
            <p14:sldId id="398"/>
            <p14:sldId id="420"/>
            <p14:sldId id="419"/>
            <p14:sldId id="423"/>
            <p14:sldId id="421"/>
            <p14:sldId id="437"/>
            <p14:sldId id="438"/>
            <p14:sldId id="425"/>
            <p14:sldId id="439"/>
            <p14:sldId id="440"/>
            <p14:sldId id="441"/>
          </p14:sldIdLst>
        </p14:section>
        <p14:section name="Conclusion" id="{0E2A0256-F4D6-2945-9279-92B362DE7E6F}">
          <p14:sldIdLst>
            <p14:sldId id="445"/>
            <p14:sldId id="374"/>
            <p14:sldId id="353"/>
          </p14:sldIdLst>
        </p14:section>
        <p14:section name="Extra" id="{0EB0374F-4D1A-8944-9D64-1447AF61032D}">
          <p14:sldIdLst>
            <p14:sldId id="390"/>
            <p14:sldId id="391"/>
            <p14:sldId id="3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60" userDrawn="1">
          <p15:clr>
            <a:srgbClr val="A4A3A4"/>
          </p15:clr>
        </p15:guide>
        <p15:guide id="2" orient="horz" pos="1010" userDrawn="1">
          <p15:clr>
            <a:srgbClr val="A4A3A4"/>
          </p15:clr>
        </p15:guide>
        <p15:guide id="3" orient="horz" pos="3630" userDrawn="1">
          <p15:clr>
            <a:srgbClr val="A4A3A4"/>
          </p15:clr>
        </p15:guide>
        <p15:guide id="4" orient="horz" pos="2309" userDrawn="1">
          <p15:clr>
            <a:srgbClr val="A4A3A4"/>
          </p15:clr>
        </p15:guide>
        <p15:guide id="5" pos="5471" userDrawn="1">
          <p15:clr>
            <a:srgbClr val="A4A3A4"/>
          </p15:clr>
        </p15:guide>
        <p15:guide id="6" pos="295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075" userDrawn="1">
          <p15:clr>
            <a:srgbClr val="A4A3A4"/>
          </p15:clr>
        </p15:guide>
        <p15:guide id="9" pos="3889" userDrawn="1">
          <p15:clr>
            <a:srgbClr val="A4A3A4"/>
          </p15:clr>
        </p15:guide>
        <p15:guide id="10" pos="3679" userDrawn="1">
          <p15:clr>
            <a:srgbClr val="A4A3A4"/>
          </p15:clr>
        </p15:guide>
        <p15:guide id="11" pos="2852" userDrawn="1">
          <p15:clr>
            <a:srgbClr val="A4A3A4"/>
          </p15:clr>
        </p15:guide>
        <p15:guide id="12" pos="18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03BE2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43" autoAdjust="0"/>
    <p:restoredTop sz="95186" autoAdjust="0"/>
  </p:normalViewPr>
  <p:slideViewPr>
    <p:cSldViewPr snapToGrid="0" snapToObjects="1">
      <p:cViewPr varScale="1">
        <p:scale>
          <a:sx n="124" d="100"/>
          <a:sy n="124" d="100"/>
        </p:scale>
        <p:origin x="2096" y="176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B9D2C41-C2D0-FF45-8B99-3885B7F78EB1}" type="datetimeFigureOut">
              <a:rPr lang="en-US" smtClean="0"/>
              <a:t>10/14/21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A948ED6-3360-EB40-9D40-476C2156E9E8}" type="datetimeFigureOut">
              <a:rPr lang="en-US" smtClean="0"/>
              <a:t>10/14/21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Vallone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8A127F-3090-4A7D-A7C0-95D0A05756D5}" type="slidenum">
              <a:rPr lang="en-US" altLang="en-US" smtClean="0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0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Vallone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8A127F-3090-4A7D-A7C0-95D0A05756D5}" type="slidenum">
              <a:rPr lang="en-US" altLang="en-US" smtClean="0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Vallone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8A127F-3090-4A7D-A7C0-95D0A05756D5}" type="slidenum">
              <a:rPr lang="en-US" altLang="en-US" smtClean="0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749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Vallone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8A127F-3090-4A7D-A7C0-95D0A05756D5}" type="slidenum">
              <a:rPr lang="en-US" altLang="en-US" smtClean="0">
                <a:latin typeface="Calibri" panose="020F0502020204030204" pitchFamily="34" charset="0"/>
              </a:rPr>
              <a:pPr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99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4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91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3" y="186643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127" y="6447709"/>
            <a:ext cx="516675" cy="30777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34740" y="6447709"/>
            <a:ext cx="187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G. Vallone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83580" y="6447709"/>
            <a:ext cx="187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10/13/2021</a:t>
            </a:r>
          </a:p>
        </p:txBody>
      </p:sp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52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5" y="388665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4" indent="0" algn="ctr">
              <a:buNone/>
              <a:defRPr/>
            </a:lvl2pPr>
            <a:lvl3pPr marL="642890" indent="0" algn="ctr">
              <a:buNone/>
              <a:defRPr/>
            </a:lvl3pPr>
            <a:lvl4pPr marL="964334" indent="0" algn="ctr">
              <a:buNone/>
              <a:defRPr/>
            </a:lvl4pPr>
            <a:lvl5pPr marL="1285778" indent="0" algn="ctr">
              <a:buNone/>
              <a:defRPr/>
            </a:lvl5pPr>
            <a:lvl6pPr marL="1607223" indent="0" algn="ctr">
              <a:buNone/>
              <a:defRPr/>
            </a:lvl6pPr>
            <a:lvl7pPr marL="1928667" indent="0" algn="ctr">
              <a:buNone/>
              <a:defRPr/>
            </a:lvl7pPr>
            <a:lvl8pPr marL="2250111" indent="0" algn="ctr">
              <a:buNone/>
              <a:defRPr/>
            </a:lvl8pPr>
            <a:lvl9pPr marL="257155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7" y="6356354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61" y="6323778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64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64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4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3" r:id="rId4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20" indent="-285739" algn="l" defTabSz="457182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2954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136" indent="-228591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318" indent="-228591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499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020" y="3581399"/>
            <a:ext cx="8740140" cy="2768601"/>
          </a:xfrm>
        </p:spPr>
        <p:txBody>
          <a:bodyPr anchor="t">
            <a:noAutofit/>
          </a:bodyPr>
          <a:lstStyle/>
          <a:p>
            <a:r>
              <a:rPr lang="it-IT" sz="2000" b="1" dirty="0"/>
              <a:t>G. Vallone</a:t>
            </a:r>
            <a:r>
              <a:rPr lang="it-IT" sz="2000" b="1" baseline="30000" dirty="0"/>
              <a:t>1</a:t>
            </a:r>
            <a:r>
              <a:rPr lang="it-IT" sz="2000" b="1" dirty="0"/>
              <a:t>, E. Anderssen</a:t>
            </a:r>
            <a:r>
              <a:rPr lang="it-IT" sz="2000" b="1" baseline="30000" dirty="0"/>
              <a:t>1</a:t>
            </a:r>
            <a:r>
              <a:rPr lang="it-IT" sz="2000" b="1" dirty="0"/>
              <a:t>, D. Arbelaez</a:t>
            </a:r>
            <a:r>
              <a:rPr lang="it-IT" sz="2000" b="1" baseline="30000" dirty="0"/>
              <a:t>1</a:t>
            </a:r>
            <a:r>
              <a:rPr lang="it-IT" sz="2000" b="1" dirty="0"/>
              <a:t>, L. Brower</a:t>
            </a:r>
            <a:r>
              <a:rPr lang="it-IT" sz="2000" b="1" baseline="30000" dirty="0"/>
              <a:t>1</a:t>
            </a:r>
            <a:r>
              <a:rPr lang="it-IT" sz="2000" b="1" dirty="0"/>
              <a:t>, P. Ferracin</a:t>
            </a:r>
            <a:r>
              <a:rPr lang="it-IT" sz="2000" b="1" baseline="30000" dirty="0"/>
              <a:t>1</a:t>
            </a:r>
            <a:r>
              <a:rPr lang="it-IT" sz="2000" b="1" dirty="0"/>
              <a:t>, J. L. Rudeiros</a:t>
            </a:r>
            <a:r>
              <a:rPr lang="it-IT" sz="2000" b="1" baseline="30000" dirty="0"/>
              <a:t>1</a:t>
            </a:r>
            <a:r>
              <a:rPr lang="it-IT" sz="2000" b="1" dirty="0"/>
              <a:t>, S. Prestemon</a:t>
            </a:r>
            <a:r>
              <a:rPr lang="it-IT" sz="2000" b="1" baseline="30000" dirty="0"/>
              <a:t>1</a:t>
            </a:r>
            <a:r>
              <a:rPr lang="it-IT" sz="2000" b="1" dirty="0"/>
              <a:t>, T. Shen</a:t>
            </a:r>
            <a:r>
              <a:rPr lang="it-IT" sz="2000" b="1" baseline="30000" dirty="0"/>
              <a:t>1</a:t>
            </a:r>
          </a:p>
          <a:p>
            <a:endParaRPr lang="it-IT" sz="2000" b="1" baseline="30000" dirty="0"/>
          </a:p>
          <a:p>
            <a:r>
              <a:rPr lang="it-IT" sz="2000" b="1" baseline="30000" dirty="0"/>
              <a:t>1</a:t>
            </a:r>
            <a:r>
              <a:rPr lang="en-US" sz="2000" dirty="0"/>
              <a:t>Lawrence Berkeley National Laboratory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US-MDP Collaboration Meeting</a:t>
            </a:r>
          </a:p>
          <a:p>
            <a:r>
              <a:rPr lang="en-US" sz="2000" dirty="0"/>
              <a:t>13 October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8788" y="2283460"/>
            <a:ext cx="8226426" cy="1229360"/>
          </a:xfrm>
        </p:spPr>
        <p:txBody>
          <a:bodyPr>
            <a:normAutofit/>
          </a:bodyPr>
          <a:lstStyle/>
          <a:p>
            <a:r>
              <a:rPr lang="en-US" dirty="0"/>
              <a:t>Interface Models for CCT Magnets</a:t>
            </a:r>
          </a:p>
        </p:txBody>
      </p:sp>
    </p:spTree>
    <p:extLst>
      <p:ext uri="{BB962C8B-B14F-4D97-AF65-F5344CB8AC3E}">
        <p14:creationId xmlns:p14="http://schemas.microsoft.com/office/powerpoint/2010/main" val="3140019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Subscale II – Frictional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10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799" y="3516923"/>
            <a:ext cx="5749771" cy="263178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FE 2D numerical model of Subscale II, 9 kA – </a:t>
            </a:r>
            <a:r>
              <a:rPr lang="en-US" sz="1600" b="1" dirty="0">
                <a:latin typeface="Century Gothic" panose="020B0502020202020204" pitchFamily="34" charset="0"/>
              </a:rPr>
              <a:t>𝞵 = 0.2</a:t>
            </a: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Normal</a:t>
            </a:r>
            <a:r>
              <a:rPr lang="en-US" sz="1600" dirty="0">
                <a:latin typeface="Century Gothic" panose="020B0502020202020204" pitchFamily="34" charset="0"/>
              </a:rPr>
              <a:t> contact status during powering: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Conductor/rib: 3 um (!) max </a:t>
            </a:r>
            <a:r>
              <a:rPr lang="en-US" sz="1400" b="1" dirty="0">
                <a:latin typeface="Century Gothic" panose="020B0502020202020204" pitchFamily="34" charset="0"/>
              </a:rPr>
              <a:t>gap </a:t>
            </a:r>
            <a:r>
              <a:rPr lang="en-US" sz="1400" dirty="0">
                <a:latin typeface="Century Gothic" panose="020B0502020202020204" pitchFamily="34" charset="0"/>
              </a:rPr>
              <a:t>on the first turn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Inner turns and outer layer do not separate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What about the tension? The rib seems to follow the conductor…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Conductor/spar: 10 um max gap at ~60°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Shear</a:t>
            </a:r>
            <a:r>
              <a:rPr lang="en-US" sz="1600" dirty="0">
                <a:latin typeface="Century Gothic" panose="020B0502020202020204" pitchFamily="34" charset="0"/>
              </a:rPr>
              <a:t> contact status: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Conductor/rib: sliding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Conductor/spar: mostly detached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Chart, sunburst chart&#10;&#10;Description automatically generated">
            <a:extLst>
              <a:ext uri="{FF2B5EF4-FFF2-40B4-BE49-F238E27FC236}">
                <a16:creationId xmlns:a16="http://schemas.microsoft.com/office/drawing/2014/main" id="{3591307C-0DD9-4244-B46D-0DB7E035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02" y="1305060"/>
            <a:ext cx="2872000" cy="2160000"/>
          </a:xfrm>
          <a:prstGeom prst="rect">
            <a:avLst/>
          </a:prstGeom>
        </p:spPr>
      </p:pic>
      <p:pic>
        <p:nvPicPr>
          <p:cNvPr id="8" name="Picture 7" descr="Chart, sunburst chart&#10;&#10;Description automatically generated">
            <a:extLst>
              <a:ext uri="{FF2B5EF4-FFF2-40B4-BE49-F238E27FC236}">
                <a16:creationId xmlns:a16="http://schemas.microsoft.com/office/drawing/2014/main" id="{96D52327-3D91-064C-BE33-B50469127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264" y="1305060"/>
            <a:ext cx="2872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2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Subscale III – Frictional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11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799" y="3516923"/>
            <a:ext cx="5749771" cy="263178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FE 2D numerical model of Subscale II, 9 kA – </a:t>
            </a:r>
            <a:r>
              <a:rPr lang="en-US" sz="1600" b="1" dirty="0">
                <a:latin typeface="Century Gothic" panose="020B0502020202020204" pitchFamily="34" charset="0"/>
              </a:rPr>
              <a:t>𝞵 = 0.2</a:t>
            </a: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Normal</a:t>
            </a:r>
            <a:r>
              <a:rPr lang="en-US" sz="1600" dirty="0">
                <a:latin typeface="Century Gothic" panose="020B0502020202020204" pitchFamily="34" charset="0"/>
              </a:rPr>
              <a:t> contact status during powering: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Conductor/rib: 5 um (!) max </a:t>
            </a:r>
            <a:r>
              <a:rPr lang="en-US" sz="1400" b="1" dirty="0">
                <a:latin typeface="Century Gothic" panose="020B0502020202020204" pitchFamily="34" charset="0"/>
              </a:rPr>
              <a:t>gap </a:t>
            </a:r>
            <a:r>
              <a:rPr lang="en-US" sz="1400" dirty="0">
                <a:latin typeface="Century Gothic" panose="020B0502020202020204" pitchFamily="34" charset="0"/>
              </a:rPr>
              <a:t>at ~60°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More turns separate -&gt; the ribs do not follow the conductor now (stiffer spar)…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Conductor/spar: 9 um max gap at ~45°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Shear</a:t>
            </a:r>
            <a:r>
              <a:rPr lang="en-US" sz="1600" dirty="0">
                <a:latin typeface="Century Gothic" panose="020B0502020202020204" pitchFamily="34" charset="0"/>
              </a:rPr>
              <a:t> contact status: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Conductor/rib: sliding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Conductor/spar: detached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1F34DA50-7F31-F140-A0AE-37F04F037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394" y="1356923"/>
            <a:ext cx="2872000" cy="2160000"/>
          </a:xfrm>
          <a:prstGeom prst="rect">
            <a:avLst/>
          </a:prstGeom>
        </p:spPr>
      </p:pic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2A34E137-4469-AA47-96E5-882ED0DA0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63" y="1356923"/>
            <a:ext cx="2872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73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Frictional Model - Considerations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12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799" y="4460318"/>
            <a:ext cx="8462273" cy="182364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Peak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displacement</a:t>
            </a:r>
            <a:r>
              <a:rPr lang="en-US" sz="1600" dirty="0">
                <a:latin typeface="Century Gothic" panose="020B0502020202020204" pitchFamily="34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Not much difference (normal direction)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Significant difference in the opening at the rib/conductor interface</a:t>
            </a:r>
          </a:p>
        </p:txBody>
      </p:sp>
      <p:pic>
        <p:nvPicPr>
          <p:cNvPr id="8" name="Picture 7" descr="Chart, sunburst chart&#10;&#10;Description automatically generated">
            <a:extLst>
              <a:ext uri="{FF2B5EF4-FFF2-40B4-BE49-F238E27FC236}">
                <a16:creationId xmlns:a16="http://schemas.microsoft.com/office/drawing/2014/main" id="{B35895E4-EC14-5845-B9FC-B09447228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559" y="1407438"/>
            <a:ext cx="3743643" cy="2815553"/>
          </a:xfrm>
          <a:prstGeom prst="rect">
            <a:avLst/>
          </a:prstGeom>
        </p:spPr>
      </p:pic>
      <p:pic>
        <p:nvPicPr>
          <p:cNvPr id="9" name="Picture 8" descr="Chart, sunburst chart&#10;&#10;Description automatically generated">
            <a:extLst>
              <a:ext uri="{FF2B5EF4-FFF2-40B4-BE49-F238E27FC236}">
                <a16:creationId xmlns:a16="http://schemas.microsoft.com/office/drawing/2014/main" id="{80EA5FB9-2B21-844B-8DB5-9688230AF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43" y="1407438"/>
            <a:ext cx="3743643" cy="28155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BB6A43-9EA9-8D43-80B0-BA20FAD16606}"/>
              </a:ext>
            </a:extLst>
          </p:cNvPr>
          <p:cNvSpPr txBox="1"/>
          <p:nvPr/>
        </p:nvSpPr>
        <p:spPr>
          <a:xfrm>
            <a:off x="7099405" y="1394286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Thick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B03C7D-C275-C74A-833C-F6ABD6DF877D}"/>
              </a:ext>
            </a:extLst>
          </p:cNvPr>
          <p:cNvSpPr txBox="1"/>
          <p:nvPr/>
        </p:nvSpPr>
        <p:spPr>
          <a:xfrm>
            <a:off x="2853291" y="1394287"/>
            <a:ext cx="6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350918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Outline</a:t>
            </a:r>
            <a:endParaRPr lang="en-GB" altLang="en-US" dirty="0">
              <a:latin typeface="Century Gothic" panose="020B0502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04800" y="1471842"/>
            <a:ext cx="8686800" cy="4562219"/>
          </a:xfrm>
        </p:spPr>
        <p:txBody>
          <a:bodyPr anchor="t">
            <a:normAutofit fontScale="92500" lnSpcReduction="10000"/>
          </a:bodyPr>
          <a:lstStyle/>
          <a:p>
            <a:r>
              <a:rPr lang="en-US" altLang="en-US" dirty="0">
                <a:latin typeface="Century Gothic" panose="020B0502020202020204" pitchFamily="34" charset="0"/>
              </a:rPr>
              <a:t>Introduction</a:t>
            </a:r>
          </a:p>
          <a:p>
            <a:pPr marL="0" indent="0">
              <a:buNone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CCT standard FE Models: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Bonded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Frictional</a:t>
            </a:r>
          </a:p>
          <a:p>
            <a:pPr lvl="1"/>
            <a:endParaRPr lang="en-US" altLang="en-US" dirty="0"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CCT interface debonding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CZM with nominal properties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CZM with reduced strength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Calibration on strain gauge data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F5F7BE-568B-48C2-A966-D3DC87B028FF}" type="slidenum">
              <a:rPr lang="en-US" altLang="en-US" sz="1400" smtClean="0">
                <a:latin typeface="Century Gothic" panose="020B0502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263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Interface Model Properties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14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5881" y="3429000"/>
                <a:ext cx="6003093" cy="2852953"/>
              </a:xfrm>
            </p:spPr>
            <p:txBody>
              <a:bodyPr>
                <a:no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Century Gothic" panose="020B0502020202020204" pitchFamily="34" charset="0"/>
                  </a:rPr>
                  <a:t>Assumptions</a:t>
                </a:r>
                <a:r>
                  <a:rPr lang="en-US" sz="1400" dirty="0">
                    <a:latin typeface="Century Gothic" panose="020B0502020202020204" pitchFamily="34" charset="0"/>
                  </a:rPr>
                  <a:t>: 	1.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1400" dirty="0">
                    <a:latin typeface="Century Gothic" panose="020B0502020202020204" pitchFamily="34" charset="0"/>
                  </a:rPr>
                  <a:t>		2.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Century Gothic" panose="020B0502020202020204" pitchFamily="34" charset="0"/>
                  </a:rPr>
                  <a:t> 	3.</a:t>
                </a:r>
                <a:r>
                  <a:rPr lang="en-US" sz="1400" b="1" dirty="0"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𝐺𝑃𝑎</m:t>
                    </m:r>
                  </m:oMath>
                </a14:m>
                <a:endParaRPr lang="en-US" sz="1400" b="1" dirty="0">
                  <a:latin typeface="Century Gothic" panose="020B0502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400" b="1" dirty="0">
                  <a:latin typeface="Century Gothic" panose="020B0502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Century Gothic" panose="020B0502020202020204" pitchFamily="34" charset="0"/>
                  </a:rPr>
                  <a:t>Double</a:t>
                </a:r>
                <a:r>
                  <a:rPr lang="en-US" sz="1400" dirty="0">
                    <a:latin typeface="Century Gothic" panose="020B0502020202020204" pitchFamily="34" charset="0"/>
                  </a:rPr>
                  <a:t> </a:t>
                </a:r>
                <a:r>
                  <a:rPr lang="en-US" sz="1400" b="1" dirty="0">
                    <a:latin typeface="Century Gothic" panose="020B0502020202020204" pitchFamily="34" charset="0"/>
                  </a:rPr>
                  <a:t>lap</a:t>
                </a:r>
                <a:r>
                  <a:rPr lang="en-US" sz="1400" dirty="0">
                    <a:latin typeface="Century Gothic" panose="020B0502020202020204" pitchFamily="34" charset="0"/>
                  </a:rPr>
                  <a:t> joint used to calibrate the material </a:t>
                </a:r>
                <a:r>
                  <a:rPr lang="en-US" sz="1400" b="1" dirty="0">
                    <a:latin typeface="Century Gothic" panose="020B0502020202020204" pitchFamily="34" charset="0"/>
                  </a:rPr>
                  <a:t>strength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tensile strength: 24 MPa, shear strength: 12 MPa</a:t>
                </a:r>
                <a:endParaRPr lang="en-US" sz="1400" b="1" dirty="0">
                  <a:latin typeface="Century Gothic" panose="020B0502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Century Gothic" panose="020B0502020202020204" pitchFamily="34" charset="0"/>
                  </a:rPr>
                  <a:t>Single</a:t>
                </a:r>
                <a:r>
                  <a:rPr lang="en-US" sz="1400" dirty="0">
                    <a:latin typeface="Century Gothic" panose="020B0502020202020204" pitchFamily="34" charset="0"/>
                  </a:rPr>
                  <a:t> </a:t>
                </a:r>
                <a:r>
                  <a:rPr lang="en-US" sz="1400" b="1" dirty="0">
                    <a:latin typeface="Century Gothic" panose="020B0502020202020204" pitchFamily="34" charset="0"/>
                  </a:rPr>
                  <a:t>lap</a:t>
                </a:r>
                <a:r>
                  <a:rPr lang="en-US" sz="1400" dirty="0">
                    <a:latin typeface="Century Gothic" panose="020B0502020202020204" pitchFamily="34" charset="0"/>
                  </a:rPr>
                  <a:t> joint results used to calibrate the </a:t>
                </a:r>
                <a:r>
                  <a:rPr lang="en-US" sz="1400" b="1" dirty="0">
                    <a:latin typeface="Century Gothic" panose="020B0502020202020204" pitchFamily="34" charset="0"/>
                  </a:rPr>
                  <a:t>fracture</a:t>
                </a:r>
                <a:r>
                  <a:rPr lang="en-US" sz="1400" dirty="0">
                    <a:latin typeface="Century Gothic" panose="020B0502020202020204" pitchFamily="34" charset="0"/>
                  </a:rPr>
                  <a:t> </a:t>
                </a:r>
                <a:r>
                  <a:rPr lang="en-US" sz="1400" b="1" dirty="0">
                    <a:latin typeface="Century Gothic" panose="020B0502020202020204" pitchFamily="34" charset="0"/>
                  </a:rPr>
                  <a:t>toughness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Fracture toughness, mode I: 30 J/m</a:t>
                </a:r>
                <a:r>
                  <a:rPr lang="en-US" sz="1400" baseline="30000" dirty="0">
                    <a:latin typeface="Century Gothic" panose="020B0502020202020204" pitchFamily="34" charset="0"/>
                  </a:rPr>
                  <a:t>2</a:t>
                </a:r>
                <a:r>
                  <a:rPr lang="en-US" sz="1400" dirty="0">
                    <a:latin typeface="Century Gothic" panose="020B0502020202020204" pitchFamily="34" charset="0"/>
                  </a:rPr>
                  <a:t>	mode II: 90 J/ m</a:t>
                </a:r>
                <a:r>
                  <a:rPr lang="en-US" sz="1400" baseline="30000" dirty="0">
                    <a:latin typeface="Century Gothic" panose="020B0502020202020204" pitchFamily="34" charset="0"/>
                  </a:rPr>
                  <a:t>2</a:t>
                </a:r>
                <a:endParaRPr lang="en-US" sz="1400" dirty="0">
                  <a:latin typeface="Century Gothic" panose="020B0502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Preliminary values, more exp. data needed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E.g. A </a:t>
                </a:r>
                <a:r>
                  <a:rPr lang="en-US" sz="1400" b="1" dirty="0">
                    <a:latin typeface="Century Gothic" panose="020B0502020202020204" pitchFamily="34" charset="0"/>
                  </a:rPr>
                  <a:t>disp./force</a:t>
                </a:r>
                <a:r>
                  <a:rPr lang="en-US" sz="1400" dirty="0">
                    <a:latin typeface="Century Gothic" panose="020B0502020202020204" pitchFamily="34" charset="0"/>
                  </a:rPr>
                  <a:t> </a:t>
                </a:r>
                <a:r>
                  <a:rPr lang="en-US" sz="1400" b="1" dirty="0">
                    <a:latin typeface="Century Gothic" panose="020B0502020202020204" pitchFamily="34" charset="0"/>
                  </a:rPr>
                  <a:t>curve</a:t>
                </a:r>
                <a:r>
                  <a:rPr lang="en-US" sz="1400" dirty="0">
                    <a:latin typeface="Century Gothic" panose="020B0502020202020204" pitchFamily="34" charset="0"/>
                  </a:rPr>
                  <a:t> might improve </a:t>
                </a:r>
                <a:r>
                  <a:rPr lang="en-US" sz="1400" b="1" dirty="0">
                    <a:latin typeface="Century Gothic" panose="020B0502020202020204" pitchFamily="34" charset="0"/>
                  </a:rPr>
                  <a:t>toughness</a:t>
                </a:r>
                <a:r>
                  <a:rPr lang="en-US" sz="1400" dirty="0">
                    <a:latin typeface="Century Gothic" panose="020B0502020202020204" pitchFamily="34" charset="0"/>
                  </a:rPr>
                  <a:t> calibration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Available data not clean enough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Measurements at </a:t>
                </a:r>
                <a:r>
                  <a:rPr lang="en-US" sz="1400" b="1" dirty="0">
                    <a:latin typeface="Century Gothic" panose="020B0502020202020204" pitchFamily="34" charset="0"/>
                  </a:rPr>
                  <a:t>room</a:t>
                </a:r>
                <a:r>
                  <a:rPr lang="en-US" sz="1400" dirty="0">
                    <a:latin typeface="Century Gothic" panose="020B0502020202020204" pitchFamily="34" charset="0"/>
                  </a:rPr>
                  <a:t> </a:t>
                </a:r>
                <a:r>
                  <a:rPr lang="en-US" sz="1400" b="1" dirty="0">
                    <a:latin typeface="Century Gothic" panose="020B0502020202020204" pitchFamily="34" charset="0"/>
                  </a:rPr>
                  <a:t>temperature</a:t>
                </a:r>
                <a:r>
                  <a:rPr lang="en-US" sz="1400" dirty="0">
                    <a:latin typeface="Century Gothic" panose="020B0502020202020204" pitchFamily="34" charset="0"/>
                  </a:rPr>
                  <a:t> - no data at cold</a:t>
                </a:r>
                <a:endParaRPr lang="en-US" sz="14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400" dirty="0">
                  <a:latin typeface="Century Gothic" panose="020B0502020202020204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4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881" y="3429000"/>
                <a:ext cx="6003093" cy="2852953"/>
              </a:xfrm>
              <a:blipFill>
                <a:blip r:embed="rId2"/>
                <a:stretch>
                  <a:fillRect l="-211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198" y="1415783"/>
          <a:ext cx="3705225" cy="1571625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273569209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64931567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825529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15328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0425483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51246117"/>
                    </a:ext>
                  </a:extLst>
                </a:gridCol>
              </a:tblGrid>
              <a:tr h="23812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DOUBLE LAP JOINT TEST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6492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Gcn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Stress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85717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MPa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J/m2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MPa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J/m2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N/m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N/mm2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65855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97612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54908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98746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97606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193175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54225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200000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600000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99584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57862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312706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31.27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867336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29202" y="1415783"/>
          <a:ext cx="3657600" cy="1952625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4327156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218913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193538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3709689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9629632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05508621"/>
                    </a:ext>
                  </a:extLst>
                </a:gridCol>
              </a:tblGrid>
              <a:tr h="23812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SINGLE LAP JOINT TEST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7992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Gcn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Gct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Stress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8938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MPa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J/m2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MPa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J/m2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N/m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N/mm2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97229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92750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38002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90749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29155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87933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50329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73215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14398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09458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74081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62748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81397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8.14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959029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79FA378C-FE6E-CE44-A15C-9A6F48C00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34" y="3679676"/>
            <a:ext cx="2654309" cy="221835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F3C6D4-B51C-3140-81B9-BD0C5FC29CDD}"/>
              </a:ext>
            </a:extLst>
          </p:cNvPr>
          <p:cNvCxnSpPr>
            <a:cxnSpLocks/>
          </p:cNvCxnSpPr>
          <p:nvPr/>
        </p:nvCxnSpPr>
        <p:spPr>
          <a:xfrm flipH="1">
            <a:off x="7945990" y="3965660"/>
            <a:ext cx="165459" cy="254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141385A-EA71-424D-B5FE-EAFB11B0B746}"/>
              </a:ext>
            </a:extLst>
          </p:cNvPr>
          <p:cNvSpPr txBox="1"/>
          <p:nvPr/>
        </p:nvSpPr>
        <p:spPr>
          <a:xfrm>
            <a:off x="8028719" y="366752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G…</a:t>
            </a:r>
          </a:p>
        </p:txBody>
      </p:sp>
    </p:spTree>
    <p:extLst>
      <p:ext uri="{BB962C8B-B14F-4D97-AF65-F5344CB8AC3E}">
        <p14:creationId xmlns:p14="http://schemas.microsoft.com/office/powerpoint/2010/main" val="3163265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CCT5 – CZM Model - Damage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15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 txBox="1">
            <a:spLocks/>
          </p:cNvSpPr>
          <p:nvPr/>
        </p:nvSpPr>
        <p:spPr>
          <a:xfrm>
            <a:off x="210502" y="3759200"/>
            <a:ext cx="8476299" cy="25547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886" indent="-342886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20" indent="-285739" algn="l" defTabSz="457182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54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36" indent="-228591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18" indent="-228591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499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Some ‘small’ </a:t>
            </a:r>
            <a:r>
              <a:rPr lang="en-US" sz="1800" b="1" dirty="0">
                <a:latin typeface="Century Gothic" panose="020B0502020202020204" pitchFamily="34" charset="0"/>
              </a:rPr>
              <a:t>detachment</a:t>
            </a:r>
            <a:r>
              <a:rPr lang="en-US" sz="1800" dirty="0">
                <a:latin typeface="Century Gothic" panose="020B0502020202020204" pitchFamily="34" charset="0"/>
              </a:rPr>
              <a:t> after </a:t>
            </a:r>
            <a:r>
              <a:rPr lang="en-US" sz="1800" b="1" dirty="0">
                <a:latin typeface="Century Gothic" panose="020B0502020202020204" pitchFamily="34" charset="0"/>
              </a:rPr>
              <a:t>cooldown</a:t>
            </a:r>
            <a:r>
              <a:rPr lang="en-US" sz="1800" dirty="0">
                <a:latin typeface="Century Gothic" panose="020B0502020202020204" pitchFamily="34" charset="0"/>
              </a:rPr>
              <a:t> at the outer radius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This is what you might </a:t>
            </a:r>
            <a:r>
              <a:rPr lang="en-US" sz="1400" b="1" dirty="0">
                <a:latin typeface="Century Gothic" panose="020B0502020202020204" pitchFamily="34" charset="0"/>
              </a:rPr>
              <a:t>see</a:t>
            </a:r>
            <a:r>
              <a:rPr lang="en-US" sz="1400" dirty="0">
                <a:latin typeface="Century Gothic" panose="020B0502020202020204" pitchFamily="34" charset="0"/>
              </a:rPr>
              <a:t> looking at the coil after a test…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Almost </a:t>
            </a:r>
            <a:r>
              <a:rPr lang="en-US" sz="1400" b="1" dirty="0">
                <a:latin typeface="Century Gothic" panose="020B0502020202020204" pitchFamily="34" charset="0"/>
              </a:rPr>
              <a:t>no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damage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inside</a:t>
            </a:r>
            <a:r>
              <a:rPr lang="en-US" sz="1400" dirty="0">
                <a:latin typeface="Century Gothic" panose="020B0502020202020204" pitchFamily="34" charset="0"/>
              </a:rPr>
              <a:t>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Significant damage on the </a:t>
            </a:r>
            <a:r>
              <a:rPr lang="en-US" sz="1800" b="1" dirty="0">
                <a:latin typeface="Century Gothic" panose="020B0502020202020204" pitchFamily="34" charset="0"/>
              </a:rPr>
              <a:t>inner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latin typeface="Century Gothic" panose="020B0502020202020204" pitchFamily="34" charset="0"/>
              </a:rPr>
              <a:t>layer</a:t>
            </a:r>
            <a:r>
              <a:rPr lang="en-US" sz="1800" dirty="0">
                <a:latin typeface="Century Gothic" panose="020B0502020202020204" pitchFamily="34" charset="0"/>
              </a:rPr>
              <a:t> – negligible on the </a:t>
            </a:r>
            <a:r>
              <a:rPr lang="en-US" sz="1800" b="1" dirty="0">
                <a:latin typeface="Century Gothic" panose="020B0502020202020204" pitchFamily="34" charset="0"/>
              </a:rPr>
              <a:t>outer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latin typeface="Century Gothic" panose="020B0502020202020204" pitchFamily="34" charset="0"/>
              </a:rPr>
              <a:t>layer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Most of the spar/cable interface failed (from ~20 to 75 deg approx.)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The rib/cable interface fails on both sides (completely on the side in tension)</a:t>
            </a:r>
            <a:endParaRPr lang="en-US" sz="1400" b="1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latin typeface="Century Gothic" panose="020B0502020202020204" pitchFamily="34" charset="0"/>
              </a:rPr>
              <a:t>Failure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latin typeface="Century Gothic" panose="020B0502020202020204" pitchFamily="34" charset="0"/>
              </a:rPr>
              <a:t>propagates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latin typeface="Century Gothic" panose="020B0502020202020204" pitchFamily="34" charset="0"/>
              </a:rPr>
              <a:t>slowly</a:t>
            </a:r>
            <a:r>
              <a:rPr lang="en-US" sz="1800" dirty="0">
                <a:latin typeface="Century Gothic" panose="020B0502020202020204" pitchFamily="34" charset="0"/>
              </a:rPr>
              <a:t> from the outer edge, </a:t>
            </a:r>
            <a:r>
              <a:rPr lang="en-US" sz="1800" b="1" dirty="0">
                <a:latin typeface="Century Gothic" panose="020B0502020202020204" pitchFamily="34" charset="0"/>
              </a:rPr>
              <a:t>then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latin typeface="Century Gothic" panose="020B0502020202020204" pitchFamily="34" charset="0"/>
              </a:rPr>
              <a:t>suddenly</a:t>
            </a:r>
            <a:r>
              <a:rPr lang="en-US" sz="1800" dirty="0">
                <a:latin typeface="Century Gothic" panose="020B0502020202020204" pitchFamily="34" charset="0"/>
              </a:rPr>
              <a:t> propagates at around 12 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Impossible to say if this would be one or multiple </a:t>
            </a:r>
            <a:r>
              <a:rPr lang="en-US" sz="1400" b="1" dirty="0">
                <a:latin typeface="Century Gothic" panose="020B0502020202020204" pitchFamily="34" charset="0"/>
              </a:rPr>
              <a:t>events</a:t>
            </a:r>
            <a:r>
              <a:rPr lang="en-US" sz="1400" dirty="0">
                <a:latin typeface="Century Gothic" panose="020B0502020202020204" pitchFamily="34" charset="0"/>
              </a:rPr>
              <a:t> in a real magnet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This is quite close to where most CCT5 quenches were… (more later)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032" y="1240818"/>
            <a:ext cx="3200062" cy="2407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4C789-52C9-E54D-A3A1-5EC24192A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5" y="1247407"/>
            <a:ext cx="3200064" cy="2394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D103C-4609-8C44-A1B3-4373E78BC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870" y="1234155"/>
            <a:ext cx="3200063" cy="24207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763BB5-03C7-604C-A0BE-F99884B3EFE4}"/>
              </a:ext>
            </a:extLst>
          </p:cNvPr>
          <p:cNvSpPr/>
          <p:nvPr/>
        </p:nvSpPr>
        <p:spPr>
          <a:xfrm>
            <a:off x="1035934" y="2245489"/>
            <a:ext cx="376178" cy="358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2B107B-4DF0-D147-A17A-AE7A23A7FD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38" b="26588"/>
          <a:stretch/>
        </p:blipFill>
        <p:spPr>
          <a:xfrm>
            <a:off x="68435" y="2509024"/>
            <a:ext cx="1065883" cy="10723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1318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D68792-1247-E849-AB6A-EA2EBC77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50" y="1286947"/>
            <a:ext cx="3235950" cy="2328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Subscale II – CZM Model - Damage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16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 txBox="1">
            <a:spLocks/>
          </p:cNvSpPr>
          <p:nvPr/>
        </p:nvSpPr>
        <p:spPr>
          <a:xfrm>
            <a:off x="210502" y="3759200"/>
            <a:ext cx="8586257" cy="2554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86" indent="-342886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20" indent="-285739" algn="l" defTabSz="457182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54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36" indent="-228591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18" indent="-228591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499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latin typeface="Century Gothic" panose="020B0502020202020204" pitchFamily="34" charset="0"/>
              </a:rPr>
              <a:t>Less</a:t>
            </a:r>
            <a:r>
              <a:rPr lang="en-US" sz="1800" dirty="0">
                <a:latin typeface="Century Gothic" panose="020B0502020202020204" pitchFamily="34" charset="0"/>
              </a:rPr>
              <a:t> detachment… Interfaces on the </a:t>
            </a:r>
            <a:r>
              <a:rPr lang="en-US" sz="1800" b="1" dirty="0">
                <a:latin typeface="Century Gothic" panose="020B0502020202020204" pitchFamily="34" charset="0"/>
              </a:rPr>
              <a:t>verge</a:t>
            </a:r>
            <a:r>
              <a:rPr lang="en-US" sz="1800" dirty="0">
                <a:latin typeface="Century Gothic" panose="020B0502020202020204" pitchFamily="34" charset="0"/>
              </a:rPr>
              <a:t> of </a:t>
            </a:r>
            <a:r>
              <a:rPr lang="en-US" sz="1800" b="1" dirty="0">
                <a:latin typeface="Century Gothic" panose="020B0502020202020204" pitchFamily="34" charset="0"/>
              </a:rPr>
              <a:t>breaking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No damage after cooldown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No damage on the rib/conductor interface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Significant damage (~84% failed) on spar/conductor corners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latin typeface="Century Gothic" panose="020B0502020202020204" pitchFamily="34" charset="0"/>
              </a:rPr>
              <a:t>No</a:t>
            </a:r>
            <a:r>
              <a:rPr lang="en-US" sz="1800" dirty="0">
                <a:latin typeface="Century Gothic" panose="020B0502020202020204" pitchFamily="34" charset="0"/>
              </a:rPr>
              <a:t> damage on the </a:t>
            </a:r>
            <a:r>
              <a:rPr lang="en-US" sz="1800" b="1" dirty="0">
                <a:latin typeface="Century Gothic" panose="020B0502020202020204" pitchFamily="34" charset="0"/>
              </a:rPr>
              <a:t>outer</a:t>
            </a:r>
            <a:r>
              <a:rPr lang="en-US" sz="1800" dirty="0">
                <a:latin typeface="Century Gothic" panose="020B0502020202020204" pitchFamily="34" charset="0"/>
              </a:rPr>
              <a:t> layer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But the max. tension was higher than the limit!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With the CZM model we usually add also the ‘glue layer’ stiffness (150 um). Therefore, contact elements are softer, reducing the peaks stresses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763BB5-03C7-604C-A0BE-F99884B3EFE4}"/>
              </a:ext>
            </a:extLst>
          </p:cNvPr>
          <p:cNvSpPr/>
          <p:nvPr/>
        </p:nvSpPr>
        <p:spPr>
          <a:xfrm>
            <a:off x="2248292" y="2051127"/>
            <a:ext cx="376178" cy="358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B434A-B996-524E-A8B9-5CDFDD945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469" y="1333345"/>
            <a:ext cx="2880333" cy="22819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2009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A08476-ED79-C44F-BE73-55A8652C6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6" y="1263747"/>
            <a:ext cx="3450365" cy="2439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Subscale III – CZM Model - Damage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17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 txBox="1">
            <a:spLocks/>
          </p:cNvSpPr>
          <p:nvPr/>
        </p:nvSpPr>
        <p:spPr>
          <a:xfrm>
            <a:off x="210502" y="3759200"/>
            <a:ext cx="6074551" cy="2554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86" indent="-342886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20" indent="-285739" algn="l" defTabSz="457182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54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36" indent="-228591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18" indent="-228591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499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latin typeface="Century Gothic" panose="020B0502020202020204" pitchFamily="34" charset="0"/>
              </a:rPr>
              <a:t>Less</a:t>
            </a:r>
            <a:r>
              <a:rPr lang="en-US" sz="1800" dirty="0">
                <a:latin typeface="Century Gothic" panose="020B0502020202020204" pitchFamily="34" charset="0"/>
              </a:rPr>
              <a:t> detachment… Interfaces on the </a:t>
            </a:r>
            <a:r>
              <a:rPr lang="en-US" sz="1800" b="1" dirty="0">
                <a:latin typeface="Century Gothic" panose="020B0502020202020204" pitchFamily="34" charset="0"/>
              </a:rPr>
              <a:t>verge</a:t>
            </a:r>
            <a:r>
              <a:rPr lang="en-US" sz="1800" dirty="0">
                <a:latin typeface="Century Gothic" panose="020B0502020202020204" pitchFamily="34" charset="0"/>
              </a:rPr>
              <a:t> of </a:t>
            </a:r>
            <a:r>
              <a:rPr lang="en-US" sz="1800" b="1" dirty="0">
                <a:latin typeface="Century Gothic" panose="020B0502020202020204" pitchFamily="34" charset="0"/>
              </a:rPr>
              <a:t>breaking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No damage after cooldown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No damage on the rib/conductor interface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Significant damage (~70% failed) on spar/conductor corners (a bit less than with the thin spar…)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No damage on the outer layer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By the way, this might be removed by a rounded corner design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763BB5-03C7-604C-A0BE-F99884B3EFE4}"/>
              </a:ext>
            </a:extLst>
          </p:cNvPr>
          <p:cNvSpPr/>
          <p:nvPr/>
        </p:nvSpPr>
        <p:spPr>
          <a:xfrm>
            <a:off x="1122744" y="2027928"/>
            <a:ext cx="376178" cy="358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F65837-BC43-8840-A9A4-AE667D99A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960" y="1263747"/>
            <a:ext cx="1701382" cy="15908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80D697-D7CB-7842-A425-4CA9E790B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524" y="1263747"/>
            <a:ext cx="3421242" cy="2439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8F00EE-70AF-E343-A762-61DCBBB6C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198" y="3824449"/>
            <a:ext cx="2527300" cy="233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0017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Interface Properties Study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18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5881" y="1446836"/>
            <a:ext cx="8547177" cy="483511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We are </a:t>
            </a:r>
            <a:r>
              <a:rPr lang="en-US" sz="1800" b="1" dirty="0">
                <a:latin typeface="Century Gothic" panose="020B0502020202020204" pitchFamily="34" charset="0"/>
              </a:rPr>
              <a:t>not</a:t>
            </a:r>
            <a:r>
              <a:rPr lang="en-US" sz="1800" dirty="0">
                <a:latin typeface="Century Gothic" panose="020B0502020202020204" pitchFamily="34" charset="0"/>
              </a:rPr>
              <a:t> very </a:t>
            </a:r>
            <a:r>
              <a:rPr lang="en-US" sz="1800" b="1" dirty="0">
                <a:latin typeface="Century Gothic" panose="020B0502020202020204" pitchFamily="34" charset="0"/>
              </a:rPr>
              <a:t>confident</a:t>
            </a:r>
            <a:r>
              <a:rPr lang="en-US" sz="1800" dirty="0">
                <a:latin typeface="Century Gothic" panose="020B0502020202020204" pitchFamily="34" charset="0"/>
              </a:rPr>
              <a:t> in the </a:t>
            </a:r>
            <a:r>
              <a:rPr lang="en-US" sz="1800" b="1" dirty="0">
                <a:latin typeface="Century Gothic" panose="020B0502020202020204" pitchFamily="34" charset="0"/>
              </a:rPr>
              <a:t>material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latin typeface="Century Gothic" panose="020B0502020202020204" pitchFamily="34" charset="0"/>
              </a:rPr>
              <a:t>properties</a:t>
            </a:r>
            <a:r>
              <a:rPr lang="en-US" sz="1800" dirty="0">
                <a:latin typeface="Century Gothic" panose="020B0502020202020204" pitchFamily="34" charset="0"/>
              </a:rPr>
              <a:t> for these interfaces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latin typeface="Century Gothic" panose="020B0502020202020204" pitchFamily="34" charset="0"/>
              </a:rPr>
              <a:t>Measurement</a:t>
            </a:r>
            <a:r>
              <a:rPr lang="en-US" sz="1800" dirty="0">
                <a:latin typeface="Century Gothic" panose="020B0502020202020204" pitchFamily="34" charset="0"/>
              </a:rPr>
              <a:t> on their way…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What would happen if the </a:t>
            </a:r>
            <a:r>
              <a:rPr lang="en-US" sz="1800" b="1" dirty="0">
                <a:latin typeface="Century Gothic" panose="020B0502020202020204" pitchFamily="34" charset="0"/>
              </a:rPr>
              <a:t>strength</a:t>
            </a:r>
            <a:r>
              <a:rPr lang="en-US" sz="1800" dirty="0">
                <a:latin typeface="Century Gothic" panose="020B0502020202020204" pitchFamily="34" charset="0"/>
              </a:rPr>
              <a:t> was significantly </a:t>
            </a:r>
            <a:r>
              <a:rPr lang="en-US" sz="1800" b="1" dirty="0">
                <a:latin typeface="Century Gothic" panose="020B0502020202020204" pitchFamily="34" charset="0"/>
              </a:rPr>
              <a:t>lower</a:t>
            </a:r>
            <a:r>
              <a:rPr lang="en-US" sz="1800" dirty="0">
                <a:latin typeface="Century Gothic" panose="020B0502020202020204" pitchFamily="34" charset="0"/>
              </a:rPr>
              <a:t>?</a:t>
            </a:r>
          </a:p>
          <a:p>
            <a:pPr marL="0" indent="0">
              <a:buNone/>
            </a:pPr>
            <a:endParaRPr lang="en-US" sz="18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For example (</a:t>
            </a:r>
            <a:r>
              <a:rPr lang="en-US" sz="1800" b="1" dirty="0">
                <a:latin typeface="Century Gothic" panose="020B0502020202020204" pitchFamily="34" charset="0"/>
              </a:rPr>
              <a:t>negligible</a:t>
            </a:r>
            <a:r>
              <a:rPr lang="en-US" sz="1800" dirty="0">
                <a:latin typeface="Century Gothic" panose="020B0502020202020204" pitchFamily="34" charset="0"/>
              </a:rPr>
              <a:t> strength):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Tensile strength: 2 MPa, shear strength: 1 MPa</a:t>
            </a:r>
            <a:endParaRPr lang="en-US" sz="1800" b="1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Fracture toughness, mode I: 5 J/m</a:t>
            </a:r>
            <a:r>
              <a:rPr lang="en-US" sz="1800" baseline="30000" dirty="0">
                <a:latin typeface="Century Gothic" panose="020B0502020202020204" pitchFamily="34" charset="0"/>
              </a:rPr>
              <a:t>2</a:t>
            </a:r>
            <a:r>
              <a:rPr lang="en-US" sz="1800" dirty="0">
                <a:latin typeface="Century Gothic" panose="020B0502020202020204" pitchFamily="34" charset="0"/>
              </a:rPr>
              <a:t>	mode II: 10 J/ m</a:t>
            </a:r>
            <a:r>
              <a:rPr lang="en-US" sz="1800" baseline="30000" dirty="0"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9930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Subscale – CZM Model - Damage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19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 txBox="1">
            <a:spLocks/>
          </p:cNvSpPr>
          <p:nvPr/>
        </p:nvSpPr>
        <p:spPr>
          <a:xfrm>
            <a:off x="5831914" y="1348738"/>
            <a:ext cx="3186444" cy="4965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86" indent="-342886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20" indent="-285739" algn="l" defTabSz="457182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54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36" indent="-228591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18" indent="-228591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499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Century Gothic" panose="020B0502020202020204" pitchFamily="34" charset="0"/>
              </a:rPr>
              <a:t>Almost </a:t>
            </a:r>
            <a:r>
              <a:rPr lang="en-US" sz="1600" b="1" dirty="0">
                <a:latin typeface="Century Gothic" panose="020B0502020202020204" pitchFamily="34" charset="0"/>
              </a:rPr>
              <a:t>all</a:t>
            </a:r>
            <a:r>
              <a:rPr lang="en-US" sz="1600" dirty="0">
                <a:latin typeface="Century Gothic" panose="020B0502020202020204" pitchFamily="34" charset="0"/>
              </a:rPr>
              <a:t> the </a:t>
            </a:r>
            <a:r>
              <a:rPr lang="en-US" sz="1600" b="1" dirty="0">
                <a:latin typeface="Century Gothic" panose="020B0502020202020204" pitchFamily="34" charset="0"/>
              </a:rPr>
              <a:t>interfaces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failed</a:t>
            </a:r>
            <a:r>
              <a:rPr lang="en-US" sz="1600" dirty="0">
                <a:latin typeface="Century Gothic" panose="020B0502020202020204" pitchFamily="34" charset="0"/>
              </a:rPr>
              <a:t> during powering:</a:t>
            </a:r>
          </a:p>
          <a:p>
            <a:pPr marL="0" indent="0">
              <a:buNone/>
            </a:pP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Some strength left on some ribs and on the outer layer mid-plane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Widespread </a:t>
            </a:r>
            <a:r>
              <a:rPr lang="en-US" sz="1400" b="1" dirty="0">
                <a:latin typeface="Century Gothic" panose="020B0502020202020204" pitchFamily="34" charset="0"/>
              </a:rPr>
              <a:t>detachment</a:t>
            </a:r>
            <a:r>
              <a:rPr lang="en-US" sz="1400" dirty="0">
                <a:latin typeface="Century Gothic" panose="020B0502020202020204" pitchFamily="34" charset="0"/>
              </a:rPr>
              <a:t> already after </a:t>
            </a:r>
            <a:r>
              <a:rPr lang="en-US" sz="1400" b="1" dirty="0">
                <a:latin typeface="Century Gothic" panose="020B0502020202020204" pitchFamily="34" charset="0"/>
              </a:rPr>
              <a:t>cooldown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1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With this assumptions results are </a:t>
            </a:r>
            <a:r>
              <a:rPr lang="en-US" sz="1400" b="1" dirty="0">
                <a:latin typeface="Century Gothic" panose="020B0502020202020204" pitchFamily="34" charset="0"/>
              </a:rPr>
              <a:t>very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close</a:t>
            </a:r>
            <a:r>
              <a:rPr lang="en-US" sz="1400" dirty="0">
                <a:latin typeface="Century Gothic" panose="020B0502020202020204" pitchFamily="34" charset="0"/>
              </a:rPr>
              <a:t> to the </a:t>
            </a:r>
            <a:r>
              <a:rPr lang="en-US" sz="1400" b="1" dirty="0">
                <a:latin typeface="Century Gothic" panose="020B0502020202020204" pitchFamily="34" charset="0"/>
              </a:rPr>
              <a:t>frictional</a:t>
            </a:r>
            <a:r>
              <a:rPr lang="en-US" sz="1400" dirty="0">
                <a:latin typeface="Century Gothic" panose="020B0502020202020204" pitchFamily="34" charset="0"/>
              </a:rPr>
              <a:t> model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Is this </a:t>
            </a:r>
            <a:r>
              <a:rPr lang="en-US" sz="1400" b="1" dirty="0">
                <a:latin typeface="Century Gothic" panose="020B0502020202020204" pitchFamily="34" charset="0"/>
              </a:rPr>
              <a:t>realistic</a:t>
            </a:r>
            <a:r>
              <a:rPr lang="en-US" sz="1400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41672-FB01-D34F-BB92-39B1BF63BC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04659"/>
            <a:ext cx="293143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E5AD73-805B-E54B-BFEA-CBAB54116A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48738"/>
            <a:ext cx="2900483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0D59F0-A53F-624C-9DCD-CC525B8403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0483" y="3825436"/>
            <a:ext cx="2900398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F6BF16-7F26-A540-B1E9-2EEDD56B64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0483" y="1348738"/>
            <a:ext cx="2902500" cy="21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0850B9-F7AA-E545-A63A-A29107803DC9}"/>
              </a:ext>
            </a:extLst>
          </p:cNvPr>
          <p:cNvSpPr txBox="1"/>
          <p:nvPr/>
        </p:nvSpPr>
        <p:spPr>
          <a:xfrm>
            <a:off x="3712863" y="5982061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Thick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174E75-33CF-4746-9567-2EBC293F3EAC}"/>
              </a:ext>
            </a:extLst>
          </p:cNvPr>
          <p:cNvSpPr txBox="1"/>
          <p:nvPr/>
        </p:nvSpPr>
        <p:spPr>
          <a:xfrm>
            <a:off x="662388" y="5982061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248474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Outline</a:t>
            </a:r>
            <a:endParaRPr lang="en-GB" altLang="en-US" dirty="0">
              <a:latin typeface="Century Gothic" panose="020B0502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04800" y="1471842"/>
            <a:ext cx="8686800" cy="4562219"/>
          </a:xfrm>
        </p:spPr>
        <p:txBody>
          <a:bodyPr anchor="t">
            <a:normAutofit fontScale="92500" lnSpcReduction="10000"/>
          </a:bodyPr>
          <a:lstStyle/>
          <a:p>
            <a:r>
              <a:rPr lang="en-US" altLang="en-US" dirty="0">
                <a:latin typeface="Century Gothic" panose="020B0502020202020204" pitchFamily="34" charset="0"/>
              </a:rPr>
              <a:t>Introduction</a:t>
            </a:r>
          </a:p>
          <a:p>
            <a:pPr marL="0" indent="0">
              <a:buNone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CCT standard FE Models: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Bonded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Frictional</a:t>
            </a:r>
          </a:p>
          <a:p>
            <a:pPr lvl="1"/>
            <a:endParaRPr lang="en-US" altLang="en-US" dirty="0"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CCT interface debonding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CZM with nominal properties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CZM with reduced strength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Calibration on strain gauge data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F5F7BE-568B-48C2-A966-D3DC87B028FF}" type="slidenum">
              <a:rPr lang="en-US" altLang="en-US" sz="1400" smtClean="0">
                <a:latin typeface="Century Gothic" panose="020B0502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12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Strain Gauge Measurements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20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5881" y="4146210"/>
            <a:ext cx="8547177" cy="213574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Strain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gauge</a:t>
            </a:r>
            <a:r>
              <a:rPr lang="en-US" sz="1600" dirty="0">
                <a:latin typeface="Century Gothic" panose="020B0502020202020204" pitchFamily="34" charset="0"/>
              </a:rPr>
              <a:t> data shows a progressive </a:t>
            </a:r>
            <a:r>
              <a:rPr lang="en-US" sz="1600" b="1" dirty="0">
                <a:latin typeface="Century Gothic" panose="020B0502020202020204" pitchFamily="34" charset="0"/>
              </a:rPr>
              <a:t>reduction</a:t>
            </a:r>
            <a:r>
              <a:rPr lang="en-US" sz="1600" dirty="0">
                <a:latin typeface="Century Gothic" panose="020B0502020202020204" pitchFamily="34" charset="0"/>
              </a:rPr>
              <a:t> in </a:t>
            </a:r>
            <a:r>
              <a:rPr lang="en-US" sz="1600" b="1" dirty="0">
                <a:latin typeface="Century Gothic" panose="020B0502020202020204" pitchFamily="34" charset="0"/>
              </a:rPr>
              <a:t>stiffness</a:t>
            </a:r>
            <a:r>
              <a:rPr lang="en-US" sz="1600" dirty="0">
                <a:latin typeface="Century Gothic" panose="020B0502020202020204" pitchFamily="34" charset="0"/>
              </a:rPr>
              <a:t> ramp after ramp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Total variation around 4% at the end of the training for subscale II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Can we use these measurements to ‘</a:t>
            </a:r>
            <a:r>
              <a:rPr lang="en-US" sz="1600" b="1" dirty="0">
                <a:latin typeface="Century Gothic" panose="020B0502020202020204" pitchFamily="34" charset="0"/>
              </a:rPr>
              <a:t>calibrate</a:t>
            </a:r>
            <a:r>
              <a:rPr lang="en-US" sz="1600" dirty="0">
                <a:latin typeface="Century Gothic" panose="020B0502020202020204" pitchFamily="34" charset="0"/>
              </a:rPr>
              <a:t>’ the model?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FA2FCCE-4490-2A4E-9C34-421D6362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119" y="1281294"/>
            <a:ext cx="5600700" cy="2628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AE6036-AB40-6940-8D5D-1FFD042B8F7E}"/>
              </a:ext>
            </a:extLst>
          </p:cNvPr>
          <p:cNvSpPr txBox="1"/>
          <p:nvPr/>
        </p:nvSpPr>
        <p:spPr>
          <a:xfrm>
            <a:off x="6463623" y="6087832"/>
            <a:ext cx="2799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Courtesy of J. L. </a:t>
            </a:r>
            <a:r>
              <a:rPr lang="en-US" sz="1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Rudeiros</a:t>
            </a:r>
            <a:endParaRPr lang="en-US" sz="1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75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Material Model Calibration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21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5881" y="3758490"/>
            <a:ext cx="8547177" cy="252346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Subscale II model results compared with strain gauge data – in general, good agreement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b="1" dirty="0">
                <a:latin typeface="Century Gothic" panose="020B0502020202020204" pitchFamily="34" charset="0"/>
              </a:rPr>
              <a:t>Glued</a:t>
            </a:r>
            <a:r>
              <a:rPr lang="en-US" sz="1300" dirty="0">
                <a:latin typeface="Century Gothic" panose="020B0502020202020204" pitchFamily="34" charset="0"/>
              </a:rPr>
              <a:t> model to </a:t>
            </a:r>
            <a:r>
              <a:rPr lang="en-US" sz="1300" b="1" dirty="0">
                <a:latin typeface="Century Gothic" panose="020B0502020202020204" pitchFamily="34" charset="0"/>
              </a:rPr>
              <a:t>sliding</a:t>
            </a:r>
            <a:r>
              <a:rPr lang="en-US" sz="1300" dirty="0">
                <a:latin typeface="Century Gothic" panose="020B0502020202020204" pitchFamily="34" charset="0"/>
              </a:rPr>
              <a:t>: 11% stiffness decrease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b="1" dirty="0">
                <a:latin typeface="Century Gothic" panose="020B0502020202020204" pitchFamily="34" charset="0"/>
              </a:rPr>
              <a:t>Debonding</a:t>
            </a:r>
            <a:r>
              <a:rPr lang="en-US" sz="1300" dirty="0">
                <a:latin typeface="Century Gothic" panose="020B0502020202020204" pitchFamily="34" charset="0"/>
              </a:rPr>
              <a:t> models are in the </a:t>
            </a:r>
            <a:r>
              <a:rPr lang="en-US" sz="1300" b="1" dirty="0">
                <a:latin typeface="Century Gothic" panose="020B0502020202020204" pitchFamily="34" charset="0"/>
              </a:rPr>
              <a:t>middle</a:t>
            </a:r>
            <a:r>
              <a:rPr lang="en-US" sz="1300" dirty="0">
                <a:latin typeface="Century Gothic" panose="020B0502020202020204" pitchFamily="34" charset="0"/>
              </a:rPr>
              <a:t>. Interface properties linearly scaled with a single parameter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To get a ~5% stiffness increase from the bonding model we need about </a:t>
            </a:r>
            <a:r>
              <a:rPr lang="en-US" sz="1600" b="1" dirty="0">
                <a:latin typeface="Century Gothic" panose="020B0502020202020204" pitchFamily="34" charset="0"/>
              </a:rPr>
              <a:t>half</a:t>
            </a:r>
            <a:r>
              <a:rPr lang="en-US" sz="1600" dirty="0">
                <a:latin typeface="Century Gothic" panose="020B0502020202020204" pitchFamily="34" charset="0"/>
              </a:rPr>
              <a:t> the </a:t>
            </a:r>
            <a:r>
              <a:rPr lang="en-US" sz="1600" b="1" dirty="0">
                <a:latin typeface="Century Gothic" panose="020B0502020202020204" pitchFamily="34" charset="0"/>
              </a:rPr>
              <a:t>strength</a:t>
            </a:r>
            <a:r>
              <a:rPr lang="en-US" sz="1600" dirty="0">
                <a:latin typeface="Century Gothic" panose="020B0502020202020204" pitchFamily="34" charset="0"/>
              </a:rPr>
              <a:t> of the interfaces </a:t>
            </a:r>
            <a:r>
              <a:rPr lang="en-US" sz="1600" dirty="0" err="1">
                <a:latin typeface="Century Gothic" panose="020B0502020202020204" pitchFamily="34" charset="0"/>
              </a:rPr>
              <a:t>w.r.t.</a:t>
            </a:r>
            <a:r>
              <a:rPr lang="en-US" sz="1600" dirty="0">
                <a:latin typeface="Century Gothic" panose="020B0502020202020204" pitchFamily="34" charset="0"/>
              </a:rPr>
              <a:t> the ‘ideal’ case measured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‘</a:t>
            </a:r>
            <a:r>
              <a:rPr lang="en-US" sz="1600" b="1" dirty="0">
                <a:latin typeface="Century Gothic" panose="020B0502020202020204" pitchFamily="34" charset="0"/>
              </a:rPr>
              <a:t>Calibrated</a:t>
            </a:r>
            <a:r>
              <a:rPr lang="en-US" sz="1600" dirty="0">
                <a:latin typeface="Century Gothic" panose="020B0502020202020204" pitchFamily="34" charset="0"/>
              </a:rPr>
              <a:t>’ </a:t>
            </a:r>
            <a:r>
              <a:rPr lang="en-US" sz="1600" b="1" dirty="0">
                <a:latin typeface="Century Gothic" panose="020B0502020202020204" pitchFamily="34" charset="0"/>
              </a:rPr>
              <a:t>model</a:t>
            </a:r>
            <a:r>
              <a:rPr lang="en-US" sz="1600" dirty="0">
                <a:latin typeface="Century Gothic" panose="020B0502020202020204" pitchFamily="34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dirty="0">
                <a:latin typeface="Century Gothic" panose="020B0502020202020204" pitchFamily="34" charset="0"/>
              </a:rPr>
              <a:t>Tensile strength: 12 MPa, shear strength: 6 MPa</a:t>
            </a:r>
            <a:r>
              <a:rPr lang="en-US" sz="1300" b="1" dirty="0">
                <a:latin typeface="Century Gothic" panose="020B0502020202020204" pitchFamily="34" charset="0"/>
              </a:rPr>
              <a:t>. </a:t>
            </a:r>
            <a:r>
              <a:rPr lang="en-US" sz="1300" dirty="0">
                <a:latin typeface="Century Gothic" panose="020B0502020202020204" pitchFamily="34" charset="0"/>
              </a:rPr>
              <a:t>Fracture toughness, </a:t>
            </a:r>
            <a:r>
              <a:rPr lang="en-US" sz="1300" dirty="0" err="1">
                <a:latin typeface="Century Gothic" panose="020B0502020202020204" pitchFamily="34" charset="0"/>
              </a:rPr>
              <a:t>GIc</a:t>
            </a:r>
            <a:r>
              <a:rPr lang="en-US" sz="1300" dirty="0">
                <a:latin typeface="Century Gothic" panose="020B0502020202020204" pitchFamily="34" charset="0"/>
              </a:rPr>
              <a:t>: 15 J/m</a:t>
            </a:r>
            <a:r>
              <a:rPr lang="en-US" sz="1300" baseline="30000" dirty="0">
                <a:latin typeface="Century Gothic" panose="020B0502020202020204" pitchFamily="34" charset="0"/>
              </a:rPr>
              <a:t>2     </a:t>
            </a:r>
            <a:r>
              <a:rPr lang="en-US" sz="1300" baseline="30000" dirty="0" err="1">
                <a:latin typeface="Century Gothic" panose="020B0502020202020204" pitchFamily="34" charset="0"/>
              </a:rPr>
              <a:t>G</a:t>
            </a:r>
            <a:r>
              <a:rPr lang="en-US" sz="1300" dirty="0" err="1">
                <a:latin typeface="Century Gothic" panose="020B0502020202020204" pitchFamily="34" charset="0"/>
              </a:rPr>
              <a:t>IIc</a:t>
            </a:r>
            <a:r>
              <a:rPr lang="en-US" sz="1300" dirty="0">
                <a:latin typeface="Century Gothic" panose="020B0502020202020204" pitchFamily="34" charset="0"/>
              </a:rPr>
              <a:t>: 30 J/ m</a:t>
            </a:r>
            <a:r>
              <a:rPr lang="en-US" sz="1300" baseline="30000" dirty="0">
                <a:latin typeface="Century Gothic" panose="020B0502020202020204" pitchFamily="34" charset="0"/>
              </a:rPr>
              <a:t>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dirty="0">
                <a:latin typeface="Century Gothic" panose="020B0502020202020204" pitchFamily="34" charset="0"/>
              </a:rPr>
              <a:t>~ </a:t>
            </a:r>
            <a:r>
              <a:rPr lang="en-US" sz="1300" b="1" dirty="0">
                <a:latin typeface="Century Gothic" panose="020B0502020202020204" pitchFamily="34" charset="0"/>
              </a:rPr>
              <a:t>half</a:t>
            </a:r>
            <a:r>
              <a:rPr lang="en-US" sz="1300" dirty="0">
                <a:latin typeface="Century Gothic" panose="020B0502020202020204" pitchFamily="34" charset="0"/>
              </a:rPr>
              <a:t> of the properties from preliminary measurements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BA2DB2-0397-174B-867A-F382916BF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32033"/>
              </p:ext>
            </p:extLst>
          </p:nvPr>
        </p:nvGraphicFramePr>
        <p:xfrm>
          <a:off x="1453578" y="1410808"/>
          <a:ext cx="6236843" cy="231076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365250">
                  <a:extLst>
                    <a:ext uri="{9D8B030D-6E8A-4147-A177-3AD203B41FA5}">
                      <a16:colId xmlns:a16="http://schemas.microsoft.com/office/drawing/2014/main" val="390647598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4153167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32343588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70560152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118397857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40343014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386556087"/>
                    </a:ext>
                  </a:extLst>
                </a:gridCol>
                <a:gridCol w="832993">
                  <a:extLst>
                    <a:ext uri="{9D8B030D-6E8A-4147-A177-3AD203B41FA5}">
                      <a16:colId xmlns:a16="http://schemas.microsoft.com/office/drawing/2014/main" val="76855567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pbond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RT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CD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8 kA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Delta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Slope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53362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ueps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ueps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ueps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ueps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ueps</a:t>
                      </a:r>
                      <a:endParaRPr 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02499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i="1" u="none" strike="noStrike" dirty="0">
                          <a:effectLst/>
                        </a:rPr>
                        <a:t>Glued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448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339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2673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i="1" u="none" strike="noStrike" dirty="0">
                          <a:effectLst/>
                        </a:rPr>
                        <a:t>Sliding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378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490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57551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>
                          <a:effectLst/>
                        </a:rPr>
                        <a:t>Debonding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0.25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effectLst/>
                        </a:rPr>
                        <a:t>-13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113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470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357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462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effectLst/>
                        </a:rPr>
                        <a:t>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29780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effectLst/>
                        </a:rPr>
                        <a:t>Debonding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-13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109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461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352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457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4%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3759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i="1" u="none" strike="noStrike" dirty="0">
                          <a:effectLst/>
                        </a:rPr>
                        <a:t>Debonding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455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68813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95596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i="1" u="none" strike="noStrike" dirty="0">
                          <a:effectLst/>
                        </a:rPr>
                        <a:t>measurements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effectLst/>
                        </a:rPr>
                        <a:t>445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effectLst/>
                        </a:rPr>
                        <a:t>331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6174535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223B95-C337-B140-A357-B318E52B1B7B}"/>
              </a:ext>
            </a:extLst>
          </p:cNvPr>
          <p:cNvCxnSpPr>
            <a:cxnSpLocks/>
          </p:cNvCxnSpPr>
          <p:nvPr/>
        </p:nvCxnSpPr>
        <p:spPr>
          <a:xfrm>
            <a:off x="2571460" y="1373891"/>
            <a:ext cx="272224" cy="221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A61814-0120-4648-B158-286D5FAEB9AB}"/>
              </a:ext>
            </a:extLst>
          </p:cNvPr>
          <p:cNvSpPr txBox="1"/>
          <p:nvPr/>
        </p:nvSpPr>
        <p:spPr>
          <a:xfrm>
            <a:off x="100219" y="1149198"/>
            <a:ext cx="28184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Initial interface ’degradation’</a:t>
            </a:r>
          </a:p>
        </p:txBody>
      </p:sp>
    </p:spTree>
    <p:extLst>
      <p:ext uri="{BB962C8B-B14F-4D97-AF65-F5344CB8AC3E}">
        <p14:creationId xmlns:p14="http://schemas.microsoft.com/office/powerpoint/2010/main" val="2416824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F1F24F-44F3-4B4C-8EF4-455F7A259C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1970" y="1229931"/>
            <a:ext cx="3153227" cy="2301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0A7D17-705C-F548-9EA7-85D93B3FE7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1969" y="3617936"/>
            <a:ext cx="3119098" cy="2301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411C74-07EC-6747-9CF3-3949F61327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3" y="3617936"/>
            <a:ext cx="3065716" cy="2301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025496-E721-4C48-8200-7600B6C6F6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71" y="1229932"/>
            <a:ext cx="3118149" cy="2301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Subscale – CZM Model - Damage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22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 txBox="1">
            <a:spLocks/>
          </p:cNvSpPr>
          <p:nvPr/>
        </p:nvSpPr>
        <p:spPr>
          <a:xfrm>
            <a:off x="6337978" y="1228507"/>
            <a:ext cx="2772549" cy="4805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86" indent="-342886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20" indent="-285739" algn="l" defTabSz="457182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54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36" indent="-228591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18" indent="-228591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499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Century Gothic" panose="020B0502020202020204" pitchFamily="34" charset="0"/>
              </a:rPr>
              <a:t>Thin spar: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Initial detachment on the outer radius of both layers after cooldown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Full detachment on the spars and rib corners at 45°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Century Gothic" panose="020B0502020202020204" pitchFamily="34" charset="0"/>
              </a:rPr>
              <a:t>Thick spar: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More</a:t>
            </a:r>
            <a:r>
              <a:rPr lang="en-US" sz="1400" dirty="0">
                <a:latin typeface="Century Gothic" panose="020B0502020202020204" pitchFamily="34" charset="0"/>
              </a:rPr>
              <a:t> interface </a:t>
            </a:r>
            <a:r>
              <a:rPr lang="en-US" sz="1400" b="1" dirty="0">
                <a:latin typeface="Century Gothic" panose="020B0502020202020204" pitchFamily="34" charset="0"/>
              </a:rPr>
              <a:t>damage</a:t>
            </a:r>
            <a:r>
              <a:rPr lang="en-US" sz="1400" dirty="0">
                <a:latin typeface="Century Gothic" panose="020B0502020202020204" pitchFamily="34" charset="0"/>
              </a:rPr>
              <a:t> after cooldown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Different debonding locations on the thick spar model (moved towards the pole)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This seems consistent with the results from quench antennas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850B9-F7AA-E545-A63A-A29107803DC9}"/>
              </a:ext>
            </a:extLst>
          </p:cNvPr>
          <p:cNvSpPr txBox="1"/>
          <p:nvPr/>
        </p:nvSpPr>
        <p:spPr>
          <a:xfrm>
            <a:off x="3850328" y="5963510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Thick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174E75-33CF-4746-9567-2EBC293F3EAC}"/>
              </a:ext>
            </a:extLst>
          </p:cNvPr>
          <p:cNvSpPr txBox="1"/>
          <p:nvPr/>
        </p:nvSpPr>
        <p:spPr>
          <a:xfrm>
            <a:off x="838405" y="5963509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5606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Quench Antenna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23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2E9D08-F4D6-094F-B536-04834767A2F8}"/>
              </a:ext>
            </a:extLst>
          </p:cNvPr>
          <p:cNvSpPr txBox="1"/>
          <p:nvPr/>
        </p:nvSpPr>
        <p:spPr>
          <a:xfrm>
            <a:off x="7018652" y="6025341"/>
            <a:ext cx="2202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Courtesy of R. </a:t>
            </a:r>
            <a:r>
              <a:rPr lang="en-US" dirty="0" err="1"/>
              <a:t>Teyber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B1F08D-1844-294B-B24C-D19B846E1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05" y="1645817"/>
            <a:ext cx="8540989" cy="3876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4522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Work in Progress - Training Simulation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24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5882" y="3727402"/>
            <a:ext cx="4799630" cy="255455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Training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simulation</a:t>
            </a:r>
            <a:r>
              <a:rPr lang="en-US" sz="1600" dirty="0">
                <a:latin typeface="Century Gothic" panose="020B0502020202020204" pitchFamily="34" charset="0"/>
              </a:rPr>
              <a:t> properties shows the </a:t>
            </a:r>
            <a:r>
              <a:rPr lang="en-US" sz="1600" b="1" dirty="0">
                <a:latin typeface="Century Gothic" panose="020B0502020202020204" pitchFamily="34" charset="0"/>
              </a:rPr>
              <a:t>progressive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failure</a:t>
            </a:r>
            <a:r>
              <a:rPr lang="en-US" sz="1600" dirty="0">
                <a:latin typeface="Century Gothic" panose="020B0502020202020204" pitchFamily="34" charset="0"/>
              </a:rPr>
              <a:t> of the interfaces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Total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debonding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length</a:t>
            </a:r>
            <a:r>
              <a:rPr lang="en-US" sz="1600" dirty="0">
                <a:latin typeface="Century Gothic" panose="020B0502020202020204" pitchFamily="34" charset="0"/>
              </a:rPr>
              <a:t> – very different behavior between the two magnets</a:t>
            </a:r>
          </a:p>
          <a:p>
            <a:pPr marL="0" indent="0">
              <a:buNone/>
            </a:pP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Will correlate this data to a </a:t>
            </a:r>
            <a:r>
              <a:rPr lang="en-US" sz="1600" b="1" dirty="0">
                <a:latin typeface="Century Gothic" panose="020B0502020202020204" pitchFamily="34" charset="0"/>
              </a:rPr>
              <a:t>training</a:t>
            </a:r>
            <a:r>
              <a:rPr lang="en-US" sz="1600" dirty="0">
                <a:latin typeface="Century Gothic" panose="020B0502020202020204" pitchFamily="34" charset="0"/>
              </a:rPr>
              <a:t> plot as done for CCT5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6130D-F37E-364D-BEA1-FEC035F2B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2" y="1217468"/>
            <a:ext cx="2940786" cy="219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CE882-F00B-FF48-B487-D3D256E45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715" y="1217468"/>
            <a:ext cx="2937507" cy="21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CE6DA-A9E9-AA4E-85BD-2A70C5E04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922" y="1217468"/>
            <a:ext cx="2961078" cy="2196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3AF7CB-EF49-4641-A29B-DBDF48FC8999}"/>
              </a:ext>
            </a:extLst>
          </p:cNvPr>
          <p:cNvCxnSpPr/>
          <p:nvPr/>
        </p:nvCxnSpPr>
        <p:spPr>
          <a:xfrm>
            <a:off x="2326757" y="3205318"/>
            <a:ext cx="5950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8AEE29-9B3E-D241-ADCC-D9ED31075BE5}"/>
              </a:ext>
            </a:extLst>
          </p:cNvPr>
          <p:cNvCxnSpPr/>
          <p:nvPr/>
        </p:nvCxnSpPr>
        <p:spPr>
          <a:xfrm>
            <a:off x="5393179" y="3205318"/>
            <a:ext cx="5950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B2F6DB11-D394-E64D-83DF-C963EFAB6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618" y="3640353"/>
            <a:ext cx="32385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23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Work in Progress – 3D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25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8411" y="4111310"/>
            <a:ext cx="8388391" cy="211498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We developed a </a:t>
            </a:r>
            <a:r>
              <a:rPr lang="en-US" sz="1600" b="1" dirty="0">
                <a:latin typeface="Century Gothic" panose="020B0502020202020204" pitchFamily="34" charset="0"/>
              </a:rPr>
              <a:t>3D</a:t>
            </a:r>
            <a:r>
              <a:rPr lang="en-US" sz="1600" dirty="0">
                <a:latin typeface="Century Gothic" panose="020B0502020202020204" pitchFamily="34" charset="0"/>
              </a:rPr>
              <a:t> model with </a:t>
            </a:r>
            <a:r>
              <a:rPr lang="en-US" sz="1600" b="1" dirty="0">
                <a:latin typeface="Century Gothic" panose="020B0502020202020204" pitchFamily="34" charset="0"/>
              </a:rPr>
              <a:t>contacts</a:t>
            </a:r>
            <a:r>
              <a:rPr lang="en-US" sz="1600" dirty="0">
                <a:latin typeface="Century Gothic" panose="020B0502020202020204" pitchFamily="34" charset="0"/>
              </a:rPr>
              <a:t> around the coil (same assumptions as the 2D models just shown)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Once confident in the glued/sliding results, will move to a </a:t>
            </a:r>
            <a:r>
              <a:rPr lang="en-US" sz="1600" b="1" dirty="0">
                <a:latin typeface="Century Gothic" panose="020B0502020202020204" pitchFamily="34" charset="0"/>
              </a:rPr>
              <a:t>CZM</a:t>
            </a:r>
            <a:r>
              <a:rPr lang="en-US" sz="1600" dirty="0">
                <a:latin typeface="Century Gothic" panose="020B0502020202020204" pitchFamily="34" charset="0"/>
              </a:rPr>
              <a:t> model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We should be able to compare this model with the (planned) </a:t>
            </a:r>
            <a:r>
              <a:rPr lang="en-US" sz="1600" b="1" dirty="0">
                <a:latin typeface="Century Gothic" panose="020B0502020202020204" pitchFamily="34" charset="0"/>
              </a:rPr>
              <a:t>single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turn</a:t>
            </a:r>
            <a:r>
              <a:rPr lang="en-US" sz="1600" dirty="0">
                <a:latin typeface="Century Gothic" panose="020B0502020202020204" pitchFamily="34" charset="0"/>
              </a:rPr>
              <a:t> 3D with periodic boundary conditions (validation)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71A234-9FD5-5A41-9DEC-F98675622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452" y="1304157"/>
            <a:ext cx="3667350" cy="2737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75A0D0-529D-084B-A017-DEA85C84F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1" y="1308756"/>
            <a:ext cx="4634821" cy="273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46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Outline</a:t>
            </a:r>
            <a:endParaRPr lang="en-GB" altLang="en-US" dirty="0">
              <a:latin typeface="Century Gothic" panose="020B0502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04800" y="1471842"/>
            <a:ext cx="8686800" cy="4562219"/>
          </a:xfrm>
        </p:spPr>
        <p:txBody>
          <a:bodyPr anchor="t">
            <a:normAutofit fontScale="92500" lnSpcReduction="10000"/>
          </a:bodyPr>
          <a:lstStyle/>
          <a:p>
            <a:r>
              <a:rPr lang="en-US" altLang="en-US" dirty="0">
                <a:latin typeface="Century Gothic" panose="020B0502020202020204" pitchFamily="34" charset="0"/>
              </a:rPr>
              <a:t>Introduction</a:t>
            </a:r>
          </a:p>
          <a:p>
            <a:pPr marL="0" indent="0">
              <a:buNone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CCT standard FE Models: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Bonded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Frictional</a:t>
            </a:r>
          </a:p>
          <a:p>
            <a:pPr lvl="1"/>
            <a:endParaRPr lang="en-US" altLang="en-US" dirty="0"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CCT interface debonding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CZM with nominal properties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CZM with reduced strength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Calibration on strain gauge data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F5F7BE-568B-48C2-A966-D3DC87B028FF}" type="slidenum">
              <a:rPr lang="en-US" altLang="en-US" sz="1400" smtClean="0">
                <a:latin typeface="Century Gothic" panose="020B0502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54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Conclusion &amp; Next Steps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27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209554"/>
            <a:ext cx="8534400" cy="509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86" indent="-342886" defTabSz="457182">
              <a:spcBef>
                <a:spcPct val="20000"/>
              </a:spcBef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20" lvl="1" indent="-285739" defTabSz="457182">
              <a:spcBef>
                <a:spcPct val="20000"/>
              </a:spcBef>
              <a:buFont typeface="Arial" panose="020B0604020202020204" pitchFamily="34" charset="0"/>
              <a:buChar char="•"/>
              <a:defRPr sz="1200" b="1">
                <a:solidFill>
                  <a:srgbClr val="1F497D"/>
                </a:solidFill>
                <a:latin typeface="Century Gothic" panose="020B0502020202020204" pitchFamily="34" charset="0"/>
              </a:defRPr>
            </a:lvl2pPr>
            <a:lvl3pPr marL="1142954" lvl="2" indent="-228591" defTabSz="457182">
              <a:spcBef>
                <a:spcPct val="20000"/>
              </a:spcBef>
              <a:buFont typeface="Arial" panose="020B0604020202020204" pitchFamily="34" charset="0"/>
              <a:buChar char="•"/>
              <a:defRPr sz="1200">
                <a:solidFill>
                  <a:srgbClr val="1F497D"/>
                </a:solidFill>
                <a:latin typeface="Century Gothic" panose="020B0502020202020204" pitchFamily="34" charset="0"/>
              </a:defRPr>
            </a:lvl3pPr>
            <a:lvl4pPr marL="1600136" indent="-228591" defTabSz="457182">
              <a:spcBef>
                <a:spcPct val="20000"/>
              </a:spcBef>
              <a:buFont typeface="Arial"/>
              <a:buChar char="–"/>
              <a:defRPr sz="2000">
                <a:solidFill>
                  <a:srgbClr val="1F497D"/>
                </a:solidFill>
                <a:latin typeface="+mj-lt"/>
              </a:defRPr>
            </a:lvl4pPr>
            <a:lvl5pPr marL="2057318" indent="-228591" defTabSz="457182">
              <a:spcBef>
                <a:spcPct val="20000"/>
              </a:spcBef>
              <a:buFont typeface="Arial"/>
              <a:buChar char="»"/>
              <a:defRPr sz="2000">
                <a:solidFill>
                  <a:srgbClr val="1F497D"/>
                </a:solidFill>
                <a:latin typeface="+mj-lt"/>
              </a:defRPr>
            </a:lvl5pPr>
            <a:lvl6pPr marL="2514499" indent="-228591" defTabSz="457182">
              <a:spcBef>
                <a:spcPct val="20000"/>
              </a:spcBef>
              <a:buFont typeface="Arial"/>
              <a:buChar char="•"/>
              <a:defRPr sz="2000"/>
            </a:lvl6pPr>
            <a:lvl7pPr marL="2971681" indent="-228591" defTabSz="457182">
              <a:spcBef>
                <a:spcPct val="20000"/>
              </a:spcBef>
              <a:buFont typeface="Arial"/>
              <a:buChar char="•"/>
              <a:defRPr sz="2000"/>
            </a:lvl7pPr>
            <a:lvl8pPr marL="3428863" indent="-228591" defTabSz="457182">
              <a:spcBef>
                <a:spcPct val="20000"/>
              </a:spcBef>
              <a:buFont typeface="Arial"/>
              <a:buChar char="•"/>
              <a:defRPr sz="2000"/>
            </a:lvl8pPr>
            <a:lvl9pPr marL="3886045" indent="-228591" defTabSz="457182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GB" sz="1600" b="1" u="sng" dirty="0"/>
              <a:t>Key points</a:t>
            </a:r>
            <a:r>
              <a:rPr lang="en-GB" sz="1600" dirty="0"/>
              <a:t>:</a:t>
            </a:r>
          </a:p>
          <a:p>
            <a:pPr lvl="1"/>
            <a:r>
              <a:rPr lang="en-GB" sz="1600" b="0" dirty="0"/>
              <a:t>Thick/Thin spar results not very different on the </a:t>
            </a:r>
            <a:r>
              <a:rPr lang="en-GB" sz="1600" dirty="0"/>
              <a:t>bonded</a:t>
            </a:r>
            <a:r>
              <a:rPr lang="en-GB" sz="1600" b="0" dirty="0"/>
              <a:t> and </a:t>
            </a:r>
            <a:r>
              <a:rPr lang="en-GB" sz="1600" dirty="0"/>
              <a:t>frictional</a:t>
            </a:r>
            <a:r>
              <a:rPr lang="en-GB" sz="1600" b="0" dirty="0"/>
              <a:t> models</a:t>
            </a:r>
          </a:p>
          <a:p>
            <a:pPr lvl="2"/>
            <a:r>
              <a:rPr lang="en-GB" sz="1600" dirty="0"/>
              <a:t>Contact stresses at 9 kA close enough to CCT5 values</a:t>
            </a:r>
          </a:p>
          <a:p>
            <a:pPr lvl="2"/>
            <a:r>
              <a:rPr lang="en-GB" sz="1600" dirty="0"/>
              <a:t>Thick spar opens more/larger gaps on the conductor/rib interfaces</a:t>
            </a:r>
          </a:p>
          <a:p>
            <a:pPr lvl="2"/>
            <a:endParaRPr lang="en-GB" sz="1600" dirty="0"/>
          </a:p>
          <a:p>
            <a:pPr lvl="1"/>
            <a:r>
              <a:rPr lang="en-US" sz="1600" b="0" dirty="0"/>
              <a:t>The </a:t>
            </a:r>
            <a:r>
              <a:rPr lang="en-US" sz="1600" dirty="0"/>
              <a:t>debonding </a:t>
            </a:r>
            <a:r>
              <a:rPr lang="en-US" sz="1600" b="0" dirty="0"/>
              <a:t>model shows a different picture:</a:t>
            </a:r>
          </a:p>
          <a:p>
            <a:pPr lvl="2"/>
            <a:r>
              <a:rPr lang="en-US" sz="1600" dirty="0"/>
              <a:t>With the </a:t>
            </a:r>
            <a:r>
              <a:rPr lang="en-US" sz="1600" i="1" dirty="0"/>
              <a:t>measured</a:t>
            </a:r>
            <a:r>
              <a:rPr lang="en-US" sz="1600" dirty="0"/>
              <a:t> properties, debonding is limited to the spar/conductor interfaces in subscale magnets</a:t>
            </a:r>
          </a:p>
          <a:p>
            <a:pPr lvl="2"/>
            <a:r>
              <a:rPr lang="en-US" sz="1600" dirty="0"/>
              <a:t>The interface properties were calibrated on top of the sg measurements</a:t>
            </a:r>
          </a:p>
          <a:p>
            <a:pPr lvl="2"/>
            <a:r>
              <a:rPr lang="en-US" sz="1600" dirty="0"/>
              <a:t>Extensive debonding after calibration</a:t>
            </a:r>
          </a:p>
          <a:p>
            <a:pPr lvl="2"/>
            <a:r>
              <a:rPr lang="en-US" sz="1600" dirty="0"/>
              <a:t>Thick spar tends to </a:t>
            </a:r>
            <a:r>
              <a:rPr lang="en-US" sz="1600" dirty="0" err="1"/>
              <a:t>debond</a:t>
            </a:r>
            <a:r>
              <a:rPr lang="en-US" sz="1600" dirty="0"/>
              <a:t> in a different way. But results suggest that it does not </a:t>
            </a:r>
            <a:r>
              <a:rPr lang="en-US" sz="1600" dirty="0" err="1"/>
              <a:t>debond</a:t>
            </a:r>
            <a:r>
              <a:rPr lang="en-US" sz="1600" dirty="0"/>
              <a:t> ‘less’</a:t>
            </a:r>
          </a:p>
          <a:p>
            <a:pPr marL="914363" lvl="2" indent="0">
              <a:buNone/>
            </a:pPr>
            <a:endParaRPr lang="en-US" dirty="0"/>
          </a:p>
          <a:p>
            <a:pPr marL="914363" lvl="2" indent="0">
              <a:buNone/>
            </a:pPr>
            <a:endParaRPr lang="en-US" dirty="0"/>
          </a:p>
          <a:p>
            <a:r>
              <a:rPr lang="en-US" sz="1600" b="1" u="sng" dirty="0"/>
              <a:t>Next steps:</a:t>
            </a:r>
            <a:endParaRPr lang="en-US" sz="1600" b="0" dirty="0"/>
          </a:p>
          <a:p>
            <a:pPr lvl="1"/>
            <a:r>
              <a:rPr lang="en-US" sz="1600" b="0" dirty="0"/>
              <a:t>Thick spar debonding model</a:t>
            </a:r>
          </a:p>
          <a:p>
            <a:pPr lvl="1"/>
            <a:r>
              <a:rPr lang="en-US" sz="1600" b="0" dirty="0"/>
              <a:t>Training simulation (post-processing available results)</a:t>
            </a:r>
          </a:p>
          <a:p>
            <a:pPr lvl="1"/>
            <a:r>
              <a:rPr lang="en-US" sz="1600" b="0" dirty="0"/>
              <a:t>Update interface properties (after measurements)</a:t>
            </a:r>
          </a:p>
          <a:p>
            <a:pPr lvl="1"/>
            <a:r>
              <a:rPr lang="en-US" sz="1600" b="0" dirty="0"/>
              <a:t>3D models</a:t>
            </a:r>
          </a:p>
          <a:p>
            <a:pPr lvl="1"/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932157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746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Quench Simulation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29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3228848"/>
            <a:ext cx="8458200" cy="314463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Can we </a:t>
            </a:r>
            <a:r>
              <a:rPr lang="en-US" sz="1200" b="1" dirty="0">
                <a:latin typeface="Century Gothic" panose="020B0502020202020204" pitchFamily="34" charset="0"/>
              </a:rPr>
              <a:t>correlate</a:t>
            </a:r>
            <a:r>
              <a:rPr lang="en-US" sz="1200" dirty="0">
                <a:latin typeface="Century Gothic" panose="020B0502020202020204" pitchFamily="34" charset="0"/>
              </a:rPr>
              <a:t> the </a:t>
            </a:r>
            <a:r>
              <a:rPr lang="en-US" sz="1200" b="1" dirty="0">
                <a:latin typeface="Century Gothic" panose="020B0502020202020204" pitchFamily="34" charset="0"/>
              </a:rPr>
              <a:t>crack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latin typeface="Century Gothic" panose="020B0502020202020204" pitchFamily="34" charset="0"/>
              </a:rPr>
              <a:t>propagation</a:t>
            </a:r>
            <a:r>
              <a:rPr lang="en-US" sz="1200" dirty="0">
                <a:latin typeface="Century Gothic" panose="020B0502020202020204" pitchFamily="34" charset="0"/>
              </a:rPr>
              <a:t> to </a:t>
            </a:r>
            <a:r>
              <a:rPr lang="en-US" sz="1200" b="1" dirty="0">
                <a:latin typeface="Century Gothic" panose="020B0502020202020204" pitchFamily="34" charset="0"/>
              </a:rPr>
              <a:t>energy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latin typeface="Century Gothic" panose="020B0502020202020204" pitchFamily="34" charset="0"/>
              </a:rPr>
              <a:t>releases</a:t>
            </a:r>
            <a:r>
              <a:rPr lang="en-US" sz="1200" dirty="0">
                <a:latin typeface="Century Gothic" panose="020B0502020202020204" pitchFamily="34" charset="0"/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b="1" dirty="0">
                <a:latin typeface="Century Gothic" panose="020B0502020202020204" pitchFamily="34" charset="0"/>
              </a:rPr>
              <a:t>Crack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latin typeface="Century Gothic" panose="020B0502020202020204" pitchFamily="34" charset="0"/>
              </a:rPr>
              <a:t>energy</a:t>
            </a:r>
            <a:r>
              <a:rPr lang="en-US" sz="1200" dirty="0">
                <a:latin typeface="Century Gothic" panose="020B0502020202020204" pitchFamily="34" charset="0"/>
              </a:rPr>
              <a:t> released should be related (proportional) to the </a:t>
            </a:r>
            <a:r>
              <a:rPr lang="en-US" sz="1200" b="1" dirty="0">
                <a:latin typeface="Century Gothic" panose="020B0502020202020204" pitchFamily="34" charset="0"/>
              </a:rPr>
              <a:t>heat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latin typeface="Century Gothic" panose="020B0502020202020204" pitchFamily="34" charset="0"/>
              </a:rPr>
              <a:t>released</a:t>
            </a:r>
            <a:r>
              <a:rPr lang="en-US" sz="1200" dirty="0">
                <a:latin typeface="Century Gothic" panose="020B0502020202020204" pitchFamily="34" charset="0"/>
              </a:rPr>
              <a:t> (minus elastic waves…)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Difficult to say how much heat goes trough the conductor and how much trough the mandrel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Add temperature measurements in the future? Challenging at cryogenic temperature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A couple of </a:t>
            </a:r>
            <a:r>
              <a:rPr lang="en-US" sz="1200" b="1" dirty="0">
                <a:latin typeface="Century Gothic" panose="020B0502020202020204" pitchFamily="34" charset="0"/>
              </a:rPr>
              <a:t>simplified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latin typeface="Century Gothic" panose="020B0502020202020204" pitchFamily="34" charset="0"/>
              </a:rPr>
              <a:t>approaches</a:t>
            </a:r>
            <a:r>
              <a:rPr lang="en-US" sz="1200" dirty="0">
                <a:latin typeface="Century Gothic" panose="020B0502020202020204" pitchFamily="34" charset="0"/>
              </a:rPr>
              <a:t>:</a:t>
            </a:r>
          </a:p>
          <a:p>
            <a:pPr lvl="1">
              <a:buFont typeface="+mj-lt"/>
              <a:buAutoNum type="arabicPeriod"/>
            </a:pPr>
            <a:r>
              <a:rPr lang="en-US" sz="1200" b="1" dirty="0">
                <a:latin typeface="Century Gothic" panose="020B0502020202020204" pitchFamily="34" charset="0"/>
              </a:rPr>
              <a:t>Derivative</a:t>
            </a:r>
            <a:r>
              <a:rPr lang="en-US" sz="1200" dirty="0">
                <a:latin typeface="Century Gothic" panose="020B0502020202020204" pitchFamily="34" charset="0"/>
              </a:rPr>
              <a:t> of </a:t>
            </a:r>
            <a:r>
              <a:rPr lang="en-US" sz="1200" b="1" dirty="0">
                <a:latin typeface="Century Gothic" panose="020B0502020202020204" pitchFamily="34" charset="0"/>
              </a:rPr>
              <a:t>damage</a:t>
            </a:r>
            <a:r>
              <a:rPr lang="en-US" sz="1200" dirty="0">
                <a:latin typeface="Century Gothic" panose="020B0502020202020204" pitchFamily="34" charset="0"/>
              </a:rPr>
              <a:t> vs time proportional to the released energy?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Compute the </a:t>
            </a:r>
            <a:r>
              <a:rPr lang="en-US" sz="1200" b="1" dirty="0">
                <a:latin typeface="Century Gothic" panose="020B0502020202020204" pitchFamily="34" charset="0"/>
              </a:rPr>
              <a:t>local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latin typeface="Century Gothic" panose="020B0502020202020204" pitchFamily="34" charset="0"/>
              </a:rPr>
              <a:t>temperature</a:t>
            </a:r>
            <a:r>
              <a:rPr lang="en-US" sz="1200" dirty="0">
                <a:latin typeface="Century Gothic" panose="020B0502020202020204" pitchFamily="34" charset="0"/>
              </a:rPr>
              <a:t> margin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Compute the contact element energy change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Assume that the change in temperature is proportional (ok this would have been better with the enthalpy margin)</a:t>
            </a:r>
          </a:p>
          <a:p>
            <a:pPr lvl="1">
              <a:buFont typeface="+mj-lt"/>
              <a:buAutoNum type="arabicPeriod"/>
            </a:pPr>
            <a:r>
              <a:rPr lang="en-US" sz="1200" b="1" dirty="0">
                <a:latin typeface="Century Gothic" panose="020B0502020202020204" pitchFamily="34" charset="0"/>
              </a:rPr>
              <a:t>Event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latin typeface="Century Gothic" panose="020B0502020202020204" pitchFamily="34" charset="0"/>
              </a:rPr>
              <a:t>magnitude</a:t>
            </a:r>
            <a:r>
              <a:rPr lang="en-US" sz="1200" dirty="0">
                <a:latin typeface="Century Gothic" panose="020B0502020202020204" pitchFamily="34" charset="0"/>
              </a:rPr>
              <a:t> approach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The energy released by the crack is propagating to every location in the magnet (shocks?)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The limit should not be constant but decrease with the margin…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This study is </a:t>
            </a:r>
            <a:r>
              <a:rPr lang="en-US" sz="1200" b="1" dirty="0">
                <a:latin typeface="Century Gothic" panose="020B0502020202020204" pitchFamily="34" charset="0"/>
              </a:rPr>
              <a:t>only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b="1" dirty="0">
                <a:latin typeface="Century Gothic" panose="020B0502020202020204" pitchFamily="34" charset="0"/>
              </a:rPr>
              <a:t>qualitative</a:t>
            </a:r>
            <a:r>
              <a:rPr lang="en-US" sz="1200" dirty="0">
                <a:latin typeface="Century Gothic" panose="020B0502020202020204" pitchFamily="34" charset="0"/>
              </a:rPr>
              <a:t>, and useful for </a:t>
            </a:r>
            <a:r>
              <a:rPr lang="en-US" sz="1200" b="1" dirty="0">
                <a:latin typeface="Century Gothic" panose="020B0502020202020204" pitchFamily="34" charset="0"/>
              </a:rPr>
              <a:t>comparison</a:t>
            </a:r>
            <a:r>
              <a:rPr lang="en-US" sz="1200" dirty="0">
                <a:latin typeface="Century Gothic" panose="020B0502020202020204" pitchFamily="34" charset="0"/>
              </a:rPr>
              <a:t> purposes</a:t>
            </a: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endParaRPr lang="en-US" sz="12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17" y="1327968"/>
            <a:ext cx="3025757" cy="1955511"/>
          </a:xfrm>
          <a:prstGeom prst="rect">
            <a:avLst/>
          </a:prstGeom>
        </p:spPr>
      </p:pic>
      <p:sp>
        <p:nvSpPr>
          <p:cNvPr id="8" name="Rectangle 2"/>
          <p:cNvSpPr/>
          <p:nvPr/>
        </p:nvSpPr>
        <p:spPr>
          <a:xfrm>
            <a:off x="1546932" y="2253007"/>
            <a:ext cx="329449" cy="614623"/>
          </a:xfrm>
          <a:custGeom>
            <a:avLst/>
            <a:gdLst>
              <a:gd name="connsiteX0" fmla="*/ 0 w 263951"/>
              <a:gd name="connsiteY0" fmla="*/ 0 h 857839"/>
              <a:gd name="connsiteX1" fmla="*/ 263951 w 263951"/>
              <a:gd name="connsiteY1" fmla="*/ 0 h 857839"/>
              <a:gd name="connsiteX2" fmla="*/ 263951 w 263951"/>
              <a:gd name="connsiteY2" fmla="*/ 857839 h 857839"/>
              <a:gd name="connsiteX3" fmla="*/ 0 w 263951"/>
              <a:gd name="connsiteY3" fmla="*/ 857839 h 857839"/>
              <a:gd name="connsiteX4" fmla="*/ 0 w 263951"/>
              <a:gd name="connsiteY4" fmla="*/ 0 h 857839"/>
              <a:gd name="connsiteX0" fmla="*/ 0 w 362932"/>
              <a:gd name="connsiteY0" fmla="*/ 0 h 857839"/>
              <a:gd name="connsiteX1" fmla="*/ 362932 w 362932"/>
              <a:gd name="connsiteY1" fmla="*/ 197963 h 857839"/>
              <a:gd name="connsiteX2" fmla="*/ 263951 w 362932"/>
              <a:gd name="connsiteY2" fmla="*/ 857839 h 857839"/>
              <a:gd name="connsiteX3" fmla="*/ 0 w 362932"/>
              <a:gd name="connsiteY3" fmla="*/ 857839 h 857839"/>
              <a:gd name="connsiteX4" fmla="*/ 0 w 362932"/>
              <a:gd name="connsiteY4" fmla="*/ 0 h 857839"/>
              <a:gd name="connsiteX0" fmla="*/ 221529 w 362932"/>
              <a:gd name="connsiteY0" fmla="*/ 0 h 763570"/>
              <a:gd name="connsiteX1" fmla="*/ 362932 w 362932"/>
              <a:gd name="connsiteY1" fmla="*/ 103694 h 763570"/>
              <a:gd name="connsiteX2" fmla="*/ 263951 w 362932"/>
              <a:gd name="connsiteY2" fmla="*/ 763570 h 763570"/>
              <a:gd name="connsiteX3" fmla="*/ 0 w 362932"/>
              <a:gd name="connsiteY3" fmla="*/ 763570 h 763570"/>
              <a:gd name="connsiteX4" fmla="*/ 221529 w 362932"/>
              <a:gd name="connsiteY4" fmla="*/ 0 h 763570"/>
              <a:gd name="connsiteX0" fmla="*/ 221529 w 697584"/>
              <a:gd name="connsiteY0" fmla="*/ 0 h 782424"/>
              <a:gd name="connsiteX1" fmla="*/ 362932 w 697584"/>
              <a:gd name="connsiteY1" fmla="*/ 103694 h 782424"/>
              <a:gd name="connsiteX2" fmla="*/ 697584 w 697584"/>
              <a:gd name="connsiteY2" fmla="*/ 782424 h 782424"/>
              <a:gd name="connsiteX3" fmla="*/ 0 w 697584"/>
              <a:gd name="connsiteY3" fmla="*/ 763570 h 782424"/>
              <a:gd name="connsiteX4" fmla="*/ 221529 w 697584"/>
              <a:gd name="connsiteY4" fmla="*/ 0 h 782424"/>
              <a:gd name="connsiteX0" fmla="*/ 221529 w 735291"/>
              <a:gd name="connsiteY0" fmla="*/ 0 h 763570"/>
              <a:gd name="connsiteX1" fmla="*/ 362932 w 735291"/>
              <a:gd name="connsiteY1" fmla="*/ 103694 h 763570"/>
              <a:gd name="connsiteX2" fmla="*/ 735291 w 735291"/>
              <a:gd name="connsiteY2" fmla="*/ 754143 h 763570"/>
              <a:gd name="connsiteX3" fmla="*/ 0 w 735291"/>
              <a:gd name="connsiteY3" fmla="*/ 763570 h 763570"/>
              <a:gd name="connsiteX4" fmla="*/ 221529 w 735291"/>
              <a:gd name="connsiteY4" fmla="*/ 0 h 763570"/>
              <a:gd name="connsiteX0" fmla="*/ 221529 w 740004"/>
              <a:gd name="connsiteY0" fmla="*/ 0 h 763570"/>
              <a:gd name="connsiteX1" fmla="*/ 740004 w 740004"/>
              <a:gd name="connsiteY1" fmla="*/ 414779 h 763570"/>
              <a:gd name="connsiteX2" fmla="*/ 735291 w 740004"/>
              <a:gd name="connsiteY2" fmla="*/ 754143 h 763570"/>
              <a:gd name="connsiteX3" fmla="*/ 0 w 740004"/>
              <a:gd name="connsiteY3" fmla="*/ 763570 h 763570"/>
              <a:gd name="connsiteX4" fmla="*/ 221529 w 740004"/>
              <a:gd name="connsiteY4" fmla="*/ 0 h 763570"/>
              <a:gd name="connsiteX0" fmla="*/ 480766 w 740004"/>
              <a:gd name="connsiteY0" fmla="*/ 0 h 546754"/>
              <a:gd name="connsiteX1" fmla="*/ 740004 w 740004"/>
              <a:gd name="connsiteY1" fmla="*/ 197963 h 546754"/>
              <a:gd name="connsiteX2" fmla="*/ 735291 w 740004"/>
              <a:gd name="connsiteY2" fmla="*/ 537327 h 546754"/>
              <a:gd name="connsiteX3" fmla="*/ 0 w 740004"/>
              <a:gd name="connsiteY3" fmla="*/ 546754 h 546754"/>
              <a:gd name="connsiteX4" fmla="*/ 480766 w 740004"/>
              <a:gd name="connsiteY4" fmla="*/ 0 h 546754"/>
              <a:gd name="connsiteX0" fmla="*/ 381785 w 740004"/>
              <a:gd name="connsiteY0" fmla="*/ 0 h 612741"/>
              <a:gd name="connsiteX1" fmla="*/ 740004 w 740004"/>
              <a:gd name="connsiteY1" fmla="*/ 263950 h 612741"/>
              <a:gd name="connsiteX2" fmla="*/ 735291 w 740004"/>
              <a:gd name="connsiteY2" fmla="*/ 603314 h 612741"/>
              <a:gd name="connsiteX3" fmla="*/ 0 w 740004"/>
              <a:gd name="connsiteY3" fmla="*/ 612741 h 612741"/>
              <a:gd name="connsiteX4" fmla="*/ 381785 w 740004"/>
              <a:gd name="connsiteY4" fmla="*/ 0 h 612741"/>
              <a:gd name="connsiteX0" fmla="*/ 28279 w 386498"/>
              <a:gd name="connsiteY0" fmla="*/ 0 h 608027"/>
              <a:gd name="connsiteX1" fmla="*/ 386498 w 386498"/>
              <a:gd name="connsiteY1" fmla="*/ 263950 h 608027"/>
              <a:gd name="connsiteX2" fmla="*/ 381785 w 386498"/>
              <a:gd name="connsiteY2" fmla="*/ 603314 h 608027"/>
              <a:gd name="connsiteX3" fmla="*/ 0 w 386498"/>
              <a:gd name="connsiteY3" fmla="*/ 608027 h 608027"/>
              <a:gd name="connsiteX4" fmla="*/ 28279 w 386498"/>
              <a:gd name="connsiteY4" fmla="*/ 0 h 608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498" h="608027">
                <a:moveTo>
                  <a:pt x="28279" y="0"/>
                </a:moveTo>
                <a:lnTo>
                  <a:pt x="386498" y="263950"/>
                </a:lnTo>
                <a:lnTo>
                  <a:pt x="381785" y="603314"/>
                </a:lnTo>
                <a:lnTo>
                  <a:pt x="0" y="608027"/>
                </a:lnTo>
                <a:lnTo>
                  <a:pt x="28279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065055-BABF-5845-845A-344C49F189A8}"/>
                  </a:ext>
                </a:extLst>
              </p:cNvPr>
              <p:cNvSpPr txBox="1"/>
              <p:nvPr/>
            </p:nvSpPr>
            <p:spPr>
              <a:xfrm>
                <a:off x="3920525" y="1730330"/>
                <a:ext cx="184018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065055-BABF-5845-845A-344C49F18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525" y="1730330"/>
                <a:ext cx="1840184" cy="553998"/>
              </a:xfrm>
              <a:prstGeom prst="rect">
                <a:avLst/>
              </a:prstGeom>
              <a:blipFill>
                <a:blip r:embed="rId3"/>
                <a:stretch>
                  <a:fillRect l="-2740" t="-2273" r="-4110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84F5F59-0FAF-A748-9C68-C906BAA7B14C}"/>
              </a:ext>
            </a:extLst>
          </p:cNvPr>
          <p:cNvSpPr/>
          <p:nvPr/>
        </p:nvSpPr>
        <p:spPr>
          <a:xfrm>
            <a:off x="4755169" y="2656748"/>
            <a:ext cx="1695391" cy="550932"/>
          </a:xfrm>
          <a:prstGeom prst="rect">
            <a:avLst/>
          </a:prstGeom>
          <a:solidFill>
            <a:srgbClr val="1F497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Compare to local T margin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DCB6C8-EAA8-E94F-B879-0CA410C7BC86}"/>
              </a:ext>
            </a:extLst>
          </p:cNvPr>
          <p:cNvSpPr/>
          <p:nvPr/>
        </p:nvSpPr>
        <p:spPr>
          <a:xfrm>
            <a:off x="3041592" y="2656748"/>
            <a:ext cx="1606578" cy="553913"/>
          </a:xfrm>
          <a:prstGeom prst="rect">
            <a:avLst/>
          </a:prstGeom>
          <a:solidFill>
            <a:srgbClr val="1F497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Compare to fixed threshold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DB4594-7D73-9341-8433-8CF4CAD53377}"/>
              </a:ext>
            </a:extLst>
          </p:cNvPr>
          <p:cNvCxnSpPr/>
          <p:nvPr/>
        </p:nvCxnSpPr>
        <p:spPr>
          <a:xfrm flipH="1">
            <a:off x="4070216" y="2349727"/>
            <a:ext cx="254000" cy="2416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EB7033-D223-314C-9668-78EA6ED8194A}"/>
              </a:ext>
            </a:extLst>
          </p:cNvPr>
          <p:cNvCxnSpPr>
            <a:cxnSpLocks/>
          </p:cNvCxnSpPr>
          <p:nvPr/>
        </p:nvCxnSpPr>
        <p:spPr>
          <a:xfrm>
            <a:off x="5183965" y="2356542"/>
            <a:ext cx="395186" cy="2348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E7F64F-2716-D14C-96DE-EE735723AAAB}"/>
              </a:ext>
            </a:extLst>
          </p:cNvPr>
          <p:cNvCxnSpPr>
            <a:cxnSpLocks/>
          </p:cNvCxnSpPr>
          <p:nvPr/>
        </p:nvCxnSpPr>
        <p:spPr>
          <a:xfrm flipV="1">
            <a:off x="1696603" y="2192296"/>
            <a:ext cx="348562" cy="226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22BD2DF-BA94-F84D-8AE1-4082E545AF2B}"/>
              </a:ext>
            </a:extLst>
          </p:cNvPr>
          <p:cNvSpPr/>
          <p:nvPr/>
        </p:nvSpPr>
        <p:spPr>
          <a:xfrm>
            <a:off x="1662690" y="1600540"/>
            <a:ext cx="1227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Released energy</a:t>
            </a:r>
            <a:endParaRPr lang="en-US" sz="1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B8BA66-9063-5D42-8F54-C096D1F5F3CF}"/>
              </a:ext>
            </a:extLst>
          </p:cNvPr>
          <p:cNvCxnSpPr>
            <a:cxnSpLocks/>
          </p:cNvCxnSpPr>
          <p:nvPr/>
        </p:nvCxnSpPr>
        <p:spPr>
          <a:xfrm flipV="1">
            <a:off x="2860820" y="1858845"/>
            <a:ext cx="826677" cy="66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1EC1871-54D0-DA4B-8E1E-79A3703319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3880" y="1306572"/>
            <a:ext cx="2693440" cy="195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3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82766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After studying CCT5 debonding during training, we focus on the the subscale magnets, as they offer new data that can be studied/compared to our models</a:t>
            </a:r>
          </a:p>
          <a:p>
            <a:pPr>
              <a:defRPr/>
            </a:pPr>
            <a:endParaRPr lang="en-US" sz="1600" dirty="0"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US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Preliminary results from the subscale experiments </a:t>
            </a:r>
            <a:r>
              <a:rPr lang="en-US" sz="1600" b="1" dirty="0">
                <a:latin typeface="Century Gothic" panose="020B0502020202020204" pitchFamily="34" charset="0"/>
                <a:cs typeface="Consolas" panose="020B0609020204030204" pitchFamily="49" charset="0"/>
              </a:rPr>
              <a:t>suggest</a:t>
            </a:r>
            <a:r>
              <a:rPr lang="en-US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 that the </a:t>
            </a:r>
            <a:r>
              <a:rPr lang="en-US" sz="1600" b="1" dirty="0">
                <a:latin typeface="Century Gothic" panose="020B0502020202020204" pitchFamily="34" charset="0"/>
                <a:cs typeface="Consolas" panose="020B0609020204030204" pitchFamily="49" charset="0"/>
              </a:rPr>
              <a:t>spar</a:t>
            </a:r>
            <a:r>
              <a:rPr lang="en-US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  <a:cs typeface="Consolas" panose="020B0609020204030204" pitchFamily="49" charset="0"/>
              </a:rPr>
              <a:t>thickness</a:t>
            </a:r>
            <a:r>
              <a:rPr lang="en-US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 has an impact on magnet </a:t>
            </a:r>
            <a:r>
              <a:rPr lang="en-US" sz="1600" b="1" dirty="0">
                <a:latin typeface="Century Gothic" panose="020B0502020202020204" pitchFamily="34" charset="0"/>
                <a:cs typeface="Consolas" panose="020B0609020204030204" pitchFamily="49" charset="0"/>
              </a:rPr>
              <a:t>training</a:t>
            </a:r>
          </a:p>
          <a:p>
            <a:pPr lvl="1">
              <a:defRPr/>
            </a:pP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Do we see / </a:t>
            </a:r>
            <a:r>
              <a:rPr lang="en-US" sz="1400">
                <a:latin typeface="Century Gothic" panose="020B0502020202020204" pitchFamily="34" charset="0"/>
                <a:cs typeface="Consolas" panose="020B0609020204030204" pitchFamily="49" charset="0"/>
              </a:rPr>
              <a:t>can explain </a:t>
            </a:r>
            <a:r>
              <a:rPr lang="en-US" sz="1400" dirty="0">
                <a:latin typeface="Century Gothic" panose="020B0502020202020204" pitchFamily="34" charset="0"/>
                <a:cs typeface="Consolas" panose="020B0609020204030204" pitchFamily="49" charset="0"/>
              </a:rPr>
              <a:t>this difference in/with our models?</a:t>
            </a:r>
          </a:p>
          <a:p>
            <a:pPr>
              <a:defRPr/>
            </a:pPr>
            <a:endParaRPr lang="en-US" sz="1600" dirty="0"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US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Here we use FE model to study the differences between the two magnets (</a:t>
            </a:r>
            <a:r>
              <a:rPr lang="en-US" sz="1600" i="1" dirty="0">
                <a:latin typeface="Century Gothic" panose="020B0502020202020204" pitchFamily="34" charset="0"/>
                <a:cs typeface="Consolas" panose="020B0609020204030204" pitchFamily="49" charset="0"/>
              </a:rPr>
              <a:t>qualitative</a:t>
            </a:r>
            <a:r>
              <a:rPr lang="en-US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). Ideally, would like to predict/match the behavior starting from the measured interfaces’ properties (</a:t>
            </a:r>
            <a:r>
              <a:rPr lang="en-US" sz="1600" i="1" dirty="0">
                <a:latin typeface="Century Gothic" panose="020B0502020202020204" pitchFamily="34" charset="0"/>
                <a:cs typeface="Consolas" panose="020B0609020204030204" pitchFamily="49" charset="0"/>
              </a:rPr>
              <a:t>quantitative</a:t>
            </a:r>
            <a:r>
              <a:rPr lang="en-US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)</a:t>
            </a:r>
            <a:endParaRPr lang="en-US" sz="1200" dirty="0"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 marL="0" indent="0">
              <a:buNone/>
              <a:defRPr/>
            </a:pPr>
            <a:endParaRPr lang="en-US" sz="1600" dirty="0">
              <a:latin typeface="Century Gothic" panose="020B0502020202020204" pitchFamily="34" charset="0"/>
              <a:cs typeface="Consolas" panose="020B0609020204030204" pitchFamily="49" charset="0"/>
            </a:endParaRPr>
          </a:p>
          <a:p>
            <a:pPr>
              <a:defRPr/>
            </a:pPr>
            <a:r>
              <a:rPr lang="en-US" sz="1600" dirty="0">
                <a:latin typeface="Century Gothic" panose="020B0502020202020204" pitchFamily="34" charset="0"/>
                <a:cs typeface="Consolas" panose="020B0609020204030204" pitchFamily="49" charset="0"/>
              </a:rPr>
              <a:t>3 step process:</a:t>
            </a:r>
          </a:p>
          <a:p>
            <a:pPr lvl="1">
              <a:defRPr/>
            </a:pPr>
            <a:r>
              <a:rPr lang="en-US" sz="1600" b="1" dirty="0">
                <a:solidFill>
                  <a:schemeClr val="tx2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Bonded</a:t>
            </a:r>
            <a:r>
              <a:rPr lang="en-US" sz="1600" dirty="0">
                <a:solidFill>
                  <a:schemeClr val="tx2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model, to evaluate </a:t>
            </a:r>
            <a:r>
              <a:rPr lang="en-US" sz="1600" b="1" dirty="0">
                <a:solidFill>
                  <a:schemeClr val="tx2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tension/shear</a:t>
            </a:r>
            <a:r>
              <a:rPr lang="en-US" sz="1600" dirty="0">
                <a:solidFill>
                  <a:schemeClr val="tx2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loads at the interfaces</a:t>
            </a:r>
          </a:p>
          <a:p>
            <a:pPr lvl="1">
              <a:defRPr/>
            </a:pPr>
            <a:r>
              <a:rPr lang="en-US" sz="1600" b="1" dirty="0">
                <a:solidFill>
                  <a:schemeClr val="tx2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Frictional</a:t>
            </a:r>
            <a:r>
              <a:rPr lang="en-US" sz="1600" dirty="0">
                <a:solidFill>
                  <a:schemeClr val="tx2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model, to evaluate potential motion with </a:t>
            </a:r>
            <a:r>
              <a:rPr lang="en-US" sz="1600" b="1" dirty="0">
                <a:solidFill>
                  <a:schemeClr val="tx2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failed</a:t>
            </a:r>
            <a:r>
              <a:rPr lang="en-US" sz="1600" dirty="0">
                <a:solidFill>
                  <a:schemeClr val="tx2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interfaces</a:t>
            </a:r>
          </a:p>
          <a:p>
            <a:pPr lvl="1">
              <a:defRPr/>
            </a:pPr>
            <a:r>
              <a:rPr lang="en-US" sz="1600" b="1" dirty="0">
                <a:solidFill>
                  <a:schemeClr val="tx2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Cohesive</a:t>
            </a:r>
            <a:r>
              <a:rPr lang="en-US" sz="1600" dirty="0">
                <a:solidFill>
                  <a:schemeClr val="tx2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 model, to model progressive failure during </a:t>
            </a:r>
            <a:r>
              <a:rPr lang="en-US" sz="1600" b="1" dirty="0">
                <a:solidFill>
                  <a:schemeClr val="tx2"/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3454622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Training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30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7281" y="4078153"/>
            <a:ext cx="8646289" cy="229371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CCT5 </a:t>
            </a:r>
            <a:r>
              <a:rPr lang="en-US" sz="1400" b="1" dirty="0">
                <a:latin typeface="Century Gothic" panose="020B0502020202020204" pitchFamily="34" charset="0"/>
              </a:rPr>
              <a:t>training</a:t>
            </a:r>
            <a:r>
              <a:rPr lang="en-US" sz="1400" dirty="0">
                <a:latin typeface="Century Gothic" panose="020B0502020202020204" pitchFamily="34" charset="0"/>
              </a:rPr>
              <a:t> curve comparison (threshold calibrated). Results suggest that the ‘event quench’ mechanism might be predominant. Notes: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I am assuming that these events cause quenches, but this result does not prove 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We should </a:t>
            </a:r>
            <a:r>
              <a:rPr lang="en-US" sz="1400" b="1" dirty="0">
                <a:latin typeface="Century Gothic" panose="020B0502020202020204" pitchFamily="34" charset="0"/>
              </a:rPr>
              <a:t>compare</a:t>
            </a:r>
            <a:r>
              <a:rPr lang="en-US" sz="1400" dirty="0">
                <a:latin typeface="Century Gothic" panose="020B0502020202020204" pitchFamily="34" charset="0"/>
              </a:rPr>
              <a:t> the ‘crack propagation currents’ with </a:t>
            </a:r>
            <a:r>
              <a:rPr lang="en-US" sz="1400" b="1" dirty="0">
                <a:latin typeface="Century Gothic" panose="020B0502020202020204" pitchFamily="34" charset="0"/>
              </a:rPr>
              <a:t>measured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AE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events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Quenches could be distributed along the </a:t>
            </a:r>
            <a:r>
              <a:rPr lang="en-US" sz="1400" b="1" dirty="0">
                <a:latin typeface="Century Gothic" panose="020B0502020202020204" pitchFamily="34" charset="0"/>
              </a:rPr>
              <a:t>length</a:t>
            </a:r>
            <a:r>
              <a:rPr lang="en-US" sz="1400" dirty="0">
                <a:latin typeface="Century Gothic" panose="020B0502020202020204" pitchFamily="34" charset="0"/>
              </a:rPr>
              <a:t> – we need a </a:t>
            </a:r>
            <a:r>
              <a:rPr lang="en-US" sz="1400" b="1" dirty="0">
                <a:latin typeface="Century Gothic" panose="020B0502020202020204" pitchFamily="34" charset="0"/>
              </a:rPr>
              <a:t>3D</a:t>
            </a:r>
            <a:r>
              <a:rPr lang="en-US" sz="1400" dirty="0">
                <a:latin typeface="Century Gothic" panose="020B0502020202020204" pitchFamily="34" charset="0"/>
              </a:rPr>
              <a:t> model!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Difficult to say if one ‘</a:t>
            </a:r>
            <a:r>
              <a:rPr lang="en-US" sz="1400" b="1" dirty="0">
                <a:latin typeface="Century Gothic" panose="020B0502020202020204" pitchFamily="34" charset="0"/>
              </a:rPr>
              <a:t>quench</a:t>
            </a:r>
            <a:r>
              <a:rPr lang="en-US" sz="1400" dirty="0">
                <a:latin typeface="Century Gothic" panose="020B0502020202020204" pitchFamily="34" charset="0"/>
              </a:rPr>
              <a:t>’ does not represent ‘</a:t>
            </a:r>
            <a:r>
              <a:rPr lang="en-US" sz="1400" b="1" dirty="0">
                <a:latin typeface="Century Gothic" panose="020B0502020202020204" pitchFamily="34" charset="0"/>
              </a:rPr>
              <a:t>multiple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quenches</a:t>
            </a:r>
            <a:r>
              <a:rPr lang="en-US" sz="1400" dirty="0">
                <a:latin typeface="Century Gothic" panose="020B0502020202020204" pitchFamily="34" charset="0"/>
              </a:rPr>
              <a:t>’ in reality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Prestress</a:t>
            </a:r>
            <a:r>
              <a:rPr lang="en-US" sz="1400" dirty="0">
                <a:latin typeface="Century Gothic" panose="020B0502020202020204" pitchFamily="34" charset="0"/>
              </a:rPr>
              <a:t> model: apply ~250 MPa of azimuthal stress on the shell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Interface</a:t>
            </a:r>
            <a:r>
              <a:rPr lang="en-US" sz="1400" dirty="0">
                <a:latin typeface="Century Gothic" panose="020B0502020202020204" pitchFamily="34" charset="0"/>
              </a:rPr>
              <a:t> is </a:t>
            </a:r>
            <a:r>
              <a:rPr lang="en-US" sz="1400" b="1" dirty="0">
                <a:latin typeface="Century Gothic" panose="020B0502020202020204" pitchFamily="34" charset="0"/>
              </a:rPr>
              <a:t>still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cracking</a:t>
            </a:r>
            <a:r>
              <a:rPr lang="en-US" sz="1400" dirty="0">
                <a:latin typeface="Century Gothic" panose="020B0502020202020204" pitchFamily="34" charset="0"/>
              </a:rPr>
              <a:t>, but the </a:t>
            </a:r>
            <a:r>
              <a:rPr lang="en-US" sz="1400" b="1" dirty="0">
                <a:latin typeface="Century Gothic" panose="020B0502020202020204" pitchFamily="34" charset="0"/>
              </a:rPr>
              <a:t>propagation</a:t>
            </a:r>
            <a:r>
              <a:rPr lang="en-US" sz="1400" dirty="0">
                <a:latin typeface="Century Gothic" panose="020B0502020202020204" pitchFamily="34" charset="0"/>
              </a:rPr>
              <a:t> is </a:t>
            </a:r>
            <a:r>
              <a:rPr lang="en-US" sz="1400" b="1" dirty="0">
                <a:latin typeface="Century Gothic" panose="020B0502020202020204" pitchFamily="34" charset="0"/>
              </a:rPr>
              <a:t>slower,</a:t>
            </a:r>
            <a:r>
              <a:rPr lang="en-US" sz="1400" dirty="0">
                <a:latin typeface="Century Gothic" panose="020B0502020202020204" pitchFamily="34" charset="0"/>
              </a:rPr>
              <a:t> and the released energy is below the threshold (</a:t>
            </a:r>
            <a:r>
              <a:rPr lang="en-US" sz="1400" b="1" dirty="0">
                <a:latin typeface="Century Gothic" panose="020B0502020202020204" pitchFamily="34" charset="0"/>
              </a:rPr>
              <a:t>no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quenches</a:t>
            </a:r>
            <a:r>
              <a:rPr lang="en-US" sz="1400" dirty="0">
                <a:latin typeface="Century Gothic" panose="020B0502020202020204" pitchFamily="34" charset="0"/>
              </a:rPr>
              <a:t>…)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67" y="1198152"/>
            <a:ext cx="5938315" cy="2880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890835-E5FC-804C-9A8E-2C7E613B063A}"/>
              </a:ext>
            </a:extLst>
          </p:cNvPr>
          <p:cNvCxnSpPr>
            <a:cxnSpLocks/>
          </p:cNvCxnSpPr>
          <p:nvPr/>
        </p:nvCxnSpPr>
        <p:spPr>
          <a:xfrm>
            <a:off x="2372811" y="2083443"/>
            <a:ext cx="4577786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50F744-8FB0-294D-A0E4-8FBA899A5853}"/>
              </a:ext>
            </a:extLst>
          </p:cNvPr>
          <p:cNvCxnSpPr/>
          <p:nvPr/>
        </p:nvCxnSpPr>
        <p:spPr>
          <a:xfrm flipH="1">
            <a:off x="6950597" y="1841821"/>
            <a:ext cx="254000" cy="2416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9573DD0-9A66-4C40-A883-A80AF177B9B2}"/>
              </a:ext>
            </a:extLst>
          </p:cNvPr>
          <p:cNvSpPr/>
          <p:nvPr/>
        </p:nvSpPr>
        <p:spPr>
          <a:xfrm>
            <a:off x="6950597" y="1578285"/>
            <a:ext cx="1007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12 kA</a:t>
            </a:r>
          </a:p>
        </p:txBody>
      </p:sp>
    </p:spTree>
    <p:extLst>
      <p:ext uri="{BB962C8B-B14F-4D97-AF65-F5344CB8AC3E}">
        <p14:creationId xmlns:p14="http://schemas.microsoft.com/office/powerpoint/2010/main" val="3562824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Extra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31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766B80-7BC3-4057-B654-E465A8E829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413"/>
          <a:stretch/>
        </p:blipFill>
        <p:spPr>
          <a:xfrm>
            <a:off x="914400" y="1361820"/>
            <a:ext cx="4232031" cy="35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97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FE Model Description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4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 txBox="1">
            <a:spLocks/>
          </p:cNvSpPr>
          <p:nvPr/>
        </p:nvSpPr>
        <p:spPr>
          <a:xfrm>
            <a:off x="210503" y="3779768"/>
            <a:ext cx="8728124" cy="2580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886" indent="-342886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20" indent="-285739" algn="l" defTabSz="457182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2954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136" indent="-228591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318" indent="-228591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499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Contact</a:t>
            </a:r>
            <a:r>
              <a:rPr lang="en-US" dirty="0">
                <a:latin typeface="Century Gothic" panose="020B0502020202020204" pitchFamily="34" charset="0"/>
              </a:rPr>
              <a:t> elements (bonded/frictional/</a:t>
            </a:r>
            <a:r>
              <a:rPr lang="en-US" b="1" dirty="0">
                <a:latin typeface="Century Gothic" panose="020B0502020202020204" pitchFamily="34" charset="0"/>
              </a:rPr>
              <a:t>CZM</a:t>
            </a:r>
            <a:r>
              <a:rPr lang="en-US" dirty="0">
                <a:latin typeface="Century Gothic" panose="020B0502020202020204" pitchFamily="34" charset="0"/>
              </a:rPr>
              <a:t>) around the cable (</a:t>
            </a:r>
            <a:r>
              <a:rPr lang="en-US" b="1" dirty="0">
                <a:latin typeface="Century Gothic" panose="020B0502020202020204" pitchFamily="34" charset="0"/>
              </a:rPr>
              <a:t>cable/spar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b="1" dirty="0">
                <a:latin typeface="Century Gothic" panose="020B0502020202020204" pitchFamily="34" charset="0"/>
              </a:rPr>
              <a:t>cable/rib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With the ‘real’ </a:t>
            </a:r>
            <a:r>
              <a:rPr lang="en-US" b="1" dirty="0">
                <a:latin typeface="Century Gothic" panose="020B0502020202020204" pitchFamily="34" charset="0"/>
              </a:rPr>
              <a:t>shim</a:t>
            </a:r>
            <a:r>
              <a:rPr lang="en-US" dirty="0">
                <a:latin typeface="Century Gothic" panose="020B0502020202020204" pitchFamily="34" charset="0"/>
              </a:rPr>
              <a:t> configuration, in 2D the conductor flies away during powering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latin typeface="Century Gothic" panose="020B0502020202020204" pitchFamily="34" charset="0"/>
              </a:rPr>
              <a:t>Old</a:t>
            </a:r>
            <a:r>
              <a:rPr lang="en-US" dirty="0">
                <a:latin typeface="Century Gothic" panose="020B0502020202020204" pitchFamily="34" charset="0"/>
              </a:rPr>
              <a:t> strategy: Shim ‘angle’ increased </a:t>
            </a:r>
            <a:r>
              <a:rPr lang="en-US" dirty="0" err="1">
                <a:latin typeface="Century Gothic" panose="020B0502020202020204" pitchFamily="34" charset="0"/>
              </a:rPr>
              <a:t>w.r.t.</a:t>
            </a:r>
            <a:r>
              <a:rPr lang="en-US" dirty="0">
                <a:latin typeface="Century Gothic" panose="020B0502020202020204" pitchFamily="34" charset="0"/>
              </a:rPr>
              <a:t> real value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Now: additional </a:t>
            </a:r>
            <a:r>
              <a:rPr lang="en-US" b="1" dirty="0">
                <a:latin typeface="Century Gothic" panose="020B0502020202020204" pitchFamily="34" charset="0"/>
              </a:rPr>
              <a:t>‘soft’ shim</a:t>
            </a:r>
            <a:r>
              <a:rPr lang="en-US" dirty="0">
                <a:latin typeface="Century Gothic" panose="020B0502020202020204" pitchFamily="34" charset="0"/>
              </a:rPr>
              <a:t>. E = 1 GPa – convergence issues if softer than this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>
                <a:latin typeface="Century Gothic" panose="020B0502020202020204" pitchFamily="34" charset="0"/>
              </a:rPr>
              <a:t>Elasto</a:t>
            </a:r>
            <a:r>
              <a:rPr lang="en-US" b="1" dirty="0">
                <a:latin typeface="Century Gothic" panose="020B0502020202020204" pitchFamily="34" charset="0"/>
              </a:rPr>
              <a:t>-plastic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</a:rPr>
              <a:t>material</a:t>
            </a:r>
            <a:r>
              <a:rPr lang="en-US" dirty="0">
                <a:latin typeface="Century Gothic" panose="020B0502020202020204" pitchFamily="34" charset="0"/>
              </a:rPr>
              <a:t> model for the </a:t>
            </a:r>
            <a:r>
              <a:rPr lang="en-US" b="1" dirty="0">
                <a:latin typeface="Century Gothic" panose="020B0502020202020204" pitchFamily="34" charset="0"/>
              </a:rPr>
              <a:t>conductor</a:t>
            </a:r>
            <a:r>
              <a:rPr lang="en-US" dirty="0">
                <a:latin typeface="Century Gothic" panose="020B0502020202020204" pitchFamily="34" charset="0"/>
              </a:rPr>
              <a:t>,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extracted from RVE models of the cable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For more information, see talk at MDP general meeting 23/06/2021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 panose="020B0502020202020204" pitchFamily="34" charset="0"/>
              </a:rPr>
              <a:t>Load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</a:rPr>
              <a:t>steps</a:t>
            </a:r>
            <a:r>
              <a:rPr lang="en-US" dirty="0">
                <a:latin typeface="Century Gothic" panose="020B0502020202020204" pitchFamily="34" charset="0"/>
              </a:rPr>
              <a:t>: 0: prestress, 1: cooldown, 2: power to final current - no ‘training’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Prestress (&lt;1 MPa) added to improve convergence at cooldown start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18504"/>
          <a:stretch/>
        </p:blipFill>
        <p:spPr>
          <a:xfrm>
            <a:off x="94545" y="1192650"/>
            <a:ext cx="1952935" cy="248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060" y="1344980"/>
            <a:ext cx="2495880" cy="21596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C141F9-B86D-7840-9A31-BC36525EEF50}"/>
              </a:ext>
            </a:extLst>
          </p:cNvPr>
          <p:cNvCxnSpPr>
            <a:cxnSpLocks/>
          </p:cNvCxnSpPr>
          <p:nvPr/>
        </p:nvCxnSpPr>
        <p:spPr>
          <a:xfrm flipV="1">
            <a:off x="3995193" y="2548958"/>
            <a:ext cx="623269" cy="47975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88D33E-117F-A84A-BC54-0D3E3313BCE5}"/>
              </a:ext>
            </a:extLst>
          </p:cNvPr>
          <p:cNvCxnSpPr>
            <a:cxnSpLocks/>
          </p:cNvCxnSpPr>
          <p:nvPr/>
        </p:nvCxnSpPr>
        <p:spPr>
          <a:xfrm flipV="1">
            <a:off x="4078505" y="2684116"/>
            <a:ext cx="636246" cy="49289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86F2E0-1A11-ED4E-B2CA-321BA8429A99}"/>
              </a:ext>
            </a:extLst>
          </p:cNvPr>
          <p:cNvCxnSpPr>
            <a:cxnSpLocks/>
          </p:cNvCxnSpPr>
          <p:nvPr/>
        </p:nvCxnSpPr>
        <p:spPr>
          <a:xfrm flipH="1" flipV="1">
            <a:off x="3986939" y="3033316"/>
            <a:ext cx="91566" cy="16499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69301DC-CE7E-9843-B41E-057F21911B38}"/>
              </a:ext>
            </a:extLst>
          </p:cNvPr>
          <p:cNvSpPr txBox="1"/>
          <p:nvPr/>
        </p:nvSpPr>
        <p:spPr>
          <a:xfrm>
            <a:off x="4306827" y="3457222"/>
            <a:ext cx="1473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CZM elements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A8AB0A-BAFF-B14F-88B6-5E3C03B32384}"/>
              </a:ext>
            </a:extLst>
          </p:cNvPr>
          <p:cNvCxnSpPr>
            <a:cxnSpLocks/>
          </p:cNvCxnSpPr>
          <p:nvPr/>
        </p:nvCxnSpPr>
        <p:spPr>
          <a:xfrm flipH="1" flipV="1">
            <a:off x="4454889" y="2997161"/>
            <a:ext cx="211717" cy="445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51E74AF-FFCC-C349-82C9-A537EE59E04B}"/>
              </a:ext>
            </a:extLst>
          </p:cNvPr>
          <p:cNvSpPr/>
          <p:nvPr/>
        </p:nvSpPr>
        <p:spPr>
          <a:xfrm>
            <a:off x="837092" y="2832624"/>
            <a:ext cx="376178" cy="365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08EF21-3CBC-1149-9882-C8C54726814F}"/>
              </a:ext>
            </a:extLst>
          </p:cNvPr>
          <p:cNvCxnSpPr>
            <a:cxnSpLocks/>
          </p:cNvCxnSpPr>
          <p:nvPr/>
        </p:nvCxnSpPr>
        <p:spPr>
          <a:xfrm flipV="1">
            <a:off x="1296582" y="2634707"/>
            <a:ext cx="1436263" cy="2835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5F675B6-873A-F148-8F1E-19D888281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072" y="1296993"/>
            <a:ext cx="2122575" cy="23202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3615B7-E49E-6244-BB44-D7314C9FD837}"/>
              </a:ext>
            </a:extLst>
          </p:cNvPr>
          <p:cNvSpPr txBox="1"/>
          <p:nvPr/>
        </p:nvSpPr>
        <p:spPr>
          <a:xfrm>
            <a:off x="7423515" y="1264291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Soft shims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53FDF5-BDC5-B14C-9B97-951FF51ADE92}"/>
              </a:ext>
            </a:extLst>
          </p:cNvPr>
          <p:cNvCxnSpPr>
            <a:cxnSpLocks/>
          </p:cNvCxnSpPr>
          <p:nvPr/>
        </p:nvCxnSpPr>
        <p:spPr>
          <a:xfrm flipH="1">
            <a:off x="7449534" y="1572068"/>
            <a:ext cx="423450" cy="976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854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Outline</a:t>
            </a:r>
            <a:endParaRPr lang="en-GB" altLang="en-US" dirty="0">
              <a:latin typeface="Century Gothic" panose="020B0502020202020204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04800" y="1471842"/>
            <a:ext cx="8686800" cy="4562219"/>
          </a:xfrm>
        </p:spPr>
        <p:txBody>
          <a:bodyPr anchor="t">
            <a:normAutofit fontScale="92500" lnSpcReduction="10000"/>
          </a:bodyPr>
          <a:lstStyle/>
          <a:p>
            <a:r>
              <a:rPr lang="en-US" altLang="en-US" dirty="0">
                <a:latin typeface="Century Gothic" panose="020B0502020202020204" pitchFamily="34" charset="0"/>
              </a:rPr>
              <a:t>Introduction</a:t>
            </a:r>
          </a:p>
          <a:p>
            <a:pPr marL="0" indent="0">
              <a:buNone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CCT standard FE Models: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Bonded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Frictional</a:t>
            </a:r>
          </a:p>
          <a:p>
            <a:pPr lvl="1"/>
            <a:endParaRPr lang="en-US" altLang="en-US" dirty="0">
              <a:latin typeface="Century Gothic" panose="020B0502020202020204" pitchFamily="34" charset="0"/>
            </a:endParaRP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CCT interface debonding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CZM with nominal properties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CZM with reduced strength</a:t>
            </a:r>
          </a:p>
          <a:p>
            <a:pPr lvl="1"/>
            <a:r>
              <a:rPr lang="en-US" altLang="en-US" dirty="0">
                <a:latin typeface="Century Gothic" panose="020B0502020202020204" pitchFamily="34" charset="0"/>
              </a:rPr>
              <a:t>Calibration on strain gauge data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F5F7BE-568B-48C2-A966-D3DC87B028FF}" type="slidenum">
              <a:rPr lang="en-US" altLang="en-US" sz="1400" smtClean="0">
                <a:latin typeface="Century Gothic" panose="020B0502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69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CCT5 – Bonded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6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3627121"/>
            <a:ext cx="5638800" cy="252158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FE 2D numerical model of CCT5 – </a:t>
            </a:r>
            <a:r>
              <a:rPr lang="en-US" sz="1600" b="1" dirty="0">
                <a:latin typeface="Century Gothic" panose="020B0502020202020204" pitchFamily="34" charset="0"/>
              </a:rPr>
              <a:t>bonded</a:t>
            </a:r>
            <a:r>
              <a:rPr lang="en-US" sz="1600" dirty="0">
                <a:latin typeface="Century Gothic" panose="020B0502020202020204" pitchFamily="34" charset="0"/>
              </a:rPr>
              <a:t> contacts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Normal</a:t>
            </a:r>
            <a:r>
              <a:rPr lang="en-US" sz="1600" dirty="0">
                <a:latin typeface="Century Gothic" panose="020B0502020202020204" pitchFamily="34" charset="0"/>
              </a:rPr>
              <a:t> contact status during powering: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Conductor/rib: 26 MPa max </a:t>
            </a:r>
            <a:r>
              <a:rPr lang="en-US" sz="1400" b="1" dirty="0">
                <a:latin typeface="Century Gothic" panose="020B0502020202020204" pitchFamily="34" charset="0"/>
              </a:rPr>
              <a:t>tension</a:t>
            </a:r>
            <a:r>
              <a:rPr lang="en-US" sz="1400" dirty="0">
                <a:latin typeface="Century Gothic" panose="020B0502020202020204" pitchFamily="34" charset="0"/>
              </a:rPr>
              <a:t> on the first turn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Conductor/spar: worst condition at ~45°with 54 MPa of tension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Shear</a:t>
            </a:r>
            <a:r>
              <a:rPr lang="en-US" sz="1600" dirty="0">
                <a:latin typeface="Century Gothic" panose="020B0502020202020204" pitchFamily="34" charset="0"/>
              </a:rPr>
              <a:t> contact status: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Conductor/rib: 18 MPa max shear stress on the outer layer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Conductor/spar: worst condition at ~45°with 10 MPa of shear stress at the interface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35" y="1269000"/>
            <a:ext cx="2872000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0" y="1269000"/>
            <a:ext cx="2872000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0C8658-D53F-C340-B11A-D233E700E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81" y="1269000"/>
            <a:ext cx="2871999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C7DC5B-0F16-A04D-A6E5-04FF5F31D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80" y="3988704"/>
            <a:ext cx="28719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0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Subscale II – Bonded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7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799" y="3627121"/>
            <a:ext cx="5749771" cy="252158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FE 2D numerical model of Subscale II, 9 kA – </a:t>
            </a:r>
            <a:r>
              <a:rPr lang="en-US" sz="1600" b="1" dirty="0">
                <a:latin typeface="Century Gothic" panose="020B0502020202020204" pitchFamily="34" charset="0"/>
              </a:rPr>
              <a:t>bonded</a:t>
            </a: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Normal</a:t>
            </a:r>
            <a:r>
              <a:rPr lang="en-US" sz="1600" dirty="0">
                <a:latin typeface="Century Gothic" panose="020B0502020202020204" pitchFamily="34" charset="0"/>
              </a:rPr>
              <a:t> contact status during powering: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Conductor/rib: 47 MPa max </a:t>
            </a:r>
            <a:r>
              <a:rPr lang="en-US" sz="1400" b="1" dirty="0">
                <a:latin typeface="Century Gothic" panose="020B0502020202020204" pitchFamily="34" charset="0"/>
              </a:rPr>
              <a:t>tension</a:t>
            </a:r>
            <a:r>
              <a:rPr lang="en-US" sz="1400" dirty="0">
                <a:latin typeface="Century Gothic" panose="020B0502020202020204" pitchFamily="34" charset="0"/>
              </a:rPr>
              <a:t> on the first turn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Conductor/spar: 49 MPa max tension at ~60°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Shear</a:t>
            </a:r>
            <a:r>
              <a:rPr lang="en-US" sz="1600" dirty="0">
                <a:latin typeface="Century Gothic" panose="020B0502020202020204" pitchFamily="34" charset="0"/>
              </a:rPr>
              <a:t> contact status: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Conductor/rib: 28 MPa max shear, on the outer layer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Conductor/spar: 3 MPa max shear at ~60°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 descr="Chart, sunburst chart&#10;&#10;Description automatically generated">
            <a:extLst>
              <a:ext uri="{FF2B5EF4-FFF2-40B4-BE49-F238E27FC236}">
                <a16:creationId xmlns:a16="http://schemas.microsoft.com/office/drawing/2014/main" id="{8848ABB4-D814-6F41-B05D-AB85F4013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00" y="1305060"/>
            <a:ext cx="2872000" cy="2160000"/>
          </a:xfrm>
          <a:prstGeom prst="rect">
            <a:avLst/>
          </a:prstGeom>
        </p:spPr>
      </p:pic>
      <p:pic>
        <p:nvPicPr>
          <p:cNvPr id="16" name="Picture 15" descr="A picture containing chart&#10;&#10;Description automatically generated">
            <a:extLst>
              <a:ext uri="{FF2B5EF4-FFF2-40B4-BE49-F238E27FC236}">
                <a16:creationId xmlns:a16="http://schemas.microsoft.com/office/drawing/2014/main" id="{570BB582-C84C-0A42-B901-0C8E6716E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0" y="1305060"/>
            <a:ext cx="2872000" cy="2160000"/>
          </a:xfrm>
          <a:prstGeom prst="rect">
            <a:avLst/>
          </a:prstGeom>
        </p:spPr>
      </p:pic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01127575-EA1E-9B4A-8D7B-9F14A66E9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379" y="1269000"/>
            <a:ext cx="2872000" cy="2160000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6D428591-CC50-AD44-B0D8-1AFF7CFBB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379" y="3858354"/>
            <a:ext cx="2872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12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Subscale III – Bonded Model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8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799" y="3627121"/>
            <a:ext cx="5758135" cy="252158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FE 2D numerical model of Subscale III, 9 kA – </a:t>
            </a:r>
            <a:r>
              <a:rPr lang="en-US" sz="1600" b="1" dirty="0">
                <a:latin typeface="Century Gothic" panose="020B0502020202020204" pitchFamily="34" charset="0"/>
              </a:rPr>
              <a:t>bonded</a:t>
            </a: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Normal</a:t>
            </a:r>
            <a:r>
              <a:rPr lang="en-US" sz="1600" dirty="0">
                <a:latin typeface="Century Gothic" panose="020B0502020202020204" pitchFamily="34" charset="0"/>
              </a:rPr>
              <a:t> contact status during powering: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Conductor/rib: 41 MPa max </a:t>
            </a:r>
            <a:r>
              <a:rPr lang="en-US" sz="1400" b="1" dirty="0">
                <a:latin typeface="Century Gothic" panose="020B0502020202020204" pitchFamily="34" charset="0"/>
              </a:rPr>
              <a:t>tension</a:t>
            </a:r>
            <a:r>
              <a:rPr lang="en-US" sz="1400" dirty="0">
                <a:latin typeface="Century Gothic" panose="020B0502020202020204" pitchFamily="34" charset="0"/>
              </a:rPr>
              <a:t> on the inner radius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Conductor/spar: 49 MPa max tension at ~60°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Shear</a:t>
            </a:r>
            <a:r>
              <a:rPr lang="en-US" sz="1600" dirty="0">
                <a:latin typeface="Century Gothic" panose="020B0502020202020204" pitchFamily="34" charset="0"/>
              </a:rPr>
              <a:t> contact status: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Conductor/rib: 27 MPa max shear, on the outer layer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Conductor/spar: 15 MPa max shear at ~60°, inner layer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B3BBF86-E80B-2941-B1DC-36AB1067A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81" y="1368061"/>
            <a:ext cx="2872008" cy="2160000"/>
          </a:xfrm>
          <a:prstGeom prst="rect">
            <a:avLst/>
          </a:prstGeom>
        </p:spPr>
      </p:pic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61898A4A-CE2D-354A-890B-0B97827C4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65" y="1368061"/>
            <a:ext cx="2872008" cy="2160000"/>
          </a:xfrm>
          <a:prstGeom prst="rect">
            <a:avLst/>
          </a:prstGeom>
        </p:spPr>
      </p:pic>
      <p:pic>
        <p:nvPicPr>
          <p:cNvPr id="14" name="Picture 13" descr="Chart, sunburst chart&#10;&#10;Description automatically generated">
            <a:extLst>
              <a:ext uri="{FF2B5EF4-FFF2-40B4-BE49-F238E27FC236}">
                <a16:creationId xmlns:a16="http://schemas.microsoft.com/office/drawing/2014/main" id="{8CD42062-F7F8-5B44-8990-7932997F8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626" y="1368061"/>
            <a:ext cx="2872008" cy="2160000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AF87E8A2-A359-BB4B-9993-F3195F901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465" y="3907885"/>
            <a:ext cx="287200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08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Bonded Model - Considerations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1DAD5-9815-4220-9CC1-C5647EE79F2C}" type="slidenum">
              <a:rPr lang="en-US" altLang="en-US" smtClean="0">
                <a:latin typeface="Century Gothic" panose="020B0502020202020204" pitchFamily="34" charset="0"/>
              </a:rPr>
              <a:pPr>
                <a:defRPr/>
              </a:pPr>
              <a:t>9</a:t>
            </a:fld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3493008"/>
            <a:ext cx="8458200" cy="279095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latin typeface="Century Gothic" panose="020B0502020202020204" pitchFamily="34" charset="0"/>
              </a:rPr>
              <a:t>Peak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stresses</a:t>
            </a:r>
            <a:r>
              <a:rPr lang="en-US" sz="1600" dirty="0">
                <a:latin typeface="Century Gothic" panose="020B0502020202020204" pitchFamily="34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Subscale II and III interface loads are surprisingly similar!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Similar spar tension on CCT4/5 and Subscale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Subscale magnets at 9 kA have higher tension and shear loads on the ribs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The average load or allowed displacement might be more important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Should be able to understand this from the detachment models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97200A-BA54-3A4B-A3EB-A71EB823D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086412"/>
              </p:ext>
            </p:extLst>
          </p:nvPr>
        </p:nvGraphicFramePr>
        <p:xfrm>
          <a:off x="2305843" y="1429512"/>
          <a:ext cx="4456113" cy="15201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54113">
                  <a:extLst>
                    <a:ext uri="{9D8B030D-6E8A-4147-A177-3AD203B41FA5}">
                      <a16:colId xmlns:a16="http://schemas.microsoft.com/office/drawing/2014/main" val="58434834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34600689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61417582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33325763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04286064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Normal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Shear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6746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Rib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Spar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Rib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Spar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89270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MPa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MPa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MPa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MPa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22261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CCT 4/5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54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13827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Subscale II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47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40721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Subscale III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1859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174567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65015</TotalTime>
  <Words>2451</Words>
  <Application>Microsoft Macintosh PowerPoint</Application>
  <PresentationFormat>On-screen Show (4:3)</PresentationFormat>
  <Paragraphs>520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Century Gothic</vt:lpstr>
      <vt:lpstr>Courier New</vt:lpstr>
      <vt:lpstr>Franklin Gothic Book</vt:lpstr>
      <vt:lpstr>Franklin Gothic Medium</vt:lpstr>
      <vt:lpstr>ATAP No Footer</vt:lpstr>
      <vt:lpstr>PowerPoint Presentation</vt:lpstr>
      <vt:lpstr>Outline</vt:lpstr>
      <vt:lpstr>Introduction</vt:lpstr>
      <vt:lpstr>FE Model Description</vt:lpstr>
      <vt:lpstr>Outline</vt:lpstr>
      <vt:lpstr>CCT5 – Bonded Model</vt:lpstr>
      <vt:lpstr>Subscale II – Bonded Model</vt:lpstr>
      <vt:lpstr>Subscale III – Bonded Model</vt:lpstr>
      <vt:lpstr>Bonded Model - Considerations</vt:lpstr>
      <vt:lpstr>Subscale II – Frictional Model</vt:lpstr>
      <vt:lpstr>Subscale III – Frictional Model</vt:lpstr>
      <vt:lpstr>Frictional Model - Considerations</vt:lpstr>
      <vt:lpstr>Outline</vt:lpstr>
      <vt:lpstr>Interface Model Properties</vt:lpstr>
      <vt:lpstr>CCT5 – CZM Model - Damage</vt:lpstr>
      <vt:lpstr>Subscale II – CZM Model - Damage</vt:lpstr>
      <vt:lpstr>Subscale III – CZM Model - Damage</vt:lpstr>
      <vt:lpstr>Interface Properties Study</vt:lpstr>
      <vt:lpstr>Subscale – CZM Model - Damage</vt:lpstr>
      <vt:lpstr>Strain Gauge Measurements</vt:lpstr>
      <vt:lpstr>Material Model Calibration</vt:lpstr>
      <vt:lpstr>Subscale – CZM Model - Damage</vt:lpstr>
      <vt:lpstr>Quench Antenna Data</vt:lpstr>
      <vt:lpstr>Work in Progress - Training Simulation</vt:lpstr>
      <vt:lpstr>Work in Progress – 3D</vt:lpstr>
      <vt:lpstr>Outline</vt:lpstr>
      <vt:lpstr>Conclusion &amp; Next Steps</vt:lpstr>
      <vt:lpstr>PowerPoint Presentation</vt:lpstr>
      <vt:lpstr>Quench Simulation</vt:lpstr>
      <vt:lpstr>Training</vt:lpstr>
      <vt:lpstr>Extra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soprestemon</cp:lastModifiedBy>
  <cp:revision>1501</cp:revision>
  <cp:lastPrinted>2018-02-07T02:22:04Z</cp:lastPrinted>
  <dcterms:created xsi:type="dcterms:W3CDTF">2015-07-10T17:44:33Z</dcterms:created>
  <dcterms:modified xsi:type="dcterms:W3CDTF">2021-10-14T15:00:54Z</dcterms:modified>
</cp:coreProperties>
</file>