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6" r:id="rId3"/>
    <p:sldId id="267" r:id="rId4"/>
    <p:sldId id="268" r:id="rId5"/>
    <p:sldId id="269" r:id="rId6"/>
    <p:sldId id="262" r:id="rId7"/>
    <p:sldId id="258" r:id="rId8"/>
    <p:sldId id="263" r:id="rId9"/>
    <p:sldId id="264" r:id="rId10"/>
    <p:sldId id="265" r:id="rId11"/>
    <p:sldId id="261"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rnardo Bordini" initials="BB" lastIdx="4" clrIdx="0">
    <p:extLst>
      <p:ext uri="{19B8F6BF-5375-455C-9EA6-DF929625EA0E}">
        <p15:presenceInfo xmlns:p15="http://schemas.microsoft.com/office/powerpoint/2012/main" userId="S::bernardo.bordini@cern.ch::af90aeba-68f1-4f1f-8f3a-f6c08b1ce667" providerId="AD"/>
      </p:ext>
    </p:extLst>
  </p:cmAuthor>
  <p:cmAuthor id="2" name="Melanie Turenne" initials="MT" lastIdx="2" clrIdx="1">
    <p:extLst>
      <p:ext uri="{19B8F6BF-5375-455C-9EA6-DF929625EA0E}">
        <p15:presenceInfo xmlns:p15="http://schemas.microsoft.com/office/powerpoint/2012/main" userId="S::mturenne@services.fnal.gov::24f6e50f-12f8-4e4a-872d-3af6d74ef528" providerId="AD"/>
      </p:ext>
    </p:extLst>
  </p:cmAuthor>
  <p:cmAuthor id="3" name="Jewell, Matthew C." initials="JMC" lastIdx="7" clrIdx="2">
    <p:extLst>
      <p:ext uri="{19B8F6BF-5375-455C-9EA6-DF929625EA0E}">
        <p15:presenceInfo xmlns:p15="http://schemas.microsoft.com/office/powerpoint/2012/main" userId="S::JEWELLMC@uwec.edu::f8779bb8-09f4-41a3-9440-324663920c8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204" autoAdjust="0"/>
    <p:restoredTop sz="94660"/>
  </p:normalViewPr>
  <p:slideViewPr>
    <p:cSldViewPr showGuides="1">
      <p:cViewPr varScale="1">
        <p:scale>
          <a:sx n="94" d="100"/>
          <a:sy n="94" d="100"/>
        </p:scale>
        <p:origin x="114" y="186"/>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91439" cy="91439"/>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normAutofit/>
          </a:bodyPr>
          <a:lstStyle>
            <a:lvl1pPr algn="ctr">
              <a:defRPr sz="28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0969F7E-1CAA-4CAD-8817-5E66E7F0951A}" type="datetimeFigureOut">
              <a:rPr lang="en-US" smtClean="0"/>
              <a:t>12/6/2021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520768-C515-44B6-8E42-3E1ADD2326E2}" type="slidenum">
              <a:rPr lang="en-US" smtClean="0"/>
              <a:t>‹#›</a:t>
            </a:fld>
            <a:endParaRPr lang="en-US"/>
          </a:p>
        </p:txBody>
      </p:sp>
    </p:spTree>
    <p:extLst>
      <p:ext uri="{BB962C8B-B14F-4D97-AF65-F5344CB8AC3E}">
        <p14:creationId xmlns:p14="http://schemas.microsoft.com/office/powerpoint/2010/main" val="1036570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0969F7E-1CAA-4CAD-8817-5E66E7F0951A}" type="datetimeFigureOut">
              <a:rPr lang="en-US" smtClean="0"/>
              <a:t>12/6/2021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520768-C515-44B6-8E42-3E1ADD2326E2}" type="slidenum">
              <a:rPr lang="en-US" smtClean="0"/>
              <a:t>‹#›</a:t>
            </a:fld>
            <a:endParaRPr lang="en-US"/>
          </a:p>
        </p:txBody>
      </p:sp>
    </p:spTree>
    <p:extLst>
      <p:ext uri="{BB962C8B-B14F-4D97-AF65-F5344CB8AC3E}">
        <p14:creationId xmlns:p14="http://schemas.microsoft.com/office/powerpoint/2010/main" val="41795223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0969F7E-1CAA-4CAD-8817-5E66E7F0951A}" type="datetimeFigureOut">
              <a:rPr lang="en-US" smtClean="0"/>
              <a:t>12/6/2021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520768-C515-44B6-8E42-3E1ADD2326E2}" type="slidenum">
              <a:rPr lang="en-US" smtClean="0"/>
              <a:t>‹#›</a:t>
            </a:fld>
            <a:endParaRPr lang="en-US"/>
          </a:p>
        </p:txBody>
      </p:sp>
    </p:spTree>
    <p:extLst>
      <p:ext uri="{BB962C8B-B14F-4D97-AF65-F5344CB8AC3E}">
        <p14:creationId xmlns:p14="http://schemas.microsoft.com/office/powerpoint/2010/main" val="3416469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
        <p:nvSpPr>
          <p:cNvPr id="3" name="Content Placeholder 2"/>
          <p:cNvSpPr>
            <a:spLocks noGrp="1"/>
          </p:cNvSpPr>
          <p:nvPr>
            <p:ph idx="1"/>
          </p:nvPr>
        </p:nvSpPr>
        <p:spPr/>
        <p:txBody>
          <a:bodyPr/>
          <a:lstStyle>
            <a:lvl1pPr>
              <a:lnSpc>
                <a:spcPct val="100000"/>
              </a:lnSpc>
              <a:spcBef>
                <a:spcPts val="200"/>
              </a:spcBef>
              <a:defRPr>
                <a:latin typeface="Arial" panose="020B0604020202020204" pitchFamily="34" charset="0"/>
                <a:cs typeface="Arial" panose="020B0604020202020204" pitchFamily="34" charset="0"/>
              </a:defRPr>
            </a:lvl1pPr>
            <a:lvl2pPr>
              <a:lnSpc>
                <a:spcPct val="100000"/>
              </a:lnSpc>
              <a:spcBef>
                <a:spcPts val="200"/>
              </a:spcBef>
              <a:defRPr>
                <a:latin typeface="Arial" panose="020B0604020202020204" pitchFamily="34" charset="0"/>
                <a:cs typeface="Arial" panose="020B0604020202020204" pitchFamily="34" charset="0"/>
              </a:defRPr>
            </a:lvl2pPr>
            <a:lvl3pPr>
              <a:lnSpc>
                <a:spcPct val="100000"/>
              </a:lnSpc>
              <a:spcBef>
                <a:spcPts val="200"/>
              </a:spcBef>
              <a:defRPr>
                <a:latin typeface="Arial" panose="020B0604020202020204" pitchFamily="34" charset="0"/>
                <a:cs typeface="Arial" panose="020B0604020202020204" pitchFamily="34" charset="0"/>
              </a:defRPr>
            </a:lvl3pPr>
            <a:lvl4pPr>
              <a:lnSpc>
                <a:spcPct val="100000"/>
              </a:lnSpc>
              <a:spcBef>
                <a:spcPts val="200"/>
              </a:spcBef>
              <a:defRPr>
                <a:latin typeface="Arial" panose="020B0604020202020204" pitchFamily="34" charset="0"/>
                <a:cs typeface="Arial" panose="020B0604020202020204" pitchFamily="34" charset="0"/>
              </a:defRPr>
            </a:lvl4pPr>
            <a:lvl5pPr>
              <a:lnSpc>
                <a:spcPct val="100000"/>
              </a:lnSpc>
              <a:spcBef>
                <a:spcPts val="200"/>
              </a:spcBef>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0969F7E-1CAA-4CAD-8817-5E66E7F0951A}" type="datetimeFigureOut">
              <a:rPr lang="en-US" smtClean="0"/>
              <a:t>12/6/2021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520768-C515-44B6-8E42-3E1ADD2326E2}" type="slidenum">
              <a:rPr lang="en-US" smtClean="0"/>
              <a:t>‹#›</a:t>
            </a:fld>
            <a:endParaRPr lang="en-US"/>
          </a:p>
        </p:txBody>
      </p:sp>
    </p:spTree>
    <p:extLst>
      <p:ext uri="{BB962C8B-B14F-4D97-AF65-F5344CB8AC3E}">
        <p14:creationId xmlns:p14="http://schemas.microsoft.com/office/powerpoint/2010/main" val="31917998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52465" y="637288"/>
            <a:ext cx="5867335" cy="55396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199" y="637288"/>
            <a:ext cx="5867335" cy="55396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0969F7E-1CAA-4CAD-8817-5E66E7F0951A}" type="datetimeFigureOut">
              <a:rPr lang="en-US" smtClean="0"/>
              <a:t>12/6/2021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520768-C515-44B6-8E42-3E1ADD2326E2}" type="slidenum">
              <a:rPr lang="en-US" smtClean="0"/>
              <a:t>‹#›</a:t>
            </a:fld>
            <a:endParaRPr lang="en-US"/>
          </a:p>
        </p:txBody>
      </p:sp>
    </p:spTree>
    <p:extLst>
      <p:ext uri="{BB962C8B-B14F-4D97-AF65-F5344CB8AC3E}">
        <p14:creationId xmlns:p14="http://schemas.microsoft.com/office/powerpoint/2010/main" val="21304276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normAutofit/>
          </a:bodyPr>
          <a:lstStyle>
            <a:lvl1pPr>
              <a:defRPr sz="28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0969F7E-1CAA-4CAD-8817-5E66E7F0951A}" type="datetimeFigureOut">
              <a:rPr lang="en-US" smtClean="0"/>
              <a:t>12/6/2021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520768-C515-44B6-8E42-3E1ADD2326E2}" type="slidenum">
              <a:rPr lang="en-US" smtClean="0"/>
              <a:t>‹#›</a:t>
            </a:fld>
            <a:endParaRPr lang="en-US"/>
          </a:p>
        </p:txBody>
      </p:sp>
    </p:spTree>
    <p:extLst>
      <p:ext uri="{BB962C8B-B14F-4D97-AF65-F5344CB8AC3E}">
        <p14:creationId xmlns:p14="http://schemas.microsoft.com/office/powerpoint/2010/main" val="34791549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0969F7E-1CAA-4CAD-8817-5E66E7F0951A}" type="datetimeFigureOut">
              <a:rPr lang="en-US" smtClean="0"/>
              <a:t>12/6/2021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7520768-C515-44B6-8E42-3E1ADD2326E2}" type="slidenum">
              <a:rPr lang="en-US" smtClean="0"/>
              <a:t>‹#›</a:t>
            </a:fld>
            <a:endParaRPr lang="en-US"/>
          </a:p>
        </p:txBody>
      </p:sp>
    </p:spTree>
    <p:extLst>
      <p:ext uri="{BB962C8B-B14F-4D97-AF65-F5344CB8AC3E}">
        <p14:creationId xmlns:p14="http://schemas.microsoft.com/office/powerpoint/2010/main" val="22172673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0969F7E-1CAA-4CAD-8817-5E66E7F0951A}" type="datetimeFigureOut">
              <a:rPr lang="en-US" smtClean="0"/>
              <a:t>12/6/2021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7520768-C515-44B6-8E42-3E1ADD2326E2}" type="slidenum">
              <a:rPr lang="en-US" smtClean="0"/>
              <a:t>‹#›</a:t>
            </a:fld>
            <a:endParaRPr lang="en-US"/>
          </a:p>
        </p:txBody>
      </p:sp>
    </p:spTree>
    <p:extLst>
      <p:ext uri="{BB962C8B-B14F-4D97-AF65-F5344CB8AC3E}">
        <p14:creationId xmlns:p14="http://schemas.microsoft.com/office/powerpoint/2010/main" val="29641571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969F7E-1CAA-4CAD-8817-5E66E7F0951A}" type="datetimeFigureOut">
              <a:rPr lang="en-US" smtClean="0"/>
              <a:t>12/6/2021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7520768-C515-44B6-8E42-3E1ADD2326E2}" type="slidenum">
              <a:rPr lang="en-US" smtClean="0"/>
              <a:t>‹#›</a:t>
            </a:fld>
            <a:endParaRPr lang="en-US"/>
          </a:p>
        </p:txBody>
      </p:sp>
    </p:spTree>
    <p:extLst>
      <p:ext uri="{BB962C8B-B14F-4D97-AF65-F5344CB8AC3E}">
        <p14:creationId xmlns:p14="http://schemas.microsoft.com/office/powerpoint/2010/main" val="4189153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0969F7E-1CAA-4CAD-8817-5E66E7F0951A}" type="datetimeFigureOut">
              <a:rPr lang="en-US" smtClean="0"/>
              <a:t>12/6/2021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520768-C515-44B6-8E42-3E1ADD2326E2}" type="slidenum">
              <a:rPr lang="en-US" smtClean="0"/>
              <a:t>‹#›</a:t>
            </a:fld>
            <a:endParaRPr lang="en-US"/>
          </a:p>
        </p:txBody>
      </p:sp>
    </p:spTree>
    <p:extLst>
      <p:ext uri="{BB962C8B-B14F-4D97-AF65-F5344CB8AC3E}">
        <p14:creationId xmlns:p14="http://schemas.microsoft.com/office/powerpoint/2010/main" val="40890330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0969F7E-1CAA-4CAD-8817-5E66E7F0951A}" type="datetimeFigureOut">
              <a:rPr lang="en-US" smtClean="0"/>
              <a:t>12/6/2021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520768-C515-44B6-8E42-3E1ADD2326E2}" type="slidenum">
              <a:rPr lang="en-US" smtClean="0"/>
              <a:t>‹#›</a:t>
            </a:fld>
            <a:endParaRPr lang="en-US"/>
          </a:p>
        </p:txBody>
      </p:sp>
    </p:spTree>
    <p:extLst>
      <p:ext uri="{BB962C8B-B14F-4D97-AF65-F5344CB8AC3E}">
        <p14:creationId xmlns:p14="http://schemas.microsoft.com/office/powerpoint/2010/main" val="38356074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2465" y="137196"/>
            <a:ext cx="11109896" cy="320705"/>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152465" y="594391"/>
            <a:ext cx="11887070" cy="55825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0969F7E-1CAA-4CAD-8817-5E66E7F0951A}" type="datetimeFigureOut">
              <a:rPr lang="en-US" smtClean="0"/>
              <a:t>12/6/2021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520768-C515-44B6-8E42-3E1ADD2326E2}" type="slidenum">
              <a:rPr lang="en-US" smtClean="0"/>
              <a:t>‹#›</a:t>
            </a:fld>
            <a:endParaRPr lang="en-US"/>
          </a:p>
        </p:txBody>
      </p:sp>
    </p:spTree>
    <p:extLst>
      <p:ext uri="{BB962C8B-B14F-4D97-AF65-F5344CB8AC3E}">
        <p14:creationId xmlns:p14="http://schemas.microsoft.com/office/powerpoint/2010/main" val="398979280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4" r:id="rId3"/>
    <p:sldLayoutId id="2147483663"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18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1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320074"/>
            <a:ext cx="9144000" cy="1026491"/>
          </a:xfrm>
        </p:spPr>
        <p:txBody>
          <a:bodyPr>
            <a:normAutofit/>
          </a:bodyPr>
          <a:lstStyle/>
          <a:p>
            <a:r>
              <a:rPr lang="en-US" sz="2800" dirty="0"/>
              <a:t>Close-out presentation</a:t>
            </a:r>
            <a:br>
              <a:rPr lang="en-US" sz="2800" dirty="0"/>
            </a:br>
            <a:r>
              <a:rPr lang="en-US" sz="2800" dirty="0"/>
              <a:t>TFD conductor review</a:t>
            </a:r>
          </a:p>
        </p:txBody>
      </p:sp>
      <p:sp>
        <p:nvSpPr>
          <p:cNvPr id="3" name="Subtitle 2"/>
          <p:cNvSpPr>
            <a:spLocks noGrp="1"/>
          </p:cNvSpPr>
          <p:nvPr>
            <p:ph type="subTitle" idx="1"/>
          </p:nvPr>
        </p:nvSpPr>
        <p:spPr>
          <a:xfrm>
            <a:off x="335343" y="1600220"/>
            <a:ext cx="11521314" cy="4937706"/>
          </a:xfrm>
        </p:spPr>
        <p:txBody>
          <a:bodyPr/>
          <a:lstStyle/>
          <a:p>
            <a:r>
              <a:rPr lang="en-US" dirty="0"/>
              <a:t>Bernardo </a:t>
            </a:r>
            <a:r>
              <a:rPr lang="en-US" dirty="0" err="1"/>
              <a:t>Bordini</a:t>
            </a:r>
            <a:r>
              <a:rPr lang="en-US" dirty="0"/>
              <a:t>, Lance Cooley (chair), Matt Jewell, Melanie Turenne</a:t>
            </a:r>
          </a:p>
          <a:p>
            <a:r>
              <a:rPr lang="en-US" dirty="0"/>
              <a:t>06 Dec 2021</a:t>
            </a:r>
          </a:p>
          <a:p>
            <a:endParaRPr lang="en-US" dirty="0"/>
          </a:p>
          <a:p>
            <a:pPr marL="0" marR="0">
              <a:spcBef>
                <a:spcPts val="0"/>
              </a:spcBef>
              <a:spcAft>
                <a:spcPts val="4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Review observers: Luca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Bottura</a:t>
            </a:r>
            <a:r>
              <a:rPr lang="en-GB" sz="1800" dirty="0">
                <a:effectLst/>
                <a:latin typeface="Calibri" panose="020F0502020204030204" pitchFamily="34" charset="0"/>
                <a:ea typeface="Calibri" panose="020F0502020204030204" pitchFamily="34" charset="0"/>
                <a:cs typeface="Times New Roman" panose="02020603050405020304" pitchFamily="18" charset="0"/>
              </a:rPr>
              <a:t>, Steve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Gourlay</a:t>
            </a:r>
            <a:r>
              <a:rPr lang="en-GB" sz="1800" dirty="0">
                <a:effectLst/>
                <a:latin typeface="Calibri" panose="020F0502020204030204" pitchFamily="34" charset="0"/>
                <a:ea typeface="Calibri" panose="020F0502020204030204" pitchFamily="34" charset="0"/>
                <a:cs typeface="Times New Roman" panose="02020603050405020304" pitchFamily="18" charset="0"/>
              </a:rPr>
              <a:t>, Ken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Marken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4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r>
              <a:rPr lang="en-GB" sz="1800" dirty="0">
                <a:effectLst/>
                <a:latin typeface="Calibri" panose="020F0502020204030204" pitchFamily="34" charset="0"/>
                <a:ea typeface="Calibri" panose="020F0502020204030204" pitchFamily="34" charset="0"/>
                <a:cs typeface="Times New Roman" panose="02020603050405020304" pitchFamily="18" charset="0"/>
              </a:rPr>
              <a:t>The committee would like to thank the LBNL team for the quality and clarity of the presentations, </a:t>
            </a:r>
            <a:br>
              <a:rPr lang="en-GB" sz="1800" dirty="0">
                <a:effectLst/>
                <a:latin typeface="Calibri" panose="020F0502020204030204" pitchFamily="34" charset="0"/>
                <a:ea typeface="Calibri" panose="020F0502020204030204" pitchFamily="34" charset="0"/>
                <a:cs typeface="Times New Roman" panose="02020603050405020304" pitchFamily="18" charset="0"/>
              </a:rPr>
            </a:br>
            <a:r>
              <a:rPr lang="en-GB" sz="1800" dirty="0">
                <a:effectLst/>
                <a:latin typeface="Calibri" panose="020F0502020204030204" pitchFamily="34" charset="0"/>
                <a:ea typeface="Calibri" panose="020F0502020204030204" pitchFamily="34" charset="0"/>
                <a:cs typeface="Times New Roman" panose="02020603050405020304" pitchFamily="18" charset="0"/>
              </a:rPr>
              <a:t>and to compliment them for the quality of the work performed</a:t>
            </a:r>
            <a:r>
              <a:rPr lang="en-US" sz="1800" dirty="0">
                <a:effectLst/>
                <a:latin typeface="Calibri" panose="020F0502020204030204" pitchFamily="34" charset="0"/>
                <a:ea typeface="Calibri" panose="020F0502020204030204" pitchFamily="34" charset="0"/>
                <a:cs typeface="Times New Roman" panose="02020603050405020304" pitchFamily="18" charset="0"/>
              </a:rPr>
              <a:t>.</a:t>
            </a:r>
            <a:endParaRPr lang="en-US" dirty="0"/>
          </a:p>
        </p:txBody>
      </p:sp>
    </p:spTree>
    <p:extLst>
      <p:ext uri="{BB962C8B-B14F-4D97-AF65-F5344CB8AC3E}">
        <p14:creationId xmlns:p14="http://schemas.microsoft.com/office/powerpoint/2010/main" val="4295719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48231D-DA04-420F-84CC-21B74F9DE64C}"/>
              </a:ext>
            </a:extLst>
          </p:cNvPr>
          <p:cNvSpPr>
            <a:spLocks noGrp="1"/>
          </p:cNvSpPr>
          <p:nvPr>
            <p:ph type="title"/>
          </p:nvPr>
        </p:nvSpPr>
        <p:spPr>
          <a:xfrm>
            <a:off x="152465" y="137196"/>
            <a:ext cx="11109896" cy="320705"/>
          </a:xfrm>
        </p:spPr>
        <p:txBody>
          <a:bodyPr>
            <a:normAutofit fontScale="90000"/>
          </a:bodyPr>
          <a:lstStyle/>
          <a:p>
            <a:r>
              <a:rPr lang="en-US" dirty="0"/>
              <a:t>5. Is a reasonable quality plan presented that will assure receipt of material meeting the specifications?</a:t>
            </a:r>
          </a:p>
        </p:txBody>
      </p:sp>
      <p:sp>
        <p:nvSpPr>
          <p:cNvPr id="3" name="Content Placeholder 2">
            <a:extLst>
              <a:ext uri="{FF2B5EF4-FFF2-40B4-BE49-F238E27FC236}">
                <a16:creationId xmlns:a16="http://schemas.microsoft.com/office/drawing/2014/main" id="{18B59166-249B-4691-ACF7-3DC837AEB56F}"/>
              </a:ext>
            </a:extLst>
          </p:cNvPr>
          <p:cNvSpPr>
            <a:spLocks noGrp="1"/>
          </p:cNvSpPr>
          <p:nvPr>
            <p:ph idx="1"/>
          </p:nvPr>
        </p:nvSpPr>
        <p:spPr>
          <a:xfrm>
            <a:off x="152465" y="868707"/>
            <a:ext cx="11887070" cy="5308255"/>
          </a:xfrm>
        </p:spPr>
        <p:txBody>
          <a:bodyPr>
            <a:normAutofit/>
          </a:bodyPr>
          <a:lstStyle/>
          <a:p>
            <a:pPr marL="0" indent="0">
              <a:buNone/>
            </a:pPr>
            <a:r>
              <a:rPr lang="en-US" sz="1600" b="1" dirty="0"/>
              <a:t>The quality plan is marginally adequate and can be greatly improved with small additions. </a:t>
            </a:r>
          </a:p>
          <a:p>
            <a:endParaRPr lang="en-US" sz="1600" dirty="0"/>
          </a:p>
          <a:p>
            <a:r>
              <a:rPr lang="en-US" sz="1600" dirty="0"/>
              <a:t>The 162/169 strand is </a:t>
            </a:r>
            <a:r>
              <a:rPr lang="en-US" sz="1600" u="sng" dirty="0">
                <a:solidFill>
                  <a:srgbClr val="0070C0"/>
                </a:solidFill>
              </a:rPr>
              <a:t>completely new for an acquisition of ton scale</a:t>
            </a:r>
            <a:r>
              <a:rPr lang="en-US" sz="1600" dirty="0"/>
              <a:t>, and the QC measurements are more challenging than for </a:t>
            </a:r>
            <a:r>
              <a:rPr lang="en-US" sz="1600" dirty="0" err="1"/>
              <a:t>HiLumi</a:t>
            </a:r>
            <a:r>
              <a:rPr lang="en-US" sz="1600" dirty="0"/>
              <a:t>. See comments under Q2.</a:t>
            </a:r>
          </a:p>
          <a:p>
            <a:r>
              <a:rPr lang="en-US" sz="1600" dirty="0"/>
              <a:t>RRR of rolled strand is an important acceptance criterion. Verification measurements of RRR for rolled strand should be added.</a:t>
            </a:r>
          </a:p>
          <a:p>
            <a:r>
              <a:rPr lang="en-US" sz="1600" dirty="0"/>
              <a:t>Increasing the number of verification measurements could increase understanding about the degree to which measurement uncertainties affect overall margin, especially at high field. </a:t>
            </a:r>
          </a:p>
          <a:p>
            <a:r>
              <a:rPr lang="en-US" sz="1600" dirty="0"/>
              <a:t>Since there are ~20 billets, this number of increased measurements should not significantly impact the project.</a:t>
            </a:r>
          </a:p>
          <a:p>
            <a:endParaRPr lang="en-US" sz="1600" dirty="0"/>
          </a:p>
          <a:p>
            <a:endParaRPr lang="en-US" sz="1600" dirty="0"/>
          </a:p>
        </p:txBody>
      </p:sp>
    </p:spTree>
    <p:extLst>
      <p:ext uri="{BB962C8B-B14F-4D97-AF65-F5344CB8AC3E}">
        <p14:creationId xmlns:p14="http://schemas.microsoft.com/office/powerpoint/2010/main" val="10197982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5260FD-64BD-470B-AF15-E972F6F0A2E1}"/>
              </a:ext>
            </a:extLst>
          </p:cNvPr>
          <p:cNvSpPr>
            <a:spLocks noGrp="1"/>
          </p:cNvSpPr>
          <p:nvPr>
            <p:ph type="title"/>
          </p:nvPr>
        </p:nvSpPr>
        <p:spPr>
          <a:xfrm>
            <a:off x="152465" y="137196"/>
            <a:ext cx="11109896" cy="320705"/>
          </a:xfrm>
        </p:spPr>
        <p:txBody>
          <a:bodyPr>
            <a:normAutofit fontScale="90000"/>
          </a:bodyPr>
          <a:lstStyle/>
          <a:p>
            <a:r>
              <a:rPr lang="en-US" dirty="0"/>
              <a:t>Recommendations</a:t>
            </a:r>
          </a:p>
        </p:txBody>
      </p:sp>
      <p:sp>
        <p:nvSpPr>
          <p:cNvPr id="3" name="Content Placeholder 2">
            <a:extLst>
              <a:ext uri="{FF2B5EF4-FFF2-40B4-BE49-F238E27FC236}">
                <a16:creationId xmlns:a16="http://schemas.microsoft.com/office/drawing/2014/main" id="{5AFBE37E-CC8B-42D6-ABEE-1987E51D8911}"/>
              </a:ext>
            </a:extLst>
          </p:cNvPr>
          <p:cNvSpPr>
            <a:spLocks noGrp="1"/>
          </p:cNvSpPr>
          <p:nvPr>
            <p:ph idx="1"/>
          </p:nvPr>
        </p:nvSpPr>
        <p:spPr>
          <a:xfrm>
            <a:off x="152465" y="594391"/>
            <a:ext cx="11887070" cy="5582572"/>
          </a:xfrm>
        </p:spPr>
        <p:txBody>
          <a:bodyPr>
            <a:normAutofit/>
          </a:bodyPr>
          <a:lstStyle/>
          <a:p>
            <a:pPr marL="342900" indent="-342900">
              <a:buFont typeface="+mj-lt"/>
              <a:buAutoNum type="arabicPeriod"/>
            </a:pPr>
            <a:r>
              <a:rPr lang="en-US" sz="1600" b="1" dirty="0"/>
              <a:t>Move ahead with procurement with the present specification.</a:t>
            </a:r>
          </a:p>
          <a:p>
            <a:pPr marL="342900" indent="-342900">
              <a:buFont typeface="+mj-lt"/>
              <a:buAutoNum type="arabicPeriod"/>
            </a:pPr>
            <a:r>
              <a:rPr lang="en-US" sz="1600" b="1" dirty="0"/>
              <a:t>Add the option for 40 km additional length, for 2 additional cables, within the same procurement. </a:t>
            </a:r>
          </a:p>
          <a:p>
            <a:pPr marL="342900" indent="-342900">
              <a:buFont typeface="+mj-lt"/>
              <a:buAutoNum type="arabicPeriod"/>
            </a:pPr>
            <a:r>
              <a:rPr lang="en-US" sz="1600" b="1" dirty="0"/>
              <a:t>Increase the amount of informative testing, possibly both at the supplier and the verification lab.</a:t>
            </a:r>
          </a:p>
          <a:p>
            <a:pPr marL="457200" lvl="1" indent="0">
              <a:buNone/>
            </a:pPr>
            <a:r>
              <a:rPr lang="en-US" sz="1600" b="1" dirty="0"/>
              <a:t>3.1.	Add verification testing of RRR for 15% rolled strand.</a:t>
            </a:r>
          </a:p>
          <a:p>
            <a:pPr marL="457200" lvl="1" indent="0">
              <a:buNone/>
            </a:pPr>
            <a:r>
              <a:rPr lang="en-US" sz="1600" b="1" dirty="0"/>
              <a:t>3.2.	Obtain test data at one lab over a sufficient field range to ensure fidelity of the ESE scaling method</a:t>
            </a:r>
          </a:p>
          <a:p>
            <a:pPr marL="457200" lvl="1" indent="0">
              <a:buNone/>
            </a:pPr>
            <a:r>
              <a:rPr lang="en-US" sz="1600" b="1" dirty="0"/>
              <a:t>3.3.	Add testing to mitigate higher uncertainty due to inter-lab test differences at 15 T.</a:t>
            </a:r>
          </a:p>
          <a:p>
            <a:pPr marL="342900" indent="-342900">
              <a:buFont typeface="+mj-lt"/>
              <a:buAutoNum type="arabicPeriod"/>
            </a:pPr>
            <a:r>
              <a:rPr lang="en-US" sz="1600" b="1" dirty="0"/>
              <a:t>In parallel with procurement, and prior to finalization of magnet design, complete stability threshold measurements:</a:t>
            </a:r>
          </a:p>
          <a:p>
            <a:pPr marL="457200" lvl="1" indent="0">
              <a:buNone/>
            </a:pPr>
            <a:r>
              <a:rPr lang="en-US" sz="1600" b="1" dirty="0"/>
              <a:t>4.1.	0-10 T field sweep (of zero-field-cooled sample) per D. </a:t>
            </a:r>
            <a:r>
              <a:rPr lang="en-US" sz="1600" b="1" dirty="0" err="1"/>
              <a:t>Turrioni</a:t>
            </a:r>
            <a:r>
              <a:rPr lang="en-US" sz="1600" b="1" dirty="0"/>
              <a:t> plan</a:t>
            </a:r>
          </a:p>
          <a:p>
            <a:pPr marL="457200" lvl="1" indent="0">
              <a:buNone/>
            </a:pPr>
            <a:r>
              <a:rPr lang="en-US" sz="1600" b="1" dirty="0"/>
              <a:t>4.2.	Extracted strand cable edge RRR</a:t>
            </a:r>
          </a:p>
          <a:p>
            <a:pPr marL="457200" lvl="1" indent="0">
              <a:buNone/>
            </a:pPr>
            <a:r>
              <a:rPr lang="en-US" sz="1600" b="1" dirty="0"/>
              <a:t>4.3.	Field sweep at 1.9 K for a strand with RRR representative of the local value at cable edge </a:t>
            </a:r>
          </a:p>
          <a:p>
            <a:pPr marL="342900" indent="-342900">
              <a:buFont typeface="+mj-lt"/>
              <a:buAutoNum type="arabicPeriod"/>
            </a:pPr>
            <a:r>
              <a:rPr lang="en-US" sz="1600" b="1" dirty="0"/>
              <a:t>In parallel with procurement, and prior to finalization of magnet design, complete other planned measurements</a:t>
            </a:r>
          </a:p>
          <a:p>
            <a:pPr marL="457200" lvl="1" indent="0">
              <a:buNone/>
            </a:pPr>
            <a:r>
              <a:rPr lang="en-US" sz="1600" b="1" dirty="0"/>
              <a:t>5.1.	Response to transverse pressure </a:t>
            </a:r>
          </a:p>
          <a:p>
            <a:pPr marL="457200" lvl="1" indent="0">
              <a:buNone/>
            </a:pPr>
            <a:r>
              <a:rPr lang="en-US" sz="1600" b="1" dirty="0"/>
              <a:t>5.2.	Inter-laboratory comparison of 1.1 mm diameter wire critical current and RRR measurements</a:t>
            </a:r>
          </a:p>
          <a:p>
            <a:pPr marL="457200" lvl="1" indent="0">
              <a:buNone/>
            </a:pPr>
            <a:r>
              <a:rPr lang="en-US" sz="1600" b="1" dirty="0"/>
              <a:t>5.3.	Heat treatment optimization</a:t>
            </a:r>
          </a:p>
        </p:txBody>
      </p:sp>
    </p:spTree>
    <p:extLst>
      <p:ext uri="{BB962C8B-B14F-4D97-AF65-F5344CB8AC3E}">
        <p14:creationId xmlns:p14="http://schemas.microsoft.com/office/powerpoint/2010/main" val="11302283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F90521-CB0A-4C3C-83DE-74D4CD26FB2A}"/>
              </a:ext>
            </a:extLst>
          </p:cNvPr>
          <p:cNvSpPr>
            <a:spLocks noGrp="1"/>
          </p:cNvSpPr>
          <p:nvPr>
            <p:ph type="title"/>
          </p:nvPr>
        </p:nvSpPr>
        <p:spPr/>
        <p:txBody>
          <a:bodyPr>
            <a:normAutofit fontScale="90000"/>
          </a:bodyPr>
          <a:lstStyle/>
          <a:p>
            <a:r>
              <a:rPr lang="en-US" dirty="0"/>
              <a:t>Terminology in this report</a:t>
            </a:r>
          </a:p>
        </p:txBody>
      </p:sp>
      <p:sp>
        <p:nvSpPr>
          <p:cNvPr id="3" name="Content Placeholder 2">
            <a:extLst>
              <a:ext uri="{FF2B5EF4-FFF2-40B4-BE49-F238E27FC236}">
                <a16:creationId xmlns:a16="http://schemas.microsoft.com/office/drawing/2014/main" id="{FB050D6D-2F48-4DC8-9D8A-4AFB0E3D9A98}"/>
              </a:ext>
            </a:extLst>
          </p:cNvPr>
          <p:cNvSpPr>
            <a:spLocks noGrp="1"/>
          </p:cNvSpPr>
          <p:nvPr>
            <p:ph idx="1"/>
          </p:nvPr>
        </p:nvSpPr>
        <p:spPr/>
        <p:txBody>
          <a:bodyPr/>
          <a:lstStyle/>
          <a:p>
            <a:pPr marR="0">
              <a:spcBef>
                <a:spcPts val="0"/>
              </a:spcBef>
              <a:spcAft>
                <a:spcPts val="400"/>
              </a:spcAft>
            </a:pPr>
            <a:r>
              <a:rPr lang="en-GB" sz="1800" b="1" dirty="0">
                <a:effectLst/>
                <a:latin typeface="Calibri" panose="020F0502020204030204" pitchFamily="34" charset="0"/>
                <a:ea typeface="Calibri" panose="020F0502020204030204" pitchFamily="34" charset="0"/>
                <a:cs typeface="Times New Roman" panose="02020603050405020304" pitchFamily="18" charset="0"/>
              </a:rPr>
              <a:t>QC measurements</a:t>
            </a:r>
            <a:r>
              <a:rPr lang="en-GB" sz="1800" dirty="0">
                <a:effectLst/>
                <a:latin typeface="Calibri" panose="020F0502020204030204" pitchFamily="34" charset="0"/>
                <a:ea typeface="Calibri" panose="020F0502020204030204" pitchFamily="34" charset="0"/>
                <a:cs typeface="Times New Roman" panose="02020603050405020304" pitchFamily="18" charset="0"/>
              </a:rPr>
              <a:t>: These are mandatory measurements performed by the conductor supplier to demonstrate compliance with specifications and provide evidence that required performance is achieved.</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R="0">
              <a:spcBef>
                <a:spcPts val="0"/>
              </a:spcBef>
              <a:spcAft>
                <a:spcPts val="400"/>
              </a:spcAft>
            </a:pPr>
            <a:endParaRPr lang="en-GB" sz="1800" b="1" dirty="0">
              <a:effectLst/>
              <a:latin typeface="Calibri" panose="020F0502020204030204" pitchFamily="34" charset="0"/>
              <a:ea typeface="Calibri" panose="020F0502020204030204" pitchFamily="34" charset="0"/>
              <a:cs typeface="Times New Roman" panose="02020603050405020304" pitchFamily="18" charset="0"/>
            </a:endParaRPr>
          </a:p>
          <a:p>
            <a:pPr marR="0">
              <a:spcBef>
                <a:spcPts val="0"/>
              </a:spcBef>
              <a:spcAft>
                <a:spcPts val="400"/>
              </a:spcAft>
            </a:pPr>
            <a:r>
              <a:rPr lang="en-GB" sz="1800" b="1" dirty="0">
                <a:effectLst/>
                <a:latin typeface="Calibri" panose="020F0502020204030204" pitchFamily="34" charset="0"/>
                <a:ea typeface="Calibri" panose="020F0502020204030204" pitchFamily="34" charset="0"/>
                <a:cs typeface="Times New Roman" panose="02020603050405020304" pitchFamily="18" charset="0"/>
              </a:rPr>
              <a:t>Verification measurements: </a:t>
            </a:r>
            <a:r>
              <a:rPr lang="en-GB" sz="1800" dirty="0">
                <a:effectLst/>
                <a:latin typeface="Calibri" panose="020F0502020204030204" pitchFamily="34" charset="0"/>
                <a:ea typeface="Calibri" panose="020F0502020204030204" pitchFamily="34" charset="0"/>
                <a:cs typeface="Times New Roman" panose="02020603050405020304" pitchFamily="18" charset="0"/>
              </a:rPr>
              <a:t>These are mandatory measurements performed by the laboratory to assure received material is acceptable. Verification repeats the process of certifying required performance in the specification.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sz="1800" b="1" dirty="0">
              <a:effectLst/>
              <a:latin typeface="Calibri" panose="020F0502020204030204" pitchFamily="34" charset="0"/>
              <a:ea typeface="Calibri" panose="020F0502020204030204" pitchFamily="34" charset="0"/>
              <a:cs typeface="Times New Roman" panose="02020603050405020304" pitchFamily="18" charset="0"/>
            </a:endParaRPr>
          </a:p>
          <a:p>
            <a:r>
              <a:rPr lang="en-GB" sz="1800" b="1" dirty="0">
                <a:effectLst/>
                <a:latin typeface="Calibri" panose="020F0502020204030204" pitchFamily="34" charset="0"/>
                <a:ea typeface="Calibri" panose="020F0502020204030204" pitchFamily="34" charset="0"/>
                <a:cs typeface="Times New Roman" panose="02020603050405020304" pitchFamily="18" charset="0"/>
              </a:rPr>
              <a:t>“For information” measurements:</a:t>
            </a:r>
            <a:r>
              <a:rPr lang="en-GB" sz="1800" dirty="0">
                <a:effectLst/>
                <a:latin typeface="Calibri" panose="020F0502020204030204" pitchFamily="34" charset="0"/>
                <a:ea typeface="Calibri" panose="020F0502020204030204" pitchFamily="34" charset="0"/>
                <a:cs typeface="Times New Roman" panose="02020603050405020304" pitchFamily="18" charset="0"/>
              </a:rPr>
              <a:t> These are measurements in addition to QC and verification measurements that can be included as deliverables from the supplier, at increased cost of the procurement, to expand the data set delivered with the conductor. However, these measurements are not used to guarantee or certify performance according to specification requirements. Likewise, laboratory measurements can be expanded to provide additional data.</a:t>
            </a:r>
            <a:endParaRPr lang="en-US" dirty="0"/>
          </a:p>
        </p:txBody>
      </p:sp>
    </p:spTree>
    <p:extLst>
      <p:ext uri="{BB962C8B-B14F-4D97-AF65-F5344CB8AC3E}">
        <p14:creationId xmlns:p14="http://schemas.microsoft.com/office/powerpoint/2010/main" val="19048545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72F69D-C3ED-4615-A585-AFD390894C9D}"/>
              </a:ext>
            </a:extLst>
          </p:cNvPr>
          <p:cNvSpPr>
            <a:spLocks noGrp="1"/>
          </p:cNvSpPr>
          <p:nvPr>
            <p:ph type="title"/>
          </p:nvPr>
        </p:nvSpPr>
        <p:spPr/>
        <p:txBody>
          <a:bodyPr>
            <a:normAutofit fontScale="90000"/>
          </a:bodyPr>
          <a:lstStyle/>
          <a:p>
            <a:r>
              <a:rPr lang="en-US" dirty="0"/>
              <a:t>Consolidated findings 1/3</a:t>
            </a:r>
          </a:p>
        </p:txBody>
      </p:sp>
      <p:sp>
        <p:nvSpPr>
          <p:cNvPr id="3" name="Content Placeholder 2">
            <a:extLst>
              <a:ext uri="{FF2B5EF4-FFF2-40B4-BE49-F238E27FC236}">
                <a16:creationId xmlns:a16="http://schemas.microsoft.com/office/drawing/2014/main" id="{CEC572E9-E602-42D1-8162-122F0F3DBB0C}"/>
              </a:ext>
            </a:extLst>
          </p:cNvPr>
          <p:cNvSpPr>
            <a:spLocks noGrp="1"/>
          </p:cNvSpPr>
          <p:nvPr>
            <p:ph idx="1"/>
          </p:nvPr>
        </p:nvSpPr>
        <p:spPr/>
        <p:txBody>
          <a:bodyPr>
            <a:normAutofit lnSpcReduction="10000"/>
          </a:bodyPr>
          <a:lstStyle/>
          <a:p>
            <a:pPr marL="22860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Magnet characteristics</a:t>
            </a:r>
          </a:p>
          <a:p>
            <a:pPr marL="742950" marR="0" lvl="1" indent="-285750">
              <a:lnSpc>
                <a:spcPct val="107000"/>
              </a:lnSpc>
              <a:spcBef>
                <a:spcPts val="0"/>
              </a:spcBef>
              <a:spcAft>
                <a:spcPts val="200"/>
              </a:spcAft>
              <a:buFont typeface="Arial" panose="020B0604020202020204" pitchFamily="34" charset="0"/>
              <a:buChar char="•"/>
              <a:tabLst>
                <a:tab pos="914400" algn="l"/>
              </a:tabLst>
            </a:pPr>
            <a:r>
              <a:rPr lang="en-US" sz="1800" dirty="0">
                <a:effectLst/>
                <a:latin typeface="Calibri" panose="020F0502020204030204" pitchFamily="34" charset="0"/>
                <a:ea typeface="Calibri" panose="020F0502020204030204" pitchFamily="34" charset="0"/>
                <a:cs typeface="Times New Roman" panose="02020603050405020304" pitchFamily="18" charset="0"/>
              </a:rPr>
              <a:t>16 T dipole operating at 1.9 K with a 15% margin on the load line</a:t>
            </a:r>
          </a:p>
          <a:p>
            <a:pPr marL="742950" marR="0" lvl="1" indent="-285750">
              <a:lnSpc>
                <a:spcPct val="107000"/>
              </a:lnSpc>
              <a:spcBef>
                <a:spcPts val="0"/>
              </a:spcBef>
              <a:spcAft>
                <a:spcPts val="200"/>
              </a:spcAft>
              <a:buFont typeface="Arial" panose="020B0604020202020204" pitchFamily="34" charset="0"/>
              <a:buChar char="•"/>
              <a:tabLst>
                <a:tab pos="914400" algn="l"/>
              </a:tabLst>
            </a:pPr>
            <a:r>
              <a:rPr lang="en-US" sz="1800" dirty="0">
                <a:effectLst/>
                <a:latin typeface="Calibri" panose="020F0502020204030204" pitchFamily="34" charset="0"/>
                <a:ea typeface="Calibri" panose="020F0502020204030204" pitchFamily="34" charset="0"/>
                <a:cs typeface="Times New Roman" panose="02020603050405020304" pitchFamily="18" charset="0"/>
              </a:rPr>
              <a:t>Block design: 2 double-layers coils (48 and 40 runs respectively) per pole (4 double-layers coils in total) based on a 26 mm wide rectangular Rutherford cable</a:t>
            </a:r>
          </a:p>
          <a:p>
            <a:pPr marL="742950" marR="0" lvl="1" indent="-285750">
              <a:lnSpc>
                <a:spcPct val="107000"/>
              </a:lnSpc>
              <a:spcBef>
                <a:spcPts val="0"/>
              </a:spcBef>
              <a:spcAft>
                <a:spcPts val="200"/>
              </a:spcAft>
              <a:buFont typeface="Arial" panose="020B0604020202020204" pitchFamily="34" charset="0"/>
              <a:buChar char="•"/>
              <a:tabLst>
                <a:tab pos="914400" algn="l"/>
              </a:tabLst>
            </a:pPr>
            <a:r>
              <a:rPr lang="en-US" sz="1800" dirty="0">
                <a:effectLst/>
                <a:latin typeface="Calibri" panose="020F0502020204030204" pitchFamily="34" charset="0"/>
                <a:ea typeface="Calibri" panose="020F0502020204030204" pitchFamily="34" charset="0"/>
                <a:cs typeface="Times New Roman" panose="02020603050405020304" pitchFamily="18" charset="0"/>
              </a:rPr>
              <a:t>Cable constituted of 44 strands 1.1 mm in diameter</a:t>
            </a:r>
          </a:p>
          <a:p>
            <a:pPr marL="742950" marR="0" lvl="1" indent="-285750">
              <a:lnSpc>
                <a:spcPct val="107000"/>
              </a:lnSpc>
              <a:spcBef>
                <a:spcPts val="0"/>
              </a:spcBef>
              <a:spcAft>
                <a:spcPts val="200"/>
              </a:spcAft>
              <a:buFont typeface="Arial" panose="020B0604020202020204" pitchFamily="34" charset="0"/>
              <a:buChar char="•"/>
              <a:tabLst>
                <a:tab pos="914400" algn="l"/>
              </a:tabLst>
            </a:pPr>
            <a:r>
              <a:rPr lang="en-US" sz="1800" dirty="0">
                <a:effectLst/>
                <a:latin typeface="Calibri" panose="020F0502020204030204" pitchFamily="34" charset="0"/>
                <a:ea typeface="Calibri" panose="020F0502020204030204" pitchFamily="34" charset="0"/>
                <a:cs typeface="Times New Roman" panose="02020603050405020304" pitchFamily="18" charset="0"/>
              </a:rPr>
              <a:t>Calculated maximum pressure on the conductor of 166 MPa (in the low field region)</a:t>
            </a:r>
          </a:p>
          <a:p>
            <a:pPr marL="742950" marR="0" lvl="1" indent="-285750">
              <a:lnSpc>
                <a:spcPct val="107000"/>
              </a:lnSpc>
              <a:spcBef>
                <a:spcPts val="0"/>
              </a:spcBef>
              <a:spcAft>
                <a:spcPts val="200"/>
              </a:spcAft>
              <a:buFont typeface="Arial" panose="020B0604020202020204" pitchFamily="34" charset="0"/>
              <a:buChar char="•"/>
              <a:tabLst>
                <a:tab pos="914400" algn="l"/>
              </a:tabLst>
            </a:pPr>
            <a:r>
              <a:rPr lang="en-US" sz="1800" dirty="0">
                <a:effectLst/>
                <a:latin typeface="Calibri" panose="020F0502020204030204" pitchFamily="34" charset="0"/>
                <a:ea typeface="Calibri" panose="020F0502020204030204" pitchFamily="34" charset="0"/>
                <a:cs typeface="Times New Roman" panose="02020603050405020304" pitchFamily="18" charset="0"/>
              </a:rPr>
              <a:t>Protection studies showed that a Cu/non-Cu ratio equal to 0.9 is not a problem (assuming CLIQ will be included to protect the magnet in the case of extraction system failure) </a:t>
            </a:r>
          </a:p>
          <a:p>
            <a:pPr marL="228600" marR="0">
              <a:lnSpc>
                <a:spcPct val="107000"/>
              </a:lnSpc>
              <a:spcBef>
                <a:spcPts val="60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Scale of procurement</a:t>
            </a:r>
          </a:p>
          <a:p>
            <a:pPr marL="742950" marR="0" lvl="1" indent="-285750">
              <a:lnSpc>
                <a:spcPct val="107000"/>
              </a:lnSpc>
              <a:spcBef>
                <a:spcPts val="0"/>
              </a:spcBef>
              <a:spcAft>
                <a:spcPts val="200"/>
              </a:spcAft>
              <a:buFont typeface="Arial" panose="020B0604020202020204" pitchFamily="34" charset="0"/>
              <a:buChar char="•"/>
              <a:tabLst>
                <a:tab pos="914400" algn="l"/>
              </a:tabLst>
            </a:pPr>
            <a:r>
              <a:rPr lang="en-US" sz="1800" dirty="0">
                <a:effectLst/>
                <a:latin typeface="Calibri" panose="020F0502020204030204" pitchFamily="34" charset="0"/>
                <a:ea typeface="Calibri" panose="020F0502020204030204" pitchFamily="34" charset="0"/>
                <a:cs typeface="Times New Roman" panose="02020603050405020304" pitchFamily="18" charset="0"/>
              </a:rPr>
              <a:t>1.1 mm strand appears to be preferred, with 162/169 RRP design @ 3.4:1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Nb:Sn</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Cu:NC</a:t>
            </a:r>
            <a:r>
              <a:rPr lang="en-US" sz="1800" dirty="0">
                <a:effectLst/>
                <a:latin typeface="Calibri" panose="020F0502020204030204" pitchFamily="34" charset="0"/>
                <a:ea typeface="Calibri" panose="020F0502020204030204" pitchFamily="34" charset="0"/>
                <a:cs typeface="Times New Roman" panose="02020603050405020304" pitchFamily="18" charset="0"/>
              </a:rPr>
              <a:t> = 0.9 (62.7 µm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subelements</a:t>
            </a:r>
            <a:r>
              <a:rPr lang="en-US" sz="1800" dirty="0">
                <a:effectLst/>
                <a:latin typeface="Calibri" panose="020F0502020204030204" pitchFamily="34" charset="0"/>
                <a:ea typeface="Calibri" panose="020F0502020204030204" pitchFamily="34" charset="0"/>
                <a:cs typeface="Times New Roman" panose="02020603050405020304" pitchFamily="18" charset="0"/>
              </a:rPr>
              <a:t>)</a:t>
            </a:r>
          </a:p>
          <a:p>
            <a:pPr marL="742950" marR="0" lvl="1" indent="-285750">
              <a:lnSpc>
                <a:spcPct val="107000"/>
              </a:lnSpc>
              <a:spcBef>
                <a:spcPts val="0"/>
              </a:spcBef>
              <a:spcAft>
                <a:spcPts val="200"/>
              </a:spcAft>
              <a:buFont typeface="Arial" panose="020B0604020202020204" pitchFamily="34" charset="0"/>
              <a:buChar char="•"/>
              <a:tabLst>
                <a:tab pos="914400" algn="l"/>
              </a:tabLst>
            </a:pPr>
            <a:r>
              <a:rPr lang="en-US" sz="1800" dirty="0">
                <a:effectLst/>
                <a:latin typeface="Calibri" panose="020F0502020204030204" pitchFamily="34" charset="0"/>
                <a:ea typeface="Calibri" panose="020F0502020204030204" pitchFamily="34" charset="0"/>
                <a:cs typeface="Times New Roman" panose="02020603050405020304" pitchFamily="18" charset="0"/>
              </a:rPr>
              <a:t>45 UL purchased per 44-strand cable, 1 UL will be 410 and 1 will be 425 m (50-50 split), plan to acquire 6 cables. 45 UL x 6 x 0.425 km ~ 110 km. Two coils are spares as are the cables for these coils; if a coil fails a cable may need to be re-made.</a:t>
            </a:r>
          </a:p>
          <a:p>
            <a:pPr marL="742950" marR="0" lvl="1" indent="-285750">
              <a:lnSpc>
                <a:spcPct val="107000"/>
              </a:lnSpc>
              <a:spcBef>
                <a:spcPts val="0"/>
              </a:spcBef>
              <a:spcAft>
                <a:spcPts val="200"/>
              </a:spcAft>
              <a:buFont typeface="Arial" panose="020B0604020202020204" pitchFamily="34" charset="0"/>
              <a:buChar char="•"/>
              <a:tabLst>
                <a:tab pos="914400" algn="l"/>
              </a:tabLst>
            </a:pPr>
            <a:r>
              <a:rPr lang="en-US" sz="1800" dirty="0">
                <a:effectLst/>
                <a:latin typeface="Calibri" panose="020F0502020204030204" pitchFamily="34" charset="0"/>
                <a:ea typeface="Calibri" panose="020F0502020204030204" pitchFamily="34" charset="0"/>
                <a:cs typeface="Times New Roman" panose="02020603050405020304" pitchFamily="18" charset="0"/>
              </a:rPr>
              <a:t>At 1.1 mm, strand density is ~ 8.8 kg / km, so total procurement is just under 1 ton. At 45 kg / billet, total procurement is about 20 billets. For reference, AUP typically receives 80-100 km per shipment.</a:t>
            </a:r>
          </a:p>
          <a:p>
            <a:pPr marL="742950" marR="0" lvl="1" indent="-285750">
              <a:lnSpc>
                <a:spcPct val="107000"/>
              </a:lnSpc>
              <a:spcBef>
                <a:spcPts val="0"/>
              </a:spcBef>
              <a:spcAft>
                <a:spcPts val="200"/>
              </a:spcAft>
              <a:buFont typeface="Arial" panose="020B0604020202020204" pitchFamily="34" charset="0"/>
              <a:buChar char="•"/>
              <a:tabLst>
                <a:tab pos="914400" algn="l"/>
              </a:tabLst>
            </a:pPr>
            <a:r>
              <a:rPr lang="en-US" sz="1800" dirty="0">
                <a:effectLst/>
                <a:latin typeface="Calibri" panose="020F0502020204030204" pitchFamily="34" charset="0"/>
                <a:ea typeface="Calibri" panose="020F0502020204030204" pitchFamily="34" charset="0"/>
                <a:cs typeface="Times New Roman" panose="02020603050405020304" pitchFamily="18" charset="0"/>
              </a:rPr>
              <a:t>Anticipated delivery is first 30 km in first half of 2022, remainder in first half 2023 with possibility of early delivery.</a:t>
            </a:r>
          </a:p>
          <a:p>
            <a:pPr marL="742950" marR="0" lvl="1" indent="-285750">
              <a:lnSpc>
                <a:spcPct val="107000"/>
              </a:lnSpc>
              <a:spcBef>
                <a:spcPts val="0"/>
              </a:spcBef>
              <a:spcAft>
                <a:spcPts val="200"/>
              </a:spcAft>
              <a:buFont typeface="Arial" panose="020B0604020202020204" pitchFamily="34" charset="0"/>
              <a:buChar char="•"/>
              <a:tabLst>
                <a:tab pos="914400" algn="l"/>
              </a:tabLst>
            </a:pPr>
            <a:r>
              <a:rPr lang="en-US" sz="1800" dirty="0">
                <a:effectLst/>
                <a:latin typeface="Calibri" panose="020F0502020204030204" pitchFamily="34" charset="0"/>
                <a:ea typeface="Calibri" panose="020F0502020204030204" pitchFamily="34" charset="0"/>
                <a:cs typeface="Times New Roman" panose="02020603050405020304" pitchFamily="18" charset="0"/>
              </a:rPr>
              <a:t>Placement of entire order now could avoid having Nb come from different lots.</a:t>
            </a:r>
          </a:p>
          <a:p>
            <a:pPr marL="742950" marR="0" lvl="1" indent="-285750">
              <a:lnSpc>
                <a:spcPct val="107000"/>
              </a:lnSpc>
              <a:spcBef>
                <a:spcPts val="0"/>
              </a:spcBef>
              <a:spcAft>
                <a:spcPts val="200"/>
              </a:spcAft>
              <a:buFont typeface="Arial" panose="020B0604020202020204" pitchFamily="34" charset="0"/>
              <a:buChar char="•"/>
              <a:tabLst>
                <a:tab pos="914400" algn="l"/>
              </a:tabLst>
            </a:pPr>
            <a:r>
              <a:rPr lang="en-US" sz="1800" dirty="0">
                <a:effectLst/>
                <a:latin typeface="Calibri" panose="020F0502020204030204" pitchFamily="34" charset="0"/>
                <a:ea typeface="Calibri" panose="020F0502020204030204" pitchFamily="34" charset="0"/>
                <a:cs typeface="Times New Roman" panose="02020603050405020304" pitchFamily="18" charset="0"/>
              </a:rPr>
              <a:t>At present, no option for additional conductor lengths is foreseen in the contract</a:t>
            </a:r>
          </a:p>
        </p:txBody>
      </p:sp>
    </p:spTree>
    <p:extLst>
      <p:ext uri="{BB962C8B-B14F-4D97-AF65-F5344CB8AC3E}">
        <p14:creationId xmlns:p14="http://schemas.microsoft.com/office/powerpoint/2010/main" val="12619352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72F69D-C3ED-4615-A585-AFD390894C9D}"/>
              </a:ext>
            </a:extLst>
          </p:cNvPr>
          <p:cNvSpPr>
            <a:spLocks noGrp="1"/>
          </p:cNvSpPr>
          <p:nvPr>
            <p:ph type="title"/>
          </p:nvPr>
        </p:nvSpPr>
        <p:spPr/>
        <p:txBody>
          <a:bodyPr>
            <a:normAutofit fontScale="90000"/>
          </a:bodyPr>
          <a:lstStyle/>
          <a:p>
            <a:r>
              <a:rPr lang="en-US" dirty="0"/>
              <a:t>Consolidated findings 2/3</a:t>
            </a:r>
          </a:p>
        </p:txBody>
      </p:sp>
      <p:sp>
        <p:nvSpPr>
          <p:cNvPr id="3" name="Content Placeholder 2">
            <a:extLst>
              <a:ext uri="{FF2B5EF4-FFF2-40B4-BE49-F238E27FC236}">
                <a16:creationId xmlns:a16="http://schemas.microsoft.com/office/drawing/2014/main" id="{CEC572E9-E602-42D1-8162-122F0F3DBB0C}"/>
              </a:ext>
            </a:extLst>
          </p:cNvPr>
          <p:cNvSpPr>
            <a:spLocks noGrp="1"/>
          </p:cNvSpPr>
          <p:nvPr>
            <p:ph idx="1"/>
          </p:nvPr>
        </p:nvSpPr>
        <p:spPr>
          <a:xfrm>
            <a:off x="152465" y="594391"/>
            <a:ext cx="11887070" cy="6034974"/>
          </a:xfrm>
        </p:spPr>
        <p:txBody>
          <a:bodyPr>
            <a:normAutofit/>
          </a:bodyPr>
          <a:lstStyle/>
          <a:p>
            <a:pPr marL="228600" marR="0">
              <a:spcBef>
                <a:spcPts val="60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Specification and testing of specified metrics</a:t>
            </a:r>
          </a:p>
          <a:p>
            <a:pPr marL="742950" marR="0" lvl="1" indent="-285750">
              <a:spcBef>
                <a:spcPts val="0"/>
              </a:spcBef>
              <a:spcAft>
                <a:spcPts val="400"/>
              </a:spcAft>
              <a:buFont typeface="Arial" panose="020B0604020202020204" pitchFamily="34" charset="0"/>
              <a:buChar char="•"/>
              <a:tabLst>
                <a:tab pos="914400" algn="l"/>
              </a:tabLst>
            </a:pPr>
            <a:r>
              <a:rPr lang="en-US" sz="1800" dirty="0">
                <a:effectLst/>
                <a:latin typeface="Calibri" panose="020F0502020204030204" pitchFamily="34" charset="0"/>
                <a:ea typeface="Calibri" panose="020F0502020204030204" pitchFamily="34" charset="0"/>
                <a:cs typeface="Times New Roman" panose="02020603050405020304" pitchFamily="18" charset="0"/>
              </a:rPr>
              <a:t>Specification largely mirrors the structure of the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HiLumi</a:t>
            </a:r>
            <a:r>
              <a:rPr lang="en-US" sz="1800" dirty="0">
                <a:effectLst/>
                <a:latin typeface="Calibri" panose="020F0502020204030204" pitchFamily="34" charset="0"/>
                <a:ea typeface="Calibri" panose="020F0502020204030204" pitchFamily="34" charset="0"/>
                <a:cs typeface="Times New Roman" panose="02020603050405020304" pitchFamily="18" charset="0"/>
              </a:rPr>
              <a:t> strand specification. </a:t>
            </a:r>
          </a:p>
          <a:p>
            <a:pPr marL="742950" marR="0" lvl="1" indent="-285750">
              <a:spcBef>
                <a:spcPts val="0"/>
              </a:spcBef>
              <a:spcAft>
                <a:spcPts val="400"/>
              </a:spcAft>
              <a:buFont typeface="Arial" panose="020B0604020202020204" pitchFamily="34" charset="0"/>
              <a:buChar char="•"/>
              <a:tabLst>
                <a:tab pos="914400" algn="l"/>
              </a:tabLst>
            </a:pPr>
            <a:r>
              <a:rPr lang="en-US" sz="1800" dirty="0">
                <a:effectLst/>
                <a:latin typeface="Calibri" panose="020F0502020204030204" pitchFamily="34" charset="0"/>
                <a:ea typeface="Calibri" panose="020F0502020204030204" pitchFamily="34" charset="0"/>
                <a:cs typeface="Times New Roman" panose="02020603050405020304" pitchFamily="18" charset="0"/>
              </a:rPr>
              <a:t>Testing rate, at 50%, also mirrors the quality plan for AUP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HiLumi</a:t>
            </a:r>
            <a:r>
              <a:rPr lang="en-US" sz="1800" dirty="0">
                <a:effectLst/>
                <a:latin typeface="Calibri" panose="020F0502020204030204" pitchFamily="34" charset="0"/>
                <a:ea typeface="Calibri" panose="020F0502020204030204" pitchFamily="34" charset="0"/>
                <a:cs typeface="Times New Roman" panose="02020603050405020304" pitchFamily="18" charset="0"/>
              </a:rPr>
              <a:t> acquisition. </a:t>
            </a:r>
          </a:p>
          <a:p>
            <a:pPr marL="742950" marR="0" lvl="1" indent="-285750">
              <a:spcBef>
                <a:spcPts val="0"/>
              </a:spcBef>
              <a:spcAft>
                <a:spcPts val="400"/>
              </a:spcAft>
              <a:buFont typeface="Arial" panose="020B0604020202020204" pitchFamily="34" charset="0"/>
              <a:buChar char="•"/>
              <a:tabLst>
                <a:tab pos="914400" algn="l"/>
              </a:tabLst>
            </a:pPr>
            <a:r>
              <a:rPr lang="en-US" sz="1800" dirty="0">
                <a:effectLst/>
                <a:latin typeface="Calibri" panose="020F0502020204030204" pitchFamily="34" charset="0"/>
                <a:ea typeface="Calibri" panose="020F0502020204030204" pitchFamily="34" charset="0"/>
                <a:cs typeface="Times New Roman" panose="02020603050405020304" pitchFamily="18" charset="0"/>
              </a:rPr>
              <a:t>This is a new strand, and magnet, cable, and strand all lie beyond the present state of the art. Unknowns are likely.</a:t>
            </a:r>
          </a:p>
          <a:p>
            <a:pPr marL="742950" marR="0" lvl="1" indent="-285750">
              <a:spcBef>
                <a:spcPts val="0"/>
              </a:spcBef>
              <a:spcAft>
                <a:spcPts val="400"/>
              </a:spcAft>
              <a:buFont typeface="Arial" panose="020B0604020202020204" pitchFamily="34" charset="0"/>
              <a:buChar char="•"/>
              <a:tabLst>
                <a:tab pos="914400" algn="l"/>
              </a:tabLst>
            </a:pPr>
            <a:r>
              <a:rPr lang="en-US" sz="1800" dirty="0">
                <a:effectLst/>
                <a:latin typeface="Calibri" panose="020F0502020204030204" pitchFamily="34" charset="0"/>
                <a:ea typeface="Calibri" panose="020F0502020204030204" pitchFamily="34" charset="0"/>
                <a:cs typeface="Times New Roman" panose="02020603050405020304" pitchFamily="18" charset="0"/>
              </a:rPr>
              <a:t>Supplier can test critical current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Ic</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fields specified, but cannot test above 1000 A which is typical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Ic</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14 T. This restricts the field range over which supplier can provide information. Is testing above 16 T possible?</a:t>
            </a:r>
          </a:p>
          <a:p>
            <a:pPr marL="742950" marR="0" lvl="1" indent="-285750">
              <a:spcBef>
                <a:spcPts val="0"/>
              </a:spcBef>
              <a:spcAft>
                <a:spcPts val="400"/>
              </a:spcAft>
              <a:buFont typeface="Arial" panose="020B0604020202020204" pitchFamily="34" charset="0"/>
              <a:buChar char="•"/>
              <a:tabLst>
                <a:tab pos="914400" algn="l"/>
              </a:tabLst>
            </a:pPr>
            <a:r>
              <a:rPr lang="en-US" sz="1800" dirty="0">
                <a:effectLst/>
                <a:latin typeface="Calibri" panose="020F0502020204030204" pitchFamily="34" charset="0"/>
                <a:ea typeface="Calibri" panose="020F0502020204030204" pitchFamily="34" charset="0"/>
                <a:cs typeface="Times New Roman" panose="02020603050405020304" pitchFamily="18" charset="0"/>
              </a:rPr>
              <a:t>Laboratories can test above 1000 A but cannot test above 15 T field (there are some exceptions). Laboratories can get data down to about 12 T field.</a:t>
            </a:r>
          </a:p>
          <a:p>
            <a:pPr marL="742950" marR="0" lvl="1" indent="-285750">
              <a:spcBef>
                <a:spcPts val="0"/>
              </a:spcBef>
              <a:spcAft>
                <a:spcPts val="400"/>
              </a:spcAft>
              <a:buFont typeface="Arial" panose="020B0604020202020204" pitchFamily="34" charset="0"/>
              <a:buChar char="•"/>
              <a:tabLst>
                <a:tab pos="914400" algn="l"/>
              </a:tabLst>
            </a:pPr>
            <a:r>
              <a:rPr lang="en-US" sz="1800" dirty="0">
                <a:effectLst/>
                <a:latin typeface="Calibri" panose="020F0502020204030204" pitchFamily="34" charset="0"/>
                <a:ea typeface="Calibri" panose="020F0502020204030204" pitchFamily="34" charset="0"/>
                <a:cs typeface="Times New Roman" panose="02020603050405020304" pitchFamily="18" charset="0"/>
              </a:rPr>
              <a:t>CERN has already procured and qualified 51.6 km of this wire. Findings:</a:t>
            </a:r>
          </a:p>
          <a:p>
            <a:pPr marL="1143000" marR="0" lvl="2" indent="-228600">
              <a:spcBef>
                <a:spcPts val="0"/>
              </a:spcBef>
              <a:spcAft>
                <a:spcPts val="400"/>
              </a:spcAft>
              <a:buFont typeface="Arial" panose="020B0604020202020204" pitchFamily="34" charset="0"/>
              <a:buChar char="•"/>
              <a:tabLst>
                <a:tab pos="1371600" algn="l"/>
              </a:tabLst>
            </a:pPr>
            <a:r>
              <a:rPr lang="en-GB" sz="1800" dirty="0">
                <a:effectLst/>
                <a:latin typeface="Calibri" panose="020F0502020204030204" pitchFamily="34" charset="0"/>
                <a:ea typeface="Calibri" panose="020F0502020204030204" pitchFamily="34" charset="0"/>
                <a:cs typeface="Times New Roman" panose="02020603050405020304" pitchFamily="18" charset="0"/>
              </a:rPr>
              <a:t>Vast majority of piece lengths exceeded 1 km</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spcBef>
                <a:spcPts val="0"/>
              </a:spcBef>
              <a:spcAft>
                <a:spcPts val="400"/>
              </a:spcAft>
              <a:buFont typeface="Arial" panose="020B0604020202020204" pitchFamily="34" charset="0"/>
              <a:buChar char="•"/>
              <a:tabLst>
                <a:tab pos="1371600" algn="l"/>
              </a:tabLst>
            </a:pPr>
            <a:r>
              <a:rPr lang="en-GB" sz="1800" dirty="0">
                <a:effectLst/>
                <a:latin typeface="Calibri" panose="020F0502020204030204" pitchFamily="34" charset="0"/>
                <a:ea typeface="Calibri" panose="020F0502020204030204" pitchFamily="34" charset="0"/>
                <a:cs typeface="Times New Roman" panose="02020603050405020304" pitchFamily="18" charset="0"/>
              </a:rPr>
              <a:t>Critical current performance substantially exceeded the LBNL specification, and also exceeded the target </a:t>
            </a:r>
            <a:r>
              <a:rPr lang="en-GB" sz="1800" i="1" dirty="0" err="1">
                <a:effectLst/>
                <a:latin typeface="Calibri" panose="020F0502020204030204" pitchFamily="34" charset="0"/>
                <a:ea typeface="Calibri" panose="020F0502020204030204" pitchFamily="34" charset="0"/>
                <a:cs typeface="Times New Roman" panose="02020603050405020304" pitchFamily="18" charset="0"/>
              </a:rPr>
              <a:t>J</a:t>
            </a:r>
            <a:r>
              <a:rPr lang="en-GB" sz="1800" i="1" baseline="-25000" dirty="0" err="1">
                <a:effectLst/>
                <a:latin typeface="Calibri" panose="020F0502020204030204" pitchFamily="34" charset="0"/>
                <a:ea typeface="Calibri" panose="020F0502020204030204" pitchFamily="34" charset="0"/>
                <a:cs typeface="Times New Roman" panose="02020603050405020304" pitchFamily="18" charset="0"/>
              </a:rPr>
              <a:t>c</a:t>
            </a:r>
            <a:r>
              <a:rPr lang="en-GB" sz="1800" dirty="0">
                <a:effectLst/>
                <a:latin typeface="Calibri" panose="020F0502020204030204" pitchFamily="34" charset="0"/>
                <a:ea typeface="Calibri" panose="020F0502020204030204" pitchFamily="34" charset="0"/>
                <a:cs typeface="Times New Roman" panose="02020603050405020304" pitchFamily="18" charset="0"/>
              </a:rPr>
              <a:t> for 16 T: </a:t>
            </a:r>
            <a:r>
              <a:rPr lang="en-GB" sz="1800" i="1" dirty="0" err="1">
                <a:effectLst/>
                <a:latin typeface="Calibri" panose="020F0502020204030204" pitchFamily="34" charset="0"/>
                <a:ea typeface="Calibri" panose="020F0502020204030204" pitchFamily="34" charset="0"/>
                <a:cs typeface="Times New Roman" panose="02020603050405020304" pitchFamily="18" charset="0"/>
              </a:rPr>
              <a:t>J</a:t>
            </a:r>
            <a:r>
              <a:rPr lang="en-GB" sz="1800" i="1" baseline="-25000" dirty="0" err="1">
                <a:effectLst/>
                <a:latin typeface="Calibri" panose="020F0502020204030204" pitchFamily="34" charset="0"/>
                <a:ea typeface="Calibri" panose="020F0502020204030204" pitchFamily="34" charset="0"/>
                <a:cs typeface="Times New Roman" panose="02020603050405020304" pitchFamily="18" charset="0"/>
              </a:rPr>
              <a:t>c</a:t>
            </a:r>
            <a:r>
              <a:rPr lang="en-GB" sz="1800" dirty="0">
                <a:effectLst/>
                <a:latin typeface="Calibri" panose="020F0502020204030204" pitchFamily="34" charset="0"/>
                <a:ea typeface="Calibri" panose="020F0502020204030204" pitchFamily="34" charset="0"/>
                <a:cs typeface="Times New Roman" panose="02020603050405020304" pitchFamily="18" charset="0"/>
              </a:rPr>
              <a:t> (16 T, 4.2 K) &gt; 1300 A/mm</a:t>
            </a:r>
            <a:r>
              <a:rPr lang="en-GB" sz="1800" baseline="30000" dirty="0">
                <a:effectLst/>
                <a:latin typeface="Calibri" panose="020F0502020204030204" pitchFamily="34" charset="0"/>
                <a:ea typeface="Calibri" panose="020F0502020204030204" pitchFamily="34" charset="0"/>
                <a:cs typeface="Times New Roman" panose="02020603050405020304" pitchFamily="18" charset="0"/>
              </a:rPr>
              <a:t>2</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spcBef>
                <a:spcPts val="0"/>
              </a:spcBef>
              <a:spcAft>
                <a:spcPts val="400"/>
              </a:spcAft>
              <a:buFont typeface="Arial" panose="020B0604020202020204" pitchFamily="34" charset="0"/>
              <a:buChar char="•"/>
              <a:tabLst>
                <a:tab pos="1371600" algn="l"/>
              </a:tabLst>
            </a:pPr>
            <a:r>
              <a:rPr lang="en-GB" sz="1800" dirty="0">
                <a:effectLst/>
                <a:latin typeface="Calibri" panose="020F0502020204030204" pitchFamily="34" charset="0"/>
                <a:ea typeface="Calibri" panose="020F0502020204030204" pitchFamily="34" charset="0"/>
                <a:cs typeface="Times New Roman" panose="02020603050405020304" pitchFamily="18" charset="0"/>
              </a:rPr>
              <a:t>After 15% rolling, </a:t>
            </a:r>
            <a:r>
              <a:rPr lang="en-GB" sz="1800" i="1" dirty="0" err="1">
                <a:effectLst/>
                <a:latin typeface="Calibri" panose="020F0502020204030204" pitchFamily="34" charset="0"/>
                <a:ea typeface="Calibri" panose="020F0502020204030204" pitchFamily="34" charset="0"/>
                <a:cs typeface="Times New Roman" panose="02020603050405020304" pitchFamily="18" charset="0"/>
              </a:rPr>
              <a:t>J</a:t>
            </a:r>
            <a:r>
              <a:rPr lang="en-GB" sz="1800" i="1" baseline="-25000" dirty="0" err="1">
                <a:effectLst/>
                <a:latin typeface="Calibri" panose="020F0502020204030204" pitchFamily="34" charset="0"/>
                <a:ea typeface="Calibri" panose="020F0502020204030204" pitchFamily="34" charset="0"/>
                <a:cs typeface="Times New Roman" panose="02020603050405020304" pitchFamily="18" charset="0"/>
              </a:rPr>
              <a:t>c</a:t>
            </a:r>
            <a:r>
              <a:rPr lang="en-GB" sz="1800" dirty="0">
                <a:effectLst/>
                <a:latin typeface="Calibri" panose="020F0502020204030204" pitchFamily="34" charset="0"/>
                <a:ea typeface="Calibri" panose="020F0502020204030204" pitchFamily="34" charset="0"/>
                <a:cs typeface="Times New Roman" panose="02020603050405020304" pitchFamily="18" charset="0"/>
              </a:rPr>
              <a:t> is reduced by about 2% and the RRR reduction average is 22.5 %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spcBef>
                <a:spcPts val="0"/>
              </a:spcBef>
              <a:spcAft>
                <a:spcPts val="400"/>
              </a:spcAft>
              <a:buFont typeface="Arial" panose="020B0604020202020204" pitchFamily="34" charset="0"/>
              <a:buChar char="•"/>
              <a:tabLst>
                <a:tab pos="1371600" algn="l"/>
              </a:tabLst>
            </a:pPr>
            <a:r>
              <a:rPr lang="en-US" sz="1800" dirty="0">
                <a:effectLst/>
                <a:latin typeface="Calibri" panose="020F0502020204030204" pitchFamily="34" charset="0"/>
                <a:ea typeface="Calibri" panose="020F0502020204030204" pitchFamily="34" charset="0"/>
                <a:cs typeface="Times New Roman" panose="02020603050405020304" pitchFamily="18" charset="0"/>
              </a:rPr>
              <a:t>665 °C / 50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hr</a:t>
            </a:r>
            <a:r>
              <a:rPr lang="en-US" sz="1800" dirty="0">
                <a:effectLst/>
                <a:latin typeface="Calibri" panose="020F0502020204030204" pitchFamily="34" charset="0"/>
                <a:ea typeface="Calibri" panose="020F0502020204030204" pitchFamily="34" charset="0"/>
                <a:cs typeface="Times New Roman" panose="02020603050405020304" pitchFamily="18" charset="0"/>
              </a:rPr>
              <a:t> and 680 °C / 50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hr</a:t>
            </a:r>
            <a:r>
              <a:rPr lang="en-US" sz="1800" dirty="0">
                <a:effectLst/>
                <a:latin typeface="Calibri" panose="020F0502020204030204" pitchFamily="34" charset="0"/>
                <a:ea typeface="Calibri" panose="020F0502020204030204" pitchFamily="34" charset="0"/>
                <a:cs typeface="Times New Roman" panose="02020603050405020304" pitchFamily="18" charset="0"/>
              </a:rPr>
              <a:t> reactions produced properties and margins that justify strand selection</a:t>
            </a:r>
          </a:p>
        </p:txBody>
      </p:sp>
    </p:spTree>
    <p:extLst>
      <p:ext uri="{BB962C8B-B14F-4D97-AF65-F5344CB8AC3E}">
        <p14:creationId xmlns:p14="http://schemas.microsoft.com/office/powerpoint/2010/main" val="4143008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72F69D-C3ED-4615-A585-AFD390894C9D}"/>
              </a:ext>
            </a:extLst>
          </p:cNvPr>
          <p:cNvSpPr>
            <a:spLocks noGrp="1"/>
          </p:cNvSpPr>
          <p:nvPr>
            <p:ph type="title"/>
          </p:nvPr>
        </p:nvSpPr>
        <p:spPr/>
        <p:txBody>
          <a:bodyPr>
            <a:normAutofit fontScale="90000"/>
          </a:bodyPr>
          <a:lstStyle/>
          <a:p>
            <a:r>
              <a:rPr lang="en-US" dirty="0"/>
              <a:t>Consolidated findings 3/3</a:t>
            </a:r>
          </a:p>
        </p:txBody>
      </p:sp>
      <p:sp>
        <p:nvSpPr>
          <p:cNvPr id="3" name="Content Placeholder 2">
            <a:extLst>
              <a:ext uri="{FF2B5EF4-FFF2-40B4-BE49-F238E27FC236}">
                <a16:creationId xmlns:a16="http://schemas.microsoft.com/office/drawing/2014/main" id="{CEC572E9-E602-42D1-8162-122F0F3DBB0C}"/>
              </a:ext>
            </a:extLst>
          </p:cNvPr>
          <p:cNvSpPr>
            <a:spLocks noGrp="1"/>
          </p:cNvSpPr>
          <p:nvPr>
            <p:ph idx="1"/>
          </p:nvPr>
        </p:nvSpPr>
        <p:spPr>
          <a:xfrm>
            <a:off x="152465" y="594391"/>
            <a:ext cx="11887070" cy="6034974"/>
          </a:xfrm>
        </p:spPr>
        <p:txBody>
          <a:bodyPr>
            <a:normAutofit/>
          </a:bodyPr>
          <a:lstStyle/>
          <a:p>
            <a:pPr marL="228600" marR="0">
              <a:spcBef>
                <a:spcPts val="0"/>
              </a:spcBef>
              <a:spcAft>
                <a:spcPts val="4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Expected cable performance</a:t>
            </a:r>
          </a:p>
          <a:p>
            <a:pPr marL="742950" marR="0" lvl="1" indent="-285750">
              <a:spcBef>
                <a:spcPts val="0"/>
              </a:spcBef>
              <a:spcAft>
                <a:spcPts val="400"/>
              </a:spcAft>
              <a:buFont typeface="Arial" panose="020B0604020202020204" pitchFamily="34" charset="0"/>
              <a:buChar char="•"/>
              <a:tabLst>
                <a:tab pos="914400" algn="l"/>
              </a:tabLst>
            </a:pPr>
            <a:r>
              <a:rPr lang="en-US" sz="1800" dirty="0">
                <a:effectLst/>
                <a:latin typeface="Calibri" panose="020F0502020204030204" pitchFamily="34" charset="0"/>
                <a:ea typeface="Calibri" panose="020F0502020204030204" pitchFamily="34" charset="0"/>
                <a:cs typeface="Times New Roman" panose="02020603050405020304" pitchFamily="18" charset="0"/>
              </a:rPr>
              <a:t>LBNL produced a development cable based on the 162/169 strand (using about 3 km of wire procured by CERN). Findings:</a:t>
            </a:r>
          </a:p>
          <a:p>
            <a:pPr marL="1143000" marR="0" lvl="2" indent="-228600">
              <a:spcBef>
                <a:spcPts val="0"/>
              </a:spcBef>
              <a:spcAft>
                <a:spcPts val="400"/>
              </a:spcAft>
              <a:buFont typeface="Arial" panose="020B0604020202020204" pitchFamily="34" charset="0"/>
              <a:buChar char="•"/>
              <a:tabLst>
                <a:tab pos="1371600" algn="l"/>
              </a:tabLst>
            </a:pPr>
            <a:r>
              <a:rPr lang="en-US" sz="1800" dirty="0">
                <a:effectLst/>
                <a:latin typeface="Calibri" panose="020F0502020204030204" pitchFamily="34" charset="0"/>
                <a:ea typeface="Calibri" panose="020F0502020204030204" pitchFamily="34" charset="0"/>
                <a:cs typeface="Times New Roman" panose="02020603050405020304" pitchFamily="18" charset="0"/>
              </a:rPr>
              <a:t>Acceptable sub-element shearing upon cabling; no local RRR measurements performed yet at LBNL</a:t>
            </a:r>
          </a:p>
          <a:p>
            <a:pPr marL="1143000" marR="0" lvl="2" indent="-228600">
              <a:spcBef>
                <a:spcPts val="0"/>
              </a:spcBef>
              <a:spcAft>
                <a:spcPts val="400"/>
              </a:spcAft>
              <a:buFont typeface="Arial" panose="020B0604020202020204" pitchFamily="34" charset="0"/>
              <a:buChar char="•"/>
              <a:tabLst>
                <a:tab pos="1371600" algn="l"/>
              </a:tabLst>
            </a:pPr>
            <a:r>
              <a:rPr lang="en-US" sz="1800" dirty="0">
                <a:effectLst/>
                <a:latin typeface="Calibri" panose="020F0502020204030204" pitchFamily="34" charset="0"/>
                <a:ea typeface="Calibri" panose="020F0502020204030204" pitchFamily="34" charset="0"/>
                <a:cs typeface="Times New Roman" panose="02020603050405020304" pitchFamily="18" charset="0"/>
              </a:rPr>
              <a:t>Winding trials have shown that the cable is mechanically stable </a:t>
            </a:r>
          </a:p>
          <a:p>
            <a:pPr marL="1143000" marR="0" lvl="2" indent="-228600">
              <a:spcBef>
                <a:spcPts val="0"/>
              </a:spcBef>
              <a:spcAft>
                <a:spcPts val="400"/>
              </a:spcAft>
              <a:buFont typeface="Arial" panose="020B0604020202020204" pitchFamily="34" charset="0"/>
              <a:buChar char="•"/>
              <a:tabLst>
                <a:tab pos="1371600" algn="l"/>
              </a:tabLst>
            </a:pPr>
            <a:r>
              <a:rPr lang="en-US" sz="1800" dirty="0">
                <a:effectLst/>
                <a:latin typeface="Calibri" panose="020F0502020204030204" pitchFamily="34" charset="0"/>
                <a:ea typeface="Calibri" panose="020F0502020204030204" pitchFamily="34" charset="0"/>
                <a:cs typeface="Times New Roman" panose="02020603050405020304" pitchFamily="18" charset="0"/>
              </a:rPr>
              <a:t>Critical current measurements performed on extracted strands showed a degradation smaller than 2%</a:t>
            </a:r>
          </a:p>
          <a:p>
            <a:pPr marL="1143000" marR="0" lvl="2" indent="-228600">
              <a:spcBef>
                <a:spcPts val="0"/>
              </a:spcBef>
              <a:spcAft>
                <a:spcPts val="400"/>
              </a:spcAft>
              <a:buFont typeface="Arial" panose="020B0604020202020204" pitchFamily="34" charset="0"/>
              <a:buChar char="•"/>
              <a:tabLst>
                <a:tab pos="1371600" algn="l"/>
              </a:tabLst>
            </a:pPr>
            <a:r>
              <a:rPr lang="en-US" sz="1800" dirty="0">
                <a:effectLst/>
                <a:latin typeface="Calibri" panose="020F0502020204030204" pitchFamily="34" charset="0"/>
                <a:ea typeface="Calibri" panose="020F0502020204030204" pitchFamily="34" charset="0"/>
                <a:cs typeface="Times New Roman" panose="02020603050405020304" pitchFamily="18" charset="0"/>
              </a:rPr>
              <a:t>RRR measurements on extracted strands (155 mm samples including only two kinks) showed a low RRR reduction. Measurements are full strands and do not include local RRR measurements on the kinks.</a:t>
            </a:r>
          </a:p>
          <a:p>
            <a:pPr marL="1143000" marR="0" lvl="2" indent="-228600">
              <a:spcBef>
                <a:spcPts val="0"/>
              </a:spcBef>
              <a:spcAft>
                <a:spcPts val="400"/>
              </a:spcAft>
              <a:buFont typeface="Arial" panose="020B0604020202020204" pitchFamily="34" charset="0"/>
              <a:buChar char="•"/>
              <a:tabLst>
                <a:tab pos="1371600" algn="l"/>
              </a:tabLst>
            </a:pPr>
            <a:r>
              <a:rPr lang="en-US" sz="1800" dirty="0">
                <a:effectLst/>
                <a:latin typeface="Calibri" panose="020F0502020204030204" pitchFamily="34" charset="0"/>
                <a:ea typeface="Calibri" panose="020F0502020204030204" pitchFamily="34" charset="0"/>
                <a:cs typeface="Times New Roman" panose="02020603050405020304" pitchFamily="18" charset="0"/>
              </a:rPr>
              <a:t>Some stability measurements performed on round wires: sweep field from 10-0-10T with 1000 A. A more conservative field sweep 0-10 T starting with the sample fully demagnetized has not been attempted.</a:t>
            </a:r>
          </a:p>
          <a:p>
            <a:pPr marL="1143000" marR="0" lvl="2" indent="-228600">
              <a:spcBef>
                <a:spcPts val="0"/>
              </a:spcBef>
              <a:spcAft>
                <a:spcPts val="400"/>
              </a:spcAft>
              <a:buFont typeface="Arial" panose="020B0604020202020204" pitchFamily="34" charset="0"/>
              <a:buChar char="•"/>
              <a:tabLst>
                <a:tab pos="1371600" algn="l"/>
              </a:tabLst>
            </a:pPr>
            <a:r>
              <a:rPr lang="en-US" sz="1800" dirty="0">
                <a:effectLst/>
                <a:latin typeface="Calibri" panose="020F0502020204030204" pitchFamily="34" charset="0"/>
                <a:ea typeface="Calibri" panose="020F0502020204030204" pitchFamily="34" charset="0"/>
                <a:cs typeface="Times New Roman" panose="02020603050405020304" pitchFamily="18" charset="0"/>
              </a:rPr>
              <a:t>Stability measurements on extracted strands (or on wires with a RRR representative of what Hi-</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Lumi</a:t>
            </a:r>
            <a:r>
              <a:rPr lang="en-US" sz="1800" dirty="0">
                <a:effectLst/>
                <a:latin typeface="Calibri" panose="020F0502020204030204" pitchFamily="34" charset="0"/>
                <a:ea typeface="Calibri" panose="020F0502020204030204" pitchFamily="34" charset="0"/>
                <a:cs typeface="Times New Roman" panose="02020603050405020304" pitchFamily="18" charset="0"/>
              </a:rPr>
              <a:t> observes in the kinks) were not performed</a:t>
            </a:r>
          </a:p>
          <a:p>
            <a:pPr marL="742950" marR="0" lvl="1" indent="-285750">
              <a:spcBef>
                <a:spcPts val="0"/>
              </a:spcBef>
              <a:spcAft>
                <a:spcPts val="400"/>
              </a:spcAft>
              <a:buFont typeface="Arial" panose="020B0604020202020204" pitchFamily="34" charset="0"/>
              <a:buChar char="•"/>
              <a:tabLst>
                <a:tab pos="914400" algn="l"/>
              </a:tabLst>
            </a:pPr>
            <a:r>
              <a:rPr lang="en-US" sz="1800" dirty="0">
                <a:effectLst/>
                <a:latin typeface="Calibri" panose="020F0502020204030204" pitchFamily="34" charset="0"/>
                <a:ea typeface="Calibri" panose="020F0502020204030204" pitchFamily="34" charset="0"/>
                <a:cs typeface="Times New Roman" panose="02020603050405020304" pitchFamily="18" charset="0"/>
              </a:rPr>
              <a:t>Prototype cable to be done by end 2021 using the 162/169 wire procured by LBNL, which arrived on the 15</a:t>
            </a:r>
            <a:r>
              <a:rPr lang="en-US" sz="1800" baseline="30000" dirty="0">
                <a:effectLst/>
                <a:latin typeface="Calibri" panose="020F0502020204030204" pitchFamily="34" charset="0"/>
                <a:ea typeface="Calibri" panose="020F0502020204030204" pitchFamily="34" charset="0"/>
                <a:cs typeface="Times New Roman" panose="02020603050405020304" pitchFamily="18" charset="0"/>
              </a:rPr>
              <a:t>th</a:t>
            </a:r>
            <a:r>
              <a:rPr lang="en-US" sz="1800" dirty="0">
                <a:effectLst/>
                <a:latin typeface="Calibri" panose="020F0502020204030204" pitchFamily="34" charset="0"/>
                <a:ea typeface="Calibri" panose="020F0502020204030204" pitchFamily="34" charset="0"/>
                <a:cs typeface="Times New Roman" panose="02020603050405020304" pitchFamily="18" charset="0"/>
              </a:rPr>
              <a:t> of October 2021 (5 billets, 9 spools) from which extracted strands will be available for testing.</a:t>
            </a:r>
          </a:p>
          <a:p>
            <a:pPr marL="742950" marR="0" lvl="1" indent="-285750">
              <a:spcBef>
                <a:spcPts val="0"/>
              </a:spcBef>
              <a:spcAft>
                <a:spcPts val="400"/>
              </a:spcAft>
              <a:buFont typeface="Arial" panose="020B0604020202020204" pitchFamily="34" charset="0"/>
              <a:buChar char="•"/>
              <a:tabLst>
                <a:tab pos="914400" algn="l"/>
              </a:tabLst>
            </a:pPr>
            <a:r>
              <a:rPr lang="en-US" sz="1800" dirty="0" err="1">
                <a:effectLst/>
                <a:latin typeface="Calibri" panose="020F0502020204030204" pitchFamily="34" charset="0"/>
                <a:ea typeface="Calibri" panose="020F0502020204030204" pitchFamily="34" charset="0"/>
                <a:cs typeface="Times New Roman" panose="02020603050405020304" pitchFamily="18" charset="0"/>
              </a:rPr>
              <a:t>Ic</a:t>
            </a:r>
            <a:r>
              <a:rPr lang="en-US" sz="1800" dirty="0">
                <a:effectLst/>
                <a:latin typeface="Calibri" panose="020F0502020204030204" pitchFamily="34" charset="0"/>
                <a:ea typeface="Calibri" panose="020F0502020204030204" pitchFamily="34" charset="0"/>
                <a:cs typeface="Times New Roman" panose="02020603050405020304" pitchFamily="18" charset="0"/>
              </a:rPr>
              <a:t> measurements under axial strain were performed and showed an irreversible strain limit that is in line with other RRP conductors. However, measurements under transversal load were not carried out </a:t>
            </a:r>
          </a:p>
          <a:p>
            <a:pPr marL="742950" marR="0" lvl="1" indent="-285750">
              <a:spcBef>
                <a:spcPts val="0"/>
              </a:spcBef>
              <a:spcAft>
                <a:spcPts val="400"/>
              </a:spcAft>
              <a:buFont typeface="Arial" panose="020B0604020202020204" pitchFamily="34" charset="0"/>
              <a:buChar char="•"/>
              <a:tabLst>
                <a:tab pos="914400" algn="l"/>
              </a:tabLst>
            </a:pPr>
            <a:r>
              <a:rPr lang="en-US" sz="1800" dirty="0">
                <a:effectLst/>
                <a:latin typeface="Calibri" panose="020F0502020204030204" pitchFamily="34" charset="0"/>
                <a:ea typeface="Calibri" panose="020F0502020204030204" pitchFamily="34" charset="0"/>
                <a:cs typeface="Times New Roman" panose="02020603050405020304" pitchFamily="18" charset="0"/>
              </a:rPr>
              <a:t>This is a new wire with a very limited Cu fraction and the magnet design will accept transverse stresses larger than the 150 MPa HL-LHC limit.</a:t>
            </a:r>
          </a:p>
        </p:txBody>
      </p:sp>
    </p:spTree>
    <p:extLst>
      <p:ext uri="{BB962C8B-B14F-4D97-AF65-F5344CB8AC3E}">
        <p14:creationId xmlns:p14="http://schemas.microsoft.com/office/powerpoint/2010/main" val="8910804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47479-6694-40C6-B886-587AF17F9F6C}"/>
              </a:ext>
            </a:extLst>
          </p:cNvPr>
          <p:cNvSpPr>
            <a:spLocks noGrp="1"/>
          </p:cNvSpPr>
          <p:nvPr>
            <p:ph type="title"/>
          </p:nvPr>
        </p:nvSpPr>
        <p:spPr>
          <a:xfrm>
            <a:off x="152400" y="136524"/>
            <a:ext cx="11109325" cy="1189379"/>
          </a:xfrm>
        </p:spPr>
        <p:txBody>
          <a:bodyPr>
            <a:normAutofit/>
          </a:bodyPr>
          <a:lstStyle/>
          <a:p>
            <a:r>
              <a:rPr lang="en-US" dirty="0"/>
              <a:t>Charge questions</a:t>
            </a:r>
            <a:br>
              <a:rPr lang="en-US" dirty="0"/>
            </a:br>
            <a:br>
              <a:rPr lang="en-US" dirty="0"/>
            </a:br>
            <a:r>
              <a:rPr lang="en-US" dirty="0"/>
              <a:t>1. Has the project properly identified conductor requirements for the TFD magnet, and identified and prioritized performance risks associated with the superconducting wire?</a:t>
            </a:r>
          </a:p>
        </p:txBody>
      </p:sp>
      <p:sp>
        <p:nvSpPr>
          <p:cNvPr id="3" name="Content Placeholder 2">
            <a:extLst>
              <a:ext uri="{FF2B5EF4-FFF2-40B4-BE49-F238E27FC236}">
                <a16:creationId xmlns:a16="http://schemas.microsoft.com/office/drawing/2014/main" id="{71E8B53F-FB58-4B84-AB5E-A0467D85207E}"/>
              </a:ext>
            </a:extLst>
          </p:cNvPr>
          <p:cNvSpPr>
            <a:spLocks noGrp="1"/>
          </p:cNvSpPr>
          <p:nvPr>
            <p:ph idx="1"/>
          </p:nvPr>
        </p:nvSpPr>
        <p:spPr>
          <a:xfrm>
            <a:off x="152400" y="1783099"/>
            <a:ext cx="11887200" cy="4393864"/>
          </a:xfrm>
        </p:spPr>
        <p:txBody>
          <a:bodyPr>
            <a:normAutofit/>
          </a:bodyPr>
          <a:lstStyle/>
          <a:p>
            <a:pPr marL="0" marR="0" indent="0">
              <a:spcBef>
                <a:spcPts val="0"/>
              </a:spcBef>
              <a:spcAft>
                <a:spcPts val="400"/>
              </a:spcAft>
              <a:buNone/>
            </a:pPr>
            <a:r>
              <a:rPr lang="en-US" sz="1800" b="1" dirty="0">
                <a:effectLst/>
                <a:latin typeface="Calibri" panose="020F0502020204030204" pitchFamily="34" charset="0"/>
                <a:ea typeface="Calibri" panose="020F0502020204030204" pitchFamily="34" charset="0"/>
                <a:cs typeface="Times New Roman" panose="02020603050405020304" pitchFamily="18" charset="0"/>
              </a:rPr>
              <a:t>The conductor requirements are appropriate for the TFD magnet project.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400"/>
              </a:spcAft>
              <a:buFont typeface="Arial" panose="020B0604020202020204" pitchFamily="34" charset="0"/>
              <a:buChar char="•"/>
              <a:tabLst>
                <a:tab pos="457200" algn="l"/>
              </a:tabLst>
            </a:pPr>
            <a:r>
              <a:rPr lang="en-US" sz="1800" dirty="0">
                <a:effectLst/>
                <a:latin typeface="Calibri" panose="020F0502020204030204" pitchFamily="34" charset="0"/>
                <a:ea typeface="Calibri" panose="020F0502020204030204" pitchFamily="34" charset="0"/>
                <a:cs typeface="Times New Roman" panose="02020603050405020304" pitchFamily="18" charset="0"/>
              </a:rPr>
              <a:t>The requirements have propagated to a specific wire design and cable configuration that is appropriate for the overall design goals of the project.</a:t>
            </a:r>
          </a:p>
          <a:p>
            <a:pPr marL="342900" marR="0" lvl="0" indent="-342900">
              <a:spcBef>
                <a:spcPts val="0"/>
              </a:spcBef>
              <a:spcAft>
                <a:spcPts val="400"/>
              </a:spcAft>
              <a:buFont typeface="Arial" panose="020B0604020202020204" pitchFamily="34" charset="0"/>
              <a:buChar char="•"/>
              <a:tabLst>
                <a:tab pos="457200" algn="l"/>
              </a:tabLst>
            </a:pPr>
            <a:r>
              <a:rPr lang="en-US" sz="1800" dirty="0">
                <a:effectLst/>
                <a:latin typeface="Calibri" panose="020F0502020204030204" pitchFamily="34" charset="0"/>
                <a:ea typeface="Calibri" panose="020F0502020204030204" pitchFamily="34" charset="0"/>
                <a:cs typeface="Times New Roman" panose="02020603050405020304" pitchFamily="18" charset="0"/>
              </a:rPr>
              <a:t>As this is an advanced conductor and magnet design, </a:t>
            </a:r>
            <a:r>
              <a:rPr lang="en-US" sz="1800" u="sng"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the committee foresees that additional data will be needed to understand potential challenges related to instability critical current reduction (both reversible and permanent) due to transverse pressure. </a:t>
            </a:r>
            <a:r>
              <a:rPr lang="en-US" sz="1800" dirty="0">
                <a:effectLst/>
                <a:latin typeface="Calibri" panose="020F0502020204030204" pitchFamily="34" charset="0"/>
                <a:ea typeface="Calibri" panose="020F0502020204030204" pitchFamily="34" charset="0"/>
                <a:cs typeface="Times New Roman" panose="02020603050405020304" pitchFamily="18" charset="0"/>
              </a:rPr>
              <a:t>Some additional information should arrive by end of 2022, and testing capabilities exist to find answers should serious questions emerge. Testing beyond the quality plan should be encouraged as part of the project plan to gain information about unknowns.</a:t>
            </a:r>
          </a:p>
          <a:p>
            <a:pPr marL="342900" marR="0" lvl="0" indent="-342900">
              <a:spcBef>
                <a:spcPts val="0"/>
              </a:spcBef>
              <a:spcAft>
                <a:spcPts val="400"/>
              </a:spcAft>
              <a:buFont typeface="Arial" panose="020B0604020202020204" pitchFamily="34" charset="0"/>
              <a:buChar char="•"/>
              <a:tabLst>
                <a:tab pos="457200" algn="l"/>
              </a:tabLst>
            </a:pPr>
            <a:r>
              <a:rPr lang="en-US" sz="1800" dirty="0">
                <a:effectLst/>
                <a:latin typeface="Calibri" panose="020F0502020204030204" pitchFamily="34" charset="0"/>
                <a:ea typeface="Calibri" panose="020F0502020204030204" pitchFamily="34" charset="0"/>
                <a:cs typeface="Times New Roman" panose="02020603050405020304" pitchFamily="18" charset="0"/>
              </a:rPr>
              <a:t>Performance margin appears to be adequate to mitigate problems that are presently not fully apparent. Mitigations at magnet design stage with this conductor are likely.</a:t>
            </a:r>
          </a:p>
          <a:p>
            <a:pPr marL="342900" marR="0" lvl="0" indent="-342900">
              <a:spcBef>
                <a:spcPts val="0"/>
              </a:spcBef>
              <a:spcAft>
                <a:spcPts val="400"/>
              </a:spcAft>
              <a:buFont typeface="Arial" panose="020B0604020202020204" pitchFamily="34" charset="0"/>
              <a:buChar char="•"/>
              <a:tabLst>
                <a:tab pos="457200" algn="l"/>
              </a:tabLst>
            </a:pPr>
            <a:r>
              <a:rPr lang="en-US" sz="1800" dirty="0">
                <a:effectLst/>
                <a:latin typeface="Calibri" panose="020F0502020204030204" pitchFamily="34" charset="0"/>
                <a:ea typeface="Calibri" panose="020F0502020204030204" pitchFamily="34" charset="0"/>
                <a:cs typeface="Times New Roman" panose="02020603050405020304" pitchFamily="18" charset="0"/>
              </a:rPr>
              <a:t>Heat treatment–performance matrices appear to provide some margin to vary RRR and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I</a:t>
            </a:r>
            <a:r>
              <a:rPr lang="en-US" sz="1800" baseline="-25000" dirty="0" err="1">
                <a:effectLst/>
                <a:latin typeface="Calibri" panose="020F0502020204030204" pitchFamily="34" charset="0"/>
                <a:ea typeface="Calibri" panose="020F0502020204030204" pitchFamily="34" charset="0"/>
                <a:cs typeface="Times New Roman" panose="02020603050405020304" pitchFamily="18" charset="0"/>
              </a:rPr>
              <a:t>c</a:t>
            </a:r>
            <a:r>
              <a:rPr lang="en-US" sz="1800" dirty="0">
                <a:effectLst/>
                <a:latin typeface="Calibri" panose="020F0502020204030204" pitchFamily="34" charset="0"/>
                <a:ea typeface="Calibri" panose="020F0502020204030204" pitchFamily="34" charset="0"/>
                <a:cs typeface="Times New Roman" panose="02020603050405020304" pitchFamily="18" charset="0"/>
              </a:rPr>
              <a:t> to provide some flexibility should risks emerge</a:t>
            </a:r>
          </a:p>
        </p:txBody>
      </p:sp>
    </p:spTree>
    <p:extLst>
      <p:ext uri="{BB962C8B-B14F-4D97-AF65-F5344CB8AC3E}">
        <p14:creationId xmlns:p14="http://schemas.microsoft.com/office/powerpoint/2010/main" val="16074572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52465" y="137196"/>
            <a:ext cx="11109896" cy="320705"/>
          </a:xfrm>
        </p:spPr>
        <p:txBody>
          <a:bodyPr>
            <a:normAutofit fontScale="90000"/>
          </a:bodyPr>
          <a:lstStyle/>
          <a:p>
            <a:r>
              <a:rPr lang="en-US" dirty="0"/>
              <a:t>2. Has the project identified the proper wire specification parameters for the project?</a:t>
            </a:r>
          </a:p>
        </p:txBody>
      </p:sp>
      <p:sp>
        <p:nvSpPr>
          <p:cNvPr id="6" name="Content Placeholder 5"/>
          <p:cNvSpPr>
            <a:spLocks noGrp="1"/>
          </p:cNvSpPr>
          <p:nvPr>
            <p:ph idx="1"/>
          </p:nvPr>
        </p:nvSpPr>
        <p:spPr>
          <a:xfrm>
            <a:off x="152465" y="777269"/>
            <a:ext cx="11887070" cy="5943535"/>
          </a:xfrm>
        </p:spPr>
        <p:txBody>
          <a:bodyPr>
            <a:normAutofit lnSpcReduction="10000"/>
          </a:bodyPr>
          <a:lstStyle/>
          <a:p>
            <a:pPr marL="0" indent="0">
              <a:buNone/>
            </a:pPr>
            <a:r>
              <a:rPr lang="en-US" sz="1600" b="1" dirty="0"/>
              <a:t>The wire specification is adequate for this project but could be improved quickly.</a:t>
            </a:r>
          </a:p>
          <a:p>
            <a:endParaRPr lang="en-US" sz="1600" dirty="0"/>
          </a:p>
          <a:p>
            <a:pPr marL="342900" marR="0" lvl="0" indent="-342900">
              <a:spcBef>
                <a:spcPts val="0"/>
              </a:spcBef>
              <a:spcAft>
                <a:spcPts val="400"/>
              </a:spcAft>
              <a:buFont typeface="Arial" panose="020B0604020202020204" pitchFamily="34" charset="0"/>
              <a:buChar char="•"/>
              <a:tabLst>
                <a:tab pos="457200" algn="l"/>
              </a:tabLst>
            </a:pPr>
            <a:r>
              <a:rPr lang="en-US" sz="1600" dirty="0">
                <a:effectLst/>
                <a:latin typeface="Calibri" panose="020F0502020204030204" pitchFamily="34" charset="0"/>
                <a:ea typeface="Calibri" panose="020F0502020204030204" pitchFamily="34" charset="0"/>
                <a:cs typeface="Times New Roman" panose="02020603050405020304" pitchFamily="18" charset="0"/>
              </a:rPr>
              <a:t>The present wire specification provides adequate performance margins to allow potential issues below to be managed.</a:t>
            </a:r>
          </a:p>
          <a:p>
            <a:pPr marL="342900" marR="0" lvl="0" indent="-342900">
              <a:spcBef>
                <a:spcPts val="0"/>
              </a:spcBef>
              <a:spcAft>
                <a:spcPts val="400"/>
              </a:spcAft>
              <a:buFont typeface="Arial" panose="020B0604020202020204" pitchFamily="34" charset="0"/>
              <a:buChar char="•"/>
              <a:tabLst>
                <a:tab pos="457200" algn="l"/>
              </a:tabLst>
            </a:pPr>
            <a:r>
              <a:rPr lang="en-US" sz="1600" u="sng"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The wire specification needs to be advised by instability measurements and local RRR measurements for extracted strands at the kinks</a:t>
            </a:r>
            <a:r>
              <a:rPr lang="en-US" sz="16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1600" dirty="0">
                <a:effectLst/>
                <a:latin typeface="Calibri" panose="020F0502020204030204" pitchFamily="34" charset="0"/>
                <a:ea typeface="Calibri" panose="020F0502020204030204" pitchFamily="34" charset="0"/>
                <a:cs typeface="Times New Roman" panose="02020603050405020304" pitchFamily="18" charset="0"/>
              </a:rPr>
              <a:t>to provide data relevant to the RRR and Cu / non-Cu specifications. This data could arrive by end of CY2021.</a:t>
            </a:r>
          </a:p>
          <a:p>
            <a:pPr marL="342900" marR="0" lvl="0" indent="-342900">
              <a:spcBef>
                <a:spcPts val="0"/>
              </a:spcBef>
              <a:spcAft>
                <a:spcPts val="400"/>
              </a:spcAft>
              <a:buFont typeface="Arial" panose="020B0604020202020204" pitchFamily="34" charset="0"/>
              <a:buChar char="•"/>
              <a:tabLst>
                <a:tab pos="457200" algn="l"/>
              </a:tabLst>
            </a:pPr>
            <a:r>
              <a:rPr lang="en-US" sz="1600" dirty="0">
                <a:effectLst/>
                <a:latin typeface="Calibri" panose="020F0502020204030204" pitchFamily="34" charset="0"/>
                <a:ea typeface="Calibri" panose="020F0502020204030204" pitchFamily="34" charset="0"/>
                <a:cs typeface="Times New Roman" panose="02020603050405020304" pitchFamily="18" charset="0"/>
              </a:rPr>
              <a:t>Prototype cable will advise on cable compaction and amount of deformation at cable edges. Present information suggests that 15% rolled strand performance specifications are conservative and that compaction may be less.</a:t>
            </a:r>
          </a:p>
          <a:p>
            <a:pPr marL="342900" marR="0" lvl="0" indent="-342900">
              <a:spcBef>
                <a:spcPts val="0"/>
              </a:spcBef>
              <a:spcAft>
                <a:spcPts val="400"/>
              </a:spcAft>
              <a:buFont typeface="Arial" panose="020B0604020202020204" pitchFamily="34" charset="0"/>
              <a:buChar char="•"/>
              <a:tabLst>
                <a:tab pos="457200" algn="l"/>
              </a:tabLst>
            </a:pPr>
            <a:r>
              <a:rPr lang="en-US" sz="1600" u="sng"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The project team should identify a quality plan that includes </a:t>
            </a:r>
            <a:r>
              <a:rPr lang="en-US" sz="1600" u="sng" dirty="0" err="1">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I</a:t>
            </a:r>
            <a:r>
              <a:rPr lang="en-US" sz="1600" u="sng" baseline="-25000" dirty="0" err="1">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c</a:t>
            </a:r>
            <a:r>
              <a:rPr lang="en-US" sz="1600" u="sng"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data for information at a minimum of three magnetic fields spaced by ~1 T to allow for robust fitting and extrapolation of the irreversibility field H* and the ESE strain-scaling upper critical field H</a:t>
            </a:r>
            <a:r>
              <a:rPr lang="en-US" sz="1600" u="sng" baseline="-250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c2</a:t>
            </a:r>
            <a:r>
              <a:rPr lang="en-US" sz="1600" u="sng"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en-US" sz="1600" dirty="0">
                <a:effectLst/>
                <a:latin typeface="Calibri" panose="020F0502020204030204" pitchFamily="34" charset="0"/>
                <a:ea typeface="Calibri" panose="020F0502020204030204" pitchFamily="34" charset="0"/>
                <a:cs typeface="Times New Roman" panose="02020603050405020304" pitchFamily="18" charset="0"/>
              </a:rPr>
              <a:t>For example, information tests could be done by the supplier at 14.5, 15.5 and 16.5 T in addition to QC of the present </a:t>
            </a:r>
            <a:r>
              <a:rPr lang="en-US" sz="1600" dirty="0" err="1">
                <a:effectLst/>
                <a:latin typeface="Calibri" panose="020F0502020204030204" pitchFamily="34" charset="0"/>
                <a:ea typeface="Calibri" panose="020F0502020204030204" pitchFamily="34" charset="0"/>
                <a:cs typeface="Times New Roman" panose="02020603050405020304" pitchFamily="18" charset="0"/>
              </a:rPr>
              <a:t>I</a:t>
            </a:r>
            <a:r>
              <a:rPr lang="en-US" sz="1600" baseline="-25000" dirty="0" err="1">
                <a:effectLst/>
                <a:latin typeface="Calibri" panose="020F0502020204030204" pitchFamily="34" charset="0"/>
                <a:ea typeface="Calibri" panose="020F0502020204030204" pitchFamily="34" charset="0"/>
                <a:cs typeface="Times New Roman" panose="02020603050405020304" pitchFamily="18" charset="0"/>
              </a:rPr>
              <a:t>c</a:t>
            </a:r>
            <a:r>
              <a:rPr lang="en-US" sz="1600" dirty="0">
                <a:effectLst/>
                <a:latin typeface="Calibri" panose="020F0502020204030204" pitchFamily="34" charset="0"/>
                <a:ea typeface="Calibri" panose="020F0502020204030204" pitchFamily="34" charset="0"/>
                <a:cs typeface="Times New Roman" panose="02020603050405020304" pitchFamily="18" charset="0"/>
              </a:rPr>
              <a:t> specification of 600 A at 16 T and 760 A at 15 T. </a:t>
            </a:r>
          </a:p>
          <a:p>
            <a:pPr marL="742950" marR="0" lvl="1" indent="-285750">
              <a:spcBef>
                <a:spcPts val="0"/>
              </a:spcBef>
              <a:spcAft>
                <a:spcPts val="400"/>
              </a:spcAft>
              <a:buFont typeface="Arial" panose="020B0604020202020204" pitchFamily="34" charset="0"/>
              <a:buChar char="•"/>
              <a:tabLst>
                <a:tab pos="914400" algn="l"/>
              </a:tabLst>
            </a:pPr>
            <a:r>
              <a:rPr lang="en-US" sz="1600" dirty="0">
                <a:effectLst/>
                <a:latin typeface="Calibri" panose="020F0502020204030204" pitchFamily="34" charset="0"/>
                <a:ea typeface="Calibri" panose="020F0502020204030204" pitchFamily="34" charset="0"/>
                <a:cs typeface="Times New Roman" panose="02020603050405020304" pitchFamily="18" charset="0"/>
              </a:rPr>
              <a:t>Such a quality plan is difficult to conceive because BOST cannot measure above 1000 A (the typical critical current at 14 T), and some of the laboratories cannot measure above 15 T. </a:t>
            </a:r>
          </a:p>
          <a:p>
            <a:pPr marL="742950" marR="0" lvl="1" indent="-285750">
              <a:spcBef>
                <a:spcPts val="0"/>
              </a:spcBef>
              <a:spcAft>
                <a:spcPts val="400"/>
              </a:spcAft>
              <a:buFont typeface="Arial" panose="020B0604020202020204" pitchFamily="34" charset="0"/>
              <a:buChar char="•"/>
              <a:tabLst>
                <a:tab pos="914400" algn="l"/>
              </a:tabLst>
            </a:pPr>
            <a:r>
              <a:rPr lang="en-US" sz="1600" dirty="0">
                <a:effectLst/>
                <a:latin typeface="Calibri" panose="020F0502020204030204" pitchFamily="34" charset="0"/>
                <a:ea typeface="Calibri" panose="020F0502020204030204" pitchFamily="34" charset="0"/>
                <a:cs typeface="Times New Roman" panose="02020603050405020304" pitchFamily="18" charset="0"/>
              </a:rPr>
              <a:t>Three points are much better than two for identifying scaling fits, or lack thereof due to material error. The Hi-</a:t>
            </a:r>
            <a:r>
              <a:rPr lang="en-US" sz="1600" dirty="0" err="1">
                <a:effectLst/>
                <a:latin typeface="Calibri" panose="020F0502020204030204" pitchFamily="34" charset="0"/>
                <a:ea typeface="Calibri" panose="020F0502020204030204" pitchFamily="34" charset="0"/>
                <a:cs typeface="Times New Roman" panose="02020603050405020304" pitchFamily="18" charset="0"/>
              </a:rPr>
              <a:t>Lumi</a:t>
            </a:r>
            <a:r>
              <a:rPr lang="en-US" sz="1600" dirty="0">
                <a:effectLst/>
                <a:latin typeface="Calibri" panose="020F0502020204030204" pitchFamily="34" charset="0"/>
                <a:ea typeface="Calibri" panose="020F0502020204030204" pitchFamily="34" charset="0"/>
                <a:cs typeface="Times New Roman" panose="02020603050405020304" pitchFamily="18" charset="0"/>
              </a:rPr>
              <a:t> procurement avoided a material error using this approach. </a:t>
            </a:r>
          </a:p>
          <a:p>
            <a:pPr marL="742950" marR="0" lvl="1" indent="-285750">
              <a:spcBef>
                <a:spcPts val="0"/>
              </a:spcBef>
              <a:spcAft>
                <a:spcPts val="400"/>
              </a:spcAft>
              <a:buFont typeface="Arial" panose="020B0604020202020204" pitchFamily="34" charset="0"/>
              <a:buChar char="•"/>
              <a:tabLst>
                <a:tab pos="914400" algn="l"/>
              </a:tabLst>
            </a:pPr>
            <a:r>
              <a:rPr lang="en-US" sz="1600" dirty="0">
                <a:effectLst/>
                <a:latin typeface="Calibri" panose="020F0502020204030204" pitchFamily="34" charset="0"/>
                <a:ea typeface="Calibri" panose="020F0502020204030204" pitchFamily="34" charset="0"/>
                <a:cs typeface="Times New Roman" panose="02020603050405020304" pitchFamily="18" charset="0"/>
              </a:rPr>
              <a:t>The verification </a:t>
            </a:r>
            <a:r>
              <a:rPr lang="en-US" sz="1600" dirty="0" err="1">
                <a:effectLst/>
                <a:latin typeface="Calibri" panose="020F0502020204030204" pitchFamily="34" charset="0"/>
                <a:ea typeface="Calibri" panose="020F0502020204030204" pitchFamily="34" charset="0"/>
                <a:cs typeface="Times New Roman" panose="02020603050405020304" pitchFamily="18" charset="0"/>
              </a:rPr>
              <a:t>I</a:t>
            </a:r>
            <a:r>
              <a:rPr lang="en-US" sz="1600" baseline="-25000" dirty="0" err="1">
                <a:effectLst/>
                <a:latin typeface="Calibri" panose="020F0502020204030204" pitchFamily="34" charset="0"/>
                <a:ea typeface="Calibri" panose="020F0502020204030204" pitchFamily="34" charset="0"/>
                <a:cs typeface="Times New Roman" panose="02020603050405020304" pitchFamily="18" charset="0"/>
              </a:rPr>
              <a:t>c</a:t>
            </a:r>
            <a:r>
              <a:rPr lang="en-US" sz="1600" dirty="0">
                <a:effectLst/>
                <a:latin typeface="Calibri" panose="020F0502020204030204" pitchFamily="34" charset="0"/>
                <a:ea typeface="Calibri" panose="020F0502020204030204" pitchFamily="34" charset="0"/>
                <a:cs typeface="Times New Roman" panose="02020603050405020304" pitchFamily="18" charset="0"/>
              </a:rPr>
              <a:t> test could be a single measurement at 15 T, and the labs can obtain informative data at lower field.</a:t>
            </a:r>
          </a:p>
          <a:p>
            <a:pPr marL="742950" marR="0" lvl="1" indent="-285750">
              <a:spcBef>
                <a:spcPts val="0"/>
              </a:spcBef>
              <a:spcAft>
                <a:spcPts val="400"/>
              </a:spcAft>
              <a:buFont typeface="Arial" panose="020B0604020202020204" pitchFamily="34" charset="0"/>
              <a:buChar char="•"/>
              <a:tabLst>
                <a:tab pos="914400" algn="l"/>
              </a:tabLst>
            </a:pPr>
            <a:r>
              <a:rPr lang="en-US" sz="1600" dirty="0">
                <a:effectLst/>
                <a:latin typeface="Calibri" panose="020F0502020204030204" pitchFamily="34" charset="0"/>
                <a:ea typeface="Calibri" panose="020F0502020204030204" pitchFamily="34" charset="0"/>
                <a:cs typeface="Times New Roman" panose="02020603050405020304" pitchFamily="18" charset="0"/>
              </a:rPr>
              <a:t>For verification (see also Charge #5) the ESE spreadsheet appears to be very useful for extending measurements to parameter space where measurements cannot be done. </a:t>
            </a:r>
          </a:p>
          <a:p>
            <a:pPr marL="742950" marR="0" lvl="1" indent="-285750">
              <a:spcBef>
                <a:spcPts val="0"/>
              </a:spcBef>
              <a:spcAft>
                <a:spcPts val="400"/>
              </a:spcAft>
              <a:buFont typeface="Arial" panose="020B0604020202020204" pitchFamily="34" charset="0"/>
              <a:buChar char="•"/>
              <a:tabLst>
                <a:tab pos="914400" algn="l"/>
              </a:tabLst>
            </a:pPr>
            <a:r>
              <a:rPr lang="en-US" sz="1600" u="sng"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We leave it to the project team to identify a suitable combination of supplier QC, verification, and information testing </a:t>
            </a:r>
            <a:r>
              <a:rPr lang="en-US" sz="1600" dirty="0">
                <a:effectLst/>
                <a:latin typeface="Calibri" panose="020F0502020204030204" pitchFamily="34" charset="0"/>
                <a:ea typeface="Calibri" panose="020F0502020204030204" pitchFamily="34" charset="0"/>
                <a:cs typeface="Times New Roman" panose="02020603050405020304" pitchFamily="18" charset="0"/>
              </a:rPr>
              <a:t>(including the testing rate) to obtain the requested data at a wider variety of field values. </a:t>
            </a:r>
          </a:p>
          <a:p>
            <a:r>
              <a:rPr lang="en-US" sz="1600" dirty="0">
                <a:effectLst/>
                <a:latin typeface="Calibri" panose="020F0502020204030204" pitchFamily="34" charset="0"/>
                <a:ea typeface="Calibri" panose="020F0502020204030204" pitchFamily="34" charset="0"/>
                <a:cs typeface="Times New Roman" panose="02020603050405020304" pitchFamily="18" charset="0"/>
              </a:rPr>
              <a:t>Strain sensitivity is amplified at high field, which exacerbates measurement variations. While 2.5% is the result of inter-lab comparisons at 12 T, variations of 5% to 10% have appeared at 15 T. In Hi-</a:t>
            </a:r>
            <a:r>
              <a:rPr lang="en-US" sz="1600" dirty="0" err="1">
                <a:effectLst/>
                <a:latin typeface="Calibri" panose="020F0502020204030204" pitchFamily="34" charset="0"/>
                <a:ea typeface="Calibri" panose="020F0502020204030204" pitchFamily="34" charset="0"/>
                <a:cs typeface="Times New Roman" panose="02020603050405020304" pitchFamily="18" charset="0"/>
              </a:rPr>
              <a:t>Lumi</a:t>
            </a:r>
            <a:r>
              <a:rPr lang="en-US" sz="1600" dirty="0">
                <a:effectLst/>
                <a:latin typeface="Calibri" panose="020F0502020204030204" pitchFamily="34" charset="0"/>
                <a:ea typeface="Calibri" panose="020F0502020204030204" pitchFamily="34" charset="0"/>
                <a:cs typeface="Times New Roman" panose="02020603050405020304" pitchFamily="18" charset="0"/>
              </a:rPr>
              <a:t>, the supplier’s measurements are conservative, so the measurement uncertainty does not eat into the performance margin. </a:t>
            </a:r>
            <a:r>
              <a:rPr lang="en-US" sz="1600" u="sng"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Increased verification measurements could advise about the measurement uncertainty with respect to acceptance criteria and margin.</a:t>
            </a:r>
            <a:endParaRPr lang="en-US" sz="2400" u="sng" dirty="0">
              <a:solidFill>
                <a:srgbClr val="0070C0"/>
              </a:solidFill>
            </a:endParaRPr>
          </a:p>
        </p:txBody>
      </p:sp>
    </p:spTree>
    <p:extLst>
      <p:ext uri="{BB962C8B-B14F-4D97-AF65-F5344CB8AC3E}">
        <p14:creationId xmlns:p14="http://schemas.microsoft.com/office/powerpoint/2010/main" val="32873476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2059AD-110B-402C-AD28-BCBF4248829E}"/>
              </a:ext>
            </a:extLst>
          </p:cNvPr>
          <p:cNvSpPr>
            <a:spLocks noGrp="1"/>
          </p:cNvSpPr>
          <p:nvPr>
            <p:ph type="title"/>
          </p:nvPr>
        </p:nvSpPr>
        <p:spPr>
          <a:xfrm>
            <a:off x="152400" y="136525"/>
            <a:ext cx="11109325" cy="823622"/>
          </a:xfrm>
        </p:spPr>
        <p:txBody>
          <a:bodyPr>
            <a:normAutofit fontScale="90000"/>
          </a:bodyPr>
          <a:lstStyle/>
          <a:p>
            <a:r>
              <a:rPr lang="en-US" dirty="0"/>
              <a:t>3. Is the team pursuing the appropriate wire performance metrics? Do the data presented provide sufficient confidence in the wire specifications? Are there additional measurements that should be considered?</a:t>
            </a:r>
            <a:br>
              <a:rPr lang="en-US" dirty="0"/>
            </a:br>
            <a:endParaRPr lang="en-US" dirty="0"/>
          </a:p>
        </p:txBody>
      </p:sp>
      <p:sp>
        <p:nvSpPr>
          <p:cNvPr id="3" name="Content Placeholder 2">
            <a:extLst>
              <a:ext uri="{FF2B5EF4-FFF2-40B4-BE49-F238E27FC236}">
                <a16:creationId xmlns:a16="http://schemas.microsoft.com/office/drawing/2014/main" id="{23EE6FD7-48A7-41D8-BB37-E2F791DE62FD}"/>
              </a:ext>
            </a:extLst>
          </p:cNvPr>
          <p:cNvSpPr>
            <a:spLocks noGrp="1"/>
          </p:cNvSpPr>
          <p:nvPr>
            <p:ph idx="1"/>
          </p:nvPr>
        </p:nvSpPr>
        <p:spPr>
          <a:xfrm>
            <a:off x="152400" y="868707"/>
            <a:ext cx="11887200" cy="5308255"/>
          </a:xfrm>
        </p:spPr>
        <p:txBody>
          <a:bodyPr>
            <a:normAutofit/>
          </a:bodyPr>
          <a:lstStyle/>
          <a:p>
            <a:pPr marL="0" indent="0">
              <a:buNone/>
            </a:pPr>
            <a:r>
              <a:rPr lang="en-US" sz="1600" b="1" dirty="0"/>
              <a:t>Yes, the performance metrics are appropriate </a:t>
            </a:r>
          </a:p>
          <a:p>
            <a:pPr marL="0" indent="0">
              <a:buNone/>
            </a:pPr>
            <a:r>
              <a:rPr lang="en-US" sz="1600" b="1" dirty="0"/>
              <a:t>Yes, the data presented provide confidence in wire performance</a:t>
            </a:r>
          </a:p>
          <a:p>
            <a:endParaRPr lang="en-US" sz="1600" dirty="0"/>
          </a:p>
          <a:p>
            <a:r>
              <a:rPr lang="en-US" sz="1600" dirty="0"/>
              <a:t>See comments under other charge questions: </a:t>
            </a:r>
            <a:r>
              <a:rPr lang="en-US" sz="1600" u="sng" dirty="0">
                <a:solidFill>
                  <a:srgbClr val="0070C0"/>
                </a:solidFill>
              </a:rPr>
              <a:t>Additional verification measurements could provide better assessment of measurement uncertainties.</a:t>
            </a:r>
            <a:r>
              <a:rPr lang="en-US" sz="1600" dirty="0"/>
              <a:t> Verification measurements of rolled strand are advisable given the potential challenges with instabilities.</a:t>
            </a:r>
          </a:p>
          <a:p>
            <a:endParaRPr lang="en-US" sz="1600" dirty="0"/>
          </a:p>
          <a:p>
            <a:endParaRPr lang="en-US" sz="1600" dirty="0"/>
          </a:p>
        </p:txBody>
      </p:sp>
    </p:spTree>
    <p:extLst>
      <p:ext uri="{BB962C8B-B14F-4D97-AF65-F5344CB8AC3E}">
        <p14:creationId xmlns:p14="http://schemas.microsoft.com/office/powerpoint/2010/main" val="15774832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2C3793-CC29-414F-A024-42799E934956}"/>
              </a:ext>
            </a:extLst>
          </p:cNvPr>
          <p:cNvSpPr>
            <a:spLocks noGrp="1"/>
          </p:cNvSpPr>
          <p:nvPr>
            <p:ph type="title"/>
          </p:nvPr>
        </p:nvSpPr>
        <p:spPr>
          <a:xfrm>
            <a:off x="152465" y="137196"/>
            <a:ext cx="11109896" cy="320705"/>
          </a:xfrm>
        </p:spPr>
        <p:txBody>
          <a:bodyPr>
            <a:normAutofit fontScale="90000"/>
          </a:bodyPr>
          <a:lstStyle/>
          <a:p>
            <a:r>
              <a:rPr lang="en-US" dirty="0"/>
              <a:t>4. Are the wire specifications sufficiently well defined, and properly formulated, to balance project risk with efficient procurement?</a:t>
            </a:r>
          </a:p>
        </p:txBody>
      </p:sp>
      <p:sp>
        <p:nvSpPr>
          <p:cNvPr id="3" name="Content Placeholder 2">
            <a:extLst>
              <a:ext uri="{FF2B5EF4-FFF2-40B4-BE49-F238E27FC236}">
                <a16:creationId xmlns:a16="http://schemas.microsoft.com/office/drawing/2014/main" id="{A2C38523-BA63-4D69-B57C-847F2CC0B1BB}"/>
              </a:ext>
            </a:extLst>
          </p:cNvPr>
          <p:cNvSpPr>
            <a:spLocks noGrp="1"/>
          </p:cNvSpPr>
          <p:nvPr>
            <p:ph idx="1"/>
          </p:nvPr>
        </p:nvSpPr>
        <p:spPr>
          <a:xfrm>
            <a:off x="152465" y="868707"/>
            <a:ext cx="11887070" cy="5308255"/>
          </a:xfrm>
        </p:spPr>
        <p:txBody>
          <a:bodyPr>
            <a:normAutofit/>
          </a:bodyPr>
          <a:lstStyle/>
          <a:p>
            <a:pPr marL="0" indent="0">
              <a:buNone/>
            </a:pPr>
            <a:r>
              <a:rPr lang="en-US" sz="1600" b="1" dirty="0"/>
              <a:t>Yes, the wire specifications for the supplier are sufficiently well-defined. </a:t>
            </a:r>
          </a:p>
          <a:p>
            <a:endParaRPr lang="en-US" sz="1600" dirty="0"/>
          </a:p>
          <a:p>
            <a:r>
              <a:rPr lang="en-US" sz="1600" dirty="0"/>
              <a:t>Potential improvement has been identified under charge question #2. The committee makes further comments on the overall quality plan in the next question (Q5).</a:t>
            </a:r>
          </a:p>
          <a:p>
            <a:r>
              <a:rPr lang="en-US" sz="1600" dirty="0"/>
              <a:t>Please see the committee’s recommendations to the verification testing plan.  </a:t>
            </a:r>
          </a:p>
          <a:p>
            <a:r>
              <a:rPr lang="en-US" sz="1600" u="sng" dirty="0">
                <a:solidFill>
                  <a:srgbClr val="0070C0"/>
                </a:solidFill>
              </a:rPr>
              <a:t>Exercising the procurement option </a:t>
            </a:r>
            <a:r>
              <a:rPr lang="en-US" sz="1600" dirty="0"/>
              <a:t>ameliorates project risk for conductor performance and cabling unknowns</a:t>
            </a:r>
          </a:p>
          <a:p>
            <a:endParaRPr lang="en-US" sz="1600" dirty="0"/>
          </a:p>
        </p:txBody>
      </p:sp>
    </p:spTree>
    <p:extLst>
      <p:ext uri="{BB962C8B-B14F-4D97-AF65-F5344CB8AC3E}">
        <p14:creationId xmlns:p14="http://schemas.microsoft.com/office/powerpoint/2010/main" val="3057076549"/>
      </p:ext>
    </p:extLst>
  </p:cSld>
  <p:clrMapOvr>
    <a:masterClrMapping/>
  </p:clrMapOvr>
</p:sld>
</file>

<file path=ppt/theme/theme1.xml><?xml version="1.0" encoding="utf-8"?>
<a:theme xmlns:a="http://schemas.openxmlformats.org/drawingml/2006/main" name="170911 Powerpoint draft of Nature Review + LDC171002 +LDC171111">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RI-1 NMR" id="{6FF181C3-B944-4793-B795-3ECFF8975103}" vid="{C52C4AD6-8FF4-454E-8F7C-2FADE075294D}"/>
    </a:ext>
  </a:extLst>
</a:theme>
</file>

<file path=docProps/app.xml><?xml version="1.0" encoding="utf-8"?>
<Properties xmlns="http://schemas.openxmlformats.org/officeDocument/2006/extended-properties" xmlns:vt="http://schemas.openxmlformats.org/officeDocument/2006/docPropsVTypes">
  <Template>notes - outline template</Template>
  <TotalTime>4951</TotalTime>
  <Words>2140</Words>
  <Application>Microsoft Office PowerPoint</Application>
  <PresentationFormat>Widescreen</PresentationFormat>
  <Paragraphs>103</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170911 Powerpoint draft of Nature Review + LDC171002 +LDC171111</vt:lpstr>
      <vt:lpstr>Close-out presentation TFD conductor review</vt:lpstr>
      <vt:lpstr>Terminology in this report</vt:lpstr>
      <vt:lpstr>Consolidated findings 1/3</vt:lpstr>
      <vt:lpstr>Consolidated findings 2/3</vt:lpstr>
      <vt:lpstr>Consolidated findings 3/3</vt:lpstr>
      <vt:lpstr>Charge questions  1. Has the project properly identified conductor requirements for the TFD magnet, and identified and prioritized performance risks associated with the superconducting wire?</vt:lpstr>
      <vt:lpstr>2. Has the project identified the proper wire specification parameters for the project?</vt:lpstr>
      <vt:lpstr>3. Is the team pursuing the appropriate wire performance metrics? Do the data presented provide sufficient confidence in the wire specifications? Are there additional measurements that should be considered? </vt:lpstr>
      <vt:lpstr>4. Are the wire specifications sufficiently well defined, and properly formulated, to balance project risk with efficient procurement?</vt:lpstr>
      <vt:lpstr>5. Is a reasonable quality plan presented that will assure receipt of material meeting the specifications?</vt:lpstr>
      <vt:lpstr>Recommendations</vt:lpstr>
    </vt:vector>
  </TitlesOfParts>
  <Company>Florida State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Close-out notes from TFD conductor review</dc:title>
  <dc:creator>Lance Cooley</dc:creator>
  <cp:lastModifiedBy>Lance Cooley</cp:lastModifiedBy>
  <cp:revision>53</cp:revision>
  <dcterms:created xsi:type="dcterms:W3CDTF">2021-10-29T13:02:18Z</dcterms:created>
  <dcterms:modified xsi:type="dcterms:W3CDTF">2021-12-06T15:10:10Z</dcterms:modified>
</cp:coreProperties>
</file>