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5" r:id="rId9"/>
    <p:sldId id="276" r:id="rId10"/>
    <p:sldId id="267" r:id="rId11"/>
    <p:sldId id="266" r:id="rId12"/>
    <p:sldId id="268" r:id="rId13"/>
    <p:sldId id="270" r:id="rId14"/>
    <p:sldId id="277" r:id="rId15"/>
    <p:sldId id="269" r:id="rId16"/>
    <p:sldId id="272" r:id="rId17"/>
    <p:sldId id="278" r:id="rId18"/>
    <p:sldId id="279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 snapToObjects="1">
      <p:cViewPr varScale="1">
        <p:scale>
          <a:sx n="305" d="100"/>
          <a:sy n="305" d="100"/>
        </p:scale>
        <p:origin x="264" y="222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727A-1F3F-431D-B1FC-FB6D968F88D8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9D8B-250F-4916-8D21-D1885322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4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 October 2021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 October 2021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8680"/>
            <a:ext cx="8226854" cy="2280264"/>
          </a:xfrm>
        </p:spPr>
        <p:txBody>
          <a:bodyPr anchor="b"/>
          <a:lstStyle>
            <a:lvl1pPr algn="l">
              <a:lnSpc>
                <a:spcPct val="105000"/>
              </a:lnSpc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8226854" cy="1769978"/>
          </a:xfrm>
        </p:spPr>
        <p:txBody>
          <a:bodyPr lIns="45720" tIns="0" rIns="45720" bIns="0" anchor="t"/>
          <a:lstStyle>
            <a:lvl1pPr marL="0" indent="0" algn="l">
              <a:lnSpc>
                <a:spcPct val="105000"/>
              </a:lnSpc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2742"/>
            <a:ext cx="8226854" cy="2256201"/>
          </a:xfrm>
        </p:spPr>
        <p:txBody>
          <a:bodyPr anchor="b"/>
          <a:lstStyle>
            <a:lvl1pPr algn="l">
              <a:lnSpc>
                <a:spcPct val="105000"/>
              </a:lnSpc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8226854" cy="2233194"/>
          </a:xfrm>
        </p:spPr>
        <p:txBody>
          <a:bodyPr lIns="45720" tIns="0" rIns="45720" bIns="0" anchor="t"/>
          <a:lstStyle>
            <a:lvl1pPr marL="0" indent="0" algn="l">
              <a:lnSpc>
                <a:spcPct val="105000"/>
              </a:lnSpc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kumimoji="0"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363" indent="-360363">
              <a:lnSpc>
                <a:spcPct val="105000"/>
              </a:lnSpc>
              <a:defRPr sz="2800"/>
            </a:lvl1pPr>
            <a:lvl2pPr marL="720000" indent="-360000">
              <a:lnSpc>
                <a:spcPct val="105000"/>
              </a:lnSpc>
              <a:defRPr sz="2400"/>
            </a:lvl2pPr>
            <a:lvl3pPr marL="1044000" indent="-324000">
              <a:lnSpc>
                <a:spcPct val="105000"/>
              </a:lnSpc>
              <a:defRPr sz="2000"/>
            </a:lvl3pPr>
            <a:lvl4pPr marL="1350000" indent="-306000">
              <a:lnSpc>
                <a:spcPct val="105000"/>
              </a:lnSpc>
              <a:defRPr sz="1800"/>
            </a:lvl4pPr>
            <a:lvl5pPr marL="1638000" indent="-288000">
              <a:lnSpc>
                <a:spcPct val="105000"/>
              </a:lnSpc>
              <a:defRPr sz="1600"/>
            </a:lvl5pPr>
          </a:lstStyle>
          <a:p>
            <a:pPr lvl="0" eaLnBrk="1" latinLnBrk="0" hangingPunct="1"/>
            <a:r>
              <a:rPr lang="en-GB" noProof="0" dirty="0"/>
              <a:t>Click to edit Master text styles</a:t>
            </a:r>
          </a:p>
          <a:p>
            <a:pPr lvl="1" eaLnBrk="1" latinLnBrk="0" hangingPunct="1"/>
            <a:r>
              <a:rPr lang="en-GB" noProof="0" dirty="0"/>
              <a:t>Second level</a:t>
            </a:r>
          </a:p>
          <a:p>
            <a:pPr lvl="2" eaLnBrk="1" latinLnBrk="0" hangingPunct="1"/>
            <a:r>
              <a:rPr lang="en-GB" noProof="0" dirty="0"/>
              <a:t>Third level</a:t>
            </a:r>
          </a:p>
          <a:p>
            <a:pPr lvl="3" eaLnBrk="1" latinLnBrk="0" hangingPunct="1"/>
            <a:r>
              <a:rPr lang="en-GB" noProof="0" dirty="0"/>
              <a:t>Fourth level</a:t>
            </a:r>
          </a:p>
          <a:p>
            <a:pPr lvl="4" eaLnBrk="1" latinLnBrk="0" hangingPunct="1"/>
            <a:r>
              <a:rPr lang="en-GB" noProof="0" dirty="0"/>
              <a:t>Fifth level</a:t>
            </a:r>
            <a:endParaRPr kumimoji="0" lang="en-GB" noProof="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 marL="360000" indent="-360000" eaLnBrk="1" latinLnBrk="0" hangingPunct="1">
              <a:defRPr sz="2400"/>
            </a:lvl1pPr>
            <a:lvl2pPr marL="720000" indent="-360000" eaLnBrk="1" latinLnBrk="0" hangingPunct="1">
              <a:defRPr sz="2200"/>
            </a:lvl2pPr>
            <a:lvl3pPr marL="1044000" indent="-324000" eaLnBrk="1" latinLnBrk="0" hangingPunct="1">
              <a:defRPr sz="2000"/>
            </a:lvl3pPr>
            <a:lvl4pPr marL="1350000" indent="-306000" eaLnBrk="1" latinLnBrk="0" hangingPunct="1">
              <a:defRPr sz="1800"/>
            </a:lvl4pPr>
            <a:lvl5pPr marL="1638000" indent="-288000" eaLnBrk="1" latinLnBrk="0" hangingPunct="1">
              <a:defRPr sz="1600"/>
            </a:lvl5pPr>
          </a:lstStyle>
          <a:p>
            <a:pPr lvl="0" eaLnBrk="1" latinLnBrk="0" hangingPunct="1"/>
            <a:r>
              <a:rPr lang="en-GB" noProof="0" dirty="0"/>
              <a:t>Click to edit Master text styles</a:t>
            </a:r>
          </a:p>
          <a:p>
            <a:pPr lvl="1" eaLnBrk="1" latinLnBrk="0" hangingPunct="1"/>
            <a:r>
              <a:rPr lang="en-GB" noProof="0" dirty="0"/>
              <a:t>Second level</a:t>
            </a:r>
          </a:p>
          <a:p>
            <a:pPr lvl="2" eaLnBrk="1" latinLnBrk="0" hangingPunct="1"/>
            <a:r>
              <a:rPr lang="en-GB" noProof="0" dirty="0"/>
              <a:t>Third level</a:t>
            </a:r>
          </a:p>
          <a:p>
            <a:pPr lvl="3" eaLnBrk="1" latinLnBrk="0" hangingPunct="1"/>
            <a:r>
              <a:rPr lang="en-GB" noProof="0" dirty="0"/>
              <a:t>Fourth level</a:t>
            </a:r>
          </a:p>
          <a:p>
            <a:pPr lvl="4" eaLnBrk="1" latinLnBrk="0" hangingPunct="1"/>
            <a:r>
              <a:rPr lang="en-GB" noProof="0" dirty="0"/>
              <a:t>Fifth level</a:t>
            </a:r>
            <a:endParaRPr kumimoji="0"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 marL="360000" indent="-360000">
              <a:defRPr sz="2400"/>
            </a:lvl1pPr>
            <a:lvl2pPr marL="720000" indent="-360000">
              <a:defRPr sz="2200"/>
            </a:lvl2pPr>
            <a:lvl3pPr marL="1044000" indent="-324000">
              <a:defRPr sz="2000"/>
            </a:lvl3pPr>
            <a:lvl4pPr marL="1350000" indent="-306000">
              <a:defRPr sz="1800"/>
            </a:lvl4pPr>
            <a:lvl5pPr marL="1638000" indent="-288000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 marL="360000" indent="-360000">
              <a:defRPr sz="2400"/>
            </a:lvl1pPr>
            <a:lvl2pPr marL="720000" indent="-360000">
              <a:defRPr sz="2400"/>
            </a:lvl2pPr>
            <a:lvl3pPr marL="1044000" indent="-324000">
              <a:defRPr sz="2000"/>
            </a:lvl3pPr>
            <a:lvl4pPr marL="1350000" indent="-306000">
              <a:defRPr sz="1800"/>
            </a:lvl4pPr>
            <a:lvl5pPr marL="1638000" indent="-288000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 marL="360000" indent="-360000">
              <a:defRPr sz="2400"/>
            </a:lvl1pPr>
            <a:lvl2pPr marL="720000" indent="-360000">
              <a:defRPr sz="2400"/>
            </a:lvl2pPr>
            <a:lvl3pPr marL="1044000" indent="-324000">
              <a:defRPr sz="2000"/>
            </a:lvl3pPr>
            <a:lvl4pPr marL="1350000" indent="-306000">
              <a:defRPr sz="1800"/>
            </a:lvl4pPr>
            <a:lvl5pPr marL="1638000" indent="-288000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GB" noProof="0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93776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93776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493776" marR="0" lvl="3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493776" marR="0" lvl="4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A0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505200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28 October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marR="0" indent="-360000" algn="l" defTabSz="914400" rtl="0" eaLnBrk="1" fontAlgn="auto" latinLnBrk="0" hangingPunct="1">
        <a:lnSpc>
          <a:spcPct val="105000"/>
        </a:lnSpc>
        <a:spcBef>
          <a:spcPct val="20000"/>
        </a:spcBef>
        <a:spcAft>
          <a:spcPts val="0"/>
        </a:spcAft>
        <a:buClr>
          <a:srgbClr val="0055A0"/>
        </a:buClr>
        <a:buSzPct val="80000"/>
        <a:buFont typeface="Arial"/>
        <a:buChar char="•"/>
        <a:tabLst/>
        <a:defRPr kumimoji="0"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5256" marR="0" indent="-457200" algn="l" defTabSz="914400" rtl="0" eaLnBrk="1" fontAlgn="auto" latinLnBrk="0" hangingPunct="1">
        <a:lnSpc>
          <a:spcPct val="105000"/>
        </a:lnSpc>
        <a:spcBef>
          <a:spcPct val="20000"/>
        </a:spcBef>
        <a:spcAft>
          <a:spcPts val="0"/>
        </a:spcAft>
        <a:buClr>
          <a:srgbClr val="0055A0"/>
        </a:buClr>
        <a:buSzPct val="90000"/>
        <a:buFont typeface="Arial"/>
        <a:buChar char="•"/>
        <a:tabLst/>
        <a:defRPr kumimoji="0" lang="en-GB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92708" marR="0" indent="-342900" algn="l" defTabSz="914400" rtl="0" eaLnBrk="1" fontAlgn="auto" latinLnBrk="0" hangingPunct="1">
        <a:lnSpc>
          <a:spcPct val="105000"/>
        </a:lnSpc>
        <a:spcBef>
          <a:spcPct val="20000"/>
        </a:spcBef>
        <a:spcAft>
          <a:spcPts val="0"/>
        </a:spcAft>
        <a:buClr>
          <a:srgbClr val="0055A0"/>
        </a:buClr>
        <a:buSzPct val="85000"/>
        <a:buFont typeface="Arial"/>
        <a:buChar char="•"/>
        <a:tabLst/>
        <a:defRPr kumimoji="0" lang="en-GB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85316" marR="0" indent="-342900" algn="l" defTabSz="914400" rtl="0" eaLnBrk="1" fontAlgn="auto" latinLnBrk="0" hangingPunct="1">
        <a:lnSpc>
          <a:spcPct val="105000"/>
        </a:lnSpc>
        <a:spcBef>
          <a:spcPct val="20000"/>
        </a:spcBef>
        <a:spcAft>
          <a:spcPts val="0"/>
        </a:spcAft>
        <a:buClr>
          <a:srgbClr val="0055A0"/>
        </a:buClr>
        <a:buSzPct val="90000"/>
        <a:buFont typeface="Arial"/>
        <a:buChar char="•"/>
        <a:tabLst/>
        <a:defRPr kumimoji="0" lang="en-GB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50492" marR="0" indent="-342900" algn="l" defTabSz="914400" rtl="0" eaLnBrk="1" fontAlgn="auto" latinLnBrk="0" hangingPunct="1">
        <a:lnSpc>
          <a:spcPct val="105000"/>
        </a:lnSpc>
        <a:spcBef>
          <a:spcPct val="20000"/>
        </a:spcBef>
        <a:spcAft>
          <a:spcPts val="0"/>
        </a:spcAft>
        <a:buClr>
          <a:srgbClr val="0055A0"/>
        </a:buClr>
        <a:buSzPct val="100000"/>
        <a:buFont typeface="Arial"/>
        <a:buChar char="•"/>
        <a:tabLst/>
        <a:defRPr kumimoji="0" lang="en-GB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hopkins@cern.ch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C336-65C7-42A7-85D2-32891BBE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Treatment and Test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9228-CDD1-4E1F-9B10-E1C20CE5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338094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Heat treatment</a:t>
            </a:r>
          </a:p>
          <a:p>
            <a:pPr lvl="1"/>
            <a:r>
              <a:rPr lang="en-GB" dirty="0"/>
              <a:t>The supplier proposed a heat treatment of 210 °C 48 h, 400 °C 48 h, </a:t>
            </a:r>
            <a:r>
              <a:rPr lang="en-GB" b="1" dirty="0"/>
              <a:t>665 °C 50 h</a:t>
            </a:r>
            <a:r>
              <a:rPr lang="en-GB" dirty="0"/>
              <a:t> for all wire types</a:t>
            </a:r>
          </a:p>
          <a:p>
            <a:pPr lvl="1"/>
            <a:r>
              <a:rPr lang="en-GB" dirty="0"/>
              <a:t>For </a:t>
            </a:r>
            <a:r>
              <a:rPr lang="en-GB" b="1" dirty="0"/>
              <a:t>1.0 mm wire only</a:t>
            </a:r>
            <a:r>
              <a:rPr lang="en-GB" dirty="0"/>
              <a:t> it was established that this resulted in marginal RRR, and the final step was changed to </a:t>
            </a:r>
            <a:r>
              <a:rPr lang="en-GB" b="1" dirty="0"/>
              <a:t>650 °C 50 h</a:t>
            </a:r>
          </a:p>
          <a:p>
            <a:pPr lvl="1"/>
            <a:r>
              <a:rPr lang="en-GB" dirty="0"/>
              <a:t>Some data are available for comparison of 650 °C, 665 °C and 680 °C heat treatments</a:t>
            </a:r>
          </a:p>
          <a:p>
            <a:r>
              <a:rPr lang="en-GB" dirty="0"/>
              <a:t>Rolling</a:t>
            </a:r>
          </a:p>
          <a:p>
            <a:pPr lvl="1"/>
            <a:r>
              <a:rPr lang="en-GB" dirty="0"/>
              <a:t>Specification requirements after rolling were for </a:t>
            </a:r>
            <a:r>
              <a:rPr lang="en-GB" b="1" dirty="0"/>
              <a:t>10 %</a:t>
            </a:r>
            <a:r>
              <a:rPr lang="en-GB" dirty="0"/>
              <a:t> rolling reduction</a:t>
            </a:r>
          </a:p>
          <a:p>
            <a:pPr lvl="1"/>
            <a:r>
              <a:rPr lang="en-GB" dirty="0"/>
              <a:t>CERN testing was primarily performed for </a:t>
            </a:r>
            <a:r>
              <a:rPr lang="en-GB" b="1" dirty="0"/>
              <a:t>15 %</a:t>
            </a:r>
            <a:r>
              <a:rPr lang="en-GB" dirty="0"/>
              <a:t> rolling reduction</a:t>
            </a:r>
          </a:p>
          <a:p>
            <a:r>
              <a:rPr lang="en-GB" dirty="0"/>
              <a:t>Test temperature</a:t>
            </a:r>
          </a:p>
          <a:p>
            <a:pPr lvl="1"/>
            <a:r>
              <a:rPr lang="en-GB" dirty="0"/>
              <a:t>All supplier cryogenic testing was performed at 4.2 K</a:t>
            </a:r>
          </a:p>
          <a:p>
            <a:pPr lvl="1"/>
            <a:r>
              <a:rPr lang="en-GB" dirty="0"/>
              <a:t>The majority of CERN testing was also at ~4.2 K, with a small number of tests at 1.9 K</a:t>
            </a:r>
          </a:p>
          <a:p>
            <a:r>
              <a:rPr lang="en-GB" dirty="0"/>
              <a:t>Magnetic field</a:t>
            </a:r>
          </a:p>
          <a:p>
            <a:pPr lvl="1"/>
            <a:r>
              <a:rPr lang="en-GB" dirty="0"/>
              <a:t>Supplier testing was performed at 12–16 T, limited to ≥ 14 T for 1.1 mm diameter wire due to current limitations</a:t>
            </a:r>
          </a:p>
          <a:p>
            <a:pPr lvl="1"/>
            <a:r>
              <a:rPr lang="en-GB" dirty="0"/>
              <a:t>CERN testing was performed at 12–15 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DD5B1-2452-4739-A122-355DBC3189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0FAAD-DC56-47C6-A90A-CCE271E0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1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8211-6EB3-48B9-9F28-04CD1298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Piece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C070-1FFD-4F03-AAB0-4326A460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94206"/>
            <a:ext cx="4519880" cy="196841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Piece lengths exceeded the specified minimum</a:t>
            </a:r>
          </a:p>
          <a:p>
            <a:pPr lvl="1"/>
            <a:r>
              <a:rPr lang="en-GB" dirty="0"/>
              <a:t>The supplier did not request acceptance of any shorter lengths (an option permitted by specification)</a:t>
            </a:r>
          </a:p>
          <a:p>
            <a:pPr lvl="1"/>
            <a:r>
              <a:rPr lang="en-GB" dirty="0"/>
              <a:t>At both diameters, the vast majority of piece lengths exceeded 1 km</a:t>
            </a:r>
          </a:p>
          <a:p>
            <a:r>
              <a:rPr lang="en-GB" dirty="0"/>
              <a:t>Low yield in the first batch of 1.0 mm wire did not impact the majority of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6AA6-2AF4-42A3-A176-0A868F1081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A1D08-9EFB-4F96-BFC5-8C945F92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80D6BE2-09D9-47CE-958B-23AD00CD9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95464"/>
              </p:ext>
            </p:extLst>
          </p:nvPr>
        </p:nvGraphicFramePr>
        <p:xfrm>
          <a:off x="457200" y="2962624"/>
          <a:ext cx="4701184" cy="1357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1717">
                  <a:extLst>
                    <a:ext uri="{9D8B030D-6E8A-4147-A177-3AD203B41FA5}">
                      <a16:colId xmlns:a16="http://schemas.microsoft.com/office/drawing/2014/main" val="3846511143"/>
                    </a:ext>
                  </a:extLst>
                </a:gridCol>
                <a:gridCol w="822643">
                  <a:extLst>
                    <a:ext uri="{9D8B030D-6E8A-4147-A177-3AD203B41FA5}">
                      <a16:colId xmlns:a16="http://schemas.microsoft.com/office/drawing/2014/main" val="2546391897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3160442094"/>
                    </a:ext>
                  </a:extLst>
                </a:gridCol>
                <a:gridCol w="705446">
                  <a:extLst>
                    <a:ext uri="{9D8B030D-6E8A-4147-A177-3AD203B41FA5}">
                      <a16:colId xmlns:a16="http://schemas.microsoft.com/office/drawing/2014/main" val="571815650"/>
                    </a:ext>
                  </a:extLst>
                </a:gridCol>
                <a:gridCol w="625793">
                  <a:extLst>
                    <a:ext uri="{9D8B030D-6E8A-4147-A177-3AD203B41FA5}">
                      <a16:colId xmlns:a16="http://schemas.microsoft.com/office/drawing/2014/main" val="2389733157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825882361"/>
                    </a:ext>
                  </a:extLst>
                </a:gridCol>
              </a:tblGrid>
              <a:tr h="442728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Diameter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(mm)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Spools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Length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(km)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Piece Length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3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Max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3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1.1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51.6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229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3493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1395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79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11715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086365D-39C0-4DAD-BA8D-315A2076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99" y="994206"/>
            <a:ext cx="3599695" cy="2878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A7FCCB-EDA8-4FDC-904A-07F374F7D8E7}"/>
              </a:ext>
            </a:extLst>
          </p:cNvPr>
          <p:cNvSpPr txBox="1"/>
          <p:nvPr/>
        </p:nvSpPr>
        <p:spPr>
          <a:xfrm>
            <a:off x="5197799" y="3948564"/>
            <a:ext cx="3599695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Distribution of piece lengths for wires of 162/169 layout </a:t>
            </a:r>
            <a:br>
              <a:rPr lang="en-GB" sz="1000" dirty="0"/>
            </a:br>
            <a:r>
              <a:rPr lang="en-GB" sz="800" dirty="0"/>
              <a:t>(lines: cumulative, bars: for 250 m length range up to the plotted value)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1922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4B54-3ECB-4FA1-96A9-6C5E9CEA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Cu/Non-Cu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8B60-7D21-420D-8B98-CAD6B4DC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19684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Cu/non-Cu was well controlled throughout production</a:t>
            </a:r>
          </a:p>
          <a:p>
            <a:pPr lvl="1"/>
            <a:r>
              <a:rPr lang="en-GB" dirty="0"/>
              <a:t>Mean value ~0.88 (cf. nominal 0.9) </a:t>
            </a:r>
          </a:p>
          <a:p>
            <a:pPr lvl="1"/>
            <a:r>
              <a:rPr lang="en-GB" dirty="0"/>
              <a:t>Range well within the ± 0.1 originally sought, as well as the ± 0.2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54622-B480-4359-B354-2DC2C8136C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AAED0-AB80-4366-9C90-055039C2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E191CA-B740-47E1-8CD5-91310C0AD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881728"/>
              </p:ext>
            </p:extLst>
          </p:nvPr>
        </p:nvGraphicFramePr>
        <p:xfrm>
          <a:off x="457200" y="2962624"/>
          <a:ext cx="6368097" cy="1357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1717">
                  <a:extLst>
                    <a:ext uri="{9D8B030D-6E8A-4147-A177-3AD203B41FA5}">
                      <a16:colId xmlns:a16="http://schemas.microsoft.com/office/drawing/2014/main" val="3846511143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571815650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389733157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825882361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90823161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776387608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598653521"/>
                    </a:ext>
                  </a:extLst>
                </a:gridCol>
              </a:tblGrid>
              <a:tr h="442728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Diameter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(mm)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Supplier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CERN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323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Max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Mean ± SD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Max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Mean ± SD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3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1.1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0.865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0.910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0.887</a:t>
                      </a:r>
                      <a:r>
                        <a:rPr lang="en-GB" sz="1400" dirty="0"/>
                        <a:t> ± 0.013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0.846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0.915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0.881</a:t>
                      </a:r>
                      <a:r>
                        <a:rPr lang="en-GB" sz="1400" dirty="0"/>
                        <a:t> ± 0.019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79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0.881</a:t>
                      </a:r>
                      <a:r>
                        <a:rPr lang="en-GB" sz="1400" dirty="0"/>
                        <a:t> ± 0.021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0.874</a:t>
                      </a:r>
                      <a:r>
                        <a:rPr lang="en-GB" sz="1400" dirty="0"/>
                        <a:t> ± 0.022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1171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3E7D5D-83D5-4D11-B8DB-591D805328DC}"/>
              </a:ext>
            </a:extLst>
          </p:cNvPr>
          <p:cNvSpPr txBox="1"/>
          <p:nvPr/>
        </p:nvSpPr>
        <p:spPr>
          <a:xfrm>
            <a:off x="6883052" y="3761589"/>
            <a:ext cx="1803748" cy="5539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Cu/non-Cu values for wires of 162/169 layout with diameters of 1.1 and 1.0 mm</a:t>
            </a:r>
          </a:p>
        </p:txBody>
      </p:sp>
    </p:spTree>
    <p:extLst>
      <p:ext uri="{BB962C8B-B14F-4D97-AF65-F5344CB8AC3E}">
        <p14:creationId xmlns:p14="http://schemas.microsoft.com/office/powerpoint/2010/main" val="46030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98D-0B74-45E9-904E-55AB5229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CAF1-F57E-4E8C-8B83-E4CBFD2A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4674403" cy="320314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Critical current performance substantially exceeded the specification, and also the target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for 16 T</a:t>
            </a:r>
          </a:p>
          <a:p>
            <a:r>
              <a:rPr lang="en-GB" dirty="0"/>
              <a:t>For 1.1 mm diameter wire, there is little overlap between CERN and supplier test conditions, but agreement is reasonable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00E4-D7AB-46D1-A891-59C90498C4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6D25A-F28C-49ED-9BDF-873515788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51BC7-942B-4711-96B6-FBB2F70E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3" y="1000503"/>
            <a:ext cx="3552451" cy="2875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C2009-3BAC-48FF-BE77-E2C2EA782712}"/>
              </a:ext>
            </a:extLst>
          </p:cNvPr>
          <p:cNvSpPr txBox="1"/>
          <p:nvPr/>
        </p:nvSpPr>
        <p:spPr>
          <a:xfrm>
            <a:off x="4730750" y="3908047"/>
            <a:ext cx="3953304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J</a:t>
            </a:r>
            <a:r>
              <a:rPr lang="en-GB" sz="1000" i="1" baseline="-25000" dirty="0" err="1"/>
              <a:t>c</a:t>
            </a:r>
            <a:r>
              <a:rPr lang="en-GB" sz="1000" dirty="0"/>
              <a:t> distribution for 1.1 mm wire (DEM-1.1) as measured by the supplier (nominally 4.2 K) and CERN (mean 4.26 K)</a:t>
            </a:r>
            <a:br>
              <a:rPr lang="en-GB" sz="1000" dirty="0"/>
            </a:br>
            <a:r>
              <a:rPr lang="en-GB" sz="800" dirty="0"/>
              <a:t>Standard 665 °C heat treatment; supplier Cu/non-Cu values used for consistency.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5001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98D-0B74-45E9-904E-55AB5229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Distribution: Rolled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CAF1-F57E-4E8C-8B83-E4CBFD2A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6"/>
            <a:ext cx="4686300" cy="207665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After 10–15 % rolling reduction:</a:t>
            </a:r>
          </a:p>
          <a:p>
            <a:pPr lvl="1"/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remains above the </a:t>
            </a:r>
            <a:r>
              <a:rPr lang="en-GB" b="1" dirty="0"/>
              <a:t>target</a:t>
            </a:r>
            <a:r>
              <a:rPr lang="en-GB" dirty="0"/>
              <a:t> value, and hence comfortably in specification*</a:t>
            </a:r>
          </a:p>
          <a:p>
            <a:pPr lvl="1"/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variability is slightly higher than for round samples</a:t>
            </a:r>
          </a:p>
          <a:p>
            <a:pPr lvl="1"/>
            <a:r>
              <a:rPr lang="en-GB" dirty="0"/>
              <a:t>The typical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reduction relative to round wire is ~2 %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00E4-D7AB-46D1-A891-59C90498C4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6D25A-F28C-49ED-9BDF-873515788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4C16B-5387-4752-9FA0-E2952223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6864"/>
            <a:ext cx="1799816" cy="1439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A6569-38E3-431F-A8F1-0D21E809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05" y="880452"/>
            <a:ext cx="3599695" cy="2878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5B523-483E-4685-9FB0-FAA60185B19A}"/>
              </a:ext>
            </a:extLst>
          </p:cNvPr>
          <p:cNvSpPr txBox="1"/>
          <p:nvPr/>
        </p:nvSpPr>
        <p:spPr>
          <a:xfrm>
            <a:off x="2257016" y="3930910"/>
            <a:ext cx="190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The </a:t>
            </a:r>
            <a:r>
              <a:rPr lang="en-GB" sz="1000" i="1" dirty="0" err="1"/>
              <a:t>I</a:t>
            </a:r>
            <a:r>
              <a:rPr lang="en-GB" sz="1000" i="1" baseline="-25000" dirty="0" err="1"/>
              <a:t>c</a:t>
            </a:r>
            <a:r>
              <a:rPr lang="en-GB" sz="1000" dirty="0"/>
              <a:t> specification for rolled wire is 95 % that of round wire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30FF6-ED86-4C06-93C3-732A1AA703F7}"/>
              </a:ext>
            </a:extLst>
          </p:cNvPr>
          <p:cNvSpPr txBox="1"/>
          <p:nvPr/>
        </p:nvSpPr>
        <p:spPr>
          <a:xfrm>
            <a:off x="5084359" y="3843040"/>
            <a:ext cx="3599695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Relative reduction in </a:t>
            </a:r>
            <a:r>
              <a:rPr lang="en-GB" sz="1000" i="1" dirty="0" err="1"/>
              <a:t>I</a:t>
            </a:r>
            <a:r>
              <a:rPr lang="en-GB" sz="1000" i="1" baseline="-25000" dirty="0" err="1"/>
              <a:t>c</a:t>
            </a:r>
            <a:r>
              <a:rPr lang="en-GB" sz="1000" dirty="0"/>
              <a:t> at ~4.2 K after rolling with a 10 % (supplier) or 15 % (CERN) rolling reduction</a:t>
            </a:r>
            <a:br>
              <a:rPr lang="en-GB" sz="1000" dirty="0"/>
            </a:br>
            <a:r>
              <a:rPr lang="en-GB" sz="800" dirty="0"/>
              <a:t>Positive values indicate </a:t>
            </a:r>
            <a:r>
              <a:rPr lang="en-GB" sz="800" i="1" dirty="0" err="1"/>
              <a:t>I</a:t>
            </a:r>
            <a:r>
              <a:rPr lang="en-GB" sz="800" i="1" baseline="-25000" dirty="0" err="1"/>
              <a:t>c</a:t>
            </a:r>
            <a:r>
              <a:rPr lang="en-GB" sz="800" dirty="0"/>
              <a:t> reduction</a:t>
            </a:r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FF0FE-D076-4B11-B2FE-D323A4E2F725}"/>
              </a:ext>
            </a:extLst>
          </p:cNvPr>
          <p:cNvSpPr txBox="1"/>
          <p:nvPr/>
        </p:nvSpPr>
        <p:spPr>
          <a:xfrm>
            <a:off x="2292351" y="2929686"/>
            <a:ext cx="2401106" cy="95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i="1" dirty="0" err="1"/>
              <a:t>J</a:t>
            </a:r>
            <a:r>
              <a:rPr lang="en-GB" sz="1000" i="1" baseline="-25000" dirty="0" err="1"/>
              <a:t>c</a:t>
            </a:r>
            <a:r>
              <a:rPr lang="en-GB" sz="1000" dirty="0"/>
              <a:t> distribution at ~4.2 K of 1.1 mm wire (DEM-1.1) as measured after rolling with a 10 % (supplier) or 15 % (CERN) rolling reduction</a:t>
            </a:r>
            <a:br>
              <a:rPr lang="en-GB" sz="1000" dirty="0"/>
            </a:br>
            <a:r>
              <a:rPr lang="en-GB" sz="800" dirty="0"/>
              <a:t>Standard 665 °C heat treatment; supplier Cu/non-Cu values used for consistency.</a:t>
            </a:r>
            <a:endParaRPr lang="en-GB" sz="1000"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084310D-C9DC-4DCA-9DA3-909215EB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37" y="1006630"/>
            <a:ext cx="1021132" cy="2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9472-D6C1-4774-B74F-F902DE95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8BD9-D47E-4B71-B5F4-D9B7FDFB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6"/>
            <a:ext cx="8229600" cy="1706235"/>
          </a:xfrm>
        </p:spPr>
        <p:txBody>
          <a:bodyPr>
            <a:normAutofit fontScale="92500"/>
          </a:bodyPr>
          <a:lstStyle/>
          <a:p>
            <a:r>
              <a:rPr lang="en-GB" dirty="0"/>
              <a:t>For the standard 665 °C heat treatment, the RRR was comfortably in specification for all piece lengths:</a:t>
            </a:r>
          </a:p>
          <a:p>
            <a:pPr lvl="1"/>
            <a:r>
              <a:rPr lang="en-GB" dirty="0"/>
              <a:t>From CERN data, the mean reduction in RRR for a 15 % rolling reduction is 22.5 %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3A3-6BF7-4DC4-9978-AAE6681FF0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34675-477A-4423-B6F3-DD67722E6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0798551-83B9-4028-912E-0EF43D9A0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793491"/>
              </p:ext>
            </p:extLst>
          </p:nvPr>
        </p:nvGraphicFramePr>
        <p:xfrm>
          <a:off x="457200" y="2700441"/>
          <a:ext cx="6423660" cy="1661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846511143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571815650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389733157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825882361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90823161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776387608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598653521"/>
                    </a:ext>
                  </a:extLst>
                </a:gridCol>
              </a:tblGrid>
              <a:tr h="442728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Rolling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Reduction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Supplier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CERN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323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Max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Mean ± SD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Max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Mean ± SD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3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(round)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296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220 ± 29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266 ± 39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4117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201 ± 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246 ± 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761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203 ± 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851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ED3CF2-71F1-4DCE-8617-AC14CDDA9F36}"/>
              </a:ext>
            </a:extLst>
          </p:cNvPr>
          <p:cNvSpPr txBox="1"/>
          <p:nvPr/>
        </p:nvSpPr>
        <p:spPr>
          <a:xfrm>
            <a:off x="6927850" y="3685261"/>
            <a:ext cx="1758950" cy="67710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RRR values for round and rolled samples for DEM-1.1 (1.1 mm diameter wire)</a:t>
            </a:r>
            <a:br>
              <a:rPr lang="en-GB" sz="1000" dirty="0"/>
            </a:br>
            <a:r>
              <a:rPr lang="en-GB" sz="800" dirty="0"/>
              <a:t>Standard 665 °C heat treatment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3563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28CF-8244-4C2F-8A4F-B72AFA19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F6710-9B59-4151-8F15-113D7447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6"/>
            <a:ext cx="4629905" cy="80954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Measurements at 1.9 K are currently available for only one spool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1EEC-E2F6-43F4-AD05-0EA14AB165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48661-DB7F-4C91-AD08-DD7C88B7B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5B1E6-7621-41AC-9E14-758F115A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59" y="994205"/>
            <a:ext cx="3599695" cy="2878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7B5E3-31A0-40E0-ACF9-FFDD891C3C82}"/>
              </a:ext>
            </a:extLst>
          </p:cNvPr>
          <p:cNvSpPr txBox="1"/>
          <p:nvPr/>
        </p:nvSpPr>
        <p:spPr>
          <a:xfrm>
            <a:off x="5089851" y="3930610"/>
            <a:ext cx="3596949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i="1" dirty="0" err="1"/>
              <a:t>I</a:t>
            </a:r>
            <a:r>
              <a:rPr lang="en-GB" sz="1000" i="1" baseline="-25000" dirty="0" err="1"/>
              <a:t>c</a:t>
            </a:r>
            <a:r>
              <a:rPr lang="en-GB" sz="1000" dirty="0"/>
              <a:t> for spool CO11S20234A02U at 1.9 K and 4.3 K</a:t>
            </a:r>
            <a:br>
              <a:rPr lang="en-GB" sz="1000" dirty="0"/>
            </a:br>
            <a:r>
              <a:rPr lang="en-GB" sz="800" dirty="0"/>
              <a:t>Standard 665 °C heat treatment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7953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2F92B5F6-9768-4CCE-97E6-9CECDB8A6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05" y="994205"/>
            <a:ext cx="3599695" cy="2878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FBF1D-DB77-4539-B36A-203C852E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Treatment Dependence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EE29-F2F4-41A6-939C-C5D68B1E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4"/>
            <a:ext cx="4632651" cy="3319905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Some measurements were also performed after heat treatments at 650 °C and 680 °C</a:t>
            </a:r>
          </a:p>
          <a:p>
            <a:pPr lvl="1"/>
            <a:r>
              <a:rPr lang="en-GB" dirty="0"/>
              <a:t>650 °C was performed for comparison with the 1.0 mm wire, for which this reduced temperature was necessary to ensure confirming RRR</a:t>
            </a:r>
          </a:p>
          <a:p>
            <a:pPr lvl="1"/>
            <a:r>
              <a:rPr lang="en-GB" dirty="0"/>
              <a:t>A small number of tests were performed at 680 °C, also with modified low-temperature heat treatment plateaus</a:t>
            </a:r>
          </a:p>
          <a:p>
            <a:r>
              <a:rPr lang="en-GB" dirty="0"/>
              <a:t>As expected, RRR decreases significantly for increasing heat treatment temperature, but remained in specification for all tests</a:t>
            </a:r>
          </a:p>
          <a:p>
            <a:pPr lvl="1"/>
            <a:r>
              <a:rPr lang="en-GB" dirty="0"/>
              <a:t>The minimum RRR was 168 (round) and 116 (15 % rolled) across all tests</a:t>
            </a:r>
          </a:p>
          <a:p>
            <a:pPr lvl="1"/>
            <a:r>
              <a:rPr lang="en-GB" dirty="0"/>
              <a:t>The reduction in RRR on rolling is similar in magnitude for all heat treatment conditions</a:t>
            </a:r>
          </a:p>
          <a:p>
            <a:r>
              <a:rPr lang="en-GB" dirty="0"/>
              <a:t>There are, however, insufficient results at 680 °C for a reliable statistical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EF91-9173-43EE-A9A6-470B8F01F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20A5C-98A5-47B3-ACDF-A2AA73D0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71BBD-7957-4F63-BFD4-89B1D5CFD8C6}"/>
              </a:ext>
            </a:extLst>
          </p:cNvPr>
          <p:cNvSpPr txBox="1"/>
          <p:nvPr/>
        </p:nvSpPr>
        <p:spPr>
          <a:xfrm>
            <a:off x="5089851" y="3930610"/>
            <a:ext cx="359694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RRR as a function of maximum heat treatment temperature for round and rolled samples of DEM-1.1 (1.1 mm diameter)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721C91C-4E63-4432-BF0F-34FE58B0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00" y="1114360"/>
            <a:ext cx="1021132" cy="2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48F42F1-E49F-4C71-AE64-CE5882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436"/>
            <a:ext cx="2700857" cy="21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FBF1D-DB77-4539-B36A-203C852E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Treatment Dependence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EE29-F2F4-41A6-939C-C5D68B1E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6854" cy="1329373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For two spools,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and RRR data are available at all tested temperatures</a:t>
            </a:r>
          </a:p>
          <a:p>
            <a:pPr lvl="1"/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and RRR are well balanced at 665 °C</a:t>
            </a:r>
          </a:p>
          <a:p>
            <a:pPr lvl="1"/>
            <a:r>
              <a:rPr lang="en-GB" dirty="0"/>
              <a:t>Reducing the temperature to 650 °C is not beneficial</a:t>
            </a:r>
          </a:p>
          <a:p>
            <a:pPr lvl="1"/>
            <a:r>
              <a:rPr lang="en-GB" dirty="0"/>
              <a:t>RRR decreased markedly for a higher temperature of 680 °C, without a significant/consistent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increase</a:t>
            </a:r>
          </a:p>
          <a:p>
            <a:r>
              <a:rPr lang="en-GB" dirty="0"/>
              <a:t>Data at 680 °C are insufficient for a definitive conclusion, but it appears there is scope for heat treatment optimisation in the 665–680 °C range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EF91-9173-43EE-A9A6-470B8F01F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20A5C-98A5-47B3-ACDF-A2AA73D0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329AF-9755-4012-A6E8-F2B1AC06F316}"/>
              </a:ext>
            </a:extLst>
          </p:cNvPr>
          <p:cNvSpPr txBox="1"/>
          <p:nvPr/>
        </p:nvSpPr>
        <p:spPr>
          <a:xfrm>
            <a:off x="3345547" y="2758522"/>
            <a:ext cx="2452906" cy="10618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Performance of two spools as a function of maximum heat treatment temperature</a:t>
            </a:r>
          </a:p>
          <a:p>
            <a:pPr>
              <a:spcBef>
                <a:spcPts val="600"/>
              </a:spcBef>
            </a:pPr>
            <a:r>
              <a:rPr lang="en-GB" sz="1000" i="1" dirty="0"/>
              <a:t>Left:</a:t>
            </a:r>
            <a:r>
              <a:rPr lang="en-GB" sz="1000" dirty="0"/>
              <a:t> RRR of round and rolled samples</a:t>
            </a:r>
          </a:p>
          <a:p>
            <a:pPr>
              <a:spcBef>
                <a:spcPts val="600"/>
              </a:spcBef>
            </a:pPr>
            <a:r>
              <a:rPr lang="en-GB" sz="1000" i="1" dirty="0"/>
              <a:t>Right: </a:t>
            </a:r>
            <a:r>
              <a:rPr lang="en-GB" sz="1000" i="1" dirty="0" err="1"/>
              <a:t>I</a:t>
            </a:r>
            <a:r>
              <a:rPr lang="en-GB" sz="1000" i="1" baseline="-25000" dirty="0" err="1"/>
              <a:t>c</a:t>
            </a:r>
            <a:r>
              <a:rPr lang="en-GB" sz="1000" i="1" dirty="0"/>
              <a:t> </a:t>
            </a:r>
            <a:r>
              <a:rPr lang="en-GB" sz="1000" dirty="0"/>
              <a:t>(4.2 K) of round samples</a:t>
            </a:r>
          </a:p>
          <a:p>
            <a:pPr>
              <a:spcBef>
                <a:spcPts val="600"/>
              </a:spcBef>
            </a:pPr>
            <a:r>
              <a:rPr lang="en-GB" sz="800" dirty="0"/>
              <a:t>Numbers in brackets indicate the billet number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0E27C83-5585-4138-A505-93E3B345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45" y="2209436"/>
            <a:ext cx="27008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208A-06BE-4DAC-BD63-BC67AD4A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A18A-597A-4026-9723-B6D9BC426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340218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An RRP</a:t>
            </a:r>
            <a:r>
              <a:rPr lang="en-GB" baseline="30000" dirty="0"/>
              <a:t>®</a:t>
            </a:r>
            <a:r>
              <a:rPr lang="en-GB" dirty="0"/>
              <a:t> wire with 162/169 layout and a nominal Cu/non-Cu of 0.9 has been procured in two diameters to a specification targeting high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endParaRPr lang="en-GB" i="1" baseline="-25000" dirty="0"/>
          </a:p>
          <a:p>
            <a:r>
              <a:rPr lang="en-GB" dirty="0"/>
              <a:t>Production was completed on schedule, with good yield and process control</a:t>
            </a:r>
          </a:p>
          <a:p>
            <a:pPr lvl="1"/>
            <a:r>
              <a:rPr lang="en-GB" dirty="0"/>
              <a:t>Average piece lengths significantly exceeded 1 km</a:t>
            </a:r>
          </a:p>
          <a:p>
            <a:pPr lvl="1"/>
            <a:r>
              <a:rPr lang="en-GB" dirty="0"/>
              <a:t>Cu/non-Cu was well controlled close to the design value of 0.9</a:t>
            </a:r>
          </a:p>
          <a:p>
            <a:r>
              <a:rPr lang="en-GB" dirty="0"/>
              <a:t>Acceptance testing has been completed successfully</a:t>
            </a:r>
          </a:p>
          <a:p>
            <a:pPr lvl="1"/>
            <a:r>
              <a:rPr lang="en-GB" dirty="0"/>
              <a:t>51 km of the 1.1 mm diameter wire design proposed for TFD, processed with a 665 °C 50 h heat treatment, satisfied all acceptance criteria</a:t>
            </a:r>
          </a:p>
          <a:p>
            <a:pPr lvl="2"/>
            <a:r>
              <a:rPr lang="en-GB" dirty="0"/>
              <a:t>At 16 T, the minimum measured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exceeded the performance </a:t>
            </a:r>
            <a:r>
              <a:rPr lang="en-GB" b="1" dirty="0"/>
              <a:t>target</a:t>
            </a:r>
            <a:r>
              <a:rPr lang="en-GB" dirty="0"/>
              <a:t> of 1200 A/mm</a:t>
            </a:r>
            <a:r>
              <a:rPr lang="en-GB" baseline="30000" dirty="0"/>
              <a:t>2</a:t>
            </a:r>
            <a:r>
              <a:rPr lang="en-GB" dirty="0"/>
              <a:t> (4.2 K), even after 15 % rolling reduction</a:t>
            </a:r>
            <a:endParaRPr lang="en-GB" baseline="30000" dirty="0"/>
          </a:p>
          <a:p>
            <a:pPr lvl="1"/>
            <a:r>
              <a:rPr lang="en-GB" dirty="0"/>
              <a:t>125 km of a 1.0 mm diameter wire of the same layout was produced with longer piece lengths, and met all acceptance criteria with a 650 °C 50 h heat treatment</a:t>
            </a:r>
          </a:p>
          <a:p>
            <a:r>
              <a:rPr lang="en-GB" dirty="0"/>
              <a:t>Stability testing and cabling have not yet been performed at 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798B-659A-496A-9B21-797C2909B7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F9A12-131A-4FB9-81E1-7F41EE837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6ACE-DDA9-4C6F-BF52-4FB76EC0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u="sng" dirty="0"/>
              <a:t>HTS Test Facility Dipole Magnet Wire Specification Review</a:t>
            </a:r>
            <a:br>
              <a:rPr lang="en-GB" dirty="0"/>
            </a:br>
            <a:r>
              <a:rPr lang="en-GB" dirty="0"/>
              <a:t>CERN Procurement Experience and Test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C2692-B031-4E0A-ACB8-D00626B3EC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2C5B9-12A7-4C21-BBB4-A9923D71D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F19AA-B61A-453B-A70A-8FFC21118D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Simon C. Hopkins, Christian Barth, Marina </a:t>
            </a:r>
            <a:r>
              <a:rPr lang="en-GB" dirty="0" err="1"/>
              <a:t>Malabaila</a:t>
            </a:r>
            <a:r>
              <a:rPr lang="en-GB" dirty="0"/>
              <a:t>, Amalia Ballarino, Luca Bottura</a:t>
            </a:r>
            <a:br>
              <a:rPr lang="en-GB" dirty="0"/>
            </a:br>
            <a:r>
              <a:rPr lang="en-GB" dirty="0"/>
              <a:t>CERN</a:t>
            </a:r>
          </a:p>
          <a:p>
            <a:r>
              <a:rPr lang="en-GB" dirty="0">
                <a:hlinkClick r:id="rId2"/>
              </a:rPr>
              <a:t>simon.hopkins@cern.ch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53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F7B6-8408-4D98-AE18-E67A1614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2534-92DA-4B89-B48F-27A40725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5704940" cy="3374595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For HL-LHC, RRP</a:t>
            </a:r>
            <a:r>
              <a:rPr lang="en-GB" baseline="30000" dirty="0"/>
              <a:t>®</a:t>
            </a:r>
            <a:r>
              <a:rPr lang="en-GB" dirty="0"/>
              <a:t> wire was procured with the 108/127 layout and a Cu/non-Cu of ~1.2</a:t>
            </a:r>
          </a:p>
          <a:p>
            <a:pPr lvl="1"/>
            <a:r>
              <a:rPr lang="en-GB" dirty="0"/>
              <a:t>Diameters of 0.7 and 0.85 mm</a:t>
            </a:r>
          </a:p>
          <a:p>
            <a:pPr lvl="1"/>
            <a:r>
              <a:rPr lang="en-GB" dirty="0"/>
              <a:t>Minimum non-Cu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of 2450 A/mm</a:t>
            </a:r>
            <a:r>
              <a:rPr lang="en-GB" baseline="30000" dirty="0"/>
              <a:t>2</a:t>
            </a:r>
            <a:r>
              <a:rPr lang="en-GB" dirty="0"/>
              <a:t> at 4.22 K and 12 T</a:t>
            </a:r>
          </a:p>
          <a:p>
            <a:pPr lvl="1"/>
            <a:r>
              <a:rPr lang="en-GB" dirty="0"/>
              <a:t>Successfully produced and qualified in long lengths</a:t>
            </a:r>
          </a:p>
          <a:p>
            <a:r>
              <a:rPr lang="en-GB" dirty="0"/>
              <a:t>In 2017, procurement was launched for four types of Nb</a:t>
            </a:r>
            <a:r>
              <a:rPr lang="en-GB" baseline="-25000" dirty="0"/>
              <a:t>3</a:t>
            </a:r>
            <a:r>
              <a:rPr lang="en-GB" dirty="0"/>
              <a:t>Sn wire for CERN’s magnet development programme</a:t>
            </a:r>
          </a:p>
          <a:p>
            <a:pPr lvl="1"/>
            <a:r>
              <a:rPr lang="en-GB" dirty="0"/>
              <a:t>Magnet development towards 16 T designs for a proposed Future Circular Collider (FCC-</a:t>
            </a:r>
            <a:r>
              <a:rPr lang="en-GB" dirty="0" err="1"/>
              <a:t>hh</a:t>
            </a:r>
            <a:r>
              <a:rPr lang="en-GB" dirty="0"/>
              <a:t>), now continuing in CERN’s High Field Magnet programme</a:t>
            </a:r>
          </a:p>
          <a:p>
            <a:pPr lvl="1"/>
            <a:r>
              <a:rPr lang="en-GB" dirty="0"/>
              <a:t>Wire </a:t>
            </a:r>
            <a:r>
              <a:rPr lang="en-GB" i="1" dirty="0"/>
              <a:t>development</a:t>
            </a:r>
            <a:r>
              <a:rPr lang="en-GB" dirty="0"/>
              <a:t> for 16 T magnets targets a non-Cu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of 1500 A/mm</a:t>
            </a:r>
            <a:r>
              <a:rPr lang="en-GB" baseline="30000" dirty="0"/>
              <a:t>2</a:t>
            </a:r>
            <a:r>
              <a:rPr lang="en-GB" dirty="0"/>
              <a:t> at 4.2 K and 16 T – but not commercially available</a:t>
            </a:r>
          </a:p>
          <a:p>
            <a:pPr lvl="1"/>
            <a:r>
              <a:rPr lang="en-GB" dirty="0"/>
              <a:t>As an interim step, the specification for wire </a:t>
            </a:r>
            <a:r>
              <a:rPr lang="en-GB" i="1" dirty="0"/>
              <a:t>procurement </a:t>
            </a:r>
            <a:r>
              <a:rPr lang="en-GB" dirty="0"/>
              <a:t>imposed a </a:t>
            </a:r>
            <a:r>
              <a:rPr lang="en-GB" u="sng" dirty="0"/>
              <a:t>minimum</a:t>
            </a:r>
            <a:r>
              <a:rPr lang="en-GB" dirty="0"/>
              <a:t>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corresponding to HL-LHC procurement, but with </a:t>
            </a:r>
            <a:r>
              <a:rPr lang="en-GB" u="sng" dirty="0"/>
              <a:t>targets</a:t>
            </a:r>
            <a:r>
              <a:rPr lang="en-GB" dirty="0"/>
              <a:t> to indicate that high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was prioritised</a:t>
            </a:r>
          </a:p>
          <a:p>
            <a:r>
              <a:rPr lang="en-GB" dirty="0"/>
              <a:t>The wire design now proposed for TFD was procured at CERN in that broader context</a:t>
            </a:r>
          </a:p>
          <a:p>
            <a:pPr lvl="1"/>
            <a:r>
              <a:rPr lang="en-GB" dirty="0"/>
              <a:t>One spool was provided to LBNL for use in their TFD development cable</a:t>
            </a:r>
          </a:p>
          <a:p>
            <a:pPr lvl="1"/>
            <a:r>
              <a:rPr lang="en-GB" dirty="0"/>
              <a:t>This wire layout has not been cabled at CERN: this presentation focuses on procurement and test data for the wire only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A607-D334-4FF4-97F4-03950B52B8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68C6F-6B69-4CB0-BE9C-15848EF47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97407-7BA6-4291-A627-01AA60A9F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140" y="1043729"/>
            <a:ext cx="2524660" cy="2531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A1EE5-9B2B-46C2-8F06-CEAEEE89456C}"/>
              </a:ext>
            </a:extLst>
          </p:cNvPr>
          <p:cNvSpPr txBox="1"/>
          <p:nvPr/>
        </p:nvSpPr>
        <p:spPr>
          <a:xfrm>
            <a:off x="6353827" y="3691565"/>
            <a:ext cx="2330227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Distribution of </a:t>
            </a:r>
            <a:r>
              <a:rPr lang="en-GB" sz="1000" i="1" dirty="0" err="1"/>
              <a:t>J</a:t>
            </a:r>
            <a:r>
              <a:rPr lang="en-GB" sz="1000" i="1" baseline="-25000" dirty="0" err="1"/>
              <a:t>c</a:t>
            </a:r>
            <a:r>
              <a:rPr lang="en-GB" sz="1000" dirty="0"/>
              <a:t> performance at 4.2 K for wire types procured for HL-LHC</a:t>
            </a:r>
          </a:p>
        </p:txBody>
      </p:sp>
    </p:spTree>
    <p:extLst>
      <p:ext uri="{BB962C8B-B14F-4D97-AF65-F5344CB8AC3E}">
        <p14:creationId xmlns:p14="http://schemas.microsoft.com/office/powerpoint/2010/main" val="258988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612C-1DEC-4CF0-B82C-6B66D91A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F21F-3923-41E9-A38F-79A9949C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345668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Target high performance without requiring R&amp;D or associated costs:</a:t>
            </a:r>
          </a:p>
          <a:p>
            <a:pPr lvl="1"/>
            <a:r>
              <a:rPr lang="en-GB" dirty="0"/>
              <a:t>Specify a minimum non-Cu </a:t>
            </a:r>
            <a:r>
              <a:rPr lang="en-GB" i="1" dirty="0" err="1"/>
              <a:t>J</a:t>
            </a:r>
            <a:r>
              <a:rPr lang="en-GB" i="1" baseline="-25000" dirty="0" err="1"/>
              <a:t>c</a:t>
            </a:r>
            <a:r>
              <a:rPr lang="en-GB" dirty="0"/>
              <a:t> comparable to the HL-LHC specification, with a target 15–20 % higher (comparable to the best material received)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For wire intended for high field coils (1.0 and 1.1 mm diameter), specify a significantly lower Cu/non-Cu ratio (nominal 0.9), but with tolerance increased to ± 0.2</a:t>
            </a:r>
          </a:p>
          <a:p>
            <a:r>
              <a:rPr lang="en-GB" dirty="0"/>
              <a:t>Sub-element diameter ≤ 60 µm</a:t>
            </a:r>
          </a:p>
          <a:p>
            <a:pPr lvl="1"/>
            <a:r>
              <a:rPr lang="en-GB" dirty="0"/>
              <a:t>No specific design mandated, but targeting ≥ 169 restack for high-field wires</a:t>
            </a:r>
          </a:p>
          <a:p>
            <a:pPr lvl="1"/>
            <a:r>
              <a:rPr lang="en-GB" dirty="0"/>
              <a:t>Relaxed to ≤ 65 µm to permit the same layout for 1.0 and 1.1 mm wires</a:t>
            </a:r>
          </a:p>
          <a:p>
            <a:r>
              <a:rPr lang="en-GB" dirty="0"/>
              <a:t>Other requirements comparable to HL-LHC specification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3E67-8596-457E-9246-710B45E80D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B8D3-083D-4BE7-BF06-3039065B7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D50962-191B-4B88-9C41-1422FA2CE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82711"/>
              </p:ext>
            </p:extLst>
          </p:nvPr>
        </p:nvGraphicFramePr>
        <p:xfrm>
          <a:off x="1272893" y="1759159"/>
          <a:ext cx="3523298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405">
                  <a:extLst>
                    <a:ext uri="{9D8B030D-6E8A-4147-A177-3AD203B41FA5}">
                      <a16:colId xmlns:a16="http://schemas.microsoft.com/office/drawing/2014/main" val="658818108"/>
                    </a:ext>
                  </a:extLst>
                </a:gridCol>
                <a:gridCol w="1357130">
                  <a:extLst>
                    <a:ext uri="{9D8B030D-6E8A-4147-A177-3AD203B41FA5}">
                      <a16:colId xmlns:a16="http://schemas.microsoft.com/office/drawing/2014/main" val="1758031263"/>
                    </a:ext>
                  </a:extLst>
                </a:gridCol>
                <a:gridCol w="1592763">
                  <a:extLst>
                    <a:ext uri="{9D8B030D-6E8A-4147-A177-3AD203B41FA5}">
                      <a16:colId xmlns:a16="http://schemas.microsoft.com/office/drawing/2014/main" val="3298133449"/>
                    </a:ext>
                  </a:extLst>
                </a:gridCol>
              </a:tblGrid>
              <a:tr h="188482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i="1" dirty="0"/>
                        <a:t>B</a:t>
                      </a:r>
                      <a:r>
                        <a:rPr lang="en-GB" sz="1200" dirty="0"/>
                        <a:t> (T)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Minimum non-Cu </a:t>
                      </a:r>
                      <a:r>
                        <a:rPr lang="en-GB" sz="1200" dirty="0" err="1"/>
                        <a:t>J</a:t>
                      </a:r>
                      <a:r>
                        <a:rPr lang="en-GB" sz="1200" baseline="-25000" dirty="0" err="1"/>
                        <a:t>c</a:t>
                      </a:r>
                      <a:r>
                        <a:rPr lang="en-GB" sz="1200" dirty="0"/>
                        <a:t> (A/mm</a:t>
                      </a:r>
                      <a:r>
                        <a:rPr lang="en-GB" sz="1200" baseline="30000" dirty="0"/>
                        <a:t>2</a:t>
                      </a:r>
                      <a:r>
                        <a:rPr lang="en-GB" sz="1200" baseline="0" dirty="0"/>
                        <a:t>) at 4.22 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89988"/>
                  </a:ext>
                </a:extLst>
              </a:tr>
              <a:tr h="188482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/>
                        <a:t>Minimum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/>
                        <a:t>Target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47025"/>
                  </a:ext>
                </a:extLst>
              </a:tr>
              <a:tr h="18848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2450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2800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4076425"/>
                  </a:ext>
                </a:extLst>
              </a:tr>
              <a:tr h="18848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65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9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F47C-8B47-48A7-A485-22588826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 (as amended)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F1F5-9EDE-4A3C-B42F-6F89AA95A9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90631-DCDD-4523-AC20-8499A943B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EB3904-3F8F-4191-977C-836A15DD5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27505"/>
              </p:ext>
            </p:extLst>
          </p:nvPr>
        </p:nvGraphicFramePr>
        <p:xfrm>
          <a:off x="1402631" y="1047750"/>
          <a:ext cx="6338738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719">
                  <a:extLst>
                    <a:ext uri="{9D8B030D-6E8A-4147-A177-3AD203B41FA5}">
                      <a16:colId xmlns:a16="http://schemas.microsoft.com/office/drawing/2014/main" val="2751018447"/>
                    </a:ext>
                  </a:extLst>
                </a:gridCol>
                <a:gridCol w="785411">
                  <a:extLst>
                    <a:ext uri="{9D8B030D-6E8A-4147-A177-3AD203B41FA5}">
                      <a16:colId xmlns:a16="http://schemas.microsoft.com/office/drawing/2014/main" val="944313348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55033785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2596823276"/>
                    </a:ext>
                  </a:extLst>
                </a:gridCol>
                <a:gridCol w="1060767">
                  <a:extLst>
                    <a:ext uri="{9D8B030D-6E8A-4147-A177-3AD203B41FA5}">
                      <a16:colId xmlns:a16="http://schemas.microsoft.com/office/drawing/2014/main" val="3808244118"/>
                    </a:ext>
                  </a:extLst>
                </a:gridCol>
                <a:gridCol w="995531">
                  <a:extLst>
                    <a:ext uri="{9D8B030D-6E8A-4147-A177-3AD203B41FA5}">
                      <a16:colId xmlns:a16="http://schemas.microsoft.com/office/drawing/2014/main" val="2091410921"/>
                    </a:ext>
                  </a:extLst>
                </a:gridCol>
              </a:tblGrid>
              <a:tr h="219710">
                <a:tc gridSpan="2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DEM-1.1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ERMC-1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ERMC-0.7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DEM-0.7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708815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Diameter (mm)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1.1</a:t>
                      </a: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402725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Sub-element diameter (mm)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 65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≤ 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≤ 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≤ 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538931"/>
                  </a:ext>
                </a:extLst>
              </a:tr>
              <a:tr h="219710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Minimum </a:t>
                      </a:r>
                      <a:r>
                        <a:rPr lang="en-GB" sz="1400" i="1" dirty="0" err="1"/>
                        <a:t>I</a:t>
                      </a:r>
                      <a:r>
                        <a:rPr lang="en-GB" sz="1400" i="1" baseline="-25000" dirty="0" err="1"/>
                        <a:t>c</a:t>
                      </a:r>
                      <a:r>
                        <a:rPr lang="en-GB" sz="1400" dirty="0"/>
                        <a:t> (A), 4.22 K*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 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475</a:t>
                      </a: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395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177071"/>
                  </a:ext>
                </a:extLst>
              </a:tr>
              <a:tr h="219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 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610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420719"/>
                  </a:ext>
                </a:extLst>
              </a:tr>
              <a:tr h="21971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 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315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407741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Cu/non-Cu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 – 1.1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 – 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≥ 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539548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Twist pitch (mm)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 ± 3 (right handed screw)</a:t>
                      </a: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064165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RRR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 150 (round), &gt; 100 (rolled)</a:t>
                      </a:r>
                    </a:p>
                  </a:txBody>
                  <a:tcPr anchor="ctr">
                    <a:solidFill>
                      <a:srgbClr val="C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134946"/>
                  </a:ext>
                </a:extLst>
              </a:tr>
              <a:tr h="2197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n</a:t>
                      </a:r>
                      <a:r>
                        <a:rPr lang="en-GB" sz="1400" dirty="0"/>
                        <a:t>-value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&gt; 30</a:t>
                      </a: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996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182A16-B047-4F5B-9634-D2E367B433F3}"/>
              </a:ext>
            </a:extLst>
          </p:cNvPr>
          <p:cNvSpPr txBox="1"/>
          <p:nvPr/>
        </p:nvSpPr>
        <p:spPr>
          <a:xfrm>
            <a:off x="1402631" y="4095750"/>
            <a:ext cx="5355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 For rolled samples, the minimum specified </a:t>
            </a:r>
            <a:r>
              <a:rPr lang="en-GB" sz="1200" i="1" dirty="0" err="1"/>
              <a:t>I</a:t>
            </a:r>
            <a:r>
              <a:rPr lang="en-GB" sz="1200" i="1" baseline="-25000" dirty="0" err="1"/>
              <a:t>c</a:t>
            </a:r>
            <a:r>
              <a:rPr lang="en-GB" sz="1200" dirty="0"/>
              <a:t> is 95 % of the tabulated value</a:t>
            </a:r>
          </a:p>
        </p:txBody>
      </p:sp>
    </p:spTree>
    <p:extLst>
      <p:ext uri="{BB962C8B-B14F-4D97-AF65-F5344CB8AC3E}">
        <p14:creationId xmlns:p14="http://schemas.microsoft.com/office/powerpoint/2010/main" val="195142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A137-7FA1-42BA-8A05-978DF794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Designs and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E019-DCD9-4365-B9C6-894B1F7390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4C66D-E449-474D-BDB3-E7CCD264C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67DECB98-2866-46B5-BA51-6F02B7FD9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54438"/>
              </p:ext>
            </p:extLst>
          </p:nvPr>
        </p:nvGraphicFramePr>
        <p:xfrm>
          <a:off x="454454" y="930707"/>
          <a:ext cx="8229601" cy="343573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648205">
                  <a:extLst>
                    <a:ext uri="{9D8B030D-6E8A-4147-A177-3AD203B41FA5}">
                      <a16:colId xmlns:a16="http://schemas.microsoft.com/office/drawing/2014/main" val="1242465625"/>
                    </a:ext>
                  </a:extLst>
                </a:gridCol>
                <a:gridCol w="3674797">
                  <a:extLst>
                    <a:ext uri="{9D8B030D-6E8A-4147-A177-3AD203B41FA5}">
                      <a16:colId xmlns:a16="http://schemas.microsoft.com/office/drawing/2014/main" val="4042328660"/>
                    </a:ext>
                  </a:extLst>
                </a:gridCol>
                <a:gridCol w="3906599">
                  <a:extLst>
                    <a:ext uri="{9D8B030D-6E8A-4147-A177-3AD203B41FA5}">
                      <a16:colId xmlns:a16="http://schemas.microsoft.com/office/drawing/2014/main" val="3607834139"/>
                    </a:ext>
                  </a:extLst>
                </a:gridCol>
              </a:tblGrid>
              <a:tr h="403147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Field</a:t>
                      </a:r>
                      <a:br>
                        <a:rPr lang="en-GB" dirty="0"/>
                      </a:br>
                      <a:r>
                        <a:rPr lang="en-GB" sz="1400" dirty="0"/>
                        <a:t>162/169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ERMC-1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DEM-1.1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179767"/>
                  </a:ext>
                </a:extLst>
              </a:tr>
              <a:tr h="131472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84151"/>
                  </a:ext>
                </a:extLst>
              </a:tr>
              <a:tr h="403147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Low Field</a:t>
                      </a:r>
                      <a:br>
                        <a:rPr lang="en-GB" dirty="0"/>
                      </a:br>
                      <a:r>
                        <a:rPr lang="en-GB" sz="1400" dirty="0"/>
                        <a:t>/91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ERMC-0.7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DEM-0.7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014556"/>
                  </a:ext>
                </a:extLst>
              </a:tr>
              <a:tr h="131472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4034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48D9372-6B90-476B-A284-267D76FE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61" y="1444976"/>
            <a:ext cx="1081272" cy="1080000"/>
          </a:xfrm>
          <a:prstGeom prst="rect">
            <a:avLst/>
          </a:prstGeom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017D10F-AA3F-4E69-A95B-81677FB7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18406"/>
              </p:ext>
            </p:extLst>
          </p:nvPr>
        </p:nvGraphicFramePr>
        <p:xfrm>
          <a:off x="2299200" y="1375376"/>
          <a:ext cx="2412000" cy="12192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24518017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44816850"/>
                    </a:ext>
                  </a:extLst>
                </a:gridCol>
              </a:tblGrid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54811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Cu/non-Cu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 </a:t>
                      </a:r>
                      <a:r>
                        <a:rPr lang="en-GB" sz="1100" dirty="0"/>
                        <a:t>± 0.2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0912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i="1" dirty="0" err="1"/>
                        <a:t>I</a:t>
                      </a:r>
                      <a:r>
                        <a:rPr lang="en-GB" sz="1400" i="1" baseline="-25000" dirty="0" err="1"/>
                        <a:t>c</a:t>
                      </a:r>
                      <a:r>
                        <a:rPr lang="en-GB" sz="1400" dirty="0"/>
                        <a:t> at 4.22 K, </a:t>
                      </a:r>
                      <a:r>
                        <a:rPr lang="en-GB" sz="1400" u="sng" dirty="0"/>
                        <a:t>16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≥ 395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14574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i="1" u="none" dirty="0" err="1"/>
                        <a:t>d</a:t>
                      </a:r>
                      <a:r>
                        <a:rPr lang="en-GB" sz="1400" i="1" u="none" baseline="-25000" dirty="0" err="1"/>
                        <a:t>sub</a:t>
                      </a:r>
                      <a:r>
                        <a:rPr lang="en-GB" sz="1400" i="1" u="none" baseline="-25000" dirty="0"/>
                        <a:t>-el</a:t>
                      </a:r>
                      <a:r>
                        <a:rPr lang="en-GB" sz="1400" i="0" u="none" baseline="0" dirty="0"/>
                        <a:t> 	</a:t>
                      </a:r>
                      <a:r>
                        <a:rPr lang="en-GB" sz="1100" i="0" u="none" baseline="0" dirty="0"/>
                        <a:t>(nom.)</a:t>
                      </a:r>
                      <a:endParaRPr lang="en-GB" sz="1400" i="1" u="non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58 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15340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5C97FC06-80B2-4A46-89C7-00C3D6F22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85963"/>
              </p:ext>
            </p:extLst>
          </p:nvPr>
        </p:nvGraphicFramePr>
        <p:xfrm>
          <a:off x="6203138" y="1375376"/>
          <a:ext cx="2412000" cy="12192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24518017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44816850"/>
                    </a:ext>
                  </a:extLst>
                </a:gridCol>
              </a:tblGrid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54811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Cu/non-Cu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 </a:t>
                      </a:r>
                      <a:r>
                        <a:rPr lang="en-GB" sz="1100" dirty="0"/>
                        <a:t>± 0.2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0912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i="1" dirty="0" err="1"/>
                        <a:t>I</a:t>
                      </a:r>
                      <a:r>
                        <a:rPr lang="en-GB" sz="1400" i="1" baseline="-25000" dirty="0" err="1"/>
                        <a:t>c</a:t>
                      </a:r>
                      <a:r>
                        <a:rPr lang="en-GB" sz="1400" dirty="0"/>
                        <a:t> at 4.22 K, </a:t>
                      </a:r>
                      <a:r>
                        <a:rPr lang="en-GB" sz="1400" u="sng" dirty="0"/>
                        <a:t>16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≥ 475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14574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dirty="0" err="1"/>
                        <a:t>d</a:t>
                      </a:r>
                      <a:r>
                        <a:rPr lang="en-GB" sz="1400" i="1" u="none" baseline="-25000" dirty="0" err="1"/>
                        <a:t>sub</a:t>
                      </a:r>
                      <a:r>
                        <a:rPr lang="en-GB" sz="1400" i="1" u="none" baseline="-25000" dirty="0"/>
                        <a:t>-el</a:t>
                      </a:r>
                      <a:r>
                        <a:rPr lang="en-GB" sz="1400" i="0" u="none" baseline="0" dirty="0"/>
                        <a:t> 	</a:t>
                      </a:r>
                      <a:r>
                        <a:rPr lang="en-GB" sz="1100" i="0" u="none" baseline="0" dirty="0"/>
                        <a:t>(nom.)</a:t>
                      </a:r>
                      <a:endParaRPr lang="en-GB" sz="1400" i="1" u="non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64 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59162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9602C7DD-D72B-483F-8CE1-460F63343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19928"/>
              </p:ext>
            </p:extLst>
          </p:nvPr>
        </p:nvGraphicFramePr>
        <p:xfrm>
          <a:off x="2299200" y="3094220"/>
          <a:ext cx="2412000" cy="12192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24518017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44816850"/>
                    </a:ext>
                  </a:extLst>
                </a:gridCol>
              </a:tblGrid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54811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Cu/non-Cu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 </a:t>
                      </a:r>
                      <a:r>
                        <a:rPr lang="en-GB" sz="1100" dirty="0"/>
                        <a:t>± 0.2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0912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i="1" dirty="0" err="1"/>
                        <a:t>I</a:t>
                      </a:r>
                      <a:r>
                        <a:rPr lang="en-GB" sz="1400" i="1" baseline="-25000" dirty="0" err="1"/>
                        <a:t>c</a:t>
                      </a:r>
                      <a:r>
                        <a:rPr lang="en-GB" sz="1400" dirty="0"/>
                        <a:t> at 4.22 K, </a:t>
                      </a:r>
                      <a:r>
                        <a:rPr lang="en-GB" sz="1400" u="sng" dirty="0"/>
                        <a:t>12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≥ 430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14574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dirty="0" err="1"/>
                        <a:t>d</a:t>
                      </a:r>
                      <a:r>
                        <a:rPr lang="en-GB" sz="1400" i="1" u="none" baseline="-25000" dirty="0" err="1"/>
                        <a:t>sub</a:t>
                      </a:r>
                      <a:r>
                        <a:rPr lang="en-GB" sz="1400" i="1" u="none" baseline="-25000" dirty="0"/>
                        <a:t>-el</a:t>
                      </a:r>
                      <a:r>
                        <a:rPr lang="en-GB" sz="1400" i="0" u="none" baseline="0" dirty="0"/>
                        <a:t> 	</a:t>
                      </a:r>
                      <a:r>
                        <a:rPr lang="en-GB" sz="1100" i="0" u="none" baseline="0" dirty="0"/>
                        <a:t>(nom.)</a:t>
                      </a:r>
                      <a:endParaRPr lang="en-GB" sz="1400" i="1" u="non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54 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16270"/>
                  </a:ext>
                </a:extLst>
              </a:tr>
            </a:tbl>
          </a:graphicData>
        </a:graphic>
      </p:graphicFrame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99263093-E7F0-4D11-B331-3D35079FF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41183"/>
              </p:ext>
            </p:extLst>
          </p:nvPr>
        </p:nvGraphicFramePr>
        <p:xfrm>
          <a:off x="6203138" y="3094220"/>
          <a:ext cx="2412000" cy="12192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24518017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44816850"/>
                    </a:ext>
                  </a:extLst>
                </a:gridCol>
              </a:tblGrid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54811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dirty="0"/>
                        <a:t>Cu/non-Cu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1.8 </a:t>
                      </a:r>
                      <a:r>
                        <a:rPr lang="en-GB" sz="1100" dirty="0"/>
                        <a:t>- 0.2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0912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GB" sz="1400" i="1" dirty="0" err="1"/>
                        <a:t>I</a:t>
                      </a:r>
                      <a:r>
                        <a:rPr lang="en-GB" sz="1400" i="1" baseline="-25000" dirty="0" err="1"/>
                        <a:t>c</a:t>
                      </a:r>
                      <a:r>
                        <a:rPr lang="en-GB" sz="1400" dirty="0"/>
                        <a:t> at 4.22 K, </a:t>
                      </a:r>
                      <a:r>
                        <a:rPr lang="en-GB" sz="1400" u="sng" dirty="0"/>
                        <a:t>12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≥ 315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14574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dirty="0" err="1"/>
                        <a:t>d</a:t>
                      </a:r>
                      <a:r>
                        <a:rPr lang="en-GB" sz="1400" i="1" u="none" baseline="-25000" dirty="0" err="1"/>
                        <a:t>sub</a:t>
                      </a:r>
                      <a:r>
                        <a:rPr lang="en-GB" sz="1400" i="1" u="none" baseline="-25000" dirty="0"/>
                        <a:t>-el</a:t>
                      </a:r>
                      <a:r>
                        <a:rPr lang="en-GB" sz="1400" i="0" u="none" baseline="0" dirty="0"/>
                        <a:t> 	</a:t>
                      </a:r>
                      <a:r>
                        <a:rPr lang="en-GB" sz="1100" i="0" u="none" baseline="0" dirty="0"/>
                        <a:t>(nom.)</a:t>
                      </a:r>
                      <a:endParaRPr lang="en-GB" sz="1400" i="1" u="non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54 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065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E622AF7-3E79-4467-9B60-BAEAE12D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99" y="3325820"/>
            <a:ext cx="756996" cy="75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B3EFF5-2662-4DAD-A47F-03157159D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09" y="1390976"/>
            <a:ext cx="1198068" cy="11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1AB5D0-D180-4218-B2BD-6C5F76A12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158" y="3325820"/>
            <a:ext cx="754970" cy="756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800C5-DBF0-4962-9A15-8BB1160F9AC9}"/>
              </a:ext>
            </a:extLst>
          </p:cNvPr>
          <p:cNvGrpSpPr/>
          <p:nvPr/>
        </p:nvGrpSpPr>
        <p:grpSpPr>
          <a:xfrm>
            <a:off x="454453" y="930706"/>
            <a:ext cx="8229601" cy="3435733"/>
            <a:chOff x="454453" y="930706"/>
            <a:chExt cx="8229601" cy="343573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0C36C18-0F3C-462B-B4E4-24F42D24E320}"/>
                </a:ext>
              </a:extLst>
            </p:cNvPr>
            <p:cNvGrpSpPr/>
            <p:nvPr/>
          </p:nvGrpSpPr>
          <p:grpSpPr>
            <a:xfrm>
              <a:off x="454453" y="930706"/>
              <a:ext cx="8229601" cy="3435733"/>
              <a:chOff x="454453" y="930706"/>
              <a:chExt cx="8229601" cy="343573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D81EFDD-8702-4BA7-B3CD-01A27619D681}"/>
                  </a:ext>
                </a:extLst>
              </p:cNvPr>
              <p:cNvSpPr/>
              <p:nvPr/>
            </p:nvSpPr>
            <p:spPr>
              <a:xfrm>
                <a:off x="454454" y="930706"/>
                <a:ext cx="4320912" cy="1715600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DF376FB-23E6-48DF-B049-0E3CC19DEE5F}"/>
                  </a:ext>
                </a:extLst>
              </p:cNvPr>
              <p:cNvSpPr/>
              <p:nvPr/>
            </p:nvSpPr>
            <p:spPr>
              <a:xfrm>
                <a:off x="454453" y="2646308"/>
                <a:ext cx="8229601" cy="1720131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5CF796-D2FD-4EC7-A36F-CF543055719B}"/>
                </a:ext>
              </a:extLst>
            </p:cNvPr>
            <p:cNvSpPr txBox="1"/>
            <p:nvPr/>
          </p:nvSpPr>
          <p:spPr>
            <a:xfrm>
              <a:off x="5092082" y="2695212"/>
              <a:ext cx="3275256" cy="3693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The focus of this presentation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E611E5-8340-4297-B916-C5598FCA20C8}"/>
                </a:ext>
              </a:extLst>
            </p:cNvPr>
            <p:cNvSpPr/>
            <p:nvPr/>
          </p:nvSpPr>
          <p:spPr>
            <a:xfrm>
              <a:off x="4775367" y="930706"/>
              <a:ext cx="3908687" cy="17156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B9DA05-AA6C-4B58-818F-140429087F3E}"/>
                </a:ext>
              </a:extLst>
            </p:cNvPr>
            <p:cNvSpPr txBox="1"/>
            <p:nvPr/>
          </p:nvSpPr>
          <p:spPr>
            <a:xfrm>
              <a:off x="1304685" y="2696057"/>
              <a:ext cx="3297698" cy="3676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1400" dirty="0"/>
                <a:t>Wire of the same layout for comparison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741C-9BA0-4D9F-8B89-FF4C40FA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0B32-0896-40B9-A39E-D7C1E336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339999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Chronology</a:t>
            </a:r>
          </a:p>
          <a:p>
            <a:pPr lvl="1"/>
            <a:r>
              <a:rPr lang="en-GB" dirty="0"/>
              <a:t>Invitation to Tender (IT-4363) originally issued in October 2017</a:t>
            </a:r>
          </a:p>
          <a:p>
            <a:pPr lvl="1"/>
            <a:r>
              <a:rPr lang="en-GB" dirty="0"/>
              <a:t>For internal reasons, several rounds of revision took place, up to November 2018</a:t>
            </a:r>
          </a:p>
          <a:p>
            <a:pPr lvl="1"/>
            <a:r>
              <a:rPr lang="en-GB" dirty="0"/>
              <a:t>A contract (F716) was signed with Bruker OST on 30</a:t>
            </a:r>
            <a:r>
              <a:rPr lang="en-GB" baseline="30000" dirty="0"/>
              <a:t>th</a:t>
            </a:r>
            <a:r>
              <a:rPr lang="en-GB" dirty="0"/>
              <a:t> January 2019</a:t>
            </a:r>
          </a:p>
          <a:p>
            <a:pPr lvl="1"/>
            <a:r>
              <a:rPr lang="en-GB" dirty="0"/>
              <a:t>Deliveries took place from October 2019 to May 2020</a:t>
            </a:r>
          </a:p>
          <a:p>
            <a:r>
              <a:rPr lang="en-GB" dirty="0"/>
              <a:t>Basic observations</a:t>
            </a:r>
          </a:p>
          <a:p>
            <a:pPr lvl="1"/>
            <a:r>
              <a:rPr lang="en-GB" dirty="0"/>
              <a:t>Production was completed largely in accordance with the schedule</a:t>
            </a:r>
          </a:p>
          <a:p>
            <a:pPr lvl="2"/>
            <a:r>
              <a:rPr lang="en-GB" dirty="0"/>
              <a:t>Minor delays with the first batch (lower than expected yield for 1.0 mm wire, global helium shortages affecting testing) were caught up later</a:t>
            </a:r>
          </a:p>
          <a:p>
            <a:pPr lvl="1"/>
            <a:r>
              <a:rPr lang="en-GB" dirty="0"/>
              <a:t>Some minor nonconformities arose, but were successfully addressed</a:t>
            </a:r>
          </a:p>
          <a:p>
            <a:pPr lvl="2"/>
            <a:r>
              <a:rPr lang="en-GB" dirty="0"/>
              <a:t>No material rejected based on test data</a:t>
            </a:r>
          </a:p>
          <a:p>
            <a:pPr lvl="2"/>
            <a:r>
              <a:rPr lang="en-GB" dirty="0"/>
              <a:t>No nonconformities specific to the 162/169 layout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F02E0-2CF7-468D-B28D-CDE59FCA7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A5E30-CD4D-4C45-861A-FC496D4F7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193B-D3FA-48DC-A5D4-98C4387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Nonconformities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8AE5-A1D9-42DE-90AB-AF0F2226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336443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Surface quality issues were identified for 17 of 129 spools</a:t>
            </a:r>
          </a:p>
          <a:p>
            <a:pPr lvl="1"/>
            <a:r>
              <a:rPr lang="en-GB" dirty="0"/>
              <a:t>Affected all four wire types (and also some contemporary HL-LHC material), not specifically the 162/169 layout</a:t>
            </a:r>
          </a:p>
          <a:p>
            <a:pPr lvl="1"/>
            <a:r>
              <a:rPr lang="en-GB" dirty="0"/>
              <a:t>Defects were classified into four categories with distinct causes</a:t>
            </a:r>
          </a:p>
          <a:p>
            <a:pPr lvl="2"/>
            <a:r>
              <a:rPr lang="en-GB" dirty="0"/>
              <a:t>Three of these factors were mechanical in nature: corrective and preventive actions have been implemented</a:t>
            </a:r>
          </a:p>
          <a:p>
            <a:pPr lvl="3"/>
            <a:r>
              <a:rPr lang="en-GB" dirty="0"/>
              <a:t>Only one of these has a known performance impact, and it is ordinarily detectable by eddy current inspection</a:t>
            </a:r>
          </a:p>
          <a:p>
            <a:pPr lvl="2"/>
            <a:r>
              <a:rPr lang="en-GB" dirty="0"/>
              <a:t>The fourth was related to local superficial oxidation of copper, which can be removed by electro-cleaning</a:t>
            </a:r>
          </a:p>
          <a:p>
            <a:r>
              <a:rPr lang="en-GB" dirty="0"/>
              <a:t>The supplier engaged in a detailed evaluation process, implemented corrective and preventive actions, and was able to apply corrections to the majority of spools concerned with minimal material loss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CF3A-10BA-42FD-9410-69FBD6307A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68929-4F8F-4603-8656-758C7A8DD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6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E82B-66CB-4DC2-9F00-5AEB620B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Characterisation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819B-1A40-4DCF-8449-47E93F39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Supplier test data were required – in particular:</a:t>
            </a:r>
          </a:p>
          <a:p>
            <a:pPr lvl="1"/>
            <a:r>
              <a:rPr lang="en-GB" dirty="0"/>
              <a:t>≥ 2 samples per billet (point and tail, plus first break): Cu/non-Cu, RRR and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endParaRPr lang="en-GB" i="1" baseline="-25000" dirty="0"/>
          </a:p>
          <a:p>
            <a:pPr lvl="1"/>
            <a:r>
              <a:rPr lang="en-GB" dirty="0"/>
              <a:t>≥ 1 sample per billet: RRR and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r>
              <a:rPr lang="en-GB" dirty="0"/>
              <a:t> of rolled samples</a:t>
            </a:r>
          </a:p>
          <a:p>
            <a:pPr lvl="1"/>
            <a:r>
              <a:rPr lang="en-GB" dirty="0"/>
              <a:t>Online diameter measurement and eddy current inspection</a:t>
            </a:r>
          </a:p>
          <a:p>
            <a:pPr lvl="1"/>
            <a:r>
              <a:rPr lang="en-GB" dirty="0"/>
              <a:t>Cu RRR, twist pitch, spring back, sharp bend and microscopy</a:t>
            </a:r>
          </a:p>
          <a:p>
            <a:r>
              <a:rPr lang="en-GB" dirty="0"/>
              <a:t>CERN additionally performed acceptance tests</a:t>
            </a:r>
          </a:p>
          <a:p>
            <a:pPr lvl="1"/>
            <a:r>
              <a:rPr lang="en-GB" dirty="0"/>
              <a:t>At least the same frequency as supplier testing for Cu/non-Cu, RRR and </a:t>
            </a:r>
            <a:r>
              <a:rPr lang="en-GB" i="1" dirty="0" err="1"/>
              <a:t>I</a:t>
            </a:r>
            <a:r>
              <a:rPr lang="en-GB" i="1" baseline="-25000" dirty="0" err="1"/>
              <a:t>c</a:t>
            </a:r>
            <a:endParaRPr lang="en-GB" i="1" baseline="-25000" dirty="0"/>
          </a:p>
          <a:p>
            <a:pPr lvl="1"/>
            <a:r>
              <a:rPr lang="en-GB" dirty="0"/>
              <a:t>Typically more samples per billet and additional test conditions</a:t>
            </a:r>
          </a:p>
          <a:p>
            <a:r>
              <a:rPr lang="en-GB" dirty="0"/>
              <a:t>The remaining slides concern only the 162/169 layout:</a:t>
            </a:r>
          </a:p>
          <a:p>
            <a:pPr lvl="1"/>
            <a:r>
              <a:rPr lang="en-GB" dirty="0"/>
              <a:t>Primarily 1.1 mm diameter wire (DEM-1.1), as proposed for TFD</a:t>
            </a:r>
          </a:p>
          <a:p>
            <a:pPr lvl="1"/>
            <a:r>
              <a:rPr lang="en-GB" dirty="0"/>
              <a:t>Where indicated, some comparison data for wire of the same layout at 1.0 mm diameter (ERMC-1)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CD8E-7A33-4971-8D3D-19B6907743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/>
              <a:t>28 October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B084D-8F8F-453A-BB8F-2205765A1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0796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 16-9 blank, text-heavy.pptx" id="{59C52A7D-AD5D-41F1-8807-DCCF45D0DA59}" vid="{2AECA544-8945-473B-8B9F-3F6A58534B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16-9 blank, text-heavy</Template>
  <TotalTime>0</TotalTime>
  <Words>2254</Words>
  <Application>Microsoft Office PowerPoint</Application>
  <PresentationFormat>On-screen Show (16:9)</PresentationFormat>
  <Paragraphs>336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Optima</vt:lpstr>
      <vt:lpstr>CERNCorporate16-9</vt:lpstr>
      <vt:lpstr>PowerPoint Presentation</vt:lpstr>
      <vt:lpstr>HTS Test Facility Dipole Magnet Wire Specification Review CERN Procurement Experience and Test Results</vt:lpstr>
      <vt:lpstr>Background</vt:lpstr>
      <vt:lpstr>Procurement Approach</vt:lpstr>
      <vt:lpstr>Specification (as amended)</vt:lpstr>
      <vt:lpstr>Wire Designs and Characteristics</vt:lpstr>
      <vt:lpstr>Procurement Experience</vt:lpstr>
      <vt:lpstr>Nonconformities</vt:lpstr>
      <vt:lpstr>Wire Characterisation</vt:lpstr>
      <vt:lpstr>Heat Treatment and Test Conditions</vt:lpstr>
      <vt:lpstr>Piece Lengths</vt:lpstr>
      <vt:lpstr>Cu/Non-Cu Ratio</vt:lpstr>
      <vt:lpstr>Jc Distribution</vt:lpstr>
      <vt:lpstr>Jc Distribution: Rolled Samples</vt:lpstr>
      <vt:lpstr>RRR</vt:lpstr>
      <vt:lpstr>Temperature Scaling</vt:lpstr>
      <vt:lpstr>Heat Treatment Dependence (1)</vt:lpstr>
      <vt:lpstr>Heat Treatment Dependence (2)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TFD Review: CERN Procurement Experience and Test Results</dc:title>
  <dc:creator>Simon Hopkins</dc:creator>
  <cp:lastModifiedBy>Simon Hopkins</cp:lastModifiedBy>
  <cp:revision>53</cp:revision>
  <dcterms:created xsi:type="dcterms:W3CDTF">2021-10-26T12:38:55Z</dcterms:created>
  <dcterms:modified xsi:type="dcterms:W3CDTF">2021-10-28T10:49:28Z</dcterms:modified>
</cp:coreProperties>
</file>