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53" r:id="rId1"/>
  </p:sldMasterIdLst>
  <p:notesMasterIdLst>
    <p:notesMasterId r:id="rId5"/>
  </p:notesMasterIdLst>
  <p:handoutMasterIdLst>
    <p:handoutMasterId r:id="rId6"/>
  </p:handoutMasterIdLst>
  <p:sldIdLst>
    <p:sldId id="256" r:id="rId2"/>
    <p:sldId id="371" r:id="rId3"/>
    <p:sldId id="380" r:id="rId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Ian Pong" initials="IP" lastIdx="20" clrIdx="0">
    <p:extLst>
      <p:ext uri="{19B8F6BF-5375-455C-9EA6-DF929625EA0E}">
        <p15:presenceInfo xmlns:p15="http://schemas.microsoft.com/office/powerpoint/2012/main" userId="S-1-5-21-1715567821-1060284298-725345543-462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114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807"/>
  </p:normalViewPr>
  <p:slideViewPr>
    <p:cSldViewPr snapToGrid="0" snapToObjects="1">
      <p:cViewPr varScale="1">
        <p:scale>
          <a:sx n="34" d="100"/>
          <a:sy n="34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220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6D4FD-FF72-4225-86D8-493BC3128DDD}" type="datetimeFigureOut">
              <a:rPr lang="en-US" smtClean="0"/>
              <a:t>2021-10-28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9686A-C00E-44AE-BF36-BEF938A1C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06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0" name="Shape 5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570" y="12951502"/>
            <a:ext cx="3140938" cy="527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4.jpg" descr="image4.jpg">
            <a:extLst>
              <a:ext uri="{FF2B5EF4-FFF2-40B4-BE49-F238E27FC236}">
                <a16:creationId xmlns:a16="http://schemas.microsoft.com/office/drawing/2014/main" id="{57795F10-1D82-EA4B-A09C-054AF45541C0}"/>
              </a:ext>
            </a:extLst>
          </p:cNvPr>
          <p:cNvPicPr>
            <a:picLocks/>
          </p:cNvPicPr>
          <p:nvPr userDrawn="1"/>
        </p:nvPicPr>
        <p:blipFill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8000"/>
                    </a14:imgEffect>
                    <a14:imgEffect>
                      <a14:brightnessContrast bright="-4000" contras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0" y="0"/>
            <a:ext cx="24375600" cy="126492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0" name="Rectangle"/>
          <p:cNvSpPr/>
          <p:nvPr/>
        </p:nvSpPr>
        <p:spPr>
          <a:xfrm>
            <a:off x="4200" y="7428530"/>
            <a:ext cx="24375600" cy="5261330"/>
          </a:xfrm>
          <a:prstGeom prst="rect">
            <a:avLst/>
          </a:prstGeom>
          <a:gradFill>
            <a:gsLst>
              <a:gs pos="0">
                <a:srgbClr val="1F497D"/>
              </a:gs>
              <a:gs pos="100000">
                <a:schemeClr val="accent3">
                  <a:alpha val="4800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1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5574" y="8229600"/>
            <a:ext cx="16452852" cy="3886940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3" name="Rectangle"/>
          <p:cNvSpPr>
            <a:spLocks noGrp="1"/>
          </p:cNvSpPr>
          <p:nvPr>
            <p:ph type="body" sz="half" idx="13"/>
          </p:nvPr>
        </p:nvSpPr>
        <p:spPr>
          <a:xfrm>
            <a:off x="4724" y="4994183"/>
            <a:ext cx="24374552" cy="24270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7200" baseline="0">
                <a:solidFill>
                  <a:schemeClr val="bg1"/>
                </a:solidFill>
              </a:defRPr>
            </a:lvl1pPr>
          </a:lstStyle>
          <a:p>
            <a:pPr marL="124324" lvl="0" indent="-124324">
              <a:defRPr sz="4800"/>
            </a:pPr>
            <a:r>
              <a:rPr lang="en-US" sz="7200"/>
              <a:t>Click to edit Master text styles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900000" y="12600000"/>
            <a:ext cx="1188000" cy="1044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4176" y="12774313"/>
            <a:ext cx="2585316" cy="83937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2021-10-28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4176" y="3048000"/>
            <a:ext cx="21031199" cy="9061450"/>
          </a:xfrm>
        </p:spPr>
        <p:txBody>
          <a:bodyPr lIns="182880" rIns="182880">
            <a:normAutofit/>
          </a:bodyPr>
          <a:lstStyle>
            <a:lvl1pPr marL="540000" indent="-540000">
              <a:defRPr sz="6000"/>
            </a:lvl1pPr>
            <a:lvl2pPr marL="1080000" indent="-720000">
              <a:buFont typeface="Courier New" panose="02070309020205020404" pitchFamily="49" charset="0"/>
              <a:buChar char="o"/>
              <a:defRPr sz="4800"/>
            </a:lvl2pPr>
            <a:lvl3pPr marL="1800000" indent="-720000">
              <a:buFont typeface="Wingdings" pitchFamily="2" charset="2"/>
              <a:buChar char="Ø"/>
              <a:defRPr sz="4400"/>
            </a:lvl3pPr>
            <a:lvl4pPr marL="2340000" indent="-540000">
              <a:buFont typeface="Wingdings" pitchFamily="2" charset="2"/>
              <a:buChar char="ü"/>
              <a:defRPr sz="3600"/>
            </a:lvl4pPr>
            <a:lvl5pPr marL="3240000" indent="-540000">
              <a:defRPr sz="28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4200" y="-5773"/>
            <a:ext cx="24375600" cy="2277918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4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44739"/>
            <a:ext cx="23760000" cy="2176895"/>
          </a:xfrm>
        </p:spPr>
        <p:txBody>
          <a:bodyPr>
            <a:normAutofit/>
          </a:bodyPr>
          <a:lstStyle>
            <a:lvl1pPr algn="l">
              <a:defRPr sz="9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9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4176" y="12774313"/>
            <a:ext cx="2585316" cy="83937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2021-10-28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654176" y="3299012"/>
            <a:ext cx="21031200" cy="5825938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Aft>
                <a:spcPts val="1800"/>
              </a:spcAft>
              <a:buNone/>
              <a:defRPr sz="6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777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4176" y="12774313"/>
            <a:ext cx="2585316" cy="83937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2021-10-28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4200" y="-5773"/>
            <a:ext cx="24375600" cy="2277918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4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44739"/>
            <a:ext cx="23760000" cy="2176895"/>
          </a:xfrm>
        </p:spPr>
        <p:txBody>
          <a:bodyPr>
            <a:normAutofit/>
          </a:bodyPr>
          <a:lstStyle>
            <a:lvl1pPr algn="l">
              <a:defRPr sz="9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7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3"/>
            <a:ext cx="24384000" cy="1711326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1828330" eaLnBrk="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800">
              <a:solidFill>
                <a:prstClr val="black"/>
              </a:solidFill>
              <a:latin typeface="Franklin Gothic Book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25157"/>
            <a:ext cx="24384000" cy="1711530"/>
          </a:xfrm>
          <a:prstGeom prst="rect">
            <a:avLst/>
          </a:prstGeom>
        </p:spPr>
        <p:txBody>
          <a:bodyPr anchor="ctr"/>
          <a:lstStyle>
            <a:lvl1pPr>
              <a:defRPr sz="5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605280" y="2941956"/>
            <a:ext cx="21742400" cy="90976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574676" indent="-45085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597024" indent="-6858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3pPr>
            <a:lvl4pPr marL="2051050" indent="-6858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4pPr>
            <a:lvl5pPr marL="2505076" indent="-6858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F679EE-959D-724E-B3F3-4EB37B74A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48802" y="12649203"/>
            <a:ext cx="13778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1">
            <a:extLst>
              <a:ext uri="{FF2B5EF4-FFF2-40B4-BE49-F238E27FC236}">
                <a16:creationId xmlns:a16="http://schemas.microsoft.com/office/drawing/2014/main" id="{9C1FF5CC-DD7B-EA48-9EEA-CBA2AB304914}"/>
              </a:ext>
            </a:extLst>
          </p:cNvPr>
          <p:cNvSpPr/>
          <p:nvPr userDrawn="1"/>
        </p:nvSpPr>
        <p:spPr>
          <a:xfrm>
            <a:off x="4200" y="12643553"/>
            <a:ext cx="24375600" cy="1072447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05555F-2535-DA45-A3F8-E4DC3AB8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2B235-36FF-A74E-9551-09783DCFA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75634-6A51-4E47-9CB3-EFDB0E57DF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0" y="12774313"/>
            <a:ext cx="1953491" cy="839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2021-10-28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86D19-4C67-4E4D-B372-AB5467AD0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83777" y="12828875"/>
            <a:ext cx="1372589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A94FF-C450-0242-8C3C-BB96B744A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900000" y="12672000"/>
            <a:ext cx="1188000" cy="10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aseline="0">
                <a:solidFill>
                  <a:schemeClr val="bg1"/>
                </a:solidFill>
              </a:defRPr>
            </a:lvl1pPr>
          </a:lstStyle>
          <a:p>
            <a:fld id="{695884B8-C86C-9247-916E-0E4ED69A0A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663" y="12708000"/>
            <a:ext cx="3961599" cy="100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2000"/>
            <a:ext cx="1223438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0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87" r:id="rId3"/>
    <p:sldLayoutId id="2147483662" r:id="rId4"/>
    <p:sldLayoutId id="2147483701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baskys@lbl.gov" TargetMode="External"/><Relationship Id="rId2" Type="http://schemas.openxmlformats.org/officeDocument/2006/relationships/hyperlink" Target="mailto:ipong@lbl.gov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oren Prestemon…"/>
          <p:cNvSpPr txBox="1"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Ian Pong (</a:t>
            </a:r>
            <a:r>
              <a:rPr lang="en-US" dirty="0">
                <a:hlinkClick r:id="rId2"/>
              </a:rPr>
              <a:t>ipong@lbl.gov</a:t>
            </a:r>
            <a:r>
              <a:rPr lang="en-US" dirty="0"/>
              <a:t>) </a:t>
            </a:r>
          </a:p>
          <a:p>
            <a:r>
              <a:rPr lang="en-US" dirty="0"/>
              <a:t>Algirdas Baskys (</a:t>
            </a:r>
            <a:r>
              <a:rPr lang="en-US" dirty="0">
                <a:hlinkClick r:id="rId3"/>
              </a:rPr>
              <a:t>abaskys@lbl.gov</a:t>
            </a:r>
            <a:r>
              <a:rPr lang="en-US" dirty="0"/>
              <a:t>) </a:t>
            </a:r>
          </a:p>
          <a:p>
            <a:r>
              <a:rPr lang="en-US" dirty="0"/>
              <a:t>Lawrence Berkeley National Laboratory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E5C7D5-CA4C-E14F-85AC-328CE2B0D82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HTS Test Facility Dipole Magnet Wire Specification Review</a:t>
            </a:r>
          </a:p>
          <a:p>
            <a:r>
              <a:rPr lang="en-US" i="1" dirty="0"/>
              <a:t>TFD Cable Packing Factor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501F8F-F444-49B6-987E-968E4B57E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9D431A-6E23-443B-B823-31CF7DFA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4ABA-2641-4322-8842-2FDE4BF9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91400F-8FD1-419A-B930-CC9068C322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W12OL1302 – using the CERN wire CO11S20235A04U</a:t>
            </a:r>
          </a:p>
          <a:p>
            <a:r>
              <a:rPr lang="en-US" dirty="0"/>
              <a:t>Cable parameters (as-fabricated, before HT)</a:t>
            </a:r>
          </a:p>
          <a:p>
            <a:pPr lvl="1"/>
            <a:r>
              <a:rPr lang="en-US" dirty="0"/>
              <a:t>W12OL1302A (“1302-A”): 25.9 mm wide, 1.93 mm thick (at 14 MPa by CME)</a:t>
            </a:r>
          </a:p>
          <a:p>
            <a:pPr lvl="1"/>
            <a:r>
              <a:rPr lang="en-US" dirty="0"/>
              <a:t>W12OL1302B (“1302-B”): 25.9 mm wide, 1.91 mm thick (at 14 MPa by CME)</a:t>
            </a:r>
          </a:p>
          <a:p>
            <a:pPr lvl="1"/>
            <a:r>
              <a:rPr lang="en-US" dirty="0"/>
              <a:t>W12OL1302C (“1302-C”): 26.1 mm wide, 1.91 mm thick (at 14 MPa by CME)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868810-1ED4-4ADC-98FC-189790826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Cable Parameters </a:t>
            </a:r>
          </a:p>
        </p:txBody>
      </p:sp>
    </p:spTree>
    <p:extLst>
      <p:ext uri="{BB962C8B-B14F-4D97-AF65-F5344CB8AC3E}">
        <p14:creationId xmlns:p14="http://schemas.microsoft.com/office/powerpoint/2010/main" val="3649867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9BE20D-734E-4AF1-AED0-2EDF87FB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A6BCD-1E31-49A5-9C1C-AD8048FD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9B123-2AA9-4290-8F87-EE84EA70A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1BC52-632B-43AE-BD7A-49F303F202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3048000"/>
            <a:ext cx="10858501" cy="9061450"/>
          </a:xfrm>
        </p:spPr>
        <p:txBody>
          <a:bodyPr/>
          <a:lstStyle/>
          <a:p>
            <a:r>
              <a:rPr lang="en-US" dirty="0"/>
              <a:t>RW diameter: 1.1 mm</a:t>
            </a:r>
          </a:p>
          <a:p>
            <a:r>
              <a:rPr lang="en-US" dirty="0"/>
              <a:t>Cable thickness: 1.91 mm </a:t>
            </a:r>
            <a:r>
              <a:rPr lang="en-US" dirty="0">
                <a:sym typeface="Wingdings" panose="05000000000000000000" pitchFamily="2" charset="2"/>
              </a:rPr>
              <a:t> when top and bottom strands are directly on top of another, thickness reduction is ~13%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1.93 mm  ~12%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Cf. MQXFA: ~10%</a:t>
            </a:r>
          </a:p>
          <a:p>
            <a:r>
              <a:rPr lang="en-US" dirty="0">
                <a:sym typeface="Wingdings" panose="05000000000000000000" pitchFamily="2" charset="2"/>
              </a:rPr>
              <a:t>At the triplet, the packing factor is ~82%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F67D09-3EF1-4437-AC3C-0363D2A98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Packing Factor</a:t>
            </a:r>
          </a:p>
        </p:txBody>
      </p:sp>
      <p:pic>
        <p:nvPicPr>
          <p:cNvPr id="8" name="Picture 7" descr="A picture containing green&#10;&#10;Description automatically generated">
            <a:extLst>
              <a:ext uri="{FF2B5EF4-FFF2-40B4-BE49-F238E27FC236}">
                <a16:creationId xmlns:a16="http://schemas.microsoft.com/office/drawing/2014/main" id="{4154141C-988B-428E-9C3F-C28A994C1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206750"/>
            <a:ext cx="11658600" cy="8743950"/>
          </a:xfrm>
          <a:prstGeom prst="rect">
            <a:avLst/>
          </a:prstGeom>
        </p:spPr>
      </p:pic>
      <p:pic>
        <p:nvPicPr>
          <p:cNvPr id="10" name="Picture 9" descr="Chart, bubble chart&#10;&#10;Description automatically generated">
            <a:extLst>
              <a:ext uri="{FF2B5EF4-FFF2-40B4-BE49-F238E27FC236}">
                <a16:creationId xmlns:a16="http://schemas.microsoft.com/office/drawing/2014/main" id="{79570093-A64B-49C1-A2E6-993169DA5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7"/>
          <a:stretch/>
        </p:blipFill>
        <p:spPr>
          <a:xfrm>
            <a:off x="12192000" y="2692961"/>
            <a:ext cx="12192000" cy="969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11483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MT Template 16 by 9 v1" id="{51DE85EA-EC2D-496A-B05F-17C56D2088D1}" vid="{09589915-85EE-40F4-8279-816E127B5120}"/>
    </a:ext>
  </a:extLst>
</a:theme>
</file>

<file path=ppt/theme/theme2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BCMT Template 16 by 9 v1</Template>
  <TotalTime>1064</TotalTime>
  <Words>183</Words>
  <Application>Microsoft Office PowerPoint</Application>
  <PresentationFormat>Custom</PresentationFormat>
  <Paragraphs>23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Courier New</vt:lpstr>
      <vt:lpstr>Franklin Gothic Book</vt:lpstr>
      <vt:lpstr>Wingdings</vt:lpstr>
      <vt:lpstr>1_Custom Design</vt:lpstr>
      <vt:lpstr>PowerPoint Presentation</vt:lpstr>
      <vt:lpstr>Development Cable Parameters </vt:lpstr>
      <vt:lpstr>Packing Factor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Pong</dc:creator>
  <cp:lastModifiedBy>Ian Pong</cp:lastModifiedBy>
  <cp:revision>21</cp:revision>
  <dcterms:created xsi:type="dcterms:W3CDTF">2021-10-20T18:53:22Z</dcterms:created>
  <dcterms:modified xsi:type="dcterms:W3CDTF">2021-10-28T18:03:11Z</dcterms:modified>
</cp:coreProperties>
</file>