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4" r:id="rId2"/>
    <p:sldId id="385" r:id="rId3"/>
    <p:sldId id="432" r:id="rId4"/>
    <p:sldId id="396" r:id="rId5"/>
    <p:sldId id="397" r:id="rId6"/>
    <p:sldId id="391" r:id="rId7"/>
    <p:sldId id="428" r:id="rId8"/>
    <p:sldId id="414" r:id="rId9"/>
    <p:sldId id="387" r:id="rId10"/>
    <p:sldId id="429" r:id="rId11"/>
    <p:sldId id="401" r:id="rId12"/>
    <p:sldId id="400" r:id="rId13"/>
    <p:sldId id="398" r:id="rId14"/>
    <p:sldId id="402" r:id="rId15"/>
    <p:sldId id="430" r:id="rId16"/>
    <p:sldId id="417" r:id="rId17"/>
    <p:sldId id="407" r:id="rId18"/>
    <p:sldId id="424" r:id="rId19"/>
    <p:sldId id="422" r:id="rId20"/>
    <p:sldId id="427" r:id="rId21"/>
    <p:sldId id="411" r:id="rId22"/>
    <p:sldId id="431" r:id="rId23"/>
    <p:sldId id="410" r:id="rId24"/>
    <p:sldId id="399" r:id="rId25"/>
    <p:sldId id="392" r:id="rId26"/>
    <p:sldId id="412" r:id="rId27"/>
    <p:sldId id="390" r:id="rId28"/>
    <p:sldId id="405" r:id="rId29"/>
    <p:sldId id="421" r:id="rId30"/>
    <p:sldId id="389" r:id="rId31"/>
    <p:sldId id="418" r:id="rId32"/>
    <p:sldId id="408" r:id="rId33"/>
    <p:sldId id="409" r:id="rId34"/>
    <p:sldId id="420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/ Introduction" id="{3FD9DE45-6C8D-4C49-A3C5-C640173146D6}">
          <p14:sldIdLst>
            <p14:sldId id="264"/>
            <p14:sldId id="385"/>
            <p14:sldId id="432"/>
            <p14:sldId id="396"/>
            <p14:sldId id="397"/>
            <p14:sldId id="391"/>
          </p14:sldIdLst>
        </p14:section>
        <p14:section name="Magnet FE Models" id="{2CE7CA43-8D7E-F248-AF78-5EEF33BEF872}">
          <p14:sldIdLst>
            <p14:sldId id="428"/>
            <p14:sldId id="414"/>
            <p14:sldId id="387"/>
          </p14:sldIdLst>
        </p14:section>
        <p14:section name="Strand Parametrization" id="{0448A1A7-87B3-F748-A0C1-795776B3D52F}">
          <p14:sldIdLst>
            <p14:sldId id="429"/>
            <p14:sldId id="401"/>
            <p14:sldId id="400"/>
            <p14:sldId id="398"/>
            <p14:sldId id="402"/>
          </p14:sldIdLst>
        </p14:section>
        <p14:section name="TFD FE Model" id="{E4A12482-24D1-F047-8508-DCDBF5C1BE7F}">
          <p14:sldIdLst>
            <p14:sldId id="430"/>
            <p14:sldId id="417"/>
            <p14:sldId id="407"/>
            <p14:sldId id="424"/>
            <p14:sldId id="422"/>
            <p14:sldId id="427"/>
            <p14:sldId id="411"/>
            <p14:sldId id="431"/>
            <p14:sldId id="410"/>
            <p14:sldId id="399"/>
            <p14:sldId id="392"/>
            <p14:sldId id="412"/>
            <p14:sldId id="390"/>
            <p14:sldId id="405"/>
            <p14:sldId id="421"/>
            <p14:sldId id="389"/>
            <p14:sldId id="418"/>
            <p14:sldId id="408"/>
            <p14:sldId id="409"/>
            <p14:sldId id="4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383A0"/>
    <a:srgbClr val="BBE0E3"/>
    <a:srgbClr val="A9D18E"/>
    <a:srgbClr val="92D050"/>
    <a:srgbClr val="003366"/>
    <a:srgbClr val="022B45"/>
    <a:srgbClr val="032B44"/>
    <a:srgbClr val="062A44"/>
    <a:srgbClr val="062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7" autoAdjust="0"/>
    <p:restoredTop sz="96341" autoAdjust="0"/>
  </p:normalViewPr>
  <p:slideViewPr>
    <p:cSldViewPr snapToGrid="0">
      <p:cViewPr varScale="1">
        <p:scale>
          <a:sx n="146" d="100"/>
          <a:sy n="146" d="100"/>
        </p:scale>
        <p:origin x="416" y="160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84"/>
    </p:cViewPr>
  </p:sorterViewPr>
  <p:notesViewPr>
    <p:cSldViewPr snapToGrid="0">
      <p:cViewPr varScale="1">
        <p:scale>
          <a:sx n="116" d="100"/>
          <a:sy n="116" d="100"/>
        </p:scale>
        <p:origin x="335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116533-EDC9-44ED-BEDF-2C06CC3B2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6D688-15F4-4A2D-BEED-044EC1D4ED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C84AEAE7-09E5-49DB-B359-3165B231B51F}" type="datetime1">
              <a:rPr lang="en-US" altLang="en-US"/>
              <a:pPr/>
              <a:t>11/1/21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8DFD1-3754-4F36-A6ED-F47E29D162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83A3D-28F2-4B3F-9292-E53CFE684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370717EF-D0BA-456C-BCEC-7CD2BA3D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24DA18-C57A-4785-90EC-6B35B97F07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5012657-D96C-4E20-AF41-244900A6E0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5CD2191-4222-495B-88B3-DA793FB3CD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D0BA3E4-C098-4276-8EAB-A4E8D5E4645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9A1B5FF-EC92-477E-8E01-3B0FC4B4EB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CFEFA6C-28B9-42BB-8DFC-D96E64B17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21F9F75-A5A0-4A6F-BB62-D6587C2BC5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9F75-A5A0-4A6F-BB62-D6587C2BC5B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10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9F75-A5A0-4A6F-BB62-D6587C2BC5B2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30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TFD_contour_seps_cd.png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9F75-A5A0-4A6F-BB62-D6587C2BC5B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86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>
            <a:extLst>
              <a:ext uri="{FF2B5EF4-FFF2-40B4-BE49-F238E27FC236}">
                <a16:creationId xmlns:a16="http://schemas.microsoft.com/office/drawing/2014/main" id="{48F284C9-1923-4A13-AE5A-58725FD6B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9566E7-731D-40E4-A4E0-B54636C407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663D5922-372E-43F4-93F9-C84B61E4D0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7" name="Picture 7" descr="LBNL_Banner.psd">
            <a:extLst>
              <a:ext uri="{FF2B5EF4-FFF2-40B4-BE49-F238E27FC236}">
                <a16:creationId xmlns:a16="http://schemas.microsoft.com/office/drawing/2014/main" id="{D22987CD-6D31-4DC4-B944-B312E618E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260764"/>
            <a:ext cx="8280000" cy="468123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24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24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24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24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3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429000"/>
            <a:ext cx="8280000" cy="2513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FE922-EFB8-944D-A8C5-2F59C91BC2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2001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EA096-5786-4E41-AF33-B91CDF9207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7018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961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C03FD6-F8B8-4B55-8351-69815ACF5D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1037" y="180000"/>
            <a:ext cx="77819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E04E-CF89-4113-99F1-91AE395FE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3" y="630521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8707B-F3D6-497C-9C9B-259CF9B3F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199" y="630618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7B7B2A5E-4BFE-4478-8568-162AF3B78E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A9537-B9F5-EB44-BA86-1E010B6AF6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6072" y="6120000"/>
            <a:ext cx="964431" cy="73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FE72E7E-564F-6541-9142-8DFDA52AD950}"/>
              </a:ext>
            </a:extLst>
          </p:cNvPr>
          <p:cNvSpPr txBox="1">
            <a:spLocks/>
          </p:cNvSpPr>
          <p:nvPr userDrawn="1"/>
        </p:nvSpPr>
        <p:spPr>
          <a:xfrm>
            <a:off x="5695635" y="630521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3366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1400" dirty="0"/>
              <a:t>10/28/21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691CA6-5205-2A41-9AF1-4C869084612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6120000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B6C248-7239-AA48-A092-60E65FE9902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1080362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8" r:id="rId3"/>
    <p:sldLayoutId id="2147483707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1B41E9D-7F75-4A96-93B2-31289DD00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562" y="2130425"/>
            <a:ext cx="7966875" cy="1470025"/>
          </a:xfrm>
        </p:spPr>
        <p:txBody>
          <a:bodyPr/>
          <a:lstStyle/>
          <a:p>
            <a:pPr algn="ctr"/>
            <a:r>
              <a:rPr lang="en-US" altLang="en-US" dirty="0"/>
              <a:t>Test Facility Dipole</a:t>
            </a:r>
            <a:br>
              <a:rPr lang="en-US" altLang="en-US" dirty="0"/>
            </a:br>
            <a:r>
              <a:rPr lang="en-US" altLang="en-US" dirty="0"/>
              <a:t>Strain Effect on Magnet Critical Surface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064E279F-D015-4AE2-8AEE-1FDF829A51D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59541" y="3803069"/>
            <a:ext cx="8424918" cy="2985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G. Vallone, E. </a:t>
            </a:r>
            <a:r>
              <a:rPr lang="en-US" altLang="en-US" dirty="0" err="1"/>
              <a:t>Anderssen</a:t>
            </a:r>
            <a:r>
              <a:rPr lang="en-US" altLang="en-US" dirty="0"/>
              <a:t>, D. Arbelaez, P. </a:t>
            </a:r>
            <a:r>
              <a:rPr lang="en-US" altLang="en-US" dirty="0" err="1"/>
              <a:t>Ferracin</a:t>
            </a:r>
            <a:r>
              <a:rPr lang="en-US" altLang="en-US"/>
              <a:t>,</a:t>
            </a:r>
          </a:p>
          <a:p>
            <a:pPr algn="ctr"/>
            <a:r>
              <a:rPr lang="en-US" altLang="en-US"/>
              <a:t>S</a:t>
            </a:r>
            <a:r>
              <a:rPr lang="en-US" altLang="en-US" dirty="0"/>
              <a:t>. </a:t>
            </a:r>
            <a:r>
              <a:rPr lang="en-US" altLang="en-US" dirty="0" err="1"/>
              <a:t>Prestemon</a:t>
            </a:r>
            <a:r>
              <a:rPr lang="en-US" altLang="en-US" dirty="0"/>
              <a:t>, GL. </a:t>
            </a:r>
            <a:r>
              <a:rPr lang="en-US" altLang="en-US" dirty="0" err="1"/>
              <a:t>Sabbi</a:t>
            </a:r>
            <a:endParaRPr lang="en-US" altLang="en-US" dirty="0"/>
          </a:p>
          <a:p>
            <a:pPr algn="ctr"/>
            <a:endParaRPr lang="en-US" altLang="en-US" sz="2000" dirty="0"/>
          </a:p>
          <a:p>
            <a:pPr algn="ctr"/>
            <a:endParaRPr lang="en-US" altLang="en-US" sz="2000" dirty="0"/>
          </a:p>
          <a:p>
            <a:pPr algn="ctr"/>
            <a:endParaRPr lang="en-US" altLang="en-US" sz="2000" dirty="0"/>
          </a:p>
          <a:p>
            <a:pPr algn="ctr"/>
            <a:r>
              <a:rPr lang="it-IT" altLang="en-US" sz="2000" dirty="0"/>
              <a:t>TFD </a:t>
            </a:r>
            <a:r>
              <a:rPr lang="it-IT" altLang="en-US" sz="2000" dirty="0" err="1"/>
              <a:t>Wire</a:t>
            </a:r>
            <a:r>
              <a:rPr lang="it-IT" altLang="en-US" sz="2000" dirty="0"/>
              <a:t> </a:t>
            </a:r>
            <a:r>
              <a:rPr lang="it-IT" altLang="en-US" sz="2000" dirty="0" err="1"/>
              <a:t>Specification</a:t>
            </a:r>
            <a:r>
              <a:rPr lang="it-IT" altLang="en-US" sz="2000" dirty="0"/>
              <a:t> </a:t>
            </a:r>
            <a:r>
              <a:rPr lang="it-IT" altLang="en-US" sz="2000" dirty="0" err="1"/>
              <a:t>Review</a:t>
            </a:r>
            <a:endParaRPr lang="it-IT" altLang="en-US" sz="2000" dirty="0"/>
          </a:p>
          <a:p>
            <a:pPr algn="ctr"/>
            <a:r>
              <a:rPr lang="en-US" altLang="en-US" sz="2000" dirty="0"/>
              <a:t>28 October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381992"/>
            <a:ext cx="8632161" cy="4733060"/>
          </a:xfrm>
        </p:spPr>
        <p:txBody>
          <a:bodyPr lIns="9000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 models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Strand parametrization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Critical current computation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731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Current on the Strands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199874"/>
            <a:ext cx="8642552" cy="491517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b="1" dirty="0"/>
              <a:t>strand</a:t>
            </a:r>
            <a:r>
              <a:rPr lang="en-US" sz="1400" dirty="0"/>
              <a:t> </a:t>
            </a:r>
            <a:r>
              <a:rPr lang="en-US" sz="1400" b="1" dirty="0"/>
              <a:t>critical</a:t>
            </a:r>
            <a:r>
              <a:rPr lang="en-US" sz="1400" dirty="0"/>
              <a:t> </a:t>
            </a:r>
            <a:r>
              <a:rPr lang="en-US" sz="1400" b="1" dirty="0"/>
              <a:t>current</a:t>
            </a:r>
            <a:r>
              <a:rPr lang="en-US" sz="1400" dirty="0"/>
              <a:t> is computed averaging the critical current over the strand area (perfect current redistribution within the strand):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b="1" dirty="0"/>
              <a:t>local</a:t>
            </a:r>
            <a:r>
              <a:rPr lang="en-US" sz="1400" dirty="0"/>
              <a:t> </a:t>
            </a:r>
            <a:r>
              <a:rPr lang="en-US" sz="1400" b="1" dirty="0"/>
              <a:t>critical</a:t>
            </a:r>
            <a:r>
              <a:rPr lang="en-US" sz="1400" dirty="0"/>
              <a:t> </a:t>
            </a:r>
            <a:r>
              <a:rPr lang="en-US" sz="1400" b="1" dirty="0"/>
              <a:t>current</a:t>
            </a:r>
            <a:r>
              <a:rPr lang="en-US" sz="1400" dirty="0"/>
              <a:t> can be computed from the pinning force: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Where: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/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487D7-6FEA-C94B-9913-A577AA07C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90" y="1840144"/>
            <a:ext cx="4454821" cy="595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647C8-2DC1-EC4F-BD56-38F728B7A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303" y="2982324"/>
            <a:ext cx="5239892" cy="533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DC1C7-AE8E-9C42-95D8-215FAAA6C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723" y="3959897"/>
            <a:ext cx="5362753" cy="790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FD1675-033B-E144-8668-8121DF485F00}"/>
              </a:ext>
            </a:extLst>
          </p:cNvPr>
          <p:cNvSpPr/>
          <p:nvPr/>
        </p:nvSpPr>
        <p:spPr>
          <a:xfrm>
            <a:off x="3922846" y="5658126"/>
            <a:ext cx="4930209" cy="456684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1200"/>
              </a:spcBef>
            </a:pPr>
            <a:r>
              <a:rPr lang="en-US" sz="1200" i="1" dirty="0" err="1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rPr>
              <a:t>Bordini</a:t>
            </a:r>
            <a:r>
              <a:rPr lang="en-US" sz="1200" i="1" dirty="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rPr>
              <a:t>, B et al., An exponential scaling law for the strain dependence of the Nb3Sn critical current density. SUST (2014)</a:t>
            </a:r>
          </a:p>
        </p:txBody>
      </p:sp>
    </p:spTree>
    <p:extLst>
      <p:ext uri="{BB962C8B-B14F-4D97-AF65-F5344CB8AC3E}">
        <p14:creationId xmlns:p14="http://schemas.microsoft.com/office/powerpoint/2010/main" val="47635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s(𝞮) - Exponential Scaling Law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1199874"/>
                <a:ext cx="8642552" cy="4915177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</a:t>
                </a:r>
                <a:r>
                  <a:rPr lang="en-US" sz="1400" b="1" dirty="0"/>
                  <a:t>strain</a:t>
                </a:r>
                <a:r>
                  <a:rPr lang="en-US" sz="1400" dirty="0"/>
                  <a:t> </a:t>
                </a:r>
                <a:r>
                  <a:rPr lang="en-US" sz="1400" b="1" dirty="0"/>
                  <a:t>function</a:t>
                </a:r>
                <a:r>
                  <a:rPr lang="en-US" sz="1400" dirty="0"/>
                  <a:t> is defined as: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0" indent="0"/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Here we use the </a:t>
                </a:r>
                <a:r>
                  <a:rPr lang="en-US" sz="1400" b="1" dirty="0"/>
                  <a:t>exponential</a:t>
                </a:r>
                <a:r>
                  <a:rPr lang="en-US" sz="1400" dirty="0"/>
                  <a:t> </a:t>
                </a:r>
                <a:r>
                  <a:rPr lang="en-US" sz="1400" b="1" dirty="0"/>
                  <a:t>strain</a:t>
                </a:r>
                <a:r>
                  <a:rPr lang="en-US" sz="1400" dirty="0"/>
                  <a:t> </a:t>
                </a:r>
                <a:r>
                  <a:rPr lang="en-US" sz="1400" b="1" dirty="0"/>
                  <a:t>function</a:t>
                </a:r>
                <a:r>
                  <a:rPr lang="en-US" sz="1400" dirty="0"/>
                  <a:t> defined by </a:t>
                </a:r>
                <a:r>
                  <a:rPr lang="en-US" sz="1400" dirty="0" err="1"/>
                  <a:t>Bordini</a:t>
                </a:r>
                <a:r>
                  <a:rPr lang="en-US" sz="1400" dirty="0"/>
                  <a:t> et al.: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approach considers the effect of the </a:t>
                </a:r>
                <a:r>
                  <a:rPr lang="en-US" sz="1400" b="1" dirty="0"/>
                  <a:t>thermal</a:t>
                </a:r>
                <a:r>
                  <a:rPr lang="en-US" sz="1400" dirty="0"/>
                  <a:t> </a:t>
                </a:r>
                <a:r>
                  <a:rPr lang="en-US" sz="1400" b="1" dirty="0"/>
                  <a:t>contraction</a:t>
                </a:r>
                <a:r>
                  <a:rPr lang="en-US" sz="1400" dirty="0"/>
                  <a:t> mismatch on strands (from the reaction to cryogenic temperatures):</a:t>
                </a:r>
              </a:p>
              <a:p>
                <a:pPr marL="0" indent="0"/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need to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/>
                  <a:t> on the </a:t>
                </a:r>
                <a:r>
                  <a:rPr lang="en-US" sz="1400" b="1" dirty="0"/>
                  <a:t>measurements</a:t>
                </a:r>
                <a:r>
                  <a:rPr lang="en-US" sz="1400" dirty="0"/>
                  <a:t>, while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1400" dirty="0"/>
                  <a:t> is equal to 0.1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 </a:t>
                </a:r>
                <a:r>
                  <a:rPr lang="en-US" sz="1400" b="1" dirty="0"/>
                  <a:t>scaling</a:t>
                </a:r>
                <a:r>
                  <a:rPr lang="en-US" sz="1400" dirty="0"/>
                  <a:t> </a:t>
                </a:r>
                <a:r>
                  <a:rPr lang="en-US" sz="1400" b="1" dirty="0"/>
                  <a:t>factor</a:t>
                </a:r>
                <a:r>
                  <a:rPr lang="en-US" sz="1400" dirty="0"/>
                  <a:t> (strand to filament) is used in this methodology: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Equal to 2 after calibration on the CERN </a:t>
                </a:r>
                <a:r>
                  <a:rPr lang="en-US" sz="1400" b="1" dirty="0"/>
                  <a:t>sample</a:t>
                </a:r>
                <a:r>
                  <a:rPr lang="en-US" sz="1400" dirty="0"/>
                  <a:t> </a:t>
                </a:r>
                <a:r>
                  <a:rPr lang="en-US" sz="1400" b="1" dirty="0"/>
                  <a:t>holder</a:t>
                </a:r>
                <a:r>
                  <a:rPr lang="en-US" sz="1400" dirty="0"/>
                  <a:t> data.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1199874"/>
                <a:ext cx="8642552" cy="4915177"/>
              </a:xfrm>
              <a:blipFill>
                <a:blip r:embed="rId2"/>
                <a:stretch>
                  <a:fillRect l="-147" t="-258" b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6AA0F-D524-6F4C-8BBB-C5A4921C5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98" y="2734506"/>
            <a:ext cx="2880257" cy="755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5318B1-C73A-4E44-8F48-8E888876C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260" y="1629731"/>
            <a:ext cx="1412255" cy="60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5C7B0-C833-844F-B211-02F2782B3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387" y="2640803"/>
            <a:ext cx="3927059" cy="873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350BA5-B2CA-9843-93FD-BDE63B2AD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108" y="4345093"/>
            <a:ext cx="1672407" cy="365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015FA-4A9A-534C-A407-87DF40847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374" y="5419890"/>
            <a:ext cx="1022026" cy="2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2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of the Strain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3784460"/>
                <a:ext cx="8602571" cy="2221485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</a:t>
                </a:r>
                <a:r>
                  <a:rPr lang="en-US" sz="1400" b="1" dirty="0"/>
                  <a:t>fitting</a:t>
                </a:r>
                <a:r>
                  <a:rPr lang="en-US" sz="1400" dirty="0"/>
                  <a:t> parameters can be divided in two groups:</a:t>
                </a:r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Non-strain</a:t>
                </a:r>
                <a:r>
                  <a:rPr lang="en-US" sz="1400" dirty="0"/>
                  <a:t> related: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sz="1400" dirty="0"/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Strain</a:t>
                </a:r>
                <a:r>
                  <a:rPr lang="en-US" sz="1400" dirty="0"/>
                  <a:t> related: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also ‘extract’ an ‘</a:t>
                </a:r>
                <a:r>
                  <a:rPr lang="en-US" sz="1400" b="1" dirty="0"/>
                  <a:t>irreversible</a:t>
                </a:r>
                <a:r>
                  <a:rPr lang="en-US" sz="1400" dirty="0"/>
                  <a:t>’ </a:t>
                </a:r>
                <a:r>
                  <a:rPr lang="en-US" sz="1400" b="1" dirty="0"/>
                  <a:t>limit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</m:oMath>
                </a14:m>
                <a:r>
                  <a:rPr lang="en-US" sz="1400" dirty="0"/>
                  <a:t> from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measurements</a:t>
                </a:r>
              </a:p>
              <a:p>
                <a:pPr marL="231775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proceed as follows:</a:t>
                </a:r>
              </a:p>
              <a:p>
                <a:pPr lvl="2" indent="-342900">
                  <a:buFont typeface="+mj-lt"/>
                  <a:buAutoNum type="arabicPeriod"/>
                </a:pPr>
                <a:r>
                  <a:rPr lang="en-US" sz="1400" dirty="0"/>
                  <a:t>Calibrate the </a:t>
                </a:r>
                <a:r>
                  <a:rPr lang="en-US" sz="1400" b="1" dirty="0"/>
                  <a:t>non-strain related</a:t>
                </a:r>
                <a:r>
                  <a:rPr lang="en-US" sz="1400" dirty="0"/>
                  <a:t> parameters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measurements</a:t>
                </a:r>
              </a:p>
              <a:p>
                <a:pPr lvl="2" indent="-342900">
                  <a:buFont typeface="+mj-lt"/>
                  <a:buAutoNum type="arabicPeriod"/>
                </a:pPr>
                <a:r>
                  <a:rPr lang="en-US" sz="1400" dirty="0"/>
                  <a:t>Calibrate the </a:t>
                </a:r>
                <a:r>
                  <a:rPr lang="en-US" sz="1400" b="1" dirty="0"/>
                  <a:t>strain related</a:t>
                </a:r>
                <a:r>
                  <a:rPr lang="en-US" sz="1400" dirty="0"/>
                  <a:t> parameters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data.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3784460"/>
                <a:ext cx="8602571" cy="2221485"/>
              </a:xfrm>
              <a:blipFill>
                <a:blip r:embed="rId3"/>
                <a:stretch>
                  <a:fillRect l="-147" t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99EB132E-7289-1442-BFA6-A6357E03C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9" y="1155560"/>
            <a:ext cx="3289300" cy="2628900"/>
          </a:xfrm>
          <a:prstGeom prst="rect">
            <a:avLst/>
          </a:prstGeom>
        </p:spPr>
      </p:pic>
      <p:pic>
        <p:nvPicPr>
          <p:cNvPr id="14" name="Picture 13" descr="Chart, diagram&#10;&#10;Description automatically generated">
            <a:extLst>
              <a:ext uri="{FF2B5EF4-FFF2-40B4-BE49-F238E27FC236}">
                <a16:creationId xmlns:a16="http://schemas.microsoft.com/office/drawing/2014/main" id="{7741AFE5-9F1A-384C-B179-5E823665B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808" y="1155560"/>
            <a:ext cx="3340100" cy="2628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A48830-5936-5C4A-A76D-C1C678425810}"/>
              </a:ext>
            </a:extLst>
          </p:cNvPr>
          <p:cNvSpPr/>
          <p:nvPr/>
        </p:nvSpPr>
        <p:spPr bwMode="auto">
          <a:xfrm>
            <a:off x="1416486" y="2993025"/>
            <a:ext cx="1476601" cy="2587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See D.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Turrioni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 talk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CA7D63-7333-D049-9A6C-019EA2BB2697}"/>
              </a:ext>
            </a:extLst>
          </p:cNvPr>
          <p:cNvSpPr/>
          <p:nvPr/>
        </p:nvSpPr>
        <p:spPr bwMode="auto">
          <a:xfrm>
            <a:off x="5827858" y="1452168"/>
            <a:ext cx="1360875" cy="2216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100" dirty="0">
                <a:latin typeface="Century Gothic" panose="020B0502020202020204" pitchFamily="34" charset="0"/>
                <a:ea typeface="ＭＳ Ｐゴシック" charset="-128"/>
              </a:rPr>
              <a:t>N. </a:t>
            </a:r>
            <a:r>
              <a:rPr lang="en-US" sz="1100" dirty="0" err="1">
                <a:latin typeface="Century Gothic" panose="020B0502020202020204" pitchFamily="34" charset="0"/>
                <a:ea typeface="ＭＳ Ｐゴシック" charset="-128"/>
              </a:rPr>
              <a:t>Cheggour</a:t>
            </a:r>
            <a:r>
              <a:rPr lang="en-US" sz="1100" dirty="0">
                <a:latin typeface="Century Gothic" panose="020B0502020202020204" pitchFamily="34" charset="0"/>
                <a:ea typeface="ＭＳ Ｐゴシック" charset="-128"/>
              </a:rPr>
              <a:t> talk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3EBA92-8D16-0246-8B8D-F81B1F8AC6E2}"/>
              </a:ext>
            </a:extLst>
          </p:cNvPr>
          <p:cNvSpPr/>
          <p:nvPr/>
        </p:nvSpPr>
        <p:spPr bwMode="auto">
          <a:xfrm>
            <a:off x="7497908" y="2111965"/>
            <a:ext cx="1476601" cy="61715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Data from CERN wire, 665°C reaction</a:t>
            </a:r>
          </a:p>
        </p:txBody>
      </p:sp>
    </p:spTree>
    <p:extLst>
      <p:ext uri="{BB962C8B-B14F-4D97-AF65-F5344CB8AC3E}">
        <p14:creationId xmlns:p14="http://schemas.microsoft.com/office/powerpoint/2010/main" val="160717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Results -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65550" y="1265960"/>
                <a:ext cx="5186349" cy="2495550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Comparing the </a:t>
                </a:r>
                <a:r>
                  <a:rPr lang="en-US" sz="1400" b="1" dirty="0"/>
                  <a:t>fitting</a:t>
                </a:r>
                <a:r>
                  <a:rPr lang="en-US" sz="1400" dirty="0"/>
                  <a:t> values with </a:t>
                </a:r>
                <a:r>
                  <a:rPr lang="en-US" sz="1400" b="1" dirty="0"/>
                  <a:t>literature</a:t>
                </a:r>
                <a:r>
                  <a:rPr lang="en-US" sz="1400" dirty="0"/>
                  <a:t> data:</a:t>
                </a:r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Fit parameters are </a:t>
                </a:r>
                <a:r>
                  <a:rPr lang="en-US" sz="1400" b="1" dirty="0"/>
                  <a:t>in</a:t>
                </a:r>
                <a:r>
                  <a:rPr lang="en-US" sz="1400" dirty="0"/>
                  <a:t> </a:t>
                </a:r>
                <a:r>
                  <a:rPr lang="en-US" sz="1400" b="1" dirty="0"/>
                  <a:t>range</a:t>
                </a:r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C1 could be better</a:t>
                </a:r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/>
                  <a:t> varies between -0.3% and -0.1%. </a:t>
                </a:r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Based on previous studies, we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=0.2%</m:t>
                    </m:r>
                  </m:oMath>
                </a14:m>
                <a:endParaRPr lang="en-US" sz="1400" dirty="0"/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conservatively assume 5% </a:t>
                </a:r>
                <a:r>
                  <a:rPr lang="en-US" sz="1400" b="1" dirty="0"/>
                  <a:t>cabling</a:t>
                </a:r>
                <a:r>
                  <a:rPr lang="en-US" sz="1400" dirty="0"/>
                  <a:t> </a:t>
                </a:r>
                <a:r>
                  <a:rPr lang="en-US" sz="1400" b="1" dirty="0"/>
                  <a:t>degradation</a:t>
                </a:r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TFD development cable closer to 2%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65550" y="1265960"/>
                <a:ext cx="5186349" cy="2495550"/>
              </a:xfrm>
              <a:blipFill>
                <a:blip r:embed="rId3"/>
                <a:stretch>
                  <a:fillRect l="-244" t="-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9494E-CE00-274F-B7CE-7922716F5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57" y="3429000"/>
            <a:ext cx="7963683" cy="24838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06AD66-FFF2-2542-A444-A3D6C838F935}"/>
              </a:ext>
            </a:extLst>
          </p:cNvPr>
          <p:cNvSpPr/>
          <p:nvPr/>
        </p:nvSpPr>
        <p:spPr>
          <a:xfrm>
            <a:off x="6432647" y="5770661"/>
            <a:ext cx="2419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B. </a:t>
            </a:r>
            <a:r>
              <a:rPr lang="en-US" sz="1400" i="1" dirty="0" err="1">
                <a:latin typeface="Century Gothic" panose="020B0502020202020204" pitchFamily="34" charset="0"/>
              </a:rPr>
              <a:t>Bordini</a:t>
            </a:r>
            <a:r>
              <a:rPr lang="en-US" sz="1400" i="1" dirty="0">
                <a:latin typeface="Century Gothic" panose="020B0502020202020204" pitchFamily="34" charset="0"/>
              </a:rPr>
              <a:t> et al, SUST., 2014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10461C2-FE9D-CA47-B8F4-79203E0A13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8102511"/>
                  </p:ext>
                </p:extLst>
              </p:nvPr>
            </p:nvGraphicFramePr>
            <p:xfrm>
              <a:off x="500672" y="1292393"/>
              <a:ext cx="2915043" cy="1924909"/>
            </p:xfrm>
            <a:graphic>
              <a:graphicData uri="http://schemas.openxmlformats.org/drawingml/2006/table">
                <a:tbl>
                  <a:tblPr>
                    <a:tableStyleId>{9D7B26C5-4107-4FEC-AEDC-1716B250A1EF}</a:tableStyleId>
                  </a:tblPr>
                  <a:tblGrid>
                    <a:gridCol w="971681">
                      <a:extLst>
                        <a:ext uri="{9D8B030D-6E8A-4147-A177-3AD203B41FA5}">
                          <a16:colId xmlns:a16="http://schemas.microsoft.com/office/drawing/2014/main" val="3916066346"/>
                        </a:ext>
                      </a:extLst>
                    </a:gridCol>
                    <a:gridCol w="971681">
                      <a:extLst>
                        <a:ext uri="{9D8B030D-6E8A-4147-A177-3AD203B41FA5}">
                          <a16:colId xmlns:a16="http://schemas.microsoft.com/office/drawing/2014/main" val="2765245001"/>
                        </a:ext>
                      </a:extLst>
                    </a:gridCol>
                    <a:gridCol w="971681">
                      <a:extLst>
                        <a:ext uri="{9D8B030D-6E8A-4147-A177-3AD203B41FA5}">
                          <a16:colId xmlns:a16="http://schemas.microsoft.com/office/drawing/2014/main" val="2697603138"/>
                        </a:ext>
                      </a:extLst>
                    </a:gridCol>
                  </a:tblGrid>
                  <a:tr h="2749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08703123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kA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111.4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13657034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30.06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063068515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17.40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731662966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0.86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76570393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055247324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400" b="0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14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400" b="0" i="1" u="none" strike="noStrike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u="none" strike="noStrike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1400" b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𝑖𝑟𝑟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0.85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4468623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10461C2-FE9D-CA47-B8F4-79203E0A13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8102511"/>
                  </p:ext>
                </p:extLst>
              </p:nvPr>
            </p:nvGraphicFramePr>
            <p:xfrm>
              <a:off x="500672" y="1292393"/>
              <a:ext cx="2915043" cy="1924909"/>
            </p:xfrm>
            <a:graphic>
              <a:graphicData uri="http://schemas.openxmlformats.org/drawingml/2006/table">
                <a:tbl>
                  <a:tblPr>
                    <a:tableStyleId>{9D7B26C5-4107-4FEC-AEDC-1716B250A1EF}</a:tableStyleId>
                  </a:tblPr>
                  <a:tblGrid>
                    <a:gridCol w="971681">
                      <a:extLst>
                        <a:ext uri="{9D8B030D-6E8A-4147-A177-3AD203B41FA5}">
                          <a16:colId xmlns:a16="http://schemas.microsoft.com/office/drawing/2014/main" val="3916066346"/>
                        </a:ext>
                      </a:extLst>
                    </a:gridCol>
                    <a:gridCol w="971681">
                      <a:extLst>
                        <a:ext uri="{9D8B030D-6E8A-4147-A177-3AD203B41FA5}">
                          <a16:colId xmlns:a16="http://schemas.microsoft.com/office/drawing/2014/main" val="2765245001"/>
                        </a:ext>
                      </a:extLst>
                    </a:gridCol>
                    <a:gridCol w="971681">
                      <a:extLst>
                        <a:ext uri="{9D8B030D-6E8A-4147-A177-3AD203B41FA5}">
                          <a16:colId xmlns:a16="http://schemas.microsoft.com/office/drawing/2014/main" val="2697603138"/>
                        </a:ext>
                      </a:extLst>
                    </a:gridCol>
                  </a:tblGrid>
                  <a:tr h="2749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Unit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</a:t>
                          </a:r>
                        </a:p>
                      </a:txBody>
                      <a:tcPr marL="9525" marR="9525" marT="9525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08703123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t="-109091" r="-200000" b="-5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kA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111.4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13657034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5"/>
                          <a:stretch>
                            <a:fillRect t="-209091" r="-200000" b="-4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30.06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063068515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5"/>
                          <a:stretch>
                            <a:fillRect t="-323810" r="-200000" b="-3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17.40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731662966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5"/>
                          <a:stretch>
                            <a:fillRect t="-404545" r="-200000" b="-2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0.86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76570393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5"/>
                          <a:stretch>
                            <a:fillRect t="-504545" r="-200000" b="-1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055247324"/>
                      </a:ext>
                    </a:extLst>
                  </a:tr>
                  <a:tr h="2749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5"/>
                          <a:stretch>
                            <a:fillRect t="-604545" r="-200000" b="-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0.85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4468623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5712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381992"/>
            <a:ext cx="8632161" cy="4733060"/>
          </a:xfrm>
        </p:spPr>
        <p:txBody>
          <a:bodyPr lIns="9000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 models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Strand parametrization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Critical current computation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6097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Assembly + Cooldown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2" y="4062476"/>
                <a:ext cx="8602827" cy="205257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For </a:t>
                </a:r>
                <a:r>
                  <a:rPr lang="en-US" sz="1400" b="1" dirty="0"/>
                  <a:t>assembly</a:t>
                </a:r>
                <a:r>
                  <a:rPr lang="en-US" sz="1400" dirty="0"/>
                  <a:t> and </a:t>
                </a:r>
                <a:r>
                  <a:rPr lang="en-US" sz="1400" b="1" dirty="0"/>
                  <a:t>cool-down,</a:t>
                </a:r>
                <a:r>
                  <a:rPr lang="en-US" sz="1400" dirty="0"/>
                  <a:t> we focus on potential </a:t>
                </a:r>
                <a:r>
                  <a:rPr lang="en-US" sz="1400" b="1" dirty="0"/>
                  <a:t>irreversible</a:t>
                </a:r>
                <a:r>
                  <a:rPr lang="en-US" sz="1400" dirty="0"/>
                  <a:t> degradation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</m:oMath>
                </a14:m>
                <a:r>
                  <a:rPr lang="en-US" sz="1400" dirty="0"/>
                  <a:t> is the strain function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𝑖𝑟𝑟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1400" dirty="0"/>
                  <a:t>, equal to 0.85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assume this as ‘</a:t>
                </a:r>
                <a:r>
                  <a:rPr lang="en-US" sz="1400" b="1" dirty="0"/>
                  <a:t>limit</a:t>
                </a:r>
                <a:r>
                  <a:rPr lang="en-US" sz="1400" dirty="0"/>
                  <a:t>’ for irreversible degradation onset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</a:t>
                </a:r>
                <a:r>
                  <a:rPr lang="en-US" sz="1400" b="1" dirty="0"/>
                  <a:t>critical</a:t>
                </a:r>
                <a:r>
                  <a:rPr lang="en-US" sz="1400" dirty="0"/>
                  <a:t> area is the lower side of the upper coil, with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</m:oMath>
                </a14:m>
                <a:r>
                  <a:rPr lang="en-US" sz="1400" dirty="0"/>
                  <a:t>= 0.83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Slightly over the limit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However, this is with </a:t>
                </a:r>
                <a:r>
                  <a:rPr lang="en-US" sz="1400" b="1" dirty="0"/>
                  <a:t>full prestress </a:t>
                </a:r>
                <a:r>
                  <a:rPr lang="en-US" sz="1400" dirty="0"/>
                  <a:t>for 16 T, and the plan is to </a:t>
                </a:r>
                <a:r>
                  <a:rPr lang="en-US" sz="1400" b="1" dirty="0"/>
                  <a:t>start</a:t>
                </a:r>
                <a:r>
                  <a:rPr lang="en-US" sz="1400" dirty="0"/>
                  <a:t> with a </a:t>
                </a:r>
                <a:r>
                  <a:rPr lang="en-US" sz="1400" b="1" dirty="0"/>
                  <a:t>lower</a:t>
                </a:r>
                <a:r>
                  <a:rPr lang="en-US" sz="1400" dirty="0"/>
                  <a:t> prestress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2" y="4062476"/>
                <a:ext cx="8602827" cy="2052574"/>
              </a:xfrm>
              <a:blipFill>
                <a:blip r:embed="rId3"/>
                <a:stretch>
                  <a:fillRect l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pic>
        <p:nvPicPr>
          <p:cNvPr id="11" name="Picture 10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BC28EC35-4BC9-F24F-94C3-ABB89982D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051" y="1166105"/>
            <a:ext cx="3633827" cy="28800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37031F-A079-EE4F-8311-40729F51F30D}"/>
              </a:ext>
            </a:extLst>
          </p:cNvPr>
          <p:cNvCxnSpPr/>
          <p:nvPr/>
        </p:nvCxnSpPr>
        <p:spPr bwMode="auto">
          <a:xfrm flipV="1">
            <a:off x="5750118" y="2574854"/>
            <a:ext cx="332631" cy="453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ED0E5-E487-834E-AA69-0DFE4593F578}"/>
              </a:ext>
            </a:extLst>
          </p:cNvPr>
          <p:cNvSpPr/>
          <p:nvPr/>
        </p:nvSpPr>
        <p:spPr bwMode="auto">
          <a:xfrm>
            <a:off x="5361993" y="3067571"/>
            <a:ext cx="668859" cy="4532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Critical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49D8FB-CF6C-8F4B-9A7C-EAF4DEAB6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74" y="1166105"/>
            <a:ext cx="3317664" cy="288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EB7D8D-C847-514C-B0B7-7D8FE5E8F159}"/>
              </a:ext>
            </a:extLst>
          </p:cNvPr>
          <p:cNvSpPr/>
          <p:nvPr/>
        </p:nvSpPr>
        <p:spPr bwMode="auto">
          <a:xfrm>
            <a:off x="1116521" y="1347665"/>
            <a:ext cx="1360875" cy="2216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100" dirty="0">
                <a:latin typeface="Century Gothic" panose="020B0502020202020204" pitchFamily="34" charset="0"/>
                <a:ea typeface="ＭＳ Ｐゴシック" charset="-128"/>
              </a:rPr>
              <a:t>N. </a:t>
            </a:r>
            <a:r>
              <a:rPr lang="en-US" sz="1100" dirty="0" err="1">
                <a:latin typeface="Century Gothic" panose="020B0502020202020204" pitchFamily="34" charset="0"/>
                <a:ea typeface="ＭＳ Ｐゴシック" charset="-128"/>
              </a:rPr>
              <a:t>Cheggour</a:t>
            </a:r>
            <a:r>
              <a:rPr lang="en-US" sz="1100" dirty="0">
                <a:latin typeface="Century Gothic" panose="020B0502020202020204" pitchFamily="34" charset="0"/>
                <a:ea typeface="ＭＳ Ｐゴシック" charset="-128"/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83157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Function During Powering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397649"/>
            <a:ext cx="8642552" cy="17174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Strain</a:t>
            </a:r>
            <a:r>
              <a:rPr lang="en-US" sz="1400" dirty="0"/>
              <a:t> </a:t>
            </a:r>
            <a:r>
              <a:rPr lang="en-US" sz="1400" b="1" dirty="0"/>
              <a:t>function</a:t>
            </a:r>
            <a:r>
              <a:rPr lang="en-US" sz="1400" dirty="0"/>
              <a:t> at 16 T, averaged on each strand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During powering, the </a:t>
            </a:r>
            <a:r>
              <a:rPr lang="en-US" sz="1400" b="1" dirty="0"/>
              <a:t>pole</a:t>
            </a:r>
            <a:r>
              <a:rPr lang="en-US" sz="1400" dirty="0"/>
              <a:t> turn </a:t>
            </a:r>
            <a:r>
              <a:rPr lang="en-US" sz="1400" b="1" dirty="0"/>
              <a:t>unloads</a:t>
            </a:r>
            <a:r>
              <a:rPr lang="en-US" sz="1400" dirty="0"/>
              <a:t> and the strain function is lower than ~0.9 only on the ‘low field’ region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Next step is to evaluate the </a:t>
            </a:r>
            <a:r>
              <a:rPr lang="en-US" sz="1400" b="1" dirty="0"/>
              <a:t>margin</a:t>
            </a:r>
            <a:r>
              <a:rPr lang="en-US" sz="1400" dirty="0"/>
              <a:t> on each strand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74492E-521E-7640-87CB-A8E768E11785}"/>
              </a:ext>
            </a:extLst>
          </p:cNvPr>
          <p:cNvCxnSpPr>
            <a:cxnSpLocks/>
          </p:cNvCxnSpPr>
          <p:nvPr/>
        </p:nvCxnSpPr>
        <p:spPr bwMode="auto">
          <a:xfrm>
            <a:off x="4259007" y="2808536"/>
            <a:ext cx="529937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4FEE5C58-2DA0-964D-8B9A-90DDFABC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0" y="1262865"/>
            <a:ext cx="3633826" cy="2880000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1D77C157-BE20-0D4D-BDBA-90B367F71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842" y="1262865"/>
            <a:ext cx="363382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54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Function During Powering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3840479"/>
            <a:ext cx="8644739" cy="21657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Two</a:t>
            </a:r>
            <a:r>
              <a:rPr lang="en-US" sz="1400" dirty="0"/>
              <a:t> </a:t>
            </a:r>
            <a:r>
              <a:rPr lang="en-US" sz="1400" b="1" dirty="0"/>
              <a:t>regions</a:t>
            </a:r>
            <a:r>
              <a:rPr lang="en-US" sz="1400" dirty="0"/>
              <a:t> of interest selected for further analysis: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dirty="0"/>
              <a:t>High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 / low stress, on the outer coil pole turn (max field)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A ‘dangerous’ area in the </a:t>
            </a:r>
            <a:r>
              <a:rPr lang="en-US" sz="1400" b="1" dirty="0"/>
              <a:t>low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 region, with high stress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b="1" dirty="0"/>
              <a:t>strain</a:t>
            </a:r>
            <a:r>
              <a:rPr lang="en-US" sz="1400" dirty="0"/>
              <a:t> </a:t>
            </a:r>
            <a:r>
              <a:rPr lang="en-US" sz="1400" b="1" dirty="0"/>
              <a:t>function</a:t>
            </a:r>
            <a:r>
              <a:rPr lang="en-US" sz="1400" dirty="0"/>
              <a:t> on the </a:t>
            </a:r>
            <a:r>
              <a:rPr lang="en-US" sz="1400" b="1" dirty="0"/>
              <a:t>high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 region does not see a lot of variation after ~15 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strain function in the </a:t>
            </a:r>
            <a:r>
              <a:rPr lang="en-US" sz="1400" b="1" dirty="0"/>
              <a:t>low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 region sees a continuous </a:t>
            </a:r>
            <a:r>
              <a:rPr lang="en-US" sz="1400" b="1" dirty="0"/>
              <a:t>reduction</a:t>
            </a:r>
            <a:r>
              <a:rPr lang="en-US" sz="1400" dirty="0"/>
              <a:t> as the </a:t>
            </a:r>
            <a:r>
              <a:rPr lang="en-US" sz="1400" dirty="0" err="1"/>
              <a:t>e.m.</a:t>
            </a:r>
            <a:r>
              <a:rPr lang="en-US" sz="1400" dirty="0"/>
              <a:t> forces increase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Therefore, the margin on the </a:t>
            </a:r>
            <a:r>
              <a:rPr lang="en-US" sz="1400" b="1" dirty="0"/>
              <a:t>pole</a:t>
            </a:r>
            <a:r>
              <a:rPr lang="en-US" sz="1400" dirty="0"/>
              <a:t> turns is ~</a:t>
            </a:r>
            <a:r>
              <a:rPr lang="en-US" sz="1400" b="1" dirty="0"/>
              <a:t>unchanged</a:t>
            </a:r>
            <a:r>
              <a:rPr lang="en-US" sz="1400" dirty="0"/>
              <a:t>, while the LF region sees a reduction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D16AF673-E4D0-CA48-B240-E508A737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1156784"/>
            <a:ext cx="3276600" cy="26289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1763077-B03C-2D46-AABA-6E447AED1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83" y="1268204"/>
            <a:ext cx="3179598" cy="2520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775348-E785-B64B-991D-E47C0C1B86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738353" y="2328187"/>
            <a:ext cx="217357" cy="3380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AC555CC-3453-FB4F-8C21-BC0BEFFE10B7}"/>
              </a:ext>
            </a:extLst>
          </p:cNvPr>
          <p:cNvSpPr txBox="1"/>
          <p:nvPr/>
        </p:nvSpPr>
        <p:spPr>
          <a:xfrm>
            <a:off x="4951610" y="2661096"/>
            <a:ext cx="1114408" cy="461665"/>
          </a:xfrm>
          <a:prstGeom prst="rect">
            <a:avLst/>
          </a:prstGeom>
          <a:solidFill>
            <a:srgbClr val="5383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High field</a:t>
            </a:r>
          </a:p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Low stress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2D4CE-FE32-2C49-A583-C5E6FE1C61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98182" y="1729307"/>
            <a:ext cx="313341" cy="2004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873095-FC71-604E-B534-3108C3692A6F}"/>
              </a:ext>
            </a:extLst>
          </p:cNvPr>
          <p:cNvSpPr txBox="1"/>
          <p:nvPr/>
        </p:nvSpPr>
        <p:spPr>
          <a:xfrm>
            <a:off x="7064838" y="1813738"/>
            <a:ext cx="1207382" cy="461665"/>
          </a:xfrm>
          <a:prstGeom prst="rect">
            <a:avLst/>
          </a:prstGeom>
          <a:solidFill>
            <a:srgbClr val="5383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Low field</a:t>
            </a:r>
          </a:p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High stress</a:t>
            </a:r>
          </a:p>
        </p:txBody>
      </p:sp>
    </p:spTree>
    <p:extLst>
      <p:ext uri="{BB962C8B-B14F-4D97-AF65-F5344CB8AC3E}">
        <p14:creationId xmlns:p14="http://schemas.microsoft.com/office/powerpoint/2010/main" val="126554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Current Margin with Strain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675BD1-28A8-7649-B700-211B6D933A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964" y="1072437"/>
            <a:ext cx="5301464" cy="400148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5F29535-6245-AB4F-A11F-F9DE4C2FD481}"/>
              </a:ext>
            </a:extLst>
          </p:cNvPr>
          <p:cNvSpPr/>
          <p:nvPr/>
        </p:nvSpPr>
        <p:spPr bwMode="auto">
          <a:xfrm>
            <a:off x="1790330" y="1750810"/>
            <a:ext cx="221709" cy="194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79BCF3E-EEBB-8942-9E75-941F56AB8280}"/>
              </a:ext>
            </a:extLst>
          </p:cNvPr>
          <p:cNvSpPr/>
          <p:nvPr/>
        </p:nvSpPr>
        <p:spPr bwMode="auto">
          <a:xfrm>
            <a:off x="1790330" y="2583007"/>
            <a:ext cx="221709" cy="194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17E35E-2D68-E147-B171-5FEFE7057606}"/>
              </a:ext>
            </a:extLst>
          </p:cNvPr>
          <p:cNvCxnSpPr>
            <a:cxnSpLocks/>
          </p:cNvCxnSpPr>
          <p:nvPr/>
        </p:nvCxnSpPr>
        <p:spPr bwMode="auto">
          <a:xfrm>
            <a:off x="1901184" y="1980974"/>
            <a:ext cx="1" cy="6020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CF9C92-540A-174A-95A4-AD93FAF0D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5040173"/>
            <a:ext cx="8633350" cy="9660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At 16 T, the </a:t>
            </a:r>
            <a:r>
              <a:rPr lang="en-US" sz="1400" b="1" dirty="0"/>
              <a:t>working</a:t>
            </a:r>
            <a:r>
              <a:rPr lang="en-US" sz="1400" dirty="0"/>
              <a:t> </a:t>
            </a:r>
            <a:r>
              <a:rPr lang="en-US" sz="1400" b="1" dirty="0"/>
              <a:t>point</a:t>
            </a:r>
            <a:r>
              <a:rPr lang="en-US" sz="1400" dirty="0"/>
              <a:t> as a fraction of the </a:t>
            </a:r>
            <a:r>
              <a:rPr lang="en-US" sz="1400" b="1" dirty="0"/>
              <a:t>critical</a:t>
            </a:r>
            <a:r>
              <a:rPr lang="en-US" sz="1400" dirty="0"/>
              <a:t> </a:t>
            </a:r>
            <a:r>
              <a:rPr lang="en-US" sz="1400" b="1" dirty="0"/>
              <a:t>current</a:t>
            </a:r>
            <a:r>
              <a:rPr lang="en-US" sz="1400" dirty="0"/>
              <a:t> is: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dirty="0"/>
              <a:t>High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/</a:t>
            </a:r>
            <a:r>
              <a:rPr lang="en-US" sz="1400" b="1" dirty="0"/>
              <a:t>low</a:t>
            </a:r>
            <a:r>
              <a:rPr lang="en-US" sz="1400" dirty="0"/>
              <a:t> </a:t>
            </a:r>
            <a:r>
              <a:rPr lang="en-US" sz="1400" b="1" dirty="0"/>
              <a:t>stress</a:t>
            </a:r>
            <a:r>
              <a:rPr lang="en-US" sz="1400" dirty="0"/>
              <a:t> region: 39%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dirty="0"/>
              <a:t>Low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 / </a:t>
            </a:r>
            <a:r>
              <a:rPr lang="en-US" sz="1400" b="1" dirty="0"/>
              <a:t>high</a:t>
            </a:r>
            <a:r>
              <a:rPr lang="en-US" sz="1400" dirty="0"/>
              <a:t> </a:t>
            </a:r>
            <a:r>
              <a:rPr lang="en-US" sz="1400" b="1" dirty="0"/>
              <a:t>stress</a:t>
            </a:r>
            <a:r>
              <a:rPr lang="en-US" sz="1400" dirty="0"/>
              <a:t> region : 24%. </a:t>
            </a:r>
            <a:r>
              <a:rPr lang="en-US" sz="1400" b="1" dirty="0"/>
              <a:t>Neglecting</a:t>
            </a:r>
            <a:r>
              <a:rPr lang="en-US" sz="1400" dirty="0"/>
              <a:t> the </a:t>
            </a:r>
            <a:r>
              <a:rPr lang="en-US" sz="1400" b="1" dirty="0"/>
              <a:t>strain</a:t>
            </a:r>
            <a:r>
              <a:rPr lang="en-US" sz="1400" dirty="0"/>
              <a:t>, this would be15%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3A67F-0323-7F4C-A3E6-C8BD995349D7}"/>
              </a:ext>
            </a:extLst>
          </p:cNvPr>
          <p:cNvSpPr/>
          <p:nvPr/>
        </p:nvSpPr>
        <p:spPr bwMode="auto">
          <a:xfrm>
            <a:off x="4076976" y="3300676"/>
            <a:ext cx="221709" cy="19498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519E1-62DF-DB45-9656-B093EAF3F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08" y="1230095"/>
            <a:ext cx="3073429" cy="19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7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381992"/>
            <a:ext cx="8632161" cy="4733060"/>
          </a:xfrm>
        </p:spPr>
        <p:txBody>
          <a:bodyPr lIns="9000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 models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Strand parametrization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Critical current computation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146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Line Margin with Strain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675BD1-28A8-7649-B700-211B6D933A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964" y="1072437"/>
            <a:ext cx="5301464" cy="400148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79BCF3E-EEBB-8942-9E75-941F56AB8280}"/>
              </a:ext>
            </a:extLst>
          </p:cNvPr>
          <p:cNvSpPr/>
          <p:nvPr/>
        </p:nvSpPr>
        <p:spPr bwMode="auto">
          <a:xfrm>
            <a:off x="3394344" y="3727292"/>
            <a:ext cx="221709" cy="194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17E35E-2D68-E147-B171-5FEFE7057606}"/>
              </a:ext>
            </a:extLst>
          </p:cNvPr>
          <p:cNvCxnSpPr>
            <a:cxnSpLocks/>
          </p:cNvCxnSpPr>
          <p:nvPr/>
        </p:nvCxnSpPr>
        <p:spPr bwMode="auto">
          <a:xfrm flipH="1">
            <a:off x="3740804" y="3698144"/>
            <a:ext cx="921974" cy="911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5CF9C92-540A-174A-95A4-AD93FAF0D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923130"/>
            <a:ext cx="8633350" cy="12054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We compute the </a:t>
            </a:r>
            <a:r>
              <a:rPr lang="en-US" sz="1400" b="1" dirty="0"/>
              <a:t>short</a:t>
            </a:r>
            <a:r>
              <a:rPr lang="en-US" sz="1400" dirty="0"/>
              <a:t> </a:t>
            </a:r>
            <a:r>
              <a:rPr lang="en-US" sz="1400" b="1" dirty="0"/>
              <a:t>sample</a:t>
            </a:r>
            <a:r>
              <a:rPr lang="en-US" sz="1400" dirty="0"/>
              <a:t> </a:t>
            </a:r>
            <a:r>
              <a:rPr lang="en-US" sz="1400" b="1" dirty="0"/>
              <a:t>limit</a:t>
            </a:r>
            <a:r>
              <a:rPr lang="en-US" sz="1400" dirty="0"/>
              <a:t> for each strand, as a function of </a:t>
            </a:r>
            <a:r>
              <a:rPr lang="en-US" sz="1400" b="1" dirty="0"/>
              <a:t>field</a:t>
            </a:r>
            <a:r>
              <a:rPr lang="en-US" sz="1400" dirty="0"/>
              <a:t> and </a:t>
            </a:r>
            <a:r>
              <a:rPr lang="en-US" sz="1400" b="1" dirty="0"/>
              <a:t>strain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Note, however, that the </a:t>
            </a:r>
            <a:r>
              <a:rPr lang="en-US" sz="1400" b="1" dirty="0"/>
              <a:t>preload</a:t>
            </a:r>
            <a:r>
              <a:rPr lang="en-US" sz="1400" dirty="0"/>
              <a:t> is not consistently increased to match our design criteria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80% in the </a:t>
            </a:r>
            <a:r>
              <a:rPr lang="en-US" sz="1400" b="1" dirty="0"/>
              <a:t>high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 / low stress region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57% in the </a:t>
            </a:r>
            <a:r>
              <a:rPr lang="en-US" sz="1400" b="1" dirty="0"/>
              <a:t>low</a:t>
            </a:r>
            <a:r>
              <a:rPr lang="en-US" sz="1400" dirty="0"/>
              <a:t> </a:t>
            </a:r>
            <a:r>
              <a:rPr lang="en-US" sz="1400" b="1" dirty="0"/>
              <a:t>field</a:t>
            </a:r>
            <a:r>
              <a:rPr lang="en-US" sz="1400" dirty="0"/>
              <a:t> / high stress region. This would be 15% with </a:t>
            </a:r>
            <a:r>
              <a:rPr lang="en-US" sz="1400" b="1" dirty="0"/>
              <a:t>no</a:t>
            </a:r>
            <a:r>
              <a:rPr lang="en-US" sz="1400" dirty="0"/>
              <a:t> </a:t>
            </a:r>
            <a:r>
              <a:rPr lang="en-US" sz="1400" b="1" dirty="0"/>
              <a:t>strain</a:t>
            </a:r>
            <a:r>
              <a:rPr lang="en-US" sz="1400" dirty="0"/>
              <a:t> effects.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1440C7-0F7A-F142-8CC5-2126DE985EB1}"/>
              </a:ext>
            </a:extLst>
          </p:cNvPr>
          <p:cNvSpPr/>
          <p:nvPr/>
        </p:nvSpPr>
        <p:spPr bwMode="auto">
          <a:xfrm>
            <a:off x="4772976" y="3592259"/>
            <a:ext cx="221709" cy="194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30C1F-CEA9-F44C-B266-1A536134A507}"/>
              </a:ext>
            </a:extLst>
          </p:cNvPr>
          <p:cNvSpPr/>
          <p:nvPr/>
        </p:nvSpPr>
        <p:spPr bwMode="auto">
          <a:xfrm>
            <a:off x="5366986" y="3787241"/>
            <a:ext cx="221709" cy="19498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725F90-C28C-6F4B-9424-8326C9711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08" y="1230095"/>
            <a:ext cx="3073429" cy="19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02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the ‘initial’ strain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3776263"/>
                <a:ext cx="5666786" cy="2338787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actual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value depends on the </a:t>
                </a:r>
                <a:r>
                  <a:rPr lang="en-US" sz="1400" b="1" dirty="0"/>
                  <a:t>fabrication</a:t>
                </a:r>
                <a:r>
                  <a:rPr lang="en-US" sz="1400" dirty="0"/>
                  <a:t> process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Based on available </a:t>
                </a:r>
                <a:r>
                  <a:rPr lang="en-US" sz="1400" b="1" dirty="0"/>
                  <a:t>literature</a:t>
                </a:r>
                <a:r>
                  <a:rPr lang="en-US" sz="1400" dirty="0"/>
                  <a:t> data, we expect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to </a:t>
                </a:r>
                <a:r>
                  <a:rPr lang="en-US" sz="1400" b="1" dirty="0"/>
                  <a:t>range</a:t>
                </a:r>
                <a:r>
                  <a:rPr lang="en-US" sz="1400" dirty="0"/>
                  <a:t> between -0.1% and -0.3%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0.1% added only to ’understand’ the trend – not realistic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Effect on the </a:t>
                </a:r>
                <a:r>
                  <a:rPr lang="en-US" sz="1400" b="1" dirty="0" err="1"/>
                  <a:t>Ic</a:t>
                </a:r>
                <a:r>
                  <a:rPr lang="en-US" sz="1400" dirty="0"/>
                  <a:t> </a:t>
                </a:r>
                <a:r>
                  <a:rPr lang="en-US" sz="1400" b="1" dirty="0"/>
                  <a:t>margin</a:t>
                </a:r>
                <a:r>
                  <a:rPr lang="en-US" sz="1400" dirty="0"/>
                  <a:t>: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Low-field</a:t>
                </a:r>
                <a:r>
                  <a:rPr lang="en-US" sz="1400" dirty="0"/>
                  <a:t> region: 2% variation (min to max)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More significant on the </a:t>
                </a:r>
                <a:r>
                  <a:rPr lang="en-US" sz="1400" b="1" dirty="0"/>
                  <a:t>high-field</a:t>
                </a:r>
                <a:r>
                  <a:rPr lang="en-US" sz="1400" dirty="0"/>
                  <a:t> region (this is the strain when unloaded…): 6% variation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3776263"/>
                <a:ext cx="5666786" cy="2338787"/>
              </a:xfrm>
              <a:blipFill>
                <a:blip r:embed="rId2"/>
                <a:stretch>
                  <a:fillRect l="-224" t="-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CEBDD6D9-01DD-A043-A14C-BBF4D8134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6" y="1179210"/>
            <a:ext cx="2982609" cy="252000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D3C4E04D-0D2E-8B41-8179-026EC9451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791" y="1179210"/>
            <a:ext cx="2982609" cy="252000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C497130A-B2EE-9746-813B-661E92120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978" y="1179210"/>
            <a:ext cx="3019130" cy="25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53CE6C-E492-324A-90B1-C326459790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86" r="57450"/>
          <a:stretch/>
        </p:blipFill>
        <p:spPr>
          <a:xfrm>
            <a:off x="5767233" y="3963756"/>
            <a:ext cx="3166264" cy="19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35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381992"/>
            <a:ext cx="8632161" cy="4733060"/>
          </a:xfrm>
        </p:spPr>
        <p:txBody>
          <a:bodyPr lIns="9000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 models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Strand parametrization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Critical current computation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0345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236269"/>
            <a:ext cx="8642552" cy="47914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proposed </a:t>
            </a:r>
            <a:r>
              <a:rPr lang="en-US" b="1" dirty="0"/>
              <a:t>methodology</a:t>
            </a:r>
            <a:r>
              <a:rPr lang="en-US" dirty="0"/>
              <a:t> allows to consider the effect of the strain on the expected magnet performances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results</a:t>
            </a:r>
            <a:r>
              <a:rPr lang="en-US" dirty="0"/>
              <a:t> suggest that the magnet can reach 16 T with sufficient margin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The analysis will be </a:t>
            </a:r>
            <a:r>
              <a:rPr lang="en-US" b="1" dirty="0"/>
              <a:t>repeated</a:t>
            </a:r>
            <a:r>
              <a:rPr lang="en-US" dirty="0"/>
              <a:t> for the heat treatment at </a:t>
            </a:r>
            <a:r>
              <a:rPr lang="en-US" b="1" dirty="0"/>
              <a:t>680 C</a:t>
            </a:r>
            <a:r>
              <a:rPr lang="en-US" dirty="0"/>
              <a:t>, as measurements show a larger strain ‘window’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After cooldown, TFD is close to </a:t>
            </a:r>
            <a:r>
              <a:rPr lang="en-US" b="1" dirty="0"/>
              <a:t>irreversible</a:t>
            </a:r>
            <a:r>
              <a:rPr lang="en-US" dirty="0"/>
              <a:t> degradation in the high field region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This is with </a:t>
            </a:r>
            <a:r>
              <a:rPr lang="en-US" b="1" dirty="0"/>
              <a:t>full prestress </a:t>
            </a:r>
            <a:r>
              <a:rPr lang="en-US" dirty="0"/>
              <a:t>for unloading at 16 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The plan is to start with a </a:t>
            </a:r>
            <a:r>
              <a:rPr lang="en-US" b="1" dirty="0"/>
              <a:t>lower</a:t>
            </a:r>
            <a:r>
              <a:rPr lang="en-US" dirty="0"/>
              <a:t> prestress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16 T, the </a:t>
            </a:r>
            <a:r>
              <a:rPr lang="en-US" b="1" dirty="0"/>
              <a:t>working</a:t>
            </a:r>
            <a:r>
              <a:rPr lang="en-US" dirty="0"/>
              <a:t> </a:t>
            </a:r>
            <a:r>
              <a:rPr lang="en-US" b="1" dirty="0"/>
              <a:t>point</a:t>
            </a:r>
            <a:r>
              <a:rPr lang="en-US" dirty="0"/>
              <a:t> as a fraction of the </a:t>
            </a:r>
            <a:r>
              <a:rPr lang="en-US" b="1" dirty="0"/>
              <a:t>critical</a:t>
            </a:r>
            <a:r>
              <a:rPr lang="en-US" dirty="0"/>
              <a:t> </a:t>
            </a:r>
            <a:r>
              <a:rPr lang="en-US" b="1" dirty="0"/>
              <a:t>current</a:t>
            </a:r>
            <a:r>
              <a:rPr lang="en-US" dirty="0"/>
              <a:t> is: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39% in the high field/low stress region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24% in the low field / high stress region.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Effect on the </a:t>
            </a:r>
            <a:r>
              <a:rPr lang="en-US" b="1" dirty="0"/>
              <a:t>temperature</a:t>
            </a:r>
            <a:r>
              <a:rPr lang="en-US" dirty="0"/>
              <a:t> margin to be evaluated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3627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3069000"/>
            <a:ext cx="7781925" cy="720000"/>
          </a:xfrm>
        </p:spPr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3373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Properties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C94C8-98BB-DA47-BB44-6582C4928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89" y="1215781"/>
            <a:ext cx="5348422" cy="356302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0828BE8-D815-C340-BFB9-85C630B9E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5018808"/>
            <a:ext cx="8621770" cy="109624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Material properties from literature</a:t>
            </a:r>
          </a:p>
        </p:txBody>
      </p:sp>
    </p:spTree>
    <p:extLst>
      <p:ext uri="{BB962C8B-B14F-4D97-AF65-F5344CB8AC3E}">
        <p14:creationId xmlns:p14="http://schemas.microsoft.com/office/powerpoint/2010/main" val="2769034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 Model </a:t>
            </a:r>
            <a:r>
              <a:rPr lang="en-US" dirty="0"/>
              <a:t>Geometry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592B8-13AD-8643-A85B-261D9B5E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859" y="1249064"/>
            <a:ext cx="4786280" cy="47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96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Modeling – Side Advantages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3927764"/>
                <a:ext cx="8642552" cy="2187287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This modeling strategy allows us to extract the strain on the superconducting region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But this is not the only advantage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mechanical representation of the cable is (hopefully) more accurate than an isotropic block model </a:t>
                </a:r>
                <a14:m>
                  <m:oMath xmlns:m="http://schemas.openxmlformats.org/officeDocument/2006/math">
                    <m:r>
                      <a:rPr lang="it-IT" sz="14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more realistic results from the FE model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We can also use this cable model as a reference to extract the mechanical properties of the stack – MQXF experience suggest that it does work relatively well…</a:t>
                </a:r>
              </a:p>
              <a:p>
                <a:pPr lvl="3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It’s not clear if doing this the 150 MPa limit still applies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3927764"/>
                <a:ext cx="8642552" cy="2187287"/>
              </a:xfrm>
              <a:blipFill>
                <a:blip r:embed="rId2"/>
                <a:stretch>
                  <a:fillRect l="-147" t="-578" r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E5A3AF-98D4-8445-BA2C-3224B8CF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880" y="1144514"/>
            <a:ext cx="3902175" cy="2597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1CC892-1A58-9A4B-8D07-9D38F413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3" y="1315332"/>
            <a:ext cx="1930400" cy="2197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30FE6A-DB60-F54B-8415-E9B4A55C7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140" y="1315332"/>
            <a:ext cx="1616483" cy="175249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192FB9-2776-2848-8E46-9264EA783D50}"/>
              </a:ext>
            </a:extLst>
          </p:cNvPr>
          <p:cNvCxnSpPr>
            <a:cxnSpLocks/>
          </p:cNvCxnSpPr>
          <p:nvPr/>
        </p:nvCxnSpPr>
        <p:spPr>
          <a:xfrm>
            <a:off x="2223510" y="2322960"/>
            <a:ext cx="5471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B171CF-3126-CF46-A89F-23FD09728882}"/>
              </a:ext>
            </a:extLst>
          </p:cNvPr>
          <p:cNvSpPr/>
          <p:nvPr/>
        </p:nvSpPr>
        <p:spPr>
          <a:xfrm>
            <a:off x="2899104" y="3073767"/>
            <a:ext cx="1816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Block ‘RVE’ Model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BAE06AC-40F2-4045-9D71-0D3FBD6CF832}"/>
              </a:ext>
            </a:extLst>
          </p:cNvPr>
          <p:cNvCxnSpPr>
            <a:cxnSpLocks/>
          </p:cNvCxnSpPr>
          <p:nvPr/>
        </p:nvCxnSpPr>
        <p:spPr>
          <a:xfrm>
            <a:off x="4571999" y="2322960"/>
            <a:ext cx="5471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36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Magnetic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505731"/>
            <a:ext cx="8642552" cy="16093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Magnetic field in line with ‘standard’ 2D (and 3D) model results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Peak field block model: 15.3 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Peak field strand model: 15.2 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AB777B95-0C78-344B-9DCD-D7C102C0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95" y="1201366"/>
            <a:ext cx="3844524" cy="3113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DE5F3-8A7D-A94D-B361-C156BD94C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3" y="1294048"/>
            <a:ext cx="3812857" cy="29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24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Strain Maps - Powering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AD5CC53-CEFA-974C-8790-C9898D01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2056" y="3602605"/>
            <a:ext cx="3179597" cy="2520000"/>
          </a:xfrm>
          <a:prstGeom prst="rect">
            <a:avLst/>
          </a:prstGeom>
        </p:spPr>
      </p:pic>
      <p:pic>
        <p:nvPicPr>
          <p:cNvPr id="11" name="Picture 10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8A8D0373-40A5-794A-9D3D-1E2422C45F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539" y="1082606"/>
            <a:ext cx="3255704" cy="2520000"/>
          </a:xfrm>
          <a:prstGeom prst="rect">
            <a:avLst/>
          </a:prstGeom>
        </p:spPr>
      </p:pic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983B8662-0C52-B24D-B290-C24ED43CA9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2056" y="1082606"/>
            <a:ext cx="3255704" cy="2520000"/>
          </a:xfrm>
          <a:prstGeom prst="rect">
            <a:avLst/>
          </a:prstGeom>
        </p:spPr>
      </p:pic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9F086AB4-C725-7141-9449-707D3CAF8A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539" y="3602605"/>
            <a:ext cx="329798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1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381992"/>
            <a:ext cx="8632161" cy="4733060"/>
          </a:xfrm>
        </p:spPr>
        <p:txBody>
          <a:bodyPr lIns="9000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Introduction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 models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Strand parametrization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Critical current computation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7356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 – Strain during ramps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1340428"/>
                <a:ext cx="8642552" cy="477462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We extract the magnetic field and strain tensor on the strands, at room temperature, after cool-down, and as a function of the applied current.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To avoid re-running the model for many currents/prestress values, we assume that, during the powering, the strain in the conductor scales as follows: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𝑙𝑜𝑎𝑑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𝐶𝐷</m:t>
                              </m:r>
                            </m:sub>
                          </m:s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𝐶𝐷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dirty="0"/>
              </a:p>
              <a:p>
                <a:pPr marL="0" indent="0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After the unloading, we use a different function:</a:t>
                </a:r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𝑙𝑜𝑎𝑑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𝑅𝑇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𝐶𝐷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𝐶𝐷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𝑢𝑛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1340428"/>
                <a:ext cx="8642552" cy="4774624"/>
              </a:xfrm>
              <a:blipFill>
                <a:blip r:embed="rId2"/>
                <a:stretch>
                  <a:fillRect l="-294" t="-265" r="-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9970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Block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0DCF041-8A23-4F4A-B04B-F03C26129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" t="3818" r="26487" b="4734"/>
          <a:stretch/>
        </p:blipFill>
        <p:spPr>
          <a:xfrm>
            <a:off x="2610874" y="1577398"/>
            <a:ext cx="4434504" cy="42878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DA8300-1576-7D43-A629-8E3305FFB46F}"/>
              </a:ext>
            </a:extLst>
          </p:cNvPr>
          <p:cNvCxnSpPr>
            <a:cxnSpLocks/>
          </p:cNvCxnSpPr>
          <p:nvPr/>
        </p:nvCxnSpPr>
        <p:spPr bwMode="auto">
          <a:xfrm>
            <a:off x="2038662" y="5865220"/>
            <a:ext cx="610849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B8194F-9BC8-A343-8ABA-233E48D184E8}"/>
              </a:ext>
            </a:extLst>
          </p:cNvPr>
          <p:cNvCxnSpPr>
            <a:cxnSpLocks/>
          </p:cNvCxnSpPr>
          <p:nvPr/>
        </p:nvCxnSpPr>
        <p:spPr bwMode="auto">
          <a:xfrm flipV="1">
            <a:off x="2705724" y="1064302"/>
            <a:ext cx="0" cy="49692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4626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Current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81061"/>
            <a:ext cx="8642552" cy="203398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Critical current with no strain (left) and with the strain (right)</a:t>
            </a:r>
          </a:p>
          <a:p>
            <a:pPr marL="623888" lvl="2" indent="-342900">
              <a:buFont typeface="+mj-lt"/>
              <a:buAutoNum type="arabicPeriod"/>
            </a:pPr>
            <a:r>
              <a:rPr lang="en-US" sz="1400" dirty="0"/>
              <a:t>‘Short sample’ current for each strand, computed from measurements</a:t>
            </a:r>
          </a:p>
          <a:p>
            <a:pPr marL="623888" lvl="2" indent="-342900">
              <a:buFont typeface="+mj-lt"/>
              <a:buAutoNum type="arabicPeriod"/>
            </a:pPr>
            <a:r>
              <a:rPr lang="en-US" sz="1400" dirty="0"/>
              <a:t>Critical current for each strand, computing the strain as a function of current and field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As expected, the pole is unloaded at these currents, and the strain effect negligible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 reduction appears in the ‘low-field’ region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Even with the strain effect, the current limit is still dictated by the pole region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453643A0-6412-0C4A-B43C-11C99DDEA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13" y="1201061"/>
            <a:ext cx="3633826" cy="288000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1B53A50D-61F6-1C41-8411-CBCB453A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63" y="1201061"/>
            <a:ext cx="363382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5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Line with </a:t>
            </a:r>
            <a:r>
              <a:rPr lang="en-US" dirty="0" err="1"/>
              <a:t>Ic</a:t>
            </a:r>
            <a:r>
              <a:rPr lang="en-US" dirty="0"/>
              <a:t>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735239"/>
            <a:ext cx="4980094" cy="22709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strain function of the high field strand does not see a lot of variation after 15 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low field strand strain function sees a continuous reduction as the </a:t>
            </a:r>
            <a:r>
              <a:rPr lang="en-US" sz="1400" dirty="0" err="1"/>
              <a:t>e.m.</a:t>
            </a:r>
            <a:r>
              <a:rPr lang="en-US" sz="1400" dirty="0"/>
              <a:t> forces increase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Therefore, the updated short sample on the pole turns is ~unchanged, while the LF region sees a significant reduction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This will also reduce the temperature margin (work in progress) in these locations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D16AF673-E4D0-CA48-B240-E508A737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1156784"/>
            <a:ext cx="3276600" cy="26289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1763077-B03C-2D46-AABA-6E447AED1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61" y="3838175"/>
            <a:ext cx="2735505" cy="216803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775348-E785-B64B-991D-E47C0C1B865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63325" y="4755109"/>
            <a:ext cx="217357" cy="3380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AC555CC-3453-FB4F-8C21-BC0BEFFE10B7}"/>
              </a:ext>
            </a:extLst>
          </p:cNvPr>
          <p:cNvSpPr txBox="1"/>
          <p:nvPr/>
        </p:nvSpPr>
        <p:spPr>
          <a:xfrm>
            <a:off x="5376582" y="5088018"/>
            <a:ext cx="1114408" cy="461665"/>
          </a:xfrm>
          <a:prstGeom prst="rect">
            <a:avLst/>
          </a:prstGeom>
          <a:solidFill>
            <a:srgbClr val="5383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High field</a:t>
            </a:r>
          </a:p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region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2D4CE-FE32-2C49-A583-C5E6FE1C61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016845" y="4209013"/>
            <a:ext cx="313341" cy="2004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873095-FC71-604E-B534-3108C3692A6F}"/>
              </a:ext>
            </a:extLst>
          </p:cNvPr>
          <p:cNvSpPr txBox="1"/>
          <p:nvPr/>
        </p:nvSpPr>
        <p:spPr>
          <a:xfrm>
            <a:off x="7427614" y="4293444"/>
            <a:ext cx="1021433" cy="461665"/>
          </a:xfrm>
          <a:prstGeom prst="rect">
            <a:avLst/>
          </a:prstGeom>
          <a:solidFill>
            <a:srgbClr val="5383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Low field</a:t>
            </a:r>
          </a:p>
          <a:p>
            <a:pPr algn="ctr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region</a:t>
            </a:r>
          </a:p>
        </p:txBody>
      </p: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B13F81A1-4B1B-6B47-9AE2-26EC40BE2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166" y="1156784"/>
            <a:ext cx="3314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41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Line with </a:t>
            </a:r>
            <a:r>
              <a:rPr lang="en-US" dirty="0" err="1"/>
              <a:t>Ic</a:t>
            </a:r>
            <a:r>
              <a:rPr lang="en-US" dirty="0"/>
              <a:t> Reduction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2B6EEBD8-12CE-7A40-9201-9639F1396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8" y="1131758"/>
            <a:ext cx="5988695" cy="4749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BE2025-10B2-0B43-8F68-21BA2A21C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712" y="1217532"/>
            <a:ext cx="2093259" cy="14550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FC7C7DF-4769-3345-9017-E3B626C859A7}"/>
              </a:ext>
            </a:extLst>
          </p:cNvPr>
          <p:cNvSpPr/>
          <p:nvPr/>
        </p:nvSpPr>
        <p:spPr bwMode="auto">
          <a:xfrm>
            <a:off x="2884394" y="3790954"/>
            <a:ext cx="221709" cy="194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A2D572-CC04-B447-86CE-A66E796A5A84}"/>
              </a:ext>
            </a:extLst>
          </p:cNvPr>
          <p:cNvSpPr/>
          <p:nvPr/>
        </p:nvSpPr>
        <p:spPr bwMode="auto">
          <a:xfrm>
            <a:off x="4981149" y="3562352"/>
            <a:ext cx="221709" cy="194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F46CD8-B9C5-A54E-BDB5-8A2CA3798DF3}"/>
              </a:ext>
            </a:extLst>
          </p:cNvPr>
          <p:cNvCxnSpPr/>
          <p:nvPr/>
        </p:nvCxnSpPr>
        <p:spPr bwMode="auto">
          <a:xfrm flipH="1">
            <a:off x="3160059" y="3581403"/>
            <a:ext cx="1605937" cy="1759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8E4DB4-88F8-5346-AE0E-FBD133E8515B}"/>
              </a:ext>
            </a:extLst>
          </p:cNvPr>
          <p:cNvSpPr/>
          <p:nvPr/>
        </p:nvSpPr>
        <p:spPr bwMode="auto">
          <a:xfrm>
            <a:off x="6291149" y="3914222"/>
            <a:ext cx="221709" cy="19498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04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4132186"/>
            <a:ext cx="8632161" cy="19828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want to evaluate the </a:t>
            </a:r>
            <a:r>
              <a:rPr lang="en-US" b="1" dirty="0"/>
              <a:t>magnet</a:t>
            </a:r>
            <a:r>
              <a:rPr lang="en-US" dirty="0"/>
              <a:t> </a:t>
            </a:r>
            <a:r>
              <a:rPr lang="en-US" b="1" dirty="0"/>
              <a:t>current</a:t>
            </a:r>
            <a:r>
              <a:rPr lang="en-US" dirty="0"/>
              <a:t> limit including the impact of the applied strain on the critical surface</a:t>
            </a:r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Traditional</a:t>
            </a:r>
            <a:r>
              <a:rPr lang="en-US" dirty="0"/>
              <a:t> designs are based on empirical limits of the </a:t>
            </a:r>
            <a:r>
              <a:rPr lang="en-US" b="1" dirty="0"/>
              <a:t>Von</a:t>
            </a:r>
            <a:r>
              <a:rPr lang="en-US" dirty="0"/>
              <a:t> </a:t>
            </a:r>
            <a:r>
              <a:rPr lang="en-US" b="1" dirty="0"/>
              <a:t>Mises</a:t>
            </a:r>
            <a:r>
              <a:rPr lang="en-US" dirty="0"/>
              <a:t> equivalent stress, computed modelling (FEA) the coils as blocks of a homogeneous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9A18C-F77D-EC4B-8661-684D04F12E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0000">
            <a:off x="499332" y="999339"/>
            <a:ext cx="3464741" cy="3054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D4ACE-C5A0-B743-B6B8-8BB79D74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956" y="2717603"/>
            <a:ext cx="2386004" cy="122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05FC1B-7E1F-0A4C-B981-5E240C89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360" y="1221336"/>
            <a:ext cx="1219200" cy="1444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026C66-9FD4-A24F-BA67-FF405B97EF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22"/>
          <a:stretch/>
        </p:blipFill>
        <p:spPr>
          <a:xfrm>
            <a:off x="4341126" y="1221336"/>
            <a:ext cx="1957938" cy="130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4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381992"/>
            <a:ext cx="8632161" cy="4733060"/>
          </a:xfrm>
        </p:spPr>
        <p:txBody>
          <a:bodyPr/>
          <a:lstStyle/>
          <a:p>
            <a:pPr marL="0" indent="0"/>
            <a:r>
              <a:rPr lang="en-US" sz="1400" b="1" dirty="0"/>
              <a:t>Procedure</a:t>
            </a:r>
            <a:r>
              <a:rPr lang="en-US" sz="1400" dirty="0"/>
              <a:t>:</a:t>
            </a:r>
          </a:p>
          <a:p>
            <a:pPr>
              <a:buFont typeface="+mj-lt"/>
              <a:buAutoNum type="arabicPeriod"/>
            </a:pPr>
            <a:r>
              <a:rPr lang="en-US" sz="1400" b="1" dirty="0"/>
              <a:t>Measure</a:t>
            </a:r>
            <a:r>
              <a:rPr lang="en-US" sz="1400" dirty="0"/>
              <a:t> the </a:t>
            </a:r>
            <a:r>
              <a:rPr lang="en-US" sz="1400" b="1" dirty="0"/>
              <a:t>strand</a:t>
            </a:r>
            <a:r>
              <a:rPr lang="en-US" sz="1400" dirty="0"/>
              <a:t> critical current as function of field, temperature and strain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Fit the </a:t>
            </a:r>
            <a:r>
              <a:rPr lang="en-US" sz="1400" b="1" dirty="0"/>
              <a:t>exponential</a:t>
            </a:r>
            <a:r>
              <a:rPr lang="en-US" sz="1400" dirty="0"/>
              <a:t> </a:t>
            </a:r>
            <a:r>
              <a:rPr lang="en-US" sz="1400" b="1" dirty="0"/>
              <a:t>scaling</a:t>
            </a:r>
            <a:r>
              <a:rPr lang="en-US" sz="1400" dirty="0"/>
              <a:t> </a:t>
            </a:r>
            <a:r>
              <a:rPr lang="en-US" sz="1400" b="1" dirty="0"/>
              <a:t>law</a:t>
            </a:r>
            <a:r>
              <a:rPr lang="en-US" sz="1400" dirty="0"/>
              <a:t> to the measurements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Create an electromagnetic and a mechanical </a:t>
            </a:r>
            <a:r>
              <a:rPr lang="en-US" sz="1400" b="1" dirty="0"/>
              <a:t>model</a:t>
            </a:r>
            <a:r>
              <a:rPr lang="en-US" sz="1400" dirty="0"/>
              <a:t> with a separate representation of the </a:t>
            </a:r>
            <a:r>
              <a:rPr lang="en-US" sz="1400" b="1" dirty="0"/>
              <a:t>superconducting</a:t>
            </a:r>
            <a:r>
              <a:rPr lang="en-US" sz="1400" dirty="0"/>
              <a:t> ‘</a:t>
            </a:r>
            <a:r>
              <a:rPr lang="en-US" sz="1400" b="1" dirty="0"/>
              <a:t>regions</a:t>
            </a:r>
            <a:r>
              <a:rPr lang="en-US" sz="1400" dirty="0"/>
              <a:t>’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Compute the current/field </a:t>
            </a:r>
            <a:r>
              <a:rPr lang="en-US" sz="1400" b="1" dirty="0"/>
              <a:t>transfer</a:t>
            </a:r>
            <a:r>
              <a:rPr lang="en-US" sz="1400" dirty="0"/>
              <a:t> </a:t>
            </a:r>
            <a:r>
              <a:rPr lang="en-US" sz="1400" b="1" dirty="0"/>
              <a:t>function</a:t>
            </a:r>
            <a:r>
              <a:rPr lang="en-US" sz="1400" dirty="0"/>
              <a:t> for all the superconducting regions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Extract the </a:t>
            </a:r>
            <a:r>
              <a:rPr lang="en-US" sz="1400" b="1" dirty="0"/>
              <a:t>strain</a:t>
            </a:r>
            <a:r>
              <a:rPr lang="en-US" sz="1400" dirty="0"/>
              <a:t> on every superconducting region as a function of the powering current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Compute the </a:t>
            </a:r>
            <a:r>
              <a:rPr lang="en-US" sz="1400" b="1" dirty="0"/>
              <a:t>critical</a:t>
            </a:r>
            <a:r>
              <a:rPr lang="en-US" sz="1400" dirty="0"/>
              <a:t> </a:t>
            </a:r>
            <a:r>
              <a:rPr lang="en-US" sz="1400" b="1" dirty="0"/>
              <a:t>current</a:t>
            </a:r>
            <a:r>
              <a:rPr lang="en-US" sz="1400" dirty="0"/>
              <a:t> </a:t>
            </a:r>
            <a:r>
              <a:rPr lang="en-US" sz="1400" b="1" dirty="0"/>
              <a:t>for</a:t>
            </a:r>
            <a:r>
              <a:rPr lang="en-US" sz="1400" dirty="0"/>
              <a:t> </a:t>
            </a:r>
            <a:r>
              <a:rPr lang="en-US" sz="1400" b="1" dirty="0"/>
              <a:t>each</a:t>
            </a:r>
            <a:r>
              <a:rPr lang="en-US" sz="1400" dirty="0"/>
              <a:t> </a:t>
            </a:r>
            <a:r>
              <a:rPr lang="en-US" sz="1400" b="1" dirty="0"/>
              <a:t>strand</a:t>
            </a:r>
            <a:r>
              <a:rPr lang="en-US" sz="1400" dirty="0"/>
              <a:t> using the exponential scaling law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Find the </a:t>
            </a:r>
            <a:r>
              <a:rPr lang="en-US" sz="1400" b="1" dirty="0"/>
              <a:t>minimum</a:t>
            </a:r>
            <a:r>
              <a:rPr lang="en-US" sz="1400" dirty="0"/>
              <a:t> </a:t>
            </a:r>
            <a:r>
              <a:rPr lang="en-US" sz="1400" b="1" dirty="0"/>
              <a:t>powering</a:t>
            </a:r>
            <a:r>
              <a:rPr lang="en-US" sz="1400" dirty="0"/>
              <a:t> </a:t>
            </a:r>
            <a:r>
              <a:rPr lang="en-US" sz="1400" b="1" dirty="0"/>
              <a:t>current</a:t>
            </a:r>
            <a:r>
              <a:rPr lang="en-US" sz="1400" dirty="0"/>
              <a:t> for which the critical current is crossed at </a:t>
            </a:r>
            <a:r>
              <a:rPr lang="en-US" sz="1400" b="1" dirty="0"/>
              <a:t>any</a:t>
            </a:r>
            <a:r>
              <a:rPr lang="en-US" sz="1400" dirty="0"/>
              <a:t> </a:t>
            </a:r>
            <a:r>
              <a:rPr lang="en-US" sz="1400" b="1" dirty="0"/>
              <a:t>strand</a:t>
            </a:r>
            <a:endParaRPr lang="en-US" sz="1400" dirty="0"/>
          </a:p>
          <a:p>
            <a:pPr marL="0" indent="0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More details on the methodology are available here:</a:t>
            </a:r>
          </a:p>
          <a:p>
            <a:pPr marL="0" indent="0" algn="ctr"/>
            <a:r>
              <a:rPr lang="en-US" sz="1400" i="1" dirty="0"/>
              <a:t>Vallone, G., et al. "A methodology to compute the critical current limit in Nb3Sn magnets." SUST  34.2 (2020): 025002.</a:t>
            </a:r>
            <a:endParaRPr lang="en-US" sz="1400" b="1" i="1" dirty="0"/>
          </a:p>
          <a:p>
            <a:pPr marL="0" indent="0"/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5086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972258"/>
            <a:ext cx="5639580" cy="21427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methodology was ‘</a:t>
            </a:r>
            <a:r>
              <a:rPr lang="en-US" sz="1400" b="1" dirty="0"/>
              <a:t>calibrated</a:t>
            </a:r>
            <a:r>
              <a:rPr lang="en-US" sz="1400" dirty="0"/>
              <a:t>’ on the CERN sample holder and tested on the MQXF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Being based on the </a:t>
            </a:r>
            <a:r>
              <a:rPr lang="en-US" sz="1400" b="1" dirty="0"/>
              <a:t>exponential</a:t>
            </a:r>
            <a:r>
              <a:rPr lang="en-US" sz="1400" dirty="0"/>
              <a:t> </a:t>
            </a:r>
            <a:r>
              <a:rPr lang="en-US" sz="1400" b="1" dirty="0"/>
              <a:t>scaling</a:t>
            </a:r>
            <a:r>
              <a:rPr lang="en-US" sz="1400" dirty="0"/>
              <a:t> </a:t>
            </a:r>
            <a:r>
              <a:rPr lang="en-US" sz="1400" b="1" dirty="0"/>
              <a:t>law</a:t>
            </a:r>
            <a:r>
              <a:rPr lang="en-US" sz="1400" dirty="0"/>
              <a:t>, it allows to reproduce only the critical </a:t>
            </a:r>
            <a:r>
              <a:rPr lang="en-US" sz="1400" b="1" dirty="0"/>
              <a:t>current</a:t>
            </a:r>
            <a:r>
              <a:rPr lang="en-US" sz="1400" dirty="0"/>
              <a:t> </a:t>
            </a:r>
            <a:r>
              <a:rPr lang="en-US" sz="1400" b="1" dirty="0"/>
              <a:t>reduction</a:t>
            </a:r>
            <a:r>
              <a:rPr lang="en-US" sz="1400" dirty="0"/>
              <a:t> in the </a:t>
            </a:r>
            <a:r>
              <a:rPr lang="en-US" sz="1400" b="1" dirty="0"/>
              <a:t>reversible</a:t>
            </a:r>
            <a:r>
              <a:rPr lang="en-US" sz="1400" dirty="0"/>
              <a:t> region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03F5A6FE-F1D4-054F-BC16-663EE2F76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60" y="3873216"/>
            <a:ext cx="2789903" cy="1965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70513-C8D3-A24B-A21F-220196131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6" y="1176129"/>
            <a:ext cx="3781512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B5DD6C-78A3-BA49-8B09-634185148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153" y="1176129"/>
            <a:ext cx="378236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50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381992"/>
            <a:ext cx="8632161" cy="4733060"/>
          </a:xfrm>
        </p:spPr>
        <p:txBody>
          <a:bodyPr lIns="9000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FE models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Strand parametrization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Critical current computation</a:t>
            </a:r>
          </a:p>
          <a:p>
            <a:pPr marL="0" indent="0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682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’Block’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97240"/>
            <a:ext cx="5852289" cy="23943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Quadrant</a:t>
            </a:r>
            <a:r>
              <a:rPr lang="en-US" dirty="0"/>
              <a:t> model with symmetry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Sliding</a:t>
            </a:r>
            <a:r>
              <a:rPr lang="en-US" dirty="0"/>
              <a:t> </a:t>
            </a:r>
            <a:r>
              <a:rPr lang="en-US" b="1" dirty="0"/>
              <a:t>contacts</a:t>
            </a:r>
            <a:r>
              <a:rPr lang="en-US" dirty="0"/>
              <a:t> everywhere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with ‘</a:t>
            </a:r>
            <a:r>
              <a:rPr lang="en-US" b="1" dirty="0"/>
              <a:t>full</a:t>
            </a:r>
            <a:r>
              <a:rPr lang="en-US" dirty="0"/>
              <a:t>’ </a:t>
            </a:r>
            <a:r>
              <a:rPr lang="en-US" b="1" dirty="0"/>
              <a:t>prestress</a:t>
            </a:r>
            <a:r>
              <a:rPr lang="en-US" dirty="0"/>
              <a:t> to avoid detachment at 16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Coil block model shows a ‘</a:t>
            </a:r>
            <a:r>
              <a:rPr lang="en-US" b="1" dirty="0"/>
              <a:t>reasonable</a:t>
            </a:r>
            <a:r>
              <a:rPr lang="en-US" dirty="0"/>
              <a:t>’ </a:t>
            </a:r>
            <a:r>
              <a:rPr lang="en-US" b="1" dirty="0"/>
              <a:t>stress</a:t>
            </a:r>
            <a:r>
              <a:rPr lang="en-US" dirty="0"/>
              <a:t> on the conductor at all stages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07EE7E51-5B30-4D4E-8475-E41792352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999" y="1269000"/>
            <a:ext cx="2872000" cy="2160000"/>
          </a:xfrm>
          <a:prstGeom prst="rect">
            <a:avLst/>
          </a:prstGeom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6FF24A88-C869-4E4E-8B6F-1DEDAB88D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92" y="1269000"/>
            <a:ext cx="2872000" cy="2160000"/>
          </a:xfrm>
          <a:prstGeom prst="rect">
            <a:avLst/>
          </a:prstGeom>
        </p:spPr>
      </p:pic>
      <p:pic>
        <p:nvPicPr>
          <p:cNvPr id="11" name="Picture 10" descr="Chart, surface chart&#10;&#10;Description automatically generated with medium confidence">
            <a:extLst>
              <a:ext uri="{FF2B5EF4-FFF2-40B4-BE49-F238E27FC236}">
                <a16:creationId xmlns:a16="http://schemas.microsoft.com/office/drawing/2014/main" id="{27EF6DF9-18B6-4847-B3D8-CA8E9354C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5" y="1269000"/>
            <a:ext cx="2872000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370BC8-AC59-CD45-826D-C4A1B7638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792" y="3642610"/>
            <a:ext cx="2942694" cy="23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9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24228E-0E63-CA48-8D50-F9FFAB2D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801" y="1414496"/>
            <a:ext cx="3840551" cy="2649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‘Strand’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495524"/>
            <a:ext cx="4995342" cy="16195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Cable</a:t>
            </a:r>
            <a:r>
              <a:rPr lang="en-US" sz="1400" dirty="0"/>
              <a:t> geometry from cable/strand parameters and micrography of strand/cable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remaining </a:t>
            </a:r>
            <a:r>
              <a:rPr lang="en-US" sz="1400" b="1" dirty="0"/>
              <a:t>modeling</a:t>
            </a:r>
            <a:r>
              <a:rPr lang="en-US" sz="1400" dirty="0"/>
              <a:t> </a:t>
            </a:r>
            <a:r>
              <a:rPr lang="en-US" sz="1400" b="1" dirty="0"/>
              <a:t>assumptions</a:t>
            </a:r>
            <a:r>
              <a:rPr lang="en-US" sz="1400" dirty="0"/>
              <a:t> are the </a:t>
            </a:r>
            <a:r>
              <a:rPr lang="en-US" sz="1400" b="1" dirty="0"/>
              <a:t>same</a:t>
            </a:r>
            <a:r>
              <a:rPr lang="en-US" sz="1400" dirty="0"/>
              <a:t> as in the standard ‘block’ model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6D1F4A3-1E4B-8F45-9DFB-32D8B4A1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3" y="1338311"/>
            <a:ext cx="3625040" cy="1975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076756-92E2-7C4F-A71A-23DB8A1D5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99" y="4118514"/>
            <a:ext cx="2985750" cy="17321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F1E49A-521D-574D-B930-6312898424BD}"/>
              </a:ext>
            </a:extLst>
          </p:cNvPr>
          <p:cNvSpPr/>
          <p:nvPr/>
        </p:nvSpPr>
        <p:spPr bwMode="auto">
          <a:xfrm>
            <a:off x="6534638" y="2705670"/>
            <a:ext cx="294410" cy="342900"/>
          </a:xfrm>
          <a:prstGeom prst="rect">
            <a:avLst/>
          </a:prstGeom>
          <a:solidFill>
            <a:srgbClr val="BBE0E3">
              <a:alpha val="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6CA3E7-603D-EF4A-82C3-F25257ADA794}"/>
              </a:ext>
            </a:extLst>
          </p:cNvPr>
          <p:cNvCxnSpPr>
            <a:cxnSpLocks/>
          </p:cNvCxnSpPr>
          <p:nvPr/>
        </p:nvCxnSpPr>
        <p:spPr bwMode="auto">
          <a:xfrm>
            <a:off x="6702625" y="3129986"/>
            <a:ext cx="252846" cy="86615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70121E8-CDC7-5B4C-88CD-217A7F6FC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77" y="3544508"/>
            <a:ext cx="241519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CD5A12-17FB-7B47-B502-F332D8991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758" y="3544508"/>
            <a:ext cx="177721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75672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_0324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172D639-6CA3-4E44-9C1B-E4BE1D628E63}" vid="{195C298B-F8E0-44C0-857F-FA4F3076944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 Template</Template>
  <TotalTime>25736</TotalTime>
  <Words>1881</Words>
  <Application>Microsoft Macintosh PowerPoint</Application>
  <PresentationFormat>On-screen Show (4:3)</PresentationFormat>
  <Paragraphs>334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Cambria Math</vt:lpstr>
      <vt:lpstr>Century Gothic</vt:lpstr>
      <vt:lpstr>Courier New</vt:lpstr>
      <vt:lpstr>Lucida Grande</vt:lpstr>
      <vt:lpstr>Times New Roman</vt:lpstr>
      <vt:lpstr>LBNL_Template_032411</vt:lpstr>
      <vt:lpstr>Test Facility Dipole Strain Effect on Magnet Critical Surface</vt:lpstr>
      <vt:lpstr>Outline</vt:lpstr>
      <vt:lpstr>Outline</vt:lpstr>
      <vt:lpstr>Introduction</vt:lpstr>
      <vt:lpstr>Methodology Overview</vt:lpstr>
      <vt:lpstr>Methodology Background</vt:lpstr>
      <vt:lpstr>Outline</vt:lpstr>
      <vt:lpstr>FE ’Block’ Model</vt:lpstr>
      <vt:lpstr>FE ‘Strand’ Model</vt:lpstr>
      <vt:lpstr>Outline</vt:lpstr>
      <vt:lpstr>Critical Current on the Strands</vt:lpstr>
      <vt:lpstr>s(𝞮) - Exponential Scaling Law </vt:lpstr>
      <vt:lpstr>Fitting of the Strain Data</vt:lpstr>
      <vt:lpstr>Fitting Results - Summary</vt:lpstr>
      <vt:lpstr>Outline</vt:lpstr>
      <vt:lpstr>Results – Assembly + Cooldown</vt:lpstr>
      <vt:lpstr>Strain Function During Powering (1)</vt:lpstr>
      <vt:lpstr>Strain Function During Powering (2)</vt:lpstr>
      <vt:lpstr>Critical Current Margin with Strain</vt:lpstr>
      <vt:lpstr>Load Line Margin with Strain</vt:lpstr>
      <vt:lpstr>Effect of the ‘initial’ strain</vt:lpstr>
      <vt:lpstr>Outline</vt:lpstr>
      <vt:lpstr>Conclusion</vt:lpstr>
      <vt:lpstr>Back-up Slides</vt:lpstr>
      <vt:lpstr>Material Properties</vt:lpstr>
      <vt:lpstr>FE Model Geometry</vt:lpstr>
      <vt:lpstr>FE Modeling – Side Advantages</vt:lpstr>
      <vt:lpstr>Results – Magnetic Field</vt:lpstr>
      <vt:lpstr>Results – Strain Maps - Powering</vt:lpstr>
      <vt:lpstr>Post-Processing – Strain during ramps</vt:lpstr>
      <vt:lpstr>FE Block Model</vt:lpstr>
      <vt:lpstr>Critical Current Reduction</vt:lpstr>
      <vt:lpstr>Load Line with Ic Reduction</vt:lpstr>
      <vt:lpstr>Load Line with Ic Reduction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Anderssen</dc:creator>
  <cp:lastModifiedBy>Giorgio Vallone</cp:lastModifiedBy>
  <cp:revision>1353</cp:revision>
  <cp:lastPrinted>2018-11-28T09:31:16Z</cp:lastPrinted>
  <dcterms:created xsi:type="dcterms:W3CDTF">2018-01-11T04:00:47Z</dcterms:created>
  <dcterms:modified xsi:type="dcterms:W3CDTF">2021-11-01T18:38:52Z</dcterms:modified>
</cp:coreProperties>
</file>