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0"/>
  </p:notesMasterIdLst>
  <p:handoutMasterIdLst>
    <p:handoutMasterId r:id="rId51"/>
  </p:handoutMasterIdLst>
  <p:sldIdLst>
    <p:sldId id="263" r:id="rId5"/>
    <p:sldId id="267" r:id="rId6"/>
    <p:sldId id="268" r:id="rId7"/>
    <p:sldId id="271" r:id="rId8"/>
    <p:sldId id="276" r:id="rId9"/>
    <p:sldId id="272" r:id="rId10"/>
    <p:sldId id="305" r:id="rId11"/>
    <p:sldId id="280" r:id="rId12"/>
    <p:sldId id="297" r:id="rId13"/>
    <p:sldId id="291" r:id="rId14"/>
    <p:sldId id="292" r:id="rId15"/>
    <p:sldId id="333" r:id="rId16"/>
    <p:sldId id="334" r:id="rId17"/>
    <p:sldId id="335" r:id="rId18"/>
    <p:sldId id="336" r:id="rId19"/>
    <p:sldId id="337" r:id="rId20"/>
    <p:sldId id="306" r:id="rId21"/>
    <p:sldId id="352" r:id="rId22"/>
    <p:sldId id="353" r:id="rId23"/>
    <p:sldId id="342" r:id="rId24"/>
    <p:sldId id="344" r:id="rId25"/>
    <p:sldId id="343" r:id="rId26"/>
    <p:sldId id="340" r:id="rId27"/>
    <p:sldId id="339" r:id="rId28"/>
    <p:sldId id="338" r:id="rId29"/>
    <p:sldId id="341" r:id="rId30"/>
    <p:sldId id="346" r:id="rId31"/>
    <p:sldId id="347" r:id="rId32"/>
    <p:sldId id="348" r:id="rId33"/>
    <p:sldId id="349" r:id="rId34"/>
    <p:sldId id="350" r:id="rId35"/>
    <p:sldId id="351" r:id="rId36"/>
    <p:sldId id="354" r:id="rId37"/>
    <p:sldId id="355" r:id="rId38"/>
    <p:sldId id="356" r:id="rId39"/>
    <p:sldId id="357" r:id="rId40"/>
    <p:sldId id="359" r:id="rId41"/>
    <p:sldId id="360" r:id="rId42"/>
    <p:sldId id="361" r:id="rId43"/>
    <p:sldId id="362" r:id="rId44"/>
    <p:sldId id="327" r:id="rId45"/>
    <p:sldId id="284" r:id="rId46"/>
    <p:sldId id="285" r:id="rId47"/>
    <p:sldId id="345" r:id="rId48"/>
    <p:sldId id="266" r:id="rId4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showGuides="1">
      <p:cViewPr varScale="1">
        <p:scale>
          <a:sx n="71" d="100"/>
          <a:sy n="71" d="100"/>
        </p:scale>
        <p:origin x="701"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a:defRPr sz="1200" b="0" i="0" u="none" strike="noStrike">
                <a:solidFill>
                  <a:srgbClr val="595959"/>
                </a:solidFill>
                <a:latin typeface="Cambria"/>
              </a:defRPr>
            </a:pPr>
            <a:r>
              <a:rPr lang="en-US" sz="1200" b="0" i="0" u="none" strike="noStrike">
                <a:solidFill>
                  <a:srgbClr val="595959"/>
                </a:solidFill>
                <a:latin typeface="Cambria"/>
              </a:rPr>
              <a:t>Coil production dashboard</a:t>
            </a:r>
          </a:p>
        </c:rich>
      </c:tx>
      <c:layout>
        <c:manualLayout>
          <c:xMode val="edge"/>
          <c:yMode val="edge"/>
          <c:x val="0.37533138582164799"/>
          <c:y val="2.1973698802846098E-2"/>
          <c:w val="0.30784499999999998"/>
          <c:h val="0.17322399999999999"/>
        </c:manualLayout>
      </c:layout>
      <c:overlay val="1"/>
      <c:spPr>
        <a:noFill/>
        <a:effectLst/>
      </c:spPr>
    </c:title>
    <c:autoTitleDeleted val="0"/>
    <c:plotArea>
      <c:layout>
        <c:manualLayout>
          <c:layoutTarget val="inner"/>
          <c:xMode val="edge"/>
          <c:yMode val="edge"/>
          <c:x val="0.32488"/>
          <c:y val="0.17322399999999999"/>
          <c:w val="0.59670377225868998"/>
          <c:h val="0.61576200000000003"/>
        </c:manualLayout>
      </c:layout>
      <c:barChart>
        <c:barDir val="bar"/>
        <c:grouping val="stacked"/>
        <c:varyColors val="0"/>
        <c:ser>
          <c:idx val="0"/>
          <c:order val="0"/>
          <c:tx>
            <c:strRef>
              <c:f>Sheet1!$B$1</c:f>
              <c:strCache>
                <c:ptCount val="1"/>
                <c:pt idx="0">
                  <c:v>Step 1 - Winding</c:v>
                </c:pt>
              </c:strCache>
            </c:strRef>
          </c:tx>
          <c:spPr>
            <a:solidFill>
              <a:srgbClr val="0432FF"/>
            </a:solidFill>
            <a:ln w="12700" cap="flat">
              <a:noFill/>
              <a:miter lim="400000"/>
            </a:ln>
            <a:effectLst/>
          </c:spPr>
          <c:invertIfNegative val="0"/>
          <c:cat>
            <c:strRef>
              <c:f>Sheet1!$A$2:$A$9</c:f>
              <c:strCache>
                <c:ptCount val="8"/>
                <c:pt idx="0">
                  <c:v>Copper coil (tooling set-up)</c:v>
                </c:pt>
                <c:pt idx="1">
                  <c:v>Practice coil - Low grade - CR001</c:v>
                </c:pt>
                <c:pt idx="2">
                  <c:v>Practice coil - Low grade - CR002</c:v>
                </c:pt>
                <c:pt idx="3">
                  <c:v>Proto P001 - Full perf. coil - CR003</c:v>
                </c:pt>
                <c:pt idx="4">
                  <c:v>Proto P001 - Full perf. coil - CR004</c:v>
                </c:pt>
                <c:pt idx="5">
                  <c:v>Proto P001 - Full perf. coil - CR005</c:v>
                </c:pt>
                <c:pt idx="6">
                  <c:v>Proto P001 - Full perf. coil - CR006</c:v>
                </c:pt>
                <c:pt idx="7">
                  <c:v>Proto P001 - Full perf. coil - CR007</c:v>
                </c:pt>
              </c:strCache>
            </c:strRef>
          </c:cat>
          <c:val>
            <c:numRef>
              <c:f>Sheet1!$B$2:$B$9</c:f>
              <c:numCache>
                <c:formatCode>General</c:formatCode>
                <c:ptCount val="8"/>
                <c:pt idx="0">
                  <c:v>1</c:v>
                </c:pt>
                <c:pt idx="1">
                  <c:v>1</c:v>
                </c:pt>
                <c:pt idx="2">
                  <c:v>1</c:v>
                </c:pt>
                <c:pt idx="3">
                  <c:v>1</c:v>
                </c:pt>
                <c:pt idx="4">
                  <c:v>1</c:v>
                </c:pt>
                <c:pt idx="5">
                  <c:v>1</c:v>
                </c:pt>
                <c:pt idx="6">
                  <c:v>1</c:v>
                </c:pt>
                <c:pt idx="7">
                  <c:v>0</c:v>
                </c:pt>
              </c:numCache>
            </c:numRef>
          </c:val>
        </c:ser>
        <c:ser>
          <c:idx val="1"/>
          <c:order val="1"/>
          <c:tx>
            <c:strRef>
              <c:f>Sheet1!$C$1</c:f>
              <c:strCache>
                <c:ptCount val="1"/>
                <c:pt idx="0">
                  <c:v>Step 2 - Reaction</c:v>
                </c:pt>
              </c:strCache>
            </c:strRef>
          </c:tx>
          <c:spPr>
            <a:solidFill>
              <a:srgbClr val="C00000"/>
            </a:solidFill>
            <a:ln w="12700" cap="flat">
              <a:noFill/>
              <a:miter lim="400000"/>
            </a:ln>
            <a:effectLst/>
          </c:spPr>
          <c:invertIfNegative val="0"/>
          <c:cat>
            <c:strRef>
              <c:f>Sheet1!$A$2:$A$9</c:f>
              <c:strCache>
                <c:ptCount val="8"/>
                <c:pt idx="0">
                  <c:v>Copper coil (tooling set-up)</c:v>
                </c:pt>
                <c:pt idx="1">
                  <c:v>Practice coil - Low grade - CR001</c:v>
                </c:pt>
                <c:pt idx="2">
                  <c:v>Practice coil - Low grade - CR002</c:v>
                </c:pt>
                <c:pt idx="3">
                  <c:v>Proto P001 - Full perf. coil - CR003</c:v>
                </c:pt>
                <c:pt idx="4">
                  <c:v>Proto P001 - Full perf. coil - CR004</c:v>
                </c:pt>
                <c:pt idx="5">
                  <c:v>Proto P001 - Full perf. coil - CR005</c:v>
                </c:pt>
                <c:pt idx="6">
                  <c:v>Proto P001 - Full perf. coil - CR006</c:v>
                </c:pt>
                <c:pt idx="7">
                  <c:v>Proto P001 - Full perf. coil - CR007</c:v>
                </c:pt>
              </c:strCache>
            </c:strRef>
          </c:cat>
          <c:val>
            <c:numRef>
              <c:f>Sheet1!$C$2:$C$9</c:f>
              <c:numCache>
                <c:formatCode>General</c:formatCode>
                <c:ptCount val="8"/>
                <c:pt idx="0">
                  <c:v>1</c:v>
                </c:pt>
                <c:pt idx="1">
                  <c:v>1</c:v>
                </c:pt>
                <c:pt idx="2">
                  <c:v>1</c:v>
                </c:pt>
                <c:pt idx="3">
                  <c:v>1</c:v>
                </c:pt>
                <c:pt idx="4">
                  <c:v>1</c:v>
                </c:pt>
                <c:pt idx="5">
                  <c:v>1</c:v>
                </c:pt>
                <c:pt idx="6">
                  <c:v>0.9</c:v>
                </c:pt>
                <c:pt idx="7">
                  <c:v>0</c:v>
                </c:pt>
              </c:numCache>
            </c:numRef>
          </c:val>
        </c:ser>
        <c:ser>
          <c:idx val="2"/>
          <c:order val="2"/>
          <c:tx>
            <c:strRef>
              <c:f>Sheet1!$D$1</c:f>
              <c:strCache>
                <c:ptCount val="1"/>
                <c:pt idx="0">
                  <c:v>Step 3 - Impregnation</c:v>
                </c:pt>
              </c:strCache>
            </c:strRef>
          </c:tx>
          <c:spPr>
            <a:solidFill>
              <a:srgbClr val="00B050"/>
            </a:solidFill>
            <a:ln w="12700" cap="flat">
              <a:noFill/>
              <a:miter lim="400000"/>
            </a:ln>
            <a:effectLst/>
          </c:spPr>
          <c:invertIfNegative val="0"/>
          <c:cat>
            <c:strRef>
              <c:f>Sheet1!$A$2:$A$9</c:f>
              <c:strCache>
                <c:ptCount val="8"/>
                <c:pt idx="0">
                  <c:v>Copper coil (tooling set-up)</c:v>
                </c:pt>
                <c:pt idx="1">
                  <c:v>Practice coil - Low grade - CR001</c:v>
                </c:pt>
                <c:pt idx="2">
                  <c:v>Practice coil - Low grade - CR002</c:v>
                </c:pt>
                <c:pt idx="3">
                  <c:v>Proto P001 - Full perf. coil - CR003</c:v>
                </c:pt>
                <c:pt idx="4">
                  <c:v>Proto P001 - Full perf. coil - CR004</c:v>
                </c:pt>
                <c:pt idx="5">
                  <c:v>Proto P001 - Full perf. coil - CR005</c:v>
                </c:pt>
                <c:pt idx="6">
                  <c:v>Proto P001 - Full perf. coil - CR006</c:v>
                </c:pt>
                <c:pt idx="7">
                  <c:v>Proto P001 - Full perf. coil - CR007</c:v>
                </c:pt>
              </c:strCache>
            </c:strRef>
          </c:cat>
          <c:val>
            <c:numRef>
              <c:f>Sheet1!$D$2:$D$9</c:f>
              <c:numCache>
                <c:formatCode>General</c:formatCode>
                <c:ptCount val="8"/>
                <c:pt idx="0">
                  <c:v>1</c:v>
                </c:pt>
                <c:pt idx="1">
                  <c:v>1</c:v>
                </c:pt>
                <c:pt idx="2">
                  <c:v>1</c:v>
                </c:pt>
                <c:pt idx="3">
                  <c:v>1</c:v>
                </c:pt>
                <c:pt idx="4">
                  <c:v>1</c:v>
                </c:pt>
                <c:pt idx="5">
                  <c:v>0.7</c:v>
                </c:pt>
                <c:pt idx="6">
                  <c:v>0</c:v>
                </c:pt>
                <c:pt idx="7">
                  <c:v>0</c:v>
                </c:pt>
              </c:numCache>
            </c:numRef>
          </c:val>
        </c:ser>
        <c:ser>
          <c:idx val="3"/>
          <c:order val="3"/>
          <c:tx>
            <c:strRef>
              <c:f>Sheet1!$E$1</c:f>
              <c:strCache>
                <c:ptCount val="1"/>
                <c:pt idx="0">
                  <c:v>Step 4 - Metrology</c:v>
                </c:pt>
              </c:strCache>
            </c:strRef>
          </c:tx>
          <c:spPr>
            <a:solidFill>
              <a:srgbClr val="FFC000"/>
            </a:solidFill>
            <a:ln w="12700" cap="flat">
              <a:noFill/>
              <a:miter lim="400000"/>
            </a:ln>
            <a:effectLst/>
          </c:spPr>
          <c:invertIfNegative val="0"/>
          <c:cat>
            <c:strRef>
              <c:f>Sheet1!$A$2:$A$9</c:f>
              <c:strCache>
                <c:ptCount val="8"/>
                <c:pt idx="0">
                  <c:v>Copper coil (tooling set-up)</c:v>
                </c:pt>
                <c:pt idx="1">
                  <c:v>Practice coil - Low grade - CR001</c:v>
                </c:pt>
                <c:pt idx="2">
                  <c:v>Practice coil - Low grade - CR002</c:v>
                </c:pt>
                <c:pt idx="3">
                  <c:v>Proto P001 - Full perf. coil - CR003</c:v>
                </c:pt>
                <c:pt idx="4">
                  <c:v>Proto P001 - Full perf. coil - CR004</c:v>
                </c:pt>
                <c:pt idx="5">
                  <c:v>Proto P001 - Full perf. coil - CR005</c:v>
                </c:pt>
                <c:pt idx="6">
                  <c:v>Proto P001 - Full perf. coil - CR006</c:v>
                </c:pt>
                <c:pt idx="7">
                  <c:v>Proto P001 - Full perf. coil - CR007</c:v>
                </c:pt>
              </c:strCache>
            </c:strRef>
          </c:cat>
          <c:val>
            <c:numRef>
              <c:f>Sheet1!$E$2:$E$9</c:f>
              <c:numCache>
                <c:formatCode>General</c:formatCode>
                <c:ptCount val="8"/>
                <c:pt idx="0">
                  <c:v>1</c:v>
                </c:pt>
                <c:pt idx="1">
                  <c:v>1</c:v>
                </c:pt>
                <c:pt idx="2">
                  <c:v>1</c:v>
                </c:pt>
                <c:pt idx="3">
                  <c:v>1</c:v>
                </c:pt>
                <c:pt idx="4">
                  <c:v>1</c:v>
                </c:pt>
                <c:pt idx="5">
                  <c:v>0</c:v>
                </c:pt>
                <c:pt idx="6">
                  <c:v>0</c:v>
                </c:pt>
                <c:pt idx="7">
                  <c:v>0</c:v>
                </c:pt>
              </c:numCache>
            </c:numRef>
          </c:val>
        </c:ser>
        <c:ser>
          <c:idx val="4"/>
          <c:order val="4"/>
          <c:tx>
            <c:strRef>
              <c:f>Sheet1!$F$1</c:f>
              <c:strCache>
                <c:ptCount val="1"/>
                <c:pt idx="0">
                  <c:v>Step 5 - Assembly for collaring</c:v>
                </c:pt>
              </c:strCache>
            </c:strRef>
          </c:tx>
          <c:spPr>
            <a:solidFill>
              <a:srgbClr val="7030A0"/>
            </a:solidFill>
            <a:ln>
              <a:noFill/>
            </a:ln>
          </c:spPr>
          <c:invertIfNegative val="0"/>
          <c:cat>
            <c:strRef>
              <c:f>Sheet1!$A$2:$A$9</c:f>
              <c:strCache>
                <c:ptCount val="8"/>
                <c:pt idx="0">
                  <c:v>Copper coil (tooling set-up)</c:v>
                </c:pt>
                <c:pt idx="1">
                  <c:v>Practice coil - Low grade - CR001</c:v>
                </c:pt>
                <c:pt idx="2">
                  <c:v>Practice coil - Low grade - CR002</c:v>
                </c:pt>
                <c:pt idx="3">
                  <c:v>Proto P001 - Full perf. coil - CR003</c:v>
                </c:pt>
                <c:pt idx="4">
                  <c:v>Proto P001 - Full perf. coil - CR004</c:v>
                </c:pt>
                <c:pt idx="5">
                  <c:v>Proto P001 - Full perf. coil - CR005</c:v>
                </c:pt>
                <c:pt idx="6">
                  <c:v>Proto P001 - Full perf. coil - CR006</c:v>
                </c:pt>
                <c:pt idx="7">
                  <c:v>Proto P001 - Full perf. coil - CR007</c:v>
                </c:pt>
              </c:strCache>
            </c:strRef>
          </c:cat>
          <c:val>
            <c:numRef>
              <c:f>Sheet1!$F$2:$F$9</c:f>
              <c:numCache>
                <c:formatCode>General</c:formatCode>
                <c:ptCount val="8"/>
                <c:pt idx="1">
                  <c:v>1</c:v>
                </c:pt>
                <c:pt idx="2">
                  <c:v>1</c:v>
                </c:pt>
                <c:pt idx="3">
                  <c:v>0</c:v>
                </c:pt>
                <c:pt idx="4">
                  <c:v>0</c:v>
                </c:pt>
                <c:pt idx="5">
                  <c:v>0</c:v>
                </c:pt>
                <c:pt idx="6">
                  <c:v>0</c:v>
                </c:pt>
                <c:pt idx="7">
                  <c:v>0</c:v>
                </c:pt>
              </c:numCache>
            </c:numRef>
          </c:val>
        </c:ser>
        <c:dLbls>
          <c:showLegendKey val="0"/>
          <c:showVal val="0"/>
          <c:showCatName val="0"/>
          <c:showSerName val="0"/>
          <c:showPercent val="0"/>
          <c:showBubbleSize val="0"/>
        </c:dLbls>
        <c:gapWidth val="182"/>
        <c:overlap val="100"/>
        <c:axId val="442759600"/>
        <c:axId val="442760776"/>
      </c:barChart>
      <c:catAx>
        <c:axId val="442759600"/>
        <c:scaling>
          <c:orientation val="maxMin"/>
        </c:scaling>
        <c:delete val="0"/>
        <c:axPos val="l"/>
        <c:numFmt formatCode="General" sourceLinked="0"/>
        <c:majorTickMark val="none"/>
        <c:minorTickMark val="none"/>
        <c:tickLblPos val="nextTo"/>
        <c:spPr>
          <a:ln w="12700" cap="flat">
            <a:noFill/>
            <a:prstDash val="solid"/>
            <a:miter lim="800000"/>
          </a:ln>
        </c:spPr>
        <c:txPr>
          <a:bodyPr rot="0"/>
          <a:lstStyle/>
          <a:p>
            <a:pPr>
              <a:defRPr sz="900" b="0" i="0" u="none" strike="noStrike">
                <a:solidFill>
                  <a:srgbClr val="595959"/>
                </a:solidFill>
                <a:latin typeface="Cambria"/>
              </a:defRPr>
            </a:pPr>
            <a:endParaRPr lang="en-US"/>
          </a:p>
        </c:txPr>
        <c:crossAx val="442760776"/>
        <c:crosses val="autoZero"/>
        <c:auto val="1"/>
        <c:lblAlgn val="ctr"/>
        <c:lblOffset val="100"/>
        <c:noMultiLvlLbl val="1"/>
      </c:catAx>
      <c:valAx>
        <c:axId val="442760776"/>
        <c:scaling>
          <c:orientation val="minMax"/>
          <c:max val="5"/>
        </c:scaling>
        <c:delete val="0"/>
        <c:axPos val="t"/>
        <c:majorGridlines>
          <c:spPr>
            <a:ln w="12700" cap="flat">
              <a:solidFill>
                <a:srgbClr val="D9D9D9"/>
              </a:solidFill>
              <a:prstDash val="solid"/>
              <a:round/>
            </a:ln>
          </c:spPr>
        </c:majorGridlines>
        <c:numFmt formatCode="0" sourceLinked="0"/>
        <c:majorTickMark val="none"/>
        <c:minorTickMark val="none"/>
        <c:tickLblPos val="high"/>
        <c:spPr>
          <a:ln w="12700" cap="flat">
            <a:noFill/>
            <a:prstDash val="solid"/>
            <a:miter lim="800000"/>
          </a:ln>
        </c:spPr>
        <c:txPr>
          <a:bodyPr rot="0"/>
          <a:lstStyle/>
          <a:p>
            <a:pPr>
              <a:defRPr sz="900" b="0" i="0" u="none" strike="noStrike">
                <a:solidFill>
                  <a:srgbClr val="595959"/>
                </a:solidFill>
                <a:latin typeface="Cambria"/>
              </a:defRPr>
            </a:pPr>
            <a:endParaRPr lang="en-US"/>
          </a:p>
        </c:txPr>
        <c:crossAx val="442759600"/>
        <c:crosses val="autoZero"/>
        <c:crossBetween val="between"/>
        <c:majorUnit val="1"/>
        <c:minorUnit val="0.5"/>
      </c:valAx>
      <c:spPr>
        <a:noFill/>
        <a:ln w="25400">
          <a:noFill/>
        </a:ln>
        <a:effectLst/>
      </c:spPr>
    </c:plotArea>
    <c:legend>
      <c:legendPos val="b"/>
      <c:layout>
        <c:manualLayout>
          <c:xMode val="edge"/>
          <c:yMode val="edge"/>
          <c:x val="0"/>
          <c:y val="0.90765252994901502"/>
          <c:w val="0.99481511036151504"/>
          <c:h val="9.23472038196856E-2"/>
        </c:manualLayout>
      </c:layout>
      <c:overlay val="1"/>
      <c:spPr>
        <a:noFill/>
        <a:ln w="12700" cap="flat">
          <a:noFill/>
          <a:miter lim="400000"/>
        </a:ln>
        <a:effectLst/>
      </c:spPr>
      <c:txPr>
        <a:bodyPr rot="0"/>
        <a:lstStyle/>
        <a:p>
          <a:pPr>
            <a:defRPr sz="900" b="0" i="0" u="none" strike="noStrike">
              <a:solidFill>
                <a:srgbClr val="595959"/>
              </a:solidFill>
              <a:latin typeface="Cambria"/>
            </a:defRPr>
          </a:pPr>
          <a:endParaRPr lang="en-US"/>
        </a:p>
      </c:txPr>
    </c:legend>
    <c:plotVisOnly val="1"/>
    <c:dispBlanksAs val="gap"/>
    <c:showDLblsOverMax val="1"/>
  </c:chart>
  <c:spPr>
    <a:solidFill>
      <a:srgbClr val="FFFFFF"/>
    </a:solidFill>
    <a:ln>
      <a:noFill/>
    </a:ln>
    <a:effectLst/>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24/04/2017</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39858308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24/04/2017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9613668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 : the pink</a:t>
            </a:r>
            <a:r>
              <a:rPr lang="en-US" baseline="0" dirty="0" smtClean="0"/>
              <a:t> box must substitute/overlap the blue one </a:t>
            </a:r>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2</a:t>
            </a:fld>
            <a:endParaRPr lang="fr-FR"/>
          </a:p>
        </p:txBody>
      </p:sp>
    </p:spTree>
    <p:extLst>
      <p:ext uri="{BB962C8B-B14F-4D97-AF65-F5344CB8AC3E}">
        <p14:creationId xmlns:p14="http://schemas.microsoft.com/office/powerpoint/2010/main" val="223711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4B141A-D04E-DD49-88DC-EFA90428BA41}" type="slidenum">
              <a:rPr lang="fr-FR" smtClean="0"/>
              <a:pPr/>
              <a:t>16</a:t>
            </a:fld>
            <a:endParaRPr lang="fr-FR"/>
          </a:p>
        </p:txBody>
      </p:sp>
    </p:spTree>
    <p:extLst>
      <p:ext uri="{BB962C8B-B14F-4D97-AF65-F5344CB8AC3E}">
        <p14:creationId xmlns:p14="http://schemas.microsoft.com/office/powerpoint/2010/main" val="4182843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18 2015</a:t>
            </a:r>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17</a:t>
            </a:fld>
            <a:endParaRPr lang="fr-FR"/>
          </a:p>
        </p:txBody>
      </p:sp>
    </p:spTree>
    <p:extLst>
      <p:ext uri="{BB962C8B-B14F-4D97-AF65-F5344CB8AC3E}">
        <p14:creationId xmlns:p14="http://schemas.microsoft.com/office/powerpoint/2010/main" val="4244134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4B141A-D04E-DD49-88DC-EFA90428BA41}" type="slidenum">
              <a:rPr lang="fr-FR" smtClean="0"/>
              <a:pPr/>
              <a:t>42</a:t>
            </a:fld>
            <a:endParaRPr lang="fr-FR"/>
          </a:p>
        </p:txBody>
      </p:sp>
    </p:spTree>
    <p:extLst>
      <p:ext uri="{BB962C8B-B14F-4D97-AF65-F5344CB8AC3E}">
        <p14:creationId xmlns:p14="http://schemas.microsoft.com/office/powerpoint/2010/main" val="2795163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43</a:t>
            </a:fld>
            <a:endParaRPr lang="fr-FR"/>
          </a:p>
        </p:txBody>
      </p:sp>
    </p:spTree>
    <p:extLst>
      <p:ext uri="{BB962C8B-B14F-4D97-AF65-F5344CB8AC3E}">
        <p14:creationId xmlns:p14="http://schemas.microsoft.com/office/powerpoint/2010/main" val="3468434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with new one</a:t>
            </a:r>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3</a:t>
            </a:fld>
            <a:endParaRPr lang="fr-FR"/>
          </a:p>
        </p:txBody>
      </p:sp>
    </p:spTree>
    <p:extLst>
      <p:ext uri="{BB962C8B-B14F-4D97-AF65-F5344CB8AC3E}">
        <p14:creationId xmlns:p14="http://schemas.microsoft.com/office/powerpoint/2010/main" val="156053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WP structure:</a:t>
            </a:r>
            <a:r>
              <a:rPr lang="en-US" baseline="0" dirty="0" smtClean="0"/>
              <a:t> similar but not perfect copy of group:  MSC is in 3 WPs; same STI…; </a:t>
            </a:r>
            <a:r>
              <a:rPr lang="en-US" baseline="0" dirty="0" err="1" smtClean="0"/>
              <a:t>Cryo</a:t>
            </a:r>
            <a:r>
              <a:rPr lang="en-US" baseline="0" dirty="0" smtClean="0"/>
              <a:t> has its own WP but also task in  WP3 and WP4 (SPS).</a:t>
            </a:r>
          </a:p>
          <a:p>
            <a:r>
              <a:rPr lang="en-US" baseline="0" dirty="0" smtClean="0"/>
              <a:t>PUT CO as possible new WP</a:t>
            </a:r>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4</a:t>
            </a:fld>
            <a:endParaRPr lang="fr-FR"/>
          </a:p>
        </p:txBody>
      </p:sp>
    </p:spTree>
    <p:extLst>
      <p:ext uri="{BB962C8B-B14F-4D97-AF65-F5344CB8AC3E}">
        <p14:creationId xmlns:p14="http://schemas.microsoft.com/office/powerpoint/2010/main" val="171502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out Consolidation form Beniamino charge </a:t>
            </a:r>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5</a:t>
            </a:fld>
            <a:endParaRPr lang="fr-FR"/>
          </a:p>
        </p:txBody>
      </p:sp>
    </p:spTree>
    <p:extLst>
      <p:ext uri="{BB962C8B-B14F-4D97-AF65-F5344CB8AC3E}">
        <p14:creationId xmlns:p14="http://schemas.microsoft.com/office/powerpoint/2010/main" val="335643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7</a:t>
            </a:fld>
            <a:endParaRPr lang="fr-FR"/>
          </a:p>
        </p:txBody>
      </p:sp>
    </p:spTree>
    <p:extLst>
      <p:ext uri="{BB962C8B-B14F-4D97-AF65-F5344CB8AC3E}">
        <p14:creationId xmlns:p14="http://schemas.microsoft.com/office/powerpoint/2010/main" val="168206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a:t>
            </a:r>
            <a:r>
              <a:rPr lang="en-US" baseline="0" dirty="0" smtClean="0"/>
              <a:t> IR1 and IR5 over the grey </a:t>
            </a:r>
            <a:r>
              <a:rPr lang="en-US" baseline="0" dirty="0" err="1" smtClean="0"/>
              <a:t>Martching</a:t>
            </a:r>
            <a:r>
              <a:rPr lang="en-US" baseline="0" dirty="0" smtClean="0"/>
              <a:t> Section and ITR</a:t>
            </a:r>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8</a:t>
            </a:fld>
            <a:endParaRPr lang="fr-FR"/>
          </a:p>
        </p:txBody>
      </p:sp>
    </p:spTree>
    <p:extLst>
      <p:ext uri="{BB962C8B-B14F-4D97-AF65-F5344CB8AC3E}">
        <p14:creationId xmlns:p14="http://schemas.microsoft.com/office/powerpoint/2010/main" val="218644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Paolo tunnel</a:t>
            </a:r>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10</a:t>
            </a:fld>
            <a:endParaRPr lang="fr-FR"/>
          </a:p>
        </p:txBody>
      </p:sp>
    </p:spTree>
    <p:extLst>
      <p:ext uri="{BB962C8B-B14F-4D97-AF65-F5344CB8AC3E}">
        <p14:creationId xmlns:p14="http://schemas.microsoft.com/office/powerpoint/2010/main" val="1825213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Paolo tunnel</a:t>
            </a:r>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11</a:t>
            </a:fld>
            <a:endParaRPr lang="fr-FR"/>
          </a:p>
        </p:txBody>
      </p:sp>
    </p:spTree>
    <p:extLst>
      <p:ext uri="{BB962C8B-B14F-4D97-AF65-F5344CB8AC3E}">
        <p14:creationId xmlns:p14="http://schemas.microsoft.com/office/powerpoint/2010/main" val="3120848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15</a:t>
            </a:fld>
            <a:endParaRPr lang="fr-FR"/>
          </a:p>
        </p:txBody>
      </p:sp>
    </p:spTree>
    <p:extLst>
      <p:ext uri="{BB962C8B-B14F-4D97-AF65-F5344CB8AC3E}">
        <p14:creationId xmlns:p14="http://schemas.microsoft.com/office/powerpoint/2010/main" val="2917343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smtClean="0"/>
              <a:t>Presentation title - line 1 - Arial 30pt - bold HiLumi dark grey - line 2</a:t>
            </a:r>
            <a:br>
              <a:rPr lang="en-GB" noProof="0" smtClean="0"/>
            </a:br>
            <a:r>
              <a:rPr lang="en-GB" noProof="0" smtClean="0"/>
              <a:t>line 3</a:t>
            </a:r>
            <a:br>
              <a:rPr lang="en-GB" noProof="0" smtClean="0"/>
            </a:br>
            <a:r>
              <a:rPr lang="en-GB" noProof="0" smtClean="0"/>
              <a:t>line 4   </a:t>
            </a:r>
            <a:endParaRPr lang="en-GB" noProof="0"/>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990600" y="6356350"/>
            <a:ext cx="6690000" cy="360000"/>
          </a:xfrm>
        </p:spPr>
        <p:txBody>
          <a:bodyPr lIns="0" tIns="0" rIns="0" bIns="0" anchor="b" anchorCtr="0"/>
          <a:lstStyle>
            <a:lvl1pPr algn="r">
              <a:defRPr>
                <a:solidFill>
                  <a:schemeClr val="accent1"/>
                </a:solidFill>
              </a:defRPr>
            </a:lvl1pPr>
          </a:lstStyle>
          <a:p>
            <a:r>
              <a:rPr lang="fr-FR" noProof="0" smtClean="0"/>
              <a:t>L Rossi @ LARP CM28 - 24 April 2017</a:t>
            </a:r>
            <a:endParaRPr lang="en-GB" noProof="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smtClean="0">
                <a:ln>
                  <a:noFill/>
                </a:ln>
                <a:solidFill>
                  <a:schemeClr val="bg2"/>
                </a:solidFill>
                <a:effectLst/>
                <a:uLnTx/>
                <a:uFillTx/>
                <a:latin typeface="+mn-lt"/>
                <a:ea typeface="+mn-ea"/>
                <a:cs typeface="+mn-cs"/>
              </a:rPr>
              <a:t>Conference - Location - Date</a:t>
            </a:r>
          </a:p>
          <a:p>
            <a:pPr lvl="0"/>
            <a:endParaRPr lang="en-GB"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1905000" y="6356350"/>
            <a:ext cx="6627000" cy="360000"/>
          </a:xfrm>
        </p:spPr>
        <p:txBody>
          <a:bodyPr/>
          <a:lstStyle/>
          <a:p>
            <a:r>
              <a:rPr lang="fr-FR" noProof="0" smtClean="0"/>
              <a:t>L Rossi @ LARP CM28 - 24 April 2017</a:t>
            </a:r>
            <a:endParaRPr lang="en-GB" noProof="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1905000" y="6356350"/>
            <a:ext cx="6627000" cy="360000"/>
          </a:xfrm>
        </p:spPr>
        <p:txBody>
          <a:bodyPr/>
          <a:lstStyle/>
          <a:p>
            <a:r>
              <a:rPr lang="fr-FR" noProof="0" smtClean="0"/>
              <a:t>L Rossi @ LARP CM28 - 24 April 2017</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1905000" y="6356350"/>
            <a:ext cx="6627000" cy="360000"/>
          </a:xfrm>
        </p:spPr>
        <p:txBody>
          <a:bodyPr/>
          <a:lstStyle/>
          <a:p>
            <a:r>
              <a:rPr lang="fr-FR" noProof="0" smtClean="0"/>
              <a:t>L Rossi @ LARP CM28 - 24 April 2017</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fr-FR" noProof="0" smtClean="0"/>
              <a:t>L Rossi @ LARP CM28 - 24 April 2017</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p>
            <a:r>
              <a:rPr lang="fr-FR" noProof="0" smtClean="0"/>
              <a:t>L Rossi @ LARP CM28 - 24 April 2017</a:t>
            </a:r>
            <a:endParaRPr lang="en-GB" noProof="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smtClean="0"/>
              <a:t>Image title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219200" y="6356350"/>
            <a:ext cx="6573000" cy="360000"/>
          </a:xfrm>
        </p:spPr>
        <p:txBody>
          <a:bodyPr/>
          <a:lstStyle/>
          <a:p>
            <a:r>
              <a:rPr lang="fr-FR" noProof="0" smtClean="0"/>
              <a:t>L Rossi @ LARP CM28 - 24 April 2017</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8763" cy="1145009"/>
          </a:xfrm>
          <a:prstGeom prst="rect">
            <a:avLst/>
          </a:prstGeom>
        </p:spPr>
        <p:txBody>
          <a:bodyPr lIns="0" tIns="0" rIns="0" bIns="0" anchor="ctr"/>
          <a:lstStyle/>
          <a:p>
            <a:pPr algn="ctr"/>
            <a:endParaRPr lang="en-US" sz="3991"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457172" y="1604841"/>
            <a:ext cx="8228763" cy="3977484"/>
          </a:xfrm>
          <a:prstGeom prst="rect">
            <a:avLst/>
          </a:prstGeom>
        </p:spPr>
        <p:txBody>
          <a:bodyPr lIns="0" tIns="0" rIns="0" bIns="0" anchor="ctr"/>
          <a:lstStyle/>
          <a:p>
            <a:pPr algn="ctr"/>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42762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fr-FR" noProof="0" smtClean="0"/>
              <a:t>L Rossi @ LARP CM28 - 24 April 2017</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8" r:id="rId7"/>
    <p:sldLayoutId id="2147483659" r:id="rId8"/>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tiff"/><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G"/><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4.xml"/><Relationship Id="rId5" Type="http://schemas.openxmlformats.org/officeDocument/2006/relationships/image" Target="../media/image74.JPG"/><Relationship Id="rId4" Type="http://schemas.openxmlformats.org/officeDocument/2006/relationships/image" Target="../media/image73.jp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tiff"/><Relationship Id="rId1" Type="http://schemas.openxmlformats.org/officeDocument/2006/relationships/slideLayout" Target="../slideLayouts/slideLayout5.xml"/><Relationship Id="rId4" Type="http://schemas.openxmlformats.org/officeDocument/2006/relationships/image" Target="../media/image77.emf"/></Relationships>
</file>

<file path=ppt/slides/_rels/slide3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emf"/><Relationship Id="rId7" Type="http://schemas.openxmlformats.org/officeDocument/2006/relationships/hyperlink" Target="http://www.iconarchive.com/show/flag-icons-by-gosquared/Spain-icon.html" TargetMode="External"/><Relationship Id="rId12"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9.png"/><Relationship Id="rId11" Type="http://schemas.openxmlformats.org/officeDocument/2006/relationships/hyperlink" Target="http://www.iconarchive.com/show/flag-icons-by-gosquared/Japan-icon.html" TargetMode="External"/><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hyperlink" Target="http://www.iconarchive.com/show/flag-icons-by-gosquared/United-States-icon.html" TargetMode="External"/><Relationship Id="rId9" Type="http://schemas.openxmlformats.org/officeDocument/2006/relationships/hyperlink" Target="http://www.iconarchive.com/show/flag-icons-by-gosquared/Italy-icon.html"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3.emf"/><Relationship Id="rId7" Type="http://schemas.openxmlformats.org/officeDocument/2006/relationships/hyperlink" Target="http://www.iconarchive.com/show/flag-icons-by-gosquared/United-Kingdom-icon.html" TargetMode="External"/><Relationship Id="rId12"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9.png"/><Relationship Id="rId11" Type="http://schemas.openxmlformats.org/officeDocument/2006/relationships/hyperlink" Target="http://www.iconarchive.com/show/flag-icons-by-gosquared/France-icon.html" TargetMode="External"/><Relationship Id="rId5" Type="http://schemas.openxmlformats.org/officeDocument/2006/relationships/image" Target="../media/image91.png"/><Relationship Id="rId10" Type="http://schemas.openxmlformats.org/officeDocument/2006/relationships/image" Target="../media/image88.png"/><Relationship Id="rId4" Type="http://schemas.openxmlformats.org/officeDocument/2006/relationships/hyperlink" Target="http://www.iconarchive.com/show/flag-icons-by-gosquared/Italy-icon.html" TargetMode="External"/><Relationship Id="rId9" Type="http://schemas.openxmlformats.org/officeDocument/2006/relationships/hyperlink" Target="http://www.iconarchive.com/show/flag-icons-by-gosquared/United-States-icon.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l="2317" r="3184" b="16263"/>
          <a:stretch/>
        </p:blipFill>
        <p:spPr>
          <a:xfrm>
            <a:off x="467544" y="2191958"/>
            <a:ext cx="8466732" cy="4233366"/>
          </a:xfrm>
          <a:prstGeom prst="rect">
            <a:avLst/>
          </a:prstGeom>
        </p:spPr>
      </p:pic>
      <p:sp>
        <p:nvSpPr>
          <p:cNvPr id="2" name="Titre 1"/>
          <p:cNvSpPr>
            <a:spLocks noGrp="1"/>
          </p:cNvSpPr>
          <p:nvPr>
            <p:ph type="ctrTitle"/>
          </p:nvPr>
        </p:nvSpPr>
        <p:spPr>
          <a:xfrm>
            <a:off x="1380744" y="2819400"/>
            <a:ext cx="4199368" cy="1800000"/>
          </a:xfrm>
        </p:spPr>
        <p:txBody>
          <a:bodyPr/>
          <a:lstStyle/>
          <a:p>
            <a:r>
              <a:rPr lang="en-GB" dirty="0" smtClean="0"/>
              <a:t>HL-LHC Project </a:t>
            </a:r>
            <a:r>
              <a:rPr lang="en-GB" dirty="0" smtClean="0"/>
              <a:t>status:</a:t>
            </a:r>
            <a:br>
              <a:rPr lang="en-GB" dirty="0" smtClean="0"/>
            </a:br>
            <a:r>
              <a:rPr lang="en-GB" dirty="0" err="1" smtClean="0"/>
              <a:t>rebaseline</a:t>
            </a:r>
            <a:r>
              <a:rPr lang="en-GB" dirty="0" smtClean="0"/>
              <a:t>, C&amp;SR2 and other reviews</a:t>
            </a:r>
            <a:endParaRPr lang="en-GB" dirty="0"/>
          </a:p>
        </p:txBody>
      </p:sp>
      <p:sp>
        <p:nvSpPr>
          <p:cNvPr id="3" name="Sous-titre 2"/>
          <p:cNvSpPr>
            <a:spLocks noGrp="1"/>
          </p:cNvSpPr>
          <p:nvPr>
            <p:ph type="subTitle" idx="1"/>
          </p:nvPr>
        </p:nvSpPr>
        <p:spPr/>
        <p:txBody>
          <a:bodyPr/>
          <a:lstStyle/>
          <a:p>
            <a:r>
              <a:rPr lang="en-GB" dirty="0" smtClean="0"/>
              <a:t>Lucio Rossi</a:t>
            </a:r>
          </a:p>
          <a:p>
            <a:r>
              <a:rPr lang="en-GB" dirty="0" smtClean="0"/>
              <a:t>Project Leader</a:t>
            </a:r>
          </a:p>
        </p:txBody>
      </p:sp>
      <p:sp>
        <p:nvSpPr>
          <p:cNvPr id="4" name="Espace réservé du texte 3"/>
          <p:cNvSpPr>
            <a:spLocks noGrp="1"/>
          </p:cNvSpPr>
          <p:nvPr>
            <p:ph type="body" sz="quarter" idx="14"/>
          </p:nvPr>
        </p:nvSpPr>
        <p:spPr>
          <a:xfrm>
            <a:off x="1371600" y="5899149"/>
            <a:ext cx="6480000" cy="526175"/>
          </a:xfrm>
        </p:spPr>
        <p:txBody>
          <a:bodyPr>
            <a:normAutofit lnSpcReduction="10000"/>
          </a:bodyPr>
          <a:lstStyle/>
          <a:p>
            <a:r>
              <a:rPr lang="en-GB" dirty="0" smtClean="0"/>
              <a:t>LARP CM28  Joint </a:t>
            </a:r>
            <a:r>
              <a:rPr lang="en-GB" dirty="0" err="1" smtClean="0"/>
              <a:t>HiLumi</a:t>
            </a:r>
            <a:r>
              <a:rPr lang="en-GB" dirty="0" smtClean="0"/>
              <a:t>/LARP meeting </a:t>
            </a:r>
          </a:p>
          <a:p>
            <a:r>
              <a:rPr lang="en-GB" dirty="0" smtClean="0"/>
              <a:t>Napa, CA, 24 April 2017</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Rebaseline</a:t>
            </a:r>
            <a:r>
              <a:rPr lang="en-US" dirty="0" smtClean="0"/>
              <a:t> (triggered by extra cost </a:t>
            </a:r>
            <a:r>
              <a:rPr lang="en-US" dirty="0" smtClean="0"/>
              <a:t>of C</a:t>
            </a:r>
            <a:r>
              <a:rPr lang="en-US" dirty="0" smtClean="0"/>
              <a:t>.E.)</a:t>
            </a:r>
            <a:br>
              <a:rPr lang="en-US" dirty="0" smtClean="0"/>
            </a:br>
            <a:r>
              <a:rPr lang="en-US" dirty="0" smtClean="0"/>
              <a:t>May 2016-Aug 2016</a:t>
            </a:r>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10</a:t>
            </a:fld>
            <a:endParaRPr lang="fr-FR"/>
          </a:p>
        </p:txBody>
      </p:sp>
      <p:sp>
        <p:nvSpPr>
          <p:cNvPr id="8" name="Content Placeholder 2"/>
          <p:cNvSpPr>
            <a:spLocks noGrp="1"/>
          </p:cNvSpPr>
          <p:nvPr>
            <p:ph idx="1"/>
          </p:nvPr>
        </p:nvSpPr>
        <p:spPr/>
        <p:txBody>
          <a:bodyPr>
            <a:normAutofit fontScale="92500" lnSpcReduction="20000"/>
          </a:bodyPr>
          <a:lstStyle/>
          <a:p>
            <a:r>
              <a:rPr lang="fr-CH" dirty="0" err="1" smtClean="0"/>
              <a:t>Crab</a:t>
            </a:r>
            <a:r>
              <a:rPr lang="fr-CH" dirty="0" smtClean="0"/>
              <a:t> </a:t>
            </a:r>
            <a:r>
              <a:rPr lang="fr-CH" dirty="0" err="1" smtClean="0"/>
              <a:t>Cavity</a:t>
            </a:r>
            <a:r>
              <a:rPr lang="fr-CH" dirty="0" smtClean="0"/>
              <a:t>: </a:t>
            </a:r>
            <a:r>
              <a:rPr lang="fr-CH" dirty="0" err="1" smtClean="0"/>
              <a:t>reduction</a:t>
            </a:r>
            <a:r>
              <a:rPr lang="fr-CH" dirty="0" smtClean="0"/>
              <a:t> of CC system </a:t>
            </a:r>
            <a:r>
              <a:rPr lang="fr-CH" dirty="0" err="1" smtClean="0"/>
              <a:t>from</a:t>
            </a:r>
            <a:r>
              <a:rPr lang="fr-CH" dirty="0" smtClean="0"/>
              <a:t> </a:t>
            </a:r>
            <a:r>
              <a:rPr lang="fr-CH" b="1" dirty="0" smtClean="0"/>
              <a:t>4 to 2 </a:t>
            </a:r>
            <a:r>
              <a:rPr lang="fr-CH" b="1" dirty="0" err="1" smtClean="0"/>
              <a:t>cavities</a:t>
            </a:r>
            <a:r>
              <a:rPr lang="fr-CH" b="1" dirty="0" smtClean="0"/>
              <a:t>/</a:t>
            </a:r>
            <a:r>
              <a:rPr lang="fr-CH" b="1" dirty="0" err="1" smtClean="0"/>
              <a:t>beam-side</a:t>
            </a:r>
            <a:r>
              <a:rPr lang="fr-CH" dirty="0" smtClean="0"/>
              <a:t> </a:t>
            </a:r>
            <a:r>
              <a:rPr lang="fr-CH" dirty="0" smtClean="0">
                <a:sym typeface="Symbol" panose="05050102010706020507" pitchFamily="18" charset="2"/>
              </a:rPr>
              <a:t> </a:t>
            </a:r>
            <a:r>
              <a:rPr lang="fr-CH" b="1" dirty="0" smtClean="0">
                <a:solidFill>
                  <a:srgbClr val="00B050"/>
                </a:solidFill>
                <a:sym typeface="Symbol" panose="05050102010706020507" pitchFamily="18" charset="2"/>
              </a:rPr>
              <a:t>16 </a:t>
            </a:r>
            <a:r>
              <a:rPr lang="fr-CH" b="1" dirty="0" err="1" smtClean="0">
                <a:solidFill>
                  <a:srgbClr val="00B050"/>
                </a:solidFill>
                <a:sym typeface="Symbol" panose="05050102010706020507" pitchFamily="18" charset="2"/>
              </a:rPr>
              <a:t>CCs</a:t>
            </a:r>
            <a:r>
              <a:rPr lang="fr-CH" b="1" dirty="0">
                <a:solidFill>
                  <a:srgbClr val="00B050"/>
                </a:solidFill>
                <a:sym typeface="Symbol" panose="05050102010706020507" pitchFamily="18" charset="2"/>
              </a:rPr>
              <a:t> </a:t>
            </a:r>
            <a:r>
              <a:rPr lang="fr-CH" b="1" dirty="0" smtClean="0">
                <a:solidFill>
                  <a:srgbClr val="00B050"/>
                </a:solidFill>
                <a:sym typeface="Symbol" panose="05050102010706020507" pitchFamily="18" charset="2"/>
              </a:rPr>
              <a:t>+ 4 </a:t>
            </a:r>
            <a:r>
              <a:rPr lang="fr-CH" b="1" dirty="0" err="1" smtClean="0">
                <a:solidFill>
                  <a:srgbClr val="00B050"/>
                </a:solidFill>
                <a:sym typeface="Symbol" panose="05050102010706020507" pitchFamily="18" charset="2"/>
              </a:rPr>
              <a:t>spares</a:t>
            </a:r>
            <a:r>
              <a:rPr lang="fr-CH" b="1" dirty="0" smtClean="0">
                <a:solidFill>
                  <a:srgbClr val="00B050"/>
                </a:solidFill>
                <a:sym typeface="Symbol" panose="05050102010706020507" pitchFamily="18" charset="2"/>
              </a:rPr>
              <a:t> </a:t>
            </a:r>
            <a:r>
              <a:rPr lang="fr-CH" dirty="0" smtClean="0">
                <a:sym typeface="Symbol" panose="05050102010706020507" pitchFamily="18" charset="2"/>
              </a:rPr>
              <a:t>(vs. 32+8 </a:t>
            </a:r>
            <a:r>
              <a:rPr lang="fr-CH" dirty="0" err="1" smtClean="0">
                <a:sym typeface="Symbol" panose="05050102010706020507" pitchFamily="18" charset="2"/>
              </a:rPr>
              <a:t>previous</a:t>
            </a:r>
            <a:r>
              <a:rPr lang="fr-CH" dirty="0" smtClean="0">
                <a:sym typeface="Symbol" panose="05050102010706020507" pitchFamily="18" charset="2"/>
              </a:rPr>
              <a:t>). Impact on </a:t>
            </a:r>
            <a:r>
              <a:rPr lang="fr-CH" dirty="0" err="1" smtClean="0">
                <a:sym typeface="Symbol" panose="05050102010706020507" pitchFamily="18" charset="2"/>
              </a:rPr>
              <a:t>perfomance</a:t>
            </a:r>
            <a:r>
              <a:rPr lang="fr-CH" dirty="0" smtClean="0">
                <a:sym typeface="Symbol" panose="05050102010706020507" pitchFamily="18" charset="2"/>
              </a:rPr>
              <a:t>: visible  but not </a:t>
            </a:r>
            <a:r>
              <a:rPr lang="fr-CH" dirty="0" err="1" smtClean="0">
                <a:sym typeface="Symbol" panose="05050102010706020507" pitchFamily="18" charset="2"/>
              </a:rPr>
              <a:t>dramatic</a:t>
            </a:r>
            <a:r>
              <a:rPr lang="fr-CH" dirty="0" smtClean="0">
                <a:sym typeface="Symbol" panose="05050102010706020507" pitchFamily="18" charset="2"/>
              </a:rPr>
              <a:t> – </a:t>
            </a:r>
            <a:r>
              <a:rPr lang="fr-CH" dirty="0" err="1" smtClean="0">
                <a:sym typeface="Symbol" panose="05050102010706020507" pitchFamily="18" charset="2"/>
              </a:rPr>
              <a:t>see</a:t>
            </a:r>
            <a:r>
              <a:rPr lang="fr-CH" dirty="0" smtClean="0">
                <a:sym typeface="Symbol" panose="05050102010706020507" pitchFamily="18" charset="2"/>
              </a:rPr>
              <a:t> </a:t>
            </a:r>
            <a:r>
              <a:rPr lang="fr-CH" dirty="0" err="1" smtClean="0">
                <a:sym typeface="Symbol" panose="05050102010706020507" pitchFamily="18" charset="2"/>
              </a:rPr>
              <a:t>later</a:t>
            </a:r>
            <a:endParaRPr lang="fr-CH" dirty="0" smtClean="0">
              <a:sym typeface="Symbol" panose="05050102010706020507" pitchFamily="18" charset="2"/>
            </a:endParaRPr>
          </a:p>
          <a:p>
            <a:pPr lvl="2"/>
            <a:r>
              <a:rPr lang="fr-CH" b="1" dirty="0" err="1" smtClean="0">
                <a:sym typeface="Symbol" panose="05050102010706020507" pitchFamily="18" charset="2"/>
              </a:rPr>
              <a:t>Revision</a:t>
            </a:r>
            <a:r>
              <a:rPr lang="fr-CH" b="1" dirty="0" smtClean="0">
                <a:sym typeface="Symbol" panose="05050102010706020507" pitchFamily="18" charset="2"/>
              </a:rPr>
              <a:t> of the power/CC and volume of the power </a:t>
            </a:r>
            <a:r>
              <a:rPr lang="fr-CH" b="1" dirty="0" err="1" smtClean="0">
                <a:sym typeface="Symbol" panose="05050102010706020507" pitchFamily="18" charset="2"/>
              </a:rPr>
              <a:t>conv</a:t>
            </a:r>
            <a:r>
              <a:rPr lang="fr-CH" b="1" dirty="0" smtClean="0">
                <a:sym typeface="Symbol" panose="05050102010706020507" pitchFamily="18" charset="2"/>
              </a:rPr>
              <a:t>. </a:t>
            </a:r>
          </a:p>
          <a:p>
            <a:r>
              <a:rPr lang="fr-CH" dirty="0" err="1" smtClean="0"/>
              <a:t>Shifting</a:t>
            </a:r>
            <a:r>
              <a:rPr lang="fr-CH" dirty="0" smtClean="0"/>
              <a:t> installation of new MQYY as new Q4 (90 mm aperture) to </a:t>
            </a:r>
            <a:r>
              <a:rPr lang="fr-CH" dirty="0" err="1" smtClean="0"/>
              <a:t>after</a:t>
            </a:r>
            <a:r>
              <a:rPr lang="fr-CH" dirty="0" smtClean="0"/>
              <a:t> HL-LHC end </a:t>
            </a:r>
            <a:r>
              <a:rPr lang="fr-CH" b="1" dirty="0" smtClean="0">
                <a:solidFill>
                  <a:srgbClr val="00B050"/>
                </a:solidFill>
              </a:rPr>
              <a:t>(i.e. in LS4), </a:t>
            </a:r>
            <a:r>
              <a:rPr lang="fr-CH" i="1" dirty="0" smtClean="0"/>
              <a:t>if </a:t>
            </a:r>
            <a:r>
              <a:rPr lang="fr-CH" i="1" dirty="0" err="1" smtClean="0"/>
              <a:t>needed</a:t>
            </a:r>
            <a:r>
              <a:rPr lang="fr-CH" dirty="0" smtClean="0"/>
              <a:t>. HL </a:t>
            </a:r>
            <a:r>
              <a:rPr lang="fr-CH" dirty="0" err="1" smtClean="0"/>
              <a:t>will</a:t>
            </a:r>
            <a:r>
              <a:rPr lang="fr-CH" dirty="0" smtClean="0"/>
              <a:t> </a:t>
            </a:r>
            <a:r>
              <a:rPr lang="fr-CH" dirty="0" err="1" smtClean="0"/>
              <a:t>start</a:t>
            </a:r>
            <a:r>
              <a:rPr lang="fr-CH" dirty="0" smtClean="0"/>
              <a:t> </a:t>
            </a:r>
            <a:r>
              <a:rPr lang="fr-CH" dirty="0" err="1" smtClean="0"/>
              <a:t>using</a:t>
            </a:r>
            <a:r>
              <a:rPr lang="fr-CH" dirty="0" smtClean="0"/>
              <a:t> as Q4 the </a:t>
            </a:r>
            <a:r>
              <a:rPr lang="fr-CH" dirty="0" err="1" smtClean="0"/>
              <a:t>present</a:t>
            </a:r>
            <a:r>
              <a:rPr lang="fr-CH" dirty="0" smtClean="0"/>
              <a:t> 70 mm  MQY </a:t>
            </a:r>
            <a:r>
              <a:rPr lang="fr-CH" dirty="0" err="1" smtClean="0"/>
              <a:t>modified</a:t>
            </a:r>
            <a:r>
              <a:rPr lang="fr-CH" dirty="0" smtClean="0"/>
              <a:t> for 1.9 K </a:t>
            </a:r>
            <a:r>
              <a:rPr lang="fr-CH" dirty="0" err="1" smtClean="0"/>
              <a:t>operation</a:t>
            </a:r>
            <a:r>
              <a:rPr lang="fr-CH" dirty="0" smtClean="0"/>
              <a:t>. </a:t>
            </a:r>
          </a:p>
          <a:p>
            <a:pPr lvl="2"/>
            <a:r>
              <a:rPr lang="fr-CH" dirty="0" err="1" smtClean="0"/>
              <a:t>Negligible</a:t>
            </a:r>
            <a:r>
              <a:rPr lang="fr-CH" dirty="0" smtClean="0"/>
              <a:t> impact on </a:t>
            </a:r>
            <a:r>
              <a:rPr lang="fr-CH" dirty="0" err="1" smtClean="0"/>
              <a:t>baseline</a:t>
            </a:r>
            <a:r>
              <a:rPr lang="fr-CH" dirty="0" smtClean="0"/>
              <a:t> performance (</a:t>
            </a:r>
            <a:r>
              <a:rPr lang="fr-CH" dirty="0" err="1" smtClean="0"/>
              <a:t>also</a:t>
            </a:r>
            <a:r>
              <a:rPr lang="fr-CH" dirty="0" smtClean="0"/>
              <a:t> </a:t>
            </a:r>
            <a:r>
              <a:rPr lang="fr-CH" dirty="0" err="1" smtClean="0"/>
              <a:t>because</a:t>
            </a:r>
            <a:r>
              <a:rPr lang="fr-CH" dirty="0" smtClean="0"/>
              <a:t> of CC </a:t>
            </a:r>
            <a:r>
              <a:rPr lang="fr-CH" dirty="0" err="1" smtClean="0"/>
              <a:t>reduction</a:t>
            </a:r>
            <a:r>
              <a:rPr lang="fr-CH" dirty="0" smtClean="0"/>
              <a:t>), </a:t>
            </a:r>
            <a:r>
              <a:rPr lang="fr-CH" dirty="0" smtClean="0">
                <a:solidFill>
                  <a:srgbClr val="C00000"/>
                </a:solidFill>
              </a:rPr>
              <a:t>but more </a:t>
            </a:r>
            <a:r>
              <a:rPr lang="fr-CH" dirty="0" err="1" smtClean="0">
                <a:solidFill>
                  <a:srgbClr val="C00000"/>
                </a:solidFill>
              </a:rPr>
              <a:t>pronounced</a:t>
            </a:r>
            <a:r>
              <a:rPr lang="fr-CH" dirty="0" smtClean="0">
                <a:solidFill>
                  <a:srgbClr val="C00000"/>
                </a:solidFill>
              </a:rPr>
              <a:t> for flat </a:t>
            </a:r>
            <a:r>
              <a:rPr lang="fr-CH" dirty="0" err="1" smtClean="0">
                <a:solidFill>
                  <a:srgbClr val="C00000"/>
                </a:solidFill>
              </a:rPr>
              <a:t>beams</a:t>
            </a:r>
            <a:r>
              <a:rPr lang="fr-CH" dirty="0" smtClean="0"/>
              <a:t>.</a:t>
            </a:r>
          </a:p>
          <a:p>
            <a:r>
              <a:rPr lang="fr-CH" dirty="0" smtClean="0"/>
              <a:t>QPS for the MQXF </a:t>
            </a:r>
            <a:r>
              <a:rPr lang="fr-CH" dirty="0" err="1" smtClean="0"/>
              <a:t>maintaining</a:t>
            </a:r>
            <a:r>
              <a:rPr lang="fr-CH" dirty="0" smtClean="0"/>
              <a:t> all </a:t>
            </a:r>
            <a:r>
              <a:rPr lang="fr-CH" dirty="0" err="1" smtClean="0"/>
              <a:t>systems</a:t>
            </a:r>
            <a:r>
              <a:rPr lang="fr-CH" dirty="0" smtClean="0"/>
              <a:t> (</a:t>
            </a:r>
            <a:r>
              <a:rPr lang="fr-CH" dirty="0" err="1" smtClean="0"/>
              <a:t>QH</a:t>
            </a:r>
            <a:r>
              <a:rPr lang="fr-CH" baseline="-25000" dirty="0" err="1" smtClean="0"/>
              <a:t>out</a:t>
            </a:r>
            <a:r>
              <a:rPr lang="fr-CH" dirty="0" smtClean="0"/>
              <a:t>, </a:t>
            </a:r>
            <a:r>
              <a:rPr lang="fr-CH" dirty="0" err="1" smtClean="0"/>
              <a:t>Qh</a:t>
            </a:r>
            <a:r>
              <a:rPr lang="fr-CH" baseline="-25000" dirty="0" err="1" smtClean="0"/>
              <a:t>inn</a:t>
            </a:r>
            <a:r>
              <a:rPr lang="fr-CH" dirty="0" smtClean="0"/>
              <a:t>, (</a:t>
            </a:r>
            <a:r>
              <a:rPr lang="fr-CH" dirty="0" err="1" smtClean="0"/>
              <a:t>Qh</a:t>
            </a:r>
            <a:r>
              <a:rPr lang="fr-CH" baseline="-25000" dirty="0" err="1" smtClean="0"/>
              <a:t>intr</a:t>
            </a:r>
            <a:r>
              <a:rPr lang="fr-CH" dirty="0" smtClean="0"/>
              <a:t>), and CLIQ) </a:t>
            </a:r>
            <a:r>
              <a:rPr lang="fr-CH" dirty="0" err="1" smtClean="0"/>
              <a:t>however</a:t>
            </a:r>
            <a:r>
              <a:rPr lang="fr-CH" dirty="0" smtClean="0"/>
              <a:t> </a:t>
            </a:r>
            <a:r>
              <a:rPr lang="fr-CH" dirty="0" err="1" smtClean="0"/>
              <a:t>with</a:t>
            </a:r>
            <a:r>
              <a:rPr lang="fr-CH" dirty="0" smtClean="0"/>
              <a:t> </a:t>
            </a:r>
            <a:r>
              <a:rPr lang="fr-CH" dirty="0" smtClean="0">
                <a:solidFill>
                  <a:srgbClr val="00B050"/>
                </a:solidFill>
              </a:rPr>
              <a:t>a minimal configuration </a:t>
            </a:r>
            <a:r>
              <a:rPr lang="fr-CH" b="1" dirty="0" err="1" smtClean="0">
                <a:solidFill>
                  <a:srgbClr val="00B050"/>
                </a:solidFill>
              </a:rPr>
              <a:t>with</a:t>
            </a:r>
            <a:r>
              <a:rPr lang="fr-CH" b="1" dirty="0" smtClean="0">
                <a:solidFill>
                  <a:srgbClr val="00B050"/>
                </a:solidFill>
              </a:rPr>
              <a:t> </a:t>
            </a:r>
            <a:r>
              <a:rPr lang="fr-CH" b="1" dirty="0" err="1" smtClean="0">
                <a:solidFill>
                  <a:srgbClr val="00B050"/>
                </a:solidFill>
              </a:rPr>
              <a:t>redundancy</a:t>
            </a:r>
            <a:r>
              <a:rPr lang="fr-CH" dirty="0" smtClean="0">
                <a:solidFill>
                  <a:srgbClr val="00B050"/>
                </a:solidFill>
              </a:rPr>
              <a:t>. </a:t>
            </a:r>
          </a:p>
          <a:p>
            <a:pPr marL="0" indent="0">
              <a:buNone/>
            </a:pPr>
            <a:endParaRPr lang="en-GB" dirty="0"/>
          </a:p>
        </p:txBody>
      </p:sp>
    </p:spTree>
    <p:extLst>
      <p:ext uri="{BB962C8B-B14F-4D97-AF65-F5344CB8AC3E}">
        <p14:creationId xmlns:p14="http://schemas.microsoft.com/office/powerpoint/2010/main" val="936690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Rebaseline</a:t>
            </a:r>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11</a:t>
            </a:fld>
            <a:endParaRPr lang="fr-FR"/>
          </a:p>
        </p:txBody>
      </p:sp>
      <p:sp>
        <p:nvSpPr>
          <p:cNvPr id="6" name="Content Placeholder 2"/>
          <p:cNvSpPr>
            <a:spLocks noGrp="1"/>
          </p:cNvSpPr>
          <p:nvPr>
            <p:ph idx="1"/>
          </p:nvPr>
        </p:nvSpPr>
        <p:spPr>
          <a:xfrm>
            <a:off x="612000" y="1219200"/>
            <a:ext cx="7920000" cy="4906963"/>
          </a:xfrm>
        </p:spPr>
        <p:txBody>
          <a:bodyPr>
            <a:normAutofit fontScale="92500" lnSpcReduction="20000"/>
          </a:bodyPr>
          <a:lstStyle/>
          <a:p>
            <a:r>
              <a:rPr lang="fr-CH" dirty="0" err="1" smtClean="0"/>
              <a:t>Reduction</a:t>
            </a:r>
            <a:r>
              <a:rPr lang="fr-CH" dirty="0" smtClean="0"/>
              <a:t> of TCLD (DS </a:t>
            </a:r>
            <a:r>
              <a:rPr lang="fr-CH" dirty="0" err="1" smtClean="0"/>
              <a:t>collimator</a:t>
            </a:r>
            <a:r>
              <a:rPr lang="fr-CH" dirty="0" smtClean="0"/>
              <a:t> in P7 </a:t>
            </a:r>
            <a:r>
              <a:rPr lang="fr-CH" dirty="0" err="1" smtClean="0"/>
              <a:t>from</a:t>
            </a:r>
            <a:r>
              <a:rPr lang="fr-CH" dirty="0" smtClean="0"/>
              <a:t> 4 to 2 per </a:t>
            </a:r>
            <a:r>
              <a:rPr lang="fr-CH" dirty="0" err="1" smtClean="0"/>
              <a:t>side</a:t>
            </a:r>
            <a:r>
              <a:rPr lang="fr-CH" dirty="0" smtClean="0"/>
              <a:t>). </a:t>
            </a:r>
            <a:r>
              <a:rPr lang="fr-CH" b="1" dirty="0" smtClean="0">
                <a:solidFill>
                  <a:srgbClr val="00B050"/>
                </a:solidFill>
              </a:rPr>
              <a:t>This </a:t>
            </a:r>
            <a:r>
              <a:rPr lang="fr-CH" b="1" dirty="0" err="1" smtClean="0">
                <a:solidFill>
                  <a:srgbClr val="00B050"/>
                </a:solidFill>
              </a:rPr>
              <a:t>entails</a:t>
            </a:r>
            <a:r>
              <a:rPr lang="fr-CH" b="1" dirty="0" smtClean="0">
                <a:solidFill>
                  <a:srgbClr val="00B050"/>
                </a:solidFill>
              </a:rPr>
              <a:t> no 11 T for LS3 </a:t>
            </a:r>
            <a:r>
              <a:rPr lang="fr-CH" dirty="0" smtClean="0">
                <a:solidFill>
                  <a:srgbClr val="5A5A5A"/>
                </a:solidFill>
              </a:rPr>
              <a:t>(</a:t>
            </a:r>
            <a:r>
              <a:rPr lang="fr-CH" dirty="0" err="1" smtClean="0">
                <a:solidFill>
                  <a:srgbClr val="C00000"/>
                </a:solidFill>
              </a:rPr>
              <a:t>while</a:t>
            </a:r>
            <a:r>
              <a:rPr lang="fr-CH" dirty="0" smtClean="0">
                <a:solidFill>
                  <a:srgbClr val="C00000"/>
                </a:solidFill>
              </a:rPr>
              <a:t> </a:t>
            </a:r>
            <a:r>
              <a:rPr lang="fr-CH" dirty="0" err="1" smtClean="0">
                <a:solidFill>
                  <a:srgbClr val="C00000"/>
                </a:solidFill>
              </a:rPr>
              <a:t>keeping</a:t>
            </a:r>
            <a:r>
              <a:rPr lang="fr-CH" dirty="0" smtClean="0">
                <a:solidFill>
                  <a:srgbClr val="C00000"/>
                </a:solidFill>
              </a:rPr>
              <a:t> </a:t>
            </a:r>
            <a:r>
              <a:rPr lang="fr-CH" dirty="0" err="1" smtClean="0">
                <a:solidFill>
                  <a:srgbClr val="C00000"/>
                </a:solidFill>
              </a:rPr>
              <a:t>it</a:t>
            </a:r>
            <a:r>
              <a:rPr lang="fr-CH" dirty="0" smtClean="0">
                <a:solidFill>
                  <a:srgbClr val="C00000"/>
                </a:solidFill>
              </a:rPr>
              <a:t> for LS2</a:t>
            </a:r>
            <a:r>
              <a:rPr lang="fr-CH" dirty="0" smtClean="0">
                <a:solidFill>
                  <a:srgbClr val="5A5A5A"/>
                </a:solidFill>
              </a:rPr>
              <a:t>).</a:t>
            </a:r>
            <a:r>
              <a:rPr lang="fr-CH" b="1" dirty="0" smtClean="0">
                <a:solidFill>
                  <a:srgbClr val="00B050"/>
                </a:solidFill>
              </a:rPr>
              <a:t> </a:t>
            </a:r>
            <a:r>
              <a:rPr lang="fr-CH" dirty="0" err="1" smtClean="0"/>
              <a:t>Reduction</a:t>
            </a:r>
            <a:r>
              <a:rPr lang="fr-CH" dirty="0" smtClean="0"/>
              <a:t> of TCTPM </a:t>
            </a:r>
            <a:r>
              <a:rPr lang="fr-CH" dirty="0" err="1" smtClean="0"/>
              <a:t>from</a:t>
            </a:r>
            <a:r>
              <a:rPr lang="fr-CH" dirty="0" smtClean="0"/>
              <a:t> 16+3 to 8+2</a:t>
            </a:r>
          </a:p>
          <a:p>
            <a:r>
              <a:rPr lang="fr-CH" dirty="0" smtClean="0"/>
              <a:t>New </a:t>
            </a:r>
            <a:r>
              <a:rPr lang="fr-CH" dirty="0" err="1" smtClean="0"/>
              <a:t>integration</a:t>
            </a:r>
            <a:r>
              <a:rPr lang="fr-CH" dirty="0" smtClean="0"/>
              <a:t> </a:t>
            </a:r>
            <a:r>
              <a:rPr lang="fr-CH" dirty="0" err="1" smtClean="0"/>
              <a:t>layout</a:t>
            </a:r>
            <a:r>
              <a:rPr lang="fr-CH" dirty="0" smtClean="0"/>
              <a:t> for </a:t>
            </a:r>
            <a:r>
              <a:rPr lang="fr-CH" dirty="0" err="1" smtClean="0"/>
              <a:t>miniTAN</a:t>
            </a:r>
            <a:r>
              <a:rPr lang="fr-CH" dirty="0" smtClean="0"/>
              <a:t> of P8, more </a:t>
            </a:r>
            <a:r>
              <a:rPr lang="fr-CH" dirty="0" err="1" smtClean="0"/>
              <a:t>integrated</a:t>
            </a:r>
            <a:r>
              <a:rPr lang="fr-CH" dirty="0" smtClean="0"/>
              <a:t> </a:t>
            </a:r>
            <a:r>
              <a:rPr lang="fr-CH" dirty="0" err="1" smtClean="0"/>
              <a:t>with</a:t>
            </a:r>
            <a:r>
              <a:rPr lang="fr-CH" dirty="0" smtClean="0"/>
              <a:t> D2</a:t>
            </a:r>
          </a:p>
          <a:p>
            <a:r>
              <a:rPr lang="fr-CH" dirty="0" smtClean="0"/>
              <a:t>New </a:t>
            </a:r>
            <a:r>
              <a:rPr lang="fr-CH" dirty="0" err="1" smtClean="0"/>
              <a:t>cryobox</a:t>
            </a:r>
            <a:r>
              <a:rPr lang="fr-CH" dirty="0" smtClean="0"/>
              <a:t> lay-out (</a:t>
            </a:r>
            <a:r>
              <a:rPr lang="fr-CH" dirty="0" err="1" smtClean="0"/>
              <a:t>with</a:t>
            </a:r>
            <a:r>
              <a:rPr lang="fr-CH" dirty="0" smtClean="0"/>
              <a:t> </a:t>
            </a:r>
            <a:r>
              <a:rPr lang="fr-CH" dirty="0" err="1" smtClean="0"/>
              <a:t>external</a:t>
            </a:r>
            <a:r>
              <a:rPr lang="fr-CH" dirty="0" smtClean="0"/>
              <a:t> distribution box)</a:t>
            </a:r>
          </a:p>
          <a:p>
            <a:r>
              <a:rPr lang="fr-CH" dirty="0" err="1" smtClean="0"/>
              <a:t>Improved</a:t>
            </a:r>
            <a:r>
              <a:rPr lang="fr-CH" dirty="0" smtClean="0"/>
              <a:t> LSS vacuum </a:t>
            </a:r>
            <a:r>
              <a:rPr lang="fr-CH" dirty="0" err="1" smtClean="0"/>
              <a:t>layout</a:t>
            </a:r>
            <a:r>
              <a:rPr lang="fr-CH" dirty="0" smtClean="0"/>
              <a:t> (WP12) and partial </a:t>
            </a:r>
            <a:r>
              <a:rPr lang="fr-CH" dirty="0" err="1" smtClean="0"/>
              <a:t>manpower</a:t>
            </a:r>
            <a:r>
              <a:rPr lang="fr-CH" dirty="0" smtClean="0"/>
              <a:t> </a:t>
            </a:r>
            <a:r>
              <a:rPr lang="fr-CH" dirty="0" err="1" smtClean="0"/>
              <a:t>internalization</a:t>
            </a:r>
            <a:r>
              <a:rPr lang="fr-CH" dirty="0" smtClean="0"/>
              <a:t> via </a:t>
            </a:r>
            <a:r>
              <a:rPr lang="fr-CH" dirty="0" err="1" smtClean="0"/>
              <a:t>resource</a:t>
            </a:r>
            <a:r>
              <a:rPr lang="fr-CH" dirty="0" smtClean="0"/>
              <a:t> </a:t>
            </a:r>
            <a:r>
              <a:rPr lang="fr-CH" dirty="0" err="1" smtClean="0"/>
              <a:t>optimization</a:t>
            </a:r>
            <a:r>
              <a:rPr lang="fr-CH" dirty="0" smtClean="0"/>
              <a:t>.</a:t>
            </a:r>
          </a:p>
          <a:p>
            <a:r>
              <a:rPr lang="fr-CH" dirty="0" smtClean="0"/>
              <a:t>Minimal </a:t>
            </a:r>
            <a:r>
              <a:rPr lang="fr-CH" dirty="0" err="1" smtClean="0"/>
              <a:t>reduction</a:t>
            </a:r>
            <a:r>
              <a:rPr lang="fr-CH" dirty="0" smtClean="0"/>
              <a:t> of </a:t>
            </a:r>
            <a:r>
              <a:rPr lang="fr-CH" dirty="0" err="1" smtClean="0"/>
              <a:t>Beam</a:t>
            </a:r>
            <a:r>
              <a:rPr lang="fr-CH" dirty="0" smtClean="0"/>
              <a:t> Diagnostics (WP13)</a:t>
            </a:r>
          </a:p>
          <a:p>
            <a:r>
              <a:rPr lang="fr-CH" dirty="0" err="1" smtClean="0"/>
              <a:t>Modularity</a:t>
            </a:r>
            <a:r>
              <a:rPr lang="fr-CH" dirty="0" smtClean="0"/>
              <a:t> </a:t>
            </a:r>
            <a:r>
              <a:rPr lang="fr-CH" dirty="0" err="1" smtClean="0"/>
              <a:t>optimization</a:t>
            </a:r>
            <a:r>
              <a:rPr lang="fr-CH" dirty="0" smtClean="0"/>
              <a:t> of TCDS (WP14)</a:t>
            </a:r>
          </a:p>
          <a:p>
            <a:r>
              <a:rPr lang="fr-CH" b="1" dirty="0" err="1" smtClean="0">
                <a:solidFill>
                  <a:srgbClr val="00B050"/>
                </a:solidFill>
              </a:rPr>
              <a:t>Powering</a:t>
            </a:r>
            <a:r>
              <a:rPr lang="fr-CH" b="1" dirty="0" smtClean="0">
                <a:solidFill>
                  <a:srgbClr val="00B050"/>
                </a:solidFill>
              </a:rPr>
              <a:t> the </a:t>
            </a:r>
            <a:r>
              <a:rPr lang="fr-CH" b="1" dirty="0" err="1" smtClean="0">
                <a:solidFill>
                  <a:srgbClr val="00B050"/>
                </a:solidFill>
              </a:rPr>
              <a:t>IPQs</a:t>
            </a:r>
            <a:r>
              <a:rPr lang="fr-CH" b="1" dirty="0" smtClean="0">
                <a:solidFill>
                  <a:srgbClr val="00B050"/>
                </a:solidFill>
              </a:rPr>
              <a:t> (Q6-Q5-Q4) </a:t>
            </a:r>
            <a:r>
              <a:rPr lang="fr-CH" b="1" dirty="0" err="1" smtClean="0">
                <a:solidFill>
                  <a:srgbClr val="00B050"/>
                </a:solidFill>
              </a:rPr>
              <a:t>from</a:t>
            </a:r>
            <a:r>
              <a:rPr lang="fr-CH" b="1" dirty="0" smtClean="0">
                <a:solidFill>
                  <a:srgbClr val="00B050"/>
                </a:solidFill>
              </a:rPr>
              <a:t> the RR, via </a:t>
            </a:r>
            <a:r>
              <a:rPr lang="fr-CH" b="1" dirty="0" err="1" smtClean="0">
                <a:solidFill>
                  <a:srgbClr val="00B050"/>
                </a:solidFill>
              </a:rPr>
              <a:t>existing</a:t>
            </a:r>
            <a:r>
              <a:rPr lang="fr-CH" b="1" dirty="0" smtClean="0">
                <a:solidFill>
                  <a:srgbClr val="00B050"/>
                </a:solidFill>
              </a:rPr>
              <a:t> </a:t>
            </a:r>
            <a:r>
              <a:rPr lang="fr-CH" b="1" dirty="0" err="1" smtClean="0">
                <a:solidFill>
                  <a:srgbClr val="00B050"/>
                </a:solidFill>
              </a:rPr>
              <a:t>EPCs</a:t>
            </a:r>
            <a:r>
              <a:rPr lang="fr-CH" b="1" dirty="0" smtClean="0">
                <a:solidFill>
                  <a:srgbClr val="00B050"/>
                </a:solidFill>
              </a:rPr>
              <a:t>, </a:t>
            </a:r>
            <a:r>
              <a:rPr lang="fr-CH" b="1" dirty="0" err="1" smtClean="0">
                <a:solidFill>
                  <a:srgbClr val="00B050"/>
                </a:solidFill>
              </a:rPr>
              <a:t>DFBLs</a:t>
            </a:r>
            <a:r>
              <a:rPr lang="fr-CH" b="1" dirty="0" smtClean="0">
                <a:solidFill>
                  <a:srgbClr val="00B050"/>
                </a:solidFill>
              </a:rPr>
              <a:t> (and links?)...</a:t>
            </a:r>
          </a:p>
          <a:p>
            <a:endParaRPr lang="fr-CH" dirty="0" smtClean="0"/>
          </a:p>
          <a:p>
            <a:endParaRPr lang="fr-CH" dirty="0" smtClean="0"/>
          </a:p>
          <a:p>
            <a:pPr marL="0" indent="0">
              <a:buNone/>
            </a:pPr>
            <a:endParaRPr lang="en-GB" dirty="0"/>
          </a:p>
        </p:txBody>
      </p:sp>
    </p:spTree>
    <p:extLst>
      <p:ext uri="{BB962C8B-B14F-4D97-AF65-F5344CB8AC3E}">
        <p14:creationId xmlns:p14="http://schemas.microsoft.com/office/powerpoint/2010/main" val="2046841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Rebaseline</a:t>
            </a:r>
            <a:endParaRPr lang="en-US" dirty="0"/>
          </a:p>
        </p:txBody>
      </p:sp>
      <p:sp>
        <p:nvSpPr>
          <p:cNvPr id="3" name="Content Placeholder 2"/>
          <p:cNvSpPr>
            <a:spLocks noGrp="1"/>
          </p:cNvSpPr>
          <p:nvPr>
            <p:ph idx="1"/>
          </p:nvPr>
        </p:nvSpPr>
        <p:spPr/>
        <p:txBody>
          <a:bodyPr/>
          <a:lstStyle/>
          <a:p>
            <a:r>
              <a:rPr lang="en-US" dirty="0" smtClean="0"/>
              <a:t>Saving on the technical WPs: about 76 MCHF</a:t>
            </a:r>
          </a:p>
          <a:p>
            <a:r>
              <a:rPr lang="en-US" dirty="0" smtClean="0"/>
              <a:t>Saving induced on WP17 : about 45 MCHF</a:t>
            </a:r>
          </a:p>
          <a:p>
            <a:r>
              <a:rPr lang="en-US" dirty="0"/>
              <a:t>P</a:t>
            </a:r>
            <a:r>
              <a:rPr lang="en-US" dirty="0" smtClean="0"/>
              <a:t>erformance remains the same if:</a:t>
            </a:r>
          </a:p>
          <a:p>
            <a:pPr lvl="1"/>
            <a:r>
              <a:rPr lang="en-US" dirty="0" smtClean="0"/>
              <a:t>Efficiency increase to 50% for nominal</a:t>
            </a:r>
          </a:p>
          <a:p>
            <a:pPr lvl="1"/>
            <a:r>
              <a:rPr lang="en-US" dirty="0" smtClean="0"/>
              <a:t>Efficiency increase to 58% for ultimate…</a:t>
            </a:r>
          </a:p>
          <a:p>
            <a:pPr lvl="1"/>
            <a:endParaRPr lang="en-US" dirty="0"/>
          </a:p>
          <a:p>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12</a:t>
            </a:fld>
            <a:endParaRPr lang="fr-F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73495" y="3944370"/>
            <a:ext cx="3591232" cy="2331565"/>
          </a:xfrm>
          <a:prstGeom prst="rect">
            <a:avLst/>
          </a:prstGeom>
        </p:spPr>
      </p:pic>
      <p:sp>
        <p:nvSpPr>
          <p:cNvPr id="7" name="Rectangle 6"/>
          <p:cNvSpPr/>
          <p:nvPr/>
        </p:nvSpPr>
        <p:spPr>
          <a:xfrm>
            <a:off x="1287895" y="3592583"/>
            <a:ext cx="1752600" cy="338554"/>
          </a:xfrm>
          <a:prstGeom prst="rect">
            <a:avLst/>
          </a:prstGeom>
        </p:spPr>
        <p:txBody>
          <a:bodyPr wrap="square">
            <a:spAutoFit/>
          </a:bodyPr>
          <a:lstStyle/>
          <a:p>
            <a:pPr algn="ctr" defTabSz="914400" eaLnBrk="0" fontAlgn="base" hangingPunct="0">
              <a:spcBef>
                <a:spcPct val="0"/>
              </a:spcBef>
              <a:spcAft>
                <a:spcPct val="0"/>
              </a:spcAft>
            </a:pPr>
            <a:r>
              <a:rPr lang="en-US" sz="1600" dirty="0" smtClean="0">
                <a:solidFill>
                  <a:srgbClr val="3366FF"/>
                </a:solidFill>
                <a:latin typeface="Calibri" pitchFamily="34" charset="0"/>
              </a:rPr>
              <a:t>TS1 – TS2</a:t>
            </a:r>
            <a:endParaRPr lang="en-US" sz="1600" dirty="0">
              <a:solidFill>
                <a:srgbClr val="062F67"/>
              </a:solidFill>
              <a:latin typeface="Calibri" pitchFamily="34" charset="0"/>
            </a:endParaRPr>
          </a:p>
        </p:txBody>
      </p:sp>
      <p:pic>
        <p:nvPicPr>
          <p:cNvPr id="10" name="Picture 9"/>
          <p:cNvPicPr>
            <a:picLocks noChangeAspect="1"/>
          </p:cNvPicPr>
          <p:nvPr/>
        </p:nvPicPr>
        <p:blipFill>
          <a:blip r:embed="rId3"/>
          <a:stretch>
            <a:fillRect/>
          </a:stretch>
        </p:blipFill>
        <p:spPr>
          <a:xfrm>
            <a:off x="4236753" y="4016290"/>
            <a:ext cx="4200355" cy="2459969"/>
          </a:xfrm>
          <a:prstGeom prst="rect">
            <a:avLst/>
          </a:prstGeom>
        </p:spPr>
      </p:pic>
      <p:sp>
        <p:nvSpPr>
          <p:cNvPr id="11" name="Rectangle 10"/>
          <p:cNvSpPr/>
          <p:nvPr/>
        </p:nvSpPr>
        <p:spPr>
          <a:xfrm>
            <a:off x="5236708" y="3641152"/>
            <a:ext cx="1752600" cy="338554"/>
          </a:xfrm>
          <a:prstGeom prst="rect">
            <a:avLst/>
          </a:prstGeom>
        </p:spPr>
        <p:txBody>
          <a:bodyPr wrap="square">
            <a:spAutoFit/>
          </a:bodyPr>
          <a:lstStyle/>
          <a:p>
            <a:pPr algn="ctr" defTabSz="914400" eaLnBrk="0" fontAlgn="base" hangingPunct="0">
              <a:spcBef>
                <a:spcPct val="0"/>
              </a:spcBef>
              <a:spcAft>
                <a:spcPct val="0"/>
              </a:spcAft>
            </a:pPr>
            <a:r>
              <a:rPr lang="en-US" sz="1600" dirty="0" smtClean="0">
                <a:solidFill>
                  <a:srgbClr val="3366FF"/>
                </a:solidFill>
                <a:latin typeface="Calibri" pitchFamily="34" charset="0"/>
              </a:rPr>
              <a:t>TS2 – TS3</a:t>
            </a:r>
            <a:endParaRPr lang="en-US" sz="1600" dirty="0">
              <a:solidFill>
                <a:srgbClr val="062F67"/>
              </a:solidFill>
              <a:latin typeface="Calibri" pitchFamily="34" charset="0"/>
            </a:endParaRPr>
          </a:p>
        </p:txBody>
      </p:sp>
      <p:sp>
        <p:nvSpPr>
          <p:cNvPr id="12" name="TextBox 11"/>
          <p:cNvSpPr txBox="1"/>
          <p:nvPr/>
        </p:nvSpPr>
        <p:spPr>
          <a:xfrm>
            <a:off x="3591526" y="3704279"/>
            <a:ext cx="123623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b="1" dirty="0" smtClean="0"/>
              <a:t>LHC 2016</a:t>
            </a:r>
            <a:endParaRPr lang="en-US" b="1" dirty="0"/>
          </a:p>
        </p:txBody>
      </p:sp>
      <p:sp>
        <p:nvSpPr>
          <p:cNvPr id="13" name="Rectangle 12"/>
          <p:cNvSpPr/>
          <p:nvPr/>
        </p:nvSpPr>
        <p:spPr>
          <a:xfrm rot="20532140">
            <a:off x="177245" y="2211250"/>
            <a:ext cx="8908044" cy="1754326"/>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3600" b="0" cap="none" spc="0" dirty="0" err="1" smtClean="0">
                <a:ln w="0"/>
                <a:solidFill>
                  <a:schemeClr val="tx1"/>
                </a:solidFill>
                <a:effectLst>
                  <a:outerShdw blurRad="38100" dist="19050" dir="2700000" algn="tl" rotWithShape="0">
                    <a:schemeClr val="dk1">
                      <a:alpha val="40000"/>
                    </a:schemeClr>
                  </a:outerShdw>
                </a:effectLst>
              </a:rPr>
              <a:t>Rebaseline</a:t>
            </a:r>
            <a:r>
              <a:rPr lang="en-US" sz="3600" b="0" cap="none" spc="0" dirty="0" smtClean="0">
                <a:ln w="0"/>
                <a:solidFill>
                  <a:schemeClr val="tx1"/>
                </a:solidFill>
                <a:effectLst>
                  <a:outerShdw blurRad="38100" dist="19050" dir="2700000" algn="tl" rotWithShape="0">
                    <a:schemeClr val="dk1">
                      <a:alpha val="40000"/>
                    </a:schemeClr>
                  </a:outerShdw>
                </a:effectLst>
              </a:rPr>
              <a:t> approved by CERN </a:t>
            </a:r>
            <a:r>
              <a:rPr lang="en-US" sz="3600" b="0" cap="none" spc="0" dirty="0" err="1" smtClean="0">
                <a:ln w="0"/>
                <a:solidFill>
                  <a:schemeClr val="tx1"/>
                </a:solidFill>
                <a:effectLst>
                  <a:outerShdw blurRad="38100" dist="19050" dir="2700000" algn="tl" rotWithShape="0">
                    <a:schemeClr val="dk1">
                      <a:alpha val="40000"/>
                    </a:schemeClr>
                  </a:outerShdw>
                </a:effectLst>
              </a:rPr>
              <a:t>manag</a:t>
            </a:r>
            <a:r>
              <a:rPr lang="en-US" sz="3600" b="0" cap="none" spc="0" dirty="0" smtClean="0">
                <a:ln w="0"/>
                <a:solidFill>
                  <a:schemeClr val="tx1"/>
                </a:solidFill>
                <a:effectLst>
                  <a:outerShdw blurRad="38100" dist="19050" dir="2700000" algn="tl" rotWithShape="0">
                    <a:schemeClr val="dk1">
                      <a:alpha val="40000"/>
                    </a:schemeClr>
                  </a:outerShdw>
                </a:effectLst>
              </a:rPr>
              <a:t>. on 3 Aug ‘16 and endorsed by C&amp;SR2 in Oct 2016 for COST-Planning. </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8662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CMAC Jan 2017: technical examination of the </a:t>
            </a:r>
            <a:r>
              <a:rPr lang="en-US" dirty="0" err="1" smtClean="0"/>
              <a:t>rebaseline</a:t>
            </a:r>
            <a:r>
              <a:rPr lang="en-US" dirty="0" smtClean="0"/>
              <a:t>: Findings</a:t>
            </a:r>
            <a:endParaRPr lang="en-US" dirty="0"/>
          </a:p>
        </p:txBody>
      </p:sp>
      <p:sp>
        <p:nvSpPr>
          <p:cNvPr id="3" name="Content Placeholder 2"/>
          <p:cNvSpPr>
            <a:spLocks noGrp="1"/>
          </p:cNvSpPr>
          <p:nvPr>
            <p:ph idx="1"/>
          </p:nvPr>
        </p:nvSpPr>
        <p:spPr/>
        <p:txBody>
          <a:bodyPr>
            <a:normAutofit fontScale="77500" lnSpcReduction="20000"/>
          </a:bodyPr>
          <a:lstStyle/>
          <a:p>
            <a:r>
              <a:rPr lang="en-GB" dirty="0"/>
              <a:t>All scope changes resulting from the re-baseline of Sept 2016 have been included in the physics model of the </a:t>
            </a:r>
            <a:r>
              <a:rPr lang="en-GB" dirty="0" smtClean="0"/>
              <a:t>HL-LHC.</a:t>
            </a:r>
          </a:p>
          <a:p>
            <a:r>
              <a:rPr lang="en-GB" dirty="0" smtClean="0"/>
              <a:t>The </a:t>
            </a:r>
            <a:r>
              <a:rPr lang="en-GB" dirty="0"/>
              <a:t>performance of the present collimation scheme, while meeting baseline requirements, is challenged. Adding two hollow beam lenses are considered and would remove significant </a:t>
            </a:r>
            <a:r>
              <a:rPr lang="en-GB" dirty="0" smtClean="0"/>
              <a:t>risk.</a:t>
            </a:r>
          </a:p>
          <a:p>
            <a:r>
              <a:rPr lang="en-GB" dirty="0" smtClean="0"/>
              <a:t>Electron </a:t>
            </a:r>
            <a:r>
              <a:rPr lang="en-GB" dirty="0"/>
              <a:t>cloud induced heat loads present one of the biggest challenges to the HL-LHC performance. Varying heat load by sector, various scrubbing techniques and a variety of other mitigation measures are under </a:t>
            </a:r>
            <a:r>
              <a:rPr lang="en-GB" dirty="0" smtClean="0"/>
              <a:t>investigation.</a:t>
            </a:r>
          </a:p>
          <a:p>
            <a:r>
              <a:rPr lang="en-GB" dirty="0" smtClean="0"/>
              <a:t>Long </a:t>
            </a:r>
            <a:r>
              <a:rPr lang="en-GB" dirty="0"/>
              <a:t>range Beam-Beam compensation with wires is </a:t>
            </a:r>
            <a:r>
              <a:rPr lang="en-GB" dirty="0" smtClean="0"/>
              <a:t>crucial.</a:t>
            </a:r>
          </a:p>
          <a:p>
            <a:r>
              <a:rPr lang="en-GB" dirty="0" smtClean="0"/>
              <a:t>Flat </a:t>
            </a:r>
            <a:r>
              <a:rPr lang="en-GB" dirty="0"/>
              <a:t>beam performance is essential to understand to mitigate risk of crab cavity performance. </a:t>
            </a:r>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13</a:t>
            </a:fld>
            <a:endParaRPr lang="fr-FR"/>
          </a:p>
        </p:txBody>
      </p:sp>
    </p:spTree>
    <p:extLst>
      <p:ext uri="{BB962C8B-B14F-4D97-AF65-F5344CB8AC3E}">
        <p14:creationId xmlns:p14="http://schemas.microsoft.com/office/powerpoint/2010/main" val="2327314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CMAC Jan 2017: technical examination of the </a:t>
            </a:r>
            <a:r>
              <a:rPr lang="en-US" dirty="0" err="1"/>
              <a:t>rebaseline</a:t>
            </a:r>
            <a:r>
              <a:rPr lang="en-US" dirty="0"/>
              <a:t>: </a:t>
            </a:r>
            <a:r>
              <a:rPr lang="en-US" dirty="0" smtClean="0"/>
              <a:t>recommendations</a:t>
            </a:r>
            <a:endParaRPr lang="en-US" dirty="0"/>
          </a:p>
        </p:txBody>
      </p:sp>
      <p:sp>
        <p:nvSpPr>
          <p:cNvPr id="3" name="Content Placeholder 2"/>
          <p:cNvSpPr>
            <a:spLocks noGrp="1"/>
          </p:cNvSpPr>
          <p:nvPr>
            <p:ph idx="1"/>
          </p:nvPr>
        </p:nvSpPr>
        <p:spPr/>
        <p:txBody>
          <a:bodyPr>
            <a:normAutofit fontScale="85000" lnSpcReduction="20000"/>
          </a:bodyPr>
          <a:lstStyle/>
          <a:p>
            <a:r>
              <a:rPr lang="en-GB" b="1" dirty="0">
                <a:solidFill>
                  <a:schemeClr val="accent4">
                    <a:lumMod val="75000"/>
                  </a:schemeClr>
                </a:solidFill>
              </a:rPr>
              <a:t>The scope changes from the re-baseline in September of 2016, while increasing risks and narrowing margins in several areas, do not affect the ability to achieve the ultimate Luminosity goal of HL-LHC as far as we can assess. </a:t>
            </a:r>
            <a:endParaRPr lang="en-GB" b="1" dirty="0" smtClean="0">
              <a:solidFill>
                <a:schemeClr val="accent4">
                  <a:lumMod val="75000"/>
                </a:schemeClr>
              </a:solidFill>
            </a:endParaRPr>
          </a:p>
          <a:p>
            <a:r>
              <a:rPr lang="en-GB" dirty="0" smtClean="0"/>
              <a:t>Uncertainties </a:t>
            </a:r>
            <a:r>
              <a:rPr lang="en-GB" dirty="0"/>
              <a:t>in predicting the halo require large design margins for the collimators. </a:t>
            </a:r>
            <a:r>
              <a:rPr lang="en-GB" b="1" dirty="0">
                <a:solidFill>
                  <a:schemeClr val="accent4">
                    <a:lumMod val="75000"/>
                  </a:schemeClr>
                </a:solidFill>
              </a:rPr>
              <a:t>Hollow electron lenses, a proven technology, can further mitigate this risk. </a:t>
            </a:r>
            <a:r>
              <a:rPr lang="en-GB" dirty="0"/>
              <a:t>The HL-LHC team should further evaluate (calculate and measure) the necessity and management might want to consider inclusion into the baseline, even at increased cost. </a:t>
            </a:r>
            <a:endParaRPr lang="en-GB" dirty="0" smtClean="0"/>
          </a:p>
          <a:p>
            <a:r>
              <a:rPr lang="en-GB" dirty="0" smtClean="0"/>
              <a:t>If </a:t>
            </a:r>
            <a:r>
              <a:rPr lang="en-GB" dirty="0"/>
              <a:t>electron cloud has a strong negative impact on emittance growth at injection only techniques which will allow e-cloud reduction will resolve the problem. </a:t>
            </a:r>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14</a:t>
            </a:fld>
            <a:endParaRPr lang="fr-FR"/>
          </a:p>
        </p:txBody>
      </p:sp>
    </p:spTree>
    <p:extLst>
      <p:ext uri="{BB962C8B-B14F-4D97-AF65-F5344CB8AC3E}">
        <p14:creationId xmlns:p14="http://schemas.microsoft.com/office/powerpoint/2010/main" val="1807191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93BE"/>
                </a:solidFill>
              </a:rPr>
              <a:t>CMAC Jan 2017: technical examination of the </a:t>
            </a:r>
            <a:r>
              <a:rPr lang="en-US" dirty="0" err="1">
                <a:solidFill>
                  <a:srgbClr val="0093BE"/>
                </a:solidFill>
              </a:rPr>
              <a:t>rebaseline</a:t>
            </a:r>
            <a:r>
              <a:rPr lang="en-US" dirty="0">
                <a:solidFill>
                  <a:srgbClr val="0093BE"/>
                </a:solidFill>
              </a:rPr>
              <a:t>: </a:t>
            </a:r>
            <a:r>
              <a:rPr lang="en-US" dirty="0" smtClean="0">
                <a:solidFill>
                  <a:srgbClr val="0093BE"/>
                </a:solidFill>
              </a:rPr>
              <a:t>recommendations - 2</a:t>
            </a:r>
            <a:endParaRPr lang="en-US" dirty="0"/>
          </a:p>
        </p:txBody>
      </p:sp>
      <p:sp>
        <p:nvSpPr>
          <p:cNvPr id="3" name="Content Placeholder 2"/>
          <p:cNvSpPr>
            <a:spLocks noGrp="1"/>
          </p:cNvSpPr>
          <p:nvPr>
            <p:ph idx="1"/>
          </p:nvPr>
        </p:nvSpPr>
        <p:spPr/>
        <p:txBody>
          <a:bodyPr>
            <a:normAutofit fontScale="70000" lnSpcReduction="20000"/>
          </a:bodyPr>
          <a:lstStyle/>
          <a:p>
            <a:endParaRPr lang="en-US" sz="2000" dirty="0">
              <a:solidFill>
                <a:srgbClr val="000000"/>
              </a:solidFill>
              <a:latin typeface="Arial" panose="020B0604020202020204" pitchFamily="34" charset="0"/>
            </a:endParaRPr>
          </a:p>
          <a:p>
            <a:r>
              <a:rPr lang="en-GB" sz="3200" dirty="0">
                <a:solidFill>
                  <a:srgbClr val="000000"/>
                </a:solidFill>
                <a:latin typeface="Arial" panose="020B0604020202020204" pitchFamily="34" charset="0"/>
              </a:rPr>
              <a:t>Execute all necessary experiments, with and without beam, during CY17 which can impact major activities for LS2. </a:t>
            </a:r>
          </a:p>
          <a:p>
            <a:r>
              <a:rPr lang="en-GB" sz="3200" dirty="0" smtClean="0">
                <a:solidFill>
                  <a:srgbClr val="000000"/>
                </a:solidFill>
                <a:latin typeface="Arial" panose="020B0604020202020204" pitchFamily="34" charset="0"/>
              </a:rPr>
              <a:t>Define </a:t>
            </a:r>
            <a:r>
              <a:rPr lang="en-GB" sz="3200" dirty="0">
                <a:solidFill>
                  <a:srgbClr val="000000"/>
                </a:solidFill>
                <a:latin typeface="Arial" panose="020B0604020202020204" pitchFamily="34" charset="0"/>
              </a:rPr>
              <a:t>a strategy to either intrinsically reduce the heat load stemming from the e-cloud. In case that is not possible, evaluate the maximum possible heat load that could be cooled in the shield and develop a strategy to do that. </a:t>
            </a:r>
          </a:p>
          <a:p>
            <a:pPr marR="13580"/>
            <a:r>
              <a:rPr lang="en-GB" b="1" dirty="0">
                <a:solidFill>
                  <a:srgbClr val="000000"/>
                </a:solidFill>
                <a:latin typeface="Arial" panose="020B0604020202020204" pitchFamily="34" charset="0"/>
              </a:rPr>
              <a:t>Charge question 5: Review the HL-LHC ability to reach the initial (unchanged) performance goals of 3000 fb-1 integrated luminosity (respectively 4000 fb-1 for the ultimate configuration), a mean pile-up of 140 (ultimate 200) and around 250 fb-1/year, taking into account decisions taken during the 2016 re-baselining exercise of the HL-LHC </a:t>
            </a:r>
            <a:r>
              <a:rPr lang="en-GB" b="1" dirty="0" err="1" smtClean="0">
                <a:solidFill>
                  <a:srgbClr val="000000"/>
                </a:solidFill>
                <a:latin typeface="Arial" panose="020B0604020202020204" pitchFamily="34" charset="0"/>
              </a:rPr>
              <a:t>projet</a:t>
            </a:r>
            <a:r>
              <a:rPr lang="en-GB" b="1" dirty="0" smtClean="0">
                <a:solidFill>
                  <a:srgbClr val="000000"/>
                </a:solidFill>
                <a:latin typeface="Arial" panose="020B0604020202020204" pitchFamily="34" charset="0"/>
              </a:rPr>
              <a:t>: see </a:t>
            </a:r>
            <a:r>
              <a:rPr lang="en-GB" b="1" dirty="0">
                <a:solidFill>
                  <a:srgbClr val="000000"/>
                </a:solidFill>
                <a:latin typeface="Arial" panose="020B0604020202020204" pitchFamily="34" charset="0"/>
              </a:rPr>
              <a:t>first statement under </a:t>
            </a:r>
            <a:r>
              <a:rPr lang="en-GB" b="1" dirty="0" smtClean="0">
                <a:solidFill>
                  <a:srgbClr val="000000"/>
                </a:solidFill>
                <a:latin typeface="Arial" panose="020B0604020202020204" pitchFamily="34" charset="0"/>
              </a:rPr>
              <a:t>comments</a:t>
            </a:r>
          </a:p>
          <a:p>
            <a:pPr marR="13580" lvl="1"/>
            <a:r>
              <a:rPr lang="en-GB" b="1" dirty="0">
                <a:solidFill>
                  <a:srgbClr val="FF0000"/>
                </a:solidFill>
              </a:rPr>
              <a:t>The revised LIU and HL-LHC design after re-baseline in Sept 2016 has been completely integrated </a:t>
            </a:r>
            <a:r>
              <a:rPr lang="en-GB" b="1" dirty="0" smtClean="0">
                <a:solidFill>
                  <a:srgbClr val="FF0000"/>
                </a:solidFill>
              </a:rPr>
              <a:t>and luminosity </a:t>
            </a:r>
            <a:r>
              <a:rPr lang="en-GB" b="1" dirty="0">
                <a:solidFill>
                  <a:srgbClr val="FF0000"/>
                </a:solidFill>
              </a:rPr>
              <a:t>performance is NOT impacted. Risk in some areas has increased but is acceptable.</a:t>
            </a:r>
            <a:endParaRPr lang="en-US" b="1" dirty="0">
              <a:solidFill>
                <a:srgbClr val="FF0000"/>
              </a:solidFill>
            </a:endParaRPr>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15</a:t>
            </a:fld>
            <a:endParaRPr lang="fr-FR"/>
          </a:p>
        </p:txBody>
      </p:sp>
    </p:spTree>
    <p:extLst>
      <p:ext uri="{BB962C8B-B14F-4D97-AF65-F5344CB8AC3E}">
        <p14:creationId xmlns:p14="http://schemas.microsoft.com/office/powerpoint/2010/main" val="3078827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397" y="834000"/>
            <a:ext cx="5081405" cy="5763352"/>
          </a:xfrm>
        </p:spPr>
        <p:txBody>
          <a:bodyPr>
            <a:normAutofit fontScale="62500" lnSpcReduction="20000"/>
          </a:bodyPr>
          <a:lstStyle/>
          <a:p>
            <a:pPr>
              <a:lnSpc>
                <a:spcPct val="120000"/>
              </a:lnSpc>
            </a:pPr>
            <a:r>
              <a:rPr lang="en-US" dirty="0" smtClean="0"/>
              <a:t>Further optimization of the baseline scenario ongoing based on:</a:t>
            </a:r>
          </a:p>
          <a:p>
            <a:pPr lvl="1">
              <a:lnSpc>
                <a:spcPct val="120000"/>
              </a:lnSpc>
            </a:pPr>
            <a:r>
              <a:rPr lang="en-US" dirty="0">
                <a:solidFill>
                  <a:srgbClr val="FF0000"/>
                </a:solidFill>
              </a:rPr>
              <a:t>Lessons learned during 2016 </a:t>
            </a:r>
            <a:r>
              <a:rPr lang="en-US" dirty="0" smtClean="0">
                <a:solidFill>
                  <a:srgbClr val="FF0000"/>
                </a:solidFill>
              </a:rPr>
              <a:t>run</a:t>
            </a:r>
          </a:p>
          <a:p>
            <a:pPr lvl="1">
              <a:lnSpc>
                <a:spcPct val="120000"/>
              </a:lnSpc>
            </a:pPr>
            <a:r>
              <a:rPr lang="en-US" dirty="0" smtClean="0">
                <a:solidFill>
                  <a:srgbClr val="FF0000"/>
                </a:solidFill>
              </a:rPr>
              <a:t>Simulation work (with increasing detail) with parametric scans</a:t>
            </a:r>
            <a:endParaRPr lang="en-US" dirty="0">
              <a:solidFill>
                <a:srgbClr val="FF0000"/>
              </a:solidFill>
            </a:endParaRPr>
          </a:p>
          <a:p>
            <a:pPr>
              <a:lnSpc>
                <a:spcPct val="120000"/>
              </a:lnSpc>
            </a:pPr>
            <a:r>
              <a:rPr lang="en-US" dirty="0" smtClean="0">
                <a:sym typeface="Wingdings"/>
              </a:rPr>
              <a:t>Experience confirms need to guarantee </a:t>
            </a:r>
            <a:r>
              <a:rPr lang="en-US" dirty="0" smtClean="0">
                <a:solidFill>
                  <a:srgbClr val="FF0000"/>
                </a:solidFill>
                <a:sym typeface="Wingdings"/>
              </a:rPr>
              <a:t>dynamic aperture of 6 </a:t>
            </a:r>
            <a:r>
              <a:rPr lang="en-US" dirty="0" smtClean="0">
                <a:solidFill>
                  <a:srgbClr val="FF0000"/>
                </a:solidFill>
                <a:latin typeface="Symbol" panose="05050102010706020507" pitchFamily="18" charset="2"/>
                <a:sym typeface="Wingdings"/>
              </a:rPr>
              <a:t>s</a:t>
            </a:r>
            <a:r>
              <a:rPr lang="en-US" dirty="0" smtClean="0">
                <a:solidFill>
                  <a:srgbClr val="FF0000"/>
                </a:solidFill>
                <a:sym typeface="Wingdings"/>
              </a:rPr>
              <a:t> </a:t>
            </a:r>
            <a:r>
              <a:rPr lang="en-US" dirty="0" smtClean="0">
                <a:sym typeface="Wingdings"/>
              </a:rPr>
              <a:t>(beam </a:t>
            </a:r>
            <a:r>
              <a:rPr lang="en-US" dirty="0" err="1" smtClean="0">
                <a:sym typeface="Wingdings"/>
              </a:rPr>
              <a:t>sigmas</a:t>
            </a:r>
            <a:r>
              <a:rPr lang="en-US" dirty="0" smtClean="0">
                <a:sym typeface="Wingdings"/>
              </a:rPr>
              <a:t>!) with beam-beam to provide enough margin for:</a:t>
            </a:r>
          </a:p>
          <a:p>
            <a:pPr lvl="1">
              <a:lnSpc>
                <a:spcPct val="120000"/>
              </a:lnSpc>
            </a:pPr>
            <a:r>
              <a:rPr lang="en-US" dirty="0" smtClean="0">
                <a:solidFill>
                  <a:srgbClr val="FF0000"/>
                </a:solidFill>
                <a:sym typeface="Wingdings"/>
              </a:rPr>
              <a:t>Minimum working point area </a:t>
            </a:r>
            <a:r>
              <a:rPr lang="en-US" dirty="0" smtClean="0">
                <a:sym typeface="Wingdings"/>
              </a:rPr>
              <a:t>with good lifetime to account for bunch-to-bunch tune differences from coherent effects and for impact of field quality</a:t>
            </a:r>
          </a:p>
          <a:p>
            <a:pPr lvl="1">
              <a:lnSpc>
                <a:spcPct val="120000"/>
              </a:lnSpc>
            </a:pPr>
            <a:r>
              <a:rPr lang="en-US" dirty="0" smtClean="0">
                <a:solidFill>
                  <a:srgbClr val="FF0000"/>
                </a:solidFill>
                <a:sym typeface="Wingdings"/>
              </a:rPr>
              <a:t>Beam stabilization </a:t>
            </a:r>
            <a:r>
              <a:rPr lang="en-US" dirty="0" smtClean="0">
                <a:sym typeface="Wingdings"/>
              </a:rPr>
              <a:t>(</a:t>
            </a:r>
            <a:r>
              <a:rPr lang="en-US" dirty="0" err="1" smtClean="0">
                <a:sym typeface="Wingdings"/>
              </a:rPr>
              <a:t>octupoles</a:t>
            </a:r>
            <a:r>
              <a:rPr lang="en-US" dirty="0" smtClean="0">
                <a:sym typeface="Wingdings"/>
              </a:rPr>
              <a:t> and chromaticity) </a:t>
            </a:r>
            <a:r>
              <a:rPr lang="en-US" dirty="0" smtClean="0">
                <a:sym typeface="Wingdings" panose="05000000000000000000" pitchFamily="2" charset="2"/>
              </a:rPr>
              <a:t> needed based on 2016 experience.</a:t>
            </a:r>
          </a:p>
          <a:p>
            <a:pPr>
              <a:lnSpc>
                <a:spcPct val="120000"/>
              </a:lnSpc>
            </a:pPr>
            <a:r>
              <a:rPr lang="en-US" dirty="0" smtClean="0">
                <a:sym typeface="Wingdings"/>
              </a:rPr>
              <a:t>Margin for optimization exists:</a:t>
            </a:r>
          </a:p>
          <a:p>
            <a:pPr lvl="1">
              <a:lnSpc>
                <a:spcPct val="120000"/>
              </a:lnSpc>
            </a:pPr>
            <a:r>
              <a:rPr lang="en-US" dirty="0">
                <a:solidFill>
                  <a:srgbClr val="FF0000"/>
                </a:solidFill>
              </a:rPr>
              <a:t>C</a:t>
            </a:r>
            <a:r>
              <a:rPr lang="en-US" dirty="0" smtClean="0">
                <a:solidFill>
                  <a:srgbClr val="FF0000"/>
                </a:solidFill>
              </a:rPr>
              <a:t>rossing </a:t>
            </a:r>
            <a:r>
              <a:rPr lang="en-US" dirty="0">
                <a:solidFill>
                  <a:srgbClr val="FF0000"/>
                </a:solidFill>
              </a:rPr>
              <a:t>angle </a:t>
            </a:r>
            <a:r>
              <a:rPr lang="en-US" dirty="0" smtClean="0">
                <a:solidFill>
                  <a:srgbClr val="FF0000"/>
                </a:solidFill>
              </a:rPr>
              <a:t>variation </a:t>
            </a:r>
            <a:r>
              <a:rPr lang="en-US" dirty="0" smtClean="0"/>
              <a:t>at </a:t>
            </a:r>
            <a:r>
              <a:rPr lang="en-US" dirty="0"/>
              <a:t>constant DA during </a:t>
            </a:r>
            <a:r>
              <a:rPr lang="en-US" dirty="0" smtClean="0">
                <a:solidFill>
                  <a:srgbClr val="FF0000"/>
                </a:solidFill>
                <a:latin typeface="Symbol" panose="05050102010706020507" pitchFamily="18" charset="2"/>
              </a:rPr>
              <a:t>b</a:t>
            </a:r>
            <a:r>
              <a:rPr lang="en-US" dirty="0" smtClean="0">
                <a:solidFill>
                  <a:srgbClr val="FF0000"/>
                </a:solidFill>
              </a:rPr>
              <a:t>* </a:t>
            </a:r>
            <a:r>
              <a:rPr lang="en-US" dirty="0">
                <a:solidFill>
                  <a:srgbClr val="FF0000"/>
                </a:solidFill>
              </a:rPr>
              <a:t>leveling </a:t>
            </a:r>
            <a:r>
              <a:rPr lang="en-US" dirty="0">
                <a:sym typeface="Wingdings"/>
              </a:rPr>
              <a:t> increased </a:t>
            </a:r>
            <a:r>
              <a:rPr lang="en-US" dirty="0"/>
              <a:t>leveling time </a:t>
            </a:r>
            <a:r>
              <a:rPr lang="en-US" dirty="0">
                <a:sym typeface="Wingdings"/>
              </a:rPr>
              <a:t></a:t>
            </a:r>
            <a:r>
              <a:rPr lang="en-US" dirty="0"/>
              <a:t> </a:t>
            </a:r>
            <a:r>
              <a:rPr lang="en-US" dirty="0">
                <a:sym typeface="Wingdings"/>
              </a:rPr>
              <a:t>increase in </a:t>
            </a:r>
            <a:r>
              <a:rPr lang="en-US" dirty="0">
                <a:solidFill>
                  <a:srgbClr val="FF0000"/>
                </a:solidFill>
                <a:sym typeface="Wingdings"/>
              </a:rPr>
              <a:t>integrated luminosity </a:t>
            </a:r>
            <a:r>
              <a:rPr lang="en-US" dirty="0">
                <a:sym typeface="Wingdings"/>
              </a:rPr>
              <a:t>(1-2 %); reduction of </a:t>
            </a:r>
            <a:r>
              <a:rPr lang="en-US" dirty="0">
                <a:solidFill>
                  <a:srgbClr val="FF0000"/>
                </a:solidFill>
                <a:sym typeface="Wingdings"/>
              </a:rPr>
              <a:t>pile up density</a:t>
            </a:r>
            <a:r>
              <a:rPr lang="en-US" b="1" dirty="0">
                <a:sym typeface="Wingdings"/>
              </a:rPr>
              <a:t> </a:t>
            </a:r>
            <a:r>
              <a:rPr lang="en-US" dirty="0">
                <a:sym typeface="Wingdings"/>
              </a:rPr>
              <a:t>(10 </a:t>
            </a:r>
            <a:r>
              <a:rPr lang="mr-IN" dirty="0">
                <a:sym typeface="Wingdings"/>
              </a:rPr>
              <a:t>–</a:t>
            </a:r>
            <a:r>
              <a:rPr lang="en-US" dirty="0">
                <a:sym typeface="Wingdings"/>
              </a:rPr>
              <a:t> 15 </a:t>
            </a:r>
            <a:r>
              <a:rPr lang="en-US" dirty="0" smtClean="0">
                <a:sym typeface="Wingdings"/>
              </a:rPr>
              <a:t>%)</a:t>
            </a:r>
          </a:p>
          <a:p>
            <a:pPr lvl="1">
              <a:lnSpc>
                <a:spcPct val="120000"/>
              </a:lnSpc>
            </a:pPr>
            <a:r>
              <a:rPr lang="en-US" dirty="0" smtClean="0">
                <a:sym typeface="Wingdings"/>
              </a:rPr>
              <a:t>Test of </a:t>
            </a:r>
            <a:r>
              <a:rPr lang="en-US" dirty="0" smtClean="0">
                <a:solidFill>
                  <a:srgbClr val="FF0000"/>
                </a:solidFill>
                <a:sym typeface="Wingdings"/>
              </a:rPr>
              <a:t>crossing angle variation </a:t>
            </a:r>
            <a:r>
              <a:rPr lang="en-US" dirty="0" smtClean="0">
                <a:sym typeface="Wingdings"/>
              </a:rPr>
              <a:t>in LHC in 2017</a:t>
            </a:r>
            <a:endParaRPr lang="en-US" dirty="0">
              <a:sym typeface="Wingdings"/>
            </a:endParaRPr>
          </a:p>
        </p:txBody>
      </p:sp>
      <p:sp>
        <p:nvSpPr>
          <p:cNvPr id="4" name="Footer Placeholder 3"/>
          <p:cNvSpPr>
            <a:spLocks noGrp="1"/>
          </p:cNvSpPr>
          <p:nvPr>
            <p:ph type="ftr" sz="quarter" idx="11"/>
          </p:nvPr>
        </p:nvSpPr>
        <p:spPr/>
        <p:txBody>
          <a:bodyPr/>
          <a:lstStyle/>
          <a:p>
            <a:r>
              <a:rPr lang="en-GB" noProof="0" smtClean="0"/>
              <a:t>L Rossi @ LARP CM28 - 24 April 2017</a:t>
            </a:r>
            <a:endParaRPr lang="en-GB" noProof="0" dirty="0"/>
          </a:p>
        </p:txBody>
      </p:sp>
      <p:sp>
        <p:nvSpPr>
          <p:cNvPr id="5" name="Slide Number Placeholder 4"/>
          <p:cNvSpPr>
            <a:spLocks noGrp="1"/>
          </p:cNvSpPr>
          <p:nvPr>
            <p:ph type="sldNum" sz="quarter" idx="12"/>
          </p:nvPr>
        </p:nvSpPr>
        <p:spPr/>
        <p:txBody>
          <a:bodyPr/>
          <a:lstStyle/>
          <a:p>
            <a:fld id="{BFDCA1C4-9514-7B4F-976F-D92F7E296653}" type="slidenum">
              <a:rPr lang="fr-FR" smtClean="0"/>
              <a:pPr/>
              <a:t>16</a:t>
            </a:fld>
            <a:endParaRPr lang="fr-FR"/>
          </a:p>
        </p:txBody>
      </p:sp>
      <p:sp>
        <p:nvSpPr>
          <p:cNvPr id="20" name="Title 1"/>
          <p:cNvSpPr>
            <a:spLocks noGrp="1"/>
          </p:cNvSpPr>
          <p:nvPr>
            <p:ph type="title"/>
          </p:nvPr>
        </p:nvSpPr>
        <p:spPr>
          <a:xfrm>
            <a:off x="612000" y="44895"/>
            <a:ext cx="7920000" cy="720000"/>
          </a:xfrm>
        </p:spPr>
        <p:txBody>
          <a:bodyPr/>
          <a:lstStyle/>
          <a:p>
            <a:r>
              <a:rPr lang="en-US" sz="2400" dirty="0" smtClean="0"/>
              <a:t>Performance optimization (WP2)</a:t>
            </a:r>
            <a:endParaRPr lang="en-US" sz="2400" dirty="0"/>
          </a:p>
        </p:txBody>
      </p:sp>
      <p:grpSp>
        <p:nvGrpSpPr>
          <p:cNvPr id="8" name="Group 7"/>
          <p:cNvGrpSpPr/>
          <p:nvPr/>
        </p:nvGrpSpPr>
        <p:grpSpPr>
          <a:xfrm>
            <a:off x="5384802" y="951952"/>
            <a:ext cx="3334378" cy="2380588"/>
            <a:chOff x="5259968" y="4524360"/>
            <a:chExt cx="3334378" cy="2380588"/>
          </a:xfrm>
        </p:grpSpPr>
        <p:pic>
          <p:nvPicPr>
            <p:cNvPr id="2" name="Picture 1" descr="Screen Shot 2017-02-15 at 16.41.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9968" y="4524360"/>
              <a:ext cx="3159422" cy="2056497"/>
            </a:xfrm>
            <a:prstGeom prst="rect">
              <a:avLst/>
            </a:prstGeom>
          </p:spPr>
        </p:pic>
        <p:sp>
          <p:nvSpPr>
            <p:cNvPr id="6" name="TextBox 5"/>
            <p:cNvSpPr txBox="1"/>
            <p:nvPr/>
          </p:nvSpPr>
          <p:spPr>
            <a:xfrm>
              <a:off x="5498002" y="6651032"/>
              <a:ext cx="3096344" cy="253916"/>
            </a:xfrm>
            <a:prstGeom prst="rect">
              <a:avLst/>
            </a:prstGeom>
            <a:noFill/>
          </p:spPr>
          <p:txBody>
            <a:bodyPr wrap="square" rtlCol="0">
              <a:spAutoFit/>
            </a:bodyPr>
            <a:lstStyle/>
            <a:p>
              <a:r>
                <a:rPr lang="en-US" sz="1050" dirty="0" smtClean="0">
                  <a:solidFill>
                    <a:srgbClr val="7030A0"/>
                  </a:solidFill>
                </a:rPr>
                <a:t>Nominal </a:t>
              </a:r>
              <a:r>
                <a:rPr lang="en-US" sz="1050" dirty="0" smtClean="0"/>
                <a:t>and </a:t>
              </a:r>
              <a:r>
                <a:rPr lang="en-US" sz="1050" dirty="0" smtClean="0">
                  <a:solidFill>
                    <a:srgbClr val="17B050"/>
                  </a:solidFill>
                </a:rPr>
                <a:t>ultimate</a:t>
              </a:r>
              <a:r>
                <a:rPr lang="en-US" sz="1050" dirty="0" smtClean="0"/>
                <a:t> scenario (2.2e11p/bunch).</a:t>
              </a:r>
              <a:endParaRPr lang="en-US" sz="1050" dirty="0"/>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504" y="3638820"/>
            <a:ext cx="3511296" cy="2633472"/>
          </a:xfrm>
          <a:prstGeom prst="rect">
            <a:avLst/>
          </a:prstGeom>
        </p:spPr>
      </p:pic>
      <p:sp>
        <p:nvSpPr>
          <p:cNvPr id="19" name="Rounded Rectangular Callout 18"/>
          <p:cNvSpPr/>
          <p:nvPr/>
        </p:nvSpPr>
        <p:spPr>
          <a:xfrm>
            <a:off x="6087164" y="568851"/>
            <a:ext cx="1220160" cy="392088"/>
          </a:xfrm>
          <a:prstGeom prst="wedgeRoundRectCallout">
            <a:avLst>
              <a:gd name="adj1" fmla="val 38389"/>
              <a:gd name="adj2" fmla="val 263301"/>
              <a:gd name="adj3" fmla="val 16667"/>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rgbClr val="FFFF00"/>
                </a:solidFill>
              </a:rPr>
              <a:t>Baseline</a:t>
            </a:r>
            <a:endParaRPr lang="en-GB" b="1" dirty="0">
              <a:solidFill>
                <a:srgbClr val="FFFF00"/>
              </a:solidFill>
            </a:endParaRPr>
          </a:p>
        </p:txBody>
      </p:sp>
      <p:sp>
        <p:nvSpPr>
          <p:cNvPr id="21" name="Rounded Rectangular Callout 20"/>
          <p:cNvSpPr/>
          <p:nvPr/>
        </p:nvSpPr>
        <p:spPr>
          <a:xfrm>
            <a:off x="5535420" y="3570823"/>
            <a:ext cx="3429067" cy="2716422"/>
          </a:xfrm>
          <a:prstGeom prst="wedgeRoundRectCallout">
            <a:avLst>
              <a:gd name="adj1" fmla="val -12194"/>
              <a:gd name="adj2" fmla="val -111491"/>
              <a:gd name="adj3" fmla="val 16667"/>
            </a:avLst>
          </a:prstGeom>
          <a:solidFill>
            <a:srgbClr val="FF9900">
              <a:alpha val="29000"/>
            </a:srgbClr>
          </a:solidFill>
          <a:ln>
            <a:noFill/>
          </a:ln>
        </p:spPr>
        <p:style>
          <a:lnRef idx="1">
            <a:schemeClr val="accent1"/>
          </a:lnRef>
          <a:fillRef idx="3">
            <a:schemeClr val="accent1"/>
          </a:fillRef>
          <a:effectRef idx="2">
            <a:schemeClr val="accent1"/>
          </a:effectRef>
          <a:fontRef idx="minor">
            <a:schemeClr val="lt1"/>
          </a:fontRef>
        </p:style>
        <p:txBody>
          <a:bodyPr tIns="0" rtlCol="0" anchor="t" anchorCtr="0"/>
          <a:lstStyle/>
          <a:p>
            <a:pPr algn="ctr"/>
            <a:r>
              <a:rPr lang="en-GB" b="1" dirty="0" smtClean="0">
                <a:solidFill>
                  <a:srgbClr val="FFFF00"/>
                </a:solidFill>
              </a:rPr>
              <a:t>Optimization</a:t>
            </a:r>
            <a:endParaRPr lang="en-GB" b="1" dirty="0">
              <a:solidFill>
                <a:srgbClr val="FFFF00"/>
              </a:solidFill>
            </a:endParaRPr>
          </a:p>
        </p:txBody>
      </p:sp>
      <p:sp>
        <p:nvSpPr>
          <p:cNvPr id="22" name="TextBox 21"/>
          <p:cNvSpPr txBox="1"/>
          <p:nvPr/>
        </p:nvSpPr>
        <p:spPr>
          <a:xfrm>
            <a:off x="1707209" y="6340289"/>
            <a:ext cx="5328592" cy="369332"/>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CH" b="1" dirty="0" smtClean="0">
                <a:solidFill>
                  <a:srgbClr val="FFFF00"/>
                </a:solidFill>
              </a:rPr>
              <a:t>N. </a:t>
            </a:r>
            <a:r>
              <a:rPr lang="fr-CH" b="1" dirty="0" err="1" smtClean="0">
                <a:solidFill>
                  <a:srgbClr val="FFFF00"/>
                </a:solidFill>
              </a:rPr>
              <a:t>Karastathis</a:t>
            </a:r>
            <a:r>
              <a:rPr lang="fr-CH" b="1" dirty="0" smtClean="0">
                <a:solidFill>
                  <a:srgbClr val="FFFF00"/>
                </a:solidFill>
              </a:rPr>
              <a:t>, Y. Papaphilippou, D. Pellegrini</a:t>
            </a:r>
          </a:p>
        </p:txBody>
      </p:sp>
      <p:sp>
        <p:nvSpPr>
          <p:cNvPr id="18" name="Oval 17"/>
          <p:cNvSpPr/>
          <p:nvPr/>
        </p:nvSpPr>
        <p:spPr>
          <a:xfrm rot="16761826">
            <a:off x="6297727" y="1192575"/>
            <a:ext cx="404904" cy="1018943"/>
          </a:xfrm>
          <a:prstGeom prst="ellipse">
            <a:avLst/>
          </a:prstGeom>
          <a:noFill/>
          <a:ln w="25400">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4" name="Straight Connector 23"/>
          <p:cNvCxnSpPr/>
          <p:nvPr/>
        </p:nvCxnSpPr>
        <p:spPr>
          <a:xfrm>
            <a:off x="5964556" y="4254996"/>
            <a:ext cx="1847804" cy="0"/>
          </a:xfrm>
          <a:prstGeom prst="line">
            <a:avLst/>
          </a:prstGeom>
          <a:ln>
            <a:solidFill>
              <a:srgbClr val="9900FF"/>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187772" y="4015780"/>
            <a:ext cx="1224136" cy="276999"/>
          </a:xfrm>
          <a:prstGeom prst="rect">
            <a:avLst/>
          </a:prstGeom>
          <a:noFill/>
        </p:spPr>
        <p:txBody>
          <a:bodyPr wrap="square" rtlCol="0">
            <a:spAutoFit/>
          </a:bodyPr>
          <a:lstStyle/>
          <a:p>
            <a:r>
              <a:rPr lang="en-GB" sz="1200" b="1" dirty="0" smtClean="0">
                <a:solidFill>
                  <a:srgbClr val="9900FF"/>
                </a:solidFill>
              </a:rPr>
              <a:t>Baseline</a:t>
            </a:r>
            <a:endParaRPr lang="en-GB" sz="1200" b="1" dirty="0">
              <a:solidFill>
                <a:srgbClr val="9900FF"/>
              </a:solidFill>
            </a:endParaRPr>
          </a:p>
        </p:txBody>
      </p:sp>
    </p:spTree>
    <p:extLst>
      <p:ext uri="{BB962C8B-B14F-4D97-AF65-F5344CB8AC3E}">
        <p14:creationId xmlns:p14="http://schemas.microsoft.com/office/powerpoint/2010/main" val="1389663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37959"/>
            <a:ext cx="8333880" cy="720000"/>
          </a:xfrm>
        </p:spPr>
        <p:txBody>
          <a:bodyPr/>
          <a:lstStyle/>
          <a:p>
            <a:r>
              <a:rPr lang="en-US" dirty="0" smtClean="0"/>
              <a:t>Achromatic Telescopic Squeezing (ATS) scheme</a:t>
            </a:r>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17</a:t>
            </a:fld>
            <a:endParaRPr lang="fr-F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10297" y="2729982"/>
            <a:ext cx="4945174"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1" y="2729982"/>
            <a:ext cx="4945175"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5"/>
          <p:cNvSpPr txBox="1">
            <a:spLocks/>
          </p:cNvSpPr>
          <p:nvPr/>
        </p:nvSpPr>
        <p:spPr>
          <a:xfrm>
            <a:off x="457200" y="1066801"/>
            <a:ext cx="8488680" cy="1706880"/>
          </a:xfrm>
          <a:prstGeom prst="rect">
            <a:avLst/>
          </a:prstGeom>
          <a:ln>
            <a:noFill/>
          </a:ln>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latin typeface="+mj-lt"/>
                <a:sym typeface="Wingdings" panose="05000000000000000000" pitchFamily="2" charset="2"/>
              </a:rPr>
              <a:t>Small</a:t>
            </a:r>
            <a:r>
              <a:rPr lang="en-US" sz="1800" b="1" dirty="0" smtClean="0">
                <a:latin typeface="Symbol" panose="05050102010706020507" pitchFamily="18" charset="2"/>
                <a:sym typeface="Wingdings" panose="05000000000000000000" pitchFamily="2" charset="2"/>
              </a:rPr>
              <a:t> b</a:t>
            </a:r>
            <a:r>
              <a:rPr lang="en-US" sz="1800" b="1" dirty="0" smtClean="0">
                <a:sym typeface="Wingdings" panose="05000000000000000000" pitchFamily="2" charset="2"/>
              </a:rPr>
              <a:t>* is limited by aperture but not only</a:t>
            </a:r>
            <a:r>
              <a:rPr lang="en-US" sz="1800" dirty="0" smtClean="0">
                <a:sym typeface="Wingdings" panose="05000000000000000000" pitchFamily="2" charset="2"/>
              </a:rPr>
              <a:t>: </a:t>
            </a:r>
            <a:r>
              <a:rPr lang="en-US" sz="1800" u="sng" dirty="0" smtClean="0">
                <a:solidFill>
                  <a:srgbClr val="FF0000"/>
                </a:solidFill>
                <a:sym typeface="Wingdings" panose="05000000000000000000" pitchFamily="2" charset="2"/>
              </a:rPr>
              <a:t>optics matching &amp; flexibility </a:t>
            </a:r>
            <a:r>
              <a:rPr lang="en-US" sz="1800" dirty="0" smtClean="0">
                <a:sym typeface="Wingdings" panose="05000000000000000000" pitchFamily="2" charset="2"/>
              </a:rPr>
              <a:t>(round and flat optics), chromatic effects (not only Q’), spurious dispersion from X-angle,..</a:t>
            </a:r>
            <a:endParaRPr lang="en-US" sz="1800" b="1" dirty="0" smtClean="0">
              <a:sym typeface="Wingdings" panose="05000000000000000000" pitchFamily="2" charset="2"/>
            </a:endParaRPr>
          </a:p>
          <a:p>
            <a:r>
              <a:rPr lang="en-US" sz="1800" b="1" dirty="0" smtClean="0">
                <a:sym typeface="Wingdings" panose="05000000000000000000" pitchFamily="2" charset="2"/>
              </a:rPr>
              <a:t>A novel optics scheme was developed </a:t>
            </a:r>
            <a:r>
              <a:rPr lang="en-US" sz="1800" dirty="0" smtClean="0">
                <a:sym typeface="Wingdings" panose="05000000000000000000" pitchFamily="2" charset="2"/>
              </a:rPr>
              <a:t>to</a:t>
            </a:r>
            <a:r>
              <a:rPr lang="en-US" sz="1800" b="1" u="sng" dirty="0" smtClean="0">
                <a:solidFill>
                  <a:srgbClr val="FF0000"/>
                </a:solidFill>
                <a:sym typeface="Wingdings" panose="05000000000000000000" pitchFamily="2" charset="2"/>
              </a:rPr>
              <a:t> </a:t>
            </a:r>
            <a:r>
              <a:rPr lang="en-US" sz="1800" u="sng" dirty="0" smtClean="0">
                <a:solidFill>
                  <a:srgbClr val="FF0000"/>
                </a:solidFill>
                <a:sym typeface="Wingdings" panose="05000000000000000000" pitchFamily="2" charset="2"/>
              </a:rPr>
              <a:t>reach un-precedent </a:t>
            </a:r>
            <a:r>
              <a:rPr lang="en-US" sz="1800" u="sng" dirty="0" smtClean="0">
                <a:solidFill>
                  <a:srgbClr val="FF0000"/>
                </a:solidFill>
                <a:latin typeface="Symbol" panose="05050102010706020507" pitchFamily="18" charset="2"/>
                <a:sym typeface="Wingdings" panose="05000000000000000000" pitchFamily="2" charset="2"/>
              </a:rPr>
              <a:t>b</a:t>
            </a:r>
            <a:r>
              <a:rPr lang="en-US" sz="1800" u="sng" baseline="30000" dirty="0" smtClean="0">
                <a:solidFill>
                  <a:srgbClr val="FF0000"/>
                </a:solidFill>
                <a:sym typeface="Wingdings" panose="05000000000000000000" pitchFamily="2" charset="2"/>
              </a:rPr>
              <a:t>* </a:t>
            </a:r>
            <a:r>
              <a:rPr lang="en-US" sz="1800" u="sng" dirty="0" smtClean="0">
                <a:solidFill>
                  <a:srgbClr val="FF0000"/>
                </a:solidFill>
                <a:sym typeface="Wingdings" panose="05000000000000000000" pitchFamily="2" charset="2"/>
              </a:rPr>
              <a:t> w/o chromatic limit</a:t>
            </a:r>
            <a:r>
              <a:rPr lang="en-US" sz="1800" dirty="0" smtClean="0">
                <a:solidFill>
                  <a:srgbClr val="FF0000"/>
                </a:solidFill>
                <a:sym typeface="Wingdings" panose="05000000000000000000" pitchFamily="2" charset="2"/>
              </a:rPr>
              <a:t>  based on a kind of </a:t>
            </a:r>
            <a:r>
              <a:rPr lang="en-US" sz="1800" u="sng" dirty="0" smtClean="0">
                <a:solidFill>
                  <a:srgbClr val="FF0000"/>
                </a:solidFill>
                <a:sym typeface="Wingdings" panose="05000000000000000000" pitchFamily="2" charset="2"/>
              </a:rPr>
              <a:t>generalized squeeze involving 50% of the ring</a:t>
            </a:r>
            <a:endParaRPr lang="en-US" sz="1800" baseline="30000" dirty="0" smtClean="0">
              <a:solidFill>
                <a:schemeClr val="tx1"/>
              </a:solidFill>
              <a:sym typeface="Wingdings" panose="05000000000000000000" pitchFamily="2" charset="2"/>
            </a:endParaRPr>
          </a:p>
        </p:txBody>
      </p:sp>
      <p:sp>
        <p:nvSpPr>
          <p:cNvPr id="9" name="TextBox 8"/>
          <p:cNvSpPr txBox="1"/>
          <p:nvPr/>
        </p:nvSpPr>
        <p:spPr>
          <a:xfrm>
            <a:off x="7128593" y="2577424"/>
            <a:ext cx="1522472"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t>(S. Fartoukh)</a:t>
            </a:r>
          </a:p>
        </p:txBody>
      </p:sp>
      <p:pic>
        <p:nvPicPr>
          <p:cNvPr id="10" name="Picture 9"/>
          <p:cNvPicPr>
            <a:picLocks noChangeAspect="1"/>
          </p:cNvPicPr>
          <p:nvPr/>
        </p:nvPicPr>
        <p:blipFill>
          <a:blip r:embed="rId5"/>
          <a:stretch>
            <a:fillRect/>
          </a:stretch>
        </p:blipFill>
        <p:spPr>
          <a:xfrm>
            <a:off x="683568" y="821646"/>
            <a:ext cx="7134693" cy="5682440"/>
          </a:xfrm>
          <a:prstGeom prst="rect">
            <a:avLst/>
          </a:prstGeom>
        </p:spPr>
      </p:pic>
      <p:sp>
        <p:nvSpPr>
          <p:cNvPr id="11" name="TextBox 10"/>
          <p:cNvSpPr txBox="1"/>
          <p:nvPr/>
        </p:nvSpPr>
        <p:spPr>
          <a:xfrm>
            <a:off x="2336966" y="5451210"/>
            <a:ext cx="5153014" cy="92333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Recent successful MD in LHC.</a:t>
            </a:r>
          </a:p>
          <a:p>
            <a:r>
              <a:rPr lang="en-US" dirty="0"/>
              <a:t>W</a:t>
            </a:r>
            <a:r>
              <a:rPr lang="en-US" dirty="0" smtClean="0"/>
              <a:t>e can push to </a:t>
            </a:r>
            <a:r>
              <a:rPr lang="en-US" dirty="0" smtClean="0">
                <a:sym typeface="Symbol" panose="05050102010706020507" pitchFamily="18" charset="2"/>
              </a:rPr>
              <a:t> </a:t>
            </a:r>
            <a:r>
              <a:rPr lang="en-US" dirty="0" smtClean="0"/>
              <a:t> 12 cm in HL-LHC (margins</a:t>
            </a:r>
            <a:r>
              <a:rPr lang="en-US" dirty="0" smtClean="0"/>
              <a:t>)</a:t>
            </a:r>
          </a:p>
          <a:p>
            <a:r>
              <a:rPr lang="en-US" b="1" dirty="0" smtClean="0"/>
              <a:t>ATS will be anticipated this year in LHC!</a:t>
            </a:r>
            <a:endParaRPr lang="en-US" b="1" dirty="0"/>
          </a:p>
        </p:txBody>
      </p:sp>
    </p:spTree>
    <p:extLst>
      <p:ext uri="{BB962C8B-B14F-4D97-AF65-F5344CB8AC3E}">
        <p14:creationId xmlns:p14="http://schemas.microsoft.com/office/powerpoint/2010/main" val="285366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Shape 1"/>
          <p:cNvSpPr txBox="1"/>
          <p:nvPr/>
        </p:nvSpPr>
        <p:spPr>
          <a:xfrm>
            <a:off x="563301" y="-66256"/>
            <a:ext cx="8228763" cy="1144888"/>
          </a:xfrm>
          <a:prstGeom prst="rect">
            <a:avLst/>
          </a:prstGeom>
          <a:noFill/>
          <a:ln>
            <a:noFill/>
          </a:ln>
        </p:spPr>
        <p:txBody>
          <a:bodyPr lIns="0" tIns="0" rIns="0" bIns="0" anchor="ctr"/>
          <a:lstStyle/>
          <a:p>
            <a:pPr algn="ctr"/>
            <a:r>
              <a:rPr lang="en-US" sz="3991" spc="-1">
                <a:solidFill>
                  <a:srgbClr val="000000"/>
                </a:solidFill>
                <a:uFill>
                  <a:solidFill>
                    <a:srgbClr val="FFFFFF"/>
                  </a:solidFill>
                </a:uFill>
                <a:latin typeface="Arial"/>
              </a:rPr>
              <a:t>Experimental Data Quality WG</a:t>
            </a:r>
          </a:p>
        </p:txBody>
      </p:sp>
      <p:pic>
        <p:nvPicPr>
          <p:cNvPr id="40" name="Picture 39"/>
          <p:cNvPicPr/>
          <p:nvPr/>
        </p:nvPicPr>
        <p:blipFill>
          <a:blip r:embed="rId2"/>
          <a:srcRect l="3104" t="3805"/>
          <a:stretch/>
        </p:blipFill>
        <p:spPr>
          <a:xfrm>
            <a:off x="5474305" y="1259542"/>
            <a:ext cx="3484954" cy="980307"/>
          </a:xfrm>
          <a:prstGeom prst="rect">
            <a:avLst/>
          </a:prstGeom>
          <a:ln>
            <a:noFill/>
          </a:ln>
        </p:spPr>
      </p:pic>
      <p:sp>
        <p:nvSpPr>
          <p:cNvPr id="41" name="TextShape 2"/>
          <p:cNvSpPr txBox="1"/>
          <p:nvPr/>
        </p:nvSpPr>
        <p:spPr>
          <a:xfrm>
            <a:off x="8128512" y="35955"/>
            <a:ext cx="1065210" cy="300427"/>
          </a:xfrm>
          <a:prstGeom prst="rect">
            <a:avLst/>
          </a:prstGeom>
          <a:noFill/>
          <a:ln>
            <a:noFill/>
          </a:ln>
        </p:spPr>
        <p:txBody>
          <a:bodyPr lIns="81638" tIns="40819" rIns="81638" bIns="40819"/>
          <a:lstStyle/>
          <a:p>
            <a:r>
              <a:rPr lang="en-US" sz="1451" spc="-1">
                <a:solidFill>
                  <a:srgbClr val="000000"/>
                </a:solidFill>
                <a:uFill>
                  <a:solidFill>
                    <a:srgbClr val="FFFFFF"/>
                  </a:solidFill>
                </a:uFill>
                <a:latin typeface="DejaVu Sans Mono"/>
              </a:rPr>
              <a:t>1</a:t>
            </a:r>
            <a:r>
              <a:rPr lang="en-US" sz="1451" spc="-1" baseline="101000">
                <a:solidFill>
                  <a:srgbClr val="000000"/>
                </a:solidFill>
                <a:uFill>
                  <a:solidFill>
                    <a:srgbClr val="FFFFFF"/>
                  </a:solidFill>
                </a:uFill>
                <a:latin typeface="DejaVu Sans Mono"/>
              </a:rPr>
              <a:t>st</a:t>
            </a:r>
            <a:r>
              <a:rPr lang="en-US" sz="1451" spc="-1">
                <a:solidFill>
                  <a:srgbClr val="000000"/>
                </a:solidFill>
                <a:uFill>
                  <a:solidFill>
                    <a:srgbClr val="FFFFFF"/>
                  </a:solidFill>
                </a:uFill>
                <a:latin typeface="DejaVu Sans Mono"/>
              </a:rPr>
              <a:t> year!</a:t>
            </a:r>
          </a:p>
        </p:txBody>
      </p:sp>
      <p:sp>
        <p:nvSpPr>
          <p:cNvPr id="42" name="TextShape 3"/>
          <p:cNvSpPr txBox="1"/>
          <p:nvPr/>
        </p:nvSpPr>
        <p:spPr>
          <a:xfrm>
            <a:off x="414720" y="1576296"/>
            <a:ext cx="8294400" cy="1161216"/>
          </a:xfrm>
          <a:prstGeom prst="rect">
            <a:avLst/>
          </a:prstGeom>
          <a:noFill/>
          <a:ln>
            <a:noFill/>
          </a:ln>
        </p:spPr>
        <p:txBody>
          <a:bodyPr lIns="81638" tIns="40819" rIns="81638" bIns="40819"/>
          <a:lstStyle/>
          <a:p>
            <a:r>
              <a:rPr lang="en-US" sz="2358" spc="-1">
                <a:solidFill>
                  <a:srgbClr val="000000"/>
                </a:solidFill>
                <a:uFill>
                  <a:solidFill>
                    <a:srgbClr val="FFFFFF"/>
                  </a:solidFill>
                </a:uFill>
                <a:latin typeface="DejaVu Sans Mono"/>
              </a:rPr>
              <a:t>Effective pile-up density:</a:t>
            </a:r>
          </a:p>
          <a:p>
            <a:r>
              <a:rPr lang="en-US" sz="2358" spc="-1">
                <a:solidFill>
                  <a:srgbClr val="000000"/>
                </a:solidFill>
                <a:uFill>
                  <a:solidFill>
                    <a:srgbClr val="FFFFFF"/>
                  </a:solidFill>
                </a:uFill>
                <a:latin typeface="DejaVu Sans Mono"/>
              </a:rPr>
              <a:t>allows to estimate detector       performance after parameterizing with sims: </a:t>
            </a:r>
          </a:p>
        </p:txBody>
      </p:sp>
      <p:pic>
        <p:nvPicPr>
          <p:cNvPr id="43" name="Picture 42"/>
          <p:cNvPicPr/>
          <p:nvPr/>
        </p:nvPicPr>
        <p:blipFill>
          <a:blip r:embed="rId3"/>
          <a:stretch/>
        </p:blipFill>
        <p:spPr>
          <a:xfrm>
            <a:off x="82944" y="2903400"/>
            <a:ext cx="5059584" cy="3384050"/>
          </a:xfrm>
          <a:prstGeom prst="rect">
            <a:avLst/>
          </a:prstGeom>
          <a:ln>
            <a:noFill/>
          </a:ln>
        </p:spPr>
      </p:pic>
      <p:pic>
        <p:nvPicPr>
          <p:cNvPr id="44" name="Picture 43"/>
          <p:cNvPicPr/>
          <p:nvPr/>
        </p:nvPicPr>
        <p:blipFill>
          <a:blip r:embed="rId4"/>
          <a:stretch/>
        </p:blipFill>
        <p:spPr>
          <a:xfrm>
            <a:off x="5142528" y="2958914"/>
            <a:ext cx="3973475" cy="2930470"/>
          </a:xfrm>
          <a:prstGeom prst="rect">
            <a:avLst/>
          </a:prstGeom>
          <a:ln>
            <a:noFill/>
          </a:ln>
        </p:spPr>
      </p:pic>
      <p:sp>
        <p:nvSpPr>
          <p:cNvPr id="45" name="TextShape 4"/>
          <p:cNvSpPr txBox="1"/>
          <p:nvPr/>
        </p:nvSpPr>
        <p:spPr>
          <a:xfrm>
            <a:off x="582568" y="912744"/>
            <a:ext cx="7794777" cy="294876"/>
          </a:xfrm>
          <a:prstGeom prst="rect">
            <a:avLst/>
          </a:prstGeom>
          <a:noFill/>
          <a:ln>
            <a:noFill/>
          </a:ln>
        </p:spPr>
        <p:txBody>
          <a:bodyPr lIns="81638" tIns="40819" rIns="81638" bIns="40819"/>
          <a:lstStyle/>
          <a:p>
            <a:r>
              <a:rPr lang="en-US" sz="1451" spc="-1">
                <a:solidFill>
                  <a:srgbClr val="000000"/>
                </a:solidFill>
                <a:uFill>
                  <a:solidFill>
                    <a:srgbClr val="FFFFFF"/>
                  </a:solidFill>
                </a:uFill>
                <a:latin typeface="DejaVu Sans Mono"/>
              </a:rPr>
              <a:t>Chairs: R. Tomas, B. Petersen, P. Azzi. Secretary: I. Efthymiopoulos </a:t>
            </a:r>
          </a:p>
        </p:txBody>
      </p:sp>
    </p:spTree>
    <p:extLst>
      <p:ext uri="{BB962C8B-B14F-4D97-AF65-F5344CB8AC3E}">
        <p14:creationId xmlns:p14="http://schemas.microsoft.com/office/powerpoint/2010/main" val="168537763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457172" y="273684"/>
            <a:ext cx="8228763" cy="1144888"/>
          </a:xfrm>
          <a:prstGeom prst="rect">
            <a:avLst/>
          </a:prstGeom>
          <a:noFill/>
          <a:ln>
            <a:noFill/>
          </a:ln>
        </p:spPr>
        <p:txBody>
          <a:bodyPr lIns="0" tIns="0" rIns="0" bIns="0" anchor="ctr"/>
          <a:lstStyle/>
          <a:p>
            <a:pPr algn="ctr"/>
            <a:r>
              <a:rPr lang="en-US" sz="3991" spc="-1">
                <a:solidFill>
                  <a:srgbClr val="000000"/>
                </a:solidFill>
                <a:uFill>
                  <a:solidFill>
                    <a:srgbClr val="FFFFFF"/>
                  </a:solidFill>
                </a:uFill>
                <a:latin typeface="Arial"/>
              </a:rPr>
              <a:t>Experimental Data Quality WG</a:t>
            </a:r>
          </a:p>
        </p:txBody>
      </p:sp>
      <p:sp>
        <p:nvSpPr>
          <p:cNvPr id="47" name="TextShape 2"/>
          <p:cNvSpPr txBox="1"/>
          <p:nvPr/>
        </p:nvSpPr>
        <p:spPr>
          <a:xfrm>
            <a:off x="457172" y="1605033"/>
            <a:ext cx="8228763" cy="4864959"/>
          </a:xfrm>
          <a:prstGeom prst="rect">
            <a:avLst/>
          </a:prstGeom>
          <a:noFill/>
          <a:ln>
            <a:noFill/>
          </a:ln>
        </p:spPr>
        <p:txBody>
          <a:bodyPr lIns="0" tIns="0" rIns="0" bIns="0"/>
          <a:lstStyle/>
          <a:p>
            <a:pPr marL="391867" indent="-293900">
              <a:buClr>
                <a:srgbClr val="000000"/>
              </a:buClr>
              <a:buSzPct val="45000"/>
              <a:buFont typeface="Wingdings" charset="2"/>
              <a:buChar char=""/>
            </a:pPr>
            <a:r>
              <a:rPr lang="en-US" sz="2903" spc="-1">
                <a:solidFill>
                  <a:srgbClr val="000000"/>
                </a:solidFill>
                <a:uFill>
                  <a:solidFill>
                    <a:srgbClr val="FFFFFF"/>
                  </a:solidFill>
                </a:uFill>
                <a:latin typeface="Arial"/>
              </a:rPr>
              <a:t>The ultimate scenario with pile-up=200 has a penalty from pile-up density of only about 5%</a:t>
            </a:r>
          </a:p>
          <a:p>
            <a:pPr marL="391867" indent="-293900">
              <a:buClr>
                <a:srgbClr val="000000"/>
              </a:buClr>
              <a:buSzPct val="45000"/>
              <a:buFont typeface="Wingdings" charset="2"/>
              <a:buChar char=""/>
            </a:pPr>
            <a:r>
              <a:rPr lang="en-US" sz="2903" spc="-1">
                <a:solidFill>
                  <a:srgbClr val="000000"/>
                </a:solidFill>
                <a:uFill>
                  <a:solidFill>
                    <a:srgbClr val="FFFFFF"/>
                  </a:solidFill>
                </a:uFill>
                <a:latin typeface="Arial"/>
              </a:rPr>
              <a:t>The alternative with smallest effective pile-up density is 200 MHz (bunch length  ~15cm). RMS luminous region is ~8cm, which is ok for the detector. </a:t>
            </a:r>
          </a:p>
          <a:p>
            <a:pPr marL="391867" indent="-293900">
              <a:buClr>
                <a:srgbClr val="000000"/>
              </a:buClr>
              <a:buSzPct val="45000"/>
              <a:buFont typeface="Wingdings" charset="2"/>
              <a:buChar char=""/>
            </a:pPr>
            <a:r>
              <a:rPr lang="en-US" sz="2903" spc="-1">
                <a:solidFill>
                  <a:srgbClr val="000000"/>
                </a:solidFill>
                <a:uFill>
                  <a:solidFill>
                    <a:srgbClr val="FFFFFF"/>
                  </a:solidFill>
                </a:uFill>
                <a:latin typeface="Arial"/>
              </a:rPr>
              <a:t>Precision timing is under investigation. It reduces dependency on pile-up density. CMS is considering the upgrade in the entire detector and ATLAS only in the forward region.</a:t>
            </a:r>
          </a:p>
        </p:txBody>
      </p:sp>
      <p:sp>
        <p:nvSpPr>
          <p:cNvPr id="2" name="Footer Placeholder 1"/>
          <p:cNvSpPr>
            <a:spLocks noGrp="1"/>
          </p:cNvSpPr>
          <p:nvPr>
            <p:ph type="ftr" sz="quarter" idx="11"/>
          </p:nvPr>
        </p:nvSpPr>
        <p:spPr/>
        <p:txBody>
          <a:bodyPr/>
          <a:lstStyle/>
          <a:p>
            <a:r>
              <a:rPr lang="fr-FR" noProof="0" smtClean="0"/>
              <a:t>L Rossi @ LARP CM28 - 24 April 2017</a:t>
            </a:r>
            <a:endParaRPr lang="en-GB" noProof="0"/>
          </a:p>
        </p:txBody>
      </p:sp>
      <p:sp>
        <p:nvSpPr>
          <p:cNvPr id="3" name="Slide Number Placeholder 2"/>
          <p:cNvSpPr>
            <a:spLocks noGrp="1"/>
          </p:cNvSpPr>
          <p:nvPr>
            <p:ph type="sldNum" sz="quarter" idx="12"/>
          </p:nvPr>
        </p:nvSpPr>
        <p:spPr/>
        <p:txBody>
          <a:bodyPr/>
          <a:lstStyle/>
          <a:p>
            <a:fld id="{BFDCA1C4-9514-7B4F-976F-D92F7E296653}" type="slidenum">
              <a:rPr lang="fr-FR" smtClean="0"/>
              <a:pPr/>
              <a:t>19</a:t>
            </a:fld>
            <a:endParaRPr lang="fr-FR"/>
          </a:p>
        </p:txBody>
      </p:sp>
    </p:spTree>
    <p:extLst>
      <p:ext uri="{BB962C8B-B14F-4D97-AF65-F5344CB8AC3E}">
        <p14:creationId xmlns:p14="http://schemas.microsoft.com/office/powerpoint/2010/main" val="31909276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Goal of High Luminosity LHC (HL-LHC) as fixed in November 2010</a:t>
            </a:r>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dirty="0"/>
          </a:p>
        </p:txBody>
      </p:sp>
      <p:sp>
        <p:nvSpPr>
          <p:cNvPr id="5" name="Slide Number Placeholder 4"/>
          <p:cNvSpPr>
            <a:spLocks noGrp="1"/>
          </p:cNvSpPr>
          <p:nvPr>
            <p:ph type="sldNum" sz="quarter" idx="12"/>
          </p:nvPr>
        </p:nvSpPr>
        <p:spPr/>
        <p:txBody>
          <a:bodyPr/>
          <a:lstStyle/>
          <a:p>
            <a:fld id="{BFDCA1C4-9514-7B4F-976F-D92F7E296653}" type="slidenum">
              <a:rPr lang="fr-FR" smtClean="0"/>
              <a:pPr/>
              <a:t>2</a:t>
            </a:fld>
            <a:endParaRPr lang="fr-FR"/>
          </a:p>
        </p:txBody>
      </p:sp>
      <p:sp>
        <p:nvSpPr>
          <p:cNvPr id="10" name="TextBox 9"/>
          <p:cNvSpPr txBox="1"/>
          <p:nvPr/>
        </p:nvSpPr>
        <p:spPr>
          <a:xfrm>
            <a:off x="530352" y="1525003"/>
            <a:ext cx="8339328" cy="3508653"/>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smtClean="0">
                <a:ln>
                  <a:noFill/>
                </a:ln>
                <a:solidFill>
                  <a:prstClr val="black"/>
                </a:solidFill>
                <a:effectLst/>
                <a:uLnTx/>
                <a:uFillTx/>
                <a:latin typeface="Calibri"/>
                <a:ea typeface="+mn-ea"/>
                <a:cs typeface="+mn-cs"/>
              </a:rPr>
              <a:t>The main objective of HiLumi LHC Design Study is to determine a hardware configuration and a set of beam parameters that will allow the LHC to reach the following targets: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black"/>
              </a:solidFill>
              <a:effectLst/>
              <a:uLnTx/>
              <a:uFillTx/>
              <a:latin typeface="Calibri"/>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prstClr val="black"/>
                </a:solidFill>
                <a:effectLst/>
                <a:uLnTx/>
                <a:uFillTx/>
                <a:latin typeface="Calibri"/>
                <a:ea typeface="+mn-ea"/>
                <a:cs typeface="+mn-cs"/>
              </a:rPr>
              <a:t>A peak luminosity of </a:t>
            </a:r>
            <a:r>
              <a:rPr kumimoji="0" lang="en-GB" sz="2400" b="0" i="0" u="none" strike="noStrike" kern="0" cap="none" spc="0" normalizeH="0" baseline="0" noProof="0" dirty="0" err="1" smtClean="0">
                <a:ln>
                  <a:noFill/>
                </a:ln>
                <a:solidFill>
                  <a:prstClr val="black"/>
                </a:solidFill>
                <a:effectLst/>
                <a:uLnTx/>
                <a:uFillTx/>
                <a:latin typeface="Calibri"/>
                <a:ea typeface="+mn-ea"/>
                <a:cs typeface="+mn-cs"/>
              </a:rPr>
              <a:t>L</a:t>
            </a:r>
            <a:r>
              <a:rPr kumimoji="0" lang="en-GB" sz="2400" b="0" i="0" u="none" strike="noStrike" kern="0" cap="none" spc="0" normalizeH="0" baseline="-25000" noProof="0" dirty="0" err="1" smtClean="0">
                <a:ln>
                  <a:noFill/>
                </a:ln>
                <a:solidFill>
                  <a:prstClr val="black"/>
                </a:solidFill>
                <a:effectLst/>
                <a:uLnTx/>
                <a:uFillTx/>
                <a:latin typeface="Calibri"/>
                <a:ea typeface="+mn-ea"/>
                <a:cs typeface="+mn-cs"/>
              </a:rPr>
              <a:t>peak</a:t>
            </a:r>
            <a:r>
              <a:rPr kumimoji="0" lang="en-GB" sz="2400" b="0" i="0" u="none" strike="noStrike" kern="0" cap="none" spc="0" normalizeH="0" baseline="0" noProof="0" dirty="0" smtClean="0">
                <a:ln>
                  <a:noFill/>
                </a:ln>
                <a:solidFill>
                  <a:prstClr val="black"/>
                </a:solidFill>
                <a:effectLst/>
                <a:uLnTx/>
                <a:uFillTx/>
                <a:latin typeface="Calibri"/>
                <a:ea typeface="+mn-ea"/>
                <a:cs typeface="+mn-cs"/>
              </a:rPr>
              <a:t> = </a:t>
            </a:r>
            <a:r>
              <a:rPr kumimoji="0" lang="en-GB" sz="2400" b="1" i="0" u="none" strike="noStrike" kern="0" cap="none" spc="0" normalizeH="0" baseline="0" noProof="0" dirty="0" smtClean="0">
                <a:ln>
                  <a:noFill/>
                </a:ln>
                <a:solidFill>
                  <a:prstClr val="black"/>
                </a:solidFill>
                <a:effectLst/>
                <a:uLnTx/>
                <a:uFillTx/>
                <a:latin typeface="Calibri"/>
                <a:ea typeface="+mn-ea"/>
                <a:cs typeface="+mn-cs"/>
              </a:rPr>
              <a:t>5×10</a:t>
            </a:r>
            <a:r>
              <a:rPr kumimoji="0" lang="en-GB" sz="2400" b="1" i="0" u="none" strike="noStrike" kern="0" cap="none" spc="0" normalizeH="0" baseline="30000" noProof="0" dirty="0" smtClean="0">
                <a:ln>
                  <a:noFill/>
                </a:ln>
                <a:solidFill>
                  <a:prstClr val="black"/>
                </a:solidFill>
                <a:effectLst/>
                <a:uLnTx/>
                <a:uFillTx/>
                <a:latin typeface="Calibri"/>
                <a:ea typeface="+mn-ea"/>
                <a:cs typeface="+mn-cs"/>
              </a:rPr>
              <a:t>34</a:t>
            </a:r>
            <a:r>
              <a:rPr kumimoji="0" lang="en-GB" sz="2400" b="1" i="0" u="none" strike="noStrike" kern="0" cap="none" spc="0" normalizeH="0" baseline="0" noProof="0" dirty="0" smtClean="0">
                <a:ln>
                  <a:noFill/>
                </a:ln>
                <a:solidFill>
                  <a:prstClr val="black"/>
                </a:solidFill>
                <a:effectLst/>
                <a:uLnTx/>
                <a:uFillTx/>
                <a:latin typeface="Calibri"/>
                <a:ea typeface="+mn-ea"/>
                <a:cs typeface="+mn-cs"/>
              </a:rPr>
              <a:t> cm</a:t>
            </a:r>
            <a:r>
              <a:rPr kumimoji="0" lang="en-GB" sz="2400" b="1" i="0" u="none" strike="noStrike" kern="0" cap="none" spc="0" normalizeH="0" baseline="30000" noProof="0" dirty="0" smtClean="0">
                <a:ln>
                  <a:noFill/>
                </a:ln>
                <a:solidFill>
                  <a:prstClr val="black"/>
                </a:solidFill>
                <a:effectLst/>
                <a:uLnTx/>
                <a:uFillTx/>
                <a:latin typeface="Calibri"/>
                <a:ea typeface="+mn-ea"/>
                <a:cs typeface="+mn-cs"/>
              </a:rPr>
              <a:t>-2</a:t>
            </a:r>
            <a:r>
              <a:rPr kumimoji="0" lang="en-GB" sz="2400" b="1" i="0" u="none" strike="noStrike" kern="0" cap="none" spc="0" normalizeH="0" baseline="0" noProof="0" dirty="0" smtClean="0">
                <a:ln>
                  <a:noFill/>
                </a:ln>
                <a:solidFill>
                  <a:prstClr val="black"/>
                </a:solidFill>
                <a:effectLst/>
                <a:uLnTx/>
                <a:uFillTx/>
                <a:latin typeface="Calibri"/>
                <a:ea typeface="+mn-ea"/>
                <a:cs typeface="+mn-cs"/>
              </a:rPr>
              <a:t>s</a:t>
            </a:r>
            <a:r>
              <a:rPr kumimoji="0" lang="en-GB" sz="2400" b="1" i="0" u="none" strike="noStrike" kern="0" cap="none" spc="0" normalizeH="0" baseline="30000" noProof="0" dirty="0" smtClean="0">
                <a:ln>
                  <a:noFill/>
                </a:ln>
                <a:solidFill>
                  <a:prstClr val="black"/>
                </a:solidFill>
                <a:effectLst/>
                <a:uLnTx/>
                <a:uFillTx/>
                <a:latin typeface="Calibri"/>
                <a:ea typeface="+mn-ea"/>
                <a:cs typeface="+mn-cs"/>
              </a:rPr>
              <a:t>-1</a:t>
            </a:r>
            <a:r>
              <a:rPr kumimoji="0" lang="en-GB" sz="2400" b="1" i="0" u="none" strike="noStrike" kern="0" cap="none" spc="0" normalizeH="0" baseline="0" noProof="0" dirty="0" smtClean="0">
                <a:ln>
                  <a:noFill/>
                </a:ln>
                <a:solidFill>
                  <a:prstClr val="black"/>
                </a:solidFill>
                <a:effectLst/>
                <a:uLnTx/>
                <a:uFillTx/>
                <a:latin typeface="Calibri"/>
                <a:ea typeface="+mn-ea"/>
                <a:cs typeface="+mn-cs"/>
              </a:rPr>
              <a:t> with levelling</a:t>
            </a:r>
            <a:r>
              <a:rPr kumimoji="0" lang="en-GB" sz="2400" b="0" i="0" u="none" strike="noStrike" kern="0" cap="none" spc="0" normalizeH="0" baseline="0" noProof="0" dirty="0" smtClean="0">
                <a:ln>
                  <a:noFill/>
                </a:ln>
                <a:solidFill>
                  <a:prstClr val="black"/>
                </a:solidFill>
                <a:effectLst/>
                <a:uLnTx/>
                <a:uFillTx/>
                <a:latin typeface="Calibri"/>
                <a:ea typeface="+mn-ea"/>
                <a:cs typeface="+mn-cs"/>
              </a:rPr>
              <a:t>, allowing:</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prstClr val="black"/>
                </a:solidFill>
                <a:effectLst/>
                <a:uLnTx/>
                <a:uFillTx/>
                <a:latin typeface="Calibri"/>
                <a:ea typeface="+mn-ea"/>
                <a:cs typeface="+mn-cs"/>
              </a:rPr>
              <a:t/>
            </a:r>
            <a:br>
              <a:rPr kumimoji="0" lang="en-GB" sz="2400" b="0" i="0" u="none" strike="noStrike" kern="0" cap="none" spc="0" normalizeH="0" baseline="0" noProof="0" dirty="0" smtClean="0">
                <a:ln>
                  <a:noFill/>
                </a:ln>
                <a:solidFill>
                  <a:prstClr val="black"/>
                </a:solidFill>
                <a:effectLst/>
                <a:uLnTx/>
                <a:uFillTx/>
                <a:latin typeface="Calibri"/>
                <a:ea typeface="+mn-ea"/>
                <a:cs typeface="+mn-cs"/>
              </a:rPr>
            </a:br>
            <a:r>
              <a:rPr kumimoji="0" lang="en-GB" sz="2400" b="0" i="0" u="none" strike="noStrike" kern="0" cap="none" spc="0" normalizeH="0" baseline="0" noProof="0" dirty="0" smtClean="0">
                <a:ln>
                  <a:noFill/>
                </a:ln>
                <a:solidFill>
                  <a:prstClr val="black"/>
                </a:solidFill>
                <a:effectLst/>
                <a:uLnTx/>
                <a:uFillTx/>
                <a:latin typeface="Calibri"/>
                <a:ea typeface="+mn-ea"/>
                <a:cs typeface="+mn-cs"/>
              </a:rPr>
              <a:t>An integrated luminosity of </a:t>
            </a:r>
            <a:r>
              <a:rPr kumimoji="0" lang="en-GB" sz="2400" b="1" i="0" u="none" strike="noStrike" kern="0" cap="none" spc="0" normalizeH="0" baseline="0" noProof="0" dirty="0" smtClean="0">
                <a:ln>
                  <a:noFill/>
                </a:ln>
                <a:solidFill>
                  <a:prstClr val="black"/>
                </a:solidFill>
                <a:effectLst/>
                <a:uLnTx/>
                <a:uFillTx/>
                <a:latin typeface="Calibri"/>
                <a:ea typeface="+mn-ea"/>
                <a:cs typeface="+mn-cs"/>
              </a:rPr>
              <a:t>250 fb</a:t>
            </a:r>
            <a:r>
              <a:rPr kumimoji="0" lang="en-GB" sz="2400" b="1" i="0" u="none" strike="noStrike" kern="0" cap="none" spc="0" normalizeH="0" baseline="30000" noProof="0" dirty="0" smtClean="0">
                <a:ln>
                  <a:noFill/>
                </a:ln>
                <a:solidFill>
                  <a:prstClr val="black"/>
                </a:solidFill>
                <a:effectLst/>
                <a:uLnTx/>
                <a:uFillTx/>
                <a:latin typeface="Calibri"/>
                <a:ea typeface="+mn-ea"/>
                <a:cs typeface="+mn-cs"/>
              </a:rPr>
              <a:t>-1</a:t>
            </a:r>
            <a:r>
              <a:rPr kumimoji="0" lang="en-GB" sz="2400" b="1" i="0" u="none" strike="noStrike" kern="0" cap="none" spc="0" normalizeH="0" baseline="0" noProof="0" dirty="0" smtClean="0">
                <a:ln>
                  <a:noFill/>
                </a:ln>
                <a:solidFill>
                  <a:prstClr val="black"/>
                </a:solidFill>
                <a:effectLst/>
                <a:uLnTx/>
                <a:uFillTx/>
                <a:latin typeface="Calibri"/>
                <a:ea typeface="+mn-ea"/>
                <a:cs typeface="+mn-cs"/>
              </a:rPr>
              <a:t> per year</a:t>
            </a:r>
            <a:r>
              <a:rPr kumimoji="0" lang="en-GB" sz="2400" b="0" i="0" u="none" strike="noStrike" kern="0" cap="none" spc="0" normalizeH="0" baseline="0" noProof="0" dirty="0" smtClean="0">
                <a:ln>
                  <a:noFill/>
                </a:ln>
                <a:solidFill>
                  <a:prstClr val="black"/>
                </a:solidFill>
                <a:effectLst/>
                <a:uLnTx/>
                <a:uFillTx/>
                <a:latin typeface="Calibri"/>
                <a:ea typeface="+mn-ea"/>
                <a:cs typeface="+mn-cs"/>
              </a:rPr>
              <a:t>, enabling the goal of </a:t>
            </a:r>
            <a:r>
              <a:rPr kumimoji="0" lang="en-GB" sz="2400" b="1" i="0" u="none" strike="noStrike" kern="0" cap="none" spc="0" normalizeH="0" baseline="0" noProof="0" dirty="0" smtClean="0">
                <a:ln>
                  <a:noFill/>
                </a:ln>
                <a:solidFill>
                  <a:prstClr val="black"/>
                </a:solidFill>
                <a:effectLst/>
                <a:uLnTx/>
                <a:uFillTx/>
                <a:latin typeface="Calibri"/>
                <a:ea typeface="+mn-ea"/>
                <a:cs typeface="+mn-cs"/>
              </a:rPr>
              <a:t>L</a:t>
            </a:r>
            <a:r>
              <a:rPr kumimoji="0" lang="en-GB" sz="2400" b="1" i="0" u="none" strike="noStrike" kern="0" cap="none" spc="0" normalizeH="0" baseline="-25000" noProof="0" dirty="0" smtClean="0">
                <a:ln>
                  <a:noFill/>
                </a:ln>
                <a:solidFill>
                  <a:prstClr val="black"/>
                </a:solidFill>
                <a:effectLst/>
                <a:uLnTx/>
                <a:uFillTx/>
                <a:latin typeface="Calibri"/>
                <a:ea typeface="+mn-ea"/>
                <a:cs typeface="+mn-cs"/>
              </a:rPr>
              <a:t>int</a:t>
            </a:r>
            <a:r>
              <a:rPr kumimoji="0" lang="en-GB" sz="2400" b="1" i="0" u="none" strike="noStrike" kern="0" cap="none" spc="0" normalizeH="0" baseline="0" noProof="0" dirty="0" smtClean="0">
                <a:ln>
                  <a:noFill/>
                </a:ln>
                <a:solidFill>
                  <a:prstClr val="black"/>
                </a:solidFill>
                <a:effectLst/>
                <a:uLnTx/>
                <a:uFillTx/>
                <a:latin typeface="Calibri"/>
                <a:ea typeface="+mn-ea"/>
                <a:cs typeface="+mn-cs"/>
              </a:rPr>
              <a:t> = 3000 fb</a:t>
            </a:r>
            <a:r>
              <a:rPr kumimoji="0" lang="en-GB" sz="2400" b="1" i="0" u="none" strike="noStrike" kern="0" cap="none" spc="0" normalizeH="0" baseline="30000" noProof="0" dirty="0" smtClean="0">
                <a:ln>
                  <a:noFill/>
                </a:ln>
                <a:solidFill>
                  <a:prstClr val="black"/>
                </a:solidFill>
                <a:effectLst/>
                <a:uLnTx/>
                <a:uFillTx/>
                <a:latin typeface="Calibri"/>
                <a:ea typeface="+mn-ea"/>
                <a:cs typeface="+mn-cs"/>
              </a:rPr>
              <a:t>-1</a:t>
            </a:r>
            <a:r>
              <a:rPr kumimoji="0" lang="en-GB" sz="2400" b="0" i="0" u="none" strike="noStrike" kern="0" cap="none" spc="0" normalizeH="0" baseline="0" noProof="0" dirty="0" smtClean="0">
                <a:ln>
                  <a:noFill/>
                </a:ln>
                <a:solidFill>
                  <a:prstClr val="black"/>
                </a:solidFill>
                <a:effectLst/>
                <a:uLnTx/>
                <a:uFillTx/>
                <a:latin typeface="Calibri"/>
                <a:ea typeface="+mn-ea"/>
                <a:cs typeface="+mn-cs"/>
              </a:rPr>
              <a:t> twelve years after the upgrade. </a:t>
            </a:r>
            <a:br>
              <a:rPr kumimoji="0" lang="en-GB" sz="2400" b="0" i="0" u="none" strike="noStrike" kern="0" cap="none" spc="0" normalizeH="0" baseline="0" noProof="0" dirty="0" smtClean="0">
                <a:ln>
                  <a:noFill/>
                </a:ln>
                <a:solidFill>
                  <a:prstClr val="black"/>
                </a:solidFill>
                <a:effectLst/>
                <a:uLnTx/>
                <a:uFillTx/>
                <a:latin typeface="Calibri"/>
                <a:ea typeface="+mn-ea"/>
                <a:cs typeface="+mn-cs"/>
              </a:rPr>
            </a:br>
            <a:r>
              <a:rPr kumimoji="0" lang="en-GB" sz="2400" b="0" i="0" u="none" strike="noStrike" kern="0" cap="none" spc="0" normalizeH="0" baseline="0" noProof="0" dirty="0" smtClean="0">
                <a:ln>
                  <a:noFill/>
                </a:ln>
                <a:solidFill>
                  <a:prstClr val="black"/>
                </a:solidFill>
                <a:effectLst/>
                <a:uLnTx/>
                <a:uFillTx/>
                <a:latin typeface="Calibri"/>
                <a:ea typeface="+mn-ea"/>
                <a:cs typeface="+mn-cs"/>
              </a:rPr>
              <a:t>This luminosity is more than ten times the luminosity reach of the first 10 years of the LHC lifetime.</a:t>
            </a:r>
          </a:p>
        </p:txBody>
      </p:sp>
      <p:sp>
        <p:nvSpPr>
          <p:cNvPr id="11" name="TextBox 10"/>
          <p:cNvSpPr txBox="1"/>
          <p:nvPr/>
        </p:nvSpPr>
        <p:spPr>
          <a:xfrm>
            <a:off x="2322576" y="1125571"/>
            <a:ext cx="4517136" cy="369332"/>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err="1" smtClean="0">
                <a:ln>
                  <a:noFill/>
                </a:ln>
                <a:solidFill>
                  <a:prstClr val="black"/>
                </a:solidFill>
                <a:effectLst/>
                <a:uLnTx/>
                <a:uFillTx/>
                <a:latin typeface="Calibri"/>
                <a:ea typeface="+mn-ea"/>
                <a:cs typeface="+mn-cs"/>
              </a:rPr>
              <a:t>From</a:t>
            </a:r>
            <a:r>
              <a:rPr kumimoji="0" lang="fr-CH" sz="1800" b="0" i="0" u="none" strike="noStrike" kern="0" cap="none" spc="0" normalizeH="0" baseline="0" noProof="0" dirty="0" smtClean="0">
                <a:ln>
                  <a:noFill/>
                </a:ln>
                <a:solidFill>
                  <a:prstClr val="black"/>
                </a:solidFill>
                <a:effectLst/>
                <a:uLnTx/>
                <a:uFillTx/>
                <a:latin typeface="Calibri"/>
                <a:ea typeface="+mn-ea"/>
                <a:cs typeface="+mn-cs"/>
              </a:rPr>
              <a:t> FP7 HiLumi LHC Design </a:t>
            </a:r>
            <a:r>
              <a:rPr kumimoji="0" lang="fr-CH" sz="1800" b="0" i="0" u="none" strike="noStrike" kern="0" cap="none" spc="0" normalizeH="0" baseline="0" noProof="0" dirty="0" err="1" smtClean="0">
                <a:ln>
                  <a:noFill/>
                </a:ln>
                <a:solidFill>
                  <a:prstClr val="black"/>
                </a:solidFill>
                <a:effectLst/>
                <a:uLnTx/>
                <a:uFillTx/>
                <a:latin typeface="Calibri"/>
                <a:ea typeface="+mn-ea"/>
                <a:cs typeface="+mn-cs"/>
              </a:rPr>
              <a:t>Study</a:t>
            </a:r>
            <a:r>
              <a:rPr kumimoji="0" lang="fr-CH" sz="1800" b="0" i="0" u="none" strike="noStrike" kern="0" cap="none" spc="0" normalizeH="0" baseline="0" noProof="0" dirty="0" smtClean="0">
                <a:ln>
                  <a:noFill/>
                </a:ln>
                <a:solidFill>
                  <a:prstClr val="black"/>
                </a:solidFill>
                <a:effectLst/>
                <a:uLnTx/>
                <a:uFillTx/>
                <a:latin typeface="Calibri"/>
                <a:ea typeface="+mn-ea"/>
                <a:cs typeface="+mn-cs"/>
              </a:rPr>
              <a:t> application</a:t>
            </a:r>
            <a:endParaRPr kumimoji="0" lang="en-GB"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13" name="TextBox 12"/>
          <p:cNvSpPr txBox="1"/>
          <p:nvPr/>
        </p:nvSpPr>
        <p:spPr>
          <a:xfrm>
            <a:off x="847588" y="5058494"/>
            <a:ext cx="7704856" cy="1200329"/>
          </a:xfrm>
          <a:prstGeom prst="rect">
            <a:avLst/>
          </a:prstGeom>
          <a:ln/>
        </p:spPr>
        <p:style>
          <a:lnRef idx="1">
            <a:schemeClr val="accent2"/>
          </a:lnRef>
          <a:fillRef idx="1002">
            <a:schemeClr val="l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CH" b="1" kern="0" dirty="0">
                <a:solidFill>
                  <a:prstClr val="black"/>
                </a:solidFill>
                <a:latin typeface="Calibri"/>
              </a:rPr>
              <a:t>U</a:t>
            </a:r>
            <a:r>
              <a:rPr kumimoji="0" lang="fr-CH" sz="1800" b="1" i="0" u="none" strike="noStrike" kern="0" cap="none" spc="0" normalizeH="0" baseline="0" noProof="0" dirty="0" err="1" smtClean="0">
                <a:ln>
                  <a:noFill/>
                </a:ln>
                <a:solidFill>
                  <a:prstClr val="black"/>
                </a:solidFill>
                <a:effectLst/>
                <a:uLnTx/>
                <a:uFillTx/>
                <a:latin typeface="Calibri"/>
              </a:rPr>
              <a:t>ltimate</a:t>
            </a:r>
            <a:r>
              <a:rPr kumimoji="0" lang="fr-CH" sz="1800" b="0" i="0" u="none" strike="noStrike" kern="0" cap="none" spc="0" normalizeH="0" baseline="0" noProof="0" dirty="0" smtClean="0">
                <a:ln>
                  <a:noFill/>
                </a:ln>
                <a:solidFill>
                  <a:prstClr val="black"/>
                </a:solidFill>
                <a:effectLst/>
                <a:uLnTx/>
                <a:uFillTx/>
                <a:latin typeface="Calibri"/>
                <a:ea typeface="+mn-ea"/>
                <a:cs typeface="+mn-cs"/>
              </a:rPr>
              <a:t> performance </a:t>
            </a:r>
            <a:r>
              <a:rPr kumimoji="0" lang="fr-CH" sz="1800" b="0" i="0" u="none" strike="noStrike" kern="0" cap="none" spc="0" normalizeH="0" noProof="0" dirty="0" err="1" smtClean="0">
                <a:ln>
                  <a:noFill/>
                </a:ln>
                <a:solidFill>
                  <a:prstClr val="black"/>
                </a:solidFill>
                <a:effectLst/>
                <a:uLnTx/>
                <a:uFillTx/>
                <a:latin typeface="Calibri"/>
                <a:ea typeface="+mn-ea"/>
                <a:cs typeface="+mn-cs"/>
              </a:rPr>
              <a:t>established</a:t>
            </a:r>
            <a:r>
              <a:rPr kumimoji="0" lang="fr-CH" sz="1800" b="0" i="0" u="none" strike="noStrike" kern="0" cap="none" spc="0" normalizeH="0" noProof="0" dirty="0" smtClean="0">
                <a:ln>
                  <a:noFill/>
                </a:ln>
                <a:solidFill>
                  <a:prstClr val="black"/>
                </a:solidFill>
                <a:effectLst/>
                <a:uLnTx/>
                <a:uFillTx/>
                <a:latin typeface="Calibri"/>
                <a:ea typeface="+mn-ea"/>
                <a:cs typeface="+mn-cs"/>
              </a:rPr>
              <a:t> 2015-2016: </a:t>
            </a:r>
            <a:r>
              <a:rPr kumimoji="0" lang="fr-CH" sz="1800" b="0" i="0" u="none" strike="noStrike" kern="0" cap="none" spc="0" normalizeH="0" noProof="0" dirty="0" err="1" smtClean="0">
                <a:ln>
                  <a:noFill/>
                </a:ln>
                <a:solidFill>
                  <a:prstClr val="black"/>
                </a:solidFill>
                <a:effectLst/>
                <a:uLnTx/>
                <a:uFillTx/>
                <a:latin typeface="Calibri"/>
                <a:ea typeface="+mn-ea"/>
                <a:cs typeface="+mn-cs"/>
              </a:rPr>
              <a:t>with</a:t>
            </a:r>
            <a:r>
              <a:rPr kumimoji="0" lang="fr-CH" sz="1800" b="0" i="0" u="none" strike="noStrike" kern="0" cap="none" spc="0" normalizeH="0" noProof="0" dirty="0" smtClean="0">
                <a:ln>
                  <a:noFill/>
                </a:ln>
                <a:solidFill>
                  <a:prstClr val="black"/>
                </a:solidFill>
                <a:effectLst/>
                <a:uLnTx/>
                <a:uFillTx/>
                <a:latin typeface="Calibri"/>
                <a:ea typeface="+mn-ea"/>
                <a:cs typeface="+mn-cs"/>
              </a:rPr>
              <a:t> </a:t>
            </a:r>
            <a:r>
              <a:rPr kumimoji="0" lang="fr-CH" sz="1800" b="0" i="0" u="none" strike="noStrike" kern="0" cap="none" spc="0" normalizeH="0" noProof="0" dirty="0" err="1" smtClean="0">
                <a:ln>
                  <a:noFill/>
                </a:ln>
                <a:solidFill>
                  <a:prstClr val="black"/>
                </a:solidFill>
                <a:effectLst/>
                <a:uLnTx/>
                <a:uFillTx/>
                <a:latin typeface="Calibri"/>
                <a:ea typeface="+mn-ea"/>
                <a:cs typeface="+mn-cs"/>
              </a:rPr>
              <a:t>same</a:t>
            </a:r>
            <a:r>
              <a:rPr kumimoji="0" lang="fr-CH" sz="1800" b="0" i="0" u="none" strike="noStrike" kern="0" cap="none" spc="0" normalizeH="0" noProof="0" dirty="0" smtClean="0">
                <a:ln>
                  <a:noFill/>
                </a:ln>
                <a:solidFill>
                  <a:prstClr val="black"/>
                </a:solidFill>
                <a:effectLst/>
                <a:uLnTx/>
                <a:uFillTx/>
                <a:latin typeface="Calibri"/>
                <a:ea typeface="+mn-ea"/>
                <a:cs typeface="+mn-cs"/>
              </a:rPr>
              <a:t> hardware </a:t>
            </a:r>
            <a:br>
              <a:rPr kumimoji="0" lang="fr-CH" sz="1800" b="0" i="0" u="none" strike="noStrike" kern="0" cap="none" spc="0" normalizeH="0" noProof="0" dirty="0" smtClean="0">
                <a:ln>
                  <a:noFill/>
                </a:ln>
                <a:solidFill>
                  <a:prstClr val="black"/>
                </a:solidFill>
                <a:effectLst/>
                <a:uLnTx/>
                <a:uFillTx/>
                <a:latin typeface="Calibri"/>
                <a:ea typeface="+mn-ea"/>
                <a:cs typeface="+mn-cs"/>
              </a:rPr>
            </a:br>
            <a:r>
              <a:rPr kumimoji="0" lang="fr-CH" sz="1800" b="0" i="0" u="none" strike="noStrike" kern="0" cap="none" spc="0" normalizeH="0" noProof="0" dirty="0" smtClean="0">
                <a:ln>
                  <a:noFill/>
                </a:ln>
                <a:solidFill>
                  <a:prstClr val="black"/>
                </a:solidFill>
                <a:effectLst/>
                <a:uLnTx/>
                <a:uFillTx/>
                <a:latin typeface="Calibri"/>
                <a:ea typeface="+mn-ea"/>
                <a:cs typeface="+mn-cs"/>
              </a:rPr>
              <a:t>and </a:t>
            </a:r>
            <a:r>
              <a:rPr kumimoji="0" lang="fr-CH" sz="1800" b="0" i="0" u="none" strike="noStrike" kern="0" cap="none" spc="0" normalizeH="0" noProof="0" dirty="0" err="1" smtClean="0">
                <a:ln>
                  <a:noFill/>
                </a:ln>
                <a:solidFill>
                  <a:prstClr val="black"/>
                </a:solidFill>
                <a:effectLst/>
                <a:uLnTx/>
                <a:uFillTx/>
                <a:latin typeface="Calibri"/>
                <a:ea typeface="+mn-ea"/>
                <a:cs typeface="+mn-cs"/>
              </a:rPr>
              <a:t>same</a:t>
            </a:r>
            <a:r>
              <a:rPr kumimoji="0" lang="fr-CH" sz="1800" b="0" i="0" u="none" strike="noStrike" kern="0" cap="none" spc="0" normalizeH="0" noProof="0" dirty="0" smtClean="0">
                <a:ln>
                  <a:noFill/>
                </a:ln>
                <a:solidFill>
                  <a:prstClr val="black"/>
                </a:solidFill>
                <a:effectLst/>
                <a:uLnTx/>
                <a:uFillTx/>
                <a:latin typeface="Calibri"/>
                <a:ea typeface="+mn-ea"/>
                <a:cs typeface="+mn-cs"/>
              </a:rPr>
              <a:t> </a:t>
            </a:r>
            <a:r>
              <a:rPr kumimoji="0" lang="fr-CH" sz="1800" b="0" i="0" u="none" strike="noStrike" kern="0" cap="none" spc="0" normalizeH="0" noProof="0" dirty="0" err="1" smtClean="0">
                <a:ln>
                  <a:noFill/>
                </a:ln>
                <a:solidFill>
                  <a:prstClr val="black"/>
                </a:solidFill>
                <a:effectLst/>
                <a:uLnTx/>
                <a:uFillTx/>
                <a:latin typeface="Calibri"/>
                <a:ea typeface="+mn-ea"/>
                <a:cs typeface="+mn-cs"/>
              </a:rPr>
              <a:t>beam</a:t>
            </a:r>
            <a:r>
              <a:rPr kumimoji="0" lang="fr-CH" sz="1800" b="0" i="0" u="none" strike="noStrike" kern="0" cap="none" spc="0" normalizeH="0" noProof="0" dirty="0" smtClean="0">
                <a:ln>
                  <a:noFill/>
                </a:ln>
                <a:solidFill>
                  <a:prstClr val="black"/>
                </a:solidFill>
                <a:effectLst/>
                <a:uLnTx/>
                <a:uFillTx/>
                <a:latin typeface="Calibri"/>
                <a:ea typeface="+mn-ea"/>
                <a:cs typeface="+mn-cs"/>
              </a:rPr>
              <a:t> </a:t>
            </a:r>
            <a:r>
              <a:rPr kumimoji="0" lang="fr-CH" sz="1800" b="0" i="0" u="none" strike="noStrike" kern="0" cap="none" spc="0" normalizeH="0" noProof="0" dirty="0" err="1" smtClean="0">
                <a:ln>
                  <a:noFill/>
                </a:ln>
                <a:solidFill>
                  <a:prstClr val="black"/>
                </a:solidFill>
                <a:effectLst/>
                <a:uLnTx/>
                <a:uFillTx/>
                <a:latin typeface="Calibri"/>
                <a:ea typeface="+mn-ea"/>
                <a:cs typeface="+mn-cs"/>
              </a:rPr>
              <a:t>parameters</a:t>
            </a:r>
            <a:r>
              <a:rPr kumimoji="0" lang="fr-CH" sz="1800" b="0" i="0" u="none" strike="noStrike" kern="0" cap="none" spc="0" normalizeH="0" noProof="0" dirty="0" smtClean="0">
                <a:ln>
                  <a:noFill/>
                </a:ln>
                <a:solidFill>
                  <a:prstClr val="black"/>
                </a:solidFill>
                <a:effectLst/>
                <a:uLnTx/>
                <a:uFillTx/>
                <a:latin typeface="Calibri"/>
                <a:ea typeface="+mn-ea"/>
                <a:cs typeface="+mn-cs"/>
              </a:rPr>
              <a:t>: use of </a:t>
            </a:r>
            <a:r>
              <a:rPr kumimoji="0" lang="fr-CH" sz="1800" b="1" i="0" u="none" strike="noStrike" kern="0" cap="none" spc="0" normalizeH="0" noProof="0" dirty="0" smtClean="0">
                <a:ln>
                  <a:noFill/>
                </a:ln>
                <a:solidFill>
                  <a:prstClr val="black"/>
                </a:solidFill>
                <a:effectLst/>
                <a:uLnTx/>
                <a:uFillTx/>
                <a:latin typeface="Calibri"/>
                <a:ea typeface="+mn-ea"/>
                <a:cs typeface="+mn-cs"/>
              </a:rPr>
              <a:t>engineering </a:t>
            </a:r>
            <a:r>
              <a:rPr kumimoji="0" lang="fr-CH" sz="1800" b="1" i="0" u="none" strike="noStrike" kern="0" cap="none" spc="0" normalizeH="0" noProof="0" dirty="0" err="1" smtClean="0">
                <a:ln>
                  <a:noFill/>
                </a:ln>
                <a:solidFill>
                  <a:prstClr val="black"/>
                </a:solidFill>
                <a:effectLst/>
                <a:uLnTx/>
                <a:uFillTx/>
                <a:latin typeface="Calibri"/>
                <a:ea typeface="+mn-ea"/>
                <a:cs typeface="+mn-cs"/>
              </a:rPr>
              <a:t>margins</a:t>
            </a:r>
            <a:r>
              <a:rPr kumimoji="0" lang="fr-CH" sz="1800" b="1" i="0" u="none" strike="noStrike" kern="0" cap="none" spc="0" normalizeH="0" baseline="0" noProof="0" dirty="0" smtClean="0">
                <a:ln>
                  <a:noFill/>
                </a:ln>
                <a:solidFill>
                  <a:prstClr val="black"/>
                </a:solidFill>
                <a:effectLst/>
                <a:uLnTx/>
                <a:uFillTx/>
                <a:latin typeface="Calibri"/>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800" b="1" i="0" u="none" strike="noStrike" kern="0" cap="none" spc="0" normalizeH="0" baseline="0" noProof="0" dirty="0" err="1" smtClean="0">
                <a:ln>
                  <a:noFill/>
                </a:ln>
                <a:solidFill>
                  <a:prstClr val="black"/>
                </a:solidFill>
                <a:effectLst/>
                <a:uLnTx/>
                <a:uFillTx/>
                <a:latin typeface="Calibri"/>
                <a:ea typeface="+mn-ea"/>
                <a:cs typeface="+mn-cs"/>
              </a:rPr>
              <a:t>L</a:t>
            </a:r>
            <a:r>
              <a:rPr kumimoji="0" lang="fr-CH" sz="1800" b="1" i="0" u="none" strike="noStrike" kern="0" cap="none" spc="0" normalizeH="0" baseline="-25000" noProof="0" dirty="0" err="1" smtClean="0">
                <a:ln>
                  <a:noFill/>
                </a:ln>
                <a:solidFill>
                  <a:prstClr val="black"/>
                </a:solidFill>
                <a:effectLst/>
                <a:uLnTx/>
                <a:uFillTx/>
                <a:latin typeface="Calibri"/>
                <a:ea typeface="+mn-ea"/>
                <a:cs typeface="+mn-cs"/>
              </a:rPr>
              <a:t>peak</a:t>
            </a:r>
            <a:r>
              <a:rPr kumimoji="0" lang="fr-CH" sz="1800" b="1" i="0" u="none" strike="noStrike" kern="0" cap="none" spc="0" normalizeH="0" baseline="-25000" noProof="0" dirty="0" smtClean="0">
                <a:ln>
                  <a:noFill/>
                </a:ln>
                <a:solidFill>
                  <a:prstClr val="black"/>
                </a:solidFill>
                <a:effectLst/>
                <a:uLnTx/>
                <a:uFillTx/>
                <a:latin typeface="Calibri"/>
                <a:ea typeface="+mn-ea"/>
                <a:cs typeface="+mn-cs"/>
              </a:rPr>
              <a:t> </a:t>
            </a:r>
            <a:r>
              <a:rPr kumimoji="0" lang="fr-CH" sz="1800" b="1" i="0" u="none" strike="noStrike" kern="0" cap="none" spc="0" normalizeH="0" baseline="-25000" noProof="0" dirty="0" err="1" smtClean="0">
                <a:ln>
                  <a:noFill/>
                </a:ln>
                <a:solidFill>
                  <a:prstClr val="black"/>
                </a:solidFill>
                <a:effectLst/>
                <a:uLnTx/>
                <a:uFillTx/>
                <a:latin typeface="Calibri"/>
                <a:ea typeface="+mn-ea"/>
                <a:cs typeface="+mn-cs"/>
              </a:rPr>
              <a:t>ult</a:t>
            </a:r>
            <a:r>
              <a:rPr kumimoji="0" lang="fr-CH" sz="1800" b="1" i="0" u="none" strike="noStrike" kern="0" cap="none" spc="0" normalizeH="0" baseline="0" noProof="0" dirty="0" smtClean="0">
                <a:ln>
                  <a:noFill/>
                </a:ln>
                <a:solidFill>
                  <a:prstClr val="black"/>
                </a:solidFill>
                <a:effectLst/>
                <a:uLnTx/>
                <a:uFillTx/>
                <a:latin typeface="Calibri"/>
                <a:ea typeface="+mn-ea"/>
                <a:cs typeface="+mn-cs"/>
              </a:rPr>
              <a:t> </a:t>
            </a:r>
            <a:r>
              <a:rPr kumimoji="0" lang="fr-CH" sz="1800" b="1" i="0" u="none" strike="noStrike" kern="0" cap="none" spc="0" normalizeH="0" baseline="0" noProof="0" dirty="0" smtClean="0">
                <a:ln>
                  <a:noFill/>
                </a:ln>
                <a:solidFill>
                  <a:prstClr val="black"/>
                </a:solidFill>
                <a:effectLst/>
                <a:uLnTx/>
                <a:uFillTx/>
                <a:latin typeface="Calibri"/>
                <a:ea typeface="+mn-ea"/>
                <a:cs typeface="+mn-cs"/>
                <a:sym typeface="Symbol"/>
              </a:rPr>
              <a:t> 7.5 10</a:t>
            </a:r>
            <a:r>
              <a:rPr kumimoji="0" lang="fr-CH" sz="1800" b="1" i="0" u="none" strike="noStrike" kern="0" cap="none" spc="0" normalizeH="0" baseline="30000" noProof="0" dirty="0" smtClean="0">
                <a:ln>
                  <a:noFill/>
                </a:ln>
                <a:solidFill>
                  <a:prstClr val="black"/>
                </a:solidFill>
                <a:effectLst/>
                <a:uLnTx/>
                <a:uFillTx/>
                <a:latin typeface="Calibri"/>
                <a:ea typeface="+mn-ea"/>
                <a:cs typeface="+mn-cs"/>
                <a:sym typeface="Symbol"/>
              </a:rPr>
              <a:t>34</a:t>
            </a:r>
            <a:r>
              <a:rPr kumimoji="0" lang="fr-CH" sz="1800" b="1" i="0" u="none" strike="noStrike" kern="0" cap="none" spc="0" normalizeH="0" baseline="0" noProof="0" dirty="0" smtClean="0">
                <a:ln>
                  <a:noFill/>
                </a:ln>
                <a:solidFill>
                  <a:prstClr val="black"/>
                </a:solidFill>
                <a:effectLst/>
                <a:uLnTx/>
                <a:uFillTx/>
                <a:latin typeface="Calibri"/>
                <a:ea typeface="+mn-ea"/>
                <a:cs typeface="+mn-cs"/>
                <a:sym typeface="Symbol"/>
              </a:rPr>
              <a:t> cm</a:t>
            </a:r>
            <a:r>
              <a:rPr kumimoji="0" lang="fr-CH" sz="1800" b="1" i="0" u="none" strike="noStrike" kern="0" cap="none" spc="0" normalizeH="0" baseline="30000" noProof="0" dirty="0" smtClean="0">
                <a:ln>
                  <a:noFill/>
                </a:ln>
                <a:solidFill>
                  <a:prstClr val="black"/>
                </a:solidFill>
                <a:effectLst/>
                <a:uLnTx/>
                <a:uFillTx/>
                <a:latin typeface="Calibri"/>
                <a:ea typeface="+mn-ea"/>
                <a:cs typeface="+mn-cs"/>
                <a:sym typeface="Symbol"/>
              </a:rPr>
              <a:t>-2</a:t>
            </a:r>
            <a:r>
              <a:rPr kumimoji="0" lang="fr-CH" sz="1800" b="1" i="0" u="none" strike="noStrike" kern="0" cap="none" spc="0" normalizeH="0" baseline="0" noProof="0" dirty="0" smtClean="0">
                <a:ln>
                  <a:noFill/>
                </a:ln>
                <a:solidFill>
                  <a:prstClr val="black"/>
                </a:solidFill>
                <a:effectLst/>
                <a:uLnTx/>
                <a:uFillTx/>
                <a:latin typeface="Calibri"/>
                <a:ea typeface="+mn-ea"/>
                <a:cs typeface="+mn-cs"/>
                <a:sym typeface="Symbol"/>
              </a:rPr>
              <a:t>s</a:t>
            </a:r>
            <a:r>
              <a:rPr kumimoji="0" lang="fr-CH" sz="1800" b="1" i="0" u="none" strike="noStrike" kern="0" cap="none" spc="0" normalizeH="0" baseline="30000" noProof="0" dirty="0" smtClean="0">
                <a:ln>
                  <a:noFill/>
                </a:ln>
                <a:solidFill>
                  <a:prstClr val="black"/>
                </a:solidFill>
                <a:effectLst/>
                <a:uLnTx/>
                <a:uFillTx/>
                <a:latin typeface="Calibri"/>
                <a:ea typeface="+mn-ea"/>
                <a:cs typeface="+mn-cs"/>
                <a:sym typeface="Symbol"/>
              </a:rPr>
              <a:t>-1</a:t>
            </a:r>
            <a:r>
              <a:rPr kumimoji="0" lang="fr-CH" sz="1800" b="0" i="0" u="none" strike="noStrike" kern="0" cap="none" spc="0" normalizeH="0" baseline="0" noProof="0" dirty="0" smtClean="0">
                <a:ln>
                  <a:noFill/>
                </a:ln>
                <a:solidFill>
                  <a:prstClr val="black"/>
                </a:solidFill>
                <a:effectLst/>
                <a:uLnTx/>
                <a:uFillTx/>
                <a:latin typeface="Calibri"/>
                <a:ea typeface="+mn-ea"/>
                <a:cs typeface="+mn-cs"/>
                <a:sym typeface="Symbol"/>
              </a:rPr>
              <a:t>  and   </a:t>
            </a:r>
            <a:r>
              <a:rPr kumimoji="0" lang="fr-CH" sz="1800" b="1" i="0" u="none" strike="noStrike" kern="0" cap="none" spc="0" normalizeH="0" baseline="0" noProof="0" dirty="0" err="1" smtClean="0">
                <a:ln>
                  <a:noFill/>
                </a:ln>
                <a:solidFill>
                  <a:prstClr val="black"/>
                </a:solidFill>
                <a:effectLst/>
                <a:uLnTx/>
                <a:uFillTx/>
                <a:latin typeface="Calibri"/>
                <a:ea typeface="+mn-ea"/>
                <a:cs typeface="+mn-cs"/>
                <a:sym typeface="Symbol"/>
              </a:rPr>
              <a:t>Ultimate</a:t>
            </a:r>
            <a:r>
              <a:rPr kumimoji="0" lang="fr-CH" sz="1800" b="1" i="0" u="none" strike="noStrike" kern="0" cap="none" spc="0" normalizeH="0" baseline="0" noProof="0" dirty="0" smtClean="0">
                <a:ln>
                  <a:noFill/>
                </a:ln>
                <a:solidFill>
                  <a:prstClr val="black"/>
                </a:solidFill>
                <a:effectLst/>
                <a:uLnTx/>
                <a:uFillTx/>
                <a:latin typeface="Calibri"/>
                <a:ea typeface="+mn-ea"/>
                <a:cs typeface="+mn-cs"/>
                <a:sym typeface="Symbol"/>
              </a:rPr>
              <a:t> Integrated L</a:t>
            </a:r>
            <a:r>
              <a:rPr kumimoji="0" lang="fr-CH" sz="1800" b="1" i="0" u="none" strike="noStrike" kern="0" cap="none" spc="0" normalizeH="0" baseline="-25000" noProof="0" dirty="0" smtClean="0">
                <a:ln>
                  <a:noFill/>
                </a:ln>
                <a:solidFill>
                  <a:prstClr val="black"/>
                </a:solidFill>
                <a:effectLst/>
                <a:uLnTx/>
                <a:uFillTx/>
                <a:latin typeface="Calibri"/>
                <a:ea typeface="+mn-ea"/>
                <a:cs typeface="+mn-cs"/>
                <a:sym typeface="Symbol"/>
              </a:rPr>
              <a:t>int </a:t>
            </a:r>
            <a:r>
              <a:rPr kumimoji="0" lang="fr-CH" sz="1800" b="1" i="0" u="none" strike="noStrike" kern="0" cap="none" spc="0" normalizeH="0" baseline="-25000" noProof="0" dirty="0" err="1" smtClean="0">
                <a:ln>
                  <a:noFill/>
                </a:ln>
                <a:solidFill>
                  <a:prstClr val="black"/>
                </a:solidFill>
                <a:effectLst/>
                <a:uLnTx/>
                <a:uFillTx/>
                <a:latin typeface="Calibri"/>
                <a:ea typeface="+mn-ea"/>
                <a:cs typeface="+mn-cs"/>
                <a:sym typeface="Symbol"/>
              </a:rPr>
              <a:t>ult</a:t>
            </a:r>
            <a:r>
              <a:rPr kumimoji="0" lang="fr-CH" sz="1800" b="1" i="0" u="none" strike="noStrike" kern="0" cap="none" spc="0" normalizeH="0" baseline="0" noProof="0" dirty="0" smtClean="0">
                <a:ln>
                  <a:noFill/>
                </a:ln>
                <a:solidFill>
                  <a:prstClr val="black"/>
                </a:solidFill>
                <a:effectLst/>
                <a:uLnTx/>
                <a:uFillTx/>
                <a:latin typeface="Calibri"/>
                <a:ea typeface="+mn-ea"/>
                <a:cs typeface="+mn-cs"/>
                <a:sym typeface="Symbol"/>
              </a:rPr>
              <a:t>  4000 fb</a:t>
            </a:r>
            <a:r>
              <a:rPr kumimoji="0" lang="fr-CH" sz="1800" b="1" i="0" u="none" strike="noStrike" kern="0" cap="none" spc="0" normalizeH="0" baseline="30000" noProof="0" dirty="0" smtClean="0">
                <a:ln>
                  <a:noFill/>
                </a:ln>
                <a:solidFill>
                  <a:prstClr val="black"/>
                </a:solidFill>
                <a:effectLst/>
                <a:uLnTx/>
                <a:uFillTx/>
                <a:latin typeface="Calibri"/>
                <a:ea typeface="+mn-ea"/>
                <a:cs typeface="+mn-cs"/>
                <a:sym typeface="Symbol"/>
              </a:rPr>
              <a:t>-1</a:t>
            </a:r>
            <a:r>
              <a:rPr kumimoji="0" lang="fr-CH" sz="1800" b="1" i="0" u="none" strike="noStrike" kern="0" cap="none" spc="0" normalizeH="0" baseline="0" noProof="0" dirty="0" smtClean="0">
                <a:ln>
                  <a:noFill/>
                </a:ln>
                <a:solidFill>
                  <a:prstClr val="black"/>
                </a:solidFill>
                <a:effectLst/>
                <a:uLnTx/>
                <a:uFillTx/>
                <a:latin typeface="Calibri"/>
                <a:ea typeface="+mn-ea"/>
                <a:cs typeface="+mn-cs"/>
                <a:sym typeface="Symbol"/>
              </a:rPr>
              <a:t> </a:t>
            </a:r>
            <a:r>
              <a:rPr kumimoji="0" lang="fr-CH" sz="1800" b="0" i="0" u="none" strike="noStrike" kern="0" cap="none" spc="0" normalizeH="0" baseline="0" noProof="0" dirty="0" smtClean="0">
                <a:ln>
                  <a:noFill/>
                </a:ln>
                <a:solidFill>
                  <a:prstClr val="black"/>
                </a:solidFill>
                <a:effectLst/>
                <a:uLnTx/>
                <a:uFillTx/>
                <a:latin typeface="Calibri"/>
                <a:ea typeface="+mn-ea"/>
                <a:cs typeface="+mn-cs"/>
                <a:sym typeface="Symbo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smtClean="0">
                <a:ln>
                  <a:noFill/>
                </a:ln>
                <a:solidFill>
                  <a:prstClr val="black"/>
                </a:solidFill>
                <a:effectLst/>
                <a:uLnTx/>
                <a:uFillTx/>
                <a:latin typeface="Calibri"/>
                <a:ea typeface="+mn-ea"/>
                <a:cs typeface="+mn-cs"/>
                <a:sym typeface="Symbol"/>
              </a:rPr>
              <a:t>LHC </a:t>
            </a:r>
            <a:r>
              <a:rPr kumimoji="0" lang="fr-CH" sz="1800" b="0" i="0" u="none" strike="noStrike" kern="0" cap="none" spc="0" normalizeH="0" baseline="0" noProof="0" dirty="0" err="1" smtClean="0">
                <a:ln>
                  <a:noFill/>
                </a:ln>
                <a:solidFill>
                  <a:prstClr val="black"/>
                </a:solidFill>
                <a:effectLst/>
                <a:uLnTx/>
                <a:uFillTx/>
                <a:latin typeface="Calibri"/>
                <a:ea typeface="+mn-ea"/>
                <a:cs typeface="+mn-cs"/>
                <a:sym typeface="Symbol"/>
              </a:rPr>
              <a:t>should</a:t>
            </a:r>
            <a:r>
              <a:rPr kumimoji="0" lang="fr-CH" sz="1800" b="0" i="0" u="none" strike="noStrike" kern="0" cap="none" spc="0" normalizeH="0" baseline="0" noProof="0" dirty="0" smtClean="0">
                <a:ln>
                  <a:noFill/>
                </a:ln>
                <a:solidFill>
                  <a:prstClr val="black"/>
                </a:solidFill>
                <a:effectLst/>
                <a:uLnTx/>
                <a:uFillTx/>
                <a:latin typeface="Calibri"/>
                <a:ea typeface="+mn-ea"/>
                <a:cs typeface="+mn-cs"/>
                <a:sym typeface="Symbol"/>
              </a:rPr>
              <a:t> not </a:t>
            </a:r>
            <a:r>
              <a:rPr kumimoji="0" lang="fr-CH" sz="1800" b="0" i="0" u="none" strike="noStrike" kern="0" cap="none" spc="0" normalizeH="0" baseline="0" noProof="0" dirty="0" err="1" smtClean="0">
                <a:ln>
                  <a:noFill/>
                </a:ln>
                <a:solidFill>
                  <a:prstClr val="black"/>
                </a:solidFill>
                <a:effectLst/>
                <a:uLnTx/>
                <a:uFillTx/>
                <a:latin typeface="Calibri"/>
                <a:ea typeface="+mn-ea"/>
                <a:cs typeface="+mn-cs"/>
                <a:sym typeface="Symbol"/>
              </a:rPr>
              <a:t>be</a:t>
            </a:r>
            <a:r>
              <a:rPr kumimoji="0" lang="fr-CH" sz="1800" b="0" i="0" u="none" strike="noStrike" kern="0" cap="none" spc="0" normalizeH="0" baseline="0" noProof="0" dirty="0" smtClean="0">
                <a:ln>
                  <a:noFill/>
                </a:ln>
                <a:solidFill>
                  <a:prstClr val="black"/>
                </a:solidFill>
                <a:effectLst/>
                <a:uLnTx/>
                <a:uFillTx/>
                <a:latin typeface="Calibri"/>
                <a:ea typeface="+mn-ea"/>
                <a:cs typeface="+mn-cs"/>
                <a:sym typeface="Symbol"/>
              </a:rPr>
              <a:t> the </a:t>
            </a:r>
            <a:r>
              <a:rPr kumimoji="0" lang="fr-CH" sz="1800" b="0" i="0" u="none" strike="noStrike" kern="0" cap="none" spc="0" normalizeH="0" baseline="0" noProof="0" dirty="0" err="1" smtClean="0">
                <a:ln>
                  <a:noFill/>
                </a:ln>
                <a:solidFill>
                  <a:prstClr val="black"/>
                </a:solidFill>
                <a:effectLst/>
                <a:uLnTx/>
                <a:uFillTx/>
                <a:latin typeface="Calibri"/>
                <a:ea typeface="+mn-ea"/>
                <a:cs typeface="+mn-cs"/>
                <a:sym typeface="Symbol"/>
              </a:rPr>
              <a:t>limit</a:t>
            </a:r>
            <a:r>
              <a:rPr kumimoji="0" lang="fr-CH" sz="1800" b="0" i="0" u="none" strike="noStrike" kern="0" cap="none" spc="0" normalizeH="0" baseline="0" noProof="0" dirty="0" smtClean="0">
                <a:ln>
                  <a:noFill/>
                </a:ln>
                <a:solidFill>
                  <a:prstClr val="black"/>
                </a:solidFill>
                <a:effectLst/>
                <a:uLnTx/>
                <a:uFillTx/>
                <a:latin typeface="Calibri"/>
                <a:ea typeface="+mn-ea"/>
                <a:cs typeface="+mn-cs"/>
                <a:sym typeface="Symbol"/>
              </a:rPr>
              <a:t>, </a:t>
            </a:r>
            <a:r>
              <a:rPr kumimoji="0" lang="fr-CH" sz="1800" b="0" i="0" u="none" strike="noStrike" kern="0" cap="none" spc="0" normalizeH="0" baseline="0" noProof="0" dirty="0" err="1" smtClean="0">
                <a:ln>
                  <a:noFill/>
                </a:ln>
                <a:solidFill>
                  <a:prstClr val="black"/>
                </a:solidFill>
                <a:effectLst/>
                <a:uLnTx/>
                <a:uFillTx/>
                <a:latin typeface="Calibri"/>
                <a:ea typeface="+mn-ea"/>
                <a:cs typeface="+mn-cs"/>
                <a:sym typeface="Symbol"/>
              </a:rPr>
              <a:t>would</a:t>
            </a:r>
            <a:r>
              <a:rPr kumimoji="0" lang="fr-CH" sz="1800" b="0" i="0" u="none" strike="noStrike" kern="0" cap="none" spc="0" normalizeH="0" baseline="0" noProof="0" dirty="0" smtClean="0">
                <a:ln>
                  <a:noFill/>
                </a:ln>
                <a:solidFill>
                  <a:prstClr val="black"/>
                </a:solidFill>
                <a:effectLst/>
                <a:uLnTx/>
                <a:uFillTx/>
                <a:latin typeface="Calibri"/>
                <a:ea typeface="+mn-ea"/>
                <a:cs typeface="+mn-cs"/>
                <a:sym typeface="Symbol"/>
              </a:rPr>
              <a:t> </a:t>
            </a:r>
            <a:r>
              <a:rPr kumimoji="0" lang="fr-CH" sz="1800" b="0" i="0" u="none" strike="noStrike" kern="0" cap="none" spc="0" normalizeH="0" baseline="0" noProof="0" dirty="0" err="1" smtClean="0">
                <a:ln>
                  <a:noFill/>
                </a:ln>
                <a:solidFill>
                  <a:prstClr val="black"/>
                </a:solidFill>
                <a:effectLst/>
                <a:uLnTx/>
                <a:uFillTx/>
                <a:latin typeface="Calibri"/>
                <a:ea typeface="+mn-ea"/>
                <a:cs typeface="+mn-cs"/>
                <a:sym typeface="Symbol"/>
              </a:rPr>
              <a:t>Physics</a:t>
            </a:r>
            <a:r>
              <a:rPr kumimoji="0" lang="fr-CH" sz="1800" b="0" i="0" u="none" strike="noStrike" kern="0" cap="none" spc="0" normalizeH="0" baseline="0" noProof="0" dirty="0" smtClean="0">
                <a:ln>
                  <a:noFill/>
                </a:ln>
                <a:solidFill>
                  <a:prstClr val="black"/>
                </a:solidFill>
                <a:effectLst/>
                <a:uLnTx/>
                <a:uFillTx/>
                <a:latin typeface="Calibri"/>
                <a:ea typeface="+mn-ea"/>
                <a:cs typeface="+mn-cs"/>
                <a:sym typeface="Symbol"/>
              </a:rPr>
              <a:t> </a:t>
            </a:r>
            <a:r>
              <a:rPr kumimoji="0" lang="fr-CH" sz="1800" b="0" i="0" u="none" strike="noStrike" kern="0" cap="none" spc="0" normalizeH="0" baseline="0" noProof="0" dirty="0" err="1" smtClean="0">
                <a:ln>
                  <a:noFill/>
                </a:ln>
                <a:solidFill>
                  <a:prstClr val="black"/>
                </a:solidFill>
                <a:effectLst/>
                <a:uLnTx/>
                <a:uFillTx/>
                <a:latin typeface="Calibri"/>
                <a:ea typeface="+mn-ea"/>
                <a:cs typeface="+mn-cs"/>
                <a:sym typeface="Symbol"/>
              </a:rPr>
              <a:t>require</a:t>
            </a:r>
            <a:r>
              <a:rPr kumimoji="0" lang="fr-CH" sz="1800" b="0" i="0" u="none" strike="noStrike" kern="0" cap="none" spc="0" normalizeH="0" baseline="0" noProof="0" dirty="0" smtClean="0">
                <a:ln>
                  <a:noFill/>
                </a:ln>
                <a:solidFill>
                  <a:prstClr val="black"/>
                </a:solidFill>
                <a:effectLst/>
                <a:uLnTx/>
                <a:uFillTx/>
                <a:latin typeface="Calibri"/>
                <a:ea typeface="+mn-ea"/>
                <a:cs typeface="+mn-cs"/>
                <a:sym typeface="Symbol"/>
              </a:rPr>
              <a:t> more…</a:t>
            </a:r>
            <a:endParaRPr kumimoji="0" lang="en-GB" sz="1800" b="0" i="0" u="none" strike="noStrike" kern="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24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Triplet and Nb3Sn technology</a:t>
            </a:r>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20</a:t>
            </a:fld>
            <a:endParaRPr lang="fr-F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85" y="2390606"/>
            <a:ext cx="3657600" cy="2743200"/>
          </a:xfrm>
          <a:prstGeom prst="rect">
            <a:avLst/>
          </a:prstGeom>
        </p:spPr>
      </p:pic>
      <p:sp>
        <p:nvSpPr>
          <p:cNvPr id="7" name="TextBox 6"/>
          <p:cNvSpPr txBox="1"/>
          <p:nvPr/>
        </p:nvSpPr>
        <p:spPr>
          <a:xfrm>
            <a:off x="3779912" y="2492896"/>
            <a:ext cx="3531736"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4 m-long first prototype by LARP</a:t>
            </a:r>
          </a:p>
          <a:p>
            <a:r>
              <a:rPr lang="en-US" dirty="0" smtClean="0"/>
              <a:t>Finally a long magnet under test!</a:t>
            </a:r>
            <a:endParaRPr lang="en-US" dirty="0"/>
          </a:p>
        </p:txBody>
      </p:sp>
      <p:sp>
        <p:nvSpPr>
          <p:cNvPr id="8" name="TextBox 7"/>
          <p:cNvSpPr txBox="1"/>
          <p:nvPr/>
        </p:nvSpPr>
        <p:spPr>
          <a:xfrm>
            <a:off x="344985" y="1954563"/>
            <a:ext cx="580158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smtClean="0"/>
              <a:t>The very good results of QXFS01 need to be repeated!</a:t>
            </a:r>
            <a:endParaRPr lang="en-US" dirty="0"/>
          </a:p>
        </p:txBody>
      </p:sp>
      <p:sp>
        <p:nvSpPr>
          <p:cNvPr id="9" name="TextBox 8"/>
          <p:cNvSpPr txBox="1"/>
          <p:nvPr/>
        </p:nvSpPr>
        <p:spPr>
          <a:xfrm>
            <a:off x="382390" y="855914"/>
            <a:ext cx="8304409" cy="92333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smtClean="0"/>
              <a:t>Procurement of the Nb3Sn is satisfactory: the issue causing six months delay has been solved – with minimal effect: good reactivity of thee company. Now production is well advancing, big order are being made. Price is under control. </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35" y="3424641"/>
            <a:ext cx="3528392" cy="2646294"/>
          </a:xfrm>
          <a:prstGeom prst="rect">
            <a:avLst/>
          </a:prstGeom>
        </p:spPr>
      </p:pic>
      <p:sp>
        <p:nvSpPr>
          <p:cNvPr id="11" name="TextBox 10"/>
          <p:cNvSpPr txBox="1"/>
          <p:nvPr/>
        </p:nvSpPr>
        <p:spPr>
          <a:xfrm>
            <a:off x="338394" y="5265095"/>
            <a:ext cx="5601758"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3</a:t>
            </a:r>
            <a:r>
              <a:rPr lang="en-US" baseline="30000" dirty="0" smtClean="0"/>
              <a:t>rd</a:t>
            </a:r>
            <a:r>
              <a:rPr lang="en-US" dirty="0" smtClean="0"/>
              <a:t> model, QXFS05 near to be tested at CERN: first of PIT conductor (NB: old layout). 2</a:t>
            </a:r>
            <a:r>
              <a:rPr lang="en-US" baseline="30000" dirty="0" smtClean="0"/>
              <a:t>nd</a:t>
            </a:r>
            <a:r>
              <a:rPr lang="en-US" dirty="0" smtClean="0"/>
              <a:t>  QXF, QXFS03, to be understood and retested after re-assembly </a:t>
            </a:r>
            <a:endParaRPr lang="en-US" dirty="0"/>
          </a:p>
        </p:txBody>
      </p:sp>
      <p:sp>
        <p:nvSpPr>
          <p:cNvPr id="12" name="TextBox 11"/>
          <p:cNvSpPr txBox="1"/>
          <p:nvPr/>
        </p:nvSpPr>
        <p:spPr>
          <a:xfrm>
            <a:off x="1797300" y="6226708"/>
            <a:ext cx="3570208"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Excellent progress but too slow!!!</a:t>
            </a:r>
            <a:endParaRPr lang="en-US" dirty="0"/>
          </a:p>
        </p:txBody>
      </p:sp>
    </p:spTree>
    <p:extLst>
      <p:ext uri="{BB962C8B-B14F-4D97-AF65-F5344CB8AC3E}">
        <p14:creationId xmlns:p14="http://schemas.microsoft.com/office/powerpoint/2010/main" val="525613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Nb3Sn technology: 11 T dipole (2 m models)</a:t>
            </a:r>
            <a:endParaRPr lang="en-US" dirty="0"/>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21</a:t>
            </a:fld>
            <a:endParaRPr lang="fr-FR"/>
          </a:p>
        </p:txBody>
      </p:sp>
      <p:pic>
        <p:nvPicPr>
          <p:cNvPr id="32"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166" y="1341008"/>
            <a:ext cx="2880000" cy="2160000"/>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9975" y="1341008"/>
            <a:ext cx="2880001" cy="2160000"/>
          </a:xfrm>
          <a:prstGeom prst="rect">
            <a:avLst/>
          </a:prstGeom>
        </p:spPr>
      </p:pic>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166" y="3646274"/>
            <a:ext cx="3060000" cy="2295000"/>
          </a:xfrm>
          <a:prstGeom prst="rect">
            <a:avLst/>
          </a:prstGeom>
        </p:spPr>
      </p:pic>
      <p:sp>
        <p:nvSpPr>
          <p:cNvPr id="35" name="TextBox 34"/>
          <p:cNvSpPr txBox="1"/>
          <p:nvPr/>
        </p:nvSpPr>
        <p:spPr>
          <a:xfrm>
            <a:off x="2345891" y="1337444"/>
            <a:ext cx="723275" cy="307777"/>
          </a:xfrm>
          <a:prstGeom prst="rect">
            <a:avLst/>
          </a:prstGeom>
          <a:solidFill>
            <a:schemeClr val="bg1"/>
          </a:solidFill>
          <a:ln>
            <a:solidFill>
              <a:schemeClr val="tx1"/>
            </a:solidFill>
          </a:ln>
        </p:spPr>
        <p:txBody>
          <a:bodyPr wrap="none" rtlCol="0">
            <a:spAutoFit/>
          </a:bodyPr>
          <a:lstStyle/>
          <a:p>
            <a:r>
              <a:rPr lang="en-GB" sz="1400" dirty="0"/>
              <a:t>SP101</a:t>
            </a:r>
            <a:endParaRPr lang="fr-FR" sz="1400" dirty="0"/>
          </a:p>
        </p:txBody>
      </p:sp>
      <p:sp>
        <p:nvSpPr>
          <p:cNvPr id="36" name="TextBox 35"/>
          <p:cNvSpPr txBox="1"/>
          <p:nvPr/>
        </p:nvSpPr>
        <p:spPr>
          <a:xfrm>
            <a:off x="5326701" y="1337443"/>
            <a:ext cx="723275" cy="307777"/>
          </a:xfrm>
          <a:prstGeom prst="rect">
            <a:avLst/>
          </a:prstGeom>
          <a:solidFill>
            <a:schemeClr val="bg1"/>
          </a:solidFill>
          <a:ln>
            <a:solidFill>
              <a:schemeClr val="tx1"/>
            </a:solidFill>
          </a:ln>
        </p:spPr>
        <p:txBody>
          <a:bodyPr wrap="none" rtlCol="0">
            <a:spAutoFit/>
          </a:bodyPr>
          <a:lstStyle/>
          <a:p>
            <a:r>
              <a:rPr lang="en-GB" sz="1400" dirty="0"/>
              <a:t>SP102</a:t>
            </a:r>
            <a:endParaRPr lang="fr-FR" sz="1400" dirty="0"/>
          </a:p>
        </p:txBody>
      </p:sp>
      <p:sp>
        <p:nvSpPr>
          <p:cNvPr id="37" name="TextBox 36"/>
          <p:cNvSpPr txBox="1"/>
          <p:nvPr/>
        </p:nvSpPr>
        <p:spPr>
          <a:xfrm>
            <a:off x="2521903" y="3646961"/>
            <a:ext cx="723275" cy="307777"/>
          </a:xfrm>
          <a:prstGeom prst="rect">
            <a:avLst/>
          </a:prstGeom>
          <a:solidFill>
            <a:schemeClr val="bg1"/>
          </a:solidFill>
          <a:ln>
            <a:solidFill>
              <a:schemeClr val="tx1"/>
            </a:solidFill>
          </a:ln>
        </p:spPr>
        <p:txBody>
          <a:bodyPr wrap="none" rtlCol="0">
            <a:spAutoFit/>
          </a:bodyPr>
          <a:lstStyle/>
          <a:p>
            <a:r>
              <a:rPr lang="en-GB" sz="1400" dirty="0"/>
              <a:t>SP104</a:t>
            </a:r>
            <a:endParaRPr lang="fr-FR" sz="1400" dirty="0"/>
          </a:p>
        </p:txBody>
      </p: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9872" y="3646273"/>
            <a:ext cx="3060000" cy="2295000"/>
          </a:xfrm>
          <a:prstGeom prst="rect">
            <a:avLst/>
          </a:prstGeom>
        </p:spPr>
      </p:pic>
      <p:sp>
        <p:nvSpPr>
          <p:cNvPr id="39" name="TextBox 38"/>
          <p:cNvSpPr txBox="1"/>
          <p:nvPr/>
        </p:nvSpPr>
        <p:spPr>
          <a:xfrm>
            <a:off x="5746979" y="3645992"/>
            <a:ext cx="732893" cy="307777"/>
          </a:xfrm>
          <a:prstGeom prst="rect">
            <a:avLst/>
          </a:prstGeom>
          <a:solidFill>
            <a:schemeClr val="bg1"/>
          </a:solidFill>
          <a:ln>
            <a:solidFill>
              <a:schemeClr val="tx1"/>
            </a:solidFill>
          </a:ln>
        </p:spPr>
        <p:txBody>
          <a:bodyPr wrap="none" rtlCol="0">
            <a:spAutoFit/>
          </a:bodyPr>
          <a:lstStyle/>
          <a:p>
            <a:r>
              <a:rPr lang="en-GB" sz="1400" dirty="0"/>
              <a:t>DP101</a:t>
            </a:r>
            <a:endParaRPr lang="fr-FR" sz="1400" dirty="0"/>
          </a:p>
        </p:txBody>
      </p:sp>
      <p:pic>
        <p:nvPicPr>
          <p:cNvPr id="40" name="Picture 39"/>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a:ext>
            </a:extLst>
          </a:blip>
          <a:srcRect/>
          <a:stretch/>
        </p:blipFill>
        <p:spPr>
          <a:xfrm>
            <a:off x="6150785" y="1341008"/>
            <a:ext cx="2876466" cy="2160000"/>
          </a:xfrm>
          <a:prstGeom prst="rect">
            <a:avLst/>
          </a:prstGeom>
        </p:spPr>
      </p:pic>
      <p:sp>
        <p:nvSpPr>
          <p:cNvPr id="41" name="TextBox 40"/>
          <p:cNvSpPr txBox="1"/>
          <p:nvPr/>
        </p:nvSpPr>
        <p:spPr>
          <a:xfrm>
            <a:off x="8303976" y="1337442"/>
            <a:ext cx="723275" cy="307777"/>
          </a:xfrm>
          <a:prstGeom prst="rect">
            <a:avLst/>
          </a:prstGeom>
          <a:solidFill>
            <a:schemeClr val="bg1"/>
          </a:solidFill>
          <a:ln>
            <a:solidFill>
              <a:schemeClr val="tx1"/>
            </a:solidFill>
          </a:ln>
        </p:spPr>
        <p:txBody>
          <a:bodyPr wrap="none" rtlCol="0">
            <a:spAutoFit/>
          </a:bodyPr>
          <a:lstStyle/>
          <a:p>
            <a:r>
              <a:rPr lang="en-GB" sz="1400" dirty="0"/>
              <a:t>SP103</a:t>
            </a:r>
            <a:endParaRPr lang="fr-FR" sz="1400" dirty="0"/>
          </a:p>
        </p:txBody>
      </p:sp>
      <p:pic>
        <p:nvPicPr>
          <p:cNvPr id="42" name="Picture 41"/>
          <p:cNvPicPr>
            <a:picLocks noChangeAspect="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080263" y="3555891"/>
            <a:ext cx="1422000" cy="1398150"/>
          </a:xfrm>
          <a:prstGeom prst="rect">
            <a:avLst/>
          </a:prstGeom>
        </p:spPr>
      </p:pic>
      <p:sp>
        <p:nvSpPr>
          <p:cNvPr id="43" name="TextBox 42"/>
          <p:cNvSpPr txBox="1"/>
          <p:nvPr/>
        </p:nvSpPr>
        <p:spPr>
          <a:xfrm>
            <a:off x="1610576" y="5993690"/>
            <a:ext cx="1638590" cy="307777"/>
          </a:xfrm>
          <a:prstGeom prst="rect">
            <a:avLst/>
          </a:prstGeom>
          <a:solidFill>
            <a:schemeClr val="bg1"/>
          </a:solidFill>
          <a:ln>
            <a:solidFill>
              <a:schemeClr val="tx1"/>
            </a:solidFill>
          </a:ln>
        </p:spPr>
        <p:txBody>
          <a:bodyPr wrap="none" rtlCol="0">
            <a:spAutoFit/>
          </a:bodyPr>
          <a:lstStyle/>
          <a:p>
            <a:r>
              <a:rPr lang="en-GB" sz="1400" dirty="0" smtClean="0">
                <a:solidFill>
                  <a:srgbClr val="0432FF"/>
                </a:solidFill>
              </a:rPr>
              <a:t>SP105, not shown</a:t>
            </a:r>
            <a:endParaRPr lang="fr-FR" sz="1400" dirty="0">
              <a:solidFill>
                <a:srgbClr val="0432FF"/>
              </a:solidFill>
            </a:endParaRPr>
          </a:p>
        </p:txBody>
      </p:sp>
      <p:sp>
        <p:nvSpPr>
          <p:cNvPr id="44" name="TextBox 43"/>
          <p:cNvSpPr txBox="1"/>
          <p:nvPr/>
        </p:nvSpPr>
        <p:spPr>
          <a:xfrm>
            <a:off x="6650579" y="5008925"/>
            <a:ext cx="2376672" cy="1815882"/>
          </a:xfrm>
          <a:prstGeom prst="rect">
            <a:avLst/>
          </a:prstGeom>
          <a:solidFill>
            <a:schemeClr val="bg1"/>
          </a:solidFill>
          <a:ln>
            <a:solidFill>
              <a:schemeClr val="tx1"/>
            </a:solidFill>
          </a:ln>
        </p:spPr>
        <p:txBody>
          <a:bodyPr wrap="square" rtlCol="0">
            <a:spAutoFit/>
          </a:bodyPr>
          <a:lstStyle/>
          <a:p>
            <a:pPr marL="139700" indent="-139700">
              <a:buFont typeface="Arial" charset="0"/>
              <a:buChar char="•"/>
            </a:pPr>
            <a:r>
              <a:rPr lang="en-GB" sz="1400" b="1" dirty="0" smtClean="0">
                <a:solidFill>
                  <a:schemeClr val="accent4">
                    <a:lumMod val="75000"/>
                  </a:schemeClr>
                </a:solidFill>
              </a:rPr>
              <a:t>DP102 in construction (tests scheduled in Summer 2017)</a:t>
            </a:r>
          </a:p>
          <a:p>
            <a:pPr marL="139700" indent="-139700">
              <a:buFont typeface="Arial" charset="0"/>
              <a:buChar char="•"/>
            </a:pPr>
            <a:r>
              <a:rPr lang="en-GB" sz="1400" dirty="0" smtClean="0">
                <a:solidFill>
                  <a:srgbClr val="0432FF"/>
                </a:solidFill>
              </a:rPr>
              <a:t>SP106 in construction (interlayer QH)</a:t>
            </a:r>
          </a:p>
          <a:p>
            <a:pPr marL="139700" indent="-139700">
              <a:buFont typeface="Arial" charset="0"/>
              <a:buChar char="•"/>
            </a:pPr>
            <a:r>
              <a:rPr lang="en-GB" sz="1400" dirty="0" smtClean="0">
                <a:solidFill>
                  <a:srgbClr val="0432FF"/>
                </a:solidFill>
              </a:rPr>
              <a:t>Procurement of components for X-Section 2 initiated</a:t>
            </a:r>
            <a:endParaRPr lang="fr-FR" sz="1400" dirty="0">
              <a:solidFill>
                <a:srgbClr val="0432FF"/>
              </a:solidFill>
            </a:endParaRPr>
          </a:p>
        </p:txBody>
      </p:sp>
    </p:spTree>
    <p:extLst>
      <p:ext uri="{BB962C8B-B14F-4D97-AF65-F5344CB8AC3E}">
        <p14:creationId xmlns:p14="http://schemas.microsoft.com/office/powerpoint/2010/main" val="14980026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8208472" cy="720000"/>
          </a:xfrm>
        </p:spPr>
        <p:txBody>
          <a:bodyPr/>
          <a:lstStyle/>
          <a:p>
            <a:r>
              <a:rPr lang="en-US" dirty="0" smtClean="0"/>
              <a:t>Nb3Sn technology: 11 T dipole 5.5 m prototype</a:t>
            </a:r>
            <a:endParaRPr lang="en-US" dirty="0"/>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22</a:t>
            </a:fld>
            <a:endParaRPr lang="fr-FR"/>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496399" y="1047971"/>
            <a:ext cx="2550113" cy="2412000"/>
          </a:xfrm>
          <a:prstGeom prst="snip2SameRect">
            <a:avLst>
              <a:gd name="adj1" fmla="val 0"/>
              <a:gd name="adj2" fmla="val 0"/>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l="5754"/>
          <a:stretch/>
        </p:blipFill>
        <p:spPr>
          <a:xfrm>
            <a:off x="6353733" y="3615104"/>
            <a:ext cx="2692779" cy="3240000"/>
          </a:xfrm>
          <a:prstGeom prst="rect">
            <a:avLst/>
          </a:prstGeom>
        </p:spPr>
      </p:pic>
      <p:graphicFrame>
        <p:nvGraphicFramePr>
          <p:cNvPr id="7" name="officeArt object"/>
          <p:cNvGraphicFramePr/>
          <p:nvPr>
            <p:extLst>
              <p:ext uri="{D42A27DB-BD31-4B8C-83A1-F6EECF244321}">
                <p14:modId xmlns:p14="http://schemas.microsoft.com/office/powerpoint/2010/main" val="3678683429"/>
              </p:ext>
            </p:extLst>
          </p:nvPr>
        </p:nvGraphicFramePr>
        <p:xfrm>
          <a:off x="431723" y="903955"/>
          <a:ext cx="5922010" cy="256984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384977" y="3453266"/>
            <a:ext cx="6111421" cy="3139321"/>
          </a:xfrm>
          <a:prstGeom prst="rect">
            <a:avLst/>
          </a:prstGeom>
          <a:noFill/>
        </p:spPr>
        <p:txBody>
          <a:bodyPr wrap="square" rtlCol="0">
            <a:spAutoFit/>
          </a:bodyPr>
          <a:lstStyle/>
          <a:p>
            <a:pPr marL="179388" indent="-179388">
              <a:buFont typeface="Arial" charset="0"/>
              <a:buChar char="•"/>
            </a:pPr>
            <a:r>
              <a:rPr lang="en-US" dirty="0" smtClean="0">
                <a:solidFill>
                  <a:schemeClr val="bg2">
                    <a:lumMod val="50000"/>
                  </a:schemeClr>
                </a:solidFill>
              </a:rPr>
              <a:t>Coil CR004 ready available</a:t>
            </a:r>
          </a:p>
          <a:p>
            <a:pPr marL="179388" indent="-179388">
              <a:buFont typeface="Arial" charset="0"/>
              <a:buChar char="•"/>
            </a:pPr>
            <a:r>
              <a:rPr lang="en-US" dirty="0" smtClean="0">
                <a:solidFill>
                  <a:schemeClr val="bg2">
                    <a:lumMod val="50000"/>
                  </a:schemeClr>
                </a:solidFill>
              </a:rPr>
              <a:t>Coil CR005 impregnated this week (W17)</a:t>
            </a:r>
          </a:p>
          <a:p>
            <a:pPr marL="179388" indent="-179388">
              <a:buFont typeface="Arial" charset="0"/>
              <a:buChar char="•"/>
            </a:pPr>
            <a:r>
              <a:rPr lang="en-US" dirty="0" smtClean="0">
                <a:solidFill>
                  <a:schemeClr val="bg2">
                    <a:lumMod val="50000"/>
                  </a:schemeClr>
                </a:solidFill>
              </a:rPr>
              <a:t>Coil CR006 reacted, preparation for transfer in impregnation </a:t>
            </a:r>
            <a:r>
              <a:rPr lang="en-US" dirty="0" err="1" smtClean="0">
                <a:solidFill>
                  <a:schemeClr val="bg2">
                    <a:lumMod val="50000"/>
                  </a:schemeClr>
                </a:solidFill>
              </a:rPr>
              <a:t>mould</a:t>
            </a:r>
            <a:r>
              <a:rPr lang="en-US" dirty="0" smtClean="0">
                <a:solidFill>
                  <a:schemeClr val="bg2">
                    <a:lumMod val="50000"/>
                  </a:schemeClr>
                </a:solidFill>
              </a:rPr>
              <a:t> on-going</a:t>
            </a:r>
          </a:p>
          <a:p>
            <a:pPr marL="179388" indent="-179388">
              <a:buFont typeface="Arial" charset="0"/>
              <a:buChar char="•"/>
            </a:pPr>
            <a:r>
              <a:rPr lang="en-US" dirty="0" smtClean="0">
                <a:solidFill>
                  <a:schemeClr val="bg2">
                    <a:lumMod val="50000"/>
                  </a:schemeClr>
                </a:solidFill>
              </a:rPr>
              <a:t>Coil CR007 in winding / curing (1</a:t>
            </a:r>
            <a:r>
              <a:rPr lang="en-US" baseline="30000" dirty="0" smtClean="0">
                <a:solidFill>
                  <a:schemeClr val="bg2">
                    <a:lumMod val="50000"/>
                  </a:schemeClr>
                </a:solidFill>
              </a:rPr>
              <a:t>st</a:t>
            </a:r>
            <a:r>
              <a:rPr lang="en-US" dirty="0" smtClean="0">
                <a:solidFill>
                  <a:schemeClr val="bg2">
                    <a:lumMod val="50000"/>
                  </a:schemeClr>
                </a:solidFill>
              </a:rPr>
              <a:t> layer cured in W17)</a:t>
            </a:r>
          </a:p>
          <a:p>
            <a:pPr marL="179388" indent="-179388">
              <a:buFont typeface="Arial" charset="0"/>
              <a:buChar char="•"/>
            </a:pPr>
            <a:r>
              <a:rPr lang="en-US" dirty="0" smtClean="0">
                <a:solidFill>
                  <a:schemeClr val="bg2">
                    <a:lumMod val="50000"/>
                  </a:schemeClr>
                </a:solidFill>
              </a:rPr>
              <a:t>Collared coil with low grade CR001 &amp; CR002 made with Fuji paper, now being reconstructed (collaring in W17). </a:t>
            </a:r>
            <a:br>
              <a:rPr lang="en-US" dirty="0" smtClean="0">
                <a:solidFill>
                  <a:schemeClr val="bg2">
                    <a:lumMod val="50000"/>
                  </a:schemeClr>
                </a:solidFill>
              </a:rPr>
            </a:br>
            <a:r>
              <a:rPr lang="en-US" dirty="0" smtClean="0">
                <a:solidFill>
                  <a:schemeClr val="bg2">
                    <a:lumMod val="50000"/>
                  </a:schemeClr>
                </a:solidFill>
              </a:rPr>
              <a:t>It will me measured for geometry and field quality.</a:t>
            </a:r>
          </a:p>
          <a:p>
            <a:pPr marL="179388" indent="-179388">
              <a:buFont typeface="Arial" charset="0"/>
              <a:buChar char="•"/>
            </a:pPr>
            <a:r>
              <a:rPr lang="en-US" dirty="0" smtClean="0">
                <a:solidFill>
                  <a:schemeClr val="bg2">
                    <a:lumMod val="50000"/>
                  </a:schemeClr>
                </a:solidFill>
              </a:rPr>
              <a:t>Two ½ yokes ready available</a:t>
            </a:r>
          </a:p>
          <a:p>
            <a:pPr marL="179388" indent="-179388">
              <a:buFont typeface="Arial" charset="0"/>
              <a:buChar char="•"/>
            </a:pPr>
            <a:r>
              <a:rPr lang="en-US" dirty="0" smtClean="0">
                <a:solidFill>
                  <a:schemeClr val="bg2">
                    <a:lumMod val="50000"/>
                  </a:schemeClr>
                </a:solidFill>
              </a:rPr>
              <a:t>Shells available</a:t>
            </a:r>
          </a:p>
          <a:p>
            <a:pPr marL="179388" indent="-179388">
              <a:buFont typeface="Arial" charset="0"/>
              <a:buChar char="•"/>
            </a:pPr>
            <a:r>
              <a:rPr lang="en-US" b="1" dirty="0" smtClean="0">
                <a:solidFill>
                  <a:schemeClr val="accent4">
                    <a:lumMod val="75000"/>
                  </a:schemeClr>
                </a:solidFill>
              </a:rPr>
              <a:t>Magnet on test bench in SM18 in the end of 2017</a:t>
            </a:r>
            <a:endParaRPr lang="en-US" b="1" dirty="0">
              <a:solidFill>
                <a:schemeClr val="accent4">
                  <a:lumMod val="75000"/>
                </a:schemeClr>
              </a:solidFill>
            </a:endParaRPr>
          </a:p>
        </p:txBody>
      </p:sp>
    </p:spTree>
    <p:extLst>
      <p:ext uri="{BB962C8B-B14F-4D97-AF65-F5344CB8AC3E}">
        <p14:creationId xmlns:p14="http://schemas.microsoft.com/office/powerpoint/2010/main" val="138924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Milestone achievement for </a:t>
            </a:r>
            <a:r>
              <a:rPr lang="en-US" dirty="0" err="1" smtClean="0">
                <a:solidFill>
                  <a:schemeClr val="bg1">
                    <a:lumMod val="50000"/>
                  </a:schemeClr>
                </a:solidFill>
              </a:rPr>
              <a:t>Hi</a:t>
            </a:r>
            <a:r>
              <a:rPr lang="en-US" dirty="0" err="1" smtClean="0"/>
              <a:t>Lumi</a:t>
            </a:r>
            <a:r>
              <a:rPr lang="en-US" dirty="0" smtClean="0"/>
              <a:t>:</a:t>
            </a:r>
            <a:br>
              <a:rPr lang="en-US" dirty="0" smtClean="0"/>
            </a:br>
            <a:r>
              <a:rPr lang="en-US" dirty="0" smtClean="0"/>
              <a:t>D1 (dipole separation) for IP1 and IP5</a:t>
            </a:r>
            <a:endParaRPr lang="en-US" dirty="0"/>
          </a:p>
        </p:txBody>
      </p:sp>
      <p:sp>
        <p:nvSpPr>
          <p:cNvPr id="3" name="Footer Placeholder 2"/>
          <p:cNvSpPr>
            <a:spLocks noGrp="1"/>
          </p:cNvSpPr>
          <p:nvPr>
            <p:ph type="ftr" sz="quarter" idx="11"/>
          </p:nvPr>
        </p:nvSpPr>
        <p:spPr/>
        <p:txBody>
          <a:bodyPr/>
          <a:lstStyle/>
          <a:p>
            <a:r>
              <a:rPr lang="en-GB" noProof="0" smtClean="0"/>
              <a:t>L Rossi @ LARP CM28 - 24 April 2017</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23</a:t>
            </a:fld>
            <a:endParaRPr lang="fr-FR"/>
          </a:p>
        </p:txBody>
      </p:sp>
      <p:sp>
        <p:nvSpPr>
          <p:cNvPr id="6" name="TextBox 5"/>
          <p:cNvSpPr txBox="1"/>
          <p:nvPr/>
        </p:nvSpPr>
        <p:spPr>
          <a:xfrm>
            <a:off x="229764" y="980728"/>
            <a:ext cx="8866530" cy="1200329"/>
          </a:xfrm>
          <a:prstGeom prst="rect">
            <a:avLst/>
          </a:prstGeom>
          <a:noFill/>
        </p:spPr>
        <p:txBody>
          <a:bodyPr wrap="none" rtlCol="0">
            <a:spAutoFit/>
          </a:bodyPr>
          <a:lstStyle/>
          <a:p>
            <a:pPr algn="ctr"/>
            <a:r>
              <a:rPr lang="en-US" dirty="0" smtClean="0"/>
              <a:t>It’s a resistive magnet in present LHC: will be superconducting in HL-LHC</a:t>
            </a:r>
          </a:p>
          <a:p>
            <a:pPr algn="ctr"/>
            <a:r>
              <a:rPr lang="en-US" b="1" dirty="0" smtClean="0"/>
              <a:t>Large aperture dipole (150 mm) operating at about 6 T </a:t>
            </a:r>
          </a:p>
          <a:p>
            <a:pPr algn="ctr"/>
            <a:r>
              <a:rPr lang="en-US" dirty="0" smtClean="0">
                <a:solidFill>
                  <a:srgbClr val="FF0000"/>
                </a:solidFill>
              </a:rPr>
              <a:t>First test in red</a:t>
            </a:r>
            <a:r>
              <a:rPr lang="en-US" dirty="0" smtClean="0"/>
              <a:t>, not conform to expectation (long training, ultimate value not reached)</a:t>
            </a:r>
          </a:p>
          <a:p>
            <a:pPr algn="ctr"/>
            <a:r>
              <a:rPr lang="en-US" b="1" dirty="0" smtClean="0">
                <a:solidFill>
                  <a:srgbClr val="006600"/>
                </a:solidFill>
              </a:rPr>
              <a:t>Re-assembled with corrections (+</a:t>
            </a:r>
            <a:r>
              <a:rPr lang="en-US" b="1" dirty="0" err="1" smtClean="0">
                <a:solidFill>
                  <a:srgbClr val="006600"/>
                </a:solidFill>
              </a:rPr>
              <a:t>prestress</a:t>
            </a:r>
            <a:r>
              <a:rPr lang="en-US" b="1" dirty="0" smtClean="0">
                <a:solidFill>
                  <a:srgbClr val="006600"/>
                </a:solidFill>
              </a:rPr>
              <a:t>): outstanding performance</a:t>
            </a:r>
            <a:endParaRPr lang="en-US" b="1" dirty="0">
              <a:solidFill>
                <a:srgbClr val="006600"/>
              </a:solidFill>
            </a:endParaRPr>
          </a:p>
        </p:txBody>
      </p:sp>
      <p:pic>
        <p:nvPicPr>
          <p:cNvPr id="7" name="Picture 6"/>
          <p:cNvPicPr>
            <a:picLocks noChangeAspect="1"/>
          </p:cNvPicPr>
          <p:nvPr/>
        </p:nvPicPr>
        <p:blipFill rotWithShape="1">
          <a:blip r:embed="rId2"/>
          <a:srcRect r="68037" b="-15479"/>
          <a:stretch/>
        </p:blipFill>
        <p:spPr>
          <a:xfrm>
            <a:off x="200686" y="3094758"/>
            <a:ext cx="1864515" cy="550762"/>
          </a:xfrm>
          <a:prstGeom prst="rect">
            <a:avLst/>
          </a:prstGeom>
        </p:spPr>
      </p:pic>
      <p:sp>
        <p:nvSpPr>
          <p:cNvPr id="9" name="TextBox 8"/>
          <p:cNvSpPr txBox="1"/>
          <p:nvPr/>
        </p:nvSpPr>
        <p:spPr>
          <a:xfrm>
            <a:off x="0" y="2431112"/>
            <a:ext cx="3995935" cy="923330"/>
          </a:xfrm>
          <a:prstGeom prst="rect">
            <a:avLst/>
          </a:prstGeom>
          <a:noFill/>
        </p:spPr>
        <p:txBody>
          <a:bodyPr wrap="square" rtlCol="0">
            <a:spAutoFit/>
          </a:bodyPr>
          <a:lstStyle/>
          <a:p>
            <a:r>
              <a:rPr lang="en-US" dirty="0" smtClean="0"/>
              <a:t>Collaboration CERN-KEK</a:t>
            </a:r>
          </a:p>
          <a:p>
            <a:r>
              <a:rPr lang="en-US" dirty="0" smtClean="0"/>
              <a:t>Manufactured and test at KEK</a:t>
            </a:r>
          </a:p>
          <a:p>
            <a:endParaRPr lang="en-US" dirty="0"/>
          </a:p>
        </p:txBody>
      </p:sp>
      <p:pic>
        <p:nvPicPr>
          <p:cNvPr id="10" name="Picture 9"/>
          <p:cNvPicPr>
            <a:picLocks noChangeAspect="1"/>
          </p:cNvPicPr>
          <p:nvPr/>
        </p:nvPicPr>
        <p:blipFill>
          <a:blip r:embed="rId3"/>
          <a:stretch>
            <a:fillRect/>
          </a:stretch>
        </p:blipFill>
        <p:spPr>
          <a:xfrm>
            <a:off x="200686" y="3655586"/>
            <a:ext cx="2828789" cy="2627604"/>
          </a:xfrm>
          <a:prstGeom prst="rect">
            <a:avLst/>
          </a:prstGeom>
        </p:spPr>
      </p:pic>
      <p:pic>
        <p:nvPicPr>
          <p:cNvPr id="8" name="Picture 7"/>
          <p:cNvPicPr>
            <a:picLocks noChangeAspect="1"/>
          </p:cNvPicPr>
          <p:nvPr/>
        </p:nvPicPr>
        <p:blipFill>
          <a:blip r:embed="rId4"/>
          <a:stretch>
            <a:fillRect/>
          </a:stretch>
        </p:blipFill>
        <p:spPr>
          <a:xfrm>
            <a:off x="3942265" y="2732778"/>
            <a:ext cx="4891885" cy="3515885"/>
          </a:xfrm>
          <a:prstGeom prst="rect">
            <a:avLst/>
          </a:prstGeom>
        </p:spPr>
      </p:pic>
    </p:spTree>
    <p:extLst>
      <p:ext uri="{BB962C8B-B14F-4D97-AF65-F5344CB8AC3E}">
        <p14:creationId xmlns:p14="http://schemas.microsoft.com/office/powerpoint/2010/main" val="1287476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in corrector magnets</a:t>
            </a:r>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24</a:t>
            </a:fld>
            <a:endParaRPr lang="fr-FR"/>
          </a:p>
        </p:txBody>
      </p:sp>
      <p:pic>
        <p:nvPicPr>
          <p:cNvPr id="6" name="Picture 5"/>
          <p:cNvPicPr>
            <a:picLocks noChangeAspect="1"/>
          </p:cNvPicPr>
          <p:nvPr/>
        </p:nvPicPr>
        <p:blipFill>
          <a:blip r:embed="rId2"/>
          <a:stretch>
            <a:fillRect/>
          </a:stretch>
        </p:blipFill>
        <p:spPr>
          <a:xfrm>
            <a:off x="330386" y="853749"/>
            <a:ext cx="4032448" cy="3039293"/>
          </a:xfrm>
          <a:prstGeom prst="rect">
            <a:avLst/>
          </a:prstGeom>
        </p:spPr>
      </p:pic>
      <p:pic>
        <p:nvPicPr>
          <p:cNvPr id="16" name="Picture 15"/>
          <p:cNvPicPr>
            <a:picLocks noChangeAspect="1"/>
          </p:cNvPicPr>
          <p:nvPr/>
        </p:nvPicPr>
        <p:blipFill>
          <a:blip r:embed="rId3"/>
          <a:stretch>
            <a:fillRect/>
          </a:stretch>
        </p:blipFill>
        <p:spPr>
          <a:xfrm>
            <a:off x="4446240" y="1269265"/>
            <a:ext cx="5068787" cy="2693113"/>
          </a:xfrm>
          <a:prstGeom prst="rect">
            <a:avLst/>
          </a:prstGeom>
        </p:spPr>
      </p:pic>
      <p:pic>
        <p:nvPicPr>
          <p:cNvPr id="17" name="Picture 16"/>
          <p:cNvPicPr>
            <a:picLocks noChangeAspect="1"/>
          </p:cNvPicPr>
          <p:nvPr/>
        </p:nvPicPr>
        <p:blipFill>
          <a:blip r:embed="rId4"/>
          <a:stretch>
            <a:fillRect/>
          </a:stretch>
        </p:blipFill>
        <p:spPr>
          <a:xfrm>
            <a:off x="778992" y="4173255"/>
            <a:ext cx="3716849" cy="2476211"/>
          </a:xfrm>
          <a:prstGeom prst="rect">
            <a:avLst/>
          </a:prstGeom>
        </p:spPr>
      </p:pic>
      <p:sp>
        <p:nvSpPr>
          <p:cNvPr id="18" name="TextBox 17"/>
          <p:cNvSpPr txBox="1"/>
          <p:nvPr/>
        </p:nvSpPr>
        <p:spPr>
          <a:xfrm>
            <a:off x="4446240" y="830360"/>
            <a:ext cx="4676345"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err="1" smtClean="0"/>
              <a:t>Superferric</a:t>
            </a:r>
            <a:r>
              <a:rPr lang="en-US" dirty="0" smtClean="0"/>
              <a:t> </a:t>
            </a:r>
            <a:r>
              <a:rPr lang="en-US" dirty="0" err="1" smtClean="0"/>
              <a:t>Octupole</a:t>
            </a:r>
            <a:r>
              <a:rPr lang="en-US" dirty="0" smtClean="0"/>
              <a:t> @ INFN-LASA -Milano</a:t>
            </a:r>
            <a:endParaRPr lang="en-US" dirty="0"/>
          </a:p>
        </p:txBody>
      </p:sp>
      <p:pic>
        <p:nvPicPr>
          <p:cNvPr id="19" name="Picture 18"/>
          <p:cNvPicPr>
            <a:picLocks noChangeAspect="1"/>
          </p:cNvPicPr>
          <p:nvPr/>
        </p:nvPicPr>
        <p:blipFill>
          <a:blip r:embed="rId5"/>
          <a:stretch>
            <a:fillRect/>
          </a:stretch>
        </p:blipFill>
        <p:spPr>
          <a:xfrm>
            <a:off x="125717" y="479008"/>
            <a:ext cx="1277931" cy="1248072"/>
          </a:xfrm>
          <a:prstGeom prst="rect">
            <a:avLst/>
          </a:prstGeom>
        </p:spPr>
      </p:pic>
      <p:pic>
        <p:nvPicPr>
          <p:cNvPr id="20" name="Picture 19"/>
          <p:cNvPicPr>
            <a:picLocks noChangeAspect="1"/>
          </p:cNvPicPr>
          <p:nvPr/>
        </p:nvPicPr>
        <p:blipFill>
          <a:blip r:embed="rId6"/>
          <a:stretch>
            <a:fillRect/>
          </a:stretch>
        </p:blipFill>
        <p:spPr>
          <a:xfrm>
            <a:off x="5054850" y="3962378"/>
            <a:ext cx="3631950" cy="2774173"/>
          </a:xfrm>
          <a:prstGeom prst="rect">
            <a:avLst/>
          </a:prstGeom>
        </p:spPr>
      </p:pic>
      <p:pic>
        <p:nvPicPr>
          <p:cNvPr id="21" name="Picture 20"/>
          <p:cNvPicPr>
            <a:picLocks noChangeAspect="1"/>
          </p:cNvPicPr>
          <p:nvPr/>
        </p:nvPicPr>
        <p:blipFill>
          <a:blip r:embed="rId7"/>
          <a:stretch>
            <a:fillRect/>
          </a:stretch>
        </p:blipFill>
        <p:spPr>
          <a:xfrm>
            <a:off x="4366985" y="4242591"/>
            <a:ext cx="1436137" cy="844786"/>
          </a:xfrm>
          <a:prstGeom prst="rect">
            <a:avLst/>
          </a:prstGeom>
        </p:spPr>
      </p:pic>
    </p:spTree>
    <p:extLst>
      <p:ext uri="{BB962C8B-B14F-4D97-AF65-F5344CB8AC3E}">
        <p14:creationId xmlns:p14="http://schemas.microsoft.com/office/powerpoint/2010/main" val="664600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Milestone achievement for </a:t>
            </a:r>
            <a:r>
              <a:rPr lang="en-US" dirty="0" err="1">
                <a:solidFill>
                  <a:schemeClr val="bg1">
                    <a:lumMod val="50000"/>
                  </a:schemeClr>
                </a:solidFill>
              </a:rPr>
              <a:t>Hi</a:t>
            </a:r>
            <a:r>
              <a:rPr lang="en-US" dirty="0" err="1"/>
              <a:t>Lumi</a:t>
            </a:r>
            <a:r>
              <a:rPr lang="en-US" dirty="0"/>
              <a:t>:</a:t>
            </a:r>
            <a:br>
              <a:rPr lang="en-US" dirty="0"/>
            </a:br>
            <a:r>
              <a:rPr lang="en-US" dirty="0" smtClean="0"/>
              <a:t>SRF Crab Cavity first prototypes</a:t>
            </a:r>
            <a:endParaRPr lang="en-US" dirty="0"/>
          </a:p>
        </p:txBody>
      </p:sp>
      <p:sp>
        <p:nvSpPr>
          <p:cNvPr id="3" name="Footer Placeholder 2"/>
          <p:cNvSpPr>
            <a:spLocks noGrp="1"/>
          </p:cNvSpPr>
          <p:nvPr>
            <p:ph type="ftr" sz="quarter" idx="11"/>
          </p:nvPr>
        </p:nvSpPr>
        <p:spPr/>
        <p:txBody>
          <a:bodyPr/>
          <a:lstStyle/>
          <a:p>
            <a:r>
              <a:rPr lang="en-GB" noProof="0" smtClean="0"/>
              <a:t>L Rossi @ LARP CM28 - 24 April 2017</a:t>
            </a:r>
            <a:endParaRPr lang="en-GB" noProof="0"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25</a:t>
            </a:fld>
            <a:endParaRPr lang="fr-FR"/>
          </a:p>
        </p:txBody>
      </p:sp>
      <p:pic>
        <p:nvPicPr>
          <p:cNvPr id="5" name="Picture 4"/>
          <p:cNvPicPr>
            <a:picLocks noChangeAspect="1"/>
          </p:cNvPicPr>
          <p:nvPr/>
        </p:nvPicPr>
        <p:blipFill>
          <a:blip r:embed="rId2"/>
          <a:stretch>
            <a:fillRect/>
          </a:stretch>
        </p:blipFill>
        <p:spPr>
          <a:xfrm>
            <a:off x="298040" y="911908"/>
            <a:ext cx="3600400" cy="3736265"/>
          </a:xfrm>
          <a:prstGeom prst="rect">
            <a:avLst/>
          </a:prstGeom>
        </p:spPr>
      </p:pic>
      <p:cxnSp>
        <p:nvCxnSpPr>
          <p:cNvPr id="9" name="Straight Arrow Connector 8"/>
          <p:cNvCxnSpPr/>
          <p:nvPr/>
        </p:nvCxnSpPr>
        <p:spPr>
          <a:xfrm flipV="1">
            <a:off x="2411760" y="1952178"/>
            <a:ext cx="0" cy="5040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18113" y="2404360"/>
            <a:ext cx="1587294" cy="338554"/>
          </a:xfrm>
          <a:prstGeom prst="rect">
            <a:avLst/>
          </a:prstGeom>
          <a:noFill/>
        </p:spPr>
        <p:txBody>
          <a:bodyPr wrap="none" rtlCol="0">
            <a:spAutoFit/>
          </a:bodyPr>
          <a:lstStyle/>
          <a:p>
            <a:r>
              <a:rPr lang="en-US" sz="1600" dirty="0" smtClean="0">
                <a:solidFill>
                  <a:schemeClr val="bg2"/>
                </a:solidFill>
              </a:rPr>
              <a:t>Operating point</a:t>
            </a:r>
            <a:endParaRPr lang="en-US" sz="1600" dirty="0">
              <a:solidFill>
                <a:schemeClr val="bg2"/>
              </a:solidFill>
            </a:endParaRPr>
          </a:p>
        </p:txBody>
      </p:sp>
      <p:sp>
        <p:nvSpPr>
          <p:cNvPr id="12" name="TextBox 11"/>
          <p:cNvSpPr txBox="1"/>
          <p:nvPr/>
        </p:nvSpPr>
        <p:spPr>
          <a:xfrm>
            <a:off x="572823" y="2970877"/>
            <a:ext cx="1799760" cy="369332"/>
          </a:xfrm>
          <a:prstGeom prst="rect">
            <a:avLst/>
          </a:prstGeom>
          <a:noFill/>
        </p:spPr>
        <p:txBody>
          <a:bodyPr wrap="square" rtlCol="0">
            <a:spAutoFit/>
          </a:bodyPr>
          <a:lstStyle/>
          <a:p>
            <a:r>
              <a:rPr lang="en-US" i="1" dirty="0" smtClean="0"/>
              <a:t>US-LARP DQW </a:t>
            </a:r>
            <a:endParaRPr lang="en-US" i="1" dirty="0"/>
          </a:p>
        </p:txBody>
      </p:sp>
      <p:pic>
        <p:nvPicPr>
          <p:cNvPr id="14" name="Picture 13"/>
          <p:cNvPicPr>
            <a:picLocks noChangeAspect="1"/>
          </p:cNvPicPr>
          <p:nvPr/>
        </p:nvPicPr>
        <p:blipFill>
          <a:blip r:embed="rId3"/>
          <a:stretch>
            <a:fillRect/>
          </a:stretch>
        </p:blipFill>
        <p:spPr>
          <a:xfrm>
            <a:off x="3965444" y="995150"/>
            <a:ext cx="4350972" cy="3264738"/>
          </a:xfrm>
          <a:prstGeom prst="rect">
            <a:avLst/>
          </a:prstGeom>
        </p:spPr>
      </p:pic>
      <p:cxnSp>
        <p:nvCxnSpPr>
          <p:cNvPr id="15" name="Straight Arrow Connector 14"/>
          <p:cNvCxnSpPr/>
          <p:nvPr/>
        </p:nvCxnSpPr>
        <p:spPr>
          <a:xfrm flipV="1">
            <a:off x="6445767" y="1535826"/>
            <a:ext cx="0" cy="5040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652120" y="2000204"/>
            <a:ext cx="1587294" cy="338554"/>
          </a:xfrm>
          <a:prstGeom prst="rect">
            <a:avLst/>
          </a:prstGeom>
          <a:noFill/>
        </p:spPr>
        <p:txBody>
          <a:bodyPr wrap="none" rtlCol="0">
            <a:spAutoFit/>
          </a:bodyPr>
          <a:lstStyle/>
          <a:p>
            <a:r>
              <a:rPr lang="en-US" sz="1600" dirty="0" smtClean="0">
                <a:solidFill>
                  <a:schemeClr val="bg2"/>
                </a:solidFill>
              </a:rPr>
              <a:t>Operating point</a:t>
            </a:r>
            <a:endParaRPr lang="en-US" sz="1600" dirty="0">
              <a:solidFill>
                <a:schemeClr val="bg2"/>
              </a:solidFill>
            </a:endParaRPr>
          </a:p>
        </p:txBody>
      </p:sp>
      <p:sp>
        <p:nvSpPr>
          <p:cNvPr id="17" name="TextBox 16"/>
          <p:cNvSpPr txBox="1"/>
          <p:nvPr/>
        </p:nvSpPr>
        <p:spPr>
          <a:xfrm>
            <a:off x="13349" y="4492831"/>
            <a:ext cx="5566763" cy="1815882"/>
          </a:xfrm>
          <a:prstGeom prst="rect">
            <a:avLst/>
          </a:prstGeom>
          <a:noFill/>
        </p:spPr>
        <p:txBody>
          <a:bodyPr wrap="square" rtlCol="0">
            <a:spAutoFit/>
          </a:bodyPr>
          <a:lstStyle/>
          <a:p>
            <a:r>
              <a:rPr lang="en-US" sz="1600" dirty="0" smtClean="0"/>
              <a:t>In </a:t>
            </a:r>
            <a:r>
              <a:rPr lang="en-US" sz="1600" dirty="0" smtClean="0"/>
              <a:t>early</a:t>
            </a:r>
            <a:r>
              <a:rPr lang="en-US" sz="1600" dirty="0" smtClean="0"/>
              <a:t> 2017 four </a:t>
            </a:r>
            <a:r>
              <a:rPr lang="en-US" sz="1600" dirty="0" smtClean="0"/>
              <a:t>(naked) Crab Cavities were tested: all went </a:t>
            </a:r>
            <a:r>
              <a:rPr lang="en-US" sz="1600" b="1" dirty="0" smtClean="0"/>
              <a:t>well beyond the operating voltage of 3.4 MV</a:t>
            </a:r>
          </a:p>
          <a:p>
            <a:r>
              <a:rPr lang="en-US" sz="1600" dirty="0" smtClean="0"/>
              <a:t>The US-LARP DQW (tested at </a:t>
            </a:r>
            <a:r>
              <a:rPr lang="en-US" sz="1600" dirty="0" err="1" smtClean="0"/>
              <a:t>JLab</a:t>
            </a:r>
            <a:r>
              <a:rPr lang="en-US" sz="1600" dirty="0" smtClean="0"/>
              <a:t>) went up </a:t>
            </a:r>
            <a:r>
              <a:rPr lang="en-US" sz="1600" b="1" dirty="0" smtClean="0">
                <a:solidFill>
                  <a:srgbClr val="2D7B50"/>
                </a:solidFill>
              </a:rPr>
              <a:t>to 5.4 MV</a:t>
            </a:r>
          </a:p>
          <a:p>
            <a:r>
              <a:rPr lang="en-US" sz="1600" dirty="0" smtClean="0"/>
              <a:t>The CERN DQW (test at SM18)  went up to </a:t>
            </a:r>
            <a:r>
              <a:rPr lang="en-US" sz="1600" b="1" dirty="0" smtClean="0">
                <a:solidFill>
                  <a:srgbClr val="FF0000"/>
                </a:solidFill>
              </a:rPr>
              <a:t>5.04 MV</a:t>
            </a:r>
          </a:p>
          <a:p>
            <a:r>
              <a:rPr lang="en-US" sz="1600" dirty="0" smtClean="0"/>
              <a:t>The US-LARP RFD (tested at </a:t>
            </a:r>
            <a:r>
              <a:rPr lang="en-US" sz="1600" dirty="0" err="1" smtClean="0"/>
              <a:t>Jlab</a:t>
            </a:r>
            <a:r>
              <a:rPr lang="en-US" sz="1600" dirty="0" smtClean="0"/>
              <a:t>) reached  4.03 MV.</a:t>
            </a:r>
          </a:p>
          <a:p>
            <a:r>
              <a:rPr lang="en-US" sz="1600" b="1" dirty="0" smtClean="0">
                <a:solidFill>
                  <a:schemeClr val="bg2"/>
                </a:solidFill>
              </a:rPr>
              <a:t>This is an outstanding </a:t>
            </a:r>
            <a:r>
              <a:rPr lang="en-US" sz="1600" b="1" dirty="0" smtClean="0">
                <a:solidFill>
                  <a:schemeClr val="bg2"/>
                </a:solidFill>
              </a:rPr>
              <a:t>result for the first prototypes.</a:t>
            </a:r>
            <a:endParaRPr lang="en-US" sz="1600" b="1" dirty="0" smtClean="0">
              <a:solidFill>
                <a:schemeClr val="bg2"/>
              </a:solidFill>
            </a:endParaRPr>
          </a:p>
          <a:p>
            <a:r>
              <a:rPr lang="en-US" sz="1600" dirty="0" smtClean="0"/>
              <a:t>Our schedule of CC testing in the SPS in 2018 is confirmed</a:t>
            </a:r>
            <a:endParaRPr lang="en-US" sz="1600"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039" y="4194546"/>
            <a:ext cx="3536761" cy="2360297"/>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636" y="1835709"/>
            <a:ext cx="629654" cy="814208"/>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349" y="1720940"/>
            <a:ext cx="901690" cy="888685"/>
          </a:xfrm>
          <a:prstGeom prst="rect">
            <a:avLst/>
          </a:prstGeom>
        </p:spPr>
      </p:pic>
      <p:sp>
        <p:nvSpPr>
          <p:cNvPr id="21" name="TextBox 20"/>
          <p:cNvSpPr txBox="1"/>
          <p:nvPr/>
        </p:nvSpPr>
        <p:spPr>
          <a:xfrm>
            <a:off x="4560866" y="2832991"/>
            <a:ext cx="1799760" cy="369332"/>
          </a:xfrm>
          <a:prstGeom prst="rect">
            <a:avLst/>
          </a:prstGeom>
          <a:noFill/>
        </p:spPr>
        <p:txBody>
          <a:bodyPr wrap="square" rtlCol="0">
            <a:spAutoFit/>
          </a:bodyPr>
          <a:lstStyle/>
          <a:p>
            <a:r>
              <a:rPr lang="en-US" i="1" dirty="0" smtClean="0"/>
              <a:t>CERN DQW </a:t>
            </a:r>
            <a:endParaRPr lang="en-US" i="1" dirty="0"/>
          </a:p>
        </p:txBody>
      </p:sp>
    </p:spTree>
    <p:extLst>
      <p:ext uri="{BB962C8B-B14F-4D97-AF65-F5344CB8AC3E}">
        <p14:creationId xmlns:p14="http://schemas.microsoft.com/office/powerpoint/2010/main" val="19517618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 </a:t>
            </a:r>
            <a:r>
              <a:rPr lang="en-US" dirty="0" smtClean="0"/>
              <a:t>Int</a:t>
            </a:r>
            <a:r>
              <a:rPr lang="en-US" dirty="0" smtClean="0"/>
              <a:t>ernational </a:t>
            </a:r>
            <a:r>
              <a:rPr lang="en-US" dirty="0" smtClean="0"/>
              <a:t> </a:t>
            </a:r>
            <a:r>
              <a:rPr lang="en-US" dirty="0" smtClean="0"/>
              <a:t>Review in April 2016: </a:t>
            </a:r>
            <a:r>
              <a:rPr lang="en-US" dirty="0" smtClean="0"/>
              <a:t/>
            </a:r>
            <a:br>
              <a:rPr lang="en-US" dirty="0" smtClean="0"/>
            </a:br>
            <a:r>
              <a:rPr lang="en-US" dirty="0" smtClean="0"/>
              <a:t>Go </a:t>
            </a:r>
            <a:r>
              <a:rPr lang="en-US" dirty="0" smtClean="0"/>
              <a:t>AHEAD!</a:t>
            </a:r>
            <a:endParaRPr lang="en-US" dirty="0"/>
          </a:p>
        </p:txBody>
      </p:sp>
      <p:sp>
        <p:nvSpPr>
          <p:cNvPr id="3" name="Content Placeholder 2"/>
          <p:cNvSpPr>
            <a:spLocks noGrp="1"/>
          </p:cNvSpPr>
          <p:nvPr>
            <p:ph idx="1"/>
          </p:nvPr>
        </p:nvSpPr>
        <p:spPr/>
        <p:txBody>
          <a:bodyPr>
            <a:normAutofit fontScale="70000" lnSpcReduction="20000"/>
          </a:bodyPr>
          <a:lstStyle/>
          <a:p>
            <a:r>
              <a:rPr lang="en-GB" b="1" dirty="0" smtClean="0">
                <a:solidFill>
                  <a:schemeClr val="accent4">
                    <a:lumMod val="75000"/>
                  </a:schemeClr>
                </a:solidFill>
              </a:rPr>
              <a:t>We recognize that both cavity designs (DQW and RFD) are mature</a:t>
            </a:r>
            <a:r>
              <a:rPr lang="en-GB" dirty="0" smtClean="0"/>
              <a:t>, as demonstrated with initial Proof-of-Principle (</a:t>
            </a:r>
            <a:r>
              <a:rPr lang="en-GB" dirty="0" err="1" smtClean="0"/>
              <a:t>PoP</a:t>
            </a:r>
            <a:r>
              <a:rPr lang="en-GB" dirty="0" smtClean="0"/>
              <a:t>) prototypes and later with evolved prototypes for the SPS/LHC installation.</a:t>
            </a:r>
          </a:p>
          <a:p>
            <a:r>
              <a:rPr lang="en-GB" dirty="0" smtClean="0"/>
              <a:t>We concur with the plan to keep the CC development with two complementary designs, and agree with the concept of the CM design allowing common interfaces to HPRF and Cryogenics system.</a:t>
            </a:r>
          </a:p>
          <a:p>
            <a:r>
              <a:rPr lang="en-GB" dirty="0" smtClean="0"/>
              <a:t>The RFD design and prototype results are further impressive. The LARP development has been successful. The U.S. Accelerator Upgrade Project (AUP) scope is defined and a sound conceptual design exists. </a:t>
            </a:r>
            <a:r>
              <a:rPr lang="en-GB" b="1" dirty="0" smtClean="0">
                <a:solidFill>
                  <a:schemeClr val="accent4">
                    <a:lumMod val="75000"/>
                  </a:schemeClr>
                </a:solidFill>
              </a:rPr>
              <a:t>The AUP is in a good position to seek CD-1 approva</a:t>
            </a:r>
            <a:r>
              <a:rPr lang="en-GB" dirty="0" smtClean="0"/>
              <a:t>l through the expected CD-1 review in 2017</a:t>
            </a:r>
          </a:p>
          <a:p>
            <a:r>
              <a:rPr lang="en-GB" dirty="0"/>
              <a:t>We strongly support the bunker CM test at SM18, planned with associated </a:t>
            </a:r>
            <a:r>
              <a:rPr lang="en-GB" dirty="0" smtClean="0"/>
              <a:t>cryogenics qualification </a:t>
            </a:r>
            <a:r>
              <a:rPr lang="en-GB" dirty="0"/>
              <a:t>and integrated RF system checks to be done before the SPS test</a:t>
            </a:r>
            <a:r>
              <a:rPr lang="en-GB" dirty="0" smtClean="0"/>
              <a:t>.</a:t>
            </a:r>
          </a:p>
          <a:p>
            <a:r>
              <a:rPr lang="en-GB" dirty="0" smtClean="0"/>
              <a:t>… (many suggestion on balance between SM18 and SPS tests)</a:t>
            </a:r>
            <a:endParaRPr lang="en-GB" dirty="0"/>
          </a:p>
          <a:p>
            <a:endParaRPr lang="en-GB" dirty="0" smtClean="0"/>
          </a:p>
          <a:p>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26</a:t>
            </a:fld>
            <a:endParaRPr lang="fr-FR"/>
          </a:p>
        </p:txBody>
      </p:sp>
    </p:spTree>
    <p:extLst>
      <p:ext uri="{BB962C8B-B14F-4D97-AF65-F5344CB8AC3E}">
        <p14:creationId xmlns:p14="http://schemas.microsoft.com/office/powerpoint/2010/main" val="271830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WP5 – Collimation</a:t>
            </a:r>
            <a:endParaRPr lang="en-US" dirty="0"/>
          </a:p>
        </p:txBody>
      </p:sp>
      <p:sp>
        <p:nvSpPr>
          <p:cNvPr id="3" name="Content Placeholder 2"/>
          <p:cNvSpPr>
            <a:spLocks noGrp="1"/>
          </p:cNvSpPr>
          <p:nvPr>
            <p:ph idx="1"/>
          </p:nvPr>
        </p:nvSpPr>
        <p:spPr/>
        <p:txBody>
          <a:bodyPr/>
          <a:lstStyle/>
          <a:p>
            <a:r>
              <a:rPr lang="en-US" dirty="0" smtClean="0"/>
              <a:t>First low impedance collimator prototype is inside the LHC!</a:t>
            </a:r>
          </a:p>
          <a:p>
            <a:endParaRPr lang="en-US" dirty="0"/>
          </a:p>
          <a:p>
            <a:r>
              <a:rPr lang="en-US" dirty="0" smtClean="0"/>
              <a:t>E- lens: gun test at </a:t>
            </a:r>
            <a:br>
              <a:rPr lang="en-US" dirty="0" smtClean="0"/>
            </a:br>
            <a:r>
              <a:rPr lang="en-US" dirty="0" smtClean="0"/>
              <a:t>CERN </a:t>
            </a:r>
            <a:br>
              <a:rPr lang="en-US" dirty="0" smtClean="0"/>
            </a:br>
            <a:r>
              <a:rPr lang="en-US" dirty="0" smtClean="0"/>
              <a:t>and FNAL</a:t>
            </a:r>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27</a:t>
            </a:fld>
            <a:endParaRPr lang="fr-FR"/>
          </a:p>
        </p:txBody>
      </p:sp>
      <p:pic>
        <p:nvPicPr>
          <p:cNvPr id="6" name="Picture 5"/>
          <p:cNvPicPr>
            <a:picLocks noChangeAspect="1"/>
          </p:cNvPicPr>
          <p:nvPr/>
        </p:nvPicPr>
        <p:blipFill>
          <a:blip r:embed="rId2"/>
          <a:stretch>
            <a:fillRect/>
          </a:stretch>
        </p:blipFill>
        <p:spPr>
          <a:xfrm>
            <a:off x="5018076" y="1628800"/>
            <a:ext cx="3995849" cy="2967129"/>
          </a:xfrm>
          <a:prstGeom prst="rect">
            <a:avLst/>
          </a:prstGeom>
        </p:spPr>
      </p:pic>
      <p:pic>
        <p:nvPicPr>
          <p:cNvPr id="7" name="Picture 6"/>
          <p:cNvPicPr>
            <a:picLocks noChangeAspect="1"/>
          </p:cNvPicPr>
          <p:nvPr/>
        </p:nvPicPr>
        <p:blipFill>
          <a:blip r:embed="rId3"/>
          <a:stretch>
            <a:fillRect/>
          </a:stretch>
        </p:blipFill>
        <p:spPr>
          <a:xfrm>
            <a:off x="827584" y="3591995"/>
            <a:ext cx="3009652" cy="2944355"/>
          </a:xfrm>
          <a:prstGeom prst="rect">
            <a:avLst/>
          </a:prstGeom>
        </p:spPr>
      </p:pic>
      <p:sp>
        <p:nvSpPr>
          <p:cNvPr id="8" name="TextBox 7"/>
          <p:cNvSpPr txBox="1"/>
          <p:nvPr/>
        </p:nvSpPr>
        <p:spPr>
          <a:xfrm>
            <a:off x="4052820" y="5514121"/>
            <a:ext cx="3960440"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This autumn : technical review of the system with cost and </a:t>
            </a:r>
            <a:r>
              <a:rPr lang="en-US" dirty="0" err="1" smtClean="0"/>
              <a:t>integrability</a:t>
            </a:r>
            <a:r>
              <a:rPr lang="en-US" dirty="0" smtClean="0"/>
              <a:t>.</a:t>
            </a:r>
            <a:endParaRPr lang="en-US" dirty="0"/>
          </a:p>
        </p:txBody>
      </p:sp>
      <p:sp>
        <p:nvSpPr>
          <p:cNvPr id="9" name="TextBox 8"/>
          <p:cNvSpPr txBox="1"/>
          <p:nvPr/>
        </p:nvSpPr>
        <p:spPr>
          <a:xfrm>
            <a:off x="4913696" y="4326643"/>
            <a:ext cx="4028724"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Low impedance collimators with three different surfaces.</a:t>
            </a:r>
            <a:endParaRPr lang="en-US" dirty="0"/>
          </a:p>
        </p:txBody>
      </p:sp>
    </p:spTree>
    <p:extLst>
      <p:ext uri="{BB962C8B-B14F-4D97-AF65-F5344CB8AC3E}">
        <p14:creationId xmlns:p14="http://schemas.microsoft.com/office/powerpoint/2010/main" val="2956322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WP6 - Powering</a:t>
            </a:r>
            <a:endParaRPr lang="en-US" dirty="0"/>
          </a:p>
        </p:txBody>
      </p:sp>
      <p:sp>
        <p:nvSpPr>
          <p:cNvPr id="4" name="Footer Placeholder 3"/>
          <p:cNvSpPr>
            <a:spLocks noGrp="1"/>
          </p:cNvSpPr>
          <p:nvPr>
            <p:ph type="ftr" sz="quarter" idx="11"/>
          </p:nvPr>
        </p:nvSpPr>
        <p:spPr/>
        <p:txBody>
          <a:bodyPr/>
          <a:lstStyle/>
          <a:p>
            <a:r>
              <a:rPr lang="fr-FR" noProof="0" dirty="0" smtClean="0"/>
              <a:t>L Rossi @ LARP CM28 - 24 April 2017</a:t>
            </a:r>
            <a:endParaRPr lang="en-GB" noProof="0" dirty="0"/>
          </a:p>
        </p:txBody>
      </p:sp>
      <p:sp>
        <p:nvSpPr>
          <p:cNvPr id="5" name="Slide Number Placeholder 4"/>
          <p:cNvSpPr>
            <a:spLocks noGrp="1"/>
          </p:cNvSpPr>
          <p:nvPr>
            <p:ph type="sldNum" sz="quarter" idx="12"/>
          </p:nvPr>
        </p:nvSpPr>
        <p:spPr/>
        <p:txBody>
          <a:bodyPr/>
          <a:lstStyle/>
          <a:p>
            <a:fld id="{BFDCA1C4-9514-7B4F-976F-D92F7E296653}" type="slidenum">
              <a:rPr lang="fr-FR" smtClean="0"/>
              <a:pPr/>
              <a:t>28</a:t>
            </a:fld>
            <a:endParaRPr lang="fr-FR"/>
          </a:p>
        </p:txBody>
      </p:sp>
      <p:pic>
        <p:nvPicPr>
          <p:cNvPr id="6" name="Picture 5"/>
          <p:cNvPicPr>
            <a:picLocks noChangeAspect="1"/>
          </p:cNvPicPr>
          <p:nvPr/>
        </p:nvPicPr>
        <p:blipFill>
          <a:blip r:embed="rId2"/>
          <a:stretch>
            <a:fillRect/>
          </a:stretch>
        </p:blipFill>
        <p:spPr>
          <a:xfrm>
            <a:off x="399157" y="1484784"/>
            <a:ext cx="3011685" cy="3938357"/>
          </a:xfrm>
          <a:prstGeom prst="rect">
            <a:avLst/>
          </a:prstGeom>
        </p:spPr>
      </p:pic>
      <p:pic>
        <p:nvPicPr>
          <p:cNvPr id="7" name="Picture 6"/>
          <p:cNvPicPr>
            <a:picLocks noChangeAspect="1"/>
          </p:cNvPicPr>
          <p:nvPr/>
        </p:nvPicPr>
        <p:blipFill>
          <a:blip r:embed="rId3"/>
          <a:stretch>
            <a:fillRect/>
          </a:stretch>
        </p:blipFill>
        <p:spPr>
          <a:xfrm>
            <a:off x="3813140" y="1515460"/>
            <a:ext cx="4608975" cy="1310754"/>
          </a:xfrm>
          <a:prstGeom prst="rect">
            <a:avLst/>
          </a:prstGeom>
        </p:spPr>
      </p:pic>
      <p:pic>
        <p:nvPicPr>
          <p:cNvPr id="9" name="Picture 8"/>
          <p:cNvPicPr>
            <a:picLocks noChangeAspect="1"/>
          </p:cNvPicPr>
          <p:nvPr/>
        </p:nvPicPr>
        <p:blipFill>
          <a:blip r:embed="rId4"/>
          <a:stretch>
            <a:fillRect/>
          </a:stretch>
        </p:blipFill>
        <p:spPr>
          <a:xfrm>
            <a:off x="3862156" y="2895274"/>
            <a:ext cx="4382252" cy="3286689"/>
          </a:xfrm>
          <a:prstGeom prst="rect">
            <a:avLst/>
          </a:prstGeom>
        </p:spPr>
      </p:pic>
      <p:sp>
        <p:nvSpPr>
          <p:cNvPr id="10" name="TextBox 9"/>
          <p:cNvSpPr txBox="1"/>
          <p:nvPr/>
        </p:nvSpPr>
        <p:spPr>
          <a:xfrm>
            <a:off x="161234" y="5265922"/>
            <a:ext cx="324960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smtClean="0"/>
              <a:t>Fir 60 m long flexible cryostat</a:t>
            </a:r>
            <a:endParaRPr lang="en-US" dirty="0"/>
          </a:p>
        </p:txBody>
      </p:sp>
      <p:sp>
        <p:nvSpPr>
          <p:cNvPr id="11" name="TextBox 10"/>
          <p:cNvSpPr txBox="1"/>
          <p:nvPr/>
        </p:nvSpPr>
        <p:spPr>
          <a:xfrm>
            <a:off x="5218500" y="1124744"/>
            <a:ext cx="2428870"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smtClean="0"/>
              <a:t>First cable unit  (6 kA)</a:t>
            </a:r>
            <a:endParaRPr lang="en-US" dirty="0"/>
          </a:p>
        </p:txBody>
      </p:sp>
      <p:sp>
        <p:nvSpPr>
          <p:cNvPr id="12" name="TextBox 11"/>
          <p:cNvSpPr txBox="1"/>
          <p:nvPr/>
        </p:nvSpPr>
        <p:spPr>
          <a:xfrm>
            <a:off x="2074049" y="5710019"/>
            <a:ext cx="6340197" cy="923330"/>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a:t>A</a:t>
            </a:r>
            <a:r>
              <a:rPr lang="en-US" dirty="0" smtClean="0"/>
              <a:t>rea in B.927 were the cable will be assembled into cryostat</a:t>
            </a:r>
          </a:p>
          <a:p>
            <a:r>
              <a:rPr lang="en-US" dirty="0" smtClean="0"/>
              <a:t>Test with dummy cable in June, with SC cable in October</a:t>
            </a:r>
          </a:p>
          <a:p>
            <a:r>
              <a:rPr lang="en-US" dirty="0" smtClean="0"/>
              <a:t>International Review in July </a:t>
            </a:r>
            <a:endParaRPr lang="en-US" dirty="0"/>
          </a:p>
        </p:txBody>
      </p:sp>
    </p:spTree>
    <p:extLst>
      <p:ext uri="{BB962C8B-B14F-4D97-AF65-F5344CB8AC3E}">
        <p14:creationId xmlns:p14="http://schemas.microsoft.com/office/powerpoint/2010/main" val="3644614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186" y="535342"/>
            <a:ext cx="8780614" cy="1374299"/>
          </a:xfrm>
        </p:spPr>
        <p:txBody>
          <a:bodyPr>
            <a:normAutofit fontScale="62500" lnSpcReduction="20000"/>
          </a:bodyPr>
          <a:lstStyle/>
          <a:p>
            <a:pPr>
              <a:lnSpc>
                <a:spcPct val="120000"/>
              </a:lnSpc>
            </a:pPr>
            <a:r>
              <a:rPr lang="en-US" dirty="0" smtClean="0"/>
              <a:t>Prototype development advancing well :</a:t>
            </a:r>
          </a:p>
          <a:p>
            <a:pPr lvl="1">
              <a:lnSpc>
                <a:spcPct val="120000"/>
              </a:lnSpc>
            </a:pPr>
            <a:r>
              <a:rPr lang="en-US" dirty="0" smtClean="0"/>
              <a:t>3 channel </a:t>
            </a:r>
            <a:r>
              <a:rPr lang="en-US" b="1" dirty="0" smtClean="0"/>
              <a:t>QDS prototype installed and operational</a:t>
            </a:r>
            <a:r>
              <a:rPr lang="en-US" dirty="0" smtClean="0"/>
              <a:t> in SM18.</a:t>
            </a:r>
          </a:p>
          <a:p>
            <a:pPr lvl="1">
              <a:lnSpc>
                <a:spcPct val="120000"/>
              </a:lnSpc>
            </a:pPr>
            <a:r>
              <a:rPr lang="en-US" dirty="0" smtClean="0"/>
              <a:t>Measurements performed during </a:t>
            </a:r>
            <a:r>
              <a:rPr lang="en-US" b="1" dirty="0" smtClean="0"/>
              <a:t>11T short model </a:t>
            </a:r>
            <a:r>
              <a:rPr lang="en-US" dirty="0" smtClean="0"/>
              <a:t>tests.</a:t>
            </a:r>
          </a:p>
          <a:p>
            <a:pPr lvl="1">
              <a:lnSpc>
                <a:spcPct val="120000"/>
              </a:lnSpc>
            </a:pPr>
            <a:r>
              <a:rPr lang="en-US" dirty="0" smtClean="0"/>
              <a:t>Test results for </a:t>
            </a:r>
            <a:r>
              <a:rPr lang="en-US" b="1" dirty="0" smtClean="0"/>
              <a:t>mitigation of flux jumps</a:t>
            </a:r>
            <a:r>
              <a:rPr lang="en-US" dirty="0" smtClean="0"/>
              <a:t> promising. </a:t>
            </a:r>
          </a:p>
          <a:p>
            <a:pPr lvl="1">
              <a:lnSpc>
                <a:spcPct val="120000"/>
              </a:lnSpc>
            </a:pPr>
            <a:r>
              <a:rPr lang="en-US" b="1" dirty="0" smtClean="0">
                <a:sym typeface="Wingdings"/>
              </a:rPr>
              <a:t>Full </a:t>
            </a:r>
            <a:r>
              <a:rPr lang="en-US" b="1" dirty="0">
                <a:sym typeface="Wingdings"/>
              </a:rPr>
              <a:t>8 channel</a:t>
            </a:r>
            <a:r>
              <a:rPr lang="en-US" dirty="0">
                <a:sym typeface="Wingdings"/>
              </a:rPr>
              <a:t> </a:t>
            </a:r>
            <a:r>
              <a:rPr lang="en-US" b="1" dirty="0">
                <a:sym typeface="Wingdings"/>
              </a:rPr>
              <a:t>prototype</a:t>
            </a:r>
            <a:r>
              <a:rPr lang="en-US" dirty="0">
                <a:sym typeface="Wingdings"/>
              </a:rPr>
              <a:t> expected by </a:t>
            </a:r>
            <a:r>
              <a:rPr lang="en-US" dirty="0" smtClean="0">
                <a:sym typeface="Wingdings"/>
              </a:rPr>
              <a:t>Q4.2017.</a:t>
            </a:r>
            <a:endParaRPr lang="en-US" dirty="0"/>
          </a:p>
          <a:p>
            <a:pPr>
              <a:lnSpc>
                <a:spcPct val="120000"/>
              </a:lnSpc>
            </a:pPr>
            <a:endParaRPr lang="en-US" dirty="0" smtClean="0"/>
          </a:p>
        </p:txBody>
      </p:sp>
      <p:sp>
        <p:nvSpPr>
          <p:cNvPr id="5" name="Slide Number Placeholder 4"/>
          <p:cNvSpPr>
            <a:spLocks noGrp="1"/>
          </p:cNvSpPr>
          <p:nvPr>
            <p:ph type="sldNum" sz="quarter" idx="12"/>
          </p:nvPr>
        </p:nvSpPr>
        <p:spPr/>
        <p:txBody>
          <a:bodyPr/>
          <a:lstStyle/>
          <a:p>
            <a:fld id="{BFDCA1C4-9514-7B4F-976F-D92F7E296653}" type="slidenum">
              <a:rPr lang="fr-FR" smtClean="0"/>
              <a:pPr/>
              <a:t>29</a:t>
            </a:fld>
            <a:endParaRPr lang="fr-FR"/>
          </a:p>
        </p:txBody>
      </p:sp>
      <p:sp>
        <p:nvSpPr>
          <p:cNvPr id="6" name="Espace réservé du pied de page 3"/>
          <p:cNvSpPr>
            <a:spLocks noGrp="1"/>
          </p:cNvSpPr>
          <p:nvPr>
            <p:ph type="ftr" sz="quarter" idx="11"/>
          </p:nvPr>
        </p:nvSpPr>
        <p:spPr>
          <a:xfrm>
            <a:off x="1905000" y="6356350"/>
            <a:ext cx="6627000" cy="360000"/>
          </a:xfrm>
        </p:spPr>
        <p:txBody>
          <a:bodyPr/>
          <a:lstStyle/>
          <a:p>
            <a:r>
              <a:rPr lang="fr-FR" noProof="0" smtClean="0"/>
              <a:t>L Rossi @ LARP CM28 - 24 April 2017</a:t>
            </a:r>
            <a:endParaRPr lang="en-GB" noProof="0" dirty="0"/>
          </a:p>
        </p:txBody>
      </p:sp>
      <p:sp>
        <p:nvSpPr>
          <p:cNvPr id="15" name="Title 1"/>
          <p:cNvSpPr>
            <a:spLocks noGrp="1"/>
          </p:cNvSpPr>
          <p:nvPr>
            <p:ph type="title"/>
          </p:nvPr>
        </p:nvSpPr>
        <p:spPr>
          <a:xfrm>
            <a:off x="632960" y="69920"/>
            <a:ext cx="7920000" cy="455231"/>
          </a:xfrm>
        </p:spPr>
        <p:txBody>
          <a:bodyPr>
            <a:noAutofit/>
          </a:bodyPr>
          <a:lstStyle/>
          <a:p>
            <a:r>
              <a:rPr lang="en-US" sz="2400" dirty="0" smtClean="0"/>
              <a:t>Quench Detection and </a:t>
            </a:r>
            <a:r>
              <a:rPr lang="en-US" sz="2400" dirty="0"/>
              <a:t>D</a:t>
            </a:r>
            <a:r>
              <a:rPr lang="en-US" sz="2400" dirty="0" smtClean="0"/>
              <a:t>ata </a:t>
            </a:r>
            <a:r>
              <a:rPr lang="en-US" sz="2400" dirty="0"/>
              <a:t>A</a:t>
            </a:r>
            <a:r>
              <a:rPr lang="en-US" sz="2400" dirty="0" smtClean="0"/>
              <a:t>cquisition System</a:t>
            </a:r>
            <a:endParaRPr lang="en-US" sz="2400" dirty="0"/>
          </a:p>
        </p:txBody>
      </p:sp>
      <p:pic>
        <p:nvPicPr>
          <p:cNvPr id="16" name="Picture 15"/>
          <p:cNvPicPr>
            <a:picLocks noChangeAspect="1"/>
          </p:cNvPicPr>
          <p:nvPr/>
        </p:nvPicPr>
        <p:blipFill>
          <a:blip r:embed="rId2"/>
          <a:stretch>
            <a:fillRect/>
          </a:stretch>
        </p:blipFill>
        <p:spPr>
          <a:xfrm>
            <a:off x="177213" y="2100610"/>
            <a:ext cx="3254905" cy="1256822"/>
          </a:xfrm>
          <a:prstGeom prst="rect">
            <a:avLst/>
          </a:prstGeom>
          <a:noFill/>
        </p:spPr>
      </p:pic>
      <p:pic>
        <p:nvPicPr>
          <p:cNvPr id="12" name="Picture 11"/>
          <p:cNvPicPr>
            <a:picLocks noChangeAspect="1"/>
          </p:cNvPicPr>
          <p:nvPr/>
        </p:nvPicPr>
        <p:blipFill>
          <a:blip r:embed="rId3"/>
          <a:stretch>
            <a:fillRect/>
          </a:stretch>
        </p:blipFill>
        <p:spPr>
          <a:xfrm>
            <a:off x="3617743" y="2062412"/>
            <a:ext cx="4120853" cy="1381178"/>
          </a:xfrm>
          <a:prstGeom prst="rect">
            <a:avLst/>
          </a:prstGeom>
        </p:spPr>
      </p:pic>
      <p:pic>
        <p:nvPicPr>
          <p:cNvPr id="13" name="Picture 12"/>
          <p:cNvPicPr>
            <a:picLocks noChangeAspect="1"/>
          </p:cNvPicPr>
          <p:nvPr/>
        </p:nvPicPr>
        <p:blipFill>
          <a:blip r:embed="rId4"/>
          <a:stretch>
            <a:fillRect/>
          </a:stretch>
        </p:blipFill>
        <p:spPr>
          <a:xfrm rot="16200000">
            <a:off x="7032257" y="1181659"/>
            <a:ext cx="2764386" cy="1351704"/>
          </a:xfrm>
          <a:prstGeom prst="rect">
            <a:avLst/>
          </a:prstGeom>
        </p:spPr>
      </p:pic>
      <p:sp>
        <p:nvSpPr>
          <p:cNvPr id="14" name="Title 1"/>
          <p:cNvSpPr txBox="1">
            <a:spLocks/>
          </p:cNvSpPr>
          <p:nvPr/>
        </p:nvSpPr>
        <p:spPr>
          <a:xfrm>
            <a:off x="222629" y="3366980"/>
            <a:ext cx="8997829" cy="442759"/>
          </a:xfrm>
          <a:prstGeom prst="rect">
            <a:avLst/>
          </a:prstGeom>
        </p:spPr>
        <p:txBody>
          <a:bodyPr vert="horz" lIns="0" tIns="0" rIns="0" bIns="0" rtlCol="0" anchor="ctr" anchorCtr="1">
            <a:norm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sz="2400" dirty="0" smtClean="0"/>
              <a:t>Energy Extraction and Protection Systems</a:t>
            </a:r>
            <a:endParaRPr lang="en-US" sz="2400" dirty="0"/>
          </a:p>
        </p:txBody>
      </p:sp>
      <p:sp>
        <p:nvSpPr>
          <p:cNvPr id="17" name="Content Placeholder 2"/>
          <p:cNvSpPr txBox="1">
            <a:spLocks/>
          </p:cNvSpPr>
          <p:nvPr/>
        </p:nvSpPr>
        <p:spPr>
          <a:xfrm>
            <a:off x="229779" y="3749687"/>
            <a:ext cx="7780030" cy="2743093"/>
          </a:xfrm>
          <a:prstGeom prst="rect">
            <a:avLst/>
          </a:prstGeom>
        </p:spPr>
        <p:txBody>
          <a:bodyPr vert="horz" lIns="0" tIns="0" rIns="0" bIns="0" rtlCol="0">
            <a:normAutofit fontScale="625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dirty="0" smtClean="0"/>
              <a:t>CLIQ-2 manufacturing</a:t>
            </a:r>
          </a:p>
          <a:p>
            <a:pPr marL="449263" lvl="1" indent="-182563">
              <a:lnSpc>
                <a:spcPct val="120000"/>
              </a:lnSpc>
            </a:pPr>
            <a:r>
              <a:rPr lang="en-US" b="1" dirty="0" smtClean="0">
                <a:solidFill>
                  <a:srgbClr val="5A5A5A"/>
                </a:solidFill>
              </a:rPr>
              <a:t>Three new units</a:t>
            </a:r>
            <a:r>
              <a:rPr lang="en-US" dirty="0" smtClean="0">
                <a:solidFill>
                  <a:srgbClr val="5A5A5A"/>
                </a:solidFill>
              </a:rPr>
              <a:t> completed, with multiple choices of capacitance between 10 and 50 mF (step 10 mF), and voltage from 0 to 1000 V (step 100 V).</a:t>
            </a:r>
          </a:p>
          <a:p>
            <a:pPr>
              <a:lnSpc>
                <a:spcPct val="120000"/>
              </a:lnSpc>
            </a:pPr>
            <a:r>
              <a:rPr lang="en-US" dirty="0" smtClean="0"/>
              <a:t>CLIQ-3 specification for industrial version</a:t>
            </a:r>
          </a:p>
          <a:p>
            <a:pPr marL="449263" lvl="1" indent="-182563">
              <a:lnSpc>
                <a:spcPct val="120000"/>
              </a:lnSpc>
            </a:pPr>
            <a:r>
              <a:rPr lang="en-US" dirty="0" smtClean="0">
                <a:solidFill>
                  <a:srgbClr val="5A5A5A"/>
                </a:solidFill>
              </a:rPr>
              <a:t>In </a:t>
            </a:r>
            <a:r>
              <a:rPr lang="en-US" b="1" dirty="0" smtClean="0">
                <a:solidFill>
                  <a:srgbClr val="5A5A5A"/>
                </a:solidFill>
              </a:rPr>
              <a:t>final stage of preparation</a:t>
            </a:r>
            <a:r>
              <a:rPr lang="en-US" dirty="0" smtClean="0">
                <a:solidFill>
                  <a:srgbClr val="5A5A5A"/>
                </a:solidFill>
              </a:rPr>
              <a:t>, call for tender will follow.</a:t>
            </a:r>
          </a:p>
          <a:p>
            <a:pPr>
              <a:lnSpc>
                <a:spcPct val="120000"/>
              </a:lnSpc>
            </a:pPr>
            <a:r>
              <a:rPr lang="en-US" dirty="0"/>
              <a:t>Energy Extraction systems’ development</a:t>
            </a:r>
            <a:endParaRPr lang="en-US" dirty="0">
              <a:solidFill>
                <a:srgbClr val="5A5A5A"/>
              </a:solidFill>
            </a:endParaRPr>
          </a:p>
          <a:p>
            <a:pPr marL="449263" lvl="1" indent="-182563">
              <a:lnSpc>
                <a:spcPct val="120000"/>
              </a:lnSpc>
            </a:pPr>
            <a:r>
              <a:rPr lang="en-US" dirty="0">
                <a:solidFill>
                  <a:srgbClr val="5A5A5A"/>
                </a:solidFill>
              </a:rPr>
              <a:t>Design of an 1 kA IGBT-based EE model system </a:t>
            </a:r>
            <a:r>
              <a:rPr lang="en-US" dirty="0">
                <a:solidFill>
                  <a:srgbClr val="5A5A5A"/>
                </a:solidFill>
                <a:sym typeface="Wingdings"/>
              </a:rPr>
              <a:t></a:t>
            </a:r>
            <a:r>
              <a:rPr lang="en-US" dirty="0">
                <a:solidFill>
                  <a:srgbClr val="5A5A5A"/>
                </a:solidFill>
              </a:rPr>
              <a:t> completed at 60%.</a:t>
            </a:r>
          </a:p>
          <a:p>
            <a:pPr marL="449263" lvl="1" indent="-182563">
              <a:lnSpc>
                <a:spcPct val="120000"/>
              </a:lnSpc>
            </a:pPr>
            <a:r>
              <a:rPr lang="en-US" dirty="0">
                <a:solidFill>
                  <a:srgbClr val="5A5A5A"/>
                </a:solidFill>
              </a:rPr>
              <a:t>Signed Addendum with </a:t>
            </a:r>
            <a:r>
              <a:rPr lang="en-US" dirty="0" err="1">
                <a:solidFill>
                  <a:srgbClr val="5A5A5A"/>
                </a:solidFill>
              </a:rPr>
              <a:t>Łodz</a:t>
            </a:r>
            <a:r>
              <a:rPr lang="en-US" dirty="0">
                <a:solidFill>
                  <a:srgbClr val="5A5A5A"/>
                </a:solidFill>
              </a:rPr>
              <a:t> for the development and manufacturing of a 2 kA prototype EE system based vacuum electro-mechanical </a:t>
            </a:r>
            <a:r>
              <a:rPr lang="en-US" dirty="0" smtClean="0">
                <a:solidFill>
                  <a:srgbClr val="5A5A5A"/>
                </a:solidFill>
              </a:rPr>
              <a:t>switches </a:t>
            </a:r>
            <a:r>
              <a:rPr lang="en-US" dirty="0" smtClean="0">
                <a:solidFill>
                  <a:srgbClr val="5A5A5A"/>
                </a:solidFill>
                <a:sym typeface="Wingdings"/>
              </a:rPr>
              <a:t> expected Q1.2018</a:t>
            </a:r>
            <a:r>
              <a:rPr lang="en-US" dirty="0" smtClean="0">
                <a:solidFill>
                  <a:srgbClr val="5A5A5A"/>
                </a:solidFill>
              </a:rPr>
              <a:t>.</a:t>
            </a:r>
          </a:p>
          <a:p>
            <a:pPr>
              <a:lnSpc>
                <a:spcPct val="120000"/>
              </a:lnSpc>
            </a:pPr>
            <a:endParaRPr lang="en-US" dirty="0" smtClean="0">
              <a:solidFill>
                <a:srgbClr val="5A5A5A"/>
              </a:solidFill>
            </a:endParaRPr>
          </a:p>
          <a:p>
            <a:pPr>
              <a:lnSpc>
                <a:spcPct val="120000"/>
              </a:lnSpc>
            </a:pPr>
            <a:endParaRPr lang="en-US" dirty="0"/>
          </a:p>
        </p:txBody>
      </p:sp>
      <p:pic>
        <p:nvPicPr>
          <p:cNvPr id="18" name="Picture 17" descr="IMG_20170306_154104.jpg"/>
          <p:cNvPicPr>
            <a:picLocks noChangeAspect="1"/>
          </p:cNvPicPr>
          <p:nvPr/>
        </p:nvPicPr>
        <p:blipFill rotWithShape="1">
          <a:blip r:embed="rId5" cstate="print">
            <a:extLst>
              <a:ext uri="{28A0092B-C50C-407E-A947-70E740481C1C}">
                <a14:useLocalDpi xmlns:a14="http://schemas.microsoft.com/office/drawing/2010/main" val="0"/>
              </a:ext>
            </a:extLst>
          </a:blip>
          <a:srcRect l="15598" t="3479" r="22515" b="5122"/>
          <a:stretch/>
        </p:blipFill>
        <p:spPr>
          <a:xfrm>
            <a:off x="8009809" y="4077527"/>
            <a:ext cx="1044381" cy="2061980"/>
          </a:xfrm>
          <a:prstGeom prst="rect">
            <a:avLst/>
          </a:prstGeom>
        </p:spPr>
      </p:pic>
    </p:spTree>
    <p:extLst>
      <p:ext uri="{BB962C8B-B14F-4D97-AF65-F5344CB8AC3E}">
        <p14:creationId xmlns:p14="http://schemas.microsoft.com/office/powerpoint/2010/main" val="826421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85" y="1049248"/>
            <a:ext cx="9140915" cy="3869640"/>
          </a:xfrm>
          <a:prstGeom prst="rect">
            <a:avLst/>
          </a:prstGeom>
        </p:spPr>
      </p:pic>
      <p:sp>
        <p:nvSpPr>
          <p:cNvPr id="2" name="Title 1"/>
          <p:cNvSpPr>
            <a:spLocks noGrp="1"/>
          </p:cNvSpPr>
          <p:nvPr>
            <p:ph type="title"/>
          </p:nvPr>
        </p:nvSpPr>
        <p:spPr/>
        <p:txBody>
          <a:bodyPr/>
          <a:lstStyle/>
          <a:p>
            <a:endParaRPr lang="en-US" dirty="0"/>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3</a:t>
            </a:fld>
            <a:endParaRPr lang="fr-FR"/>
          </a:p>
        </p:txBody>
      </p:sp>
      <p:sp>
        <p:nvSpPr>
          <p:cNvPr id="9" name="Oval 8"/>
          <p:cNvSpPr/>
          <p:nvPr/>
        </p:nvSpPr>
        <p:spPr>
          <a:xfrm>
            <a:off x="5717029" y="3064669"/>
            <a:ext cx="959885" cy="4794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Horizontal Scroll 9"/>
          <p:cNvSpPr/>
          <p:nvPr/>
        </p:nvSpPr>
        <p:spPr>
          <a:xfrm>
            <a:off x="6763506" y="4940189"/>
            <a:ext cx="2155617" cy="1368152"/>
          </a:xfrm>
          <a:prstGeom prst="horizontalScrol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b="1" dirty="0" err="1" smtClean="0">
                <a:solidFill>
                  <a:schemeClr val="tx1"/>
                </a:solidFill>
              </a:rPr>
              <a:t>Technical</a:t>
            </a:r>
            <a:r>
              <a:rPr lang="fr-CH" sz="1600" b="1" dirty="0" smtClean="0">
                <a:solidFill>
                  <a:schemeClr val="tx1"/>
                </a:solidFill>
              </a:rPr>
              <a:t> </a:t>
            </a:r>
            <a:r>
              <a:rPr lang="fr-CH" sz="1600" b="1" dirty="0" err="1" smtClean="0">
                <a:solidFill>
                  <a:schemeClr val="tx1"/>
                </a:solidFill>
              </a:rPr>
              <a:t>limits</a:t>
            </a:r>
            <a:r>
              <a:rPr lang="fr-CH" sz="1600" b="1" dirty="0" smtClean="0">
                <a:solidFill>
                  <a:schemeClr val="tx1"/>
                </a:solidFill>
              </a:rPr>
              <a:t> to </a:t>
            </a:r>
            <a:r>
              <a:rPr lang="fr-CH" sz="1600" b="1" dirty="0" err="1" smtClean="0">
                <a:solidFill>
                  <a:schemeClr val="tx1"/>
                </a:solidFill>
              </a:rPr>
              <a:t>lumi</a:t>
            </a:r>
            <a:r>
              <a:rPr lang="fr-CH" sz="1600" b="1" dirty="0" smtClean="0">
                <a:solidFill>
                  <a:schemeClr val="tx1"/>
                </a:solidFill>
              </a:rPr>
              <a:t> </a:t>
            </a:r>
            <a:r>
              <a:rPr lang="fr-CH" sz="1600" b="1" dirty="0" err="1" smtClean="0">
                <a:solidFill>
                  <a:schemeClr val="tx1"/>
                </a:solidFill>
              </a:rPr>
              <a:t>increase</a:t>
            </a:r>
            <a:r>
              <a:rPr lang="fr-CH" sz="1600" b="1" dirty="0" smtClean="0">
                <a:solidFill>
                  <a:schemeClr val="tx1"/>
                </a:solidFill>
              </a:rPr>
              <a:t> (Machine &amp; </a:t>
            </a:r>
            <a:r>
              <a:rPr lang="fr-CH" sz="1600" b="1" dirty="0" err="1" smtClean="0">
                <a:solidFill>
                  <a:schemeClr val="tx1"/>
                </a:solidFill>
              </a:rPr>
              <a:t>Experiments</a:t>
            </a:r>
            <a:r>
              <a:rPr lang="fr-CH" sz="1600" b="1" dirty="0" smtClean="0">
                <a:solidFill>
                  <a:schemeClr val="tx1"/>
                </a:solidFill>
              </a:rPr>
              <a:t>)</a:t>
            </a:r>
          </a:p>
        </p:txBody>
      </p:sp>
      <p:cxnSp>
        <p:nvCxnSpPr>
          <p:cNvPr id="11" name="Straight Arrow Connector 10"/>
          <p:cNvCxnSpPr/>
          <p:nvPr/>
        </p:nvCxnSpPr>
        <p:spPr>
          <a:xfrm flipH="1" flipV="1">
            <a:off x="6553145" y="3451872"/>
            <a:ext cx="1048703" cy="14995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24649" y="3622563"/>
            <a:ext cx="901178" cy="4600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13" name="Straight Arrow Connector 12"/>
          <p:cNvCxnSpPr/>
          <p:nvPr/>
        </p:nvCxnSpPr>
        <p:spPr>
          <a:xfrm flipH="1" flipV="1">
            <a:off x="6553145" y="4055385"/>
            <a:ext cx="611943" cy="8759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89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7920000" cy="402441"/>
          </a:xfrm>
        </p:spPr>
        <p:txBody>
          <a:bodyPr/>
          <a:lstStyle/>
          <a:p>
            <a:r>
              <a:rPr lang="en-US" sz="2400" dirty="0" smtClean="0">
                <a:solidFill>
                  <a:srgbClr val="0093BE"/>
                </a:solidFill>
              </a:rPr>
              <a:t/>
            </a:r>
            <a:br>
              <a:rPr lang="en-US" sz="2400" dirty="0" smtClean="0">
                <a:solidFill>
                  <a:srgbClr val="0093BE"/>
                </a:solidFill>
              </a:rPr>
            </a:br>
            <a:r>
              <a:rPr lang="en-US" sz="2400" dirty="0" smtClean="0">
                <a:solidFill>
                  <a:srgbClr val="0093BE"/>
                </a:solidFill>
              </a:rPr>
              <a:t>Availability </a:t>
            </a:r>
            <a:r>
              <a:rPr lang="en-US" sz="2400" dirty="0">
                <a:solidFill>
                  <a:srgbClr val="0093BE"/>
                </a:solidFill>
              </a:rPr>
              <a:t>studies</a:t>
            </a:r>
            <a:br>
              <a:rPr lang="en-US" sz="2400" dirty="0">
                <a:solidFill>
                  <a:srgbClr val="0093BE"/>
                </a:solidFill>
              </a:rPr>
            </a:br>
            <a:endParaRPr lang="en-US" sz="2400" dirty="0"/>
          </a:p>
        </p:txBody>
      </p:sp>
      <p:sp>
        <p:nvSpPr>
          <p:cNvPr id="3" name="Content Placeholder 2"/>
          <p:cNvSpPr>
            <a:spLocks noGrp="1"/>
          </p:cNvSpPr>
          <p:nvPr>
            <p:ph idx="1"/>
          </p:nvPr>
        </p:nvSpPr>
        <p:spPr>
          <a:xfrm>
            <a:off x="220507" y="585975"/>
            <a:ext cx="8564226" cy="1592564"/>
          </a:xfrm>
        </p:spPr>
        <p:txBody>
          <a:bodyPr>
            <a:normAutofit fontScale="77500" lnSpcReduction="20000"/>
          </a:bodyPr>
          <a:lstStyle/>
          <a:p>
            <a:pPr>
              <a:lnSpc>
                <a:spcPct val="120000"/>
              </a:lnSpc>
            </a:pPr>
            <a:r>
              <a:rPr lang="en-US" dirty="0" smtClean="0"/>
              <a:t>Simulate </a:t>
            </a:r>
            <a:r>
              <a:rPr lang="en-US" b="1" dirty="0"/>
              <a:t>expected integrated luminosity </a:t>
            </a:r>
            <a:r>
              <a:rPr lang="en-US" dirty="0"/>
              <a:t>achievable during HL-LHC runs with Monte Carlo models based on </a:t>
            </a:r>
            <a:r>
              <a:rPr lang="en-US" b="1" dirty="0"/>
              <a:t>LHC experience</a:t>
            </a:r>
            <a:r>
              <a:rPr lang="en-US" b="1" dirty="0" smtClean="0"/>
              <a:t>.</a:t>
            </a:r>
          </a:p>
          <a:p>
            <a:pPr lvl="1">
              <a:lnSpc>
                <a:spcPct val="120000"/>
              </a:lnSpc>
            </a:pPr>
            <a:r>
              <a:rPr lang="en-US" b="1" dirty="0" smtClean="0"/>
              <a:t>Required crab cavity system availability</a:t>
            </a:r>
            <a:r>
              <a:rPr lang="en-US" dirty="0" smtClean="0"/>
              <a:t> depending on failure modes and effects.</a:t>
            </a:r>
          </a:p>
          <a:p>
            <a:pPr>
              <a:lnSpc>
                <a:spcPct val="120000"/>
              </a:lnSpc>
            </a:pPr>
            <a:endParaRPr lang="en-US" dirty="0"/>
          </a:p>
        </p:txBody>
      </p:sp>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30</a:t>
            </a:fld>
            <a:endParaRPr lang="fr-F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437" y="2178539"/>
            <a:ext cx="4537946" cy="3653245"/>
          </a:xfrm>
          <a:prstGeom prst="rect">
            <a:avLst/>
          </a:prstGeom>
        </p:spPr>
      </p:pic>
      <p:sp>
        <p:nvSpPr>
          <p:cNvPr id="8" name="Content Placeholder 2"/>
          <p:cNvSpPr txBox="1">
            <a:spLocks/>
          </p:cNvSpPr>
          <p:nvPr/>
        </p:nvSpPr>
        <p:spPr>
          <a:xfrm>
            <a:off x="205153" y="2016532"/>
            <a:ext cx="4592404" cy="4160645"/>
          </a:xfrm>
          <a:prstGeom prst="rect">
            <a:avLst/>
          </a:prstGeom>
        </p:spPr>
        <p:txBody>
          <a:bodyPr vert="horz" lIns="0" tIns="0" rIns="0" bIns="0" rtlCol="0">
            <a:normAutofit fontScale="70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dirty="0" smtClean="0"/>
              <a:t>Improved </a:t>
            </a:r>
            <a:r>
              <a:rPr lang="en-US" b="1" dirty="0" smtClean="0"/>
              <a:t>failure tracking </a:t>
            </a:r>
            <a:r>
              <a:rPr lang="en-US" dirty="0" smtClean="0"/>
              <a:t>with Accelerator Fault Tracking (AFT) </a:t>
            </a:r>
            <a:r>
              <a:rPr lang="en-US" b="1" dirty="0" smtClean="0"/>
              <a:t>operational </a:t>
            </a:r>
            <a:r>
              <a:rPr lang="en-US" b="1" dirty="0" smtClean="0">
                <a:sym typeface="Wingdings"/>
              </a:rPr>
              <a:t></a:t>
            </a:r>
            <a:r>
              <a:rPr lang="en-US" dirty="0" smtClean="0"/>
              <a:t> </a:t>
            </a:r>
            <a:r>
              <a:rPr lang="en-US" dirty="0" smtClean="0">
                <a:solidFill>
                  <a:srgbClr val="5A5A5A"/>
                </a:solidFill>
              </a:rPr>
              <a:t>feed-forward from current LHC.</a:t>
            </a:r>
          </a:p>
          <a:p>
            <a:pPr lvl="1">
              <a:lnSpc>
                <a:spcPct val="120000"/>
              </a:lnSpc>
            </a:pPr>
            <a:r>
              <a:rPr lang="en-US" b="1" dirty="0" smtClean="0">
                <a:solidFill>
                  <a:srgbClr val="5A5A5A"/>
                </a:solidFill>
              </a:rPr>
              <a:t>Extension to injector complex</a:t>
            </a:r>
            <a:r>
              <a:rPr lang="en-US" dirty="0" smtClean="0">
                <a:solidFill>
                  <a:srgbClr val="5A5A5A"/>
                </a:solidFill>
              </a:rPr>
              <a:t> as of 2017.</a:t>
            </a:r>
          </a:p>
          <a:p>
            <a:pPr lvl="1">
              <a:lnSpc>
                <a:spcPct val="120000"/>
              </a:lnSpc>
            </a:pPr>
            <a:r>
              <a:rPr lang="en-US" dirty="0" smtClean="0">
                <a:solidFill>
                  <a:srgbClr val="5A5A5A"/>
                </a:solidFill>
              </a:rPr>
              <a:t>Monitoring of injector performance in view of HL-LHC parameters (e.g. LINAC 4 reliability run)</a:t>
            </a:r>
          </a:p>
          <a:p>
            <a:pPr>
              <a:lnSpc>
                <a:spcPct val="120000"/>
              </a:lnSpc>
            </a:pPr>
            <a:r>
              <a:rPr lang="en-US" dirty="0" smtClean="0"/>
              <a:t>Development of </a:t>
            </a:r>
            <a:r>
              <a:rPr lang="en-US" b="1" dirty="0" smtClean="0"/>
              <a:t>system fault trees </a:t>
            </a:r>
            <a:r>
              <a:rPr lang="en-US" dirty="0" smtClean="0"/>
              <a:t>with system experts.</a:t>
            </a:r>
          </a:p>
          <a:p>
            <a:pPr lvl="1">
              <a:lnSpc>
                <a:spcPct val="120000"/>
              </a:lnSpc>
            </a:pPr>
            <a:r>
              <a:rPr lang="en-US" dirty="0" smtClean="0"/>
              <a:t>Develop fault trees for technical infrastructure systems (collaboration with TIOC).</a:t>
            </a:r>
          </a:p>
          <a:p>
            <a:pPr>
              <a:lnSpc>
                <a:spcPct val="120000"/>
              </a:lnSpc>
            </a:pPr>
            <a:endParaRPr lang="en-US" dirty="0"/>
          </a:p>
        </p:txBody>
      </p:sp>
    </p:spTree>
    <p:extLst>
      <p:ext uri="{BB962C8B-B14F-4D97-AF65-F5344CB8AC3E}">
        <p14:creationId xmlns:p14="http://schemas.microsoft.com/office/powerpoint/2010/main" val="961699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31</a:t>
            </a:fld>
            <a:endParaRPr lang="fr-FR" dirty="0"/>
          </a:p>
        </p:txBody>
      </p:sp>
      <p:sp>
        <p:nvSpPr>
          <p:cNvPr id="24" name="Title 17"/>
          <p:cNvSpPr txBox="1">
            <a:spLocks/>
          </p:cNvSpPr>
          <p:nvPr/>
        </p:nvSpPr>
        <p:spPr>
          <a:xfrm>
            <a:off x="214862" y="317871"/>
            <a:ext cx="7920000"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smtClean="0"/>
              <a:t>WP8 work progress: TAXN, TANB</a:t>
            </a:r>
            <a:endParaRPr lang="en-GB" dirty="0"/>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67710"/>
            <a:ext cx="9144000" cy="938300"/>
          </a:xfrm>
          <a:prstGeom prst="rect">
            <a:avLst/>
          </a:prstGeom>
        </p:spPr>
      </p:pic>
      <p:sp>
        <p:nvSpPr>
          <p:cNvPr id="26" name="Oval 25"/>
          <p:cNvSpPr/>
          <p:nvPr/>
        </p:nvSpPr>
        <p:spPr>
          <a:xfrm>
            <a:off x="1758208" y="5379086"/>
            <a:ext cx="2397204" cy="1348640"/>
          </a:xfrm>
          <a:prstGeom prst="ellipse">
            <a:avLst/>
          </a:prstGeom>
          <a:noFill/>
          <a:ln w="762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ooter Placeholder 3"/>
          <p:cNvSpPr>
            <a:spLocks noGrp="1"/>
          </p:cNvSpPr>
          <p:nvPr>
            <p:ph type="ftr" sz="quarter" idx="11"/>
          </p:nvPr>
        </p:nvSpPr>
        <p:spPr>
          <a:xfrm>
            <a:off x="1905000" y="6356350"/>
            <a:ext cx="6627000" cy="360000"/>
          </a:xfrm>
        </p:spPr>
        <p:txBody>
          <a:bodyPr/>
          <a:lstStyle/>
          <a:p>
            <a:r>
              <a:rPr lang="en-GB" noProof="0" smtClean="0"/>
              <a:t>L Rossi @ LARP CM28 - 24 April 2017</a:t>
            </a:r>
            <a:endParaRPr lang="en-GB" noProof="0" dirty="0"/>
          </a:p>
        </p:txBody>
      </p:sp>
      <p:sp>
        <p:nvSpPr>
          <p:cNvPr id="29" name="TextBox 28"/>
          <p:cNvSpPr txBox="1"/>
          <p:nvPr/>
        </p:nvSpPr>
        <p:spPr>
          <a:xfrm>
            <a:off x="4570258" y="1192327"/>
            <a:ext cx="4573742" cy="2308324"/>
          </a:xfrm>
          <a:prstGeom prst="rect">
            <a:avLst/>
          </a:prstGeom>
          <a:noFill/>
        </p:spPr>
        <p:txBody>
          <a:bodyPr wrap="square" rtlCol="0">
            <a:spAutoFit/>
          </a:bodyPr>
          <a:lstStyle/>
          <a:p>
            <a:pPr marL="285750" indent="-285750">
              <a:buFont typeface="Arial" panose="020B0604020202020204" pitchFamily="34" charset="0"/>
              <a:buChar char="•"/>
            </a:pPr>
            <a:r>
              <a:rPr lang="en-GB" dirty="0" smtClean="0"/>
              <a:t>Layout for protecting protecting P8 defined.</a:t>
            </a:r>
          </a:p>
          <a:p>
            <a:pPr marL="285750" indent="-285750">
              <a:buFont typeface="Arial" panose="020B0604020202020204" pitchFamily="34" charset="0"/>
              <a:buChar char="•"/>
            </a:pPr>
            <a:r>
              <a:rPr lang="en-GB" dirty="0" smtClean="0"/>
              <a:t>TANB design close to completion.</a:t>
            </a:r>
          </a:p>
          <a:p>
            <a:pPr marL="285750" indent="-285750">
              <a:buFont typeface="Arial" panose="020B0604020202020204" pitchFamily="34" charset="0"/>
              <a:buChar char="•"/>
            </a:pPr>
            <a:r>
              <a:rPr lang="en-GB" dirty="0" smtClean="0"/>
              <a:t>Y-chamber specification (P1 &amp; P5) close to completion.</a:t>
            </a:r>
          </a:p>
          <a:p>
            <a:pPr marL="285750" indent="-285750">
              <a:buFont typeface="Arial" panose="020B0604020202020204" pitchFamily="34" charset="0"/>
              <a:buChar char="•"/>
            </a:pPr>
            <a:r>
              <a:rPr lang="en-GB" dirty="0" smtClean="0"/>
              <a:t>Collaboration with BINP being stablished (TAXN&amp; TAXS)</a:t>
            </a:r>
          </a:p>
          <a:p>
            <a:endParaRPr lang="en-GB" dirty="0"/>
          </a:p>
        </p:txBody>
      </p:sp>
      <p:sp>
        <p:nvSpPr>
          <p:cNvPr id="5" name="TextBox 4"/>
          <p:cNvSpPr txBox="1"/>
          <p:nvPr/>
        </p:nvSpPr>
        <p:spPr>
          <a:xfrm>
            <a:off x="3063564" y="4920606"/>
            <a:ext cx="1013283" cy="369332"/>
          </a:xfrm>
          <a:prstGeom prst="rect">
            <a:avLst/>
          </a:prstGeom>
          <a:noFill/>
        </p:spPr>
        <p:txBody>
          <a:bodyPr wrap="square" rtlCol="0">
            <a:spAutoFit/>
          </a:bodyPr>
          <a:lstStyle/>
          <a:p>
            <a:r>
              <a:rPr lang="en-GB" b="1" dirty="0" smtClean="0">
                <a:solidFill>
                  <a:srgbClr val="00B050"/>
                </a:solidFill>
              </a:rPr>
              <a:t>TANB</a:t>
            </a:r>
            <a:endParaRPr lang="en-GB" b="1" dirty="0">
              <a:solidFill>
                <a:srgbClr val="00B050"/>
              </a:solidFill>
            </a:endParaRPr>
          </a:p>
        </p:txBody>
      </p:sp>
      <p:sp>
        <p:nvSpPr>
          <p:cNvPr id="30" name="TextBox 29"/>
          <p:cNvSpPr txBox="1"/>
          <p:nvPr/>
        </p:nvSpPr>
        <p:spPr>
          <a:xfrm>
            <a:off x="6597544" y="5007432"/>
            <a:ext cx="1542677" cy="369332"/>
          </a:xfrm>
          <a:prstGeom prst="rect">
            <a:avLst/>
          </a:prstGeom>
          <a:noFill/>
        </p:spPr>
        <p:txBody>
          <a:bodyPr wrap="square" rtlCol="0">
            <a:spAutoFit/>
          </a:bodyPr>
          <a:lstStyle/>
          <a:p>
            <a:r>
              <a:rPr lang="en-GB" b="1" dirty="0" smtClean="0">
                <a:solidFill>
                  <a:schemeClr val="tx2"/>
                </a:solidFill>
              </a:rPr>
              <a:t>TAXS, TAXN</a:t>
            </a:r>
            <a:endParaRPr lang="en-GB" b="1" dirty="0">
              <a:solidFill>
                <a:schemeClr val="tx2"/>
              </a:solidFill>
            </a:endParaRPr>
          </a:p>
        </p:txBody>
      </p:sp>
      <p:sp>
        <p:nvSpPr>
          <p:cNvPr id="31" name="Oval 30"/>
          <p:cNvSpPr/>
          <p:nvPr/>
        </p:nvSpPr>
        <p:spPr>
          <a:xfrm>
            <a:off x="5955600" y="5361604"/>
            <a:ext cx="2397204" cy="1348640"/>
          </a:xfrm>
          <a:prstGeom prst="ellipse">
            <a:avLst/>
          </a:prstGeom>
          <a:no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a:stretch>
            <a:fillRect/>
          </a:stretch>
        </p:blipFill>
        <p:spPr>
          <a:xfrm>
            <a:off x="427830" y="1050935"/>
            <a:ext cx="4186650" cy="2765655"/>
          </a:xfrm>
          <a:prstGeom prst="rect">
            <a:avLst/>
          </a:prstGeom>
        </p:spPr>
      </p:pic>
      <p:pic>
        <p:nvPicPr>
          <p:cNvPr id="34" name="Picture 33"/>
          <p:cNvPicPr>
            <a:picLocks noChangeAspect="1"/>
          </p:cNvPicPr>
          <p:nvPr/>
        </p:nvPicPr>
        <p:blipFill>
          <a:blip r:embed="rId4"/>
          <a:stretch>
            <a:fillRect/>
          </a:stretch>
        </p:blipFill>
        <p:spPr>
          <a:xfrm>
            <a:off x="1829032" y="3784245"/>
            <a:ext cx="7279208" cy="1224193"/>
          </a:xfrm>
          <a:prstGeom prst="rect">
            <a:avLst/>
          </a:prstGeom>
        </p:spPr>
      </p:pic>
      <p:sp>
        <p:nvSpPr>
          <p:cNvPr id="12" name="TextBox 11"/>
          <p:cNvSpPr txBox="1"/>
          <p:nvPr/>
        </p:nvSpPr>
        <p:spPr>
          <a:xfrm>
            <a:off x="6516216" y="3500652"/>
            <a:ext cx="1944216" cy="276999"/>
          </a:xfrm>
          <a:prstGeom prst="rect">
            <a:avLst/>
          </a:prstGeom>
          <a:noFill/>
        </p:spPr>
        <p:txBody>
          <a:bodyPr wrap="square" rtlCol="0">
            <a:spAutoFit/>
          </a:bodyPr>
          <a:lstStyle/>
          <a:p>
            <a:r>
              <a:rPr lang="en-GB" sz="1200" dirty="0" smtClean="0"/>
              <a:t>P. Santos Diaz</a:t>
            </a:r>
            <a:endParaRPr lang="en-GB" sz="1200" dirty="0"/>
          </a:p>
        </p:txBody>
      </p:sp>
    </p:spTree>
    <p:extLst>
      <p:ext uri="{BB962C8B-B14F-4D97-AF65-F5344CB8AC3E}">
        <p14:creationId xmlns:p14="http://schemas.microsoft.com/office/powerpoint/2010/main" val="12580426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FDCA1C4-9514-7B4F-976F-D92F7E296653}" type="slidenum">
              <a:rPr lang="fr-FR" smtClean="0"/>
              <a:pPr/>
              <a:t>32</a:t>
            </a:fld>
            <a:endParaRPr lang="fr-FR"/>
          </a:p>
        </p:txBody>
      </p:sp>
      <p:sp>
        <p:nvSpPr>
          <p:cNvPr id="17" name="Footer Placeholder 2"/>
          <p:cNvSpPr>
            <a:spLocks noGrp="1"/>
          </p:cNvSpPr>
          <p:nvPr>
            <p:ph type="ftr" sz="quarter" idx="11"/>
          </p:nvPr>
        </p:nvSpPr>
        <p:spPr>
          <a:xfrm>
            <a:off x="1905000" y="6356350"/>
            <a:ext cx="6627000" cy="360000"/>
          </a:xfrm>
        </p:spPr>
        <p:txBody>
          <a:bodyPr/>
          <a:lstStyle/>
          <a:p>
            <a:r>
              <a:rPr lang="en-GB" noProof="0" smtClean="0"/>
              <a:t>L Rossi @ LARP CM28 - 24 April 2017</a:t>
            </a:r>
            <a:endParaRPr lang="en-GB" noProof="0" dirty="0"/>
          </a:p>
        </p:txBody>
      </p:sp>
      <p:sp>
        <p:nvSpPr>
          <p:cNvPr id="18" name="Title 17"/>
          <p:cNvSpPr txBox="1">
            <a:spLocks/>
          </p:cNvSpPr>
          <p:nvPr/>
        </p:nvSpPr>
        <p:spPr>
          <a:xfrm>
            <a:off x="256103" y="125119"/>
            <a:ext cx="7920000"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US" dirty="0" smtClean="0"/>
              <a:t>WP8 work progress: VAX</a:t>
            </a:r>
            <a:endParaRPr lang="en-GB" dirty="0"/>
          </a:p>
        </p:txBody>
      </p:sp>
      <p:sp>
        <p:nvSpPr>
          <p:cNvPr id="3" name="TextBox 2"/>
          <p:cNvSpPr txBox="1"/>
          <p:nvPr/>
        </p:nvSpPr>
        <p:spPr>
          <a:xfrm>
            <a:off x="611560" y="701220"/>
            <a:ext cx="7920440" cy="646331"/>
          </a:xfrm>
          <a:prstGeom prst="rect">
            <a:avLst/>
          </a:prstGeom>
          <a:noFill/>
        </p:spPr>
        <p:txBody>
          <a:bodyPr wrap="square" rtlCol="0">
            <a:spAutoFit/>
          </a:bodyPr>
          <a:lstStyle/>
          <a:p>
            <a:r>
              <a:rPr lang="en-GB" dirty="0"/>
              <a:t>V</a:t>
            </a:r>
            <a:r>
              <a:rPr lang="en-GB" dirty="0" smtClean="0"/>
              <a:t>ertical handling of 3 independent modules guided by columns. Services defined &amp; </a:t>
            </a:r>
            <a:r>
              <a:rPr lang="en-GB" dirty="0" err="1" smtClean="0"/>
              <a:t>integrated.Tendering</a:t>
            </a:r>
            <a:r>
              <a:rPr lang="en-GB" dirty="0" smtClean="0"/>
              <a:t> automatic plug-in connectors.</a:t>
            </a:r>
            <a:endParaRPr lang="en-GB" dirty="0"/>
          </a:p>
        </p:txBody>
      </p:sp>
      <p:pic>
        <p:nvPicPr>
          <p:cNvPr id="19" name="Picture 18"/>
          <p:cNvPicPr/>
          <p:nvPr/>
        </p:nvPicPr>
        <p:blipFill rotWithShape="1">
          <a:blip r:embed="rId2"/>
          <a:srcRect l="36043" r="13112" b="21118"/>
          <a:stretch/>
        </p:blipFill>
        <p:spPr>
          <a:xfrm>
            <a:off x="755576" y="2948843"/>
            <a:ext cx="4940697" cy="3388075"/>
          </a:xfrm>
          <a:prstGeom prst="rect">
            <a:avLst/>
          </a:prstGeom>
        </p:spPr>
      </p:pic>
      <p:pic>
        <p:nvPicPr>
          <p:cNvPr id="9" name="Picture 8"/>
          <p:cNvPicPr>
            <a:picLocks noChangeAspect="1"/>
          </p:cNvPicPr>
          <p:nvPr/>
        </p:nvPicPr>
        <p:blipFill>
          <a:blip r:embed="rId3"/>
          <a:stretch>
            <a:fillRect/>
          </a:stretch>
        </p:blipFill>
        <p:spPr>
          <a:xfrm rot="16200000">
            <a:off x="5343108" y="557018"/>
            <a:ext cx="2122710" cy="3851114"/>
          </a:xfrm>
          <a:prstGeom prst="rect">
            <a:avLst/>
          </a:prstGeom>
        </p:spPr>
      </p:pic>
      <p:pic>
        <p:nvPicPr>
          <p:cNvPr id="10" name="Picture 9"/>
          <p:cNvPicPr>
            <a:picLocks noChangeAspect="1"/>
          </p:cNvPicPr>
          <p:nvPr/>
        </p:nvPicPr>
        <p:blipFill>
          <a:blip r:embed="rId4"/>
          <a:stretch>
            <a:fillRect/>
          </a:stretch>
        </p:blipFill>
        <p:spPr>
          <a:xfrm>
            <a:off x="611560" y="1416800"/>
            <a:ext cx="1872208" cy="2949672"/>
          </a:xfrm>
          <a:prstGeom prst="rect">
            <a:avLst/>
          </a:prstGeom>
        </p:spPr>
      </p:pic>
      <p:sp>
        <p:nvSpPr>
          <p:cNvPr id="4" name="Down Arrow 3"/>
          <p:cNvSpPr/>
          <p:nvPr/>
        </p:nvSpPr>
        <p:spPr>
          <a:xfrm rot="9015352">
            <a:off x="2178694" y="2951302"/>
            <a:ext cx="360040" cy="14401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5"/>
          <a:stretch>
            <a:fillRect/>
          </a:stretch>
        </p:blipFill>
        <p:spPr>
          <a:xfrm rot="5400000">
            <a:off x="5563153" y="4065208"/>
            <a:ext cx="2367522" cy="1750433"/>
          </a:xfrm>
          <a:prstGeom prst="rect">
            <a:avLst/>
          </a:prstGeom>
        </p:spPr>
      </p:pic>
      <p:sp>
        <p:nvSpPr>
          <p:cNvPr id="21" name="TextBox 20"/>
          <p:cNvSpPr txBox="1"/>
          <p:nvPr/>
        </p:nvSpPr>
        <p:spPr>
          <a:xfrm>
            <a:off x="2771800" y="5946250"/>
            <a:ext cx="2652145" cy="461665"/>
          </a:xfrm>
          <a:prstGeom prst="rect">
            <a:avLst/>
          </a:prstGeom>
          <a:noFill/>
        </p:spPr>
        <p:txBody>
          <a:bodyPr wrap="square" rtlCol="0">
            <a:spAutoFit/>
          </a:bodyPr>
          <a:lstStyle/>
          <a:p>
            <a:r>
              <a:rPr lang="en-GB" sz="1200" dirty="0" smtClean="0"/>
              <a:t>L. </a:t>
            </a:r>
            <a:r>
              <a:rPr lang="en-GB" sz="1200" dirty="0" err="1" smtClean="0"/>
              <a:t>Krzkempek</a:t>
            </a:r>
            <a:r>
              <a:rPr lang="en-GB" sz="1200" dirty="0" smtClean="0"/>
              <a:t>, J. Perez Espinos, M. Lazzaroni, D. Brethoux</a:t>
            </a:r>
            <a:endParaRPr lang="en-GB" sz="1200" dirty="0"/>
          </a:p>
        </p:txBody>
      </p:sp>
    </p:spTree>
    <p:extLst>
      <p:ext uri="{BB962C8B-B14F-4D97-AF65-F5344CB8AC3E}">
        <p14:creationId xmlns:p14="http://schemas.microsoft.com/office/powerpoint/2010/main" val="341172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257"/>
            <a:ext cx="7920000" cy="720000"/>
          </a:xfrm>
        </p:spPr>
        <p:txBody>
          <a:bodyPr/>
          <a:lstStyle/>
          <a:p>
            <a:r>
              <a:rPr lang="en-GB" dirty="0" smtClean="0"/>
              <a:t>Development of beam screens with shielding</a:t>
            </a:r>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640"/>
          <a:stretch/>
        </p:blipFill>
        <p:spPr>
          <a:xfrm>
            <a:off x="3516152" y="693958"/>
            <a:ext cx="2993783" cy="2044693"/>
          </a:xfrm>
          <a:prstGeom prst="rect">
            <a:avLst/>
          </a:prstGeom>
        </p:spPr>
      </p:pic>
      <p:sp>
        <p:nvSpPr>
          <p:cNvPr id="7" name="Rectangle 6"/>
          <p:cNvSpPr/>
          <p:nvPr/>
        </p:nvSpPr>
        <p:spPr>
          <a:xfrm>
            <a:off x="308016" y="1006380"/>
            <a:ext cx="3293991" cy="646331"/>
          </a:xfrm>
          <a:prstGeom prst="rect">
            <a:avLst/>
          </a:prstGeom>
        </p:spPr>
        <p:txBody>
          <a:bodyPr wrap="square">
            <a:spAutoFit/>
          </a:bodyPr>
          <a:lstStyle/>
          <a:p>
            <a:r>
              <a:rPr lang="en-GB" dirty="0">
                <a:solidFill>
                  <a:schemeClr val="tx1">
                    <a:lumMod val="75000"/>
                    <a:lumOff val="25000"/>
                  </a:schemeClr>
                </a:solidFill>
              </a:rPr>
              <a:t>Beam screen and cold bore </a:t>
            </a:r>
            <a:r>
              <a:rPr lang="en-GB" dirty="0">
                <a:solidFill>
                  <a:srgbClr val="FF3399"/>
                </a:solidFill>
              </a:rPr>
              <a:t>mechanical design </a:t>
            </a:r>
            <a:r>
              <a:rPr lang="en-GB" dirty="0">
                <a:solidFill>
                  <a:schemeClr val="tx1">
                    <a:lumMod val="75000"/>
                    <a:lumOff val="25000"/>
                  </a:schemeClr>
                </a:solidFill>
              </a:rPr>
              <a:t>completed:</a:t>
            </a:r>
            <a:endParaRPr lang="en-GB" dirty="0"/>
          </a:p>
        </p:txBody>
      </p:sp>
      <p:sp>
        <p:nvSpPr>
          <p:cNvPr id="8" name="Rectangle 7"/>
          <p:cNvSpPr/>
          <p:nvPr/>
        </p:nvSpPr>
        <p:spPr>
          <a:xfrm>
            <a:off x="308016" y="2861495"/>
            <a:ext cx="5529379" cy="369332"/>
          </a:xfrm>
          <a:prstGeom prst="rect">
            <a:avLst/>
          </a:prstGeom>
        </p:spPr>
        <p:txBody>
          <a:bodyPr wrap="square">
            <a:spAutoFit/>
          </a:bodyPr>
          <a:lstStyle/>
          <a:p>
            <a:pPr marL="0" lvl="1" algn="just">
              <a:buClr>
                <a:srgbClr val="00CC99"/>
              </a:buClr>
            </a:pPr>
            <a:r>
              <a:rPr lang="en-GB" dirty="0">
                <a:solidFill>
                  <a:srgbClr val="FF3399"/>
                </a:solidFill>
              </a:rPr>
              <a:t>Thermal mechanical </a:t>
            </a:r>
            <a:r>
              <a:rPr lang="en-GB" dirty="0">
                <a:solidFill>
                  <a:schemeClr val="tx1">
                    <a:lumMod val="75000"/>
                    <a:lumOff val="25000"/>
                  </a:schemeClr>
                </a:solidFill>
              </a:rPr>
              <a:t>models and </a:t>
            </a:r>
            <a:r>
              <a:rPr lang="en-GB" dirty="0">
                <a:solidFill>
                  <a:srgbClr val="FF3399"/>
                </a:solidFill>
              </a:rPr>
              <a:t>simulations </a:t>
            </a:r>
            <a:r>
              <a:rPr lang="en-GB" dirty="0" smtClean="0">
                <a:solidFill>
                  <a:srgbClr val="FF3399"/>
                </a:solidFill>
              </a:rPr>
              <a:t>done:</a:t>
            </a:r>
            <a:endParaRPr lang="en-GB" dirty="0">
              <a:solidFill>
                <a:srgbClr val="FF3399"/>
              </a:solidFill>
            </a:endParaRPr>
          </a:p>
        </p:txBody>
      </p:sp>
      <p:sp>
        <p:nvSpPr>
          <p:cNvPr id="9" name="TextBox 8"/>
          <p:cNvSpPr txBox="1"/>
          <p:nvPr/>
        </p:nvSpPr>
        <p:spPr>
          <a:xfrm>
            <a:off x="3516153" y="2484618"/>
            <a:ext cx="3020756" cy="307777"/>
          </a:xfrm>
          <a:prstGeom prst="rect">
            <a:avLst/>
          </a:prstGeom>
        </p:spPr>
        <p:txBody>
          <a:bodyPr>
            <a:noAutofit/>
          </a:bodyPr>
          <a:lstStyle>
            <a:defPPr>
              <a:defRPr lang="fr-FR"/>
            </a:defPPr>
            <a:lvl1pPr indent="0" algn="ctr">
              <a:spcBef>
                <a:spcPct val="20000"/>
              </a:spcBef>
              <a:buClr>
                <a:schemeClr val="accent6"/>
              </a:buClr>
              <a:buFont typeface="Wingdings" charset="2"/>
              <a:buNone/>
              <a:defRPr sz="1400">
                <a:solidFill>
                  <a:schemeClr val="bg1"/>
                </a:solidFill>
              </a:defRPr>
            </a:lvl1pPr>
            <a:lvl2pPr marL="742950" indent="-285750">
              <a:spcBef>
                <a:spcPct val="20000"/>
              </a:spcBef>
              <a:buClr>
                <a:schemeClr val="accent6"/>
              </a:buClr>
              <a:buFont typeface="Wingdings" charset="2"/>
              <a:buChar char="§"/>
              <a:defRPr sz="2400">
                <a:solidFill>
                  <a:schemeClr val="accent5"/>
                </a:solidFill>
              </a:defRPr>
            </a:lvl2pPr>
            <a:lvl3pPr marL="1143000" indent="-228600">
              <a:spcBef>
                <a:spcPct val="20000"/>
              </a:spcBef>
              <a:buClr>
                <a:schemeClr val="accent6"/>
              </a:buClr>
              <a:buFont typeface="Wingdings" charset="2"/>
              <a:buChar char="§"/>
              <a:defRPr sz="2000">
                <a:solidFill>
                  <a:schemeClr val="accent5"/>
                </a:solidFill>
              </a:defRPr>
            </a:lvl3pPr>
            <a:lvl4pPr marL="1600200" indent="-228600">
              <a:spcBef>
                <a:spcPct val="20000"/>
              </a:spcBef>
              <a:buClr>
                <a:schemeClr val="accent6"/>
              </a:buClr>
              <a:buFont typeface="Wingdings" charset="2"/>
              <a:buChar char="§"/>
              <a:defRPr>
                <a:solidFill>
                  <a:schemeClr val="accent5"/>
                </a:solidFill>
              </a:defRPr>
            </a:lvl4pPr>
            <a:lvl5pPr marL="2057400" indent="-228600">
              <a:spcBef>
                <a:spcPct val="20000"/>
              </a:spcBef>
              <a:buClr>
                <a:schemeClr val="accent6"/>
              </a:buClr>
              <a:buFont typeface="Wingdings" charset="2"/>
              <a:buChar char="§"/>
              <a:defRPr sz="1600">
                <a:solidFill>
                  <a:schemeClr val="accent5"/>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GB" sz="1200" dirty="0"/>
              <a:t>Q1 beam screen / cold bore assembly</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771" y="3255530"/>
            <a:ext cx="3002844" cy="2252133"/>
          </a:xfrm>
          <a:prstGeom prst="rect">
            <a:avLst/>
          </a:prstGeom>
        </p:spPr>
      </p:pic>
      <p:pic>
        <p:nvPicPr>
          <p:cNvPr id="21" name="Picture 20"/>
          <p:cNvPicPr>
            <a:picLocks noChangeAspect="1"/>
          </p:cNvPicPr>
          <p:nvPr/>
        </p:nvPicPr>
        <p:blipFill rotWithShape="1">
          <a:blip r:embed="rId4"/>
          <a:srcRect l="46656" t="20817" r="-1" b="21603"/>
          <a:stretch/>
        </p:blipFill>
        <p:spPr>
          <a:xfrm>
            <a:off x="4925907" y="3257177"/>
            <a:ext cx="3283385" cy="2141186"/>
          </a:xfrm>
          <a:prstGeom prst="rect">
            <a:avLst/>
          </a:prstGeom>
        </p:spPr>
      </p:pic>
      <p:sp>
        <p:nvSpPr>
          <p:cNvPr id="22" name="TextBox 21"/>
          <p:cNvSpPr txBox="1"/>
          <p:nvPr/>
        </p:nvSpPr>
        <p:spPr>
          <a:xfrm>
            <a:off x="1152510" y="5398363"/>
            <a:ext cx="2993808" cy="523220"/>
          </a:xfrm>
          <a:prstGeom prst="rect">
            <a:avLst/>
          </a:prstGeom>
        </p:spPr>
        <p:txBody>
          <a:bodyPr>
            <a:noAutofit/>
          </a:bodyPr>
          <a:lstStyle>
            <a:defPPr>
              <a:defRPr lang="fr-FR"/>
            </a:defPPr>
            <a:lvl1pPr indent="0" algn="ctr">
              <a:spcBef>
                <a:spcPct val="20000"/>
              </a:spcBef>
              <a:buClr>
                <a:schemeClr val="accent6"/>
              </a:buClr>
              <a:buFont typeface="Wingdings" charset="2"/>
              <a:buNone/>
              <a:defRPr sz="1400">
                <a:solidFill>
                  <a:schemeClr val="bg1"/>
                </a:solidFill>
              </a:defRPr>
            </a:lvl1pPr>
            <a:lvl2pPr marL="742950" indent="-285750">
              <a:spcBef>
                <a:spcPct val="20000"/>
              </a:spcBef>
              <a:buClr>
                <a:schemeClr val="accent6"/>
              </a:buClr>
              <a:buFont typeface="Wingdings" charset="2"/>
              <a:buChar char="§"/>
              <a:defRPr sz="2400">
                <a:solidFill>
                  <a:schemeClr val="accent5"/>
                </a:solidFill>
              </a:defRPr>
            </a:lvl2pPr>
            <a:lvl3pPr marL="1143000" indent="-228600">
              <a:spcBef>
                <a:spcPct val="20000"/>
              </a:spcBef>
              <a:buClr>
                <a:schemeClr val="accent6"/>
              </a:buClr>
              <a:buFont typeface="Wingdings" charset="2"/>
              <a:buChar char="§"/>
              <a:defRPr sz="2000">
                <a:solidFill>
                  <a:schemeClr val="accent5"/>
                </a:solidFill>
              </a:defRPr>
            </a:lvl3pPr>
            <a:lvl4pPr marL="1600200" indent="-228600">
              <a:spcBef>
                <a:spcPct val="20000"/>
              </a:spcBef>
              <a:buClr>
                <a:schemeClr val="accent6"/>
              </a:buClr>
              <a:buFont typeface="Wingdings" charset="2"/>
              <a:buChar char="§"/>
              <a:defRPr>
                <a:solidFill>
                  <a:schemeClr val="accent5"/>
                </a:solidFill>
              </a:defRPr>
            </a:lvl4pPr>
            <a:lvl5pPr marL="2057400" indent="-228600">
              <a:spcBef>
                <a:spcPct val="20000"/>
              </a:spcBef>
              <a:buClr>
                <a:schemeClr val="accent6"/>
              </a:buClr>
              <a:buFont typeface="Wingdings" charset="2"/>
              <a:buChar char="§"/>
              <a:defRPr sz="1600">
                <a:solidFill>
                  <a:schemeClr val="accent5"/>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GB" sz="1200" dirty="0" smtClean="0">
                <a:solidFill>
                  <a:schemeClr val="tx1">
                    <a:lumMod val="75000"/>
                    <a:lumOff val="25000"/>
                  </a:schemeClr>
                </a:solidFill>
              </a:rPr>
              <a:t>Illustration of mechanical </a:t>
            </a:r>
            <a:r>
              <a:rPr lang="en-GB" sz="1200" dirty="0">
                <a:solidFill>
                  <a:schemeClr val="tx1">
                    <a:lumMod val="75000"/>
                    <a:lumOff val="25000"/>
                  </a:schemeClr>
                </a:solidFill>
              </a:rPr>
              <a:t>behaviour during a quench</a:t>
            </a:r>
          </a:p>
        </p:txBody>
      </p:sp>
      <p:sp>
        <p:nvSpPr>
          <p:cNvPr id="23" name="TextBox 22"/>
          <p:cNvSpPr txBox="1"/>
          <p:nvPr/>
        </p:nvSpPr>
        <p:spPr>
          <a:xfrm>
            <a:off x="4739070" y="5398363"/>
            <a:ext cx="3366493" cy="461665"/>
          </a:xfrm>
          <a:prstGeom prst="rect">
            <a:avLst/>
          </a:prstGeom>
        </p:spPr>
        <p:txBody>
          <a:bodyPr>
            <a:noAutofit/>
          </a:bodyPr>
          <a:lstStyle>
            <a:defPPr>
              <a:defRPr lang="fr-FR"/>
            </a:defPPr>
            <a:lvl1pPr indent="0" algn="ctr">
              <a:spcBef>
                <a:spcPct val="20000"/>
              </a:spcBef>
              <a:buClr>
                <a:schemeClr val="accent6"/>
              </a:buClr>
              <a:buFont typeface="Wingdings" charset="2"/>
              <a:buNone/>
              <a:defRPr sz="1200">
                <a:solidFill>
                  <a:schemeClr val="tx1">
                    <a:lumMod val="75000"/>
                    <a:lumOff val="25000"/>
                  </a:schemeClr>
                </a:solidFill>
              </a:defRPr>
            </a:lvl1pPr>
            <a:lvl2pPr marL="742950" indent="-285750">
              <a:spcBef>
                <a:spcPct val="20000"/>
              </a:spcBef>
              <a:buClr>
                <a:schemeClr val="accent6"/>
              </a:buClr>
              <a:buFont typeface="Wingdings" charset="2"/>
              <a:buChar char="§"/>
              <a:defRPr sz="2400">
                <a:solidFill>
                  <a:schemeClr val="accent5"/>
                </a:solidFill>
              </a:defRPr>
            </a:lvl2pPr>
            <a:lvl3pPr marL="1143000" indent="-228600">
              <a:spcBef>
                <a:spcPct val="20000"/>
              </a:spcBef>
              <a:buClr>
                <a:schemeClr val="accent6"/>
              </a:buClr>
              <a:buFont typeface="Wingdings" charset="2"/>
              <a:buChar char="§"/>
              <a:defRPr sz="2000">
                <a:solidFill>
                  <a:schemeClr val="accent5"/>
                </a:solidFill>
              </a:defRPr>
            </a:lvl3pPr>
            <a:lvl4pPr marL="1600200" indent="-228600">
              <a:spcBef>
                <a:spcPct val="20000"/>
              </a:spcBef>
              <a:buClr>
                <a:schemeClr val="accent6"/>
              </a:buClr>
              <a:buFont typeface="Wingdings" charset="2"/>
              <a:buChar char="§"/>
              <a:defRPr>
                <a:solidFill>
                  <a:schemeClr val="accent5"/>
                </a:solidFill>
              </a:defRPr>
            </a:lvl4pPr>
            <a:lvl5pPr marL="2057400" indent="-228600">
              <a:spcBef>
                <a:spcPct val="20000"/>
              </a:spcBef>
              <a:buClr>
                <a:schemeClr val="accent6"/>
              </a:buClr>
              <a:buFont typeface="Wingdings" charset="2"/>
              <a:buChar char="§"/>
              <a:defRPr sz="1600">
                <a:solidFill>
                  <a:schemeClr val="accent5"/>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GB" dirty="0"/>
              <a:t>Heat transfer from the tungsten absorbers to the cryogenic cooling tube</a:t>
            </a:r>
          </a:p>
        </p:txBody>
      </p:sp>
      <p:pic>
        <p:nvPicPr>
          <p:cNvPr id="24" name="Picture 2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36908" y="789100"/>
            <a:ext cx="2607092" cy="1466489"/>
          </a:xfrm>
          <a:prstGeom prst="rect">
            <a:avLst/>
          </a:prstGeom>
        </p:spPr>
      </p:pic>
      <p:sp>
        <p:nvSpPr>
          <p:cNvPr id="26" name="TextBox 25"/>
          <p:cNvSpPr txBox="1"/>
          <p:nvPr/>
        </p:nvSpPr>
        <p:spPr>
          <a:xfrm>
            <a:off x="6536908" y="2230852"/>
            <a:ext cx="2518060" cy="307777"/>
          </a:xfrm>
          <a:prstGeom prst="rect">
            <a:avLst/>
          </a:prstGeom>
        </p:spPr>
        <p:txBody>
          <a:bodyPr>
            <a:noAutofit/>
          </a:bodyPr>
          <a:lstStyle>
            <a:defPPr>
              <a:defRPr lang="fr-FR"/>
            </a:defPPr>
            <a:lvl1pPr indent="0" algn="ctr">
              <a:spcBef>
                <a:spcPct val="20000"/>
              </a:spcBef>
              <a:buClr>
                <a:schemeClr val="accent6"/>
              </a:buClr>
              <a:buFont typeface="Wingdings" charset="2"/>
              <a:buNone/>
              <a:defRPr sz="1400">
                <a:solidFill>
                  <a:schemeClr val="bg1"/>
                </a:solidFill>
              </a:defRPr>
            </a:lvl1pPr>
            <a:lvl2pPr marL="742950" indent="-285750">
              <a:spcBef>
                <a:spcPct val="20000"/>
              </a:spcBef>
              <a:buClr>
                <a:schemeClr val="accent6"/>
              </a:buClr>
              <a:buFont typeface="Wingdings" charset="2"/>
              <a:buChar char="§"/>
              <a:defRPr sz="2400">
                <a:solidFill>
                  <a:schemeClr val="accent5"/>
                </a:solidFill>
              </a:defRPr>
            </a:lvl2pPr>
            <a:lvl3pPr marL="1143000" indent="-228600">
              <a:spcBef>
                <a:spcPct val="20000"/>
              </a:spcBef>
              <a:buClr>
                <a:schemeClr val="accent6"/>
              </a:buClr>
              <a:buFont typeface="Wingdings" charset="2"/>
              <a:buChar char="§"/>
              <a:defRPr sz="2000">
                <a:solidFill>
                  <a:schemeClr val="accent5"/>
                </a:solidFill>
              </a:defRPr>
            </a:lvl3pPr>
            <a:lvl4pPr marL="1600200" indent="-228600">
              <a:spcBef>
                <a:spcPct val="20000"/>
              </a:spcBef>
              <a:buClr>
                <a:schemeClr val="accent6"/>
              </a:buClr>
              <a:buFont typeface="Wingdings" charset="2"/>
              <a:buChar char="§"/>
              <a:defRPr>
                <a:solidFill>
                  <a:schemeClr val="accent5"/>
                </a:solidFill>
              </a:defRPr>
            </a:lvl4pPr>
            <a:lvl5pPr marL="2057400" indent="-228600">
              <a:spcBef>
                <a:spcPct val="20000"/>
              </a:spcBef>
              <a:buClr>
                <a:schemeClr val="accent6"/>
              </a:buClr>
              <a:buFont typeface="Wingdings" charset="2"/>
              <a:buChar char="§"/>
              <a:defRPr sz="1600">
                <a:solidFill>
                  <a:schemeClr val="accent5"/>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GB" sz="1200" dirty="0" smtClean="0">
                <a:solidFill>
                  <a:schemeClr val="tx1">
                    <a:lumMod val="75000"/>
                    <a:lumOff val="25000"/>
                  </a:schemeClr>
                </a:solidFill>
              </a:rPr>
              <a:t>Q2 – D1 </a:t>
            </a:r>
            <a:r>
              <a:rPr lang="en-GB" sz="1200" dirty="0">
                <a:solidFill>
                  <a:schemeClr val="tx1">
                    <a:lumMod val="75000"/>
                    <a:lumOff val="25000"/>
                  </a:schemeClr>
                </a:solidFill>
              </a:rPr>
              <a:t>beam screen </a:t>
            </a:r>
            <a:r>
              <a:rPr lang="en-GB" sz="1200" dirty="0" smtClean="0">
                <a:solidFill>
                  <a:schemeClr val="tx1">
                    <a:lumMod val="75000"/>
                    <a:lumOff val="25000"/>
                  </a:schemeClr>
                </a:solidFill>
              </a:rPr>
              <a:t>assembly</a:t>
            </a:r>
            <a:endParaRPr lang="en-GB" sz="1200" dirty="0">
              <a:solidFill>
                <a:schemeClr val="tx1">
                  <a:lumMod val="75000"/>
                  <a:lumOff val="25000"/>
                </a:schemeClr>
              </a:solidFill>
            </a:endParaRPr>
          </a:p>
        </p:txBody>
      </p:sp>
      <p:sp>
        <p:nvSpPr>
          <p:cNvPr id="13" name="Rectangle 12"/>
          <p:cNvSpPr/>
          <p:nvPr/>
        </p:nvSpPr>
        <p:spPr>
          <a:xfrm>
            <a:off x="303080" y="5856879"/>
            <a:ext cx="6856272" cy="369332"/>
          </a:xfrm>
          <a:prstGeom prst="rect">
            <a:avLst/>
          </a:prstGeom>
        </p:spPr>
        <p:txBody>
          <a:bodyPr wrap="square">
            <a:spAutoFit/>
          </a:bodyPr>
          <a:lstStyle/>
          <a:p>
            <a:pPr marL="0" lvl="1" algn="just">
              <a:buClr>
                <a:srgbClr val="00CC99"/>
              </a:buClr>
            </a:pPr>
            <a:r>
              <a:rPr lang="en-GB" dirty="0" smtClean="0">
                <a:solidFill>
                  <a:schemeClr val="tx1">
                    <a:lumMod val="75000"/>
                    <a:lumOff val="25000"/>
                  </a:schemeClr>
                </a:solidFill>
              </a:rPr>
              <a:t>Impact of </a:t>
            </a:r>
            <a:r>
              <a:rPr lang="en-GB" dirty="0">
                <a:solidFill>
                  <a:srgbClr val="FF3399"/>
                </a:solidFill>
              </a:rPr>
              <a:t>CLIQ</a:t>
            </a:r>
            <a:r>
              <a:rPr lang="en-GB" dirty="0" smtClean="0">
                <a:solidFill>
                  <a:schemeClr val="tx1">
                    <a:lumMod val="75000"/>
                    <a:lumOff val="25000"/>
                  </a:schemeClr>
                </a:solidFill>
              </a:rPr>
              <a:t> discharge </a:t>
            </a:r>
            <a:r>
              <a:rPr lang="en-GB" dirty="0">
                <a:solidFill>
                  <a:srgbClr val="FF3399"/>
                </a:solidFill>
              </a:rPr>
              <a:t>under study</a:t>
            </a:r>
            <a:r>
              <a:rPr lang="en-GB" dirty="0" smtClean="0">
                <a:solidFill>
                  <a:schemeClr val="tx1">
                    <a:lumMod val="75000"/>
                    <a:lumOff val="25000"/>
                  </a:schemeClr>
                </a:solidFill>
              </a:rPr>
              <a:t>. </a:t>
            </a:r>
            <a:endParaRPr lang="en-GB" dirty="0">
              <a:solidFill>
                <a:srgbClr val="FF3399"/>
              </a:solidFill>
            </a:endParaRPr>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33</a:t>
            </a:fld>
            <a:endParaRPr lang="fr-FR"/>
          </a:p>
        </p:txBody>
      </p:sp>
    </p:spTree>
    <p:extLst>
      <p:ext uri="{BB962C8B-B14F-4D97-AF65-F5344CB8AC3E}">
        <p14:creationId xmlns:p14="http://schemas.microsoft.com/office/powerpoint/2010/main" val="1119345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99963" y="1052736"/>
            <a:ext cx="5934984" cy="5120079"/>
          </a:xfrm>
          <a:prstGeom prst="rect">
            <a:avLst/>
          </a:prstGeom>
          <a:noFill/>
        </p:spPr>
        <p:txBody>
          <a:bodyPr wrap="square" lIns="102321" tIns="51161" rIns="102321" bIns="51161" rtlCol="0">
            <a:spAutoFit/>
          </a:bodyPr>
          <a:lstStyle/>
          <a:p>
            <a:pPr marL="0" lvl="1" algn="just">
              <a:buClr>
                <a:srgbClr val="00CC99"/>
              </a:buClr>
            </a:pPr>
            <a:r>
              <a:rPr lang="en-GB" dirty="0">
                <a:solidFill>
                  <a:srgbClr val="FF3399"/>
                </a:solidFill>
              </a:rPr>
              <a:t>Characterisation tests </a:t>
            </a:r>
            <a:r>
              <a:rPr lang="en-GB" dirty="0" smtClean="0">
                <a:solidFill>
                  <a:schemeClr val="tx1">
                    <a:lumMod val="75000"/>
                    <a:lumOff val="25000"/>
                  </a:schemeClr>
                </a:solidFill>
              </a:rPr>
              <a:t>and </a:t>
            </a:r>
            <a:r>
              <a:rPr lang="en-GB" dirty="0" smtClean="0">
                <a:solidFill>
                  <a:srgbClr val="FF3399"/>
                </a:solidFill>
              </a:rPr>
              <a:t>prototyping:</a:t>
            </a:r>
            <a:endParaRPr lang="en-GB" dirty="0">
              <a:solidFill>
                <a:srgbClr val="FF3399"/>
              </a:solidFill>
            </a:endParaRPr>
          </a:p>
          <a:p>
            <a:pPr marL="742950" lvl="2" indent="-285750" algn="just">
              <a:buFont typeface="Wingdings" panose="05000000000000000000" pitchFamily="2" charset="2"/>
              <a:buChar char="è"/>
            </a:pPr>
            <a:r>
              <a:rPr lang="en-GB" dirty="0">
                <a:solidFill>
                  <a:srgbClr val="FF3399"/>
                </a:solidFill>
                <a:sym typeface="Wingdings" panose="05000000000000000000" pitchFamily="2" charset="2"/>
              </a:rPr>
              <a:t>Thermal tests ongoing with </a:t>
            </a:r>
            <a:r>
              <a:rPr lang="en-GB" dirty="0" err="1">
                <a:solidFill>
                  <a:srgbClr val="FF3399"/>
                </a:solidFill>
                <a:sym typeface="Wingdings" panose="05000000000000000000" pitchFamily="2" charset="2"/>
              </a:rPr>
              <a:t>cryolab</a:t>
            </a:r>
            <a:r>
              <a:rPr lang="en-GB" dirty="0">
                <a:solidFill>
                  <a:srgbClr val="FF3399"/>
                </a:solidFill>
                <a:sym typeface="Wingdings" panose="05000000000000000000" pitchFamily="2" charset="2"/>
              </a:rPr>
              <a:t> </a:t>
            </a:r>
            <a:r>
              <a:rPr lang="en-GB" dirty="0" smtClean="0">
                <a:solidFill>
                  <a:schemeClr val="tx1">
                    <a:lumMod val="75000"/>
                    <a:lumOff val="25000"/>
                  </a:schemeClr>
                </a:solidFill>
                <a:sym typeface="Wingdings" panose="05000000000000000000" pitchFamily="2" charset="2"/>
              </a:rPr>
              <a:t>to assess the heat transfer performance:</a:t>
            </a:r>
          </a:p>
          <a:p>
            <a:pPr marL="1200150" lvl="3" indent="-285750" algn="just">
              <a:buFont typeface="Wingdings" panose="05000000000000000000" pitchFamily="2" charset="2"/>
              <a:buChar char="è"/>
            </a:pPr>
            <a:r>
              <a:rPr lang="en-GB" sz="1400" dirty="0" smtClean="0">
                <a:solidFill>
                  <a:schemeClr val="tx1">
                    <a:lumMod val="75000"/>
                    <a:lumOff val="25000"/>
                  </a:schemeClr>
                </a:solidFill>
                <a:sym typeface="Wingdings" panose="05000000000000000000" pitchFamily="2" charset="2"/>
              </a:rPr>
              <a:t>Heat transfer from the </a:t>
            </a:r>
            <a:r>
              <a:rPr lang="en-GB" sz="1400" dirty="0" smtClean="0">
                <a:solidFill>
                  <a:srgbClr val="FF0066"/>
                </a:solidFill>
                <a:sym typeface="Wingdings" panose="05000000000000000000" pitchFamily="2" charset="2"/>
              </a:rPr>
              <a:t>absorbers to the cryogenic cooling </a:t>
            </a:r>
            <a:r>
              <a:rPr lang="en-GB" sz="1400" dirty="0" smtClean="0">
                <a:solidFill>
                  <a:schemeClr val="tx1">
                    <a:lumMod val="75000"/>
                    <a:lumOff val="25000"/>
                  </a:schemeClr>
                </a:solidFill>
                <a:sym typeface="Wingdings" panose="05000000000000000000" pitchFamily="2" charset="2"/>
              </a:rPr>
              <a:t>tube successfully </a:t>
            </a:r>
            <a:r>
              <a:rPr lang="en-GB" sz="1400" dirty="0" smtClean="0">
                <a:solidFill>
                  <a:srgbClr val="FF0066"/>
                </a:solidFill>
                <a:sym typeface="Wingdings" panose="05000000000000000000" pitchFamily="2" charset="2"/>
              </a:rPr>
              <a:t>done</a:t>
            </a:r>
            <a:r>
              <a:rPr lang="en-GB" sz="1400" dirty="0" smtClean="0">
                <a:solidFill>
                  <a:schemeClr val="tx1">
                    <a:lumMod val="75000"/>
                    <a:lumOff val="25000"/>
                  </a:schemeClr>
                </a:solidFill>
                <a:sym typeface="Wingdings" panose="05000000000000000000" pitchFamily="2" charset="2"/>
              </a:rPr>
              <a:t> on short prototype</a:t>
            </a:r>
          </a:p>
          <a:p>
            <a:pPr marL="1200150" lvl="3" indent="-285750" algn="just">
              <a:buFont typeface="Wingdings" panose="05000000000000000000" pitchFamily="2" charset="2"/>
              <a:buChar char="è"/>
            </a:pPr>
            <a:r>
              <a:rPr lang="en-GB" sz="1400" dirty="0" smtClean="0">
                <a:solidFill>
                  <a:srgbClr val="FF3399"/>
                </a:solidFill>
                <a:sym typeface="Wingdings" panose="05000000000000000000" pitchFamily="2" charset="2"/>
              </a:rPr>
              <a:t>Overall</a:t>
            </a:r>
            <a:r>
              <a:rPr lang="en-GB" sz="1400" dirty="0" smtClean="0">
                <a:solidFill>
                  <a:schemeClr val="tx1">
                    <a:lumMod val="75000"/>
                    <a:lumOff val="25000"/>
                  </a:schemeClr>
                </a:solidFill>
                <a:sym typeface="Wingdings" panose="05000000000000000000" pitchFamily="2" charset="2"/>
              </a:rPr>
              <a:t> thermal behaviour to be tested on a 80 cm long cold bore/beam screen prototypes in </a:t>
            </a:r>
            <a:r>
              <a:rPr lang="en-GB" sz="1400" dirty="0" smtClean="0">
                <a:solidFill>
                  <a:srgbClr val="FF3399"/>
                </a:solidFill>
                <a:sym typeface="Wingdings" panose="05000000000000000000" pitchFamily="2" charset="2"/>
              </a:rPr>
              <a:t>Mid 2017</a:t>
            </a:r>
          </a:p>
          <a:p>
            <a:pPr marL="742950" lvl="2" indent="-285750" algn="just">
              <a:buFont typeface="Wingdings" panose="05000000000000000000" pitchFamily="2" charset="2"/>
              <a:buChar char="è"/>
            </a:pPr>
            <a:endParaRPr lang="en-GB" dirty="0" smtClean="0">
              <a:solidFill>
                <a:schemeClr val="tx1">
                  <a:lumMod val="75000"/>
                  <a:lumOff val="25000"/>
                </a:schemeClr>
              </a:solidFill>
              <a:sym typeface="Wingdings" panose="05000000000000000000" pitchFamily="2" charset="2"/>
            </a:endParaRPr>
          </a:p>
          <a:p>
            <a:pPr marL="742950" lvl="2" indent="-285750" algn="just">
              <a:buFont typeface="Wingdings" panose="05000000000000000000" pitchFamily="2" charset="2"/>
              <a:buChar char="è"/>
            </a:pPr>
            <a:r>
              <a:rPr lang="en-GB" dirty="0" smtClean="0">
                <a:solidFill>
                  <a:srgbClr val="FF3399"/>
                </a:solidFill>
                <a:sym typeface="Wingdings" panose="05000000000000000000" pitchFamily="2" charset="2"/>
              </a:rPr>
              <a:t>First quench </a:t>
            </a:r>
            <a:r>
              <a:rPr lang="en-GB" dirty="0">
                <a:solidFill>
                  <a:srgbClr val="FF3399"/>
                </a:solidFill>
                <a:sym typeface="Wingdings" panose="05000000000000000000" pitchFamily="2" charset="2"/>
              </a:rPr>
              <a:t>test </a:t>
            </a:r>
            <a:r>
              <a:rPr lang="en-GB" dirty="0" smtClean="0">
                <a:solidFill>
                  <a:schemeClr val="tx1">
                    <a:lumMod val="75000"/>
                    <a:lumOff val="25000"/>
                  </a:schemeClr>
                </a:solidFill>
                <a:sym typeface="Wingdings" panose="05000000000000000000" pitchFamily="2" charset="2"/>
              </a:rPr>
              <a:t>foreseen in </a:t>
            </a:r>
            <a:r>
              <a:rPr lang="en-GB" dirty="0" smtClean="0">
                <a:solidFill>
                  <a:srgbClr val="FF3399"/>
                </a:solidFill>
                <a:sym typeface="Wingdings" panose="05000000000000000000" pitchFamily="2" charset="2"/>
              </a:rPr>
              <a:t>Summer </a:t>
            </a:r>
            <a:r>
              <a:rPr lang="en-GB" dirty="0">
                <a:solidFill>
                  <a:srgbClr val="FF3399"/>
                </a:solidFill>
                <a:sym typeface="Wingdings" panose="05000000000000000000" pitchFamily="2" charset="2"/>
              </a:rPr>
              <a:t>2017 </a:t>
            </a:r>
            <a:r>
              <a:rPr lang="en-GB" dirty="0" smtClean="0">
                <a:solidFill>
                  <a:schemeClr val="tx1">
                    <a:lumMod val="75000"/>
                    <a:lumOff val="25000"/>
                  </a:schemeClr>
                </a:solidFill>
                <a:sym typeface="Wingdings" panose="05000000000000000000" pitchFamily="2" charset="2"/>
              </a:rPr>
              <a:t>with MQXF model</a:t>
            </a:r>
          </a:p>
          <a:p>
            <a:pPr marL="742950" lvl="2" indent="-285750" algn="just">
              <a:buFont typeface="Wingdings" panose="05000000000000000000" pitchFamily="2" charset="2"/>
              <a:buChar char="è"/>
            </a:pPr>
            <a:endParaRPr lang="en-GB" dirty="0" smtClean="0">
              <a:solidFill>
                <a:schemeClr val="tx1">
                  <a:lumMod val="75000"/>
                  <a:lumOff val="25000"/>
                </a:schemeClr>
              </a:solidFill>
              <a:sym typeface="Wingdings" panose="05000000000000000000" pitchFamily="2" charset="2"/>
            </a:endParaRPr>
          </a:p>
          <a:p>
            <a:pPr marL="742950" lvl="2" indent="-285750" algn="just">
              <a:buFont typeface="Wingdings" panose="05000000000000000000" pitchFamily="2" charset="2"/>
              <a:buChar char="è"/>
            </a:pPr>
            <a:r>
              <a:rPr lang="en-GB" dirty="0" smtClean="0">
                <a:solidFill>
                  <a:schemeClr val="tx1">
                    <a:lumMod val="75000"/>
                    <a:lumOff val="25000"/>
                  </a:schemeClr>
                </a:solidFill>
                <a:sym typeface="Wingdings" panose="05000000000000000000" pitchFamily="2" charset="2"/>
              </a:rPr>
              <a:t>CB prototypes produced, tolerances fixed end 2016</a:t>
            </a:r>
          </a:p>
          <a:p>
            <a:pPr marL="742950" lvl="2" indent="-285750" algn="just">
              <a:buFont typeface="Wingdings" panose="05000000000000000000" pitchFamily="2" charset="2"/>
              <a:buChar char="è"/>
            </a:pPr>
            <a:endParaRPr lang="en-GB" dirty="0" smtClean="0">
              <a:solidFill>
                <a:schemeClr val="tx1">
                  <a:lumMod val="75000"/>
                  <a:lumOff val="25000"/>
                </a:schemeClr>
              </a:solidFill>
              <a:sym typeface="Wingdings" panose="05000000000000000000" pitchFamily="2" charset="2"/>
            </a:endParaRPr>
          </a:p>
          <a:p>
            <a:pPr marL="742950" lvl="2" indent="-285750" algn="just">
              <a:buFont typeface="Wingdings" panose="05000000000000000000" pitchFamily="2" charset="2"/>
              <a:buChar char="è"/>
            </a:pPr>
            <a:r>
              <a:rPr lang="en-GB" dirty="0" smtClean="0">
                <a:solidFill>
                  <a:schemeClr val="tx1">
                    <a:lumMod val="75000"/>
                    <a:lumOff val="25000"/>
                  </a:schemeClr>
                </a:solidFill>
                <a:sym typeface="Wingdings" panose="05000000000000000000" pitchFamily="2" charset="2"/>
              </a:rPr>
              <a:t>First </a:t>
            </a:r>
            <a:r>
              <a:rPr lang="en-GB" dirty="0">
                <a:solidFill>
                  <a:schemeClr val="tx1">
                    <a:lumMod val="75000"/>
                    <a:lumOff val="25000"/>
                  </a:schemeClr>
                </a:solidFill>
                <a:sym typeface="Wingdings" panose="05000000000000000000" pitchFamily="2" charset="2"/>
              </a:rPr>
              <a:t>beam screen prototype produced, </a:t>
            </a:r>
            <a:r>
              <a:rPr lang="en-GB" dirty="0">
                <a:solidFill>
                  <a:srgbClr val="FF3399"/>
                </a:solidFill>
                <a:sym typeface="Wingdings" panose="05000000000000000000" pitchFamily="2" charset="2"/>
              </a:rPr>
              <a:t>new </a:t>
            </a:r>
            <a:r>
              <a:rPr lang="en-GB" dirty="0">
                <a:solidFill>
                  <a:srgbClr val="FF3399"/>
                </a:solidFill>
              </a:rPr>
              <a:t>beam screen prototypes </a:t>
            </a:r>
            <a:r>
              <a:rPr lang="en-GB" dirty="0" smtClean="0">
                <a:solidFill>
                  <a:schemeClr val="tx1">
                    <a:lumMod val="75000"/>
                    <a:lumOff val="25000"/>
                  </a:schemeClr>
                </a:solidFill>
              </a:rPr>
              <a:t>being </a:t>
            </a:r>
            <a:r>
              <a:rPr lang="en-GB" dirty="0">
                <a:solidFill>
                  <a:schemeClr val="tx1">
                    <a:lumMod val="75000"/>
                    <a:lumOff val="25000"/>
                  </a:schemeClr>
                </a:solidFill>
              </a:rPr>
              <a:t>produced, tolerances to be frozen by end </a:t>
            </a:r>
            <a:r>
              <a:rPr lang="en-GB" dirty="0" smtClean="0">
                <a:solidFill>
                  <a:schemeClr val="tx1">
                    <a:lumMod val="75000"/>
                    <a:lumOff val="25000"/>
                  </a:schemeClr>
                </a:solidFill>
              </a:rPr>
              <a:t>2017/beginning 2018</a:t>
            </a:r>
            <a:endParaRPr lang="en-GB" dirty="0">
              <a:solidFill>
                <a:schemeClr val="tx1">
                  <a:lumMod val="75000"/>
                  <a:lumOff val="25000"/>
                </a:schemeClr>
              </a:solidFill>
            </a:endParaRPr>
          </a:p>
          <a:p>
            <a:pPr marL="742950" lvl="2" indent="-285750" algn="just">
              <a:buFont typeface="Wingdings" panose="05000000000000000000" pitchFamily="2" charset="2"/>
              <a:buChar char="è"/>
            </a:pPr>
            <a:endParaRPr lang="en-GB" dirty="0" smtClean="0">
              <a:solidFill>
                <a:schemeClr val="tx1">
                  <a:lumMod val="75000"/>
                  <a:lumOff val="25000"/>
                </a:schemeClr>
              </a:solidFill>
              <a:sym typeface="Wingdings" panose="05000000000000000000" pitchFamily="2" charset="2"/>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7962" t="29616" r="10104" b="1394"/>
          <a:stretch/>
        </p:blipFill>
        <p:spPr>
          <a:xfrm>
            <a:off x="6153907" y="4712198"/>
            <a:ext cx="2247604" cy="1877745"/>
          </a:xfrm>
          <a:prstGeom prst="rect">
            <a:avLst/>
          </a:prstGeom>
        </p:spPr>
      </p:pic>
      <p:sp>
        <p:nvSpPr>
          <p:cNvPr id="23" name="TextBox 22"/>
          <p:cNvSpPr txBox="1"/>
          <p:nvPr/>
        </p:nvSpPr>
        <p:spPr>
          <a:xfrm>
            <a:off x="5903420" y="4721246"/>
            <a:ext cx="2601535" cy="461665"/>
          </a:xfrm>
          <a:prstGeom prst="rect">
            <a:avLst/>
          </a:prstGeom>
        </p:spPr>
        <p:txBody>
          <a:bodyPr>
            <a:noAutofit/>
          </a:bodyPr>
          <a:lstStyle>
            <a:defPPr>
              <a:defRPr lang="fr-FR"/>
            </a:defPPr>
            <a:lvl1pPr indent="0" algn="ctr">
              <a:spcBef>
                <a:spcPct val="20000"/>
              </a:spcBef>
              <a:buClr>
                <a:schemeClr val="accent6"/>
              </a:buClr>
              <a:buFont typeface="Wingdings" charset="2"/>
              <a:buNone/>
              <a:defRPr sz="1400">
                <a:solidFill>
                  <a:schemeClr val="bg1"/>
                </a:solidFill>
              </a:defRPr>
            </a:lvl1pPr>
            <a:lvl2pPr marL="742950" indent="-285750">
              <a:spcBef>
                <a:spcPct val="20000"/>
              </a:spcBef>
              <a:buClr>
                <a:schemeClr val="accent6"/>
              </a:buClr>
              <a:buFont typeface="Wingdings" charset="2"/>
              <a:buChar char="§"/>
              <a:defRPr sz="2400">
                <a:solidFill>
                  <a:schemeClr val="accent5"/>
                </a:solidFill>
              </a:defRPr>
            </a:lvl2pPr>
            <a:lvl3pPr marL="1143000" indent="-228600">
              <a:spcBef>
                <a:spcPct val="20000"/>
              </a:spcBef>
              <a:buClr>
                <a:schemeClr val="accent6"/>
              </a:buClr>
              <a:buFont typeface="Wingdings" charset="2"/>
              <a:buChar char="§"/>
              <a:defRPr sz="2000">
                <a:solidFill>
                  <a:schemeClr val="accent5"/>
                </a:solidFill>
              </a:defRPr>
            </a:lvl3pPr>
            <a:lvl4pPr marL="1600200" indent="-228600">
              <a:spcBef>
                <a:spcPct val="20000"/>
              </a:spcBef>
              <a:buClr>
                <a:schemeClr val="accent6"/>
              </a:buClr>
              <a:buFont typeface="Wingdings" charset="2"/>
              <a:buChar char="§"/>
              <a:defRPr>
                <a:solidFill>
                  <a:schemeClr val="accent5"/>
                </a:solidFill>
              </a:defRPr>
            </a:lvl4pPr>
            <a:lvl5pPr marL="2057400" indent="-228600">
              <a:spcBef>
                <a:spcPct val="20000"/>
              </a:spcBef>
              <a:buClr>
                <a:schemeClr val="accent6"/>
              </a:buClr>
              <a:buFont typeface="Wingdings" charset="2"/>
              <a:buChar char="§"/>
              <a:defRPr sz="1600">
                <a:solidFill>
                  <a:schemeClr val="accent5"/>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GB" dirty="0"/>
              <a:t>Beam screen/ cold bore prototype</a:t>
            </a: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7778" r="12384"/>
          <a:stretch/>
        </p:blipFill>
        <p:spPr>
          <a:xfrm flipH="1">
            <a:off x="7599268" y="1133280"/>
            <a:ext cx="1503105" cy="1643412"/>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20626" r="15815"/>
          <a:stretch/>
        </p:blipFill>
        <p:spPr>
          <a:xfrm flipH="1">
            <a:off x="6159579" y="1133280"/>
            <a:ext cx="1382784" cy="1631705"/>
          </a:xfrm>
          <a:prstGeom prst="rect">
            <a:avLst/>
          </a:prstGeom>
        </p:spPr>
      </p:pic>
      <p:sp>
        <p:nvSpPr>
          <p:cNvPr id="27" name="TextBox 26"/>
          <p:cNvSpPr txBox="1"/>
          <p:nvPr/>
        </p:nvSpPr>
        <p:spPr>
          <a:xfrm>
            <a:off x="6159579" y="2752643"/>
            <a:ext cx="2944669" cy="288464"/>
          </a:xfrm>
          <a:prstGeom prst="rect">
            <a:avLst/>
          </a:prstGeom>
        </p:spPr>
        <p:txBody>
          <a:bodyPr>
            <a:noAutofit/>
          </a:bodyPr>
          <a:lstStyle>
            <a:defPPr>
              <a:defRPr lang="fr-FR"/>
            </a:defPPr>
            <a:lvl1pPr indent="0" algn="ctr">
              <a:spcBef>
                <a:spcPct val="20000"/>
              </a:spcBef>
              <a:buClr>
                <a:schemeClr val="accent6"/>
              </a:buClr>
              <a:buFont typeface="Wingdings" charset="2"/>
              <a:buNone/>
              <a:defRPr sz="1200">
                <a:solidFill>
                  <a:schemeClr val="tx1">
                    <a:lumMod val="75000"/>
                    <a:lumOff val="25000"/>
                  </a:schemeClr>
                </a:solidFill>
              </a:defRPr>
            </a:lvl1pPr>
            <a:lvl2pPr marL="742950" indent="-285750">
              <a:spcBef>
                <a:spcPct val="20000"/>
              </a:spcBef>
              <a:buClr>
                <a:schemeClr val="accent6"/>
              </a:buClr>
              <a:buFont typeface="Wingdings" charset="2"/>
              <a:buChar char="§"/>
              <a:defRPr sz="2400">
                <a:solidFill>
                  <a:schemeClr val="accent5"/>
                </a:solidFill>
              </a:defRPr>
            </a:lvl2pPr>
            <a:lvl3pPr marL="1143000" indent="-228600">
              <a:spcBef>
                <a:spcPct val="20000"/>
              </a:spcBef>
              <a:buClr>
                <a:schemeClr val="accent6"/>
              </a:buClr>
              <a:buFont typeface="Wingdings" charset="2"/>
              <a:buChar char="§"/>
              <a:defRPr sz="2000">
                <a:solidFill>
                  <a:schemeClr val="accent5"/>
                </a:solidFill>
              </a:defRPr>
            </a:lvl3pPr>
            <a:lvl4pPr marL="1600200" indent="-228600">
              <a:spcBef>
                <a:spcPct val="20000"/>
              </a:spcBef>
              <a:buClr>
                <a:schemeClr val="accent6"/>
              </a:buClr>
              <a:buFont typeface="Wingdings" charset="2"/>
              <a:buChar char="§"/>
              <a:defRPr>
                <a:solidFill>
                  <a:schemeClr val="accent5"/>
                </a:solidFill>
              </a:defRPr>
            </a:lvl4pPr>
            <a:lvl5pPr marL="2057400" indent="-228600">
              <a:spcBef>
                <a:spcPct val="20000"/>
              </a:spcBef>
              <a:buClr>
                <a:schemeClr val="accent6"/>
              </a:buClr>
              <a:buFont typeface="Wingdings" charset="2"/>
              <a:buChar char="§"/>
              <a:defRPr sz="1600">
                <a:solidFill>
                  <a:schemeClr val="accent5"/>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GB" dirty="0"/>
              <a:t>Samples for heat transfer assessment</a:t>
            </a:r>
          </a:p>
        </p:txBody>
      </p:sp>
      <p:pic>
        <p:nvPicPr>
          <p:cNvPr id="28" name="Picture 27"/>
          <p:cNvPicPr>
            <a:picLocks noChangeAspect="1"/>
          </p:cNvPicPr>
          <p:nvPr/>
        </p:nvPicPr>
        <p:blipFill rotWithShape="1">
          <a:blip r:embed="rId5">
            <a:extLst>
              <a:ext uri="{28A0092B-C50C-407E-A947-70E740481C1C}">
                <a14:useLocalDpi xmlns:a14="http://schemas.microsoft.com/office/drawing/2010/main" val="0"/>
              </a:ext>
            </a:extLst>
          </a:blip>
          <a:srcRect l="6993" t="20458" r="9083" b="16132"/>
          <a:stretch/>
        </p:blipFill>
        <p:spPr>
          <a:xfrm>
            <a:off x="6159579" y="3016535"/>
            <a:ext cx="2963629" cy="1679389"/>
          </a:xfrm>
          <a:prstGeom prst="rect">
            <a:avLst/>
          </a:prstGeom>
        </p:spPr>
      </p:pic>
      <p:sp>
        <p:nvSpPr>
          <p:cNvPr id="32" name="Content Placeholder 7"/>
          <p:cNvSpPr txBox="1">
            <a:spLocks/>
          </p:cNvSpPr>
          <p:nvPr/>
        </p:nvSpPr>
        <p:spPr>
          <a:xfrm>
            <a:off x="6089160" y="4425411"/>
            <a:ext cx="3337488" cy="286787"/>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400" dirty="0" smtClean="0">
                <a:solidFill>
                  <a:schemeClr val="bg1"/>
                </a:solidFill>
              </a:rPr>
              <a:t>10 m long CB prototype</a:t>
            </a:r>
          </a:p>
          <a:p>
            <a:pPr algn="ctr"/>
            <a:endParaRPr lang="en-GB" sz="1400" dirty="0">
              <a:solidFill>
                <a:schemeClr val="bg1"/>
              </a:solidFill>
            </a:endParaRPr>
          </a:p>
        </p:txBody>
      </p:sp>
      <p:sp>
        <p:nvSpPr>
          <p:cNvPr id="12" name="Title 1"/>
          <p:cNvSpPr txBox="1">
            <a:spLocks/>
          </p:cNvSpPr>
          <p:nvPr/>
        </p:nvSpPr>
        <p:spPr>
          <a:xfrm>
            <a:off x="612000" y="18257"/>
            <a:ext cx="7920000" cy="72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GB" smtClean="0"/>
              <a:t>Development of beam screens with shielding</a:t>
            </a:r>
            <a:endParaRPr lang="en-GB" dirty="0"/>
          </a:p>
        </p:txBody>
      </p:sp>
      <p:sp>
        <p:nvSpPr>
          <p:cNvPr id="2" name="Footer Placeholder 1"/>
          <p:cNvSpPr>
            <a:spLocks noGrp="1"/>
          </p:cNvSpPr>
          <p:nvPr>
            <p:ph type="ftr" sz="quarter" idx="11"/>
          </p:nvPr>
        </p:nvSpPr>
        <p:spPr/>
        <p:txBody>
          <a:bodyPr/>
          <a:lstStyle/>
          <a:p>
            <a:r>
              <a:rPr lang="fr-FR" noProof="0" smtClean="0"/>
              <a:t>L Rossi @ LARP CM28 - 24 April 2017</a:t>
            </a:r>
            <a:endParaRPr lang="en-GB" noProof="0"/>
          </a:p>
        </p:txBody>
      </p:sp>
      <p:sp>
        <p:nvSpPr>
          <p:cNvPr id="3" name="Slide Number Placeholder 2"/>
          <p:cNvSpPr>
            <a:spLocks noGrp="1"/>
          </p:cNvSpPr>
          <p:nvPr>
            <p:ph type="sldNum" sz="quarter" idx="12"/>
          </p:nvPr>
        </p:nvSpPr>
        <p:spPr/>
        <p:txBody>
          <a:bodyPr/>
          <a:lstStyle/>
          <a:p>
            <a:fld id="{BFDCA1C4-9514-7B4F-976F-D92F7E296653}" type="slidenum">
              <a:rPr lang="fr-FR" smtClean="0"/>
              <a:pPr/>
              <a:t>34</a:t>
            </a:fld>
            <a:endParaRPr lang="fr-FR"/>
          </a:p>
        </p:txBody>
      </p:sp>
    </p:spTree>
    <p:extLst>
      <p:ext uri="{BB962C8B-B14F-4D97-AF65-F5344CB8AC3E}">
        <p14:creationId xmlns:p14="http://schemas.microsoft.com/office/powerpoint/2010/main" val="379931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l="4348" t="1942" r="4046" b="3966"/>
          <a:stretch/>
        </p:blipFill>
        <p:spPr>
          <a:xfrm>
            <a:off x="5147615" y="1844824"/>
            <a:ext cx="4015415" cy="3093275"/>
          </a:xfrm>
          <a:prstGeom prst="rect">
            <a:avLst/>
          </a:prstGeom>
        </p:spPr>
      </p:pic>
      <p:sp>
        <p:nvSpPr>
          <p:cNvPr id="4" name="Rettangolo 14"/>
          <p:cNvSpPr/>
          <p:nvPr/>
        </p:nvSpPr>
        <p:spPr>
          <a:xfrm>
            <a:off x="2627336" y="4101013"/>
            <a:ext cx="2664296" cy="400110"/>
          </a:xfrm>
          <a:prstGeom prst="rect">
            <a:avLst/>
          </a:prstGeom>
        </p:spPr>
        <p:txBody>
          <a:bodyPr wrap="square">
            <a:spAutoFit/>
          </a:bodyPr>
          <a:lstStyle/>
          <a:p>
            <a:pPr algn="ctr">
              <a:spcAft>
                <a:spcPts val="800"/>
              </a:spcAft>
            </a:pPr>
            <a:r>
              <a:rPr lang="en-US" sz="1000" dirty="0">
                <a:solidFill>
                  <a:schemeClr val="bg1">
                    <a:lumMod val="50000"/>
                  </a:schemeClr>
                </a:solidFill>
              </a:rPr>
              <a:t>Proof of concept of  SMA connectors for Ultra High Vacuum (UHV) chambers. </a:t>
            </a:r>
            <a:r>
              <a:rPr lang="en-GB" sz="1000" dirty="0">
                <a:solidFill>
                  <a:schemeClr val="bg1">
                    <a:lumMod val="50000"/>
                  </a:schemeClr>
                </a:solidFill>
              </a:rPr>
              <a:t> </a:t>
            </a:r>
            <a:endParaRPr lang="en-US" sz="1000" dirty="0">
              <a:solidFill>
                <a:schemeClr val="bg1">
                  <a:lumMod val="50000"/>
                </a:schemeClr>
              </a:solidFill>
            </a:endParaRPr>
          </a:p>
        </p:txBody>
      </p:sp>
      <p:pic>
        <p:nvPicPr>
          <p:cNvPr id="5" name="Immagin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352" y="2318815"/>
            <a:ext cx="2376264" cy="1782198"/>
          </a:xfrm>
          <a:prstGeom prst="rect">
            <a:avLst/>
          </a:prstGeom>
        </p:spPr>
      </p:pic>
      <p:sp>
        <p:nvSpPr>
          <p:cNvPr id="6" name="CasellaDiTesto 21"/>
          <p:cNvSpPr txBox="1"/>
          <p:nvPr/>
        </p:nvSpPr>
        <p:spPr>
          <a:xfrm>
            <a:off x="498829" y="-8272"/>
            <a:ext cx="8537668" cy="954107"/>
          </a:xfrm>
          <a:prstGeom prst="rect">
            <a:avLst/>
          </a:prstGeom>
        </p:spPr>
        <p:txBody>
          <a:bodyPr vert="horz" lIns="0" tIns="0" rIns="0" bIns="0" rtlCol="0" anchor="ctr" anchorCtr="1">
            <a:noAutofit/>
          </a:bodyPr>
          <a:lstStyle>
            <a:lvl1pPr algn="ctr">
              <a:spcBef>
                <a:spcPct val="0"/>
              </a:spcBef>
              <a:buNone/>
              <a:defRPr sz="2800" b="1">
                <a:solidFill>
                  <a:schemeClr val="bg2"/>
                </a:solidFill>
                <a:latin typeface="+mj-lt"/>
                <a:ea typeface="+mj-ea"/>
                <a:cs typeface="+mj-cs"/>
              </a:defRPr>
            </a:lvl1pPr>
          </a:lstStyle>
          <a:p>
            <a:r>
              <a:rPr lang="it-IT" dirty="0" err="1"/>
              <a:t>Shape</a:t>
            </a:r>
            <a:r>
              <a:rPr lang="it-IT" dirty="0"/>
              <a:t> Memory </a:t>
            </a:r>
            <a:r>
              <a:rPr lang="it-IT" dirty="0" err="1"/>
              <a:t>Alloys</a:t>
            </a:r>
            <a:r>
              <a:rPr lang="it-IT" dirty="0"/>
              <a:t> (SMA) </a:t>
            </a:r>
            <a:r>
              <a:rPr lang="it-IT" dirty="0" err="1"/>
              <a:t>Connectors</a:t>
            </a:r>
            <a:r>
              <a:rPr lang="it-IT" dirty="0"/>
              <a:t> for UHV </a:t>
            </a:r>
            <a:r>
              <a:rPr lang="it-IT" dirty="0" err="1"/>
              <a:t>chambers</a:t>
            </a:r>
            <a:endParaRPr lang="en-US" dirty="0"/>
          </a:p>
        </p:txBody>
      </p:sp>
      <p:sp>
        <p:nvSpPr>
          <p:cNvPr id="8" name="Rounded Rectangle 7"/>
          <p:cNvSpPr/>
          <p:nvPr/>
        </p:nvSpPr>
        <p:spPr>
          <a:xfrm>
            <a:off x="40238" y="5071148"/>
            <a:ext cx="3523650" cy="1094156"/>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177800" indent="-177800">
              <a:buFont typeface="Arial" panose="020B0604020202020204" pitchFamily="34" charset="0"/>
              <a:buChar char="•"/>
            </a:pPr>
            <a:r>
              <a:rPr lang="it-IT" sz="1400" dirty="0">
                <a:solidFill>
                  <a:schemeClr val="tx1">
                    <a:lumMod val="50000"/>
                    <a:lumOff val="50000"/>
                  </a:schemeClr>
                </a:solidFill>
              </a:rPr>
              <a:t>Mounting by heating above 100 °C</a:t>
            </a:r>
          </a:p>
          <a:p>
            <a:pPr marL="177800" indent="-177800">
              <a:buFont typeface="Arial" panose="020B0604020202020204" pitchFamily="34" charset="0"/>
              <a:buChar char="•"/>
            </a:pPr>
            <a:r>
              <a:rPr lang="it-IT" sz="1400" dirty="0">
                <a:solidFill>
                  <a:schemeClr val="tx1">
                    <a:lumMod val="50000"/>
                    <a:lumOff val="50000"/>
                  </a:schemeClr>
                </a:solidFill>
              </a:rPr>
              <a:t>Leak Rate &lt; 10</a:t>
            </a:r>
            <a:r>
              <a:rPr lang="it-IT" sz="1400" baseline="30000" dirty="0">
                <a:solidFill>
                  <a:schemeClr val="tx1">
                    <a:lumMod val="50000"/>
                    <a:lumOff val="50000"/>
                  </a:schemeClr>
                </a:solidFill>
              </a:rPr>
              <a:t>-10</a:t>
            </a:r>
            <a:r>
              <a:rPr lang="it-IT" sz="1400" dirty="0">
                <a:solidFill>
                  <a:schemeClr val="tx1">
                    <a:lumMod val="50000"/>
                    <a:lumOff val="50000"/>
                  </a:schemeClr>
                </a:solidFill>
              </a:rPr>
              <a:t> </a:t>
            </a:r>
            <a:r>
              <a:rPr lang="it-IT" sz="1400" dirty="0" smtClean="0">
                <a:solidFill>
                  <a:schemeClr val="tx1">
                    <a:lumMod val="50000"/>
                    <a:lumOff val="50000"/>
                  </a:schemeClr>
                </a:solidFill>
              </a:rPr>
              <a:t>mbar</a:t>
            </a:r>
            <a:r>
              <a:rPr lang="it-IT" sz="1400" dirty="0" smtClean="0">
                <a:solidFill>
                  <a:schemeClr val="tx1">
                    <a:lumMod val="50000"/>
                    <a:lumOff val="50000"/>
                  </a:schemeClr>
                </a:solidFill>
                <a:latin typeface="Arial" panose="020B0604020202020204" pitchFamily="34" charset="0"/>
                <a:cs typeface="Arial" panose="020B0604020202020204" pitchFamily="34" charset="0"/>
              </a:rPr>
              <a:t>·</a:t>
            </a:r>
            <a:r>
              <a:rPr lang="it-IT" sz="1400" dirty="0" smtClean="0">
                <a:solidFill>
                  <a:schemeClr val="tx1">
                    <a:lumMod val="50000"/>
                    <a:lumOff val="50000"/>
                  </a:schemeClr>
                </a:solidFill>
              </a:rPr>
              <a:t>l</a:t>
            </a:r>
            <a:r>
              <a:rPr lang="it-IT" sz="1400" dirty="0">
                <a:solidFill>
                  <a:schemeClr val="tx1">
                    <a:lumMod val="50000"/>
                    <a:lumOff val="50000"/>
                  </a:schemeClr>
                </a:solidFill>
                <a:latin typeface="Arial" panose="020B0604020202020204" pitchFamily="34" charset="0"/>
                <a:cs typeface="Arial" panose="020B0604020202020204" pitchFamily="34" charset="0"/>
              </a:rPr>
              <a:t>·</a:t>
            </a:r>
            <a:r>
              <a:rPr lang="it-IT" sz="1400" dirty="0" smtClean="0">
                <a:solidFill>
                  <a:schemeClr val="tx1">
                    <a:lumMod val="50000"/>
                    <a:lumOff val="50000"/>
                  </a:schemeClr>
                </a:solidFill>
              </a:rPr>
              <a:t>s</a:t>
            </a:r>
            <a:r>
              <a:rPr lang="it-IT" sz="1400" baseline="30000" dirty="0" smtClean="0">
                <a:solidFill>
                  <a:schemeClr val="tx1">
                    <a:lumMod val="50000"/>
                    <a:lumOff val="50000"/>
                  </a:schemeClr>
                </a:solidFill>
              </a:rPr>
              <a:t>-1  </a:t>
            </a:r>
            <a:r>
              <a:rPr lang="it-IT" sz="1400" dirty="0">
                <a:solidFill>
                  <a:schemeClr val="tx1">
                    <a:lumMod val="50000"/>
                    <a:lumOff val="50000"/>
                  </a:schemeClr>
                </a:solidFill>
              </a:rPr>
              <a:t>at room temperature  </a:t>
            </a:r>
          </a:p>
          <a:p>
            <a:pPr marL="177800" indent="-177800">
              <a:buFont typeface="Arial" panose="020B0604020202020204" pitchFamily="34" charset="0"/>
              <a:buChar char="•"/>
            </a:pPr>
            <a:r>
              <a:rPr lang="it-IT" sz="1400" dirty="0">
                <a:solidFill>
                  <a:schemeClr val="tx1">
                    <a:lumMod val="50000"/>
                    <a:lumOff val="50000"/>
                  </a:schemeClr>
                </a:solidFill>
              </a:rPr>
              <a:t>Dismounting by cooling down to -50°C</a:t>
            </a:r>
            <a:endParaRPr lang="en-US" sz="1400" dirty="0">
              <a:solidFill>
                <a:schemeClr val="tx1">
                  <a:lumMod val="50000"/>
                  <a:lumOff val="50000"/>
                </a:schemeClr>
              </a:solidFill>
            </a:endParaRPr>
          </a:p>
        </p:txBody>
      </p:sp>
      <p:pic>
        <p:nvPicPr>
          <p:cNvPr id="1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4" y="2461393"/>
            <a:ext cx="2467176" cy="170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3"/>
          <p:cNvSpPr txBox="1"/>
          <p:nvPr/>
        </p:nvSpPr>
        <p:spPr>
          <a:xfrm>
            <a:off x="152733" y="2022492"/>
            <a:ext cx="2133600" cy="307777"/>
          </a:xfrm>
          <a:prstGeom prst="rect">
            <a:avLst/>
          </a:prstGeom>
          <a:noFill/>
        </p:spPr>
        <p:txBody>
          <a:bodyPr wrap="square" rtlCol="0">
            <a:spAutoFit/>
          </a:bodyPr>
          <a:lstStyle/>
          <a:p>
            <a:pPr algn="ctr"/>
            <a:r>
              <a:rPr lang="it-IT" sz="1400" dirty="0" err="1">
                <a:solidFill>
                  <a:schemeClr val="tx1">
                    <a:lumMod val="50000"/>
                    <a:lumOff val="50000"/>
                  </a:schemeClr>
                </a:solidFill>
              </a:rPr>
              <a:t>Current</a:t>
            </a:r>
            <a:r>
              <a:rPr lang="it-IT" sz="1400" dirty="0">
                <a:solidFill>
                  <a:schemeClr val="tx1">
                    <a:lumMod val="50000"/>
                    <a:lumOff val="50000"/>
                  </a:schemeClr>
                </a:solidFill>
              </a:rPr>
              <a:t> </a:t>
            </a:r>
            <a:r>
              <a:rPr lang="it-IT" sz="1400" dirty="0" err="1">
                <a:solidFill>
                  <a:schemeClr val="tx1">
                    <a:lumMod val="50000"/>
                    <a:lumOff val="50000"/>
                  </a:schemeClr>
                </a:solidFill>
              </a:rPr>
              <a:t>system</a:t>
            </a:r>
            <a:endParaRPr lang="en-US" sz="1400" dirty="0">
              <a:solidFill>
                <a:schemeClr val="tx1">
                  <a:lumMod val="50000"/>
                  <a:lumOff val="50000"/>
                </a:schemeClr>
              </a:solidFill>
            </a:endParaRPr>
          </a:p>
        </p:txBody>
      </p:sp>
      <p:sp>
        <p:nvSpPr>
          <p:cNvPr id="12" name="Cross 11"/>
          <p:cNvSpPr/>
          <p:nvPr/>
        </p:nvSpPr>
        <p:spPr>
          <a:xfrm rot="2550720">
            <a:off x="367217" y="2559622"/>
            <a:ext cx="1584176" cy="1584000"/>
          </a:xfrm>
          <a:prstGeom prst="plus">
            <a:avLst>
              <a:gd name="adj" fmla="val 46884"/>
            </a:avLst>
          </a:prstGeom>
          <a:solidFill>
            <a:srgbClr val="FF0000">
              <a:alpha val="51000"/>
            </a:srgb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ight Arrow 12"/>
          <p:cNvSpPr/>
          <p:nvPr/>
        </p:nvSpPr>
        <p:spPr>
          <a:xfrm>
            <a:off x="2319632" y="3037117"/>
            <a:ext cx="470624" cy="372801"/>
          </a:xfrm>
          <a:prstGeom prst="rightArrow">
            <a:avLst/>
          </a:prstGeom>
          <a:solidFill>
            <a:srgbClr val="FF0000">
              <a:alpha val="51000"/>
            </a:srgb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ounded Rectangle 13"/>
          <p:cNvSpPr/>
          <p:nvPr/>
        </p:nvSpPr>
        <p:spPr>
          <a:xfrm>
            <a:off x="3707904" y="5071148"/>
            <a:ext cx="5328144" cy="128795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177800" lvl="2" indent="-177800">
              <a:buFont typeface="Arial" panose="020B0604020202020204" pitchFamily="34" charset="0"/>
              <a:buChar char="•"/>
            </a:pPr>
            <a:r>
              <a:rPr lang="en-US" sz="1400" dirty="0" smtClean="0">
                <a:solidFill>
                  <a:schemeClr val="tx1">
                    <a:lumMod val="50000"/>
                    <a:lumOff val="50000"/>
                  </a:schemeClr>
                </a:solidFill>
              </a:rPr>
              <a:t>A </a:t>
            </a:r>
            <a:r>
              <a:rPr lang="en-US" sz="1400" dirty="0" smtClean="0">
                <a:solidFill>
                  <a:srgbClr val="FF3399"/>
                </a:solidFill>
              </a:rPr>
              <a:t>compact</a:t>
            </a:r>
            <a:r>
              <a:rPr lang="en-US" sz="1400" dirty="0">
                <a:solidFill>
                  <a:srgbClr val="FF3399"/>
                </a:solidFill>
              </a:rPr>
              <a:t>, leak tight </a:t>
            </a:r>
            <a:r>
              <a:rPr lang="en-US" sz="1400" dirty="0">
                <a:solidFill>
                  <a:schemeClr val="tx1">
                    <a:lumMod val="50000"/>
                    <a:lumOff val="50000"/>
                  </a:schemeClr>
                </a:solidFill>
              </a:rPr>
              <a:t>and </a:t>
            </a:r>
            <a:r>
              <a:rPr lang="en-US" sz="1400" dirty="0">
                <a:solidFill>
                  <a:srgbClr val="FF3399"/>
                </a:solidFill>
              </a:rPr>
              <a:t>easily mountable\dismountable </a:t>
            </a:r>
            <a:r>
              <a:rPr lang="en-US" sz="1400" dirty="0">
                <a:solidFill>
                  <a:schemeClr val="tx1">
                    <a:lumMod val="50000"/>
                    <a:lumOff val="50000"/>
                  </a:schemeClr>
                </a:solidFill>
              </a:rPr>
              <a:t>connection system</a:t>
            </a:r>
          </a:p>
          <a:p>
            <a:pPr marL="177800" lvl="2" indent="-177800">
              <a:buFont typeface="Arial" panose="020B0604020202020204" pitchFamily="34" charset="0"/>
              <a:buChar char="•"/>
            </a:pPr>
            <a:r>
              <a:rPr lang="en-US" sz="1400" dirty="0">
                <a:solidFill>
                  <a:schemeClr val="tx1">
                    <a:lumMod val="50000"/>
                    <a:lumOff val="50000"/>
                  </a:schemeClr>
                </a:solidFill>
              </a:rPr>
              <a:t>Possibility to use in </a:t>
            </a:r>
            <a:r>
              <a:rPr lang="en-US" sz="1400" dirty="0">
                <a:solidFill>
                  <a:srgbClr val="FF3399"/>
                </a:solidFill>
              </a:rPr>
              <a:t>high demanding areas </a:t>
            </a:r>
            <a:r>
              <a:rPr lang="en-US" sz="1400" dirty="0">
                <a:solidFill>
                  <a:schemeClr val="tx1">
                    <a:lumMod val="50000"/>
                    <a:lumOff val="50000"/>
                  </a:schemeClr>
                </a:solidFill>
              </a:rPr>
              <a:t>(e.g. </a:t>
            </a:r>
            <a:r>
              <a:rPr lang="en-US" sz="1400" dirty="0" smtClean="0">
                <a:solidFill>
                  <a:schemeClr val="tx1">
                    <a:lumMod val="50000"/>
                    <a:lumOff val="50000"/>
                  </a:schemeClr>
                </a:solidFill>
              </a:rPr>
              <a:t>collimator areas, machine/detector interface)</a:t>
            </a:r>
            <a:endParaRPr lang="en-US" sz="1400" dirty="0">
              <a:solidFill>
                <a:schemeClr val="tx1">
                  <a:lumMod val="50000"/>
                  <a:lumOff val="50000"/>
                </a:schemeClr>
              </a:solidFill>
            </a:endParaRPr>
          </a:p>
          <a:p>
            <a:pPr marL="177800" lvl="2" indent="-177800">
              <a:buFont typeface="Arial" panose="020B0604020202020204" pitchFamily="34" charset="0"/>
              <a:buChar char="•"/>
            </a:pPr>
            <a:r>
              <a:rPr lang="it-IT" sz="1400" dirty="0">
                <a:solidFill>
                  <a:schemeClr val="tx1">
                    <a:lumMod val="50000"/>
                    <a:lumOff val="50000"/>
                  </a:schemeClr>
                </a:solidFill>
              </a:rPr>
              <a:t>Possibility of remote controlling\activation</a:t>
            </a:r>
            <a:endParaRPr lang="en-US" sz="1400" dirty="0">
              <a:solidFill>
                <a:schemeClr val="tx1">
                  <a:lumMod val="50000"/>
                  <a:lumOff val="50000"/>
                </a:schemeClr>
              </a:solidFill>
            </a:endParaRPr>
          </a:p>
        </p:txBody>
      </p:sp>
      <p:sp>
        <p:nvSpPr>
          <p:cNvPr id="16" name="Rectangle 15"/>
          <p:cNvSpPr/>
          <p:nvPr/>
        </p:nvSpPr>
        <p:spPr>
          <a:xfrm>
            <a:off x="314448" y="970677"/>
            <a:ext cx="8335120" cy="861774"/>
          </a:xfrm>
          <a:prstGeom prst="rect">
            <a:avLst/>
          </a:prstGeom>
        </p:spPr>
        <p:txBody>
          <a:bodyPr wrap="square">
            <a:spAutoFit/>
          </a:bodyPr>
          <a:lstStyle/>
          <a:p>
            <a:r>
              <a:rPr lang="en-GB" dirty="0">
                <a:solidFill>
                  <a:schemeClr val="bg1">
                    <a:lumMod val="50000"/>
                  </a:schemeClr>
                </a:solidFill>
              </a:rPr>
              <a:t>Development of new UHV connectors for room temperature vacuum system:</a:t>
            </a:r>
          </a:p>
          <a:p>
            <a:pPr marL="742950" lvl="2" indent="-285750" algn="just">
              <a:buFont typeface="Wingdings" panose="05000000000000000000" pitchFamily="2" charset="2"/>
              <a:buChar char="è"/>
            </a:pPr>
            <a:r>
              <a:rPr lang="en-GB" sz="1600" dirty="0" smtClean="0">
                <a:solidFill>
                  <a:srgbClr val="FF3399"/>
                </a:solidFill>
                <a:sym typeface="Wingdings" panose="05000000000000000000" pitchFamily="2" charset="2"/>
              </a:rPr>
              <a:t>Proof of concept done</a:t>
            </a:r>
          </a:p>
          <a:p>
            <a:pPr marL="742950" lvl="2" indent="-285750" algn="just">
              <a:buFont typeface="Wingdings" panose="05000000000000000000" pitchFamily="2" charset="2"/>
              <a:buChar char="è"/>
            </a:pPr>
            <a:r>
              <a:rPr lang="en-GB" sz="1600" dirty="0" smtClean="0">
                <a:solidFill>
                  <a:srgbClr val="FF3399"/>
                </a:solidFill>
                <a:sym typeface="Wingdings" panose="05000000000000000000" pitchFamily="2" charset="2"/>
              </a:rPr>
              <a:t>Design optimisation </a:t>
            </a:r>
            <a:r>
              <a:rPr lang="en-GB" sz="1600" dirty="0" smtClean="0">
                <a:solidFill>
                  <a:schemeClr val="tx1">
                    <a:lumMod val="50000"/>
                    <a:lumOff val="50000"/>
                  </a:schemeClr>
                </a:solidFill>
                <a:sym typeface="Wingdings" panose="05000000000000000000" pitchFamily="2" charset="2"/>
              </a:rPr>
              <a:t>and </a:t>
            </a:r>
            <a:r>
              <a:rPr lang="en-GB" sz="1600" dirty="0" smtClean="0">
                <a:solidFill>
                  <a:srgbClr val="FF3399"/>
                </a:solidFill>
                <a:sym typeface="Wingdings" panose="05000000000000000000" pitchFamily="2" charset="2"/>
              </a:rPr>
              <a:t>implementation </a:t>
            </a:r>
            <a:r>
              <a:rPr lang="en-GB" sz="1600" dirty="0" smtClean="0">
                <a:solidFill>
                  <a:schemeClr val="tx1">
                    <a:lumMod val="50000"/>
                    <a:lumOff val="50000"/>
                  </a:schemeClr>
                </a:solidFill>
                <a:sym typeface="Wingdings" panose="05000000000000000000" pitchFamily="2" charset="2"/>
              </a:rPr>
              <a:t>in accelerator environment in </a:t>
            </a:r>
            <a:r>
              <a:rPr lang="en-GB" sz="1600" dirty="0" smtClean="0">
                <a:solidFill>
                  <a:srgbClr val="FF3399"/>
                </a:solidFill>
                <a:sym typeface="Wingdings" panose="05000000000000000000" pitchFamily="2" charset="2"/>
              </a:rPr>
              <a:t>2017 - 2019</a:t>
            </a:r>
            <a:endParaRPr lang="en-GB" sz="1600" dirty="0"/>
          </a:p>
        </p:txBody>
      </p:sp>
      <p:sp>
        <p:nvSpPr>
          <p:cNvPr id="17" name="CasellaDiTesto 3"/>
          <p:cNvSpPr txBox="1"/>
          <p:nvPr/>
        </p:nvSpPr>
        <p:spPr>
          <a:xfrm>
            <a:off x="2820676" y="2023629"/>
            <a:ext cx="2133600" cy="307777"/>
          </a:xfrm>
          <a:prstGeom prst="rect">
            <a:avLst/>
          </a:prstGeom>
          <a:noFill/>
        </p:spPr>
        <p:txBody>
          <a:bodyPr wrap="square" rtlCol="0">
            <a:spAutoFit/>
          </a:bodyPr>
          <a:lstStyle/>
          <a:p>
            <a:pPr algn="ctr"/>
            <a:r>
              <a:rPr lang="it-IT" sz="1400" dirty="0" smtClean="0">
                <a:solidFill>
                  <a:schemeClr val="tx1">
                    <a:lumMod val="50000"/>
                    <a:lumOff val="50000"/>
                  </a:schemeClr>
                </a:solidFill>
              </a:rPr>
              <a:t>New concept</a:t>
            </a:r>
            <a:endParaRPr lang="en-US" sz="1400" dirty="0">
              <a:solidFill>
                <a:schemeClr val="tx1">
                  <a:lumMod val="50000"/>
                  <a:lumOff val="50000"/>
                </a:schemeClr>
              </a:solidFill>
            </a:endParaRPr>
          </a:p>
        </p:txBody>
      </p:sp>
      <p:sp>
        <p:nvSpPr>
          <p:cNvPr id="18" name="Rettangolo 14"/>
          <p:cNvSpPr/>
          <p:nvPr/>
        </p:nvSpPr>
        <p:spPr>
          <a:xfrm>
            <a:off x="94407" y="4101013"/>
            <a:ext cx="2664296" cy="246221"/>
          </a:xfrm>
          <a:prstGeom prst="rect">
            <a:avLst/>
          </a:prstGeom>
        </p:spPr>
        <p:txBody>
          <a:bodyPr wrap="square">
            <a:spAutoFit/>
          </a:bodyPr>
          <a:lstStyle/>
          <a:p>
            <a:pPr algn="ctr">
              <a:spcAft>
                <a:spcPts val="800"/>
              </a:spcAft>
            </a:pPr>
            <a:r>
              <a:rPr lang="en-US" sz="1000" dirty="0" smtClean="0">
                <a:solidFill>
                  <a:schemeClr val="bg1">
                    <a:lumMod val="50000"/>
                  </a:schemeClr>
                </a:solidFill>
              </a:rPr>
              <a:t>Typical </a:t>
            </a:r>
            <a:r>
              <a:rPr lang="en-US" sz="1000" dirty="0" err="1" smtClean="0">
                <a:solidFill>
                  <a:schemeClr val="bg1">
                    <a:lumMod val="50000"/>
                  </a:schemeClr>
                </a:solidFill>
              </a:rPr>
              <a:t>ConFlat</a:t>
            </a:r>
            <a:r>
              <a:rPr lang="en-US" sz="1000" dirty="0" smtClean="0">
                <a:solidFill>
                  <a:schemeClr val="bg1">
                    <a:lumMod val="50000"/>
                  </a:schemeClr>
                </a:solidFill>
              </a:rPr>
              <a:t> flange</a:t>
            </a:r>
            <a:r>
              <a:rPr lang="en-US" sz="1000" dirty="0">
                <a:solidFill>
                  <a:schemeClr val="bg1">
                    <a:lumMod val="50000"/>
                  </a:schemeClr>
                </a:solidFill>
              </a:rPr>
              <a:t> </a:t>
            </a:r>
            <a:r>
              <a:rPr lang="en-GB" sz="1000" dirty="0">
                <a:solidFill>
                  <a:schemeClr val="bg1">
                    <a:lumMod val="50000"/>
                  </a:schemeClr>
                </a:solidFill>
              </a:rPr>
              <a:t> </a:t>
            </a:r>
            <a:endParaRPr lang="en-US" sz="1000" dirty="0">
              <a:solidFill>
                <a:schemeClr val="bg1">
                  <a:lumMod val="50000"/>
                </a:schemeClr>
              </a:solidFill>
            </a:endParaRPr>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a:p>
        </p:txBody>
      </p:sp>
      <p:sp>
        <p:nvSpPr>
          <p:cNvPr id="7" name="Slide Number Placeholder 6"/>
          <p:cNvSpPr>
            <a:spLocks noGrp="1"/>
          </p:cNvSpPr>
          <p:nvPr>
            <p:ph type="sldNum" sz="quarter" idx="12"/>
          </p:nvPr>
        </p:nvSpPr>
        <p:spPr/>
        <p:txBody>
          <a:bodyPr/>
          <a:lstStyle/>
          <a:p>
            <a:fld id="{BFDCA1C4-9514-7B4F-976F-D92F7E296653}" type="slidenum">
              <a:rPr lang="fr-FR" smtClean="0"/>
              <a:pPr/>
              <a:t>35</a:t>
            </a:fld>
            <a:endParaRPr lang="fr-FR"/>
          </a:p>
        </p:txBody>
      </p:sp>
    </p:spTree>
    <p:extLst>
      <p:ext uri="{BB962C8B-B14F-4D97-AF65-F5344CB8AC3E}">
        <p14:creationId xmlns:p14="http://schemas.microsoft.com/office/powerpoint/2010/main" val="12849149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238" y="12220"/>
            <a:ext cx="8541762" cy="720000"/>
          </a:xfrm>
        </p:spPr>
        <p:txBody>
          <a:bodyPr/>
          <a:lstStyle/>
          <a:p>
            <a:r>
              <a:rPr lang="en-GB" dirty="0" smtClean="0"/>
              <a:t>Preparing for LS2 equipment installation: </a:t>
            </a:r>
            <a:br>
              <a:rPr lang="en-GB" dirty="0" smtClean="0"/>
            </a:br>
            <a:r>
              <a:rPr lang="en-GB" dirty="0" smtClean="0"/>
              <a:t>detailed integration analysis started </a:t>
            </a:r>
            <a:endParaRPr lang="en-GB" dirty="0"/>
          </a:p>
        </p:txBody>
      </p:sp>
      <p:sp>
        <p:nvSpPr>
          <p:cNvPr id="4" name="Footer Placeholder 3"/>
          <p:cNvSpPr>
            <a:spLocks noGrp="1"/>
          </p:cNvSpPr>
          <p:nvPr>
            <p:ph type="ftr" sz="quarter" idx="11"/>
          </p:nvPr>
        </p:nvSpPr>
        <p:spPr/>
        <p:txBody>
          <a:bodyPr/>
          <a:lstStyle/>
          <a:p>
            <a:r>
              <a:rPr lang="en-GB" noProof="0" smtClean="0"/>
              <a:t>L Rossi @ LARP CM28 - 24 April 2017</a:t>
            </a:r>
            <a:endParaRPr lang="en-GB" noProof="0" dirty="0"/>
          </a:p>
        </p:txBody>
      </p:sp>
      <p:sp>
        <p:nvSpPr>
          <p:cNvPr id="5" name="Slide Number Placeholder 4"/>
          <p:cNvSpPr>
            <a:spLocks noGrp="1"/>
          </p:cNvSpPr>
          <p:nvPr>
            <p:ph type="sldNum" sz="quarter" idx="12"/>
          </p:nvPr>
        </p:nvSpPr>
        <p:spPr/>
        <p:txBody>
          <a:bodyPr/>
          <a:lstStyle/>
          <a:p>
            <a:fld id="{BFDCA1C4-9514-7B4F-976F-D92F7E296653}" type="slidenum">
              <a:rPr lang="fr-FR" smtClean="0"/>
              <a:pPr/>
              <a:t>36</a:t>
            </a:fld>
            <a:endParaRPr lang="fr-F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088" t="13719" r="-400" b="19403"/>
          <a:stretch/>
        </p:blipFill>
        <p:spPr>
          <a:xfrm>
            <a:off x="395536" y="735973"/>
            <a:ext cx="8532440" cy="2808312"/>
          </a:xfrm>
          <a:prstGeom prst="rect">
            <a:avLst/>
          </a:prstGeom>
        </p:spPr>
      </p:pic>
      <p:sp>
        <p:nvSpPr>
          <p:cNvPr id="8" name="TextBox 7"/>
          <p:cNvSpPr txBox="1"/>
          <p:nvPr/>
        </p:nvSpPr>
        <p:spPr>
          <a:xfrm>
            <a:off x="683568" y="3145312"/>
            <a:ext cx="4681794" cy="369332"/>
          </a:xfrm>
          <a:prstGeom prst="rect">
            <a:avLst/>
          </a:prstGeom>
          <a:solidFill>
            <a:schemeClr val="bg1"/>
          </a:solidFill>
        </p:spPr>
        <p:txBody>
          <a:bodyPr wrap="none" rtlCol="0">
            <a:spAutoFit/>
          </a:bodyPr>
          <a:lstStyle/>
          <a:p>
            <a:r>
              <a:rPr lang="en-GB" b="1" i="1" dirty="0" smtClean="0"/>
              <a:t>11 T dipoles and TCLD installation at IP 7</a:t>
            </a:r>
            <a:endParaRPr lang="en-GB" b="1" i="1"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326" t="6141" r="9052" b="15673"/>
          <a:stretch/>
        </p:blipFill>
        <p:spPr>
          <a:xfrm>
            <a:off x="611120" y="3544285"/>
            <a:ext cx="7920880" cy="3096344"/>
          </a:xfrm>
          <a:prstGeom prst="rect">
            <a:avLst/>
          </a:prstGeom>
        </p:spPr>
      </p:pic>
      <p:sp>
        <p:nvSpPr>
          <p:cNvPr id="10" name="TextBox 9"/>
          <p:cNvSpPr txBox="1"/>
          <p:nvPr/>
        </p:nvSpPr>
        <p:spPr>
          <a:xfrm>
            <a:off x="4346637" y="6255358"/>
            <a:ext cx="2830775" cy="369332"/>
          </a:xfrm>
          <a:prstGeom prst="rect">
            <a:avLst/>
          </a:prstGeom>
          <a:solidFill>
            <a:schemeClr val="bg1"/>
          </a:solidFill>
        </p:spPr>
        <p:txBody>
          <a:bodyPr wrap="none" rtlCol="0">
            <a:spAutoFit/>
          </a:bodyPr>
          <a:lstStyle/>
          <a:p>
            <a:r>
              <a:rPr lang="en-GB" b="1" i="1" dirty="0" smtClean="0"/>
              <a:t>TANB installation at IP 8</a:t>
            </a:r>
            <a:endParaRPr lang="en-GB" b="1" i="1" dirty="0"/>
          </a:p>
        </p:txBody>
      </p:sp>
      <p:sp>
        <p:nvSpPr>
          <p:cNvPr id="11" name="Oval 10"/>
          <p:cNvSpPr/>
          <p:nvPr/>
        </p:nvSpPr>
        <p:spPr>
          <a:xfrm>
            <a:off x="2771800" y="5092457"/>
            <a:ext cx="1152128" cy="831526"/>
          </a:xfrm>
          <a:prstGeom prst="ellipse">
            <a:avLst/>
          </a:prstGeom>
          <a:noFill/>
          <a:ln w="57150">
            <a:solidFill>
              <a:schemeClr val="accent2">
                <a:lumMod val="40000"/>
                <a:lumOff val="60000"/>
              </a:schemeClr>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7386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Working on feasibility for installation of equipment not still in HL baseline as the Hollow electron lenses</a:t>
            </a:r>
            <a:endParaRPr lang="en-GB" dirty="0"/>
          </a:p>
        </p:txBody>
      </p:sp>
      <p:sp>
        <p:nvSpPr>
          <p:cNvPr id="4" name="Footer Placeholder 3"/>
          <p:cNvSpPr>
            <a:spLocks noGrp="1"/>
          </p:cNvSpPr>
          <p:nvPr>
            <p:ph type="ftr" sz="quarter" idx="11"/>
          </p:nvPr>
        </p:nvSpPr>
        <p:spPr/>
        <p:txBody>
          <a:bodyPr/>
          <a:lstStyle/>
          <a:p>
            <a:r>
              <a:rPr lang="en-GB" noProof="0" smtClean="0"/>
              <a:t>L Rossi @ LARP CM28 - 24 April 2017</a:t>
            </a:r>
            <a:endParaRPr lang="en-GB" noProof="0" dirty="0"/>
          </a:p>
        </p:txBody>
      </p:sp>
      <p:sp>
        <p:nvSpPr>
          <p:cNvPr id="5" name="Slide Number Placeholder 4"/>
          <p:cNvSpPr>
            <a:spLocks noGrp="1"/>
          </p:cNvSpPr>
          <p:nvPr>
            <p:ph type="sldNum" sz="quarter" idx="12"/>
          </p:nvPr>
        </p:nvSpPr>
        <p:spPr/>
        <p:txBody>
          <a:bodyPr/>
          <a:lstStyle/>
          <a:p>
            <a:fld id="{BFDCA1C4-9514-7B4F-976F-D92F7E296653}" type="slidenum">
              <a:rPr lang="fr-FR" smtClean="0"/>
              <a:pPr/>
              <a:t>37</a:t>
            </a:fld>
            <a:endParaRPr lang="fr-FR"/>
          </a:p>
        </p:txBody>
      </p:sp>
      <p:pic>
        <p:nvPicPr>
          <p:cNvPr id="6" name="Picture 5"/>
          <p:cNvPicPr>
            <a:picLocks noChangeAspect="1"/>
          </p:cNvPicPr>
          <p:nvPr/>
        </p:nvPicPr>
        <p:blipFill>
          <a:blip r:embed="rId2"/>
          <a:stretch>
            <a:fillRect/>
          </a:stretch>
        </p:blipFill>
        <p:spPr>
          <a:xfrm>
            <a:off x="201322" y="1167513"/>
            <a:ext cx="8741355" cy="1740470"/>
          </a:xfrm>
          <a:prstGeom prst="rect">
            <a:avLst/>
          </a:prstGeom>
        </p:spPr>
      </p:pic>
      <p:sp>
        <p:nvSpPr>
          <p:cNvPr id="7" name="TextBox 6"/>
          <p:cNvSpPr txBox="1"/>
          <p:nvPr/>
        </p:nvSpPr>
        <p:spPr>
          <a:xfrm>
            <a:off x="0" y="2979992"/>
            <a:ext cx="3024336" cy="307777"/>
          </a:xfrm>
          <a:prstGeom prst="rect">
            <a:avLst/>
          </a:prstGeom>
          <a:noFill/>
        </p:spPr>
        <p:txBody>
          <a:bodyPr wrap="square" rtlCol="0">
            <a:spAutoFit/>
          </a:bodyPr>
          <a:lstStyle/>
          <a:p>
            <a:r>
              <a:rPr lang="en-GB" sz="1400" dirty="0" smtClean="0">
                <a:solidFill>
                  <a:srgbClr val="FF0000"/>
                </a:solidFill>
              </a:rPr>
              <a:t>Distance from IP4: 42809 mm</a:t>
            </a:r>
            <a:endParaRPr lang="en-GB" sz="1400" dirty="0">
              <a:solidFill>
                <a:srgbClr val="FF0000"/>
              </a:solidFill>
            </a:endParaRPr>
          </a:p>
        </p:txBody>
      </p:sp>
      <p:cxnSp>
        <p:nvCxnSpPr>
          <p:cNvPr id="8" name="Straight Arrow Connector 7"/>
          <p:cNvCxnSpPr/>
          <p:nvPr/>
        </p:nvCxnSpPr>
        <p:spPr>
          <a:xfrm flipH="1">
            <a:off x="1905000" y="2348880"/>
            <a:ext cx="1242378" cy="652870"/>
          </a:xfrm>
          <a:prstGeom prst="straightConnector1">
            <a:avLst/>
          </a:prstGeom>
          <a:ln w="15875">
            <a:tailEnd type="triangle"/>
          </a:ln>
        </p:spPr>
        <p:style>
          <a:lnRef idx="2">
            <a:schemeClr val="accent4"/>
          </a:lnRef>
          <a:fillRef idx="0">
            <a:schemeClr val="accent4"/>
          </a:fillRef>
          <a:effectRef idx="1">
            <a:schemeClr val="accent4"/>
          </a:effectRef>
          <a:fontRef idx="minor">
            <a:schemeClr val="tx1"/>
          </a:fontRef>
        </p:style>
      </p:cxnSp>
      <p:grpSp>
        <p:nvGrpSpPr>
          <p:cNvPr id="21" name="Group 20"/>
          <p:cNvGrpSpPr/>
          <p:nvPr/>
        </p:nvGrpSpPr>
        <p:grpSpPr>
          <a:xfrm>
            <a:off x="2771800" y="2907983"/>
            <a:ext cx="6372200" cy="3954683"/>
            <a:chOff x="84446" y="1336016"/>
            <a:chExt cx="4415546" cy="2802915"/>
          </a:xfrm>
        </p:grpSpPr>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17905" t="5941" r="14955" b="1983"/>
            <a:stretch/>
          </p:blipFill>
          <p:spPr>
            <a:xfrm>
              <a:off x="467544" y="1361022"/>
              <a:ext cx="4032448" cy="2777909"/>
            </a:xfrm>
            <a:prstGeom prst="rect">
              <a:avLst/>
            </a:prstGeom>
          </p:spPr>
        </p:pic>
        <p:grpSp>
          <p:nvGrpSpPr>
            <p:cNvPr id="23" name="Group 22"/>
            <p:cNvGrpSpPr/>
            <p:nvPr/>
          </p:nvGrpSpPr>
          <p:grpSpPr>
            <a:xfrm>
              <a:off x="84446" y="1336016"/>
              <a:ext cx="3910452" cy="2304065"/>
              <a:chOff x="84446" y="1336016"/>
              <a:chExt cx="3910452" cy="2304065"/>
            </a:xfrm>
          </p:grpSpPr>
          <p:sp>
            <p:nvSpPr>
              <p:cNvPr id="24" name="TextBox 23"/>
              <p:cNvSpPr txBox="1"/>
              <p:nvPr/>
            </p:nvSpPr>
            <p:spPr>
              <a:xfrm>
                <a:off x="737574" y="2142199"/>
                <a:ext cx="468052" cy="174511"/>
              </a:xfrm>
              <a:prstGeom prst="rect">
                <a:avLst/>
              </a:prstGeom>
              <a:noFill/>
            </p:spPr>
            <p:txBody>
              <a:bodyPr wrap="square" rtlCol="0">
                <a:spAutoFit/>
              </a:bodyPr>
              <a:lstStyle/>
              <a:p>
                <a:r>
                  <a:rPr lang="en-GB" sz="1000" b="1" dirty="0" smtClean="0">
                    <a:solidFill>
                      <a:schemeClr val="accent2">
                        <a:lumMod val="60000"/>
                        <a:lumOff val="40000"/>
                      </a:schemeClr>
                    </a:solidFill>
                  </a:rPr>
                  <a:t>D3</a:t>
                </a:r>
                <a:endParaRPr lang="en-GB" sz="1000" b="1" dirty="0">
                  <a:solidFill>
                    <a:schemeClr val="accent2">
                      <a:lumMod val="60000"/>
                      <a:lumOff val="40000"/>
                    </a:schemeClr>
                  </a:solidFill>
                </a:endParaRPr>
              </a:p>
            </p:txBody>
          </p:sp>
          <p:cxnSp>
            <p:nvCxnSpPr>
              <p:cNvPr id="25" name="Straight Arrow Connector 24"/>
              <p:cNvCxnSpPr/>
              <p:nvPr/>
            </p:nvCxnSpPr>
            <p:spPr>
              <a:xfrm>
                <a:off x="971600" y="2355938"/>
                <a:ext cx="144456" cy="996323"/>
              </a:xfrm>
              <a:prstGeom prst="straightConnector1">
                <a:avLst/>
              </a:prstGeom>
              <a:ln w="158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4446" y="2430019"/>
                <a:ext cx="468052" cy="174511"/>
              </a:xfrm>
              <a:prstGeom prst="rect">
                <a:avLst/>
              </a:prstGeom>
              <a:noFill/>
            </p:spPr>
            <p:txBody>
              <a:bodyPr wrap="square" rtlCol="0">
                <a:spAutoFit/>
              </a:bodyPr>
              <a:lstStyle/>
              <a:p>
                <a:r>
                  <a:rPr lang="en-GB" sz="1000" b="1" dirty="0" smtClean="0">
                    <a:solidFill>
                      <a:schemeClr val="accent2">
                        <a:lumMod val="60000"/>
                        <a:lumOff val="40000"/>
                      </a:schemeClr>
                    </a:solidFill>
                  </a:rPr>
                  <a:t>DFB</a:t>
                </a:r>
                <a:endParaRPr lang="en-GB" sz="1000" b="1" dirty="0">
                  <a:solidFill>
                    <a:schemeClr val="accent2">
                      <a:lumMod val="60000"/>
                      <a:lumOff val="40000"/>
                    </a:schemeClr>
                  </a:solidFill>
                </a:endParaRPr>
              </a:p>
            </p:txBody>
          </p:sp>
          <p:cxnSp>
            <p:nvCxnSpPr>
              <p:cNvPr id="27" name="Straight Arrow Connector 26"/>
              <p:cNvCxnSpPr>
                <a:stCxn id="26" idx="2"/>
              </p:cNvCxnSpPr>
              <p:nvPr/>
            </p:nvCxnSpPr>
            <p:spPr>
              <a:xfrm>
                <a:off x="318472" y="2604530"/>
                <a:ext cx="234025" cy="1035551"/>
              </a:xfrm>
              <a:prstGeom prst="straightConnector1">
                <a:avLst/>
              </a:prstGeom>
              <a:ln w="158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865984" y="1744756"/>
                <a:ext cx="468052" cy="174511"/>
              </a:xfrm>
              <a:prstGeom prst="rect">
                <a:avLst/>
              </a:prstGeom>
              <a:noFill/>
            </p:spPr>
            <p:txBody>
              <a:bodyPr wrap="square" rtlCol="0">
                <a:spAutoFit/>
              </a:bodyPr>
              <a:lstStyle/>
              <a:p>
                <a:r>
                  <a:rPr lang="en-GB" sz="1000" b="1" dirty="0" smtClean="0">
                    <a:solidFill>
                      <a:schemeClr val="accent2">
                        <a:lumMod val="60000"/>
                        <a:lumOff val="40000"/>
                      </a:schemeClr>
                    </a:solidFill>
                  </a:rPr>
                  <a:t>HEL</a:t>
                </a:r>
                <a:endParaRPr lang="en-GB" sz="1000" b="1" dirty="0">
                  <a:solidFill>
                    <a:schemeClr val="accent2">
                      <a:lumMod val="60000"/>
                      <a:lumOff val="40000"/>
                    </a:schemeClr>
                  </a:solidFill>
                </a:endParaRPr>
              </a:p>
            </p:txBody>
          </p:sp>
          <p:cxnSp>
            <p:nvCxnSpPr>
              <p:cNvPr id="29" name="Straight Arrow Connector 28"/>
              <p:cNvCxnSpPr/>
              <p:nvPr/>
            </p:nvCxnSpPr>
            <p:spPr>
              <a:xfrm>
                <a:off x="2100010" y="1995686"/>
                <a:ext cx="167734" cy="858413"/>
              </a:xfrm>
              <a:prstGeom prst="straightConnector1">
                <a:avLst/>
              </a:prstGeom>
              <a:ln w="158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06422" y="1817686"/>
                <a:ext cx="1015471" cy="174511"/>
              </a:xfrm>
              <a:prstGeom prst="rect">
                <a:avLst/>
              </a:prstGeom>
              <a:noFill/>
            </p:spPr>
            <p:txBody>
              <a:bodyPr wrap="square" rtlCol="0">
                <a:spAutoFit/>
              </a:bodyPr>
              <a:lstStyle/>
              <a:p>
                <a:r>
                  <a:rPr lang="en-GB" sz="1000" b="1" dirty="0">
                    <a:solidFill>
                      <a:schemeClr val="accent2">
                        <a:lumMod val="60000"/>
                        <a:lumOff val="40000"/>
                      </a:schemeClr>
                    </a:solidFill>
                  </a:rPr>
                  <a:t>V.C Supports</a:t>
                </a:r>
              </a:p>
            </p:txBody>
          </p:sp>
          <p:cxnSp>
            <p:nvCxnSpPr>
              <p:cNvPr id="31" name="Straight Arrow Connector 30"/>
              <p:cNvCxnSpPr/>
              <p:nvPr/>
            </p:nvCxnSpPr>
            <p:spPr>
              <a:xfrm>
                <a:off x="1475656" y="2071930"/>
                <a:ext cx="339630" cy="1028390"/>
              </a:xfrm>
              <a:prstGeom prst="straightConnector1">
                <a:avLst/>
              </a:prstGeom>
              <a:ln w="158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780898" y="1395965"/>
                <a:ext cx="1177927" cy="174511"/>
              </a:xfrm>
              <a:prstGeom prst="rect">
                <a:avLst/>
              </a:prstGeom>
              <a:noFill/>
            </p:spPr>
            <p:txBody>
              <a:bodyPr wrap="square" rtlCol="0">
                <a:spAutoFit/>
              </a:bodyPr>
              <a:lstStyle/>
              <a:p>
                <a:r>
                  <a:rPr lang="en-GB" sz="1000" b="1" dirty="0" smtClean="0">
                    <a:solidFill>
                      <a:schemeClr val="accent2">
                        <a:lumMod val="60000"/>
                        <a:lumOff val="40000"/>
                      </a:schemeClr>
                    </a:solidFill>
                  </a:rPr>
                  <a:t>Ventilation door</a:t>
                </a:r>
                <a:endParaRPr lang="en-GB" sz="1000" b="1" dirty="0">
                  <a:solidFill>
                    <a:schemeClr val="accent2">
                      <a:lumMod val="60000"/>
                      <a:lumOff val="40000"/>
                    </a:schemeClr>
                  </a:solidFill>
                </a:endParaRPr>
              </a:p>
            </p:txBody>
          </p:sp>
          <p:cxnSp>
            <p:nvCxnSpPr>
              <p:cNvPr id="33" name="Straight Arrow Connector 32"/>
              <p:cNvCxnSpPr/>
              <p:nvPr/>
            </p:nvCxnSpPr>
            <p:spPr>
              <a:xfrm>
                <a:off x="2547979" y="1622263"/>
                <a:ext cx="511853" cy="590202"/>
              </a:xfrm>
              <a:prstGeom prst="straightConnector1">
                <a:avLst/>
              </a:prstGeom>
              <a:ln w="158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816971" y="1336016"/>
                <a:ext cx="1177927" cy="174511"/>
              </a:xfrm>
              <a:prstGeom prst="rect">
                <a:avLst/>
              </a:prstGeom>
              <a:noFill/>
            </p:spPr>
            <p:txBody>
              <a:bodyPr wrap="square" rtlCol="0">
                <a:spAutoFit/>
              </a:bodyPr>
              <a:lstStyle/>
              <a:p>
                <a:r>
                  <a:rPr lang="en-GB" sz="1000" b="1" dirty="0" smtClean="0">
                    <a:solidFill>
                      <a:schemeClr val="accent2">
                        <a:lumMod val="60000"/>
                        <a:lumOff val="40000"/>
                      </a:schemeClr>
                    </a:solidFill>
                  </a:rPr>
                  <a:t>ADT</a:t>
                </a:r>
                <a:endParaRPr lang="en-GB" sz="1000" b="1" dirty="0">
                  <a:solidFill>
                    <a:schemeClr val="accent2">
                      <a:lumMod val="60000"/>
                      <a:lumOff val="40000"/>
                    </a:schemeClr>
                  </a:solidFill>
                </a:endParaRPr>
              </a:p>
            </p:txBody>
          </p:sp>
          <p:cxnSp>
            <p:nvCxnSpPr>
              <p:cNvPr id="35" name="Straight Arrow Connector 34"/>
              <p:cNvCxnSpPr/>
              <p:nvPr/>
            </p:nvCxnSpPr>
            <p:spPr>
              <a:xfrm>
                <a:off x="3115983" y="1488839"/>
                <a:ext cx="375898" cy="379027"/>
              </a:xfrm>
              <a:prstGeom prst="straightConnector1">
                <a:avLst/>
              </a:prstGeom>
              <a:ln w="158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3" name="TextBox 2"/>
          <p:cNvSpPr txBox="1"/>
          <p:nvPr/>
        </p:nvSpPr>
        <p:spPr>
          <a:xfrm>
            <a:off x="274270" y="4429127"/>
            <a:ext cx="2086638" cy="156966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b="1" dirty="0" smtClean="0"/>
              <a:t>And of course a lot of work for the baseline!</a:t>
            </a:r>
            <a:endParaRPr lang="en-US" sz="2400" b="1" dirty="0"/>
          </a:p>
        </p:txBody>
      </p:sp>
    </p:spTree>
    <p:extLst>
      <p:ext uri="{BB962C8B-B14F-4D97-AF65-F5344CB8AC3E}">
        <p14:creationId xmlns:p14="http://schemas.microsoft.com/office/powerpoint/2010/main" val="239568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WP17 Status</a:t>
            </a:r>
            <a:endParaRPr lang="en-GB" dirty="0"/>
          </a:p>
        </p:txBody>
      </p:sp>
      <p:sp>
        <p:nvSpPr>
          <p:cNvPr id="3" name="Content Placeholder 2"/>
          <p:cNvSpPr>
            <a:spLocks noGrp="1"/>
          </p:cNvSpPr>
          <p:nvPr>
            <p:ph idx="1"/>
          </p:nvPr>
        </p:nvSpPr>
        <p:spPr>
          <a:xfrm>
            <a:off x="612000" y="1219201"/>
            <a:ext cx="7920000" cy="2281808"/>
          </a:xfrm>
        </p:spPr>
        <p:txBody>
          <a:bodyPr>
            <a:normAutofit fontScale="92500" lnSpcReduction="20000"/>
          </a:bodyPr>
          <a:lstStyle/>
          <a:p>
            <a:r>
              <a:rPr lang="en-US" dirty="0" smtClean="0"/>
              <a:t>WP17.1: Civil engineering</a:t>
            </a:r>
          </a:p>
          <a:p>
            <a:pPr lvl="1"/>
            <a:r>
              <a:rPr lang="en-US" dirty="0" smtClean="0"/>
              <a:t>Preliminary design completed in December 2016</a:t>
            </a:r>
            <a:endParaRPr lang="en-GB" dirty="0" smtClean="0"/>
          </a:p>
          <a:p>
            <a:pPr lvl="1"/>
            <a:r>
              <a:rPr lang="en-US" dirty="0" smtClean="0"/>
              <a:t>Tendering design and contractual documents in progress with the objective to issue the Invitation to Tenders by end of July 2017.</a:t>
            </a:r>
          </a:p>
          <a:p>
            <a:pPr lvl="1"/>
            <a:r>
              <a:rPr lang="en-US" dirty="0" smtClean="0"/>
              <a:t>The adjudication of two contracts (1 for Point 1 and 1 for Point 5) foreseen in March 2018.</a:t>
            </a:r>
            <a:endParaRPr lang="en-US" dirty="0"/>
          </a:p>
        </p:txBody>
      </p:sp>
      <p:sp>
        <p:nvSpPr>
          <p:cNvPr id="4" name="Footer Placeholder 3"/>
          <p:cNvSpPr>
            <a:spLocks noGrp="1"/>
          </p:cNvSpPr>
          <p:nvPr>
            <p:ph type="ftr" sz="quarter" idx="11"/>
          </p:nvPr>
        </p:nvSpPr>
        <p:spPr/>
        <p:txBody>
          <a:bodyPr/>
          <a:lstStyle/>
          <a:p>
            <a:r>
              <a:rPr lang="en-GB"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38</a:t>
            </a:fld>
            <a:endParaRPr lang="fr-FR"/>
          </a:p>
        </p:txBody>
      </p:sp>
      <p:pic>
        <p:nvPicPr>
          <p:cNvPr id="6" name="Picture 5"/>
          <p:cNvPicPr>
            <a:picLocks noChangeAspect="1"/>
          </p:cNvPicPr>
          <p:nvPr/>
        </p:nvPicPr>
        <p:blipFill rotWithShape="1">
          <a:blip r:embed="rId2"/>
          <a:srcRect l="4255" r="19459"/>
          <a:stretch/>
        </p:blipFill>
        <p:spPr>
          <a:xfrm>
            <a:off x="35497" y="3501009"/>
            <a:ext cx="3888432" cy="2880000"/>
          </a:xfrm>
          <a:prstGeom prst="rect">
            <a:avLst/>
          </a:prstGeom>
        </p:spPr>
      </p:pic>
      <p:pic>
        <p:nvPicPr>
          <p:cNvPr id="7" name="Picture 6"/>
          <p:cNvPicPr>
            <a:picLocks noChangeAspect="1"/>
          </p:cNvPicPr>
          <p:nvPr/>
        </p:nvPicPr>
        <p:blipFill rotWithShape="1">
          <a:blip r:embed="rId3"/>
          <a:srcRect l="6390" t="5001" r="29711" b="29992"/>
          <a:stretch/>
        </p:blipFill>
        <p:spPr>
          <a:xfrm>
            <a:off x="4314846" y="3704543"/>
            <a:ext cx="4708217" cy="2448272"/>
          </a:xfrm>
          <a:prstGeom prst="rect">
            <a:avLst/>
          </a:prstGeom>
        </p:spPr>
      </p:pic>
    </p:spTree>
    <p:extLst>
      <p:ext uri="{BB962C8B-B14F-4D97-AF65-F5344CB8AC3E}">
        <p14:creationId xmlns:p14="http://schemas.microsoft.com/office/powerpoint/2010/main" val="29996508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WP17 Status</a:t>
            </a:r>
            <a:endParaRPr lang="en-GB" dirty="0"/>
          </a:p>
        </p:txBody>
      </p:sp>
      <p:sp>
        <p:nvSpPr>
          <p:cNvPr id="3" name="Content Placeholder 2"/>
          <p:cNvSpPr>
            <a:spLocks noGrp="1"/>
          </p:cNvSpPr>
          <p:nvPr>
            <p:ph idx="1"/>
          </p:nvPr>
        </p:nvSpPr>
        <p:spPr/>
        <p:txBody>
          <a:bodyPr>
            <a:normAutofit/>
          </a:bodyPr>
          <a:lstStyle/>
          <a:p>
            <a:r>
              <a:rPr lang="en-US" dirty="0" smtClean="0"/>
              <a:t>WP17.2: Electrical distribution</a:t>
            </a:r>
          </a:p>
          <a:p>
            <a:pPr lvl="1"/>
            <a:r>
              <a:rPr lang="en-US" dirty="0" smtClean="0"/>
              <a:t>Rerouting of existing buried electrical networks at Point 1 done during the YETS’16-17</a:t>
            </a:r>
          </a:p>
          <a:p>
            <a:pPr lvl="1"/>
            <a:r>
              <a:rPr lang="en-US" dirty="0" smtClean="0"/>
              <a:t>Value-Engineering Review to be organized by end 2017</a:t>
            </a:r>
          </a:p>
        </p:txBody>
      </p:sp>
      <p:sp>
        <p:nvSpPr>
          <p:cNvPr id="4" name="Footer Placeholder 3"/>
          <p:cNvSpPr>
            <a:spLocks noGrp="1"/>
          </p:cNvSpPr>
          <p:nvPr>
            <p:ph type="ftr" sz="quarter" idx="11"/>
          </p:nvPr>
        </p:nvSpPr>
        <p:spPr/>
        <p:txBody>
          <a:bodyPr/>
          <a:lstStyle/>
          <a:p>
            <a:r>
              <a:rPr lang="en-GB"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39</a:t>
            </a:fld>
            <a:endParaRPr lang="fr-FR"/>
          </a:p>
        </p:txBody>
      </p:sp>
      <p:pic>
        <p:nvPicPr>
          <p:cNvPr id="7" name="Picture 6"/>
          <p:cNvPicPr>
            <a:picLocks noChangeAspect="1"/>
          </p:cNvPicPr>
          <p:nvPr/>
        </p:nvPicPr>
        <p:blipFill>
          <a:blip r:embed="rId2"/>
          <a:stretch>
            <a:fillRect/>
          </a:stretch>
        </p:blipFill>
        <p:spPr>
          <a:xfrm>
            <a:off x="3059832" y="3074457"/>
            <a:ext cx="4791445" cy="3281893"/>
          </a:xfrm>
          <a:prstGeom prst="rect">
            <a:avLst/>
          </a:prstGeom>
        </p:spPr>
      </p:pic>
      <p:cxnSp>
        <p:nvCxnSpPr>
          <p:cNvPr id="9" name="Straight Arrow Connector 8"/>
          <p:cNvCxnSpPr/>
          <p:nvPr/>
        </p:nvCxnSpPr>
        <p:spPr>
          <a:xfrm flipV="1">
            <a:off x="4930468" y="5331163"/>
            <a:ext cx="576064" cy="5858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347864" y="5941497"/>
            <a:ext cx="2954655" cy="369332"/>
          </a:xfrm>
          <a:prstGeom prst="rect">
            <a:avLst/>
          </a:prstGeom>
          <a:noFill/>
        </p:spPr>
        <p:txBody>
          <a:bodyPr wrap="none" rtlCol="0">
            <a:spAutoFit/>
          </a:bodyPr>
          <a:lstStyle/>
          <a:p>
            <a:r>
              <a:rPr lang="en-US" dirty="0" smtClean="0">
                <a:solidFill>
                  <a:srgbClr val="FF0000"/>
                </a:solidFill>
              </a:rPr>
              <a:t>Existing electrical networks</a:t>
            </a:r>
            <a:endParaRPr lang="en-GB" dirty="0">
              <a:solidFill>
                <a:srgbClr val="FF0000"/>
              </a:solidFill>
            </a:endParaRPr>
          </a:p>
        </p:txBody>
      </p:sp>
    </p:spTree>
    <p:extLst>
      <p:ext uri="{BB962C8B-B14F-4D97-AF65-F5344CB8AC3E}">
        <p14:creationId xmlns:p14="http://schemas.microsoft.com/office/powerpoint/2010/main" val="837381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structure</a:t>
            </a:r>
            <a:endParaRPr lang="en-US" dirty="0"/>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4</a:t>
            </a:fld>
            <a:endParaRPr lang="fr-FR"/>
          </a:p>
        </p:txBody>
      </p:sp>
      <p:pic>
        <p:nvPicPr>
          <p:cNvPr id="5" name="Picture 4"/>
          <p:cNvPicPr>
            <a:picLocks noChangeAspect="1"/>
          </p:cNvPicPr>
          <p:nvPr/>
        </p:nvPicPr>
        <p:blipFill>
          <a:blip r:embed="rId3"/>
          <a:stretch>
            <a:fillRect/>
          </a:stretch>
        </p:blipFill>
        <p:spPr>
          <a:xfrm>
            <a:off x="453666" y="900000"/>
            <a:ext cx="8142227" cy="5409320"/>
          </a:xfrm>
          <a:prstGeom prst="rect">
            <a:avLst/>
          </a:prstGeom>
          <a:effectLst/>
        </p:spPr>
      </p:pic>
      <p:sp>
        <p:nvSpPr>
          <p:cNvPr id="13" name="Rounded Rectangle 12"/>
          <p:cNvSpPr/>
          <p:nvPr/>
        </p:nvSpPr>
        <p:spPr>
          <a:xfrm>
            <a:off x="0" y="1268760"/>
            <a:ext cx="1009684" cy="241176"/>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err="1" smtClean="0"/>
              <a:t>Mr</a:t>
            </a:r>
            <a:r>
              <a:rPr lang="en-US" sz="1100" b="1" dirty="0" smtClean="0"/>
              <a:t> Circuit</a:t>
            </a:r>
            <a:endParaRPr lang="en-US" sz="1100" b="1" dirty="0"/>
          </a:p>
        </p:txBody>
      </p:sp>
    </p:spTree>
    <p:extLst>
      <p:ext uri="{BB962C8B-B14F-4D97-AF65-F5344CB8AC3E}">
        <p14:creationId xmlns:p14="http://schemas.microsoft.com/office/powerpoint/2010/main" val="31443731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WP17 Status</a:t>
            </a:r>
            <a:endParaRPr lang="en-GB" dirty="0"/>
          </a:p>
        </p:txBody>
      </p:sp>
      <p:sp>
        <p:nvSpPr>
          <p:cNvPr id="3" name="Content Placeholder 2"/>
          <p:cNvSpPr>
            <a:spLocks noGrp="1"/>
          </p:cNvSpPr>
          <p:nvPr>
            <p:ph idx="1"/>
          </p:nvPr>
        </p:nvSpPr>
        <p:spPr>
          <a:xfrm>
            <a:off x="612000" y="908720"/>
            <a:ext cx="7920000" cy="3001888"/>
          </a:xfrm>
        </p:spPr>
        <p:txBody>
          <a:bodyPr>
            <a:normAutofit fontScale="85000" lnSpcReduction="10000"/>
          </a:bodyPr>
          <a:lstStyle/>
          <a:p>
            <a:r>
              <a:rPr lang="en-US" dirty="0" smtClean="0"/>
              <a:t>WP17.3: Cooling and ventilation</a:t>
            </a:r>
          </a:p>
          <a:p>
            <a:pPr lvl="1"/>
            <a:r>
              <a:rPr lang="en-US" dirty="0" smtClean="0"/>
              <a:t>International Value-Engineering </a:t>
            </a:r>
            <a:r>
              <a:rPr lang="en-US" dirty="0"/>
              <a:t>Review </a:t>
            </a:r>
            <a:r>
              <a:rPr lang="en-US" dirty="0" smtClean="0"/>
              <a:t>Scheduled on 14-15 March 2017</a:t>
            </a:r>
            <a:br>
              <a:rPr lang="en-US" dirty="0" smtClean="0"/>
            </a:br>
            <a:r>
              <a:rPr lang="en-GB" b="1" dirty="0" smtClean="0"/>
              <a:t>International </a:t>
            </a:r>
            <a:r>
              <a:rPr lang="en-GB" b="1" dirty="0"/>
              <a:t>Review Panel</a:t>
            </a:r>
            <a:r>
              <a:rPr lang="en-GB" dirty="0"/>
              <a:t>: Giovanni Dell </a:t>
            </a:r>
            <a:r>
              <a:rPr lang="en-GB" dirty="0" err="1"/>
              <a:t>Orco</a:t>
            </a:r>
            <a:r>
              <a:rPr lang="en-GB" dirty="0"/>
              <a:t> (ITER, Chair), Peter </a:t>
            </a:r>
            <a:r>
              <a:rPr lang="en-GB" dirty="0" err="1"/>
              <a:t>Röllig</a:t>
            </a:r>
            <a:r>
              <a:rPr lang="en-GB" dirty="0"/>
              <a:t> (ILK Dresden), Ugo </a:t>
            </a:r>
            <a:r>
              <a:rPr lang="en-GB" dirty="0" err="1"/>
              <a:t>Rotundo</a:t>
            </a:r>
            <a:r>
              <a:rPr lang="en-GB" dirty="0"/>
              <a:t> (INFN), Maurice Ball (FNAL) and Jiri </a:t>
            </a:r>
            <a:r>
              <a:rPr lang="en-GB" dirty="0" err="1"/>
              <a:t>Nožička</a:t>
            </a:r>
            <a:r>
              <a:rPr lang="en-GB" dirty="0"/>
              <a:t> (Czech Technical University in Prague</a:t>
            </a:r>
            <a:r>
              <a:rPr lang="en-GB" dirty="0" smtClean="0"/>
              <a:t>)</a:t>
            </a:r>
            <a:endParaRPr lang="en-US" dirty="0"/>
          </a:p>
          <a:p>
            <a:pPr lvl="2"/>
            <a:r>
              <a:rPr lang="en-US" dirty="0"/>
              <a:t>The panel agrees on the main design criteria according to the </a:t>
            </a:r>
            <a:r>
              <a:rPr lang="en-US" dirty="0" smtClean="0"/>
              <a:t>standard.</a:t>
            </a:r>
            <a:endParaRPr lang="en-US" dirty="0"/>
          </a:p>
          <a:p>
            <a:pPr lvl="2"/>
            <a:r>
              <a:rPr lang="en-US" dirty="0"/>
              <a:t>The panel also acknowledges the validity of the modular design between P1 and P5 </a:t>
            </a:r>
          </a:p>
          <a:p>
            <a:pPr lvl="1"/>
            <a:endParaRPr lang="en-US" dirty="0" smtClean="0"/>
          </a:p>
        </p:txBody>
      </p:sp>
      <p:sp>
        <p:nvSpPr>
          <p:cNvPr id="4" name="Footer Placeholder 3"/>
          <p:cNvSpPr>
            <a:spLocks noGrp="1"/>
          </p:cNvSpPr>
          <p:nvPr>
            <p:ph type="ftr" sz="quarter" idx="11"/>
          </p:nvPr>
        </p:nvSpPr>
        <p:spPr/>
        <p:txBody>
          <a:bodyPr/>
          <a:lstStyle/>
          <a:p>
            <a:r>
              <a:rPr lang="en-GB"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40</a:t>
            </a:fld>
            <a:endParaRPr lang="fr-FR"/>
          </a:p>
        </p:txBody>
      </p:sp>
      <p:pic>
        <p:nvPicPr>
          <p:cNvPr id="6" name="Picture 5"/>
          <p:cNvPicPr>
            <a:picLocks noChangeAspect="1"/>
          </p:cNvPicPr>
          <p:nvPr/>
        </p:nvPicPr>
        <p:blipFill>
          <a:blip r:embed="rId2"/>
          <a:stretch>
            <a:fillRect/>
          </a:stretch>
        </p:blipFill>
        <p:spPr>
          <a:xfrm>
            <a:off x="2907488" y="3789040"/>
            <a:ext cx="4646819" cy="3070714"/>
          </a:xfrm>
          <a:prstGeom prst="rect">
            <a:avLst/>
          </a:prstGeom>
        </p:spPr>
      </p:pic>
    </p:spTree>
    <p:extLst>
      <p:ext uri="{BB962C8B-B14F-4D97-AF65-F5344CB8AC3E}">
        <p14:creationId xmlns:p14="http://schemas.microsoft.com/office/powerpoint/2010/main" val="37648565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31639" y="902842"/>
            <a:ext cx="6992277" cy="4830414"/>
          </a:xfrm>
          <a:prstGeom prst="rect">
            <a:avLst/>
          </a:prstGeom>
        </p:spPr>
      </p:pic>
      <p:sp>
        <p:nvSpPr>
          <p:cNvPr id="2" name="Titre 1"/>
          <p:cNvSpPr>
            <a:spLocks noGrp="1"/>
          </p:cNvSpPr>
          <p:nvPr>
            <p:ph type="title"/>
          </p:nvPr>
        </p:nvSpPr>
        <p:spPr/>
        <p:txBody>
          <a:bodyPr/>
          <a:lstStyle/>
          <a:p>
            <a:r>
              <a:rPr lang="en-GB" dirty="0" smtClean="0"/>
              <a:t>Preparing Industry for construction…</a:t>
            </a:r>
            <a:endParaRPr lang="en-GB" dirty="0"/>
          </a:p>
        </p:txBody>
      </p:sp>
      <p:sp>
        <p:nvSpPr>
          <p:cNvPr id="3" name="Espace réservé du contenu 2"/>
          <p:cNvSpPr>
            <a:spLocks noGrp="1"/>
          </p:cNvSpPr>
          <p:nvPr>
            <p:ph idx="1"/>
          </p:nvPr>
        </p:nvSpPr>
        <p:spPr>
          <a:xfrm>
            <a:off x="1726332" y="6021288"/>
            <a:ext cx="5942012" cy="335062"/>
          </a:xfrm>
        </p:spPr>
        <p:style>
          <a:lnRef idx="3">
            <a:schemeClr val="lt1"/>
          </a:lnRef>
          <a:fillRef idx="1">
            <a:schemeClr val="accent1"/>
          </a:fillRef>
          <a:effectRef idx="1">
            <a:schemeClr val="accent1"/>
          </a:effectRef>
          <a:fontRef idx="minor">
            <a:schemeClr val="lt1"/>
          </a:fontRef>
        </p:style>
        <p:txBody>
          <a:bodyPr>
            <a:normAutofit/>
          </a:bodyPr>
          <a:lstStyle/>
          <a:p>
            <a:pPr marL="0" indent="0">
              <a:buNone/>
            </a:pPr>
            <a:r>
              <a:rPr lang="en-GB" sz="1800" dirty="0" smtClean="0"/>
              <a:t>   About 240 participants, More than 120 form Industry!</a:t>
            </a:r>
          </a:p>
        </p:txBody>
      </p:sp>
      <p:sp>
        <p:nvSpPr>
          <p:cNvPr id="4" name="Espace réservé du pied de page 3"/>
          <p:cNvSpPr>
            <a:spLocks noGrp="1"/>
          </p:cNvSpPr>
          <p:nvPr>
            <p:ph type="ftr" sz="quarter" idx="11"/>
          </p:nvPr>
        </p:nvSpPr>
        <p:spPr/>
        <p:txBody>
          <a:bodyPr/>
          <a:lstStyle/>
          <a:p>
            <a:r>
              <a:rPr lang="fr-FR" noProof="0" smtClean="0"/>
              <a:t>L Rossi @ LARP CM28 - 24 April 2017</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41</a:t>
            </a:fld>
            <a:endParaRPr lang="fr-FR"/>
          </a:p>
        </p:txBody>
      </p:sp>
      <p:sp>
        <p:nvSpPr>
          <p:cNvPr id="8" name="TextBox 7"/>
          <p:cNvSpPr txBox="1"/>
          <p:nvPr/>
        </p:nvSpPr>
        <p:spPr>
          <a:xfrm>
            <a:off x="7359563" y="3488015"/>
            <a:ext cx="1672317"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smtClean="0"/>
              <a:t>I. </a:t>
            </a:r>
            <a:r>
              <a:rPr lang="en-US" dirty="0" err="1" smtClean="0"/>
              <a:t>Bejar</a:t>
            </a:r>
            <a:r>
              <a:rPr lang="en-US" dirty="0" smtClean="0"/>
              <a:t> Alonso</a:t>
            </a:r>
            <a:endParaRPr lang="en-US" dirty="0"/>
          </a:p>
        </p:txBody>
      </p:sp>
    </p:spTree>
    <p:extLst>
      <p:ext uri="{BB962C8B-B14F-4D97-AF65-F5344CB8AC3E}">
        <p14:creationId xmlns:p14="http://schemas.microsoft.com/office/powerpoint/2010/main" val="16228464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Inner Triplet region with in-kinds</a:t>
            </a:r>
            <a:endParaRPr lang="en-US"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42</a:t>
            </a:fld>
            <a:endParaRPr lang="fr-FR"/>
          </a:p>
        </p:txBody>
      </p:sp>
      <p:pic>
        <p:nvPicPr>
          <p:cNvPr id="5" name="Picture 4"/>
          <p:cNvPicPr>
            <a:picLocks noChangeAspect="1"/>
          </p:cNvPicPr>
          <p:nvPr/>
        </p:nvPicPr>
        <p:blipFill>
          <a:blip r:embed="rId3"/>
          <a:stretch>
            <a:fillRect/>
          </a:stretch>
        </p:blipFill>
        <p:spPr>
          <a:xfrm>
            <a:off x="277688" y="1412776"/>
            <a:ext cx="8542784" cy="4313982"/>
          </a:xfrm>
          <a:prstGeom prst="rect">
            <a:avLst/>
          </a:prstGeom>
        </p:spPr>
      </p:pic>
      <p:sp>
        <p:nvSpPr>
          <p:cNvPr id="6" name="Footer Placeholder 5"/>
          <p:cNvSpPr>
            <a:spLocks noGrp="1"/>
          </p:cNvSpPr>
          <p:nvPr>
            <p:ph type="ftr" sz="quarter" idx="11"/>
          </p:nvPr>
        </p:nvSpPr>
        <p:spPr/>
        <p:txBody>
          <a:bodyPr/>
          <a:lstStyle/>
          <a:p>
            <a:r>
              <a:rPr lang="fr-FR" noProof="0" smtClean="0"/>
              <a:t>L Rossi @ LARP CM28 - 24 April 2017</a:t>
            </a:r>
            <a:endParaRPr lang="en-GB" noProof="0"/>
          </a:p>
        </p:txBody>
      </p:sp>
      <p:sp>
        <p:nvSpPr>
          <p:cNvPr id="7" name="TextBox 6"/>
          <p:cNvSpPr txBox="1"/>
          <p:nvPr/>
        </p:nvSpPr>
        <p:spPr>
          <a:xfrm>
            <a:off x="1691680" y="3584049"/>
            <a:ext cx="909676" cy="276999"/>
          </a:xfrm>
          <a:prstGeom prst="rect">
            <a:avLst/>
          </a:prstGeom>
          <a:noFill/>
        </p:spPr>
        <p:txBody>
          <a:bodyPr wrap="square" rtlCol="0">
            <a:spAutoFit/>
          </a:bodyPr>
          <a:lstStyle/>
          <a:p>
            <a:r>
              <a:rPr lang="fr-CH" sz="1200" b="1" dirty="0" smtClean="0">
                <a:solidFill>
                  <a:srgbClr val="FFFF00"/>
                </a:solidFill>
              </a:rPr>
              <a:t>SC Links</a:t>
            </a:r>
          </a:p>
        </p:txBody>
      </p:sp>
      <p:cxnSp>
        <p:nvCxnSpPr>
          <p:cNvPr id="8" name="Straight Arrow Connector 7"/>
          <p:cNvCxnSpPr/>
          <p:nvPr/>
        </p:nvCxnSpPr>
        <p:spPr>
          <a:xfrm flipH="1" flipV="1">
            <a:off x="1547664" y="3275319"/>
            <a:ext cx="476280" cy="28803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 idx="2"/>
          </p:cNvCxnSpPr>
          <p:nvPr/>
        </p:nvCxnSpPr>
        <p:spPr>
          <a:xfrm flipH="1">
            <a:off x="1862864" y="3861048"/>
            <a:ext cx="283654" cy="64807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46496" y="4581128"/>
            <a:ext cx="380232" cy="276999"/>
          </a:xfrm>
          <a:prstGeom prst="rect">
            <a:avLst/>
          </a:prstGeom>
          <a:noFill/>
        </p:spPr>
        <p:txBody>
          <a:bodyPr wrap="none" rtlCol="0">
            <a:spAutoFit/>
          </a:bodyPr>
          <a:lstStyle/>
          <a:p>
            <a:r>
              <a:rPr lang="fr-CH" sz="1200" b="1" dirty="0" smtClean="0">
                <a:solidFill>
                  <a:srgbClr val="FFFF00"/>
                </a:solidFill>
              </a:rPr>
              <a:t>D1</a:t>
            </a:r>
            <a:endParaRPr lang="en-GB" sz="1200" b="1" dirty="0">
              <a:solidFill>
                <a:srgbClr val="FFFF00"/>
              </a:solidFill>
            </a:endParaRPr>
          </a:p>
        </p:txBody>
      </p:sp>
      <p:sp>
        <p:nvSpPr>
          <p:cNvPr id="13" name="TextBox 12"/>
          <p:cNvSpPr txBox="1"/>
          <p:nvPr/>
        </p:nvSpPr>
        <p:spPr>
          <a:xfrm>
            <a:off x="2108913" y="4653136"/>
            <a:ext cx="492443" cy="276999"/>
          </a:xfrm>
          <a:prstGeom prst="rect">
            <a:avLst/>
          </a:prstGeom>
          <a:noFill/>
        </p:spPr>
        <p:txBody>
          <a:bodyPr wrap="none" rtlCol="0">
            <a:spAutoFit/>
          </a:bodyPr>
          <a:lstStyle/>
          <a:p>
            <a:r>
              <a:rPr lang="fr-CH" sz="1200" b="1" dirty="0" smtClean="0">
                <a:solidFill>
                  <a:srgbClr val="FFFF00"/>
                </a:solidFill>
              </a:rPr>
              <a:t>DFX</a:t>
            </a:r>
            <a:endParaRPr lang="en-GB" sz="1200" b="1" dirty="0">
              <a:solidFill>
                <a:srgbClr val="FFFF00"/>
              </a:solidFill>
            </a:endParaRPr>
          </a:p>
        </p:txBody>
      </p:sp>
      <p:sp>
        <p:nvSpPr>
          <p:cNvPr id="14" name="TextBox 13"/>
          <p:cNvSpPr txBox="1"/>
          <p:nvPr/>
        </p:nvSpPr>
        <p:spPr>
          <a:xfrm>
            <a:off x="4052349" y="4439195"/>
            <a:ext cx="397866" cy="276999"/>
          </a:xfrm>
          <a:prstGeom prst="rect">
            <a:avLst/>
          </a:prstGeom>
          <a:noFill/>
        </p:spPr>
        <p:txBody>
          <a:bodyPr wrap="none" rtlCol="0">
            <a:spAutoFit/>
          </a:bodyPr>
          <a:lstStyle/>
          <a:p>
            <a:r>
              <a:rPr lang="fr-CH" sz="1200" b="1" dirty="0" smtClean="0">
                <a:solidFill>
                  <a:srgbClr val="FFFF00"/>
                </a:solidFill>
              </a:rPr>
              <a:t>CP</a:t>
            </a:r>
            <a:endParaRPr lang="en-GB" sz="1200" b="1" dirty="0">
              <a:solidFill>
                <a:srgbClr val="FFFF00"/>
              </a:solidFill>
            </a:endParaRPr>
          </a:p>
        </p:txBody>
      </p:sp>
      <p:sp>
        <p:nvSpPr>
          <p:cNvPr id="15" name="TextBox 14"/>
          <p:cNvSpPr txBox="1"/>
          <p:nvPr/>
        </p:nvSpPr>
        <p:spPr>
          <a:xfrm>
            <a:off x="5065880" y="4308765"/>
            <a:ext cx="389850" cy="276999"/>
          </a:xfrm>
          <a:prstGeom prst="rect">
            <a:avLst/>
          </a:prstGeom>
          <a:noFill/>
        </p:spPr>
        <p:txBody>
          <a:bodyPr wrap="none" rtlCol="0">
            <a:spAutoFit/>
          </a:bodyPr>
          <a:lstStyle/>
          <a:p>
            <a:r>
              <a:rPr lang="fr-CH" sz="1200" b="1" dirty="0" smtClean="0">
                <a:solidFill>
                  <a:srgbClr val="FFFF00"/>
                </a:solidFill>
              </a:rPr>
              <a:t>Q3</a:t>
            </a:r>
            <a:endParaRPr lang="en-GB" sz="1200" b="1" dirty="0">
              <a:solidFill>
                <a:srgbClr val="FFFF00"/>
              </a:solidFill>
            </a:endParaRPr>
          </a:p>
        </p:txBody>
      </p:sp>
      <p:sp>
        <p:nvSpPr>
          <p:cNvPr id="16" name="TextBox 15"/>
          <p:cNvSpPr txBox="1"/>
          <p:nvPr/>
        </p:nvSpPr>
        <p:spPr>
          <a:xfrm>
            <a:off x="6156176" y="4153100"/>
            <a:ext cx="484428" cy="276999"/>
          </a:xfrm>
          <a:prstGeom prst="rect">
            <a:avLst/>
          </a:prstGeom>
          <a:noFill/>
        </p:spPr>
        <p:txBody>
          <a:bodyPr wrap="none" rtlCol="0">
            <a:spAutoFit/>
          </a:bodyPr>
          <a:lstStyle/>
          <a:p>
            <a:r>
              <a:rPr lang="fr-CH" sz="1200" b="1" dirty="0" smtClean="0">
                <a:solidFill>
                  <a:srgbClr val="FFFF00"/>
                </a:solidFill>
              </a:rPr>
              <a:t>Q2b</a:t>
            </a:r>
            <a:endParaRPr lang="en-GB" sz="1200" b="1" dirty="0">
              <a:solidFill>
                <a:srgbClr val="FFFF00"/>
              </a:solidFill>
            </a:endParaRPr>
          </a:p>
        </p:txBody>
      </p:sp>
      <p:sp>
        <p:nvSpPr>
          <p:cNvPr id="17" name="TextBox 16"/>
          <p:cNvSpPr txBox="1"/>
          <p:nvPr/>
        </p:nvSpPr>
        <p:spPr>
          <a:xfrm>
            <a:off x="6977000" y="4031766"/>
            <a:ext cx="474810" cy="276999"/>
          </a:xfrm>
          <a:prstGeom prst="rect">
            <a:avLst/>
          </a:prstGeom>
          <a:noFill/>
        </p:spPr>
        <p:txBody>
          <a:bodyPr wrap="none" rtlCol="0">
            <a:spAutoFit/>
          </a:bodyPr>
          <a:lstStyle/>
          <a:p>
            <a:r>
              <a:rPr lang="fr-CH" sz="1200" b="1" dirty="0" smtClean="0">
                <a:solidFill>
                  <a:srgbClr val="FFFF00"/>
                </a:solidFill>
              </a:rPr>
              <a:t>Q2a</a:t>
            </a:r>
            <a:endParaRPr lang="en-GB" sz="1200" b="1" dirty="0">
              <a:solidFill>
                <a:srgbClr val="FFFF00"/>
              </a:solidFill>
            </a:endParaRPr>
          </a:p>
        </p:txBody>
      </p:sp>
      <p:sp>
        <p:nvSpPr>
          <p:cNvPr id="18" name="TextBox 17"/>
          <p:cNvSpPr txBox="1"/>
          <p:nvPr/>
        </p:nvSpPr>
        <p:spPr>
          <a:xfrm>
            <a:off x="7797824" y="3933056"/>
            <a:ext cx="389850" cy="276999"/>
          </a:xfrm>
          <a:prstGeom prst="rect">
            <a:avLst/>
          </a:prstGeom>
          <a:noFill/>
        </p:spPr>
        <p:txBody>
          <a:bodyPr wrap="none" rtlCol="0">
            <a:spAutoFit/>
          </a:bodyPr>
          <a:lstStyle/>
          <a:p>
            <a:r>
              <a:rPr lang="fr-CH" sz="1200" b="1" dirty="0" smtClean="0">
                <a:solidFill>
                  <a:srgbClr val="FFFF00"/>
                </a:solidFill>
              </a:rPr>
              <a:t>Q1</a:t>
            </a:r>
            <a:endParaRPr lang="en-GB" sz="1200" b="1" dirty="0">
              <a:solidFill>
                <a:srgbClr val="FFFF00"/>
              </a:solidFill>
            </a:endParaRPr>
          </a:p>
        </p:txBody>
      </p:sp>
      <p:sp>
        <p:nvSpPr>
          <p:cNvPr id="19" name="TextBox 18"/>
          <p:cNvSpPr txBox="1"/>
          <p:nvPr/>
        </p:nvSpPr>
        <p:spPr>
          <a:xfrm>
            <a:off x="2915816" y="2276872"/>
            <a:ext cx="1944216" cy="276999"/>
          </a:xfrm>
          <a:prstGeom prst="rect">
            <a:avLst/>
          </a:prstGeom>
          <a:noFill/>
        </p:spPr>
        <p:txBody>
          <a:bodyPr wrap="square" rtlCol="0">
            <a:spAutoFit/>
          </a:bodyPr>
          <a:lstStyle/>
          <a:p>
            <a:r>
              <a:rPr lang="fr-CH" sz="1200" b="1" dirty="0" smtClean="0">
                <a:solidFill>
                  <a:srgbClr val="FFFF00"/>
                </a:solidFill>
              </a:rPr>
              <a:t>Service </a:t>
            </a:r>
            <a:r>
              <a:rPr lang="fr-CH" sz="1200" b="1" dirty="0" err="1" smtClean="0">
                <a:solidFill>
                  <a:srgbClr val="FFFF00"/>
                </a:solidFill>
              </a:rPr>
              <a:t>gallery</a:t>
            </a:r>
            <a:r>
              <a:rPr lang="fr-CH" sz="1200" b="1" dirty="0" smtClean="0">
                <a:solidFill>
                  <a:srgbClr val="FFFF00"/>
                </a:solidFill>
              </a:rPr>
              <a:t> (UR)</a:t>
            </a:r>
          </a:p>
        </p:txBody>
      </p:sp>
      <p:sp>
        <p:nvSpPr>
          <p:cNvPr id="22" name="TextBox 21"/>
          <p:cNvSpPr txBox="1"/>
          <p:nvPr/>
        </p:nvSpPr>
        <p:spPr>
          <a:xfrm>
            <a:off x="467544" y="2132856"/>
            <a:ext cx="2022753" cy="276999"/>
          </a:xfrm>
          <a:prstGeom prst="rect">
            <a:avLst/>
          </a:prstGeom>
          <a:noFill/>
        </p:spPr>
        <p:txBody>
          <a:bodyPr wrap="square" rtlCol="0">
            <a:spAutoFit/>
          </a:bodyPr>
          <a:lstStyle/>
          <a:p>
            <a:r>
              <a:rPr lang="fr-CH" sz="1200" b="1" dirty="0" smtClean="0">
                <a:solidFill>
                  <a:srgbClr val="FFFF00"/>
                </a:solidFill>
              </a:rPr>
              <a:t>Connection to LHC (UL)</a:t>
            </a:r>
          </a:p>
        </p:txBody>
      </p:sp>
      <p:cxnSp>
        <p:nvCxnSpPr>
          <p:cNvPr id="23" name="Straight Arrow Connector 22"/>
          <p:cNvCxnSpPr/>
          <p:nvPr/>
        </p:nvCxnSpPr>
        <p:spPr>
          <a:xfrm>
            <a:off x="827584" y="2409855"/>
            <a:ext cx="0" cy="41346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291193" y="3933056"/>
            <a:ext cx="583621" cy="276999"/>
          </a:xfrm>
          <a:prstGeom prst="rect">
            <a:avLst/>
          </a:prstGeom>
          <a:noFill/>
        </p:spPr>
        <p:txBody>
          <a:bodyPr wrap="none" rtlCol="0">
            <a:spAutoFit/>
          </a:bodyPr>
          <a:lstStyle/>
          <a:p>
            <a:r>
              <a:rPr lang="fr-CH" sz="1200" b="1" dirty="0" smtClean="0">
                <a:solidFill>
                  <a:srgbClr val="FFFF00"/>
                </a:solidFill>
              </a:rPr>
              <a:t>TAXS</a:t>
            </a:r>
            <a:endParaRPr lang="en-GB" sz="1200" b="1" dirty="0">
              <a:solidFill>
                <a:srgbClr val="FFFF00"/>
              </a:solidFill>
            </a:endParaRPr>
          </a:p>
        </p:txBody>
      </p:sp>
      <p:sp>
        <p:nvSpPr>
          <p:cNvPr id="32" name="TextBox 31"/>
          <p:cNvSpPr txBox="1"/>
          <p:nvPr/>
        </p:nvSpPr>
        <p:spPr>
          <a:xfrm>
            <a:off x="511821" y="4944035"/>
            <a:ext cx="518091" cy="276999"/>
          </a:xfrm>
          <a:prstGeom prst="rect">
            <a:avLst/>
          </a:prstGeom>
          <a:noFill/>
        </p:spPr>
        <p:txBody>
          <a:bodyPr wrap="none" rtlCol="0">
            <a:spAutoFit/>
          </a:bodyPr>
          <a:lstStyle/>
          <a:p>
            <a:r>
              <a:rPr lang="fr-CH" sz="1200" b="1" dirty="0" smtClean="0">
                <a:solidFill>
                  <a:srgbClr val="FFFF00"/>
                </a:solidFill>
              </a:rPr>
              <a:t>DFM</a:t>
            </a:r>
            <a:endParaRPr lang="en-GB" sz="1200" b="1" dirty="0">
              <a:solidFill>
                <a:srgbClr val="FFFF00"/>
              </a:solidFill>
            </a:endParaRPr>
          </a:p>
        </p:txBody>
      </p:sp>
      <p:pic>
        <p:nvPicPr>
          <p:cNvPr id="34"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97824" y="3485912"/>
            <a:ext cx="348738" cy="3487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48976" y="3563743"/>
            <a:ext cx="321414" cy="321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2" descr="Spain icon">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537777" y="3618349"/>
            <a:ext cx="386328" cy="3863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326051" y="3361736"/>
            <a:ext cx="314932" cy="31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73320" y="3676668"/>
            <a:ext cx="321414" cy="321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94746" y="3813026"/>
            <a:ext cx="348738" cy="34873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2" descr="Spain icon">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171559" y="3852025"/>
            <a:ext cx="386328" cy="38632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4" descr="Italy icon">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24250" y="3924503"/>
            <a:ext cx="384262" cy="38426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6" descr="Japan icon">
            <a:hlinkClick r:id="rId11"/>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935488" y="4048242"/>
            <a:ext cx="380222" cy="38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306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MS region with in-kinds</a:t>
            </a:r>
            <a:endParaRPr lang="en-US" dirty="0"/>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43</a:t>
            </a:fld>
            <a:endParaRPr lang="fr-FR"/>
          </a:p>
        </p:txBody>
      </p:sp>
      <p:pic>
        <p:nvPicPr>
          <p:cNvPr id="5" name="Picture 4"/>
          <p:cNvPicPr>
            <a:picLocks noChangeAspect="1"/>
          </p:cNvPicPr>
          <p:nvPr/>
        </p:nvPicPr>
        <p:blipFill>
          <a:blip r:embed="rId3"/>
          <a:stretch>
            <a:fillRect/>
          </a:stretch>
        </p:blipFill>
        <p:spPr>
          <a:xfrm>
            <a:off x="251520" y="1556792"/>
            <a:ext cx="8556851" cy="4249447"/>
          </a:xfrm>
          <a:prstGeom prst="rect">
            <a:avLst/>
          </a:prstGeom>
        </p:spPr>
      </p:pic>
      <p:sp>
        <p:nvSpPr>
          <p:cNvPr id="9" name="TextBox 8"/>
          <p:cNvSpPr txBox="1"/>
          <p:nvPr/>
        </p:nvSpPr>
        <p:spPr>
          <a:xfrm>
            <a:off x="2123728" y="3705592"/>
            <a:ext cx="1140056" cy="276999"/>
          </a:xfrm>
          <a:prstGeom prst="rect">
            <a:avLst/>
          </a:prstGeom>
          <a:noFill/>
        </p:spPr>
        <p:txBody>
          <a:bodyPr wrap="none" rtlCol="0">
            <a:spAutoFit/>
          </a:bodyPr>
          <a:lstStyle/>
          <a:p>
            <a:r>
              <a:rPr lang="fr-CH" sz="1200" b="1" dirty="0" err="1" smtClean="0">
                <a:solidFill>
                  <a:srgbClr val="FFFF00"/>
                </a:solidFill>
              </a:rPr>
              <a:t>Crab</a:t>
            </a:r>
            <a:r>
              <a:rPr lang="fr-CH" sz="1200" b="1" dirty="0" smtClean="0">
                <a:solidFill>
                  <a:srgbClr val="FFFF00"/>
                </a:solidFill>
              </a:rPr>
              <a:t> </a:t>
            </a:r>
            <a:r>
              <a:rPr lang="fr-CH" sz="1200" b="1" dirty="0" err="1" smtClean="0">
                <a:solidFill>
                  <a:srgbClr val="FFFF00"/>
                </a:solidFill>
              </a:rPr>
              <a:t>cavities</a:t>
            </a:r>
            <a:endParaRPr lang="en-GB" sz="1200" b="1" dirty="0">
              <a:solidFill>
                <a:srgbClr val="FFFF00"/>
              </a:solidFill>
            </a:endParaRPr>
          </a:p>
        </p:txBody>
      </p:sp>
      <p:sp>
        <p:nvSpPr>
          <p:cNvPr id="11" name="TextBox 10"/>
          <p:cNvSpPr txBox="1"/>
          <p:nvPr/>
        </p:nvSpPr>
        <p:spPr>
          <a:xfrm>
            <a:off x="4263776" y="3857992"/>
            <a:ext cx="380232" cy="276999"/>
          </a:xfrm>
          <a:prstGeom prst="rect">
            <a:avLst/>
          </a:prstGeom>
          <a:noFill/>
        </p:spPr>
        <p:txBody>
          <a:bodyPr wrap="none" rtlCol="0">
            <a:spAutoFit/>
          </a:bodyPr>
          <a:lstStyle/>
          <a:p>
            <a:r>
              <a:rPr lang="fr-CH" sz="1200" b="1" dirty="0" smtClean="0">
                <a:solidFill>
                  <a:srgbClr val="FFFF00"/>
                </a:solidFill>
              </a:rPr>
              <a:t>D2</a:t>
            </a:r>
            <a:endParaRPr lang="en-GB" sz="1200" b="1" dirty="0">
              <a:solidFill>
                <a:srgbClr val="FFFF00"/>
              </a:solidFill>
            </a:endParaRPr>
          </a:p>
        </p:txBody>
      </p:sp>
      <p:sp>
        <p:nvSpPr>
          <p:cNvPr id="12" name="TextBox 11"/>
          <p:cNvSpPr txBox="1"/>
          <p:nvPr/>
        </p:nvSpPr>
        <p:spPr>
          <a:xfrm>
            <a:off x="6444208" y="4221088"/>
            <a:ext cx="1031051" cy="276999"/>
          </a:xfrm>
          <a:prstGeom prst="rect">
            <a:avLst/>
          </a:prstGeom>
          <a:noFill/>
        </p:spPr>
        <p:txBody>
          <a:bodyPr wrap="none" rtlCol="0">
            <a:spAutoFit/>
          </a:bodyPr>
          <a:lstStyle/>
          <a:p>
            <a:r>
              <a:rPr lang="fr-CH" sz="1200" b="1" dirty="0" err="1" smtClean="0">
                <a:solidFill>
                  <a:srgbClr val="FFFF00"/>
                </a:solidFill>
              </a:rPr>
              <a:t>Collimators</a:t>
            </a:r>
            <a:endParaRPr lang="en-GB" sz="1200" b="1" dirty="0">
              <a:solidFill>
                <a:srgbClr val="FFFF00"/>
              </a:solidFill>
            </a:endParaRPr>
          </a:p>
        </p:txBody>
      </p:sp>
      <p:sp>
        <p:nvSpPr>
          <p:cNvPr id="13" name="TextBox 12"/>
          <p:cNvSpPr txBox="1"/>
          <p:nvPr/>
        </p:nvSpPr>
        <p:spPr>
          <a:xfrm>
            <a:off x="8216718" y="4650487"/>
            <a:ext cx="591637" cy="276999"/>
          </a:xfrm>
          <a:prstGeom prst="rect">
            <a:avLst/>
          </a:prstGeom>
          <a:noFill/>
        </p:spPr>
        <p:txBody>
          <a:bodyPr wrap="none" rtlCol="0">
            <a:spAutoFit/>
          </a:bodyPr>
          <a:lstStyle/>
          <a:p>
            <a:r>
              <a:rPr lang="fr-CH" sz="1200" b="1" dirty="0" smtClean="0">
                <a:solidFill>
                  <a:srgbClr val="FFFF00"/>
                </a:solidFill>
              </a:rPr>
              <a:t>TAXN</a:t>
            </a:r>
            <a:endParaRPr lang="en-GB" sz="1200" b="1" dirty="0">
              <a:solidFill>
                <a:srgbClr val="FFFF00"/>
              </a:solidFill>
            </a:endParaRPr>
          </a:p>
        </p:txBody>
      </p:sp>
      <p:sp>
        <p:nvSpPr>
          <p:cNvPr id="14" name="TextBox 13"/>
          <p:cNvSpPr txBox="1"/>
          <p:nvPr/>
        </p:nvSpPr>
        <p:spPr>
          <a:xfrm>
            <a:off x="6156176" y="2611941"/>
            <a:ext cx="1266693" cy="276999"/>
          </a:xfrm>
          <a:prstGeom prst="rect">
            <a:avLst/>
          </a:prstGeom>
          <a:noFill/>
        </p:spPr>
        <p:txBody>
          <a:bodyPr wrap="none" rtlCol="0">
            <a:spAutoFit/>
          </a:bodyPr>
          <a:lstStyle/>
          <a:p>
            <a:r>
              <a:rPr lang="fr-CH" sz="1200" b="1" dirty="0" smtClean="0">
                <a:solidFill>
                  <a:srgbClr val="FFFF00"/>
                </a:solidFill>
              </a:rPr>
              <a:t>Service </a:t>
            </a:r>
            <a:r>
              <a:rPr lang="fr-CH" sz="1200" b="1" dirty="0" err="1" smtClean="0">
                <a:solidFill>
                  <a:srgbClr val="FFFF00"/>
                </a:solidFill>
              </a:rPr>
              <a:t>cavern</a:t>
            </a:r>
            <a:endParaRPr lang="en-GB" sz="1200" b="1" dirty="0">
              <a:solidFill>
                <a:srgbClr val="FFFF00"/>
              </a:solidFill>
            </a:endParaRPr>
          </a:p>
        </p:txBody>
      </p:sp>
      <p:cxnSp>
        <p:nvCxnSpPr>
          <p:cNvPr id="15" name="Straight Arrow Connector 14"/>
          <p:cNvCxnSpPr/>
          <p:nvPr/>
        </p:nvCxnSpPr>
        <p:spPr>
          <a:xfrm flipV="1">
            <a:off x="6616926" y="1864460"/>
            <a:ext cx="0" cy="72316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310125" y="1865420"/>
            <a:ext cx="938783" cy="276999"/>
          </a:xfrm>
          <a:prstGeom prst="rect">
            <a:avLst/>
          </a:prstGeom>
          <a:noFill/>
        </p:spPr>
        <p:txBody>
          <a:bodyPr wrap="none" rtlCol="0">
            <a:spAutoFit/>
          </a:bodyPr>
          <a:lstStyle/>
          <a:p>
            <a:r>
              <a:rPr lang="fr-CH" sz="1200" b="1" dirty="0" smtClean="0">
                <a:solidFill>
                  <a:srgbClr val="FFFF00"/>
                </a:solidFill>
              </a:rPr>
              <a:t>UA </a:t>
            </a:r>
            <a:r>
              <a:rPr lang="fr-CH" sz="1200" b="1" dirty="0" err="1" smtClean="0">
                <a:solidFill>
                  <a:srgbClr val="FFFF00"/>
                </a:solidFill>
              </a:rPr>
              <a:t>gallery</a:t>
            </a:r>
            <a:endParaRPr lang="en-GB" sz="1200" b="1" dirty="0">
              <a:solidFill>
                <a:srgbClr val="FFFF00"/>
              </a:solidFill>
            </a:endParaRPr>
          </a:p>
        </p:txBody>
      </p:sp>
      <p:cxnSp>
        <p:nvCxnSpPr>
          <p:cNvPr id="18" name="Straight Arrow Connector 17"/>
          <p:cNvCxnSpPr/>
          <p:nvPr/>
        </p:nvCxnSpPr>
        <p:spPr>
          <a:xfrm flipV="1">
            <a:off x="1751688" y="1642336"/>
            <a:ext cx="0" cy="22212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29893" y="3356992"/>
            <a:ext cx="389850" cy="276999"/>
          </a:xfrm>
          <a:prstGeom prst="rect">
            <a:avLst/>
          </a:prstGeom>
          <a:noFill/>
        </p:spPr>
        <p:txBody>
          <a:bodyPr wrap="none" rtlCol="0">
            <a:spAutoFit/>
          </a:bodyPr>
          <a:lstStyle/>
          <a:p>
            <a:r>
              <a:rPr lang="fr-CH" sz="1200" b="1" dirty="0" smtClean="0">
                <a:solidFill>
                  <a:srgbClr val="FFFF00"/>
                </a:solidFill>
              </a:rPr>
              <a:t>Q4</a:t>
            </a:r>
            <a:endParaRPr lang="en-GB" sz="1200" b="1" dirty="0">
              <a:solidFill>
                <a:srgbClr val="FFFF00"/>
              </a:solidFill>
            </a:endParaRPr>
          </a:p>
        </p:txBody>
      </p:sp>
      <p:sp>
        <p:nvSpPr>
          <p:cNvPr id="21" name="TextBox 20"/>
          <p:cNvSpPr txBox="1"/>
          <p:nvPr/>
        </p:nvSpPr>
        <p:spPr>
          <a:xfrm>
            <a:off x="179512" y="3216404"/>
            <a:ext cx="582211" cy="230832"/>
          </a:xfrm>
          <a:prstGeom prst="rect">
            <a:avLst/>
          </a:prstGeom>
          <a:noFill/>
        </p:spPr>
        <p:txBody>
          <a:bodyPr wrap="none" rtlCol="0">
            <a:spAutoFit/>
          </a:bodyPr>
          <a:lstStyle/>
          <a:p>
            <a:r>
              <a:rPr lang="fr-CH" sz="900" b="1" dirty="0" smtClean="0">
                <a:solidFill>
                  <a:srgbClr val="FFFF00"/>
                </a:solidFill>
              </a:rPr>
              <a:t>(BBLR)</a:t>
            </a:r>
            <a:endParaRPr lang="en-GB" sz="900" b="1" dirty="0">
              <a:solidFill>
                <a:srgbClr val="FFFF00"/>
              </a:solidFill>
            </a:endParaRPr>
          </a:p>
        </p:txBody>
      </p:sp>
      <p:pic>
        <p:nvPicPr>
          <p:cNvPr id="22" name="Picture 44" descr="Italy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58498" y="3144572"/>
            <a:ext cx="384262" cy="3842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13140" y="3242329"/>
            <a:ext cx="321414" cy="321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2" descr="United Kingdom icon">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82824" y="2960225"/>
            <a:ext cx="360027" cy="36002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4" descr="United States icon">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218509" y="2965869"/>
            <a:ext cx="348738" cy="3487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0" descr="France icon">
            <a:hlinkClick r:id="rId11"/>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985578" y="2734626"/>
            <a:ext cx="363549" cy="3635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67561" y="2973022"/>
            <a:ext cx="321414" cy="321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56849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Urgent actions in CERN-US </a:t>
            </a:r>
            <a:r>
              <a:rPr lang="en-US" dirty="0" err="1" smtClean="0"/>
              <a:t>collaboratins</a:t>
            </a:r>
            <a:r>
              <a:rPr lang="en-US" dirty="0" smtClean="0"/>
              <a:t> for </a:t>
            </a:r>
            <a:r>
              <a:rPr lang="en-US" dirty="0" err="1" smtClean="0"/>
              <a:t>HiLumi</a:t>
            </a:r>
            <a:endParaRPr lang="en-US" dirty="0"/>
          </a:p>
        </p:txBody>
      </p:sp>
      <p:sp>
        <p:nvSpPr>
          <p:cNvPr id="3" name="Content Placeholder 2"/>
          <p:cNvSpPr>
            <a:spLocks noGrp="1"/>
          </p:cNvSpPr>
          <p:nvPr>
            <p:ph idx="1"/>
          </p:nvPr>
        </p:nvSpPr>
        <p:spPr/>
        <p:txBody>
          <a:bodyPr>
            <a:normAutofit fontScale="70000" lnSpcReduction="20000"/>
          </a:bodyPr>
          <a:lstStyle/>
          <a:p>
            <a:r>
              <a:rPr lang="en-GB" dirty="0"/>
              <a:t>Other in-kind contributions to HL-LHC magnets have not yet been approved and can endanger the overall schedule. It was not clear to the committee how risks and costs are shared between CERN and the contributor in each case. It is important that the project develop a “Plan B” for each case with clear decision milestones.</a:t>
            </a:r>
          </a:p>
          <a:p>
            <a:r>
              <a:rPr lang="en-GB" dirty="0"/>
              <a:t>The committee recognizes and endorses the strategic and risk mitigation strategy of using two different suppliers for Nb3Sn wire</a:t>
            </a:r>
            <a:r>
              <a:rPr lang="en-GB" dirty="0" smtClean="0"/>
              <a:t>.</a:t>
            </a:r>
          </a:p>
          <a:p>
            <a:endParaRPr lang="en-GB" dirty="0"/>
          </a:p>
          <a:p>
            <a:r>
              <a:rPr lang="en-GB" dirty="0" smtClean="0"/>
              <a:t>Our scope (also in THIS LARP meeting): to help securing contribution through management actions but also by having a good and detailed agreement on deliverables with specifications.</a:t>
            </a:r>
          </a:p>
          <a:p>
            <a:r>
              <a:rPr lang="en-GB" dirty="0" smtClean="0"/>
              <a:t>Works hand in hands for procurement of conductors and whatever else is possible</a:t>
            </a:r>
          </a:p>
          <a:p>
            <a:endParaRPr lang="en-GB" dirty="0"/>
          </a:p>
          <a:p>
            <a:r>
              <a:rPr lang="en-GB" dirty="0" smtClean="0"/>
              <a:t>To clarify the planning: if CERN receives all too late is difficult to avoid schedule of HL-LHC installation</a:t>
            </a:r>
          </a:p>
          <a:p>
            <a:endParaRPr lang="en-GB" dirty="0" smtClean="0"/>
          </a:p>
          <a:p>
            <a:endParaRPr lang="en-US" dirty="0"/>
          </a:p>
        </p:txBody>
      </p:sp>
      <p:sp>
        <p:nvSpPr>
          <p:cNvPr id="4" name="Footer Placeholder 3"/>
          <p:cNvSpPr>
            <a:spLocks noGrp="1"/>
          </p:cNvSpPr>
          <p:nvPr>
            <p:ph type="ftr" sz="quarter" idx="11"/>
          </p:nvPr>
        </p:nvSpPr>
        <p:spPr/>
        <p:txBody>
          <a:bodyPr/>
          <a:lstStyle/>
          <a:p>
            <a:r>
              <a:rPr lang="fr-FR" noProof="0" dirty="0" smtClean="0"/>
              <a:t>L Rossi @ LARP CM28 - 24 April 2017</a:t>
            </a:r>
            <a:endParaRPr lang="en-GB" noProof="0" dirty="0"/>
          </a:p>
        </p:txBody>
      </p:sp>
      <p:sp>
        <p:nvSpPr>
          <p:cNvPr id="5" name="Slide Number Placeholder 4"/>
          <p:cNvSpPr>
            <a:spLocks noGrp="1"/>
          </p:cNvSpPr>
          <p:nvPr>
            <p:ph type="sldNum" sz="quarter" idx="12"/>
          </p:nvPr>
        </p:nvSpPr>
        <p:spPr/>
        <p:txBody>
          <a:bodyPr/>
          <a:lstStyle/>
          <a:p>
            <a:fld id="{BFDCA1C4-9514-7B4F-976F-D92F7E296653}" type="slidenum">
              <a:rPr lang="fr-FR" smtClean="0"/>
              <a:pPr/>
              <a:t>44</a:t>
            </a:fld>
            <a:endParaRPr lang="fr-FR"/>
          </a:p>
        </p:txBody>
      </p:sp>
      <p:sp>
        <p:nvSpPr>
          <p:cNvPr id="6" name="TextBox 5"/>
          <p:cNvSpPr txBox="1"/>
          <p:nvPr/>
        </p:nvSpPr>
        <p:spPr>
          <a:xfrm rot="20908612">
            <a:off x="7721158" y="1761575"/>
            <a:ext cx="1382110" cy="523220"/>
          </a:xfrm>
          <a:prstGeom prst="rect">
            <a:avLst/>
          </a:prstGeom>
          <a:gradFill>
            <a:gsLst>
              <a:gs pos="52272">
                <a:srgbClr val="FFA8A7"/>
              </a:gs>
              <a:gs pos="28000">
                <a:schemeClr val="accent3">
                  <a:tint val="50000"/>
                  <a:satMod val="300000"/>
                </a:schemeClr>
              </a:gs>
              <a:gs pos="6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800" dirty="0" smtClean="0"/>
              <a:t>C&amp;SR2</a:t>
            </a:r>
            <a:endParaRPr lang="en-US" sz="2800" dirty="0"/>
          </a:p>
        </p:txBody>
      </p:sp>
    </p:spTree>
    <p:extLst>
      <p:ext uri="{BB962C8B-B14F-4D97-AF65-F5344CB8AC3E}">
        <p14:creationId xmlns:p14="http://schemas.microsoft.com/office/powerpoint/2010/main" val="658970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Thanks to WPLs and other for providing material</a:t>
            </a:r>
            <a:endParaRPr lang="en-GB" dirty="0"/>
          </a:p>
        </p:txBody>
      </p:sp>
      <p:sp>
        <p:nvSpPr>
          <p:cNvPr id="3" name="Espace réservé du pied de page 2"/>
          <p:cNvSpPr>
            <a:spLocks noGrp="1"/>
          </p:cNvSpPr>
          <p:nvPr>
            <p:ph type="ftr" sz="quarter" idx="11"/>
          </p:nvPr>
        </p:nvSpPr>
        <p:spPr/>
        <p:txBody>
          <a:bodyPr/>
          <a:lstStyle/>
          <a:p>
            <a:r>
              <a:rPr lang="fr-FR" noProof="0" smtClean="0"/>
              <a:t>L Rossi @ LARP CM28 - 24 April 2017</a:t>
            </a:r>
            <a:endParaRPr lang="en-GB" noProof="0"/>
          </a:p>
        </p:txBody>
      </p:sp>
      <p:sp>
        <p:nvSpPr>
          <p:cNvPr id="4" name="Espace réservé du texte 3"/>
          <p:cNvSpPr>
            <a:spLocks noGrp="1"/>
          </p:cNvSpPr>
          <p:nvPr>
            <p:ph type="body" sz="quarter" idx="14"/>
          </p:nvPr>
        </p:nvSpPr>
        <p:spPr>
          <a:xfrm>
            <a:off x="1351800" y="4653136"/>
            <a:ext cx="6440400" cy="1519064"/>
          </a:xfrm>
        </p:spPr>
        <p:txBody>
          <a:bodyPr/>
          <a:lstStyle/>
          <a:p>
            <a:r>
              <a:rPr lang="en-GB" sz="1800" dirty="0" smtClean="0"/>
              <a:t>Thanks to the many people that are working on the </a:t>
            </a:r>
            <a:r>
              <a:rPr lang="en-GB" sz="1800" dirty="0" smtClean="0"/>
              <a:t>project</a:t>
            </a:r>
            <a:endParaRPr lang="en-GB" sz="180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45</a:t>
            </a:fld>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noProof="0" smtClean="0"/>
              <a:t>L Rossi @ LARP CM28 - 24 April 2017</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5</a:t>
            </a:fld>
            <a:endParaRPr lang="fr-FR"/>
          </a:p>
        </p:txBody>
      </p:sp>
      <p:pic>
        <p:nvPicPr>
          <p:cNvPr id="2" name="Picture 1"/>
          <p:cNvPicPr>
            <a:picLocks noChangeAspect="1"/>
          </p:cNvPicPr>
          <p:nvPr/>
        </p:nvPicPr>
        <p:blipFill>
          <a:blip r:embed="rId3"/>
          <a:stretch>
            <a:fillRect/>
          </a:stretch>
        </p:blipFill>
        <p:spPr>
          <a:xfrm>
            <a:off x="218493" y="29704"/>
            <a:ext cx="8828307" cy="6220160"/>
          </a:xfrm>
          <a:prstGeom prst="rect">
            <a:avLst/>
          </a:prstGeom>
        </p:spPr>
      </p:pic>
    </p:spTree>
    <p:extLst>
      <p:ext uri="{BB962C8B-B14F-4D97-AF65-F5344CB8AC3E}">
        <p14:creationId xmlns:p14="http://schemas.microsoft.com/office/powerpoint/2010/main" val="4227737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392" t="3275" r="1892" b="2927"/>
          <a:stretch/>
        </p:blipFill>
        <p:spPr>
          <a:xfrm>
            <a:off x="621246" y="290533"/>
            <a:ext cx="8086076" cy="5976664"/>
          </a:xfrm>
          <a:prstGeom prst="rect">
            <a:avLst/>
          </a:prstGeom>
        </p:spPr>
      </p:pic>
      <p:sp>
        <p:nvSpPr>
          <p:cNvPr id="2" name="Title 1"/>
          <p:cNvSpPr>
            <a:spLocks noGrp="1"/>
          </p:cNvSpPr>
          <p:nvPr>
            <p:ph type="title"/>
          </p:nvPr>
        </p:nvSpPr>
        <p:spPr>
          <a:xfrm>
            <a:off x="478307" y="-2406"/>
            <a:ext cx="3157589" cy="585879"/>
          </a:xfrm>
        </p:spPr>
        <p:txBody>
          <a:bodyPr/>
          <a:lstStyle/>
          <a:p>
            <a:r>
              <a:rPr lang="en-US" sz="2000" dirty="0" err="1" smtClean="0"/>
              <a:t>HiLumi</a:t>
            </a:r>
            <a:r>
              <a:rPr lang="en-US" sz="2000" dirty="0" smtClean="0"/>
              <a:t> LHC landmarks</a:t>
            </a:r>
            <a:endParaRPr lang="en-US" sz="2000" dirty="0"/>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6</a:t>
            </a:fld>
            <a:endParaRPr lang="fr-FR"/>
          </a:p>
        </p:txBody>
      </p:sp>
    </p:spTree>
    <p:extLst>
      <p:ext uri="{BB962C8B-B14F-4D97-AF65-F5344CB8AC3E}">
        <p14:creationId xmlns:p14="http://schemas.microsoft.com/office/powerpoint/2010/main" val="2361563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HiLumi</a:t>
            </a:r>
            <a:r>
              <a:rPr lang="en-US" dirty="0" smtClean="0"/>
              <a:t> &amp; Collaborations: the long route</a:t>
            </a:r>
            <a:endParaRPr lang="en-US" dirty="0"/>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7</a:t>
            </a:fld>
            <a:endParaRPr lang="fr-FR"/>
          </a:p>
        </p:txBody>
      </p:sp>
      <p:pic>
        <p:nvPicPr>
          <p:cNvPr id="5" name="Picture 4"/>
          <p:cNvPicPr>
            <a:picLocks noChangeAspect="1"/>
          </p:cNvPicPr>
          <p:nvPr/>
        </p:nvPicPr>
        <p:blipFill>
          <a:blip r:embed="rId3"/>
          <a:stretch>
            <a:fillRect/>
          </a:stretch>
        </p:blipFill>
        <p:spPr>
          <a:xfrm>
            <a:off x="1619672" y="841282"/>
            <a:ext cx="5110704" cy="5748180"/>
          </a:xfrm>
          <a:prstGeom prst="rect">
            <a:avLst/>
          </a:prstGeom>
        </p:spPr>
      </p:pic>
      <p:sp>
        <p:nvSpPr>
          <p:cNvPr id="7" name="TextBox 6"/>
          <p:cNvSpPr txBox="1"/>
          <p:nvPr/>
        </p:nvSpPr>
        <p:spPr>
          <a:xfrm>
            <a:off x="161122" y="3738588"/>
            <a:ext cx="1460400" cy="738664"/>
          </a:xfrm>
          <a:prstGeom prst="rect">
            <a:avLst/>
          </a:prstGeom>
          <a:solidFill>
            <a:srgbClr val="1C9854"/>
          </a:solidFill>
        </p:spPr>
        <p:style>
          <a:lnRef idx="3">
            <a:schemeClr val="lt1"/>
          </a:lnRef>
          <a:fillRef idx="1">
            <a:schemeClr val="accent5"/>
          </a:fillRef>
          <a:effectRef idx="1">
            <a:schemeClr val="accent5"/>
          </a:effectRef>
          <a:fontRef idx="minor">
            <a:schemeClr val="lt1"/>
          </a:fontRef>
        </p:style>
        <p:txBody>
          <a:bodyPr wrap="none" rtlCol="0">
            <a:spAutoFit/>
          </a:bodyPr>
          <a:lstStyle/>
          <a:p>
            <a:pPr algn="r"/>
            <a:r>
              <a:rPr lang="en-US" sz="1400" dirty="0" smtClean="0"/>
              <a:t>Canada/</a:t>
            </a:r>
            <a:r>
              <a:rPr lang="en-US" sz="1400" dirty="0" err="1" smtClean="0"/>
              <a:t>Triumf</a:t>
            </a:r>
            <a:r>
              <a:rPr lang="en-US" sz="1400" dirty="0" smtClean="0"/>
              <a:t>?</a:t>
            </a:r>
          </a:p>
          <a:p>
            <a:pPr algn="r"/>
            <a:r>
              <a:rPr lang="en-US" sz="1400" dirty="0" smtClean="0"/>
              <a:t>China/IHEP?</a:t>
            </a:r>
          </a:p>
          <a:p>
            <a:pPr algn="r"/>
            <a:r>
              <a:rPr lang="en-US" sz="1400" dirty="0" smtClean="0"/>
              <a:t>Russia/BINP?</a:t>
            </a:r>
            <a:endParaRPr lang="en-US" sz="1400" dirty="0"/>
          </a:p>
        </p:txBody>
      </p:sp>
      <p:sp>
        <p:nvSpPr>
          <p:cNvPr id="8" name="TextBox 7"/>
          <p:cNvSpPr txBox="1"/>
          <p:nvPr/>
        </p:nvSpPr>
        <p:spPr>
          <a:xfrm>
            <a:off x="4633704" y="2168288"/>
            <a:ext cx="1430584" cy="646331"/>
          </a:xfrm>
          <a:prstGeom prst="rect">
            <a:avLst/>
          </a:prstGeom>
          <a:solidFill>
            <a:srgbClr val="111F8A"/>
          </a:solidFill>
        </p:spPr>
        <p:txBody>
          <a:bodyPr wrap="none" rtlCol="0">
            <a:spAutoFit/>
          </a:bodyPr>
          <a:lstStyle/>
          <a:p>
            <a:r>
              <a:rPr lang="en-US" sz="1200" b="1" dirty="0" smtClean="0">
                <a:solidFill>
                  <a:schemeClr val="bg1"/>
                </a:solidFill>
              </a:rPr>
              <a:t>Beyond FP7:</a:t>
            </a:r>
          </a:p>
          <a:p>
            <a:r>
              <a:rPr lang="en-US" sz="1200" b="1" dirty="0" smtClean="0">
                <a:solidFill>
                  <a:schemeClr val="bg1"/>
                </a:solidFill>
              </a:rPr>
              <a:t>CEA, INFN. UK</a:t>
            </a:r>
          </a:p>
          <a:p>
            <a:r>
              <a:rPr lang="en-US" sz="1200" b="1" dirty="0" smtClean="0">
                <a:solidFill>
                  <a:schemeClr val="bg1"/>
                </a:solidFill>
              </a:rPr>
              <a:t>CIEMAT, Uppsala</a:t>
            </a:r>
          </a:p>
        </p:txBody>
      </p:sp>
    </p:spTree>
    <p:extLst>
      <p:ext uri="{BB962C8B-B14F-4D97-AF65-F5344CB8AC3E}">
        <p14:creationId xmlns:p14="http://schemas.microsoft.com/office/powerpoint/2010/main" val="81297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largest HEP accelerator in construction</a:t>
            </a:r>
            <a:endParaRPr lang="en-US" dirty="0"/>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8</a:t>
            </a:fld>
            <a:endParaRPr lang="fr-FR"/>
          </a:p>
        </p:txBody>
      </p:sp>
      <p:pic>
        <p:nvPicPr>
          <p:cNvPr id="5" name="Picture 3" descr="layout_ir5_herve"/>
          <p:cNvPicPr>
            <a:picLocks noChangeAspect="1" noChangeArrowheads="1"/>
          </p:cNvPicPr>
          <p:nvPr/>
        </p:nvPicPr>
        <p:blipFill rotWithShape="1">
          <a:blip r:embed="rId3" cstate="print"/>
          <a:srcRect t="17392"/>
          <a:stretch/>
        </p:blipFill>
        <p:spPr bwMode="auto">
          <a:xfrm>
            <a:off x="0" y="2171700"/>
            <a:ext cx="9144000" cy="915352"/>
          </a:xfrm>
          <a:prstGeom prst="rect">
            <a:avLst/>
          </a:prstGeom>
          <a:noFill/>
          <a:ln w="9525">
            <a:noFill/>
            <a:miter lim="800000"/>
            <a:headEnd/>
            <a:tailEnd/>
          </a:ln>
        </p:spPr>
      </p:pic>
      <p:sp>
        <p:nvSpPr>
          <p:cNvPr id="6" name="Rounded Rectangle 5"/>
          <p:cNvSpPr/>
          <p:nvPr/>
        </p:nvSpPr>
        <p:spPr>
          <a:xfrm>
            <a:off x="6048756" y="3310861"/>
            <a:ext cx="2969514" cy="215589"/>
          </a:xfrm>
          <a:prstGeom prst="roundRect">
            <a:avLst/>
          </a:prstGeom>
          <a:solidFill>
            <a:schemeClr val="tx1">
              <a:lumMod val="65000"/>
              <a:lumOff val="35000"/>
            </a:schemeClr>
          </a:solidFill>
          <a:ln>
            <a:solidFill>
              <a:schemeClr val="tx1">
                <a:lumMod val="65000"/>
                <a:lumOff val="3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fr-CH" sz="1400" b="1" dirty="0" smtClean="0"/>
              <a:t>Interaction </a:t>
            </a:r>
            <a:r>
              <a:rPr lang="fr-CH" sz="1400" b="1" dirty="0" err="1" smtClean="0"/>
              <a:t>Region</a:t>
            </a:r>
            <a:r>
              <a:rPr lang="fr-CH" sz="1400" b="1" dirty="0" smtClean="0"/>
              <a:t> (ITR)</a:t>
            </a:r>
            <a:endParaRPr lang="en-GB" sz="1400" b="1" dirty="0"/>
          </a:p>
        </p:txBody>
      </p:sp>
      <p:sp>
        <p:nvSpPr>
          <p:cNvPr id="7" name="Rounded Rectangle 6"/>
          <p:cNvSpPr/>
          <p:nvPr/>
        </p:nvSpPr>
        <p:spPr>
          <a:xfrm>
            <a:off x="3703320" y="3298527"/>
            <a:ext cx="2231136" cy="227923"/>
          </a:xfrm>
          <a:prstGeom prst="roundRect">
            <a:avLst/>
          </a:prstGeom>
          <a:solidFill>
            <a:schemeClr val="tx1">
              <a:lumMod val="65000"/>
              <a:lumOff val="35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fr-CH" sz="1400" b="1" dirty="0" err="1" smtClean="0"/>
              <a:t>Matching</a:t>
            </a:r>
            <a:r>
              <a:rPr lang="fr-CH" sz="1400" b="1" dirty="0" smtClean="0"/>
              <a:t> Section (MS)</a:t>
            </a:r>
            <a:endParaRPr lang="en-GB" sz="1400" b="1" dirty="0"/>
          </a:p>
        </p:txBody>
      </p:sp>
      <p:sp>
        <p:nvSpPr>
          <p:cNvPr id="8" name="Rounded Rectangle 7"/>
          <p:cNvSpPr/>
          <p:nvPr/>
        </p:nvSpPr>
        <p:spPr>
          <a:xfrm>
            <a:off x="457200" y="3288932"/>
            <a:ext cx="3125724" cy="237518"/>
          </a:xfrm>
          <a:prstGeom prst="roundRect">
            <a:avLst/>
          </a:prstGeom>
          <a:solidFill>
            <a:schemeClr val="tx1">
              <a:lumMod val="65000"/>
              <a:lumOff val="35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fr-CH" sz="1400" b="1" dirty="0" smtClean="0"/>
              <a:t>Dispersion </a:t>
            </a:r>
            <a:r>
              <a:rPr lang="fr-CH" sz="1400" b="1" dirty="0" err="1" smtClean="0"/>
              <a:t>Suppressor</a:t>
            </a:r>
            <a:r>
              <a:rPr lang="fr-CH" sz="1400" b="1" dirty="0" smtClean="0"/>
              <a:t> (DS) in P7</a:t>
            </a:r>
            <a:endParaRPr lang="en-GB" sz="1400" b="1" dirty="0"/>
          </a:p>
        </p:txBody>
      </p:sp>
      <p:sp>
        <p:nvSpPr>
          <p:cNvPr id="9" name="Oval 8"/>
          <p:cNvSpPr/>
          <p:nvPr/>
        </p:nvSpPr>
        <p:spPr>
          <a:xfrm>
            <a:off x="8596958" y="2651195"/>
            <a:ext cx="605790" cy="435133"/>
          </a:xfrm>
          <a:prstGeom prst="ellipse">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H" sz="1000" b="1" dirty="0" smtClean="0">
                <a:solidFill>
                  <a:schemeClr val="tx1"/>
                </a:solidFill>
              </a:rPr>
              <a:t>ATLAS</a:t>
            </a:r>
          </a:p>
          <a:p>
            <a:pPr algn="ctr"/>
            <a:r>
              <a:rPr lang="fr-CH" sz="1000" b="1" dirty="0" smtClean="0">
                <a:solidFill>
                  <a:schemeClr val="tx1"/>
                </a:solidFill>
              </a:rPr>
              <a:t>CMS</a:t>
            </a:r>
            <a:endParaRPr lang="en-GB" sz="1000" b="1" dirty="0">
              <a:solidFill>
                <a:schemeClr val="tx1"/>
              </a:solidFill>
            </a:endParaRPr>
          </a:p>
        </p:txBody>
      </p:sp>
      <p:sp>
        <p:nvSpPr>
          <p:cNvPr id="10" name="TextBox 9"/>
          <p:cNvSpPr txBox="1"/>
          <p:nvPr/>
        </p:nvSpPr>
        <p:spPr>
          <a:xfrm>
            <a:off x="6159843" y="5864176"/>
            <a:ext cx="2690192" cy="3385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fr-CH" sz="1600" b="1" dirty="0" smtClean="0"/>
              <a:t>&gt; 1.2 km of LHC !!</a:t>
            </a:r>
            <a:endParaRPr lang="en-GB" sz="1600" b="1" dirty="0"/>
          </a:p>
        </p:txBody>
      </p:sp>
      <p:pic>
        <p:nvPicPr>
          <p:cNvPr id="11" name="Picture 10"/>
          <p:cNvPicPr>
            <a:picLocks noChangeAspect="1"/>
          </p:cNvPicPr>
          <p:nvPr/>
        </p:nvPicPr>
        <p:blipFill>
          <a:blip r:embed="rId4"/>
          <a:stretch>
            <a:fillRect/>
          </a:stretch>
        </p:blipFill>
        <p:spPr>
          <a:xfrm>
            <a:off x="2699792" y="1329790"/>
            <a:ext cx="1114060" cy="985160"/>
          </a:xfrm>
          <a:prstGeom prst="rect">
            <a:avLst/>
          </a:prstGeom>
        </p:spPr>
      </p:pic>
      <p:pic>
        <p:nvPicPr>
          <p:cNvPr id="12" name="Picture 11"/>
          <p:cNvPicPr>
            <a:picLocks noChangeAspect="1"/>
          </p:cNvPicPr>
          <p:nvPr/>
        </p:nvPicPr>
        <p:blipFill>
          <a:blip r:embed="rId5"/>
          <a:stretch>
            <a:fillRect/>
          </a:stretch>
        </p:blipFill>
        <p:spPr>
          <a:xfrm>
            <a:off x="7558769" y="1040130"/>
            <a:ext cx="1338987" cy="1132522"/>
          </a:xfrm>
          <a:prstGeom prst="rect">
            <a:avLst/>
          </a:prstGeom>
        </p:spPr>
      </p:pic>
      <p:pic>
        <p:nvPicPr>
          <p:cNvPr id="13" name="Picture 12"/>
          <p:cNvPicPr>
            <a:picLocks noChangeAspect="1"/>
          </p:cNvPicPr>
          <p:nvPr/>
        </p:nvPicPr>
        <p:blipFill>
          <a:blip r:embed="rId6"/>
          <a:stretch>
            <a:fillRect/>
          </a:stretch>
        </p:blipFill>
        <p:spPr>
          <a:xfrm>
            <a:off x="4572000" y="1126280"/>
            <a:ext cx="1829793" cy="1084224"/>
          </a:xfrm>
          <a:prstGeom prst="rect">
            <a:avLst/>
          </a:prstGeom>
        </p:spPr>
      </p:pic>
      <p:sp>
        <p:nvSpPr>
          <p:cNvPr id="14" name="TextBox 13"/>
          <p:cNvSpPr txBox="1"/>
          <p:nvPr/>
        </p:nvSpPr>
        <p:spPr>
          <a:xfrm>
            <a:off x="6197347" y="3729871"/>
            <a:ext cx="2615184" cy="181588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sz="1600" b="1" dirty="0" smtClean="0"/>
              <a:t>Complete change and new lay-out</a:t>
            </a:r>
          </a:p>
          <a:p>
            <a:pPr marL="342900" indent="-342900">
              <a:buAutoNum type="arabicPeriod"/>
            </a:pPr>
            <a:r>
              <a:rPr lang="fr-CH" sz="1600" b="1" dirty="0" smtClean="0"/>
              <a:t>TAXS</a:t>
            </a:r>
          </a:p>
          <a:p>
            <a:pPr marL="342900" indent="-342900">
              <a:buAutoNum type="arabicPeriod"/>
            </a:pPr>
            <a:r>
              <a:rPr lang="fr-CH" sz="1600" b="1" dirty="0" smtClean="0"/>
              <a:t>Q1-Q2a-Q2b-Q3</a:t>
            </a:r>
          </a:p>
          <a:p>
            <a:pPr marL="342900" indent="-342900">
              <a:buAutoNum type="arabicPeriod"/>
            </a:pPr>
            <a:r>
              <a:rPr lang="fr-CH" sz="1600" b="1" dirty="0" smtClean="0"/>
              <a:t>D1</a:t>
            </a:r>
          </a:p>
          <a:p>
            <a:pPr marL="342900" indent="-342900">
              <a:buAutoNum type="arabicPeriod"/>
            </a:pPr>
            <a:r>
              <a:rPr lang="fr-CH" sz="1600" b="1" dirty="0" smtClean="0"/>
              <a:t>All correctors</a:t>
            </a:r>
          </a:p>
          <a:p>
            <a:pPr marL="342900" indent="-342900">
              <a:buAutoNum type="arabicPeriod"/>
            </a:pPr>
            <a:r>
              <a:rPr lang="fr-CH" sz="1600" b="1" dirty="0" smtClean="0"/>
              <a:t>Heavy </a:t>
            </a:r>
            <a:r>
              <a:rPr lang="fr-CH" sz="1600" b="1" dirty="0" err="1" smtClean="0"/>
              <a:t>shielding</a:t>
            </a:r>
            <a:r>
              <a:rPr lang="fr-CH" sz="1600" b="1" dirty="0" smtClean="0"/>
              <a:t> (W)</a:t>
            </a:r>
            <a:endParaRPr lang="en-GB" sz="1600" b="1" dirty="0"/>
          </a:p>
        </p:txBody>
      </p:sp>
      <p:sp>
        <p:nvSpPr>
          <p:cNvPr id="15" name="TextBox 14"/>
          <p:cNvSpPr txBox="1"/>
          <p:nvPr/>
        </p:nvSpPr>
        <p:spPr>
          <a:xfrm>
            <a:off x="3582924" y="3679577"/>
            <a:ext cx="2351532" cy="230832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sz="1600" b="1" dirty="0" smtClean="0"/>
              <a:t>Change/new lay-out</a:t>
            </a:r>
          </a:p>
          <a:p>
            <a:pPr marL="342900" indent="-342900">
              <a:buAutoNum type="arabicPeriod"/>
            </a:pPr>
            <a:r>
              <a:rPr lang="fr-CH" sz="1600" b="1" dirty="0" smtClean="0"/>
              <a:t>TAXN</a:t>
            </a:r>
          </a:p>
          <a:p>
            <a:pPr marL="342900" indent="-342900">
              <a:buAutoNum type="arabicPeriod"/>
            </a:pPr>
            <a:r>
              <a:rPr lang="fr-CH" sz="1600" b="1" dirty="0" smtClean="0"/>
              <a:t>D2</a:t>
            </a:r>
          </a:p>
          <a:p>
            <a:pPr marL="342900" indent="-342900">
              <a:buAutoNum type="arabicPeriod"/>
            </a:pPr>
            <a:r>
              <a:rPr lang="fr-CH" sz="1600" b="1" dirty="0" smtClean="0"/>
              <a:t>CC</a:t>
            </a:r>
          </a:p>
          <a:p>
            <a:pPr marL="342900" indent="-342900">
              <a:buAutoNum type="arabicPeriod"/>
            </a:pPr>
            <a:r>
              <a:rPr lang="fr-CH" sz="1600" b="1" dirty="0" smtClean="0"/>
              <a:t>Q4</a:t>
            </a:r>
          </a:p>
          <a:p>
            <a:pPr marL="342900" indent="-342900">
              <a:buAutoNum type="arabicPeriod"/>
            </a:pPr>
            <a:r>
              <a:rPr lang="fr-CH" sz="1600" b="1" dirty="0"/>
              <a:t>C</a:t>
            </a:r>
            <a:r>
              <a:rPr lang="fr-CH" sz="1600" b="1" dirty="0" smtClean="0"/>
              <a:t>orrectors</a:t>
            </a:r>
          </a:p>
          <a:p>
            <a:pPr marL="342900" indent="-342900">
              <a:buAutoNum type="arabicPeriod"/>
            </a:pPr>
            <a:r>
              <a:rPr lang="fr-CH" sz="1600" b="1" dirty="0" smtClean="0"/>
              <a:t>Q5</a:t>
            </a:r>
          </a:p>
          <a:p>
            <a:pPr marL="342900" indent="-342900">
              <a:buAutoNum type="arabicPeriod"/>
            </a:pPr>
            <a:r>
              <a:rPr lang="fr-CH" sz="1600" b="1" dirty="0" smtClean="0"/>
              <a:t>Q5@1.9K in P6</a:t>
            </a:r>
          </a:p>
          <a:p>
            <a:pPr marL="342900" indent="-342900">
              <a:buAutoNum type="arabicPeriod"/>
            </a:pPr>
            <a:r>
              <a:rPr lang="fr-CH" sz="1600" b="1" dirty="0" smtClean="0"/>
              <a:t>New </a:t>
            </a:r>
            <a:r>
              <a:rPr lang="fr-CH" sz="1600" b="1" dirty="0" err="1" smtClean="0"/>
              <a:t>collimators</a:t>
            </a:r>
            <a:endParaRPr lang="fr-CH" sz="1600" b="1" dirty="0" smtClean="0"/>
          </a:p>
        </p:txBody>
      </p:sp>
      <p:sp>
        <p:nvSpPr>
          <p:cNvPr id="16" name="TextBox 15"/>
          <p:cNvSpPr txBox="1"/>
          <p:nvPr/>
        </p:nvSpPr>
        <p:spPr>
          <a:xfrm>
            <a:off x="594391" y="3763166"/>
            <a:ext cx="2560289" cy="132343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sz="1600" b="1" dirty="0" smtClean="0"/>
              <a:t>Modifications</a:t>
            </a:r>
          </a:p>
          <a:p>
            <a:pPr marL="342900" indent="-342900">
              <a:buAutoNum type="arabicPeriod"/>
            </a:pPr>
            <a:r>
              <a:rPr lang="fr-CH" sz="1600" b="1" dirty="0" smtClean="0"/>
              <a:t>In IP2: new DS </a:t>
            </a:r>
            <a:r>
              <a:rPr lang="fr-CH" sz="1600" b="1" dirty="0" err="1" smtClean="0"/>
              <a:t>collim</a:t>
            </a:r>
            <a:r>
              <a:rPr lang="fr-CH" sz="1600" b="1" dirty="0" smtClean="0"/>
              <a:t>. in </a:t>
            </a:r>
            <a:r>
              <a:rPr lang="fr-CH" sz="1600" b="1" dirty="0" err="1" smtClean="0"/>
              <a:t>C.Cryost</a:t>
            </a:r>
            <a:r>
              <a:rPr lang="fr-CH" sz="1600" b="1" dirty="0" smtClean="0"/>
              <a:t>.</a:t>
            </a:r>
          </a:p>
          <a:p>
            <a:pPr marL="342900" indent="-342900">
              <a:buAutoNum type="arabicPeriod"/>
            </a:pPr>
            <a:r>
              <a:rPr lang="fr-CH" sz="1600" b="1" dirty="0" smtClean="0"/>
              <a:t>In IP7 new DS collimation </a:t>
            </a:r>
            <a:r>
              <a:rPr lang="fr-CH" sz="1600" b="1" dirty="0" err="1" smtClean="0"/>
              <a:t>with</a:t>
            </a:r>
            <a:r>
              <a:rPr lang="fr-CH" sz="1600" b="1" dirty="0" smtClean="0"/>
              <a:t> 11 T</a:t>
            </a:r>
          </a:p>
        </p:txBody>
      </p:sp>
      <p:sp>
        <p:nvSpPr>
          <p:cNvPr id="17" name="TextBox 16"/>
          <p:cNvSpPr txBox="1"/>
          <p:nvPr/>
        </p:nvSpPr>
        <p:spPr>
          <a:xfrm>
            <a:off x="594390" y="5146882"/>
            <a:ext cx="2560289" cy="132343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sz="1600" b="1" dirty="0" err="1" smtClean="0"/>
              <a:t>Cryogenics</a:t>
            </a:r>
            <a:r>
              <a:rPr lang="fr-CH" sz="1600" b="1" dirty="0" smtClean="0"/>
              <a:t>, Protection, Interface, Vacuum, Diagnostics, </a:t>
            </a:r>
            <a:r>
              <a:rPr lang="fr-CH" sz="1600" b="1" dirty="0" err="1" smtClean="0"/>
              <a:t>Inj</a:t>
            </a:r>
            <a:r>
              <a:rPr lang="fr-CH" sz="1600" b="1" dirty="0" smtClean="0"/>
              <a:t>/</a:t>
            </a:r>
            <a:r>
              <a:rPr lang="fr-CH" sz="1600" b="1" dirty="0" err="1" smtClean="0"/>
              <a:t>Extr</a:t>
            </a:r>
            <a:r>
              <a:rPr lang="fr-CH" sz="1600" b="1" dirty="0" smtClean="0"/>
              <a:t>, </a:t>
            </a:r>
            <a:r>
              <a:rPr lang="fr-CH" sz="1600" b="1" dirty="0" err="1" smtClean="0"/>
              <a:t>Controls</a:t>
            </a:r>
            <a:r>
              <a:rPr lang="fr-CH" sz="1600" b="1" dirty="0" smtClean="0"/>
              <a:t>, new UG and surface </a:t>
            </a:r>
            <a:r>
              <a:rPr lang="fr-CH" sz="1600" b="1" dirty="0" err="1" smtClean="0"/>
              <a:t>infrastr</a:t>
            </a:r>
            <a:r>
              <a:rPr lang="fr-CH" sz="1600" b="1" dirty="0" smtClean="0"/>
              <a:t>.</a:t>
            </a:r>
          </a:p>
        </p:txBody>
      </p:sp>
    </p:spTree>
    <p:extLst>
      <p:ext uri="{BB962C8B-B14F-4D97-AF65-F5344CB8AC3E}">
        <p14:creationId xmlns:p14="http://schemas.microsoft.com/office/powerpoint/2010/main" val="2137662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Luminosity profile: ULTIMATE</a:t>
            </a:r>
            <a:endParaRPr lang="en-US" dirty="0"/>
          </a:p>
        </p:txBody>
      </p:sp>
      <p:sp>
        <p:nvSpPr>
          <p:cNvPr id="3" name="Footer Placeholder 2"/>
          <p:cNvSpPr>
            <a:spLocks noGrp="1"/>
          </p:cNvSpPr>
          <p:nvPr>
            <p:ph type="ftr" sz="quarter" idx="11"/>
          </p:nvPr>
        </p:nvSpPr>
        <p:spPr/>
        <p:txBody>
          <a:bodyPr/>
          <a:lstStyle/>
          <a:p>
            <a:r>
              <a:rPr lang="fr-FR" noProof="0" smtClean="0"/>
              <a:t>L Rossi @ LARP CM28 - 24 April 2017</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9</a:t>
            </a:fld>
            <a:endParaRPr lang="fr-FR"/>
          </a:p>
        </p:txBody>
      </p:sp>
      <p:pic>
        <p:nvPicPr>
          <p:cNvPr id="5" name="Picture 4"/>
          <p:cNvPicPr>
            <a:picLocks noChangeAspect="1"/>
          </p:cNvPicPr>
          <p:nvPr/>
        </p:nvPicPr>
        <p:blipFill>
          <a:blip r:embed="rId2"/>
          <a:stretch>
            <a:fillRect/>
          </a:stretch>
        </p:blipFill>
        <p:spPr>
          <a:xfrm>
            <a:off x="350435" y="930128"/>
            <a:ext cx="8443129" cy="5005670"/>
          </a:xfrm>
          <a:prstGeom prst="rect">
            <a:avLst/>
          </a:prstGeom>
        </p:spPr>
      </p:pic>
      <p:pic>
        <p:nvPicPr>
          <p:cNvPr id="7" name="Picture 6"/>
          <p:cNvPicPr>
            <a:picLocks noChangeAspect="1"/>
          </p:cNvPicPr>
          <p:nvPr/>
        </p:nvPicPr>
        <p:blipFill>
          <a:blip r:embed="rId3"/>
          <a:stretch>
            <a:fillRect/>
          </a:stretch>
        </p:blipFill>
        <p:spPr>
          <a:xfrm>
            <a:off x="2123728" y="5649940"/>
            <a:ext cx="5139373" cy="853514"/>
          </a:xfrm>
          <a:prstGeom prst="rect">
            <a:avLst/>
          </a:prstGeom>
        </p:spPr>
      </p:pic>
    </p:spTree>
    <p:extLst>
      <p:ext uri="{BB962C8B-B14F-4D97-AF65-F5344CB8AC3E}">
        <p14:creationId xmlns:p14="http://schemas.microsoft.com/office/powerpoint/2010/main" val="2183668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utline">
    <a:dk1>
      <a:srgbClr val="000000"/>
    </a:dk1>
    <a:lt1>
      <a:srgbClr val="FFFFFF"/>
    </a:lt1>
    <a:dk2>
      <a:srgbClr val="A7A7A7"/>
    </a:dk2>
    <a:lt2>
      <a:srgbClr val="535353"/>
    </a:lt2>
    <a:accent1>
      <a:srgbClr val="707070"/>
    </a:accent1>
    <a:accent2>
      <a:srgbClr val="2E2E2E"/>
    </a:accent2>
    <a:accent3>
      <a:srgbClr val="BF584A"/>
    </a:accent3>
    <a:accent4>
      <a:srgbClr val="5985BD"/>
    </a:accent4>
    <a:accent5>
      <a:srgbClr val="FFBF7B"/>
    </a:accent5>
    <a:accent6>
      <a:srgbClr val="C16F94"/>
    </a:accent6>
    <a:hlink>
      <a:srgbClr val="0000FF"/>
    </a:hlink>
    <a:folHlink>
      <a:srgbClr val="FF00FF"/>
    </a:folHlink>
  </a:clrScheme>
  <a:fontScheme name="Outline">
    <a:majorFont>
      <a:latin typeface="Cambria"/>
      <a:ea typeface="Cambria"/>
      <a:cs typeface="Cambria"/>
    </a:majorFont>
    <a:minorFont>
      <a:latin typeface="Helvetica"/>
      <a:ea typeface="Helvetica"/>
      <a:cs typeface="Helvetica"/>
    </a:minorFont>
  </a:fontScheme>
  <a:fmtScheme name="Outlin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4:3 format</Description0>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1" ma:contentTypeDescription="Create a new document." ma:contentTypeScope="" ma:versionID="1a330f7814ea0a273a5526b4afe3676a">
  <xsd:schema xmlns:xsd="http://www.w3.org/2001/XMLSchema" xmlns:xs="http://www.w3.org/2001/XMLSchema" xmlns:p="http://schemas.microsoft.com/office/2006/metadata/properties" xmlns:ns2="8946e33d-fd2f-4ae4-8ee9-d90c129cdf9e" targetNamespace="http://schemas.microsoft.com/office/2006/metadata/properties" ma:root="true" ma:fieldsID="f1ffbfeca08ef966bb5b703d2b456cc0" ns2:_="">
    <xsd:import namespace="8946e33d-fd2f-4ae4-8ee9-d90c129cdf9e"/>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EC2627-59DE-4D3C-BDE1-4405272E797C}">
  <ds:schemaRefs>
    <ds:schemaRef ds:uri="http://schemas.microsoft.com/office/2006/documentManagement/types"/>
    <ds:schemaRef ds:uri="http://schemas.microsoft.com/office/infopath/2007/PartnerControls"/>
    <ds:schemaRef ds:uri="http://purl.org/dc/terms/"/>
    <ds:schemaRef ds:uri="http://purl.org/dc/elements/1.1/"/>
    <ds:schemaRef ds:uri="http://www.w3.org/XML/1998/namespace"/>
    <ds:schemaRef ds:uri="http://purl.org/dc/dcmitype/"/>
    <ds:schemaRef ds:uri="http://schemas.openxmlformats.org/package/2006/metadata/core-properties"/>
    <ds:schemaRef ds:uri="8946e33d-fd2f-4ae4-8ee9-d90c129cdf9e"/>
    <ds:schemaRef ds:uri="http://schemas.microsoft.com/office/2006/metadata/properties"/>
  </ds:schemaRefs>
</ds:datastoreItem>
</file>

<file path=customXml/itemProps2.xml><?xml version="1.0" encoding="utf-8"?>
<ds:datastoreItem xmlns:ds="http://schemas.openxmlformats.org/officeDocument/2006/customXml" ds:itemID="{AFFA5F7A-DEF2-4DAA-81D0-964FB86F86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4D6EDC-997E-4C63-BA6A-04B5427784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3251</TotalTime>
  <Words>3525</Words>
  <Application>Microsoft Office PowerPoint</Application>
  <PresentationFormat>On-screen Show (4:3)</PresentationFormat>
  <Paragraphs>429</Paragraphs>
  <Slides>45</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Cambria</vt:lpstr>
      <vt:lpstr>DejaVu Sans Mono</vt:lpstr>
      <vt:lpstr>Mangal</vt:lpstr>
      <vt:lpstr>Symbol</vt:lpstr>
      <vt:lpstr>Wingdings</vt:lpstr>
      <vt:lpstr>Thème Office</vt:lpstr>
      <vt:lpstr>HL-LHC Project status: rebaseline, C&amp;SR2 and other reviews</vt:lpstr>
      <vt:lpstr>Goal of High Luminosity LHC (HL-LHC) as fixed in November 2010</vt:lpstr>
      <vt:lpstr>PowerPoint Presentation</vt:lpstr>
      <vt:lpstr>Project structure</vt:lpstr>
      <vt:lpstr>PowerPoint Presentation</vt:lpstr>
      <vt:lpstr>HiLumi LHC landmarks</vt:lpstr>
      <vt:lpstr>HiLumi &amp; Collaborations: the long route</vt:lpstr>
      <vt:lpstr>The largest HEP accelerator in construction</vt:lpstr>
      <vt:lpstr>Luminosity profile: ULTIMATE</vt:lpstr>
      <vt:lpstr>Rebaseline (triggered by extra cost of C.E.) May 2016-Aug 2016</vt:lpstr>
      <vt:lpstr>Rebaseline</vt:lpstr>
      <vt:lpstr>Rebaseline</vt:lpstr>
      <vt:lpstr>CMAC Jan 2017: technical examination of the rebaseline: Findings</vt:lpstr>
      <vt:lpstr>CMAC Jan 2017: technical examination of the rebaseline: recommendations</vt:lpstr>
      <vt:lpstr>CMAC Jan 2017: technical examination of the rebaseline: recommendations - 2</vt:lpstr>
      <vt:lpstr>Performance optimization (WP2)</vt:lpstr>
      <vt:lpstr>Achromatic Telescopic Squeezing (ATS) scheme</vt:lpstr>
      <vt:lpstr>PowerPoint Presentation</vt:lpstr>
      <vt:lpstr>PowerPoint Presentation</vt:lpstr>
      <vt:lpstr>Inner Triplet and Nb3Sn technology</vt:lpstr>
      <vt:lpstr>Nb3Sn technology: 11 T dipole (2 m models)</vt:lpstr>
      <vt:lpstr>Nb3Sn technology: 11 T dipole 5.5 m prototype</vt:lpstr>
      <vt:lpstr>Milestone achievement for HiLumi: D1 (dipole separation) for IP1 and IP5</vt:lpstr>
      <vt:lpstr>Progress in corrector magnets</vt:lpstr>
      <vt:lpstr>Milestone achievement for HiLumi: SRF Crab Cavity first prototypes</vt:lpstr>
      <vt:lpstr>CC International  Review in April 2016:  Go AHEAD!</vt:lpstr>
      <vt:lpstr>WP5 – Collimation</vt:lpstr>
      <vt:lpstr>WP6 - Powering</vt:lpstr>
      <vt:lpstr>Quench Detection and Data Acquisition System</vt:lpstr>
      <vt:lpstr> Availability studies </vt:lpstr>
      <vt:lpstr>PowerPoint Presentation</vt:lpstr>
      <vt:lpstr>PowerPoint Presentation</vt:lpstr>
      <vt:lpstr>Development of beam screens with shielding</vt:lpstr>
      <vt:lpstr>PowerPoint Presentation</vt:lpstr>
      <vt:lpstr>PowerPoint Presentation</vt:lpstr>
      <vt:lpstr>Preparing for LS2 equipment installation:  detailed integration analysis started </vt:lpstr>
      <vt:lpstr>Working on feasibility for installation of equipment not still in HL baseline as the Hollow electron lenses</vt:lpstr>
      <vt:lpstr>WP17 Status</vt:lpstr>
      <vt:lpstr>WP17 Status</vt:lpstr>
      <vt:lpstr>WP17 Status</vt:lpstr>
      <vt:lpstr>Preparing Industry for construction…</vt:lpstr>
      <vt:lpstr>The Inner Triplet region with in-kinds</vt:lpstr>
      <vt:lpstr>The MS region with in-kinds</vt:lpstr>
      <vt:lpstr>Urgent actions in CERN-US collaboratins for HiLumi</vt:lpstr>
      <vt:lpstr>Thanks to WPLs and other for providing material</vt:lpstr>
    </vt:vector>
  </TitlesOfParts>
  <Company>APO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André-Pierre OLIVIER</dc:creator>
  <cp:lastModifiedBy>Lucio Rossi</cp:lastModifiedBy>
  <cp:revision>84</cp:revision>
  <dcterms:created xsi:type="dcterms:W3CDTF">2016-01-11T14:38:10Z</dcterms:created>
  <dcterms:modified xsi:type="dcterms:W3CDTF">2017-04-24T14:43:30Z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