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9" r:id="rId2"/>
    <p:sldId id="271" r:id="rId3"/>
    <p:sldId id="267" r:id="rId4"/>
    <p:sldId id="276" r:id="rId5"/>
    <p:sldId id="264" r:id="rId6"/>
    <p:sldId id="275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65"/>
    <p:restoredTop sz="94681"/>
  </p:normalViewPr>
  <p:slideViewPr>
    <p:cSldViewPr snapToGrid="0" snapToObjects="1" showGuides="1">
      <p:cViewPr varScale="1">
        <p:scale>
          <a:sx n="53" d="100"/>
          <a:sy n="53" d="100"/>
        </p:scale>
        <p:origin x="-9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BF11-8513-594B-9E9D-61BD869F77CB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277A7-60DA-2D4C-8340-4046F59BF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48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D0B71-067C-1345-837A-90294BA72F94}" type="datetimeFigureOut">
              <a:rPr lang="en-US" smtClean="0"/>
              <a:t>4/24/17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E072F-404A-DA4C-9B52-5FF46A1A7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3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E072F-404A-DA4C-9B52-5FF46A1A7D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4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FDE58-98AC-44C9-AB03-7F56061766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1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E072F-404A-DA4C-9B52-5FF46A1A7D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4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51" y="6430440"/>
            <a:ext cx="534306" cy="390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2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353" y="6426646"/>
            <a:ext cx="1600201" cy="422276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2571766" y="6448430"/>
            <a:ext cx="1" cy="366714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2595563" y="6389705"/>
            <a:ext cx="781051" cy="460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83" tIns="45683" rIns="45683" bIns="45683">
            <a:spAutoFit/>
          </a:bodyPr>
          <a:lstStyle/>
          <a:p>
            <a:pPr defTabSz="456704"/>
            <a:r>
              <a:rPr sz="1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</a:t>
            </a:r>
            <a:br>
              <a:rPr sz="1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12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</a:p>
        </p:txBody>
      </p:sp>
      <p:sp>
        <p:nvSpPr>
          <p:cNvPr id="80" name="Shape 80"/>
          <p:cNvSpPr/>
          <p:nvPr/>
        </p:nvSpPr>
        <p:spPr>
          <a:xfrm>
            <a:off x="8725066" y="6447087"/>
            <a:ext cx="367384" cy="355904"/>
          </a:xfrm>
          <a:prstGeom prst="roundRect">
            <a:avLst>
              <a:gd name="adj" fmla="val 16667"/>
            </a:avLst>
          </a:prstGeom>
          <a:ln w="285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defTabSz="913415">
              <a:defRPr sz="2400"/>
            </a:pPr>
            <a:endParaRPr sz="2400" ker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-737" y="-12700"/>
            <a:ext cx="9144001" cy="855766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/>
          <a:lstStyle/>
          <a:p>
            <a:pPr defTabSz="913415">
              <a:defRPr sz="2400"/>
            </a:pPr>
            <a:endParaRPr sz="2400" ker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0" y="0"/>
            <a:ext cx="9144000" cy="855766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/>
          <a:lstStyle/>
          <a:p>
            <a:pPr defTabSz="913415">
              <a:defRPr sz="2400"/>
            </a:pPr>
            <a:endParaRPr sz="2400" ker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5768"/>
          </a:xfrm>
          <a:prstGeom prst="rect">
            <a:avLst/>
          </a:prstGeom>
        </p:spPr>
        <p:txBody>
          <a:bodyPr lIns="45683" tIns="45683" rIns="45683" bIns="45683" anchor="ctr"/>
          <a:lstStyle>
            <a:lvl1pPr algn="ctr">
              <a:lnSpc>
                <a:spcPct val="100000"/>
              </a:lnSpc>
              <a:defRPr sz="2800" b="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967831282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7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235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8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hangingPunct="0">
              <a:defRPr/>
            </a:pPr>
            <a:endParaRPr lang="en-US" sz="2400" dirty="0">
              <a:solidFill>
                <a:prstClr val="black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7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2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7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5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62288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9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1121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38100" dir="5400000" algn="t" rotWithShape="0">
              <a:prstClr val="black">
                <a:alpha val="63000"/>
              </a:prstClr>
            </a:outerShdw>
          </a:effectLst>
        </p:spPr>
        <p:txBody>
          <a:bodyPr vert="horz" wrap="square" lIns="91438" tIns="45718" rIns="91438" bIns="45718" numCol="1" rtlCol="0" anchor="t" anchorCtr="0" compatLnSpc="1">
            <a:prstTxWarp prst="textNoShape">
              <a:avLst/>
            </a:prstTxWarp>
          </a:bodyPr>
          <a:lstStyle/>
          <a:p>
            <a:pPr defTabSz="9141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1" y="117602"/>
            <a:ext cx="9143999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1950" y="1121113"/>
            <a:ext cx="8551863" cy="5166975"/>
          </a:xfrm>
          <a:prstGeom prst="rect">
            <a:avLst/>
          </a:prstGeom>
        </p:spPr>
        <p:txBody>
          <a:bodyPr vert="horz"/>
          <a:lstStyle>
            <a:lvl1pPr marL="0" indent="3175">
              <a:defRPr b="0" i="0">
                <a:latin typeface="Franklin Gothic Medium"/>
                <a:cs typeface="Franklin Gothic Medium"/>
              </a:defRPr>
            </a:lvl1pPr>
            <a:lvl2pPr marL="341313" indent="-223838">
              <a:defRPr b="0" i="0">
                <a:latin typeface="Franklin Gothic Medium"/>
                <a:cs typeface="Franklin Gothic Medium"/>
              </a:defRPr>
            </a:lvl2pPr>
            <a:lvl3pPr marL="682625" indent="-228600">
              <a:defRPr b="0" i="0">
                <a:latin typeface="Franklin Gothic Medium"/>
                <a:cs typeface="Franklin Gothic Medium"/>
              </a:defRPr>
            </a:lvl3pPr>
            <a:lvl4pPr>
              <a:defRPr b="0" i="0">
                <a:latin typeface="Franklin Gothic Medium"/>
                <a:cs typeface="Franklin Gothic Medium"/>
              </a:defRPr>
            </a:lvl4pPr>
            <a:lvl5pPr>
              <a:defRPr b="0" i="0">
                <a:latin typeface="Franklin Gothic Medium"/>
                <a:cs typeface="Franklin Gothic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82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38" tIns="45718" rIns="91438" bIns="45718" numCol="1" rtlCol="0" anchor="t" anchorCtr="0" compatLnSpc="1">
            <a:prstTxWarp prst="textNoShape">
              <a:avLst/>
            </a:prstTxWarp>
          </a:bodyPr>
          <a:lstStyle/>
          <a:p>
            <a:pPr defTabSz="9141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3"/>
            <a:ext cx="9143999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1950" y="1121113"/>
            <a:ext cx="8551863" cy="5166975"/>
          </a:xfrm>
          <a:prstGeom prst="rect">
            <a:avLst/>
          </a:prstGeom>
        </p:spPr>
        <p:txBody>
          <a:bodyPr vert="horz"/>
          <a:lstStyle>
            <a:lvl1pPr marL="0" indent="3175">
              <a:defRPr b="0" i="0">
                <a:latin typeface="Franklin Gothic Medium"/>
                <a:cs typeface="Franklin Gothic Medium"/>
              </a:defRPr>
            </a:lvl1pPr>
            <a:lvl2pPr marL="341313" indent="-223838">
              <a:defRPr b="0" i="0">
                <a:latin typeface="Franklin Gothic Medium"/>
                <a:cs typeface="Franklin Gothic Medium"/>
              </a:defRPr>
            </a:lvl2pPr>
            <a:lvl3pPr marL="682625" indent="-228600">
              <a:defRPr b="0" i="0">
                <a:latin typeface="Franklin Gothic Medium"/>
                <a:cs typeface="Franklin Gothic Medium"/>
              </a:defRPr>
            </a:lvl3pPr>
            <a:lvl4pPr>
              <a:defRPr b="0" i="0">
                <a:latin typeface="Franklin Gothic Medium"/>
                <a:cs typeface="Franklin Gothic Medium"/>
              </a:defRPr>
            </a:lvl4pPr>
            <a:lvl5pPr>
              <a:defRPr b="0" i="0">
                <a:latin typeface="Franklin Gothic Medium"/>
                <a:cs typeface="Franklin Gothic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6667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38" tIns="45718" rIns="91438" bIns="45718" numCol="1" rtlCol="0" anchor="t" anchorCtr="0" compatLnSpc="1">
            <a:prstTxWarp prst="textNoShape">
              <a:avLst/>
            </a:prstTxWarp>
          </a:bodyPr>
          <a:lstStyle/>
          <a:p>
            <a:pPr defTabSz="9141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3"/>
            <a:ext cx="9143999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1950" y="1121113"/>
            <a:ext cx="8551863" cy="5166975"/>
          </a:xfrm>
          <a:prstGeom prst="rect">
            <a:avLst/>
          </a:prstGeom>
        </p:spPr>
        <p:txBody>
          <a:bodyPr vert="horz"/>
          <a:lstStyle>
            <a:lvl1pPr marL="0" indent="3175">
              <a:defRPr b="0" i="0">
                <a:latin typeface="Franklin Gothic Medium"/>
                <a:cs typeface="Franklin Gothic Medium"/>
              </a:defRPr>
            </a:lvl1pPr>
            <a:lvl2pPr marL="341313" indent="-223838">
              <a:defRPr b="0" i="0">
                <a:latin typeface="Franklin Gothic Medium"/>
                <a:cs typeface="Franklin Gothic Medium"/>
              </a:defRPr>
            </a:lvl2pPr>
            <a:lvl3pPr marL="682625" indent="-228600">
              <a:defRPr b="0" i="0">
                <a:latin typeface="Franklin Gothic Medium"/>
                <a:cs typeface="Franklin Gothic Medium"/>
              </a:defRPr>
            </a:lvl3pPr>
            <a:lvl4pPr>
              <a:defRPr b="0" i="0">
                <a:latin typeface="Franklin Gothic Medium"/>
                <a:cs typeface="Franklin Gothic Medium"/>
              </a:defRPr>
            </a:lvl4pPr>
            <a:lvl5pPr>
              <a:defRPr b="0" i="0">
                <a:latin typeface="Franklin Gothic Medium"/>
                <a:cs typeface="Franklin Gothic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083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6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36771" y="1204500"/>
            <a:ext cx="2743200" cy="1014984"/>
          </a:xfrm>
          <a:prstGeom prst="rect">
            <a:avLst/>
          </a:prstGeom>
          <a:solidFill>
            <a:schemeClr val="tx2"/>
          </a:solidFill>
        </p:spPr>
        <p:txBody>
          <a:bodyPr numCol="1">
            <a:noAutofit/>
          </a:bodyPr>
          <a:lstStyle>
            <a:lvl1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1pPr>
            <a:lvl2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2pPr>
            <a:lvl3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3pPr>
            <a:lvl4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4pPr>
            <a:lvl5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195866" y="1208487"/>
            <a:ext cx="2743200" cy="1014984"/>
          </a:xfrm>
          <a:prstGeom prst="rect">
            <a:avLst/>
          </a:prstGeom>
          <a:solidFill>
            <a:schemeClr val="tx2"/>
          </a:solidFill>
        </p:spPr>
        <p:txBody>
          <a:bodyPr numCol="1">
            <a:noAutofit/>
          </a:bodyPr>
          <a:lstStyle>
            <a:lvl1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1pPr>
            <a:lvl2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2pPr>
            <a:lvl3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3pPr>
            <a:lvl4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4pPr>
            <a:lvl5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254962" y="1204500"/>
            <a:ext cx="2743200" cy="1014984"/>
          </a:xfrm>
          <a:prstGeom prst="rect">
            <a:avLst/>
          </a:prstGeom>
          <a:solidFill>
            <a:schemeClr val="tx2"/>
          </a:solidFill>
        </p:spPr>
        <p:txBody>
          <a:bodyPr numCol="1">
            <a:noAutofit/>
          </a:bodyPr>
          <a:lstStyle>
            <a:lvl1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1pPr>
            <a:lvl2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2pPr>
            <a:lvl3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3pPr>
            <a:lvl4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4pPr>
            <a:lvl5pPr marL="0" indent="0">
              <a:buFontTx/>
              <a:buNone/>
              <a:defRPr sz="2000" normalizeH="0">
                <a:solidFill>
                  <a:schemeClr val="bg1"/>
                </a:solidFill>
                <a:effectLst/>
                <a:latin typeface="Avenir Next Condensed Demi Bold"/>
                <a:cs typeface="Avenir Next Condensed Demi Bol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2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1832"/>
            <a:ext cx="88392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86337" y="65446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1F497D"/>
                </a:solidFill>
                <a:latin typeface="Franklin Gothic Book"/>
                <a:cs typeface="Franklin Gothic Book"/>
              </a:defRPr>
            </a:lvl1pPr>
          </a:lstStyle>
          <a:p>
            <a:fld id="{02B2B07B-634E-B248-96E8-564D43BA51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84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REPRESENTATIVE SLIDES FOR NLDC VIEWING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E296C-0B2A-8A45-B6CD-B7D8F8722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1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38" tIns="45718" rIns="91438" bIns="45718" numCol="1" rtlCol="0" anchor="t" anchorCtr="0" compatLnSpc="1">
            <a:prstTxWarp prst="textNoShape">
              <a:avLst/>
            </a:prstTxWarp>
          </a:bodyPr>
          <a:lstStyle/>
          <a:p>
            <a:pPr defTabSz="9141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3"/>
            <a:ext cx="9143999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1950" y="1121113"/>
            <a:ext cx="8551863" cy="5166975"/>
          </a:xfrm>
          <a:prstGeom prst="rect">
            <a:avLst/>
          </a:prstGeom>
        </p:spPr>
        <p:txBody>
          <a:bodyPr vert="horz"/>
          <a:lstStyle>
            <a:lvl1pPr marL="0" indent="3175">
              <a:defRPr b="0" i="0">
                <a:latin typeface="Franklin Gothic Medium"/>
                <a:cs typeface="Franklin Gothic Medium"/>
              </a:defRPr>
            </a:lvl1pPr>
            <a:lvl2pPr marL="341313" indent="-223838">
              <a:defRPr b="0" i="0">
                <a:latin typeface="Franklin Gothic Medium"/>
                <a:cs typeface="Franklin Gothic Medium"/>
              </a:defRPr>
            </a:lvl2pPr>
            <a:lvl3pPr marL="682625" indent="-228600">
              <a:defRPr b="0" i="0">
                <a:latin typeface="Franklin Gothic Medium"/>
                <a:cs typeface="Franklin Gothic Medium"/>
              </a:defRPr>
            </a:lvl3pPr>
            <a:lvl4pPr>
              <a:defRPr b="0" i="0">
                <a:latin typeface="Franklin Gothic Medium"/>
                <a:cs typeface="Franklin Gothic Medium"/>
              </a:defRPr>
            </a:lvl4pPr>
            <a:lvl5pPr>
              <a:defRPr b="0" i="0">
                <a:latin typeface="Franklin Gothic Medium"/>
                <a:cs typeface="Franklin Gothic Medium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110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fo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1411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5907839"/>
            <a:ext cx="9144000" cy="95016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350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3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14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648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476362"/>
            <a:ext cx="2133600" cy="365125"/>
          </a:xfrm>
          <a:prstGeom prst="rect">
            <a:avLst/>
          </a:prstGeom>
        </p:spPr>
        <p:txBody>
          <a:bodyPr/>
          <a:lstStyle/>
          <a:p>
            <a:fld id="{953C6EA8-666F-944C-B474-13DF0CE6FC07}" type="slidenum">
              <a:rPr lang="en-US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50007" y="1129309"/>
            <a:ext cx="8640643" cy="5044486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70331" y="1576286"/>
            <a:ext cx="8619668" cy="400110"/>
            <a:chOff x="270331" y="2118636"/>
            <a:chExt cx="8619668" cy="400110"/>
          </a:xfrm>
        </p:grpSpPr>
        <p:sp>
          <p:nvSpPr>
            <p:cNvPr id="8" name="Rectangle 7"/>
            <p:cNvSpPr/>
            <p:nvPr/>
          </p:nvSpPr>
          <p:spPr>
            <a:xfrm>
              <a:off x="270331" y="2118636"/>
              <a:ext cx="2743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082"/>
              <a:endPara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venir Next Condensed Demi Bold"/>
                <a:cs typeface="Avenir Next Condensed Demi Bold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8565" y="2118636"/>
              <a:ext cx="2743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082"/>
              <a:endPara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venir Next Condensed Demi Bold"/>
                <a:cs typeface="Avenir Next Condensed Demi Bold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46799" y="2118636"/>
              <a:ext cx="2743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082"/>
              <a:endPara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venir Next Condensed Demi Bold"/>
                <a:cs typeface="Avenir Next Condensed Demi Bold"/>
              </a:endParaRPr>
            </a:p>
          </p:txBody>
        </p:sp>
      </p:grp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70331" y="1464526"/>
            <a:ext cx="2743200" cy="101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normalizeH="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1pPr>
            <a:lvl2pPr marL="0" indent="0">
              <a:buFontTx/>
              <a:buNone/>
              <a:defRPr sz="2000" normalizeH="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2pPr>
            <a:lvl3pPr marL="0" indent="0">
              <a:buFontTx/>
              <a:buNone/>
              <a:defRPr sz="2000" normalizeH="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3pPr>
            <a:lvl4pPr marL="0" indent="0">
              <a:buFontTx/>
              <a:buNone/>
              <a:defRPr sz="2000" normalizeH="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4pPr>
            <a:lvl5pPr marL="0" indent="0">
              <a:buFontTx/>
              <a:buNone/>
              <a:defRPr sz="2000" normalizeH="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208565" y="1464526"/>
            <a:ext cx="2743200" cy="101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1pPr>
            <a:lvl2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2pPr>
            <a:lvl3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3pPr>
            <a:lvl4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4pPr>
            <a:lvl5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146799" y="1464526"/>
            <a:ext cx="2743200" cy="101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1pPr>
            <a:lvl2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2pPr>
            <a:lvl3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3pPr>
            <a:lvl4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4pPr>
            <a:lvl5pPr marL="0" indent="0">
              <a:buFontTx/>
              <a:buNone/>
              <a:defRPr sz="2000">
                <a:solidFill>
                  <a:schemeClr val="bg1"/>
                </a:solidFill>
                <a:effectLst>
                  <a:outerShdw blurRad="50800" dist="76200" dir="2700000" algn="tl" rotWithShape="0">
                    <a:schemeClr val="tx1">
                      <a:alpha val="85000"/>
                    </a:scheme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tend S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1"/>
            <a:ext cx="9144000" cy="855764"/>
            <a:chOff x="0" y="0"/>
            <a:chExt cx="9144000" cy="855764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0"/>
              <a:ext cx="9144000" cy="85576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6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Pentagon 6"/>
            <p:cNvSpPr/>
            <p:nvPr/>
          </p:nvSpPr>
          <p:spPr bwMode="auto">
            <a:xfrm>
              <a:off x="70896" y="0"/>
              <a:ext cx="2329508" cy="855764"/>
            </a:xfrm>
            <a:prstGeom prst="homePlat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6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Pentagon 7"/>
            <p:cNvSpPr/>
            <p:nvPr/>
          </p:nvSpPr>
          <p:spPr bwMode="auto">
            <a:xfrm>
              <a:off x="0" y="0"/>
              <a:ext cx="2329508" cy="855764"/>
            </a:xfrm>
            <a:prstGeom prst="homePlat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16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590" y="1"/>
            <a:ext cx="6839410" cy="855764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10632" cy="880156"/>
          </a:xfrm>
          <a:prstGeom prst="rect">
            <a:avLst/>
          </a:prstGeom>
        </p:spPr>
        <p:txBody>
          <a:bodyPr wrap="square" lIns="91416" tIns="45709" rIns="91416" bIns="45709" anchor="ctr">
            <a:spAutoFit/>
          </a:bodyPr>
          <a:lstStyle/>
          <a:p>
            <a:pPr algn="r" defTabSz="457082">
              <a:lnSpc>
                <a:spcPts val="2020"/>
              </a:lnSpc>
            </a:pPr>
            <a:r>
              <a:rPr lang="en-US" sz="2100" dirty="0">
                <a:solidFill>
                  <a:prstClr val="white"/>
                </a:solidFill>
                <a:latin typeface="Franklin Gothic Book"/>
                <a:cs typeface="Franklin Gothic Book"/>
              </a:rPr>
              <a:t>grand challenge science</a:t>
            </a:r>
          </a:p>
        </p:txBody>
      </p:sp>
    </p:spTree>
    <p:extLst>
      <p:ext uri="{BB962C8B-B14F-4D97-AF65-F5344CB8AC3E}">
        <p14:creationId xmlns:p14="http://schemas.microsoft.com/office/powerpoint/2010/main" val="304932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381001"/>
            <a:ext cx="8077200" cy="480135"/>
          </a:xfrm>
          <a:prstGeom prst="rect">
            <a:avLst/>
          </a:prstGeom>
          <a:solidFill>
            <a:schemeClr val="accent6">
              <a:shade val="75000"/>
            </a:schemeClr>
          </a:solidFill>
        </p:spPr>
        <p:txBody>
          <a:bodyPr wrap="square">
            <a:noAutofit/>
          </a:bodyPr>
          <a:lstStyle>
            <a:lvl1pPr>
              <a:defRPr sz="2800" b="1" cap="small" baseline="0">
                <a:solidFill>
                  <a:schemeClr val="bg1"/>
                </a:solidFill>
                <a:latin typeface="+mj-lt"/>
              </a:defRPr>
            </a:lvl1pPr>
            <a:extLst/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33400" y="882590"/>
            <a:ext cx="8077200" cy="400110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6422317"/>
            <a:ext cx="6934200" cy="329578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references or notes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860" y="6212911"/>
            <a:ext cx="1184541" cy="53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96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381001"/>
            <a:ext cx="8077200" cy="480135"/>
          </a:xfrm>
          <a:prstGeom prst="rect">
            <a:avLst/>
          </a:prstGeom>
          <a:solidFill>
            <a:schemeClr val="accent6">
              <a:shade val="75000"/>
            </a:schemeClr>
          </a:solidFill>
        </p:spPr>
        <p:txBody>
          <a:bodyPr wrap="square">
            <a:noAutofit/>
          </a:bodyPr>
          <a:lstStyle>
            <a:lvl1pPr>
              <a:defRPr sz="2800" b="1" cap="small" baseline="0">
                <a:solidFill>
                  <a:schemeClr val="bg1"/>
                </a:solidFill>
                <a:latin typeface="+mj-lt"/>
              </a:defRPr>
            </a:lvl1pPr>
            <a:extLst/>
          </a:lstStyle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33400" y="882590"/>
            <a:ext cx="8077200" cy="400110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6422317"/>
            <a:ext cx="6934200" cy="329578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references or notes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860" y="6212911"/>
            <a:ext cx="1184541" cy="53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50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2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9144000" cy="9969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" y="14066"/>
            <a:ext cx="9143999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232768"/>
            <a:ext cx="9144000" cy="6382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90808" y="6351849"/>
            <a:ext cx="158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Avenir Next Condensed Demi Bold"/>
                <a:cs typeface="Avenir Next Condensed Demi Bold"/>
              </a:rPr>
              <a:t>BERKELEY LAB 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7640" y="6351805"/>
            <a:ext cx="743199" cy="400199"/>
          </a:xfrm>
          <a:prstGeom prst="rect">
            <a:avLst/>
          </a:prstGeom>
          <a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349" t="3061" r="4349" b="306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Condensed Demi Bold"/>
            </a:endParaRPr>
          </a:p>
        </p:txBody>
      </p:sp>
      <p:pic>
        <p:nvPicPr>
          <p:cNvPr id="17" name="Picture 13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886"/>
          <a:stretch>
            <a:fillRect/>
          </a:stretch>
        </p:blipFill>
        <p:spPr bwMode="auto">
          <a:xfrm>
            <a:off x="6722365" y="6340767"/>
            <a:ext cx="1600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 userDrawn="1"/>
        </p:nvCxnSpPr>
        <p:spPr>
          <a:xfrm>
            <a:off x="8371777" y="6368548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5"/>
          <p:cNvSpPr txBox="1">
            <a:spLocks noChangeArrowheads="1"/>
          </p:cNvSpPr>
          <p:nvPr userDrawn="1"/>
        </p:nvSpPr>
        <p:spPr bwMode="auto">
          <a:xfrm>
            <a:off x="8395590" y="6290305"/>
            <a:ext cx="781050" cy="523198"/>
          </a:xfrm>
          <a:prstGeom prst="rect">
            <a:avLst/>
          </a:prstGeom>
          <a:noFill/>
          <a:ln>
            <a:noFill/>
          </a:ln>
          <a:extLst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prstClr val="white"/>
                </a:solidFill>
                <a:latin typeface="Avenir Next Condensed Demi Bold"/>
                <a:cs typeface="Avenir Next Condensed Demi Bold"/>
              </a:rPr>
              <a:t>Office of</a:t>
            </a:r>
            <a:br>
              <a:rPr lang="en-US" sz="1400" dirty="0" smtClean="0">
                <a:solidFill>
                  <a:prstClr val="white"/>
                </a:solidFill>
                <a:latin typeface="Avenir Next Condensed Demi Bold"/>
                <a:cs typeface="Avenir Next Condensed Demi Bold"/>
              </a:rPr>
            </a:br>
            <a:r>
              <a:rPr lang="en-US" sz="1400" dirty="0" smtClean="0">
                <a:solidFill>
                  <a:prstClr val="white"/>
                </a:solidFill>
                <a:latin typeface="Avenir Next Condensed Demi Bold"/>
                <a:cs typeface="Avenir Next Condensed Demi Bold"/>
              </a:rPr>
              <a:t>Science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400788" y="6413407"/>
            <a:ext cx="342424" cy="30775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400" smtClean="0">
                <a:solidFill>
                  <a:srgbClr val="FFFFFF"/>
                </a:solidFill>
                <a:latin typeface="Avenir Next Condensed Demi Bold"/>
                <a:cs typeface="Avenir Next Condensed Demi Bold"/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 smtClean="0">
              <a:solidFill>
                <a:srgbClr val="FFFFFF"/>
              </a:solidFill>
              <a:latin typeface="Avenir Next Condensed Demi Bold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89728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venir Next Condensed Demi Bold"/>
          <a:ea typeface="+mj-ea"/>
          <a:cs typeface="Avenir Next Condensed Demi Bold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169154"/>
            <a:ext cx="9143999" cy="6398042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286321" y="6415931"/>
            <a:ext cx="477385" cy="43891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61682" y="20850"/>
            <a:ext cx="8760590" cy="46754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venir Next Condensed Demi Bold"/>
                <a:ea typeface="+mj-ea"/>
                <a:cs typeface="Avenir Next Condensed Demi Bold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08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16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25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3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</a:rPr>
              <a:t>Welcome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</a:rPr>
              <a:t>Lawrence </a:t>
            </a:r>
            <a:r>
              <a:rPr lang="en-US" b="0" dirty="0">
                <a:solidFill>
                  <a:prstClr val="white"/>
                </a:solidFill>
              </a:rPr>
              <a:t>Berkeley National </a:t>
            </a:r>
            <a:r>
              <a:rPr lang="en-US" b="0" dirty="0" smtClean="0">
                <a:solidFill>
                  <a:prstClr val="white"/>
                </a:solidFill>
              </a:rPr>
              <a:t>Laboratory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b="0" dirty="0"/>
              <a:t>Joint LARP CM28/</a:t>
            </a:r>
            <a:r>
              <a:rPr lang="en-US" b="0" dirty="0" err="1"/>
              <a:t>HiLumi</a:t>
            </a:r>
            <a:r>
              <a:rPr lang="en-US" b="0" dirty="0"/>
              <a:t> Meeting 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</a:rPr>
              <a:t>April 24-26, 2017</a:t>
            </a:r>
            <a:endParaRPr lang="en-US" sz="1800" b="0" dirty="0" smtClean="0">
              <a:solidFill>
                <a:prstClr val="white"/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white"/>
                </a:solidFill>
              </a:rPr>
              <a:t>James Symons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white"/>
                </a:solidFill>
              </a:rPr>
              <a:t>Associate Laboratory Director, Physical Sciences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white"/>
                </a:solidFill>
              </a:rPr>
              <a:t>,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endParaRPr lang="en-US" sz="2400" b="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5199"/>
          </a:xfrm>
        </p:spPr>
        <p:txBody>
          <a:bodyPr/>
          <a:lstStyle/>
          <a:p>
            <a:r>
              <a:rPr lang="en-US" dirty="0">
                <a:ea typeface="ＭＳ Ｐゴシック" charset="0"/>
                <a:sym typeface="Arial" charset="0"/>
              </a:rPr>
              <a:t>Lawrence’</a:t>
            </a:r>
            <a:r>
              <a:rPr lang="en-US" altLang="ja-JP" dirty="0">
                <a:sym typeface="Arial" charset="0"/>
              </a:rPr>
              <a:t>s Successful Legacy of Team Science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" t="2422" r="806" b="8866"/>
          <a:stretch/>
        </p:blipFill>
        <p:spPr bwMode="auto">
          <a:xfrm>
            <a:off x="10160" y="995180"/>
            <a:ext cx="7868090" cy="52120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4678" y="1018735"/>
            <a:ext cx="3663462" cy="1477328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Franklin Gothic Book"/>
                <a:cs typeface="Franklin Gothic Book"/>
              </a:rPr>
              <a:t>Ernest O. Lawrence founded Berkeley Lab in 1931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Franklin Gothic Book"/>
                <a:cs typeface="Franklin Gothic Book"/>
              </a:rPr>
              <a:t>– the first of the National Labs – 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Franklin Gothic Book"/>
                <a:cs typeface="Franklin Gothic Book"/>
              </a:rPr>
              <a:t>and pioneered the 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Franklin Gothic Book"/>
                <a:cs typeface="Franklin Gothic Book"/>
              </a:rPr>
              <a:t>“team science” model</a:t>
            </a:r>
          </a:p>
        </p:txBody>
      </p:sp>
    </p:spTree>
    <p:extLst>
      <p:ext uri="{BB962C8B-B14F-4D97-AF65-F5344CB8AC3E}">
        <p14:creationId xmlns:p14="http://schemas.microsoft.com/office/powerpoint/2010/main" val="120186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sym typeface="Arial" charset="0"/>
              </a:rPr>
              <a:t>Team Science at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sym typeface="Arial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sym typeface="Arial" charset="0"/>
              </a:rPr>
              <a:t>Lawrence Berkeley National Laboratory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" descr="East-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/>
          <a:stretch>
            <a:fillRect/>
          </a:stretch>
        </p:blipFill>
        <p:spPr bwMode="auto">
          <a:xfrm>
            <a:off x="0" y="886589"/>
            <a:ext cx="9144000" cy="597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5038" y="2198164"/>
            <a:ext cx="7556500" cy="3016202"/>
          </a:xfrm>
          <a:prstGeom prst="rect">
            <a:avLst/>
          </a:prstGeom>
          <a:solidFill>
            <a:schemeClr val="accent1">
              <a:lumMod val="40000"/>
              <a:lumOff val="60000"/>
              <a:alpha val="62000"/>
            </a:schemeClr>
          </a:solidFill>
        </p:spPr>
        <p:txBody>
          <a:bodyPr lIns="91436" tIns="45716" rIns="91436" bIns="45716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115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sz="1800" b="1" dirty="0">
              <a:solidFill>
                <a:srgbClr val="000000"/>
              </a:solidFill>
              <a:latin typeface="Franklin Gothic Medium"/>
              <a:cs typeface="Franklin Gothic Medium"/>
              <a:sym typeface="Calibri" charset="0"/>
            </a:endParaRPr>
          </a:p>
          <a:p>
            <a:pPr defTabSz="457115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Managed and operated by UC for the U.S. Department of Energy</a:t>
            </a:r>
          </a:p>
          <a:p>
            <a:pPr defTabSz="457115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232 University </a:t>
            </a:r>
            <a:r>
              <a:rPr lang="en-US" sz="1800" b="1" dirty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of California faculty on staff at LBNL</a:t>
            </a:r>
          </a:p>
          <a:p>
            <a:pPr defTabSz="457115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1805 Scientists and Engineers, </a:t>
            </a:r>
            <a:r>
              <a:rPr lang="en-US" sz="1800" b="1" dirty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~$</a:t>
            </a:r>
            <a:r>
              <a:rPr lang="en-US" sz="1800" b="1" dirty="0" smtClean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800M/year </a:t>
            </a:r>
            <a:r>
              <a:rPr lang="en-US" sz="1800" b="1" dirty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Budget</a:t>
            </a:r>
          </a:p>
          <a:p>
            <a:pPr defTabSz="457115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486 Postdocs, 263 Graduate Students</a:t>
            </a:r>
          </a:p>
          <a:p>
            <a:pPr defTabSz="457115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63 </a:t>
            </a:r>
            <a:r>
              <a:rPr lang="en-US" sz="1800" b="1" dirty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members of the National Academy of Sciences </a:t>
            </a:r>
            <a:br>
              <a:rPr lang="en-US" sz="1800" b="1" dirty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</a:br>
            <a:r>
              <a:rPr lang="en-US" sz="1600" b="1" dirty="0">
                <a:solidFill>
                  <a:srgbClr val="000000"/>
                </a:solidFill>
                <a:latin typeface="Franklin Gothic Medium"/>
                <a:cs typeface="Franklin Gothic Medium"/>
                <a:sym typeface="Calibri" charset="0"/>
              </a:rPr>
              <a:t>(~3% of the Academy)</a:t>
            </a:r>
          </a:p>
          <a:p>
            <a:pPr defTabSz="457115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  <a:latin typeface="Franklin Gothic Medium"/>
                <a:cs typeface="Franklin Gothic Medium"/>
                <a:sym typeface="Arial Bold" charset="0"/>
              </a:rPr>
              <a:t>18 members of the National Academy of Engineering, </a:t>
            </a:r>
            <a:br>
              <a:rPr lang="en-US" sz="1800" b="1" dirty="0">
                <a:solidFill>
                  <a:srgbClr val="000000"/>
                </a:solidFill>
                <a:latin typeface="Franklin Gothic Medium"/>
                <a:cs typeface="Franklin Gothic Medium"/>
                <a:sym typeface="Arial Bold" charset="0"/>
              </a:rPr>
            </a:br>
            <a:endParaRPr lang="en-US" sz="1800" b="1" dirty="0">
              <a:solidFill>
                <a:srgbClr val="000000"/>
              </a:solidFill>
              <a:latin typeface="Franklin Gothic Medium"/>
              <a:cs typeface="Franklin Gothic Medium"/>
              <a:sym typeface="Arial Bold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8" r="82353"/>
          <a:stretch>
            <a:fillRect/>
          </a:stretch>
        </p:blipFill>
        <p:spPr bwMode="auto">
          <a:xfrm>
            <a:off x="420688" y="1574269"/>
            <a:ext cx="8620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50292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" y="543839"/>
            <a:ext cx="8426027" cy="6319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9684" y="115054"/>
            <a:ext cx="4065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Berkeley Lab Organization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2141" y="4631744"/>
            <a:ext cx="5109883" cy="62157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1F497D"/>
              </a:solidFill>
              <a:latin typeface="Avenir Next Condensed Demi Bold"/>
              <a:cs typeface="Avenir Next Condensed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409432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85298"/>
            <a:ext cx="9144000" cy="855765"/>
          </a:xfrm>
        </p:spPr>
        <p:txBody>
          <a:bodyPr/>
          <a:lstStyle/>
          <a:p>
            <a:r>
              <a:rPr lang="en-US" dirty="0"/>
              <a:t>Berkeley </a:t>
            </a:r>
            <a:r>
              <a:rPr lang="en-US" dirty="0" smtClean="0"/>
              <a:t>Lab welcomes 10,000 Visiting Scientists Each Year to its National User Facilities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776" y="1130240"/>
            <a:ext cx="2710737" cy="2496601"/>
            <a:chOff x="38776" y="1308858"/>
            <a:chExt cx="2710737" cy="2496601"/>
          </a:xfrm>
        </p:grpSpPr>
        <p:sp>
          <p:nvSpPr>
            <p:cNvPr id="13" name="Oval 12"/>
            <p:cNvSpPr/>
            <p:nvPr/>
          </p:nvSpPr>
          <p:spPr bwMode="auto">
            <a:xfrm>
              <a:off x="323118" y="1308858"/>
              <a:ext cx="2142052" cy="2142052"/>
            </a:xfrm>
            <a:prstGeom prst="ellipse">
              <a:avLst/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Next Condensed Regular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776" y="3436127"/>
              <a:ext cx="27107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Avenir Next Condensed Demi Bold"/>
                </a:rPr>
                <a:t>The Joint Genome Institute</a:t>
              </a:r>
              <a:endParaRPr lang="en-US" dirty="0">
                <a:solidFill>
                  <a:schemeClr val="tx2"/>
                </a:solidFill>
                <a:latin typeface="Avenir Next Condensed Demi Bold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20132518">
              <a:off x="102488" y="1561804"/>
              <a:ext cx="1918056" cy="369332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latin typeface="Avenir Next Condensed Demi Bold"/>
                </a:rPr>
                <a:t>1,000 Users</a:t>
              </a:r>
              <a:endParaRPr lang="en-US" dirty="0">
                <a:latin typeface="Avenir Next Condensed Regular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48079" y="1130240"/>
            <a:ext cx="2438370" cy="2527957"/>
            <a:chOff x="6448079" y="1277502"/>
            <a:chExt cx="2438370" cy="2527957"/>
          </a:xfrm>
        </p:grpSpPr>
        <p:grpSp>
          <p:nvGrpSpPr>
            <p:cNvPr id="3" name="Group 2"/>
            <p:cNvGrpSpPr/>
            <p:nvPr/>
          </p:nvGrpSpPr>
          <p:grpSpPr>
            <a:xfrm>
              <a:off x="6744397" y="1277502"/>
              <a:ext cx="2142052" cy="2527957"/>
              <a:chOff x="3538370" y="1277502"/>
              <a:chExt cx="2142052" cy="2527957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3538370" y="1277502"/>
                <a:ext cx="2142052" cy="2142052"/>
              </a:xfrm>
              <a:prstGeom prst="ellipse">
                <a:avLst/>
              </a:prstGeom>
              <a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venir Next Condensed Regular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539208" y="3436127"/>
                <a:ext cx="2065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  <a:latin typeface="Avenir Next Condensed Demi Bold"/>
                  </a:rPr>
                  <a:t>NERSC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 rot="20132518">
              <a:off x="6448079" y="1545958"/>
              <a:ext cx="2000062" cy="369332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Avenir Next Condensed Demi Bold"/>
                </a:rPr>
                <a:t>5,608 </a:t>
              </a:r>
              <a:r>
                <a:rPr lang="en-US" dirty="0">
                  <a:solidFill>
                    <a:schemeClr val="tx2"/>
                  </a:solidFill>
                  <a:latin typeface="Avenir Next Condensed Demi Bold"/>
                </a:rPr>
                <a:t>Users</a:t>
              </a:r>
              <a:endParaRPr lang="en-US" dirty="0">
                <a:latin typeface="Avenir Next Condensed Regular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93150" y="1130240"/>
            <a:ext cx="2343360" cy="2142052"/>
            <a:chOff x="3293150" y="1130240"/>
            <a:chExt cx="2343360" cy="2142052"/>
          </a:xfrm>
        </p:grpSpPr>
        <p:sp>
          <p:nvSpPr>
            <p:cNvPr id="16" name="Oval 15"/>
            <p:cNvSpPr/>
            <p:nvPr/>
          </p:nvSpPr>
          <p:spPr bwMode="auto">
            <a:xfrm>
              <a:off x="3494458" y="1130240"/>
              <a:ext cx="2142052" cy="2142052"/>
            </a:xfrm>
            <a:prstGeom prst="ellipse">
              <a:avLst/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Next Condensed Regular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20132518">
              <a:off x="3293150" y="1421864"/>
              <a:ext cx="1981166" cy="369332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  <a:latin typeface="Avenir Next Condensed Demi Bold"/>
                </a:rPr>
                <a:t>2,443 </a:t>
              </a:r>
              <a:r>
                <a:rPr lang="en-US" dirty="0">
                  <a:solidFill>
                    <a:schemeClr val="tx2"/>
                  </a:solidFill>
                  <a:latin typeface="Avenir Next Condensed Demi Bold"/>
                </a:rPr>
                <a:t>Users</a:t>
              </a:r>
              <a:endParaRPr lang="en-US" dirty="0">
                <a:latin typeface="Avenir Next Condensed Regular"/>
              </a:endParaRP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5370927" y="3624902"/>
            <a:ext cx="2142052" cy="2142052"/>
          </a:xfrm>
          <a:prstGeom prst="ellipse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12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venir Next Condensed Regular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>
          <a:xfrm rot="20132518">
            <a:off x="5174528" y="3816622"/>
            <a:ext cx="1840210" cy="369332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venir Next Condensed Demi Bold"/>
              </a:rPr>
              <a:t>616 Users</a:t>
            </a:r>
            <a:endParaRPr lang="en-US" dirty="0">
              <a:latin typeface="Avenir Next Condensed Regula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4026" y="5707430"/>
            <a:ext cx="30558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venir Next Condensed Demi Bold"/>
              </a:rPr>
              <a:t>The Molecular Foundry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941348" y="3638223"/>
            <a:ext cx="2142052" cy="2142052"/>
          </a:xfrm>
          <a:prstGeom prst="ellipse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252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venir Next Condensed Regular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90693" y="5707430"/>
            <a:ext cx="284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  <a:latin typeface="Avenir Next Condensed Demi Bold"/>
                <a:cs typeface="Avenir Next Condensed Demi Bold"/>
              </a:rPr>
              <a:t>Energy Sciences Network</a:t>
            </a:r>
            <a:endParaRPr lang="en-US" dirty="0">
              <a:solidFill>
                <a:srgbClr val="1F497D"/>
              </a:solidFill>
              <a:latin typeface="Avenir Next Condensed Demi Bold"/>
              <a:cs typeface="Avenir Next Condensed Demi Bold"/>
            </a:endParaRPr>
          </a:p>
        </p:txBody>
      </p:sp>
      <p:sp>
        <p:nvSpPr>
          <p:cNvPr id="29" name="Rectangle 28"/>
          <p:cNvSpPr/>
          <p:nvPr/>
        </p:nvSpPr>
        <p:spPr>
          <a:xfrm rot="20132518">
            <a:off x="1637453" y="3925065"/>
            <a:ext cx="2191886" cy="369332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venir Next Condensed Demi Bold"/>
              </a:rPr>
              <a:t>240 Petabytes/yr.</a:t>
            </a:r>
            <a:endParaRPr lang="en-US" dirty="0">
              <a:latin typeface="Avenir Next Condensed Regula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2575" y="3264927"/>
            <a:ext cx="306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venir Next Condensed Demi Bold"/>
              </a:rPr>
              <a:t>The Advanced Light Source</a:t>
            </a:r>
          </a:p>
        </p:txBody>
      </p:sp>
    </p:spTree>
    <p:extLst>
      <p:ext uri="{BB962C8B-B14F-4D97-AF65-F5344CB8AC3E}">
        <p14:creationId xmlns:p14="http://schemas.microsoft.com/office/powerpoint/2010/main" val="20291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HiLumi</a:t>
            </a:r>
            <a:r>
              <a:rPr lang="en-US" dirty="0" smtClean="0"/>
              <a:t>-LHC AUP Project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0193" y="1001116"/>
            <a:ext cx="8793085" cy="52212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300"/>
              </a:spcBef>
              <a:spcAft>
                <a:spcPts val="800"/>
              </a:spcAft>
            </a:pPr>
            <a:endParaRPr lang="en-US" sz="2400" dirty="0" smtClean="0">
              <a:solidFill>
                <a:srgbClr val="000085"/>
              </a:solidFill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</a:pPr>
            <a:r>
              <a:rPr lang="en-US" sz="2400" dirty="0" smtClean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The </a:t>
            </a:r>
            <a:r>
              <a:rPr lang="en-US" sz="2400" dirty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HL-LHC AUP project is a high priority for LBNL </a:t>
            </a:r>
            <a:endParaRPr lang="en-US" sz="2400" dirty="0" smtClean="0">
              <a:solidFill>
                <a:srgbClr val="000085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</a:pPr>
            <a:endParaRPr lang="en-US" sz="2400" dirty="0" smtClean="0">
              <a:solidFill>
                <a:srgbClr val="000085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</a:pPr>
            <a:r>
              <a:rPr lang="en-US" sz="2400" dirty="0" smtClean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Significant upgrades are being made to the Assembly Areas in preparation for quadrupole fabrication </a:t>
            </a:r>
          </a:p>
          <a:p>
            <a:pPr algn="just">
              <a:spcBef>
                <a:spcPts val="300"/>
              </a:spcBef>
              <a:spcAft>
                <a:spcPts val="800"/>
              </a:spcAft>
            </a:pPr>
            <a:endParaRPr lang="en-US" sz="2400" dirty="0" smtClean="0">
              <a:solidFill>
                <a:srgbClr val="000085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</a:pPr>
            <a:r>
              <a:rPr lang="en-US" sz="2400" dirty="0" smtClean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We are proud to be part of a great team (FNAL, BNL, CERN,</a:t>
            </a:r>
            <a:r>
              <a:rPr lang="mr-IN" sz="2400" dirty="0" smtClean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…</a:t>
            </a:r>
            <a:r>
              <a:rPr lang="en-US" sz="2400" dirty="0" smtClean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)</a:t>
            </a:r>
            <a:endParaRPr lang="en-US" sz="2400" dirty="0">
              <a:solidFill>
                <a:srgbClr val="000085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</a:pPr>
            <a:endParaRPr lang="en-US" sz="2400" dirty="0" smtClean="0">
              <a:solidFill>
                <a:srgbClr val="000085"/>
              </a:solidFill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</a:pPr>
            <a:r>
              <a:rPr lang="en-US" sz="2400" dirty="0" smtClean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Confident </a:t>
            </a:r>
            <a:r>
              <a:rPr lang="en-US" sz="2400" dirty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in the ability of the HL-LHC </a:t>
            </a:r>
            <a:r>
              <a:rPr lang="en-US" sz="240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AUP </a:t>
            </a:r>
            <a:r>
              <a:rPr lang="en-US" sz="2400" smtClean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collaboration to </a:t>
            </a:r>
            <a:r>
              <a:rPr lang="en-US" sz="2400" dirty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address </a:t>
            </a:r>
            <a:r>
              <a:rPr lang="en-US" sz="2400" dirty="0" smtClean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any challenges </a:t>
            </a:r>
            <a:r>
              <a:rPr lang="en-US" sz="2400" dirty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and deliver for the LHC</a:t>
            </a:r>
            <a:r>
              <a:rPr lang="en-US" sz="1800" dirty="0">
                <a:solidFill>
                  <a:srgbClr val="000085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1800" dirty="0">
              <a:solidFill>
                <a:srgbClr val="0000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-10945" y="4379495"/>
            <a:ext cx="9154945" cy="1868905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Thank You</a:t>
            </a:r>
            <a:endParaRPr lang="en-US" sz="36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8" name="Picture 7" descr="XBD200402-00087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45" y="-1"/>
            <a:ext cx="9162288" cy="4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erkeley Lab Slide Dec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1F497D"/>
            </a:solidFill>
            <a:latin typeface="Avenir Next Condensed Demi Bold"/>
            <a:cs typeface="Avenir Next Condensed Demi Bold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211</Words>
  <Application>Microsoft Macintosh PowerPoint</Application>
  <PresentationFormat>On-screen Show (4:3)</PresentationFormat>
  <Paragraphs>45</Paragraphs>
  <Slides>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Berkeley Lab Slide Deck Template</vt:lpstr>
      <vt:lpstr>PowerPoint Presentation</vt:lpstr>
      <vt:lpstr>Lawrence’s Successful Legacy of Team Science</vt:lpstr>
      <vt:lpstr>Team Science at  Lawrence Berkeley National Laboratory</vt:lpstr>
      <vt:lpstr>PowerPoint Presentation</vt:lpstr>
      <vt:lpstr>Berkeley Lab welcomes 10,000 Visiting Scientists Each Year to its National User Facilities</vt:lpstr>
      <vt:lpstr>HiLumi-LHC AUP Project</vt:lpstr>
      <vt:lpstr>Thank You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Berkeley Lab’s Diverse R&amp;D Portfolio</dc:title>
  <dc:creator>Margaret Dick</dc:creator>
  <cp:lastModifiedBy>Soren Prestemon</cp:lastModifiedBy>
  <cp:revision>33</cp:revision>
  <cp:lastPrinted>2017-03-09T00:02:22Z</cp:lastPrinted>
  <dcterms:created xsi:type="dcterms:W3CDTF">2017-03-08T18:09:11Z</dcterms:created>
  <dcterms:modified xsi:type="dcterms:W3CDTF">2017-04-24T13:47:58Z</dcterms:modified>
</cp:coreProperties>
</file>