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  <p:sldMasterId id="2147483688" r:id="rId5"/>
    <p:sldMasterId id="2147483702" r:id="rId6"/>
  </p:sldMasterIdLst>
  <p:notesMasterIdLst>
    <p:notesMasterId r:id="rId34"/>
  </p:notesMasterIdLst>
  <p:sldIdLst>
    <p:sldId id="507" r:id="rId7"/>
    <p:sldId id="511" r:id="rId8"/>
    <p:sldId id="521" r:id="rId9"/>
    <p:sldId id="522" r:id="rId10"/>
    <p:sldId id="523" r:id="rId11"/>
    <p:sldId id="524" r:id="rId12"/>
    <p:sldId id="525" r:id="rId13"/>
    <p:sldId id="534" r:id="rId14"/>
    <p:sldId id="531" r:id="rId15"/>
    <p:sldId id="528" r:id="rId16"/>
    <p:sldId id="537" r:id="rId17"/>
    <p:sldId id="540" r:id="rId18"/>
    <p:sldId id="526" r:id="rId19"/>
    <p:sldId id="535" r:id="rId20"/>
    <p:sldId id="536" r:id="rId21"/>
    <p:sldId id="529" r:id="rId22"/>
    <p:sldId id="543" r:id="rId23"/>
    <p:sldId id="533" r:id="rId24"/>
    <p:sldId id="542" r:id="rId25"/>
    <p:sldId id="518" r:id="rId26"/>
    <p:sldId id="517" r:id="rId27"/>
    <p:sldId id="519" r:id="rId28"/>
    <p:sldId id="520" r:id="rId29"/>
    <p:sldId id="539" r:id="rId30"/>
    <p:sldId id="538" r:id="rId31"/>
    <p:sldId id="544" r:id="rId32"/>
    <p:sldId id="54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A66E"/>
    <a:srgbClr val="4C5C58"/>
    <a:srgbClr val="3861AA"/>
    <a:srgbClr val="77AC68"/>
    <a:srgbClr val="0089B5"/>
    <a:srgbClr val="5BC1E6"/>
    <a:srgbClr val="005872"/>
    <a:srgbClr val="284579"/>
    <a:srgbClr val="9CB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2"/>
    <p:restoredTop sz="96473" autoAdjust="0"/>
  </p:normalViewPr>
  <p:slideViewPr>
    <p:cSldViewPr snapToGrid="0" snapToObjects="1">
      <p:cViewPr>
        <p:scale>
          <a:sx n="161" d="100"/>
          <a:sy n="161" d="100"/>
        </p:scale>
        <p:origin x="1768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CD457-2C93-4605-B86D-F519940C8090}" type="datetimeFigureOut">
              <a:rPr lang="en-GB" smtClean="0"/>
              <a:t>14/04/2017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D5AE1-8DAA-4720-851B-5749129BDB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0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0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52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410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706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967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290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2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44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0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49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0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8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1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21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9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6356350"/>
            <a:ext cx="669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 dirty="0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3625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2765964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>
                <a:latin typeface="Optima" charset="0"/>
                <a:ea typeface="Optima" charset="0"/>
                <a:cs typeface="Optima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dirty="0" smtClean="0"/>
              <a:t>Slide title – line 1 – Arial 30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blue</a:t>
            </a:r>
            <a:br>
              <a:rPr lang="en-GB" noProof="0" dirty="0" smtClean="0"/>
            </a:br>
            <a:r>
              <a:rPr lang="en-GB" noProof="0" dirty="0" smtClean="0"/>
              <a:t>Slide title – line 2 – Arial 30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blue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8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260648"/>
            <a:ext cx="1172455" cy="1467041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Slide title – line 1 – Arial 30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blue</a:t>
            </a:r>
            <a:br>
              <a:rPr lang="en-GB" noProof="0" dirty="0" smtClean="0"/>
            </a:br>
            <a:r>
              <a:rPr lang="en-GB" noProof="0" dirty="0" smtClean="0"/>
              <a:t>Slide title – line 2 – Arial 30 </a:t>
            </a:r>
            <a:r>
              <a:rPr lang="en-GB" noProof="0" dirty="0" err="1" smtClean="0"/>
              <a:t>pt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blue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10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40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37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89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6356350"/>
            <a:ext cx="6573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 dirty="0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1986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en-US">
              <a:solidFill>
                <a:srgbClr val="64BCD9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 marL="346075" indent="-228600">
              <a:defRPr sz="3200">
                <a:latin typeface="+mn-lt"/>
              </a:defRPr>
            </a:lvl2pPr>
            <a:lvl3pPr marL="452438" indent="-228600">
              <a:defRPr sz="2800">
                <a:latin typeface="+mn-lt"/>
              </a:defRPr>
            </a:lvl3pPr>
            <a:lvl4pPr marL="569913" indent="-228600">
              <a:defRPr sz="2800">
                <a:latin typeface="+mn-lt"/>
              </a:defRPr>
            </a:lvl4pPr>
            <a:lvl5pPr marL="685800" indent="-228600">
              <a:defRPr sz="2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 marL="346075" indent="-228600">
              <a:defRPr sz="3200">
                <a:latin typeface="+mn-lt"/>
              </a:defRPr>
            </a:lvl2pPr>
            <a:lvl3pPr marL="452438" indent="-228600">
              <a:defRPr sz="2800">
                <a:latin typeface="+mn-lt"/>
              </a:defRPr>
            </a:lvl3pPr>
            <a:lvl4pPr marL="569913" indent="-228600">
              <a:defRPr sz="2800">
                <a:latin typeface="+mn-lt"/>
              </a:defRPr>
            </a:lvl4pPr>
            <a:lvl5pPr marL="685800" indent="-228600">
              <a:defRPr sz="2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32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03/03/2016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Chamonix Session 1 Summary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theme" Target="../theme/theme2.xml"/><Relationship Id="rId15" Type="http://schemas.openxmlformats.org/officeDocument/2006/relationships/image" Target="../media/image6.e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3.xml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r-FR" smtClean="0">
                <a:solidFill>
                  <a:srgbClr val="64BCD9"/>
                </a:solidFill>
                <a:latin typeface="Arial"/>
              </a:rPr>
              <a:t>G. Arduini - Performance Limitations in LHC after LIU Upgrade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/>
              <a:t>‹#›</a:t>
            </a:fld>
            <a:endParaRPr lang="fr-FR" dirty="0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6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706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 defTabSz="914400"/>
              <a:t>4/14/17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 defTabSz="914400"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5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91264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6858000" y="633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165304"/>
            <a:ext cx="508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000" dirty="0" smtClean="0">
                <a:solidFill>
                  <a:srgbClr val="FFFFFF"/>
                </a:solidFill>
              </a:rPr>
              <a:t>LHC Performance Workshop 2017 – Chamonix’17 </a:t>
            </a:r>
          </a:p>
          <a:p>
            <a:pPr defTabSz="914400"/>
            <a:r>
              <a:rPr lang="en-GB" sz="1000" dirty="0" smtClean="0">
                <a:solidFill>
                  <a:srgbClr val="FFFFFF"/>
                </a:solidFill>
              </a:rPr>
              <a:t>Summary</a:t>
            </a:r>
          </a:p>
          <a:p>
            <a:pPr defTabSz="914400"/>
            <a:r>
              <a:rPr lang="en-GB" sz="1000" dirty="0" smtClean="0">
                <a:solidFill>
                  <a:srgbClr val="FFFFFF"/>
                </a:solidFill>
              </a:rPr>
              <a:t>F</a:t>
            </a:r>
            <a:r>
              <a:rPr lang="en-GB" sz="1000" dirty="0">
                <a:solidFill>
                  <a:srgbClr val="FFFFFF"/>
                </a:solidFill>
              </a:rPr>
              <a:t>. </a:t>
            </a:r>
            <a:r>
              <a:rPr lang="en-GB" sz="1000" dirty="0" smtClean="0">
                <a:solidFill>
                  <a:srgbClr val="FFFFFF"/>
                </a:solidFill>
              </a:rPr>
              <a:t>Bordry</a:t>
            </a:r>
          </a:p>
          <a:p>
            <a:pPr defTabSz="914400"/>
            <a:r>
              <a:rPr lang="en-GB" sz="1000" dirty="0" smtClean="0">
                <a:solidFill>
                  <a:srgbClr val="FFFFFF"/>
                </a:solidFill>
              </a:rPr>
              <a:t>1</a:t>
            </a:r>
            <a:r>
              <a:rPr lang="en-GB" sz="1000" baseline="30000" dirty="0" smtClean="0">
                <a:solidFill>
                  <a:srgbClr val="FFFFFF"/>
                </a:solidFill>
              </a:rPr>
              <a:t>st</a:t>
            </a:r>
            <a:r>
              <a:rPr lang="en-GB" sz="1000" dirty="0" smtClean="0">
                <a:solidFill>
                  <a:srgbClr val="FFFFFF"/>
                </a:solidFill>
              </a:rPr>
              <a:t>  March 2017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17500" algn="l" rtl="0" eaLnBrk="1" latinLnBrk="0" hangingPunct="1">
        <a:spcBef>
          <a:spcPct val="20000"/>
        </a:spcBef>
        <a:buClr>
          <a:schemeClr val="tx1"/>
        </a:buClr>
        <a:buSzPct val="75000"/>
        <a:buFont typeface="Lucida Grande"/>
        <a:buChar char="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366713" algn="l" rtl="0" eaLnBrk="1" latinLnBrk="0" hangingPunct="1">
        <a:spcBef>
          <a:spcPct val="20000"/>
        </a:spcBef>
        <a:buClr>
          <a:schemeClr val="accent2"/>
        </a:buClr>
        <a:buSzPct val="75000"/>
        <a:buFont typeface="Lucida Grande"/>
        <a:buChar char="►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1"/>
        </a:buClr>
        <a:buSzPct val="75000"/>
        <a:buFont typeface="Lucida Grande"/>
        <a:buChar char="►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tiff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30300" y="2879950"/>
            <a:ext cx="5803900" cy="1800000"/>
          </a:xfrm>
        </p:spPr>
        <p:txBody>
          <a:bodyPr/>
          <a:lstStyle/>
          <a:p>
            <a:r>
              <a:rPr lang="en-GB" dirty="0" smtClean="0"/>
              <a:t>Status of the LHC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600" y="4800600"/>
            <a:ext cx="7010400" cy="99060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O. </a:t>
            </a:r>
            <a:r>
              <a:rPr lang="en-GB" dirty="0" err="1" smtClean="0"/>
              <a:t>Brüning</a:t>
            </a:r>
            <a:r>
              <a:rPr lang="en-GB" smtClean="0"/>
              <a:t> </a:t>
            </a:r>
          </a:p>
          <a:p>
            <a:r>
              <a:rPr lang="en-GB" smtClean="0"/>
              <a:t>With </a:t>
            </a:r>
            <a:r>
              <a:rPr lang="en-GB" dirty="0" smtClean="0"/>
              <a:t>input from the Chamonix and Evian workshops from 2016 and 2017</a:t>
            </a:r>
          </a:p>
          <a:p>
            <a:r>
              <a:rPr lang="en-GB" dirty="0"/>
              <a:t>a</a:t>
            </a:r>
            <a:r>
              <a:rPr lang="en-GB" dirty="0" smtClean="0"/>
              <a:t>nd material from Mike Lamont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206500" y="6419850"/>
            <a:ext cx="6480000" cy="349250"/>
          </a:xfrm>
        </p:spPr>
        <p:txBody>
          <a:bodyPr/>
          <a:lstStyle/>
          <a:p>
            <a:r>
              <a:rPr lang="en-GB" dirty="0" smtClean="0"/>
              <a:t>Joint LARP CM28 Collaboration meeting, Napa CA, April 26</a:t>
            </a:r>
            <a:r>
              <a:rPr lang="en-GB" baseline="30000" dirty="0" smtClean="0"/>
              <a:t>th</a:t>
            </a:r>
            <a:r>
              <a:rPr lang="en-GB" dirty="0" smtClean="0"/>
              <a:t>, 2017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D39A71A0-47DF-EB4C-94FD-8815CE846A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290284" y="969923"/>
            <a:ext cx="8393770" cy="11128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600"/>
              </a:spcBef>
              <a:buFont typeface="Arial"/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The LHC performance fully relies on the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performance of its injector complex</a:t>
            </a:r>
          </a:p>
          <a:p>
            <a:pPr marL="587375" indent="-230188">
              <a:spcBef>
                <a:spcPts val="600"/>
              </a:spcBef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By itself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one of the largest accelerator facility in the world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with its own diverse and, for many aspects, unique physics program</a:t>
            </a:r>
          </a:p>
        </p:txBody>
      </p:sp>
      <p:pic>
        <p:nvPicPr>
          <p:cNvPr id="11" name="Picture 10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4" y="2015086"/>
            <a:ext cx="6020296" cy="3935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An extra boost from the injectors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2057" y="4994990"/>
            <a:ext cx="1399577" cy="4054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921846" y="673101"/>
            <a:ext cx="5132324" cy="5956299"/>
            <a:chOff x="3921846" y="673101"/>
            <a:chExt cx="5132324" cy="5956299"/>
          </a:xfrm>
        </p:grpSpPr>
        <p:sp>
          <p:nvSpPr>
            <p:cNvPr id="5" name="Rectangle 4"/>
            <p:cNvSpPr/>
            <p:nvPr/>
          </p:nvSpPr>
          <p:spPr>
            <a:xfrm>
              <a:off x="4690369" y="701481"/>
              <a:ext cx="4363801" cy="59248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34520" y="2914252"/>
              <a:ext cx="3672408" cy="3534693"/>
              <a:chOff x="611560" y="1734666"/>
              <a:chExt cx="3672408" cy="3534693"/>
            </a:xfrm>
          </p:grpSpPr>
          <p:pic>
            <p:nvPicPr>
              <p:cNvPr id="7" name="Picture 6" descr="C:\Heiko\Presentations\2013-10_InjectorChainExoticOptionsRLIUP\TomoscopeImages\PS\inj2allb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734666"/>
                <a:ext cx="3672408" cy="3534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3169894" y="2414526"/>
                <a:ext cx="15854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b="1" i="1" dirty="0" err="1" smtClean="0">
                    <a:solidFill>
                      <a:prstClr val="black"/>
                    </a:solidFill>
                    <a:latin typeface="Constantia" pitchFamily="18" charset="0"/>
                  </a:rPr>
                  <a:t>E</a:t>
                </a:r>
                <a:r>
                  <a:rPr lang="en-US" sz="1600" b="1" baseline="-25000" dirty="0" err="1" smtClean="0">
                    <a:solidFill>
                      <a:prstClr val="black"/>
                    </a:solidFill>
                    <a:latin typeface="Constantia" pitchFamily="18" charset="0"/>
                  </a:rPr>
                  <a:t>kin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Constantia" pitchFamily="18" charset="0"/>
                  </a:rPr>
                  <a:t> = 2.5 </a:t>
                </a:r>
                <a:r>
                  <a:rPr lang="en-US" sz="1600" b="1" dirty="0" err="1">
                    <a:solidFill>
                      <a:prstClr val="black"/>
                    </a:solidFill>
                    <a:latin typeface="Constantia" pitchFamily="18" charset="0"/>
                  </a:rPr>
                  <a:t>GeV</a:t>
                </a:r>
                <a:endParaRPr lang="en-US" sz="1600" b="1" dirty="0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9" name="Rectangle 2"/>
              <p:cNvSpPr>
                <a:spLocks noChangeArrowheads="1"/>
              </p:cNvSpPr>
              <p:nvPr/>
            </p:nvSpPr>
            <p:spPr bwMode="auto">
              <a:xfrm rot="16200000">
                <a:off x="-225154" y="3078214"/>
                <a:ext cx="2952328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55600" lvl="1" indent="-355600" algn="r">
                  <a:spcBef>
                    <a:spcPct val="20000"/>
                  </a:spcBef>
                </a:pPr>
                <a:endParaRPr lang="en-GB" sz="1600" dirty="0" smtClean="0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773826" y="807600"/>
              <a:ext cx="4280344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113">
                <a:spcBef>
                  <a:spcPts val="600"/>
                </a:spcBef>
              </a:pP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A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new production scheme </a:t>
              </a:r>
              <a:r>
                <a:rPr lang="mr-IN" sz="1600" dirty="0" smtClean="0"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 the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“BCMS”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-  was put in place in the PS </a:t>
              </a:r>
            </a:p>
            <a:p>
              <a:pPr marL="296863" indent="-285750">
                <a:spcBef>
                  <a:spcPts val="600"/>
                </a:spcBef>
                <a:buFont typeface="Arial" charset="0"/>
                <a:buChar char="•"/>
              </a:pP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RF cavities tuned at different frequencies play together to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compress merge and split bunches</a:t>
              </a:r>
            </a:p>
            <a:p>
              <a:pPr marL="296863" indent="-285750">
                <a:spcBef>
                  <a:spcPts val="600"/>
                </a:spcBef>
                <a:buFont typeface="Arial" charset="0"/>
                <a:buChar char="•"/>
              </a:pP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Beams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~30% brighter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than standard scheme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" name="Straight Connector 3"/>
            <p:cNvCxnSpPr>
              <a:stCxn id="13" idx="0"/>
            </p:cNvCxnSpPr>
            <p:nvPr/>
          </p:nvCxnSpPr>
          <p:spPr>
            <a:xfrm flipV="1">
              <a:off x="3921846" y="673101"/>
              <a:ext cx="764454" cy="432188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4"/>
            </p:cNvCxnSpPr>
            <p:nvPr/>
          </p:nvCxnSpPr>
          <p:spPr>
            <a:xfrm>
              <a:off x="3921846" y="5400476"/>
              <a:ext cx="739054" cy="122892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44996" y="5872976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Iadarola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@ CERN Council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1BC85DEF-20F8-C34C-AC11-02973EC1409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16120"/>
          <a:stretch/>
        </p:blipFill>
        <p:spPr>
          <a:xfrm>
            <a:off x="5408341" y="614062"/>
            <a:ext cx="3621394" cy="3497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0374" y="2042483"/>
            <a:ext cx="87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A10D"/>
                </a:solidFill>
                <a:latin typeface="+mj-lt"/>
              </a:defRPr>
            </a:lvl1pPr>
          </a:lstStyle>
          <a:p>
            <a:pPr defTabSz="914400"/>
            <a:r>
              <a:rPr lang="en-GB"/>
              <a:t>[</a:t>
            </a:r>
            <a:r>
              <a:rPr lang="en-GB" smtClean="0"/>
              <a:t>31%]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461883" y="300504"/>
            <a:ext cx="73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b="1" dirty="0" smtClean="0">
                <a:solidFill>
                  <a:srgbClr val="FFA10D"/>
                </a:solidFill>
              </a:rPr>
              <a:t>[4%]</a:t>
            </a:r>
            <a:endParaRPr lang="en-GB" b="1" dirty="0">
              <a:solidFill>
                <a:srgbClr val="FFA10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3523" y="3275588"/>
            <a:ext cx="88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A10D"/>
                </a:solidFill>
                <a:latin typeface="+mj-lt"/>
              </a:defRPr>
            </a:lvl1pPr>
          </a:lstStyle>
          <a:p>
            <a:pPr defTabSz="914400"/>
            <a:r>
              <a:rPr lang="en-GB" dirty="0"/>
              <a:t>[</a:t>
            </a:r>
            <a:r>
              <a:rPr lang="en-GB" dirty="0" smtClean="0"/>
              <a:t>32%]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785706" y="2593444"/>
            <a:ext cx="86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A10D"/>
                </a:solidFill>
                <a:latin typeface="+mj-lt"/>
              </a:defRPr>
            </a:lvl1pPr>
          </a:lstStyle>
          <a:p>
            <a:pPr defTabSz="914400"/>
            <a:r>
              <a:rPr lang="en-GB" dirty="0"/>
              <a:t>[33%]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089" y="527763"/>
            <a:ext cx="2689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A10D"/>
                </a:solidFill>
                <a:latin typeface="+mj-lt"/>
              </a:defRPr>
            </a:lvl1pPr>
          </a:lstStyle>
          <a:p>
            <a:pPr defTabSz="914400"/>
            <a:r>
              <a:rPr lang="en-GB" sz="2200" dirty="0" smtClean="0"/>
              <a:t>[</a:t>
            </a:r>
            <a:r>
              <a:rPr lang="en-GB" sz="2200" smtClean="0"/>
              <a:t>2015 - 25 </a:t>
            </a:r>
            <a:r>
              <a:rPr lang="en-GB" sz="2200"/>
              <a:t>ns </a:t>
            </a:r>
            <a:r>
              <a:rPr lang="en-GB" sz="2200" smtClean="0"/>
              <a:t>Run]</a:t>
            </a:r>
            <a:endParaRPr lang="en-GB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7327135" y="1956219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FFFFFF"/>
                </a:solidFill>
              </a:rPr>
              <a:t>Stable Beams</a:t>
            </a:r>
          </a:p>
          <a:p>
            <a:pPr algn="ctr" defTabSz="914400"/>
            <a:r>
              <a:rPr lang="en-US" b="1" dirty="0" smtClean="0">
                <a:solidFill>
                  <a:srgbClr val="FFFFFF"/>
                </a:solidFill>
              </a:rPr>
              <a:t>49%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2435" y="144836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FFFFFF"/>
                </a:solidFill>
              </a:rPr>
              <a:t>Downtime</a:t>
            </a:r>
          </a:p>
          <a:p>
            <a:pPr algn="ctr" defTabSz="914400"/>
            <a:r>
              <a:rPr lang="en-US" b="1" dirty="0" smtClean="0">
                <a:solidFill>
                  <a:srgbClr val="FFFFFF"/>
                </a:solidFill>
              </a:rPr>
              <a:t>26%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8364" y="2712929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F8F8F8">
                    <a:lumMod val="10000"/>
                  </a:srgbClr>
                </a:solidFill>
              </a:rPr>
              <a:t>Operation</a:t>
            </a:r>
          </a:p>
          <a:p>
            <a:pPr algn="ctr" defTabSz="914400"/>
            <a:r>
              <a:rPr lang="en-US" b="1" dirty="0" smtClean="0">
                <a:solidFill>
                  <a:srgbClr val="F8F8F8">
                    <a:lumMod val="10000"/>
                  </a:srgbClr>
                </a:solidFill>
              </a:rPr>
              <a:t>23%</a:t>
            </a:r>
            <a:endParaRPr lang="en-US" b="1" dirty="0">
              <a:solidFill>
                <a:srgbClr val="F8F8F8">
                  <a:lumMod val="10000"/>
                </a:srgb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4925" y="33577"/>
            <a:ext cx="123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4D4D4D">
                    <a:lumMod val="50000"/>
                  </a:srgbClr>
                </a:solidFill>
              </a:rPr>
              <a:t>Pre-cycle 2%</a:t>
            </a:r>
            <a:endParaRPr lang="en-US" b="1" dirty="0">
              <a:solidFill>
                <a:srgbClr val="4D4D4D">
                  <a:lumMod val="50000"/>
                </a:srgb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7322" y="1361327"/>
            <a:ext cx="4335912" cy="1835892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600" b="1" dirty="0">
                <a:solidFill>
                  <a:srgbClr val="C00000"/>
                </a:solidFill>
              </a:rPr>
              <a:t>Remarkable </a:t>
            </a:r>
            <a:r>
              <a:rPr lang="en-US" sz="2600" b="1" dirty="0" smtClean="0">
                <a:solidFill>
                  <a:srgbClr val="C00000"/>
                </a:solidFill>
              </a:rPr>
              <a:t>availability:</a:t>
            </a:r>
          </a:p>
          <a:p>
            <a:pPr defTabSz="914400"/>
            <a:endParaRPr lang="en-US" sz="1000" b="1" dirty="0">
              <a:solidFill>
                <a:srgbClr val="0C377B"/>
              </a:solidFill>
            </a:endParaRPr>
          </a:p>
          <a:p>
            <a:pPr marL="285750" indent="-285750" defTabSz="914400">
              <a:buFont typeface="Arial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Increased</a:t>
            </a:r>
            <a:r>
              <a:rPr lang="en-US" sz="2000" dirty="0">
                <a:solidFill>
                  <a:srgbClr val="0C377B"/>
                </a:solidFill>
              </a:rPr>
              <a:t> operational efficiency</a:t>
            </a:r>
          </a:p>
          <a:p>
            <a:pPr marL="285750" indent="-285750" defTabSz="914400">
              <a:buFont typeface="Arial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Enhanced</a:t>
            </a:r>
            <a:r>
              <a:rPr lang="en-US" sz="2000" dirty="0">
                <a:solidFill>
                  <a:srgbClr val="0C377B"/>
                </a:solidFill>
              </a:rPr>
              <a:t> system availability</a:t>
            </a:r>
          </a:p>
          <a:p>
            <a:pPr marL="285750" indent="-285750" defTabSz="914400">
              <a:buFont typeface="Arial" charset="0"/>
              <a:buChar char="•"/>
            </a:pPr>
            <a:r>
              <a:rPr lang="en-US" sz="2000" b="1" dirty="0">
                <a:solidFill>
                  <a:srgbClr val="0C377B"/>
                </a:solidFill>
              </a:rPr>
              <a:t>New</a:t>
            </a:r>
            <a:r>
              <a:rPr lang="en-US" sz="2000" dirty="0">
                <a:solidFill>
                  <a:srgbClr val="0C377B"/>
                </a:solidFill>
              </a:rPr>
              <a:t> </a:t>
            </a:r>
            <a:r>
              <a:rPr lang="en-US" sz="2000" dirty="0" smtClean="0">
                <a:solidFill>
                  <a:srgbClr val="0C377B"/>
                </a:solidFill>
              </a:rPr>
              <a:t>pre-cycle strategy</a:t>
            </a:r>
            <a:endParaRPr lang="en-US" sz="2000" dirty="0">
              <a:solidFill>
                <a:srgbClr val="0C377B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95"/>
          <a:stretch/>
        </p:blipFill>
        <p:spPr>
          <a:xfrm>
            <a:off x="349389" y="4205456"/>
            <a:ext cx="5973346" cy="192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857153" y="4318996"/>
            <a:ext cx="220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C377B"/>
                </a:solidFill>
              </a:rPr>
              <a:t>30% less downtime in 2016 than 2015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4357" y="3750854"/>
            <a:ext cx="478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C377B"/>
                </a:solidFill>
              </a:rPr>
              <a:t>Downtime of technical infrastructures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7945" y="4400050"/>
            <a:ext cx="24280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rgbClr val="0C377B"/>
                </a:solidFill>
              </a:rPr>
              <a:t>Non-availability </a:t>
            </a:r>
            <a:r>
              <a:rPr lang="en-US" sz="2000" dirty="0">
                <a:solidFill>
                  <a:srgbClr val="0C377B"/>
                </a:solidFill>
              </a:rPr>
              <a:t>of beams from the injector complex </a:t>
            </a:r>
            <a:r>
              <a:rPr lang="en-US" sz="2000" dirty="0" smtClean="0">
                <a:solidFill>
                  <a:srgbClr val="0C377B"/>
                </a:solidFill>
              </a:rPr>
              <a:t>is the </a:t>
            </a:r>
            <a:r>
              <a:rPr lang="en-US" sz="2000" dirty="0" smtClean="0">
                <a:solidFill>
                  <a:srgbClr val="C00000"/>
                </a:solidFill>
              </a:rPr>
              <a:t>largest source </a:t>
            </a:r>
            <a:r>
              <a:rPr lang="en-US" sz="2000" dirty="0" smtClean="0">
                <a:solidFill>
                  <a:srgbClr val="0C377B"/>
                </a:solidFill>
              </a:rPr>
              <a:t>of LHC downtime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63047" y="200441"/>
            <a:ext cx="3283042" cy="6079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3200" dirty="0">
                <a:solidFill>
                  <a:srgbClr val="FFFFFF"/>
                </a:solidFill>
              </a:rPr>
              <a:t>2016 </a:t>
            </a:r>
            <a:r>
              <a:rPr lang="en-US" sz="3200" dirty="0" smtClean="0">
                <a:solidFill>
                  <a:srgbClr val="FFFFFF"/>
                </a:solidFill>
              </a:rPr>
              <a:t>Availability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1326" y="6162467"/>
            <a:ext cx="3809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000" dirty="0" smtClean="0">
                <a:solidFill>
                  <a:srgbClr val="FFFFFF"/>
                </a:solidFill>
              </a:rPr>
              <a:t>TS1 - TS2 : stable beams 58 %</a:t>
            </a:r>
          </a:p>
          <a:p>
            <a:pPr defTabSz="914400"/>
            <a:r>
              <a:rPr lang="en-GB" sz="2000" dirty="0" smtClean="0">
                <a:solidFill>
                  <a:srgbClr val="FFFFFF"/>
                </a:solidFill>
              </a:rPr>
              <a:t>TS2 - TS3 : stable beams 54 % 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7544" y="139145"/>
            <a:ext cx="3682752" cy="634082"/>
          </a:xfrm>
          <a:prstGeom prst="rect">
            <a:avLst/>
          </a:prstGeom>
          <a:solidFill>
            <a:srgbClr val="327AEB"/>
          </a:solidFill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LHC Limitations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5" y="865264"/>
            <a:ext cx="53236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SPS beam-dump </a:t>
            </a:r>
            <a:endParaRPr lang="en-GB" b="1" dirty="0">
              <a:solidFill>
                <a:srgbClr val="FF0000"/>
              </a:solidFill>
            </a:endParaRPr>
          </a:p>
          <a:p>
            <a:pPr marL="180975" lvl="1"/>
            <a:r>
              <a:rPr lang="en-GB" dirty="0" err="1" smtClean="0">
                <a:solidFill>
                  <a:srgbClr val="FF0000"/>
                </a:solidFill>
              </a:rPr>
              <a:t>Nb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of bunches per injection limited to 96</a:t>
            </a:r>
          </a:p>
          <a:p>
            <a:pPr marL="180975" lvl="1"/>
            <a:r>
              <a:rPr lang="en-GB" dirty="0">
                <a:solidFill>
                  <a:srgbClr val="FF0000"/>
                </a:solidFill>
              </a:rPr>
              <a:t>Total number of bunches: </a:t>
            </a:r>
            <a:r>
              <a:rPr lang="en-GB" dirty="0" smtClean="0">
                <a:solidFill>
                  <a:srgbClr val="FF0000"/>
                </a:solidFill>
              </a:rPr>
              <a:t>2200</a:t>
            </a:r>
          </a:p>
          <a:p>
            <a:pPr marL="180975" lvl="1"/>
            <a:endParaRPr lang="en-GB" dirty="0">
              <a:solidFill>
                <a:srgbClr val="FF0000"/>
              </a:solidFill>
            </a:endParaRPr>
          </a:p>
          <a:p>
            <a:r>
              <a:rPr lang="en-GB" b="1" dirty="0" smtClean="0"/>
              <a:t>LHC Injection kickers </a:t>
            </a:r>
            <a:endParaRPr lang="en-GB" b="1" dirty="0"/>
          </a:p>
          <a:p>
            <a:pPr marL="180975" lvl="1"/>
            <a:r>
              <a:rPr lang="en-GB" dirty="0"/>
              <a:t>Outgassing from </a:t>
            </a:r>
            <a:r>
              <a:rPr lang="en-GB" dirty="0" smtClean="0"/>
              <a:t>ceramic</a:t>
            </a:r>
            <a:endParaRPr lang="en-GB" dirty="0"/>
          </a:p>
          <a:p>
            <a:pPr marL="180975" lvl="1"/>
            <a:r>
              <a:rPr lang="en-GB" dirty="0"/>
              <a:t>Bunch population limited to around 1.1 x </a:t>
            </a:r>
            <a:r>
              <a:rPr lang="en-GB" dirty="0" smtClean="0"/>
              <a:t>10</a:t>
            </a:r>
            <a:r>
              <a:rPr lang="en-GB" baseline="30000" dirty="0" smtClean="0"/>
              <a:t>11</a:t>
            </a:r>
          </a:p>
          <a:p>
            <a:pPr marL="180975" lvl="1"/>
            <a:endParaRPr lang="en-GB" baseline="30000" dirty="0"/>
          </a:p>
          <a:p>
            <a:r>
              <a:rPr lang="en-GB" b="1" dirty="0"/>
              <a:t>Electron cloud</a:t>
            </a:r>
          </a:p>
          <a:p>
            <a:pPr marL="180975" lvl="1"/>
            <a:r>
              <a:rPr lang="en-GB" dirty="0" smtClean="0"/>
              <a:t>-Different heat load in the LHC sectors </a:t>
            </a:r>
          </a:p>
          <a:p>
            <a:pPr marL="180975" lvl="1"/>
            <a:r>
              <a:rPr lang="en-GB" dirty="0"/>
              <a:t>	</a:t>
            </a:r>
            <a:r>
              <a:rPr lang="en-GB" dirty="0" smtClean="0"/>
              <a:t>				</a:t>
            </a:r>
            <a:r>
              <a:rPr lang="en-GB" dirty="0" smtClean="0">
                <a:sym typeface="Wingdings"/>
              </a:rPr>
              <a:t> </a:t>
            </a:r>
            <a:r>
              <a:rPr lang="en-GB" dirty="0" smtClean="0"/>
              <a:t>2 classes of sectors?!</a:t>
            </a:r>
          </a:p>
          <a:p>
            <a:pPr marL="180975" lvl="1"/>
            <a:r>
              <a:rPr lang="en-GB" dirty="0" smtClean="0"/>
              <a:t>-Still </a:t>
            </a:r>
            <a:r>
              <a:rPr lang="en-GB" dirty="0"/>
              <a:t>significant heat-load within cryogenic limits</a:t>
            </a:r>
          </a:p>
          <a:p>
            <a:pPr marL="180975" lvl="1"/>
            <a:r>
              <a:rPr lang="en-GB" dirty="0" smtClean="0"/>
              <a:t>-Dynamics </a:t>
            </a:r>
            <a:r>
              <a:rPr lang="en-GB" dirty="0"/>
              <a:t>– well handled by cryogenics </a:t>
            </a:r>
            <a:endParaRPr lang="en-GB" dirty="0" smtClean="0"/>
          </a:p>
          <a:p>
            <a:pPr marL="180975" lvl="1"/>
            <a:r>
              <a:rPr lang="en-GB" dirty="0"/>
              <a:t> </a:t>
            </a:r>
            <a:r>
              <a:rPr lang="en-GB" dirty="0" smtClean="0"/>
              <a:t>feed-forward </a:t>
            </a:r>
          </a:p>
          <a:p>
            <a:pPr marL="180975" lvl="1"/>
            <a:r>
              <a:rPr lang="en-GB" dirty="0"/>
              <a:t> </a:t>
            </a:r>
            <a:r>
              <a:rPr lang="en-GB" dirty="0" smtClean="0">
                <a:sym typeface="Wingdings"/>
              </a:rPr>
              <a:t> </a:t>
            </a:r>
            <a:r>
              <a:rPr lang="en-GB" dirty="0" smtClean="0"/>
              <a:t>no </a:t>
            </a:r>
            <a:r>
              <a:rPr lang="en-GB" dirty="0"/>
              <a:t>impact on operations </a:t>
            </a:r>
            <a:r>
              <a:rPr lang="en-GB" dirty="0" smtClean="0"/>
              <a:t>in the </a:t>
            </a:r>
            <a:endParaRPr lang="en-GB" dirty="0" smtClean="0"/>
          </a:p>
          <a:p>
            <a:pPr marL="180975" lvl="1"/>
            <a:r>
              <a:rPr lang="en-GB" dirty="0"/>
              <a:t> </a:t>
            </a:r>
            <a:r>
              <a:rPr lang="en-GB" dirty="0" smtClean="0"/>
              <a:t>     </a:t>
            </a:r>
            <a:r>
              <a:rPr lang="en-GB" dirty="0" smtClean="0"/>
              <a:t>present </a:t>
            </a:r>
            <a:r>
              <a:rPr lang="en-GB" dirty="0" smtClean="0"/>
              <a:t>conditions</a:t>
            </a:r>
          </a:p>
          <a:p>
            <a:pPr marL="180975" lvl="1"/>
            <a:endParaRPr lang="en-GB" dirty="0"/>
          </a:p>
          <a:p>
            <a:r>
              <a:rPr lang="en-GB" b="1" dirty="0"/>
              <a:t>UFOs</a:t>
            </a:r>
          </a:p>
          <a:p>
            <a:pPr marL="180975" lvl="1"/>
            <a:r>
              <a:rPr lang="en-GB" dirty="0"/>
              <a:t>Frequency has happily conditioned </a:t>
            </a:r>
            <a:r>
              <a:rPr lang="en-GB" dirty="0" smtClean="0"/>
              <a:t>down</a:t>
            </a:r>
            <a:endParaRPr lang="en-GB" sz="1600" dirty="0"/>
          </a:p>
          <a:p>
            <a:pPr marL="271463"/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008" y="0"/>
            <a:ext cx="3969570" cy="436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858" y="4293096"/>
            <a:ext cx="4645142" cy="18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p-p physics </a:t>
            </a:r>
            <a:r>
              <a:rPr lang="mr-IN" sz="3600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 summing all up 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980533"/>
            <a:ext cx="8078170" cy="807756"/>
          </a:xfrm>
        </p:spPr>
        <p:txBody>
          <a:bodyPr>
            <a:noAutofit/>
          </a:bodyPr>
          <a:lstStyle/>
          <a:p>
            <a:pPr marL="11113" indent="0" algn="ctr">
              <a:spcBef>
                <a:spcPts val="600"/>
              </a:spcBef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Combination of high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peak performance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and excellent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machine availability</a:t>
            </a:r>
          </a:p>
          <a:p>
            <a:pPr marL="11113" indent="0" algn="ctr">
              <a:spcBef>
                <a:spcPts val="600"/>
              </a:spcBef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quite impressive progression of the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integrated luminosity</a:t>
            </a:r>
            <a:endParaRPr lang="en-US" sz="18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3" y="1788289"/>
            <a:ext cx="5605465" cy="402804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486400" y="2176040"/>
            <a:ext cx="3197654" cy="1030147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spcBef>
                <a:spcPts val="600"/>
              </a:spcBef>
              <a:buNone/>
            </a:pPr>
            <a:r>
              <a:rPr lang="en-US" sz="36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~40 </a:t>
            </a:r>
            <a:r>
              <a:rPr lang="en-US" sz="3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fb</a:t>
            </a:r>
            <a:r>
              <a:rPr lang="en-US" sz="3600" b="1" baseline="300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-1</a:t>
            </a:r>
          </a:p>
          <a:p>
            <a:pPr marL="36576" indent="0" algn="ctr"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for ATLAS and CMS</a:t>
            </a:r>
          </a:p>
          <a:p>
            <a:pPr marL="36576" indent="0" algn="ctr">
              <a:spcBef>
                <a:spcPts val="600"/>
              </a:spcBef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(2016 target was 25 fb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!)</a:t>
            </a:r>
            <a:endParaRPr lang="en-US" sz="3600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6576" indent="0" algn="ctr">
              <a:spcBef>
                <a:spcPts val="600"/>
              </a:spcBef>
              <a:buFont typeface="Arial"/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6576" indent="0" algn="ctr">
              <a:spcBef>
                <a:spcPts val="600"/>
              </a:spcBef>
              <a:buFont typeface="Arial"/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More data in 2016 than in all previous years together!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2454" y="6178425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Iadarola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CERN Council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39640C30-918E-AB4D-8713-D6D867CB117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Special run at </a:t>
            </a:r>
            <a:r>
              <a:rPr lang="en-US" sz="3600" b="1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* = 2.5 km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5" y="1979111"/>
            <a:ext cx="3434462" cy="4102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39" y="1992158"/>
            <a:ext cx="3475800" cy="40052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4192" y="1615950"/>
            <a:ext cx="3369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ATLAS/ALFA </a:t>
            </a:r>
            <a:r>
              <a:rPr lang="en-US" sz="1600" b="1" smtClean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Roman Pots 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910203" y="1630564"/>
            <a:ext cx="3457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TOTEM Roman Pots 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4675" y="793614"/>
            <a:ext cx="8054825" cy="2216286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>
              <a:spcBef>
                <a:spcPts val="600"/>
              </a:spcBef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Special period for data collection by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TOTEM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ATLAS/ALFA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 experiments</a:t>
            </a:r>
          </a:p>
          <a:p>
            <a:pPr marL="708343" lvl="1" indent="-285750">
              <a:spcBef>
                <a:spcPts val="600"/>
              </a:spcBef>
              <a:buFont typeface="Courier New" charset="0"/>
              <a:buChar char="o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Looking for small angle deviations (elastic p-p interactions)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2454" y="6178425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Iadarola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@ CERN Council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7DFB6CC7-2DD9-D14A-B2A7-3F7C8125703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final rush: proton-ion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un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527300" y="907218"/>
            <a:ext cx="6616700" cy="1305467"/>
          </a:xfrm>
        </p:spPr>
        <p:txBody>
          <a:bodyPr>
            <a:noAutofit/>
          </a:bodyPr>
          <a:lstStyle/>
          <a:p>
            <a:pPr marL="11113" indent="0">
              <a:spcBef>
                <a:spcPts val="600"/>
              </a:spcBef>
              <a:buNone/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The last month of operation was devoted to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proton-ion collisions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96863" indent="-285750">
              <a:spcBef>
                <a:spcPts val="600"/>
              </a:spcBef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Very interesting regime for accelerator specialists: the two beams would naturally have different revolution periods! </a:t>
            </a:r>
          </a:p>
          <a:p>
            <a:pPr marL="296863" indent="-285750">
              <a:spcBef>
                <a:spcPts val="600"/>
              </a:spcBef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96863" indent="-285750">
              <a:spcBef>
                <a:spcPts val="600"/>
              </a:spcBef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5" t="14448" r="41096" b="44551"/>
          <a:stretch/>
        </p:blipFill>
        <p:spPr>
          <a:xfrm>
            <a:off x="225470" y="801666"/>
            <a:ext cx="2367418" cy="12411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1799" y="2062049"/>
            <a:ext cx="8604685" cy="1305467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spcBef>
                <a:spcPts val="600"/>
              </a:spcBef>
              <a:buFont typeface="Arial"/>
              <a:buNone/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Ambitious program with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three different machine configurations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 to be carried out in exactly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four weeks 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(including commissioning!)</a:t>
            </a:r>
          </a:p>
          <a:p>
            <a:pPr marL="708343" lvl="1" indent="-285750">
              <a:spcBef>
                <a:spcPts val="600"/>
              </a:spcBef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Performance of LHC and ion injectors well beyond expectation</a:t>
            </a:r>
          </a:p>
          <a:p>
            <a:pPr marL="708343" lvl="1" indent="-285750">
              <a:spcBef>
                <a:spcPts val="600"/>
              </a:spcBef>
            </a:pPr>
            <a:endParaRPr lang="en-US" sz="1700" dirty="0" smtClean="0">
              <a:latin typeface="Arial" charset="0"/>
              <a:ea typeface="Arial" charset="0"/>
              <a:cs typeface="Arial" charset="0"/>
            </a:endParaRPr>
          </a:p>
          <a:p>
            <a:pPr marL="708343" lvl="1" indent="-285750">
              <a:spcBef>
                <a:spcPts val="600"/>
              </a:spcBef>
            </a:pPr>
            <a:endParaRPr lang="en-US" sz="1700" dirty="0" smtClean="0">
              <a:latin typeface="Arial" charset="0"/>
              <a:ea typeface="Arial" charset="0"/>
              <a:cs typeface="Arial" charset="0"/>
            </a:endParaRPr>
          </a:p>
          <a:p>
            <a:pPr marL="11113" indent="0">
              <a:spcBef>
                <a:spcPts val="600"/>
              </a:spcBef>
              <a:buFont typeface="Arial"/>
              <a:buNone/>
            </a:pPr>
            <a:endParaRPr lang="en-US" sz="1700" dirty="0" smtClean="0">
              <a:latin typeface="Arial" charset="0"/>
              <a:ea typeface="Arial" charset="0"/>
              <a:cs typeface="Arial" charset="0"/>
            </a:endParaRPr>
          </a:p>
          <a:p>
            <a:pPr marL="11113" indent="0">
              <a:spcBef>
                <a:spcPts val="600"/>
              </a:spcBef>
              <a:buNone/>
            </a:pPr>
            <a:r>
              <a:rPr lang="en-GB" sz="1800" b="1" dirty="0"/>
              <a:t/>
            </a:r>
            <a:br>
              <a:rPr lang="en-GB" sz="1800" b="1" dirty="0"/>
            </a:br>
            <a:endParaRPr lang="en-US" sz="1700" dirty="0" smtClean="0">
              <a:latin typeface="Arial" charset="0"/>
              <a:ea typeface="Arial" charset="0"/>
              <a:cs typeface="Arial" charset="0"/>
            </a:endParaRPr>
          </a:p>
          <a:p>
            <a:pPr marL="296863" indent="-285750">
              <a:spcBef>
                <a:spcPts val="600"/>
              </a:spcBef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96863" indent="-285750">
              <a:spcBef>
                <a:spcPts val="600"/>
              </a:spcBef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3841" y="3594969"/>
          <a:ext cx="6069693" cy="237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6042">
                  <a:extLst>
                    <a:ext uri="{9D8B030D-6E8A-4147-A177-3AD203B41FA5}">
                      <a16:colId xmlns="" xmlns:a16="http://schemas.microsoft.com/office/drawing/2014/main" val="3958465244"/>
                    </a:ext>
                  </a:extLst>
                </a:gridCol>
                <a:gridCol w="1834122"/>
                <a:gridCol w="2179529">
                  <a:extLst>
                    <a:ext uri="{9D8B030D-6E8A-4147-A177-3AD203B41FA5}">
                      <a16:colId xmlns="" xmlns:a16="http://schemas.microsoft.com/office/drawing/2014/main" val="4047842315"/>
                    </a:ext>
                  </a:extLst>
                </a:gridCol>
              </a:tblGrid>
              <a:tr h="22510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Configuration</a:t>
                      </a:r>
                      <a:endParaRPr lang="en-GB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Goal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2953030"/>
                  </a:ext>
                </a:extLst>
              </a:tr>
              <a:tr h="3006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5 </a:t>
                      </a:r>
                      <a:r>
                        <a:rPr lang="en-GB" sz="1600" b="1" dirty="0" err="1" smtClean="0"/>
                        <a:t>TeV</a:t>
                      </a:r>
                      <a:r>
                        <a:rPr lang="en-GB" sz="1600" b="1" dirty="0" smtClean="0"/>
                        <a:t> p-</a:t>
                      </a:r>
                      <a:r>
                        <a:rPr lang="en-GB" sz="1600" b="1" dirty="0" err="1" smtClean="0"/>
                        <a:t>Pb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ALICE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700x</a:t>
                      </a:r>
                      <a:r>
                        <a:rPr lang="en-GB" sz="1600" baseline="0" dirty="0" smtClean="0"/>
                        <a:t>10</a:t>
                      </a:r>
                      <a:r>
                        <a:rPr lang="en-GB" sz="1600" baseline="30000" dirty="0" smtClean="0"/>
                        <a:t>6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m.b</a:t>
                      </a:r>
                      <a:r>
                        <a:rPr lang="en-GB" sz="1600" baseline="0" dirty="0" smtClean="0"/>
                        <a:t>. </a:t>
                      </a:r>
                      <a:r>
                        <a:rPr lang="en-GB" sz="1600" dirty="0" smtClean="0"/>
                        <a:t>events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1863502"/>
                  </a:ext>
                </a:extLst>
              </a:tr>
              <a:tr h="300686">
                <a:tc rowSpan="3"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8 </a:t>
                      </a:r>
                      <a:r>
                        <a:rPr lang="en-GB" sz="1600" b="1" dirty="0" err="1" smtClean="0"/>
                        <a:t>TeV</a:t>
                      </a:r>
                      <a:r>
                        <a:rPr lang="en-GB" sz="1600" b="1" dirty="0" smtClean="0"/>
                        <a:t> p-</a:t>
                      </a:r>
                      <a:r>
                        <a:rPr lang="en-GB" sz="1600" b="1" dirty="0" err="1" smtClean="0"/>
                        <a:t>Pb</a:t>
                      </a:r>
                      <a:endParaRPr lang="en-GB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ATLAS -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CMS</a:t>
                      </a:r>
                      <a:r>
                        <a:rPr lang="en-GB" sz="1600" baseline="0" dirty="0" smtClean="0"/>
                        <a:t> </a:t>
                      </a:r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50 nb</a:t>
                      </a:r>
                      <a:r>
                        <a:rPr lang="en-GB" sz="1600" baseline="30000" dirty="0" smtClean="0"/>
                        <a:t>-1</a:t>
                      </a:r>
                      <a:endParaRPr lang="en-GB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5363184"/>
                  </a:ext>
                </a:extLst>
              </a:tr>
              <a:tr h="300686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LHCb</a:t>
                      </a:r>
                      <a:r>
                        <a:rPr lang="en-GB" sz="1600" dirty="0" smtClean="0"/>
                        <a:t> -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ALICE</a:t>
                      </a:r>
                      <a:endParaRPr lang="en-GB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nb</a:t>
                      </a:r>
                      <a:r>
                        <a:rPr lang="en-GB" sz="1600" baseline="30000" dirty="0" smtClean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8346375"/>
                  </a:ext>
                </a:extLst>
              </a:tr>
              <a:tr h="300686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LHCf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9-12</a:t>
                      </a:r>
                      <a:r>
                        <a:rPr lang="en-GB" sz="1600" baseline="0" dirty="0" smtClean="0"/>
                        <a:t> h at 10</a:t>
                      </a:r>
                      <a:r>
                        <a:rPr lang="en-GB" sz="1600" baseline="30000" dirty="0" smtClean="0"/>
                        <a:t>28 </a:t>
                      </a:r>
                      <a:r>
                        <a:rPr lang="en-GB" sz="1600" baseline="0" dirty="0" smtClean="0"/>
                        <a:t>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baseline="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r>
                        <a:rPr lang="en-GB" sz="1600" baseline="0" dirty="0" smtClean="0"/>
                        <a:t> 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59221843"/>
                  </a:ext>
                </a:extLst>
              </a:tr>
              <a:tr h="300686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8 </a:t>
                      </a:r>
                      <a:r>
                        <a:rPr lang="en-GB" sz="1600" b="1" dirty="0" err="1" smtClean="0"/>
                        <a:t>TeV</a:t>
                      </a:r>
                      <a:r>
                        <a:rPr lang="en-GB" sz="1600" b="1" dirty="0" smtClean="0"/>
                        <a:t> </a:t>
                      </a:r>
                      <a:r>
                        <a:rPr lang="en-GB" sz="1600" b="1" dirty="0" err="1" smtClean="0"/>
                        <a:t>Pb</a:t>
                      </a:r>
                      <a:r>
                        <a:rPr lang="en-GB" sz="1600" b="1" dirty="0" smtClean="0"/>
                        <a:t>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ATLAS -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CMS</a:t>
                      </a:r>
                      <a:endParaRPr lang="en-GB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50 nb</a:t>
                      </a:r>
                      <a:r>
                        <a:rPr lang="en-GB" sz="1600" baseline="30000" dirty="0" smtClean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4953461"/>
                  </a:ext>
                </a:extLst>
              </a:tr>
              <a:tr h="300686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ALICE</a:t>
                      </a:r>
                      <a:r>
                        <a:rPr lang="en-GB" sz="1600" baseline="0" dirty="0" smtClean="0"/>
                        <a:t> - </a:t>
                      </a:r>
                      <a:r>
                        <a:rPr lang="en-GB" sz="1600" dirty="0" err="1" smtClean="0"/>
                        <a:t>LHCb</a:t>
                      </a:r>
                      <a:r>
                        <a:rPr lang="en-GB" sz="1600" baseline="0" dirty="0" smtClean="0"/>
                        <a:t> </a:t>
                      </a:r>
                      <a:endParaRPr lang="en-GB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 nb</a:t>
                      </a:r>
                      <a:r>
                        <a:rPr lang="en-GB" sz="1600" baseline="30000" dirty="0" smtClean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063089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62454" y="6178425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Iadarola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CERN Council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FD6EC5F7-D657-F74A-85BE-2D7DE884604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827091"/>
            <a:ext cx="9020196" cy="3078173"/>
            <a:chOff x="288" y="720"/>
            <a:chExt cx="5682" cy="1939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296" cy="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Main Goals and choices for 2017 : 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Magnet exchange in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EYETS 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on schedule!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Operation with ATS optics 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Operation with BCMS beams  high brightness and small 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e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Further tightening of collimator settings </a:t>
              </a:r>
            </a:p>
            <a:p>
              <a:r>
                <a:rPr lang="en-US" dirty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 potential to squeeze 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b</a:t>
              </a:r>
              <a:r>
                <a:rPr lang="en-US" baseline="30000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*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 to 33cm</a:t>
              </a:r>
            </a:p>
            <a:p>
              <a:r>
                <a:rPr lang="en-US" dirty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 could reach 1.7-1.8 10</a:t>
              </a:r>
              <a:r>
                <a:rPr lang="en-US" baseline="30000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34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 cm</a:t>
              </a:r>
              <a:r>
                <a:rPr lang="en-US" baseline="30000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-2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 s</a:t>
              </a:r>
              <a:r>
                <a:rPr lang="en-US" baseline="30000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-1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 luminosity and </a:t>
              </a:r>
            </a:p>
            <a:p>
              <a:r>
                <a:rPr lang="en-US" dirty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					</a:t>
              </a:r>
              <a:r>
                <a:rPr lang="en-US" dirty="0" err="1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cryo</a:t>
              </a: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 cooling limit of triplet magnets in 2017</a:t>
              </a:r>
              <a:endParaRPr lang="en-US" dirty="0" smtClean="0">
                <a:solidFill>
                  <a:schemeClr val="tx1"/>
                </a:solidFill>
                <a:ea typeface="Times New Roman" charset="0"/>
                <a:cs typeface="Times New Roman" charset="0"/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Operation in 2017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8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67447"/>
            <a:ext cx="316835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LHC schedule 2017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819" y="751637"/>
            <a:ext cx="2808312" cy="1384995"/>
          </a:xfrm>
          <a:prstGeom prst="rect">
            <a:avLst/>
          </a:prstGeom>
          <a:solidFill>
            <a:srgbClr val="00B050"/>
          </a:solidFill>
          <a:ln>
            <a:solidFill>
              <a:srgbClr val="FFCC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 new production year at 13 </a:t>
            </a:r>
            <a:r>
              <a:rPr lang="en-GB" sz="2800" dirty="0" err="1" smtClean="0">
                <a:solidFill>
                  <a:schemeClr val="bg1"/>
                </a:solidFill>
              </a:rPr>
              <a:t>TeV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2347702"/>
            <a:ext cx="35283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 45fb</a:t>
            </a:r>
            <a:r>
              <a:rPr lang="en-GB" sz="32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 </a:t>
            </a:r>
            <a:endParaRPr lang="en-GB" sz="1050" baseline="30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keeping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LHC availability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 to 50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(stable beams)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25" y="3782122"/>
            <a:ext cx="3578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Initially 15 days of MD; later during 2017 according </a:t>
            </a:r>
          </a:p>
          <a:p>
            <a:r>
              <a:rPr lang="en-GB" dirty="0" smtClean="0"/>
              <a:t>integrated luminosity : + 3 days 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008313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Special runs: </a:t>
            </a:r>
            <a:r>
              <a:rPr lang="en-GB" dirty="0" err="1" smtClean="0"/>
              <a:t>VdM</a:t>
            </a:r>
            <a:r>
              <a:rPr lang="en-GB" dirty="0" smtClean="0"/>
              <a:t> scans</a:t>
            </a:r>
            <a:r>
              <a:rPr lang="en-GB" dirty="0" smtClean="0"/>
              <a:t>, 5TeV reference, high 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GB" dirty="0"/>
              <a:t>*, high 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GB" dirty="0" smtClean="0"/>
              <a:t>*@ low energy… </a:t>
            </a:r>
            <a:r>
              <a:rPr lang="en-GB" dirty="0" smtClean="0"/>
              <a:t>and LHCC </a:t>
            </a:r>
            <a:r>
              <a:rPr lang="en-GB" dirty="0" smtClean="0"/>
              <a:t>recommendations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57"/>
          <a:stretch/>
        </p:blipFill>
        <p:spPr>
          <a:xfrm>
            <a:off x="3779913" y="80905"/>
            <a:ext cx="5256584" cy="63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827091"/>
            <a:ext cx="9064646" cy="3446474"/>
            <a:chOff x="288" y="720"/>
            <a:chExt cx="5710" cy="2171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24" cy="2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Main Goals for Training: 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Part of general study on ‘Full Energy Exploitation of the LHC’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Part I:   Operation at 7 </a:t>
              </a:r>
              <a:r>
                <a:rPr lang="en-US" dirty="0" err="1" smtClean="0">
                  <a:solidFill>
                    <a:schemeClr val="tx1"/>
                  </a:solidFill>
                  <a:sym typeface="Wingdings" charset="0"/>
                </a:rPr>
                <a:t>TeV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  <a:p>
              <a:pPr lvl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Part II:  Operation at ultimate energy of 7.7 </a:t>
              </a:r>
              <a:r>
                <a:rPr lang="en-US" dirty="0" err="1" smtClean="0">
                  <a:solidFill>
                    <a:schemeClr val="tx1"/>
                  </a:solidFill>
                  <a:sym typeface="Wingdings" charset="0"/>
                </a:rPr>
                <a:t>TeV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  <a:p>
              <a:pPr lvl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Part II:  Operation beyond ultimate energy by replacing some </a:t>
              </a:r>
            </a:p>
            <a:p>
              <a:pPr lvl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             (e.g. 1/3) of the LHC magnets with 11T magnets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Provide better statistics across all magnet manufacturers for 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estimating the required time for training to 7TeV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Identify potential issues related to operating the LHC at 7 </a:t>
              </a:r>
              <a:r>
                <a:rPr lang="en-US" dirty="0" err="1" smtClean="0">
                  <a:solidFill>
                    <a:schemeClr val="tx1"/>
                  </a:solidFill>
                  <a:sym typeface="Wingdings" charset="0"/>
                </a:rPr>
                <a:t>TeV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Magnet Training Campaign before EYETS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883400" y="6407150"/>
            <a:ext cx="2133600" cy="365125"/>
          </a:xfrm>
          <a:prstGeom prst="rect">
            <a:avLst/>
          </a:prstGeom>
        </p:spPr>
        <p:txBody>
          <a:bodyPr/>
          <a:lstStyle/>
          <a:p>
            <a:fld id="{5371553D-D713-40D2-AB46-7B381D0537C7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88900" y="4370390"/>
            <a:ext cx="8736034" cy="2338396"/>
            <a:chOff x="288" y="720"/>
            <a:chExt cx="5503" cy="1473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288" y="792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117" cy="1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0"/>
              <a:r>
                <a:rPr lang="en-US" sz="2600" dirty="0" smtClean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Main observations: </a:t>
              </a:r>
              <a:endParaRPr lang="en-US" sz="2600" dirty="0">
                <a:solidFill>
                  <a:srgbClr val="3333CC"/>
                </a:solidFill>
                <a:ea typeface="Times New Roman" charset="0"/>
                <a:cs typeface="Times New Roman" charset="0"/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Statistical behavior of the magnet training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Will take 500 to 600 quenches to bring the machine to 7TeV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Multiple quenches at higher beam current (EM coupling)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Short to ground in magnet diode box during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training 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endParaRPr lang="en-US" dirty="0">
                <a:solidFill>
                  <a:schemeClr val="tx1"/>
                </a:solidFill>
                <a:sym typeface="Wingdings" charset="0"/>
              </a:endParaRPr>
            </a:p>
          </p:txBody>
        </p:sp>
      </p:grp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" y="0"/>
            <a:ext cx="9144000" cy="6153665"/>
          </a:xfrm>
          <a:prstGeom prst="rect">
            <a:avLst/>
          </a:prstGeom>
        </p:spPr>
      </p:pic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D1BD2717-7176-3047-B83D-4C0364224D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827091"/>
            <a:ext cx="4057659" cy="1230316"/>
            <a:chOff x="288" y="720"/>
            <a:chExt cx="2556" cy="775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217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Operation in 2015: 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Activities during LS1 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Startup in 2015</a:t>
              </a: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Status: Outline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2" name="Group 23"/>
          <p:cNvGrpSpPr>
            <a:grpSpLocks/>
          </p:cNvGrpSpPr>
          <p:nvPr/>
        </p:nvGrpSpPr>
        <p:grpSpPr bwMode="auto">
          <a:xfrm>
            <a:off x="88900" y="5360991"/>
            <a:ext cx="8678884" cy="862014"/>
            <a:chOff x="288" y="720"/>
            <a:chExt cx="5467" cy="543"/>
          </a:xfrm>
        </p:grpSpPr>
        <p:sp>
          <p:nvSpPr>
            <p:cNvPr id="43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081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0000FF"/>
                  </a:solidFill>
                  <a:sym typeface="Wingdings" charset="0"/>
                </a:rPr>
                <a:t>Training towards operation @ 7TeV:</a:t>
              </a:r>
            </a:p>
            <a:p>
              <a:pPr marL="342900" indent="-342900" algn="l" eaLnBrk="1" hangingPunct="1">
                <a:buFont typeface="Arial"/>
                <a:buChar char="•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Results from S34 and S45 training before EYETS 2016/2017</a:t>
              </a:r>
              <a:endParaRPr lang="en-US" dirty="0" smtClean="0">
                <a:solidFill>
                  <a:schemeClr val="tx1"/>
                </a:solidFill>
                <a:sym typeface="Wingdings"/>
              </a:endParaRPr>
            </a:p>
          </p:txBody>
        </p:sp>
      </p:grp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88900" y="2338390"/>
            <a:ext cx="8266131" cy="1230317"/>
            <a:chOff x="288" y="720"/>
            <a:chExt cx="5207" cy="775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288" y="792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821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0"/>
              <a:r>
                <a:rPr lang="en-US" sz="2600" dirty="0" smtClean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Operation </a:t>
              </a:r>
              <a:r>
                <a:rPr lang="en-US" sz="2600" dirty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in 2016: 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Status after YETS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Main </a:t>
              </a:r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achievements and performance milestones in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2016</a:t>
              </a:r>
            </a:p>
          </p:txBody>
        </p:sp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88900" y="3849690"/>
            <a:ext cx="3741746" cy="1230317"/>
            <a:chOff x="288" y="720"/>
            <a:chExt cx="2357" cy="775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792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1971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0"/>
              <a:r>
                <a:rPr lang="en-US" sz="2600" dirty="0" smtClean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Operation </a:t>
              </a:r>
              <a:r>
                <a:rPr lang="en-US" sz="2600" dirty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in </a:t>
              </a:r>
              <a:r>
                <a:rPr lang="en-US" sz="2600" dirty="0" smtClean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2017: </a:t>
              </a:r>
              <a:endParaRPr lang="en-US" sz="2600" dirty="0">
                <a:solidFill>
                  <a:srgbClr val="3333CC"/>
                </a:solidFill>
                <a:ea typeface="Times New Roman" charset="0"/>
                <a:cs typeface="Times New Roman" charset="0"/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Status after EYETS</a:t>
              </a:r>
              <a:endParaRPr lang="en-US" dirty="0">
                <a:solidFill>
                  <a:schemeClr val="tx1"/>
                </a:solidFill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Plans for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1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674691"/>
            <a:ext cx="9055120" cy="2278068"/>
            <a:chOff x="288" y="720"/>
            <a:chExt cx="5704" cy="1435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18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Observations from the training campaign: </a:t>
              </a:r>
            </a:p>
            <a:p>
              <a:pPr algn="l" eaLnBrk="1" hangingPunct="1"/>
              <a:r>
                <a:rPr lang="en-US" dirty="0" smtClean="0">
                  <a:solidFill>
                    <a:srgbClr val="000000"/>
                  </a:solidFill>
                  <a:sym typeface="Wingdings" charset="0"/>
                </a:rPr>
                <a:t>Multiple magnet quenches during a given training quench event: </a:t>
              </a:r>
            </a:p>
            <a:p>
              <a:r>
                <a:rPr lang="en-US" dirty="0" smtClean="0">
                  <a:solidFill>
                    <a:srgbClr val="C00000"/>
                  </a:solidFill>
                  <a:sym typeface="Wingdings" charset="0"/>
                </a:rPr>
                <a:t>	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 Multiple training quenches and / or EM coupling (timescale </a:t>
              </a:r>
              <a:r>
                <a:rPr lang="en-US" sz="2200" dirty="0">
                  <a:solidFill>
                    <a:srgbClr val="FF0000"/>
                  </a:solidFill>
                  <a:sym typeface="Wingdings"/>
                </a:rPr>
                <a:t>&lt; 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1s)</a:t>
              </a:r>
            </a:p>
            <a:p>
              <a:r>
                <a:rPr lang="en-US" sz="2200" dirty="0">
                  <a:solidFill>
                    <a:srgbClr val="FF0000"/>
                  </a:solidFill>
                  <a:sym typeface="Wingdings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           + heat propagation at lower current </a:t>
              </a:r>
              <a:r>
                <a:rPr lang="en-US" sz="2200" dirty="0" smtClean="0">
                  <a:solidFill>
                    <a:srgbClr val="7DA66E"/>
                  </a:solidFill>
                  <a:sym typeface="Wingdings"/>
                </a:rPr>
                <a:t> multiple quenches!!</a:t>
              </a:r>
            </a:p>
            <a:p>
              <a:r>
                <a:rPr lang="en-US" sz="2200" dirty="0">
                  <a:solidFill>
                    <a:srgbClr val="FF0000"/>
                  </a:solidFill>
                  <a:sym typeface="Wingdings"/>
                </a:rPr>
                <a:t>	</a:t>
              </a:r>
              <a:r>
                <a:rPr lang="en-US" sz="2200" dirty="0" smtClean="0">
                  <a:solidFill>
                    <a:srgbClr val="FF0000"/>
                  </a:solidFill>
                  <a:sym typeface="Wingdings"/>
                </a:rPr>
                <a:t> Possible cascade effect for quenches at higher magnet current!!!</a:t>
              </a:r>
            </a:p>
            <a:p>
              <a:r>
                <a:rPr lang="en-US" dirty="0" smtClean="0">
                  <a:solidFill>
                    <a:srgbClr val="00B050"/>
                  </a:solidFill>
                  <a:sym typeface="Wingdings"/>
                </a:rPr>
                <a:t>Example</a:t>
              </a:r>
              <a:r>
                <a:rPr lang="en-US" dirty="0">
                  <a:solidFill>
                    <a:srgbClr val="00B050"/>
                  </a:solidFill>
                  <a:sym typeface="Wingdings"/>
                </a:rPr>
                <a:t>: </a:t>
              </a:r>
              <a:r>
                <a:rPr lang="en-US" dirty="0" smtClean="0">
                  <a:solidFill>
                    <a:srgbClr val="00B050"/>
                  </a:solidFill>
                  <a:sym typeface="Wingdings"/>
                </a:rPr>
                <a:t>I=11521 A with 6 quenches triggered by </a:t>
              </a:r>
              <a:r>
                <a:rPr lang="en-US" dirty="0" err="1" smtClean="0">
                  <a:solidFill>
                    <a:srgbClr val="00B050"/>
                  </a:solidFill>
                  <a:sym typeface="Wingdings"/>
                </a:rPr>
                <a:t>nQPS</a:t>
              </a:r>
              <a:r>
                <a:rPr lang="en-US" dirty="0" smtClean="0">
                  <a:solidFill>
                    <a:srgbClr val="00B050"/>
                  </a:solidFill>
                  <a:sym typeface="Wingdings"/>
                </a:rPr>
                <a:t> and </a:t>
              </a:r>
              <a:r>
                <a:rPr lang="en-US" dirty="0" err="1" smtClean="0">
                  <a:solidFill>
                    <a:srgbClr val="00B050"/>
                  </a:solidFill>
                  <a:sym typeface="Wingdings"/>
                </a:rPr>
                <a:t>iQPS</a:t>
              </a:r>
              <a:endParaRPr lang="en-US" dirty="0" smtClean="0">
                <a:solidFill>
                  <a:srgbClr val="00B050"/>
                </a:solidFill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Energy Exploitation Session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01452" y="3011691"/>
            <a:ext cx="8208913" cy="3528392"/>
            <a:chOff x="395535" y="2636913"/>
            <a:chExt cx="8208913" cy="35283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1277" t="28945" r="2925" b="5003"/>
            <a:stretch/>
          </p:blipFill>
          <p:spPr>
            <a:xfrm>
              <a:off x="395535" y="2636913"/>
              <a:ext cx="8208913" cy="352839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11560" y="2807288"/>
              <a:ext cx="7455539" cy="3069984"/>
              <a:chOff x="611560" y="2807288"/>
              <a:chExt cx="7455539" cy="306998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11560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rgbClr val="6EA683"/>
                    </a:solidFill>
                  </a:rPr>
                  <a:t>A16R4</a:t>
                </a:r>
                <a:endParaRPr lang="en-GB" b="1" dirty="0">
                  <a:solidFill>
                    <a:srgbClr val="6EA683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11158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rgbClr val="0070C0"/>
                    </a:solidFill>
                  </a:rPr>
                  <a:t>C16R4</a:t>
                </a:r>
                <a:endParaRPr lang="en-GB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44802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rgbClr val="FF0000"/>
                    </a:solidFill>
                  </a:rPr>
                  <a:t>B16R4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139952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chemeClr val="accent3"/>
                    </a:solidFill>
                  </a:rPr>
                  <a:t>B17R4</a:t>
                </a:r>
                <a:endParaRPr lang="en-GB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48064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C17R4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164288" y="2807288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1" dirty="0" smtClean="0">
                    <a:solidFill>
                      <a:schemeClr val="accent4"/>
                    </a:solidFill>
                  </a:rPr>
                  <a:t>A17R4</a:t>
                </a:r>
                <a:endParaRPr lang="en-GB" b="1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0" name="Left-Right Arrow 29"/>
              <p:cNvSpPr/>
              <p:nvPr/>
            </p:nvSpPr>
            <p:spPr>
              <a:xfrm>
                <a:off x="1514370" y="5714480"/>
                <a:ext cx="3201645" cy="16279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24661" y="5417155"/>
                <a:ext cx="18229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dirty="0" smtClean="0">
                    <a:solidFill>
                      <a:schemeClr val="tx2"/>
                    </a:solidFill>
                  </a:rPr>
                  <a:t>Time </a:t>
                </a:r>
                <a:r>
                  <a:rPr lang="en-GB" dirty="0" smtClean="0">
                    <a:solidFill>
                      <a:schemeClr val="tx2"/>
                    </a:solidFill>
                  </a:rPr>
                  <a:t>scale</a:t>
                </a:r>
                <a:r>
                  <a:rPr lang="fr-CH" dirty="0" smtClean="0">
                    <a:solidFill>
                      <a:schemeClr val="tx2"/>
                    </a:solidFill>
                  </a:rPr>
                  <a:t> 0.5s</a:t>
                </a:r>
                <a:endParaRPr lang="en-GB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390639" y="750891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Sandrine Le </a:t>
            </a:r>
            <a:r>
              <a:rPr lang="en-US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Naour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@ Cham’17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5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r>
              <a:rPr lang="en-US" dirty="0" smtClean="0">
                <a:solidFill>
                  <a:srgbClr val="64BCD9"/>
                </a:solidFill>
                <a:latin typeface="Arial"/>
              </a:rPr>
              <a:t>Chamonix Summary session @ CERN, March 1</a:t>
            </a:r>
            <a:r>
              <a:rPr lang="en-US" baseline="30000" dirty="0" smtClean="0">
                <a:solidFill>
                  <a:srgbClr val="64BCD9"/>
                </a:solidFill>
                <a:latin typeface="Arial"/>
              </a:rPr>
              <a:t>st</a:t>
            </a:r>
            <a:r>
              <a:rPr lang="en-US" dirty="0" smtClean="0">
                <a:solidFill>
                  <a:srgbClr val="64BCD9"/>
                </a:solidFill>
                <a:latin typeface="Arial"/>
              </a:rPr>
              <a:t> </a:t>
            </a:r>
            <a:endParaRPr lang="en-US" dirty="0">
              <a:solidFill>
                <a:srgbClr val="64BCD9"/>
              </a:solidFill>
              <a:latin typeface="Arial"/>
            </a:endParaRPr>
          </a:p>
        </p:txBody>
      </p: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827091"/>
            <a:ext cx="9055120" cy="2616205"/>
            <a:chOff x="288" y="720"/>
            <a:chExt cx="5704" cy="1648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1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Unforeseen Obstacles: </a:t>
              </a:r>
            </a:p>
            <a:p>
              <a:pPr algn="l" eaLnBrk="1" hangingPunct="1"/>
              <a:r>
                <a:rPr lang="en-US" sz="2600" dirty="0" smtClean="0">
                  <a:solidFill>
                    <a:srgbClr val="000000"/>
                  </a:solidFill>
                  <a:sym typeface="Wingdings" charset="0"/>
                </a:rPr>
                <a:t>Short in the diode box following a training quench: </a:t>
              </a:r>
            </a:p>
            <a:p>
              <a:pPr algn="l" eaLnBrk="1" hangingPunct="1"/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released energy during quench at high </a:t>
              </a:r>
            </a:p>
            <a:p>
              <a:pPr algn="l" eaLnBrk="1" hangingPunct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	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   energy is capable of displacing debris that</a:t>
              </a:r>
            </a:p>
            <a:p>
              <a:pPr algn="l" eaLnBrk="1" hangingPunct="1"/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	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    has collected in the diode box</a:t>
              </a:r>
            </a:p>
            <a:p>
              <a:pPr marL="342900" indent="-342900" algn="l" eaLnBrk="1" hangingPunct="1">
                <a:buFont typeface="Wingdings" charset="2"/>
                <a:buChar char="è"/>
              </a:pPr>
              <a:r>
                <a:rPr lang="en-US" sz="2000" dirty="0" smtClean="0">
                  <a:solidFill>
                    <a:srgbClr val="FF0000"/>
                  </a:solidFill>
                  <a:sym typeface="Wingdings"/>
                </a:rPr>
                <a:t>Second incident during training in ca. 252 quenches</a:t>
              </a:r>
            </a:p>
            <a:p>
              <a:pPr marL="342900" indent="-342900" algn="l" eaLnBrk="1" hangingPunct="1">
                <a:buFont typeface="Wingdings" charset="2"/>
                <a:buChar char="è"/>
              </a:pPr>
              <a:r>
                <a:rPr lang="en-US" sz="2000" smtClean="0">
                  <a:solidFill>
                    <a:srgbClr val="FF0000"/>
                  </a:solidFill>
                  <a:sym typeface="Wingdings"/>
                </a:rPr>
                <a:t>(</a:t>
              </a:r>
              <a:r>
                <a:rPr lang="en-US" sz="2000" dirty="0" smtClean="0">
                  <a:solidFill>
                    <a:srgbClr val="FF0000"/>
                  </a:solidFill>
                  <a:sym typeface="Wingdings"/>
                </a:rPr>
                <a:t>but had </a:t>
              </a:r>
              <a:r>
                <a:rPr lang="en-US" sz="2000" smtClean="0">
                  <a:solidFill>
                    <a:srgbClr val="FF0000"/>
                  </a:solidFill>
                  <a:sym typeface="Wingdings"/>
                </a:rPr>
                <a:t>also 5-6 shorts before LS1)</a:t>
              </a:r>
              <a:endParaRPr lang="en-US" sz="2000" dirty="0" smtClean="0">
                <a:solidFill>
                  <a:srgbClr val="FF0000"/>
                </a:solidFill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Energy Exploitation Session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2" descr="C:\Mateusz Bednarek files\Files_30\30L5_diode_box\IMG_08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8" t="10790" r="4851"/>
          <a:stretch/>
        </p:blipFill>
        <p:spPr bwMode="auto">
          <a:xfrm>
            <a:off x="290393" y="3421763"/>
            <a:ext cx="4417081" cy="34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Mateusz Bednarek files\Files_30\30L5_diode_box\IMG_08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06" t="12614" r="20227" b="13554"/>
          <a:stretch/>
        </p:blipFill>
        <p:spPr bwMode="auto">
          <a:xfrm>
            <a:off x="6859240" y="1666560"/>
            <a:ext cx="2088232" cy="1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84" r="4322" b="2672"/>
          <a:stretch/>
        </p:blipFill>
        <p:spPr>
          <a:xfrm>
            <a:off x="4890415" y="3421763"/>
            <a:ext cx="3937650" cy="34674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5746" y="6043872"/>
            <a:ext cx="1038662" cy="7152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491372" y="5729702"/>
            <a:ext cx="3714374" cy="507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08800" y="63690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90211" y="750891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Mateusz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Bednarek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@ Cham 2017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06488" y="4876063"/>
            <a:ext cx="7853289" cy="1692700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smtClean="0">
                <a:solidFill>
                  <a:srgbClr val="3333CC"/>
                </a:solidFill>
                <a:sym typeface="Wingdings" charset="0"/>
              </a:rPr>
              <a:t>Risk Assessment: </a:t>
            </a:r>
            <a:endParaRPr lang="en-US" sz="2600" dirty="0" smtClean="0">
              <a:solidFill>
                <a:srgbClr val="3333CC"/>
              </a:solidFill>
              <a:sym typeface="Wingdings" charset="0"/>
            </a:endParaRPr>
          </a:p>
          <a:p>
            <a:pPr algn="l" eaLnBrk="1" hangingPunct="1"/>
            <a:r>
              <a:rPr lang="en-US" sz="2600" dirty="0">
                <a:solidFill>
                  <a:srgbClr val="000000"/>
                </a:solidFill>
                <a:sym typeface="Wingdings" charset="0"/>
              </a:rPr>
              <a:t>S</a:t>
            </a: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hould one therefore cure this problem at the root cause?</a:t>
            </a:r>
          </a:p>
          <a:p>
            <a:pPr algn="l" eaLnBrk="1" hangingPunct="1"/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 Systematic cleaning and insulation of the diode box!!!</a:t>
            </a:r>
          </a:p>
          <a:p>
            <a:pPr algn="l" eaLnBrk="1" hangingPunct="1"/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 Intervention during LS2?</a:t>
            </a:r>
            <a:endParaRPr lang="en-US" dirty="0" smtClean="0">
              <a:solidFill>
                <a:schemeClr val="tx1"/>
              </a:solidFill>
              <a:sym typeface="Wingdings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42919" y="3475811"/>
            <a:ext cx="7818023" cy="12618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Earth Fault Burner: </a:t>
            </a:r>
          </a:p>
          <a:p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Solution exists and could by now remove a short 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twice </a:t>
            </a:r>
            <a:endParaRPr lang="en-US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dirty="0" smtClean="0">
                <a:solidFill>
                  <a:srgbClr val="000000"/>
                </a:solidFill>
                <a:sym typeface="Wingdings" charset="0"/>
              </a:rPr>
              <a:t>But there is no guarantee that this method will always work!!!</a:t>
            </a:r>
            <a:endParaRPr lang="en-US" dirty="0" smtClean="0">
              <a:solidFill>
                <a:schemeClr val="tx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114300" y="622300"/>
            <a:ext cx="9240860" cy="5755712"/>
            <a:chOff x="288" y="720"/>
            <a:chExt cx="5821" cy="3278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435" cy="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All magnets re-tested in SM18 did not show intrinsic limitations to</a:t>
              </a:r>
            </a:p>
            <a:p>
              <a:pPr algn="l" eaLnBrk="1" hangingPunct="1">
                <a:spcAft>
                  <a:spcPts val="1200"/>
                </a:spcAft>
              </a:pPr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reach ‘ultimate’ field (including 26MBs from tunnel)</a:t>
              </a:r>
            </a:p>
            <a:p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Statistical </a:t>
              </a:r>
              <a:r>
                <a:rPr lang="en-US" dirty="0">
                  <a:solidFill>
                    <a:srgbClr val="3333CC"/>
                  </a:solidFill>
                  <a:sym typeface="Wingdings" charset="0"/>
                </a:rPr>
                <a:t>analysis of all training quenches</a:t>
              </a:r>
              <a:r>
                <a:rPr lang="en-US" dirty="0" smtClean="0">
                  <a:solidFill>
                    <a:srgbClr val="3333CC"/>
                  </a:solidFill>
                  <a:sym typeface="Wingdings" charset="0"/>
                </a:rPr>
                <a:t>:</a:t>
              </a:r>
            </a:p>
            <a:p>
              <a:pPr marL="342900" indent="-342900" algn="l" eaLnBrk="1" hangingPunct="1">
                <a:buFont typeface="Arial" charset="0"/>
                <a:buChar char="•"/>
              </a:pPr>
              <a:r>
                <a:rPr lang="en-US" dirty="0" smtClean="0">
                  <a:solidFill>
                    <a:srgbClr val="00B050"/>
                  </a:solidFill>
                  <a:sym typeface="Wingdings" charset="0"/>
                </a:rPr>
                <a:t>95% of all quenches are 1</a:t>
              </a:r>
              <a:r>
                <a:rPr lang="en-US" baseline="30000" dirty="0" smtClean="0">
                  <a:solidFill>
                    <a:srgbClr val="00B050"/>
                  </a:solidFill>
                  <a:sym typeface="Wingdings" charset="0"/>
                </a:rPr>
                <a:t>st</a:t>
              </a:r>
              <a:r>
                <a:rPr lang="en-US" dirty="0" smtClean="0">
                  <a:solidFill>
                    <a:srgbClr val="00B050"/>
                  </a:solidFill>
                  <a:sym typeface="Wingdings" charset="0"/>
                </a:rPr>
                <a:t> quenches (magnets quench only once)</a:t>
              </a:r>
            </a:p>
            <a:p>
              <a:pPr marL="342900" indent="-342900" algn="l" eaLnBrk="1" hangingPunct="1">
                <a:buFont typeface="Arial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sym typeface="Wingdings" charset="0"/>
                </a:rPr>
                <a:t>Most training quenches in 3000 series</a:t>
              </a:r>
            </a:p>
            <a:p>
              <a:pPr marL="342900" indent="-342900" algn="l" eaLnBrk="1" hangingPunct="1">
                <a:buFont typeface="Arial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  <a:sym typeface="Wingdings" charset="0"/>
                </a:rPr>
                <a:t>No correlation in the training before and after thermal cycle!</a:t>
              </a:r>
            </a:p>
            <a:p>
              <a:pPr lvl="1">
                <a:spcAft>
                  <a:spcPts val="1200"/>
                </a:spcAft>
              </a:pP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Statistical process with Gaussian tails</a:t>
              </a:r>
              <a:endParaRPr lang="en-US" dirty="0">
                <a:solidFill>
                  <a:schemeClr val="tx1"/>
                </a:solidFill>
                <a:sym typeface="Wingdings"/>
              </a:endParaRPr>
            </a:p>
            <a:p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Expectation for 7TeV:</a:t>
              </a:r>
            </a:p>
            <a:p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33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% of 2000 </a:t>
              </a:r>
              <a:r>
                <a:rPr lang="fr-CH" sz="2000" dirty="0" err="1">
                  <a:solidFill>
                    <a:schemeClr val="tx1"/>
                  </a:solidFill>
                  <a:sym typeface="Symbol" pitchFamily="18" charset="2"/>
                </a:rPr>
                <a:t>series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endParaRPr lang="fr-CH" sz="2000" dirty="0" smtClean="0">
                <a:solidFill>
                  <a:schemeClr val="tx1"/>
                </a:solidFill>
                <a:sym typeface="Symbol" pitchFamily="18" charset="2"/>
              </a:endParaRPr>
            </a:p>
            <a:p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	</a:t>
              </a:r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	~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140 </a:t>
              </a:r>
              <a:r>
                <a:rPr lang="fr-CH" sz="2000" dirty="0" err="1">
                  <a:solidFill>
                    <a:schemeClr val="tx1"/>
                  </a:solidFill>
                  <a:sym typeface="Symbol" pitchFamily="18" charset="2"/>
                </a:rPr>
                <a:t>quenches</a:t>
              </a:r>
              <a:endParaRPr lang="fr-CH" sz="2000" dirty="0">
                <a:solidFill>
                  <a:schemeClr val="tx1"/>
                </a:solidFill>
                <a:sym typeface="Symbol" pitchFamily="18" charset="2"/>
              </a:endParaRPr>
            </a:p>
            <a:p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90% of 3000 </a:t>
              </a:r>
              <a:r>
                <a:rPr lang="fr-CH" sz="2000" dirty="0" err="1">
                  <a:solidFill>
                    <a:schemeClr val="tx1"/>
                  </a:solidFill>
                  <a:sym typeface="Symbol" pitchFamily="18" charset="2"/>
                </a:rPr>
                <a:t>series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endParaRPr lang="fr-CH" sz="2000" dirty="0" smtClean="0">
                <a:solidFill>
                  <a:schemeClr val="tx1"/>
                </a:solidFill>
                <a:sym typeface="Symbol" pitchFamily="18" charset="2"/>
              </a:endParaRPr>
            </a:p>
            <a:p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	</a:t>
              </a:r>
              <a:r>
                <a:rPr lang="fr-CH" sz="2000" dirty="0" smtClean="0">
                  <a:solidFill>
                    <a:schemeClr val="tx1"/>
                  </a:solidFill>
                  <a:sym typeface="Symbol" pitchFamily="18" charset="2"/>
                </a:rPr>
                <a:t>	~</a:t>
              </a:r>
              <a:r>
                <a:rPr lang="fr-CH" sz="2000" dirty="0">
                  <a:solidFill>
                    <a:schemeClr val="tx1"/>
                  </a:solidFill>
                  <a:sym typeface="Symbol" pitchFamily="18" charset="2"/>
                </a:rPr>
                <a:t>370 </a:t>
              </a:r>
              <a:r>
                <a:rPr lang="fr-CH" sz="2000" dirty="0" err="1" smtClean="0">
                  <a:solidFill>
                    <a:schemeClr val="tx1"/>
                  </a:solidFill>
                  <a:sym typeface="Symbol" pitchFamily="18" charset="2"/>
                </a:rPr>
                <a:t>quenches</a:t>
              </a:r>
              <a:endParaRPr lang="fr-CH" sz="2000" dirty="0">
                <a:solidFill>
                  <a:schemeClr val="tx1"/>
                </a:solidFill>
                <a:sym typeface="Symbol" pitchFamily="18" charset="2"/>
              </a:endParaRPr>
            </a:p>
            <a:p>
              <a:pPr marL="342900" indent="-342900">
                <a:buFont typeface="Wingdings" charset="2"/>
                <a:buChar char="è"/>
              </a:pPr>
              <a:r>
                <a:rPr lang="en-US" sz="2000" dirty="0" smtClean="0">
                  <a:solidFill>
                    <a:srgbClr val="0070C0"/>
                  </a:solidFill>
                  <a:sym typeface="Wingdings" charset="0"/>
                </a:rPr>
                <a:t>ca. 500 to 600 quenches</a:t>
              </a:r>
            </a:p>
            <a:p>
              <a:r>
                <a:rPr lang="en-US" sz="2000" dirty="0" smtClean="0">
                  <a:solidFill>
                    <a:srgbClr val="0070C0"/>
                  </a:solidFill>
                  <a:sym typeface="Wingdings" charset="0"/>
                </a:rPr>
                <a:t>      to reach 7 </a:t>
              </a:r>
              <a:r>
                <a:rPr lang="en-US" sz="2000" dirty="0" err="1" smtClean="0">
                  <a:solidFill>
                    <a:srgbClr val="0070C0"/>
                  </a:solidFill>
                  <a:sym typeface="Wingdings" charset="0"/>
                </a:rPr>
                <a:t>TeV</a:t>
              </a:r>
              <a:endParaRPr lang="en-US" sz="2000" dirty="0">
                <a:solidFill>
                  <a:srgbClr val="0070C0"/>
                </a:solidFill>
                <a:sym typeface="Wingdings" charset="0"/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  <a:sym typeface="Wingdings" charset="0"/>
                </a:rPr>
                <a:t>      </a:t>
              </a:r>
              <a:r>
                <a:rPr lang="en-US" sz="2000" dirty="0" smtClean="0">
                  <a:solidFill>
                    <a:srgbClr val="7DA66E"/>
                  </a:solidFill>
                  <a:sym typeface="Wingdings" charset="0"/>
                </a:rPr>
                <a:t>ca. 2 quenches / day</a:t>
              </a:r>
              <a:endParaRPr lang="en-US" sz="2000" dirty="0">
                <a:solidFill>
                  <a:srgbClr val="7DA66E"/>
                </a:solidFill>
                <a:sym typeface="Wingdings" charset="0"/>
              </a:endParaRPr>
            </a:p>
            <a:p>
              <a:pPr marL="342900" indent="-342900">
                <a:buFont typeface="Wingdings" charset="2"/>
                <a:buChar char="è"/>
              </a:pPr>
              <a:r>
                <a:rPr lang="en-US" sz="2000" dirty="0" smtClean="0">
                  <a:solidFill>
                    <a:srgbClr val="FF0000"/>
                  </a:solidFill>
                  <a:sym typeface="Wingdings" charset="0"/>
                </a:rPr>
                <a:t>Total of 1 month / sector</a:t>
              </a: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Energy Exploitation Session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123" y="3431158"/>
            <a:ext cx="5431003" cy="3314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5339" y="3090644"/>
            <a:ext cx="24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Ezio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Todesco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@ Cham 2017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27000" y="1615016"/>
            <a:ext cx="534989" cy="251088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5337" y="1055226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Gerard </a:t>
            </a:r>
            <a:r>
              <a:rPr lang="en-US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Willering</a:t>
            </a:r>
            <a:endParaRPr lang="en-US" sz="14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@ Cham 2017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85184" y="2009222"/>
            <a:ext cx="8287703" cy="16927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Performance </a:t>
            </a:r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estimates for first year operation after training: </a:t>
            </a:r>
            <a:endParaRPr lang="en-US" sz="2600" dirty="0" smtClean="0">
              <a:solidFill>
                <a:srgbClr val="3333CC"/>
              </a:solidFill>
              <a:sym typeface="Wingding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20% - 30% integrated </a:t>
            </a:r>
            <a:r>
              <a:rPr lang="en-US" sz="2600" dirty="0" err="1" smtClean="0">
                <a:solidFill>
                  <a:srgbClr val="000000"/>
                </a:solidFill>
                <a:sym typeface="Wingdings" charset="0"/>
              </a:rPr>
              <a:t>lumi</a:t>
            </a: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 loss if training before LS2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16% - 18% </a:t>
            </a:r>
            <a:r>
              <a:rPr lang="en-US" sz="2600" dirty="0">
                <a:solidFill>
                  <a:srgbClr val="000000"/>
                </a:solidFill>
                <a:sym typeface="Wingdings" charset="0"/>
              </a:rPr>
              <a:t>integrated </a:t>
            </a:r>
            <a:r>
              <a:rPr lang="en-US" sz="2600" dirty="0" err="1">
                <a:solidFill>
                  <a:srgbClr val="000000"/>
                </a:solidFill>
                <a:sym typeface="Wingdings" charset="0"/>
              </a:rPr>
              <a:t>lumi</a:t>
            </a:r>
            <a:r>
              <a:rPr lang="en-US" sz="2600" dirty="0">
                <a:solidFill>
                  <a:srgbClr val="000000"/>
                </a:solidFill>
                <a:sym typeface="Wingdings" charset="0"/>
              </a:rPr>
              <a:t> loss if training </a:t>
            </a:r>
            <a:r>
              <a:rPr lang="en-US" sz="2600" dirty="0" smtClean="0">
                <a:solidFill>
                  <a:srgbClr val="000000"/>
                </a:solidFill>
                <a:sym typeface="Wingdings" charset="0"/>
              </a:rPr>
              <a:t>after LS2</a:t>
            </a:r>
          </a:p>
          <a:p>
            <a:pPr lvl="1"/>
            <a:r>
              <a:rPr lang="en-US" sz="2600" dirty="0" smtClean="0">
                <a:solidFill>
                  <a:schemeClr val="tx2"/>
                </a:solidFill>
                <a:sym typeface="Wingdings"/>
              </a:rPr>
              <a:t> could </a:t>
            </a:r>
            <a:r>
              <a:rPr lang="en-US" sz="2600" dirty="0" smtClean="0">
                <a:solidFill>
                  <a:schemeClr val="tx2"/>
                </a:solidFill>
                <a:sym typeface="Wingdings"/>
              </a:rPr>
              <a:t>be smaller if training could start during LS2! </a:t>
            </a:r>
            <a:r>
              <a:rPr lang="en-US" sz="2600" dirty="0" smtClean="0">
                <a:solidFill>
                  <a:schemeClr val="tx2"/>
                </a:solidFill>
                <a:sym typeface="Wingdings" charset="0"/>
              </a:rPr>
              <a:t> 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00019" y="3806011"/>
            <a:ext cx="8721924" cy="129259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 smtClean="0">
                <a:solidFill>
                  <a:srgbClr val="3333CC"/>
                </a:solidFill>
                <a:sym typeface="Wingdings" charset="0"/>
              </a:rPr>
              <a:t>Strategy and planning: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 decided after Chamonix 2017 to stay at 6.5TeV until LS2</a:t>
            </a:r>
          </a:p>
          <a:p>
            <a:r>
              <a:rPr lang="en-US" sz="26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 evaluate possibility of ‘fixing’ diode problem during LS2</a:t>
            </a:r>
            <a:endParaRPr lang="en-US" sz="2600" dirty="0" smtClean="0">
              <a:solidFill>
                <a:srgbClr val="000000"/>
              </a:solidFill>
              <a:sym typeface="Wingdings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15" name="Slide Number Placeholder 9"/>
          <p:cNvSpPr txBox="1">
            <a:spLocks/>
          </p:cNvSpPr>
          <p:nvPr/>
        </p:nvSpPr>
        <p:spPr>
          <a:xfrm>
            <a:off x="7003996" y="6472089"/>
            <a:ext cx="21336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F59E4-244A-844E-8DFE-FA478A9ED1B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002"/>
            <a:ext cx="9144000" cy="1584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8050"/>
            <a:ext cx="9144000" cy="992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94994"/>
            <a:ext cx="5148546" cy="10047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2236" y="138336"/>
            <a:ext cx="9004300" cy="9144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u="sng" dirty="0" smtClean="0">
                <a:solidFill>
                  <a:srgbClr val="FF0000"/>
                </a:solidFill>
              </a:rPr>
              <a:t>LHC Schedule: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FEFD5421-3BF6-6740-8D1D-E9ED9907949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2236" y="138336"/>
            <a:ext cx="9004300" cy="9144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u="sng" dirty="0" smtClean="0">
                <a:solidFill>
                  <a:srgbClr val="FF0000"/>
                </a:solidFill>
              </a:rPr>
              <a:t>End: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p-p physics </a:t>
            </a:r>
            <a:r>
              <a:rPr lang="mr-IN" sz="36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machine availability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893723"/>
            <a:ext cx="8686800" cy="1328616"/>
          </a:xfrm>
        </p:spPr>
        <p:txBody>
          <a:bodyPr>
            <a:noAutofit/>
          </a:bodyPr>
          <a:lstStyle/>
          <a:p>
            <a:pPr marL="36576" indent="0">
              <a:spcBef>
                <a:spcPts val="600"/>
              </a:spcBef>
              <a:buNone/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2016 was characterized by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unprecedented machine availability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541338" indent="-230188">
              <a:spcBef>
                <a:spcPts val="600"/>
              </a:spcBef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The machine was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available for operation 72% of the time 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scheduled for physics</a:t>
            </a:r>
          </a:p>
          <a:p>
            <a:pPr marL="541338" indent="-230188">
              <a:spcBef>
                <a:spcPts val="600"/>
              </a:spcBef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Overall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Stable Beam efficiency of 49% 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(to be compared to 36% in 2012, and 30% for the short production period in 2015)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6" y="2526976"/>
            <a:ext cx="5163993" cy="302597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343398" y="2450776"/>
            <a:ext cx="3597401" cy="3271234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600"/>
              </a:spcBef>
              <a:buFont typeface="Arial"/>
              <a:buNone/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Possible thanks to:</a:t>
            </a:r>
          </a:p>
          <a:p>
            <a:pPr marL="311150" indent="-219075">
              <a:spcBef>
                <a:spcPts val="600"/>
              </a:spcBef>
            </a:pP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Professionalism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commitment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attention to the details 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from all the different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equipment groups</a:t>
            </a:r>
          </a:p>
          <a:p>
            <a:pPr marL="311150" indent="-219075">
              <a:spcBef>
                <a:spcPts val="600"/>
              </a:spcBef>
            </a:pP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Solid understanding </a:t>
            </a: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of the machine and beam behaviors</a:t>
            </a:r>
          </a:p>
          <a:p>
            <a:pPr marL="311150" indent="-219075">
              <a:spcBef>
                <a:spcPts val="600"/>
              </a:spcBef>
            </a:pPr>
            <a:r>
              <a:rPr lang="en-US" sz="1700" dirty="0" smtClean="0">
                <a:latin typeface="Arial" charset="0"/>
                <a:ea typeface="Arial" charset="0"/>
                <a:cs typeface="Arial" charset="0"/>
              </a:rPr>
              <a:t>Continuous effort in </a:t>
            </a:r>
            <a:r>
              <a:rPr lang="en-US" sz="17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fault and availability tracking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796" y="6026647"/>
            <a:ext cx="370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 Lamont @ CERN Council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4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544" y="105746"/>
            <a:ext cx="5400600" cy="8501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dirty="0" smtClean="0">
                <a:solidFill>
                  <a:srgbClr val="FFFFFF"/>
                </a:solidFill>
              </a:rPr>
              <a:t>2017 special runs ?</a:t>
            </a:r>
            <a:r>
              <a:rPr lang="en-US" sz="3900" b="1" dirty="0" smtClean="0">
                <a:solidFill>
                  <a:srgbClr val="FFFFFF"/>
                </a:solidFill>
              </a:rPr>
              <a:t>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96752"/>
            <a:ext cx="8856984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Tx/>
              <a:buChar char="-"/>
            </a:pPr>
            <a:r>
              <a:rPr lang="en-GB" sz="2400" dirty="0" smtClean="0">
                <a:solidFill>
                  <a:srgbClr val="0C377B"/>
                </a:solidFill>
              </a:rPr>
              <a:t>5 </a:t>
            </a:r>
            <a:r>
              <a:rPr lang="en-GB" sz="2400" dirty="0" err="1" smtClean="0">
                <a:solidFill>
                  <a:srgbClr val="0C377B"/>
                </a:solidFill>
              </a:rPr>
              <a:t>TeV</a:t>
            </a:r>
            <a:r>
              <a:rPr lang="en-GB" sz="2400" dirty="0" smtClean="0">
                <a:solidFill>
                  <a:srgbClr val="0C377B"/>
                </a:solidFill>
              </a:rPr>
              <a:t> pp reference run </a:t>
            </a:r>
            <a:r>
              <a:rPr lang="en-GB" sz="2000" dirty="0" smtClean="0">
                <a:solidFill>
                  <a:srgbClr val="0C377B"/>
                </a:solidFill>
              </a:rPr>
              <a:t>(for </a:t>
            </a:r>
            <a:r>
              <a:rPr lang="en-GB" sz="2000" dirty="0" err="1" smtClean="0">
                <a:solidFill>
                  <a:srgbClr val="0C377B"/>
                </a:solidFill>
              </a:rPr>
              <a:t>Pb</a:t>
            </a:r>
            <a:r>
              <a:rPr lang="en-GB" sz="2000" dirty="0" smtClean="0">
                <a:solidFill>
                  <a:srgbClr val="0C377B"/>
                </a:solidFill>
              </a:rPr>
              <a:t>-PB and p-</a:t>
            </a:r>
            <a:r>
              <a:rPr lang="en-GB" sz="2000" dirty="0" err="1" smtClean="0">
                <a:solidFill>
                  <a:srgbClr val="0C377B"/>
                </a:solidFill>
              </a:rPr>
              <a:t>Pb</a:t>
            </a:r>
            <a:r>
              <a:rPr lang="en-GB" sz="2000" dirty="0" smtClean="0">
                <a:solidFill>
                  <a:srgbClr val="0C377B"/>
                </a:solidFill>
              </a:rPr>
              <a:t> physics analysis)</a:t>
            </a:r>
            <a:endParaRPr lang="en-GB" sz="2400" dirty="0" smtClean="0">
              <a:solidFill>
                <a:srgbClr val="0C377B"/>
              </a:solidFill>
            </a:endParaRPr>
          </a:p>
          <a:p>
            <a:pPr marL="742950" lvl="1" indent="-285750" defTabSz="914400">
              <a:buFontTx/>
              <a:buChar char="-"/>
            </a:pPr>
            <a:r>
              <a:rPr lang="en-GB" sz="2000" dirty="0" smtClean="0">
                <a:solidFill>
                  <a:srgbClr val="FF0000"/>
                </a:solidFill>
              </a:rPr>
              <a:t>LHCC should recommend if to do at end of 2017 or end of 2018 just before the ion run</a:t>
            </a:r>
          </a:p>
          <a:p>
            <a:pPr marL="742950" lvl="1" indent="-285750" defTabSz="914400">
              <a:buFontTx/>
              <a:buChar char="-"/>
            </a:pPr>
            <a:r>
              <a:rPr lang="en-GB" sz="2000" dirty="0" smtClean="0">
                <a:solidFill>
                  <a:srgbClr val="0C377B"/>
                </a:solidFill>
              </a:rPr>
              <a:t>LHCC should define the duration: 7-10 days or 4-5 days of stable days</a:t>
            </a:r>
          </a:p>
          <a:p>
            <a:pPr lvl="1" defTabSz="914400"/>
            <a:endParaRPr lang="en-GB" sz="1100" dirty="0" smtClean="0">
              <a:solidFill>
                <a:srgbClr val="0C377B"/>
              </a:solidFill>
            </a:endParaRPr>
          </a:p>
          <a:p>
            <a:pPr lvl="1" defTabSz="914400"/>
            <a:endParaRPr lang="en-GB" sz="2400" dirty="0">
              <a:solidFill>
                <a:srgbClr val="0C377B"/>
              </a:solidFill>
            </a:endParaRPr>
          </a:p>
          <a:p>
            <a:pPr lvl="1" indent="-457200" defTabSz="914400">
              <a:buFontTx/>
              <a:buChar char="-"/>
            </a:pPr>
            <a:r>
              <a:rPr lang="en-GB" sz="2400" dirty="0" smtClean="0">
                <a:solidFill>
                  <a:srgbClr val="0C377B"/>
                </a:solidFill>
              </a:rPr>
              <a:t>High </a:t>
            </a:r>
            <a:r>
              <a:rPr lang="el-GR" sz="2400" dirty="0" smtClean="0">
                <a:solidFill>
                  <a:srgbClr val="0C377B"/>
                </a:solidFill>
              </a:rPr>
              <a:t>β</a:t>
            </a:r>
            <a:r>
              <a:rPr lang="en-GB" sz="2400" dirty="0" smtClean="0">
                <a:solidFill>
                  <a:srgbClr val="0C377B"/>
                </a:solidFill>
              </a:rPr>
              <a:t>* run at low energy ( 900 GeV/2 </a:t>
            </a:r>
            <a:r>
              <a:rPr lang="en-GB" sz="2400" dirty="0" err="1" smtClean="0">
                <a:solidFill>
                  <a:srgbClr val="0C377B"/>
                </a:solidFill>
              </a:rPr>
              <a:t>TeV</a:t>
            </a:r>
            <a:r>
              <a:rPr lang="en-GB" sz="2400" dirty="0" smtClean="0">
                <a:solidFill>
                  <a:srgbClr val="0C377B"/>
                </a:solidFill>
              </a:rPr>
              <a:t> ?) </a:t>
            </a:r>
          </a:p>
          <a:p>
            <a:pPr marL="457200" lvl="2" defTabSz="914400"/>
            <a:r>
              <a:rPr lang="en-GB" sz="2400" dirty="0">
                <a:solidFill>
                  <a:srgbClr val="0C377B"/>
                </a:solidFill>
              </a:rPr>
              <a:t>	</a:t>
            </a:r>
            <a:r>
              <a:rPr lang="en-GB" sz="2000" dirty="0" smtClean="0">
                <a:solidFill>
                  <a:srgbClr val="0C377B"/>
                </a:solidFill>
              </a:rPr>
              <a:t>(TOTEM and ATLAS(ALFA)</a:t>
            </a:r>
          </a:p>
          <a:p>
            <a:pPr lvl="1" indent="-457200" defTabSz="914400"/>
            <a:r>
              <a:rPr lang="en-GB" sz="2400" dirty="0" smtClean="0">
                <a:solidFill>
                  <a:srgbClr val="0C377B"/>
                </a:solidFill>
              </a:rPr>
              <a:t>	</a:t>
            </a:r>
            <a:r>
              <a:rPr lang="en-GB" sz="2000" dirty="0" smtClean="0">
                <a:solidFill>
                  <a:srgbClr val="0C377B"/>
                </a:solidFill>
              </a:rPr>
              <a:t>- 2018 or Run 3 ?</a:t>
            </a:r>
          </a:p>
          <a:p>
            <a:pPr lvl="1" indent="-457200" defTabSz="914400"/>
            <a:r>
              <a:rPr lang="en-GB" sz="2000" dirty="0">
                <a:solidFill>
                  <a:srgbClr val="0C377B"/>
                </a:solidFill>
              </a:rPr>
              <a:t>	</a:t>
            </a:r>
            <a:r>
              <a:rPr lang="en-GB" sz="2000" dirty="0" smtClean="0">
                <a:solidFill>
                  <a:srgbClr val="0C377B"/>
                </a:solidFill>
              </a:rPr>
              <a:t>- </a:t>
            </a:r>
            <a:r>
              <a:rPr lang="en-GB" sz="2000" dirty="0" smtClean="0">
                <a:solidFill>
                  <a:srgbClr val="FF0000"/>
                </a:solidFill>
              </a:rPr>
              <a:t>To schedule 1 day of machine time in 2017 to investigate possibilitie</a:t>
            </a:r>
            <a:r>
              <a:rPr lang="en-GB" sz="2400" dirty="0" smtClean="0">
                <a:solidFill>
                  <a:srgbClr val="FF0000"/>
                </a:solidFill>
              </a:rPr>
              <a:t>s ?</a:t>
            </a:r>
          </a:p>
          <a:p>
            <a:pPr lvl="1" indent="-457200" defTabSz="914400"/>
            <a:endParaRPr lang="en-GB" sz="2400" dirty="0">
              <a:solidFill>
                <a:srgbClr val="0C377B"/>
              </a:solidFill>
            </a:endParaRPr>
          </a:p>
          <a:p>
            <a:pPr lvl="1" indent="-457200" defTabSz="914400">
              <a:buFontTx/>
              <a:buChar char="-"/>
            </a:pPr>
            <a:r>
              <a:rPr lang="en-GB" sz="2400" dirty="0" smtClean="0">
                <a:solidFill>
                  <a:srgbClr val="0C377B"/>
                </a:solidFill>
              </a:rPr>
              <a:t>90 m-like </a:t>
            </a:r>
            <a:r>
              <a:rPr lang="el-GR" sz="2400" dirty="0" smtClean="0">
                <a:solidFill>
                  <a:srgbClr val="0C377B"/>
                </a:solidFill>
              </a:rPr>
              <a:t>β</a:t>
            </a:r>
            <a:r>
              <a:rPr lang="en-GB" sz="2400" dirty="0" smtClean="0">
                <a:solidFill>
                  <a:srgbClr val="0C377B"/>
                </a:solidFill>
              </a:rPr>
              <a:t>* run with maximum luminosity </a:t>
            </a:r>
          </a:p>
          <a:p>
            <a:pPr marL="457200" lvl="2" defTabSz="914400"/>
            <a:r>
              <a:rPr lang="en-GB" sz="2400" dirty="0">
                <a:solidFill>
                  <a:srgbClr val="0C377B"/>
                </a:solidFill>
              </a:rPr>
              <a:t>	</a:t>
            </a:r>
            <a:r>
              <a:rPr lang="en-GB" sz="2000" dirty="0" smtClean="0">
                <a:solidFill>
                  <a:srgbClr val="0C377B"/>
                </a:solidFill>
              </a:rPr>
              <a:t>(</a:t>
            </a:r>
            <a:r>
              <a:rPr lang="en-GB" sz="2000" dirty="0">
                <a:solidFill>
                  <a:srgbClr val="0C377B"/>
                </a:solidFill>
              </a:rPr>
              <a:t>TOTEM and ATLAS(ALFA</a:t>
            </a:r>
            <a:r>
              <a:rPr lang="en-GB" sz="2000" dirty="0" smtClean="0">
                <a:solidFill>
                  <a:srgbClr val="0C377B"/>
                </a:solidFill>
              </a:rPr>
              <a:t>)</a:t>
            </a:r>
          </a:p>
          <a:p>
            <a:pPr lvl="1" indent="-457200" defTabSz="914400"/>
            <a:r>
              <a:rPr lang="en-GB" sz="2400" dirty="0" smtClean="0">
                <a:solidFill>
                  <a:srgbClr val="0C377B"/>
                </a:solidFill>
              </a:rPr>
              <a:t>	</a:t>
            </a:r>
            <a:r>
              <a:rPr lang="en-GB" sz="2000" dirty="0" smtClean="0">
                <a:solidFill>
                  <a:srgbClr val="0C377B"/>
                </a:solidFill>
              </a:rPr>
              <a:t>- </a:t>
            </a:r>
            <a:r>
              <a:rPr lang="en-GB" sz="2000" dirty="0" smtClean="0">
                <a:solidFill>
                  <a:srgbClr val="FF0000"/>
                </a:solidFill>
              </a:rPr>
              <a:t>LHCC: 2018 ? Duration : </a:t>
            </a:r>
            <a:r>
              <a:rPr lang="en-GB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en-GB" sz="2000" dirty="0" smtClean="0">
                <a:solidFill>
                  <a:srgbClr val="FF0000"/>
                </a:solidFill>
              </a:rPr>
              <a:t>1-2 weeks including setup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0"/>
            <a:ext cx="8226854" cy="94044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Activities on the critical path</a:t>
            </a:r>
            <a:endParaRPr lang="fr-FR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817620" y="6356350"/>
            <a:ext cx="4260736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rgbClr val="0055A0">
                    <a:tint val="75000"/>
                  </a:srgbClr>
                </a:solidFill>
              </a:rPr>
              <a:t>LHC Performance Workshop 2017  </a:t>
            </a:r>
          </a:p>
          <a:p>
            <a:r>
              <a:rPr lang="en-GB" dirty="0" smtClean="0">
                <a:solidFill>
                  <a:srgbClr val="0055A0">
                    <a:tint val="75000"/>
                  </a:srgbClr>
                </a:solidFill>
              </a:rPr>
              <a:t>Session 8 – LS2 Talks – </a:t>
            </a:r>
            <a:r>
              <a:rPr lang="en-GB" dirty="0" err="1" smtClean="0">
                <a:solidFill>
                  <a:srgbClr val="0055A0">
                    <a:tint val="75000"/>
                  </a:srgbClr>
                </a:solidFill>
              </a:rPr>
              <a:t>Indico</a:t>
            </a:r>
            <a:r>
              <a:rPr lang="en-GB" dirty="0" smtClean="0">
                <a:solidFill>
                  <a:srgbClr val="0055A0">
                    <a:tint val="75000"/>
                  </a:srgbClr>
                </a:solidFill>
              </a:rPr>
              <a:t> 580313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719"/>
          <a:stretch/>
        </p:blipFill>
        <p:spPr>
          <a:xfrm>
            <a:off x="7127501" y="3233554"/>
            <a:ext cx="1780280" cy="273202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0712" y="1278202"/>
            <a:ext cx="6052458" cy="307146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Font typeface="Arial"/>
              <a:buNone/>
            </a:pPr>
            <a:r>
              <a:rPr lang="en-US" sz="1400" dirty="0" smtClean="0">
                <a:solidFill>
                  <a:srgbClr val="0055A0">
                    <a:lumMod val="60000"/>
                    <a:lumOff val="40000"/>
                  </a:srgbClr>
                </a:solidFill>
                <a:sym typeface="Wingdings" panose="05000000000000000000" pitchFamily="2" charset="2"/>
              </a:rPr>
              <a:t>A31L2 magnet exchange </a:t>
            </a:r>
          </a:p>
          <a:p>
            <a:pPr marL="285750" indent="-285750" defTabSz="914400">
              <a:buClrTx/>
              <a:buFont typeface="Arial" panose="020B0604020202020204" pitchFamily="34" charset="0"/>
              <a:buChar char="-"/>
            </a:pPr>
            <a:r>
              <a:rPr lang="en-GB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The new A31L2 magnet was installed on 16</a:t>
            </a:r>
            <a:r>
              <a:rPr lang="en-GB" sz="1400" baseline="30000" dirty="0" smtClean="0">
                <a:solidFill>
                  <a:srgbClr val="0055A0"/>
                </a:solidFill>
                <a:sym typeface="Wingdings" panose="05000000000000000000" pitchFamily="2" charset="2"/>
              </a:rPr>
              <a:t>th</a:t>
            </a:r>
            <a:r>
              <a:rPr lang="en-GB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 January</a:t>
            </a:r>
          </a:p>
          <a:p>
            <a:pPr marL="285750" indent="-285750" defTabSz="914400">
              <a:buClrTx/>
              <a:buFont typeface="Arial" panose="020B0604020202020204" pitchFamily="34" charset="0"/>
              <a:buChar char="-"/>
            </a:pPr>
            <a:r>
              <a:rPr lang="en-GB" sz="1400" dirty="0" err="1" smtClean="0">
                <a:solidFill>
                  <a:srgbClr val="0055A0"/>
                </a:solidFill>
                <a:sym typeface="Wingdings" panose="05000000000000000000" pitchFamily="2" charset="2"/>
              </a:rPr>
              <a:t>ElQA</a:t>
            </a:r>
            <a:r>
              <a:rPr lang="en-GB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 HV and AIV tests have been completed successfully</a:t>
            </a:r>
          </a:p>
          <a:p>
            <a:pPr marL="285750" indent="-285750" defTabSz="914400">
              <a:buClrTx/>
              <a:buFont typeface="Arial" panose="020B0604020202020204" pitchFamily="34" charset="0"/>
              <a:buChar char="-"/>
            </a:pPr>
            <a:r>
              <a:rPr lang="en-US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The </a:t>
            </a:r>
            <a:r>
              <a:rPr lang="en-GB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2</a:t>
            </a:r>
            <a:r>
              <a:rPr lang="en-GB" sz="1400" baseline="30000" dirty="0" smtClean="0">
                <a:solidFill>
                  <a:srgbClr val="0055A0"/>
                </a:solidFill>
                <a:sym typeface="Wingdings" panose="05000000000000000000" pitchFamily="2" charset="2"/>
              </a:rPr>
              <a:t>nd</a:t>
            </a:r>
            <a:r>
              <a:rPr lang="en-GB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 RF ball test, the </a:t>
            </a:r>
            <a:r>
              <a:rPr lang="en-US" sz="1400" dirty="0" err="1" smtClean="0">
                <a:solidFill>
                  <a:srgbClr val="0055A0"/>
                </a:solidFill>
                <a:sym typeface="Wingdings" panose="05000000000000000000" pitchFamily="2" charset="2"/>
              </a:rPr>
              <a:t>tomographies</a:t>
            </a:r>
            <a:r>
              <a:rPr lang="en-US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 and endoscopies have been performed and no problem have been identified on the PIMs</a:t>
            </a:r>
          </a:p>
          <a:p>
            <a:pPr marL="285750" indent="-285750" defTabSz="914400">
              <a:buClrTx/>
              <a:buFont typeface="Arial" panose="020B0604020202020204" pitchFamily="34" charset="0"/>
              <a:buChar char="-"/>
            </a:pPr>
            <a:r>
              <a:rPr lang="en-US" sz="1400" dirty="0" smtClean="0">
                <a:solidFill>
                  <a:srgbClr val="0055A0"/>
                </a:solidFill>
                <a:sym typeface="Wingdings" panose="05000000000000000000" pitchFamily="2" charset="2"/>
              </a:rPr>
              <a:t>The installation of the cryogenics instrumentation is in progress</a:t>
            </a:r>
          </a:p>
          <a:p>
            <a:pPr marL="0" indent="0" defTabSz="914400">
              <a:buClrTx/>
              <a:buFont typeface="Arial"/>
              <a:buNone/>
            </a:pPr>
            <a:endParaRPr lang="en-US" sz="1400" dirty="0" smtClean="0">
              <a:solidFill>
                <a:srgbClr val="0055A0"/>
              </a:solidFill>
            </a:endParaRPr>
          </a:p>
          <a:p>
            <a:pPr marL="0" indent="0" defTabSz="914400">
              <a:buClrTx/>
              <a:buFont typeface="Arial"/>
              <a:buNone/>
            </a:pPr>
            <a:r>
              <a:rPr lang="en-US" sz="1400" dirty="0" smtClean="0">
                <a:solidFill>
                  <a:srgbClr val="0055A0">
                    <a:lumMod val="60000"/>
                    <a:lumOff val="40000"/>
                  </a:srgbClr>
                </a:solidFill>
              </a:rPr>
              <a:t>Sector 1-2 Insulation leak tightness</a:t>
            </a:r>
          </a:p>
          <a:p>
            <a:pPr marL="0" indent="0" defTabSz="914400">
              <a:buClrTx/>
              <a:buFont typeface="Arial"/>
              <a:buNone/>
            </a:pPr>
            <a:r>
              <a:rPr lang="en-US" sz="1400" dirty="0" smtClean="0">
                <a:solidFill>
                  <a:srgbClr val="0055A0"/>
                </a:solidFill>
              </a:rPr>
              <a:t>Assuming no degradation during cool-down (factor </a:t>
            </a:r>
            <a:r>
              <a:rPr lang="en-US" sz="1400" dirty="0" smtClean="0">
                <a:solidFill>
                  <a:srgbClr val="0055A0"/>
                </a:solidFill>
                <a:sym typeface="Symbol" panose="05050102010706020507" pitchFamily="18" charset="2"/>
              </a:rPr>
              <a:t></a:t>
            </a:r>
            <a:r>
              <a:rPr lang="en-US" sz="1400" dirty="0" smtClean="0">
                <a:solidFill>
                  <a:srgbClr val="0055A0"/>
                </a:solidFill>
              </a:rPr>
              <a:t>100 of margin in the worst case), </a:t>
            </a:r>
            <a:r>
              <a:rPr lang="en-US" sz="1400" b="1" dirty="0" smtClean="0">
                <a:solidFill>
                  <a:srgbClr val="0055A0"/>
                </a:solidFill>
              </a:rPr>
              <a:t>all magnet leaks can be managed below vacuum level required </a:t>
            </a:r>
            <a:r>
              <a:rPr lang="en-US" sz="1400" dirty="0" smtClean="0">
                <a:solidFill>
                  <a:srgbClr val="0055A0"/>
                </a:solidFill>
              </a:rPr>
              <a:t>(E-04 mbar).</a:t>
            </a:r>
          </a:p>
          <a:p>
            <a:pPr marL="0" indent="0" defTabSz="914400">
              <a:buClrTx/>
              <a:buFont typeface="Arial"/>
              <a:buNone/>
            </a:pPr>
            <a:endParaRPr lang="en-GB" sz="1400" dirty="0" smtClean="0">
              <a:solidFill>
                <a:srgbClr val="0055A0"/>
              </a:solidFill>
            </a:endParaRPr>
          </a:p>
          <a:p>
            <a:pPr marL="0" indent="0" defTabSz="914400">
              <a:buClrTx/>
              <a:buFont typeface="Arial"/>
              <a:buNone/>
            </a:pPr>
            <a:r>
              <a:rPr lang="en-GB" sz="1400" dirty="0" smtClean="0">
                <a:solidFill>
                  <a:srgbClr val="0055A0">
                    <a:lumMod val="60000"/>
                    <a:lumOff val="40000"/>
                  </a:srgbClr>
                </a:solidFill>
              </a:rPr>
              <a:t>Sector 1-2 QRL status</a:t>
            </a:r>
          </a:p>
          <a:p>
            <a:pPr marL="285750" indent="-285750" algn="just" defTabSz="914400">
              <a:buClr>
                <a:srgbClr val="0055A0"/>
              </a:buClr>
              <a:buFont typeface="Arial" panose="020B0604020202020204" pitchFamily="34" charset="0"/>
              <a:buChar char="-"/>
            </a:pPr>
            <a:r>
              <a:rPr lang="en-US" sz="1400" b="1" dirty="0" smtClean="0">
                <a:solidFill>
                  <a:srgbClr val="0055A0"/>
                </a:solidFill>
              </a:rPr>
              <a:t>No mechanical intervention is foreseen on the QRL during the EYETS</a:t>
            </a:r>
          </a:p>
          <a:p>
            <a:pPr marL="285750" indent="-285750" algn="just" defTabSz="914400">
              <a:buClr>
                <a:srgbClr val="0055A0"/>
              </a:buClr>
              <a:buFont typeface="Arial" panose="020B0604020202020204" pitchFamily="34" charset="0"/>
              <a:buChar char="-"/>
            </a:pPr>
            <a:r>
              <a:rPr lang="en-US" sz="1400" dirty="0" smtClean="0">
                <a:solidFill>
                  <a:srgbClr val="0055A0"/>
                </a:solidFill>
              </a:rPr>
              <a:t>Existing small leak can be easily pumped with standard pumping capacity for 2017 operation, without impact on the performance of the distribution line</a:t>
            </a:r>
          </a:p>
          <a:p>
            <a:pPr marL="0" indent="0" defTabSz="914400">
              <a:buClrTx/>
              <a:buFont typeface="Arial"/>
              <a:buNone/>
            </a:pPr>
            <a:endParaRPr lang="en-GB" sz="1400" dirty="0">
              <a:solidFill>
                <a:srgbClr val="0055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7021" y="5950214"/>
            <a:ext cx="1536979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i="1" dirty="0" smtClean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Linear schedule for sector 1-2 </a:t>
            </a:r>
            <a:endParaRPr lang="en-GB" sz="800" i="1" dirty="0">
              <a:solidFill>
                <a:prstClr val="white">
                  <a:lumMod val="50000"/>
                </a:prstClr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076" y="778991"/>
            <a:ext cx="1338263" cy="24869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36057" y="3244323"/>
            <a:ext cx="1742299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i="1" dirty="0" smtClean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Installation of  A31L2 new magnet</a:t>
            </a:r>
            <a:endParaRPr lang="en-GB" sz="800" i="1" dirty="0">
              <a:solidFill>
                <a:prstClr val="white">
                  <a:lumMod val="50000"/>
                </a:prst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4294967295"/>
          </p:nvPr>
        </p:nvSpPr>
        <p:spPr>
          <a:xfrm>
            <a:off x="835735" y="6328701"/>
            <a:ext cx="2177809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>
                <a:solidFill>
                  <a:srgbClr val="0055A0">
                    <a:tint val="75000"/>
                  </a:srgbClr>
                </a:solidFill>
              </a:rPr>
              <a:t>Marzia Bernardini EN-ACE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827091"/>
            <a:ext cx="9221812" cy="2338395"/>
            <a:chOff x="288" y="720"/>
            <a:chExt cx="5809" cy="1473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423" cy="1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Main Goals and choices for 2015 and changes </a:t>
              </a:r>
              <a:r>
                <a:rPr lang="en-US" sz="2600" dirty="0" err="1" smtClean="0">
                  <a:solidFill>
                    <a:srgbClr val="3333CC"/>
                  </a:solidFill>
                  <a:sym typeface="Wingdings" charset="0"/>
                </a:rPr>
                <a:t>wrt</a:t>
              </a:r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 </a:t>
              </a:r>
              <a:r>
                <a:rPr lang="en-US" sz="2600" dirty="0" err="1" smtClean="0">
                  <a:solidFill>
                    <a:srgbClr val="3333CC"/>
                  </a:solidFill>
                  <a:sym typeface="Wingdings" charset="0"/>
                </a:rPr>
                <a:t>RunI</a:t>
              </a:r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: 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Magnet retraining after LS1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Beam energy increase to 6.5 </a:t>
              </a:r>
              <a:r>
                <a:rPr lang="en-US" dirty="0" err="1" smtClean="0">
                  <a:solidFill>
                    <a:schemeClr val="tx1"/>
                  </a:solidFill>
                  <a:sym typeface="Wingdings" charset="0"/>
                </a:rPr>
                <a:t>TeV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(from 4 </a:t>
              </a:r>
              <a:r>
                <a:rPr lang="en-US" dirty="0" err="1" smtClean="0">
                  <a:solidFill>
                    <a:schemeClr val="tx1"/>
                  </a:solidFill>
                  <a:sym typeface="Wingdings" charset="0"/>
                </a:rPr>
                <a:t>TeV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)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Change to operation with 25ns (from 50ns) 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2244 bunches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 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Operation with relaxed 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b</a:t>
              </a:r>
              <a:r>
                <a:rPr lang="en-US" baseline="30000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*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and large x-angle: 0.8m / 290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m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rad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E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xploring of limits @ 6.5 </a:t>
              </a:r>
              <a:r>
                <a:rPr lang="en-US" dirty="0" err="1" smtClean="0">
                  <a:solidFill>
                    <a:schemeClr val="tx1"/>
                  </a:solidFill>
                  <a:sym typeface="Wingdings" charset="0"/>
                </a:rPr>
                <a:t>TeV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Operation in 2015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88900" y="3544890"/>
            <a:ext cx="9117036" cy="3078174"/>
            <a:chOff x="288" y="720"/>
            <a:chExt cx="5743" cy="1939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792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57" cy="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0"/>
              <a:r>
                <a:rPr lang="en-US" sz="2600" dirty="0" smtClean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Main observations from 2015: </a:t>
              </a:r>
              <a:endParaRPr lang="en-US" sz="2600" dirty="0">
                <a:solidFill>
                  <a:srgbClr val="3333CC"/>
                </a:solidFill>
                <a:ea typeface="Times New Roman" charset="0"/>
                <a:cs typeface="Times New Roman" charset="0"/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Efficient re-training of magnets after LS1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LHC can operate efficiently with 25ns (30% SB and 70% AV)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Good transmission and emittance preservation </a:t>
              </a:r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through cycle </a:t>
              </a:r>
              <a:endParaRPr lang="en-US" dirty="0" smtClean="0">
                <a:solidFill>
                  <a:schemeClr val="tx1"/>
                </a:solidFill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e-cloud scrubbing relatively slow 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change scrubbing strategy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Strong conditioning of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UFOs</a:t>
              </a:r>
              <a:endParaRPr lang="en-US" dirty="0" smtClean="0">
                <a:solidFill>
                  <a:schemeClr val="tx1"/>
                </a:solidFill>
                <a:sym typeface="Wingdings"/>
              </a:endParaRP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ULO</a:t>
              </a:r>
            </a:p>
            <a:p>
              <a:pPr lvl="2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Reached half of nominal luminosity</a:t>
              </a:r>
              <a:endParaRPr lang="en-US" dirty="0">
                <a:solidFill>
                  <a:schemeClr val="tx1"/>
                </a:solidFill>
                <a:sym typeface="Wingdings" charset="0"/>
              </a:endParaRPr>
            </a:p>
          </p:txBody>
        </p:sp>
      </p:grp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7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Dipoles – Re-training in tunnel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03/03/2016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Chamonix Session 1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59541"/>
            <a:ext cx="8886825" cy="529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6869" y="1005463"/>
            <a:ext cx="288454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+mj-lt"/>
              </a:rPr>
              <a:t>About 8x faster (as expected)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2125" y="1005463"/>
            <a:ext cx="165141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</a:rPr>
              <a:t>Only 1.3x faster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770042" y="1553423"/>
            <a:ext cx="778758" cy="399988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362821" y="1540417"/>
            <a:ext cx="214779" cy="412994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 flipH="1">
            <a:off x="5812387" y="1344017"/>
            <a:ext cx="545446" cy="624971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821" y="4350720"/>
            <a:ext cx="2697552" cy="646331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Extrapolation to 7 </a:t>
            </a:r>
            <a:r>
              <a:rPr lang="en-GB" dirty="0" err="1" smtClean="0">
                <a:latin typeface="+mn-lt"/>
              </a:rPr>
              <a:t>TeV</a:t>
            </a:r>
            <a:r>
              <a:rPr lang="en-GB" dirty="0" smtClean="0">
                <a:latin typeface="+mn-lt"/>
              </a:rPr>
              <a:t> (12 kA) very tricky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3410" y="2050072"/>
            <a:ext cx="1582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rgbClr val="00B050"/>
                </a:solidFill>
                <a:latin typeface="+mj-lt"/>
              </a:rPr>
              <a:t>6.5 TeV + margin</a:t>
            </a:r>
            <a:endParaRPr lang="nl-NL" sz="1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1816100" y="64452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b="1" kern="120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mtClean="0"/>
              <a:t>Joint LARP CM28 Collaboration meeting, Napa CA, April 26</a:t>
            </a:r>
            <a:r>
              <a:rPr lang="en-GB" baseline="30000" smtClean="0"/>
              <a:t>th</a:t>
            </a:r>
            <a:r>
              <a:rPr lang="en-GB" smtClean="0"/>
              <a:t>, 2017      Oliver Brüning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3280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2" y="836712"/>
            <a:ext cx="8226854" cy="515631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ClrTx/>
              <a:buSzTx/>
            </a:pPr>
            <a:r>
              <a:rPr lang="en-US" sz="2000" dirty="0" smtClean="0"/>
              <a:t>Aperture restriction 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deep in MB.C15R8</a:t>
            </a:r>
            <a:r>
              <a:rPr lang="en-US" sz="2000" dirty="0" smtClean="0"/>
              <a:t>.</a:t>
            </a:r>
          </a:p>
          <a:p>
            <a:pPr marL="285750" indent="-285750">
              <a:spcBef>
                <a:spcPts val="0"/>
              </a:spcBef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ULO-induced quenches; BLM thresholds </a:t>
            </a:r>
            <a:r>
              <a:rPr lang="en-US" sz="2000" dirty="0"/>
              <a:t>around 15R8 have been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lowered</a:t>
            </a:r>
            <a:r>
              <a:rPr lang="en-US" sz="2000" dirty="0"/>
              <a:t> so as to avoid quenches</a:t>
            </a:r>
            <a:r>
              <a:rPr lang="en-US" sz="2000" dirty="0" smtClean="0"/>
              <a:t>.</a:t>
            </a:r>
          </a:p>
          <a:p>
            <a:pPr marL="285750" indent="-285750">
              <a:spcBef>
                <a:spcPts val="0"/>
              </a:spcBef>
              <a:buClrTx/>
              <a:buSzTx/>
            </a:pPr>
            <a:r>
              <a:rPr lang="en-US" sz="2000" b="1" dirty="0" smtClean="0">
                <a:solidFill>
                  <a:srgbClr val="FF0000"/>
                </a:solidFill>
              </a:rPr>
              <a:t>Vertical restriction not constant</a:t>
            </a:r>
            <a:r>
              <a:rPr lang="en-US" sz="2000" dirty="0" smtClean="0">
                <a:solidFill>
                  <a:srgbClr val="FF0000"/>
                </a:solidFill>
              </a:rPr>
              <a:t>;  horizontal restriction stable.</a:t>
            </a: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If the object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moves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further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50"/>
                </a:solidFill>
              </a:rPr>
              <a:t>there is room for increasing the orbit bump: </a:t>
            </a:r>
          </a:p>
          <a:p>
            <a:pPr lvl="1"/>
            <a:r>
              <a:rPr lang="en-US" sz="1800" dirty="0"/>
              <a:t>from currently H = -3 mm, V = 1 mm</a:t>
            </a:r>
          </a:p>
          <a:p>
            <a:pPr lvl="1"/>
            <a:r>
              <a:rPr lang="en-US" sz="1800" dirty="0"/>
              <a:t>we may increase to H = -6 mm, V = 3.5 mm</a:t>
            </a:r>
          </a:p>
          <a:p>
            <a:pPr lvl="1"/>
            <a:r>
              <a:rPr lang="en-US" sz="1800" dirty="0"/>
              <a:t>and reduce margin to 10 </a:t>
            </a:r>
            <a:r>
              <a:rPr lang="el-GR" sz="1800" dirty="0"/>
              <a:t>σ </a:t>
            </a:r>
            <a:r>
              <a:rPr lang="en-US" sz="1800" dirty="0"/>
              <a:t>in both planes at 450 GeV in the nearby quad.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4"/>
          <a:stretch/>
        </p:blipFill>
        <p:spPr>
          <a:xfrm>
            <a:off x="1" y="3921477"/>
            <a:ext cx="4747691" cy="2569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72" y="3960815"/>
            <a:ext cx="4626428" cy="2517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1440" y="281050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</a:t>
            </a:r>
            <a:r>
              <a:rPr lang="en-US" sz="1400" dirty="0" err="1" smtClean="0"/>
              <a:t>Mirarchi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0920" y="376758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May 2015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-4332514" y="33913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May 2015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67837" y="3806926"/>
            <a:ext cx="146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15/11 and 10/12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39617" y="415551"/>
            <a:ext cx="430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 Lamont @ 2016 Chamonix Summary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9100" y="6438055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D1AC8194-6750-9A49-9C56-40A718E2EA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3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UFOs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56792"/>
            <a:ext cx="6522408" cy="1992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35696" y="3654463"/>
            <a:ext cx="5745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UFO rates of ~10/h were stable over the last 3 weeks.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401967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End of Conditioning?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1117883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An encouraging fall in normalized rates during 2015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83568" y="4737997"/>
            <a:ext cx="8226854" cy="19313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BLMTWG proposes to continue to avoid dumping on UFOs as a strategy to maximize availability.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increase the short Running Sums (RS 1-6) by another factor 2</a:t>
            </a:r>
            <a:r>
              <a:rPr lang="en-US" sz="2000" dirty="0" smtClean="0"/>
              <a:t>, while reducing the longer Running Sums to conservative values.</a:t>
            </a:r>
          </a:p>
          <a:p>
            <a:r>
              <a:rPr lang="en-GB" sz="2000" dirty="0" smtClean="0"/>
              <a:t>In </a:t>
            </a:r>
            <a:r>
              <a:rPr lang="en-GB" sz="2000" dirty="0"/>
              <a:t>short: avoid dumping on UFOs all together as a strategy to maximize availability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962575" y="37286"/>
            <a:ext cx="221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Bernhard </a:t>
            </a:r>
            <a:r>
              <a:rPr lang="en-US" dirty="0" err="1" smtClean="0"/>
              <a:t>Auchmann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958" y="789928"/>
            <a:ext cx="430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 Lamont @ 2016 Chamonix Summary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7158AA0C-038E-D34F-BBD2-EECC5ED959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8900" y="611191"/>
            <a:ext cx="9145610" cy="2338395"/>
            <a:chOff x="288" y="720"/>
            <a:chExt cx="5761" cy="1473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08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75" cy="1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 smtClean="0">
                  <a:solidFill>
                    <a:srgbClr val="3333CC"/>
                  </a:solidFill>
                  <a:sym typeface="Wingdings" charset="0"/>
                </a:rPr>
                <a:t>Main Goals and choices for 2016 : 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Intensity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ramp-up: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2748 (</a:t>
              </a:r>
              <a:r>
                <a:rPr lang="en-US" sz="1800" dirty="0" smtClean="0">
                  <a:solidFill>
                    <a:schemeClr val="tx1"/>
                  </a:solidFill>
                  <a:sym typeface="Wingdings"/>
                </a:rPr>
                <a:t>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2244) 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bunches with 1.2 10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 charset="0"/>
                </a:rPr>
                <a:t>11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ppb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Operation with squeezed 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b</a:t>
              </a:r>
              <a:r>
                <a:rPr lang="en-US" baseline="30000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*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: 0.4m / 370</a:t>
              </a:r>
              <a:r>
                <a:rPr lang="en-US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m</a:t>
              </a:r>
              <a:r>
                <a:rPr lang="en-US" dirty="0">
                  <a:solidFill>
                    <a:schemeClr val="tx1"/>
                  </a:solidFill>
                  <a:sym typeface="Wingdings" charset="0"/>
                </a:rPr>
                <a:t>rad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280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m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rad (9.3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s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)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Tight collimator settings: TCSG @ 8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 charset="0"/>
                </a:rPr>
                <a:t>s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7.5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s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 (Impedance!)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Operation with BCMS beams  high brightness and small 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e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ea typeface="Times New Roman" charset="0"/>
                  <a:cs typeface="Times New Roman" charset="0"/>
                  <a:sym typeface="Wingdings"/>
                </a:rPr>
                <a:t>Special runs and ion operation </a:t>
              </a:r>
              <a:endParaRPr lang="en-US" dirty="0" smtClean="0">
                <a:solidFill>
                  <a:schemeClr val="tx1"/>
                </a:solidFill>
                <a:ea typeface="Times New Roman" charset="0"/>
                <a:cs typeface="Times New Roman" charset="0"/>
                <a:sym typeface="Wingdings" charset="0"/>
              </a:endParaRPr>
            </a:p>
          </p:txBody>
        </p:sp>
      </p:grp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Operation in 2016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883400" y="6407150"/>
            <a:ext cx="2133600" cy="365125"/>
          </a:xfrm>
        </p:spPr>
        <p:txBody>
          <a:bodyPr/>
          <a:lstStyle/>
          <a:p>
            <a:fld id="{5371553D-D713-40D2-AB46-7B381D0537C7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88900" y="2909890"/>
            <a:ext cx="8810648" cy="3816364"/>
            <a:chOff x="288" y="720"/>
            <a:chExt cx="5550" cy="2404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792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164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0"/>
              <a:r>
                <a:rPr lang="en-US" sz="2600" dirty="0" smtClean="0">
                  <a:solidFill>
                    <a:srgbClr val="3333CC"/>
                  </a:solidFill>
                  <a:ea typeface="Times New Roman" charset="0"/>
                  <a:cs typeface="Times New Roman" charset="0"/>
                  <a:sym typeface="Wingdings" charset="0"/>
                </a:rPr>
                <a:t>Main observations from 2016: </a:t>
              </a:r>
              <a:endParaRPr lang="en-US" sz="2600" dirty="0">
                <a:solidFill>
                  <a:srgbClr val="3333CC"/>
                </a:solidFill>
                <a:ea typeface="Times New Roman" charset="0"/>
                <a:cs typeface="Times New Roman" charset="0"/>
                <a:sym typeface="Wingdings" charset="0"/>
              </a:endParaRP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Efficient operation with BCMS beams!!!</a:t>
              </a:r>
            </a:p>
            <a:p>
              <a:pPr marL="514350" indent="-514350" algn="l" eaLnBrk="1" hangingPunct="1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LHC can operate very efficiently with 25ns (&gt; 60% SB)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Week 17 in April: SPS dump, PS power supply and Weasel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Limited beam intensity for the rest of the year</a:t>
              </a:r>
            </a:p>
            <a:p>
              <a:pPr marL="514350" indent="-514350">
                <a:buFont typeface="+mj-lt"/>
                <a:buAutoNum type="romanUcPeriod"/>
              </a:pP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Overall excellent machine understanding!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Excellent optics model: 1% RMS </a:t>
              </a:r>
              <a:r>
                <a:rPr lang="en-US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b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-beat, coupling 2 10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/>
                </a:rPr>
                <a:t>-4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Exceeded nominal L in June 2016 (1.4 10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/>
                </a:rPr>
                <a:t>34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cm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/>
                </a:rPr>
                <a:t>-2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s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/>
                </a:rPr>
                <a:t>-1 </a:t>
              </a:r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Sept)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 Overall 49% in SB in spite of April problems</a:t>
              </a:r>
            </a:p>
            <a:p>
              <a:pPr lvl="1"/>
              <a:r>
                <a:rPr lang="en-US" dirty="0" smtClean="0">
                  <a:solidFill>
                    <a:schemeClr val="tx1"/>
                  </a:solidFill>
                  <a:sym typeface="Wingdings"/>
                </a:rPr>
                <a:t>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Achieved 40fb</a:t>
              </a:r>
              <a:r>
                <a:rPr lang="en-US" baseline="30000" dirty="0" smtClean="0">
                  <a:solidFill>
                    <a:schemeClr val="tx1"/>
                  </a:solidFill>
                  <a:sym typeface="Wingdings" charset="0"/>
                </a:rPr>
                <a:t>-1</a:t>
              </a:r>
              <a:r>
                <a:rPr lang="en-US" dirty="0" smtClean="0">
                  <a:solidFill>
                    <a:schemeClr val="tx1"/>
                  </a:solidFill>
                  <a:sym typeface="Wingdings" charset="0"/>
                </a:rPr>
                <a:t> thanks to high efficiency and BCMS</a:t>
              </a:r>
              <a:endParaRPr lang="en-US" dirty="0">
                <a:solidFill>
                  <a:schemeClr val="tx1"/>
                </a:solidFill>
                <a:sym typeface="Wingdings" charset="0"/>
              </a:endParaRPr>
            </a:p>
          </p:txBody>
        </p:sp>
      </p:grp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7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72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startup: highs and lows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1534" y="853670"/>
            <a:ext cx="8608465" cy="4667421"/>
          </a:xfrm>
        </p:spPr>
        <p:txBody>
          <a:bodyPr>
            <a:normAutofit/>
          </a:bodyPr>
          <a:lstStyle/>
          <a:p>
            <a:pPr marL="36576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Beams back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 the LHC on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25 March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Easter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weekend, starts being a tradition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6576" indent="0">
              <a:spcBef>
                <a:spcPts val="600"/>
              </a:spcBef>
              <a:buNone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Very efficient </a:t>
            </a: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setup with low intensity beams </a:t>
            </a:r>
          </a:p>
          <a:p>
            <a:pPr lvl="1">
              <a:spcBef>
                <a:spcPts val="600"/>
              </a:spcBef>
              <a:buFont typeface="Wingdings" charset="2"/>
              <a:buChar char="à"/>
            </a:pP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machine validated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 for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* =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40 cm in ~1 month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36576" indent="0">
              <a:spcBef>
                <a:spcPts val="600"/>
              </a:spcBef>
              <a:buNone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But then </a:t>
            </a: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Week 17 came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- just about to start operation with higher intensity:</a:t>
            </a:r>
          </a:p>
          <a:p>
            <a:pPr marL="714375" lvl="1" indent="-261938">
              <a:spcBef>
                <a:spcPts val="600"/>
              </a:spcBef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26 April: Vacuum leak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SPS beam dump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limited beam intensity for the rest of the year </a:t>
            </a:r>
          </a:p>
          <a:p>
            <a:pPr marL="714375" lvl="1" indent="-261938">
              <a:spcBef>
                <a:spcPts val="600"/>
              </a:spcBef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27 April: Serious breakdown in the </a:t>
            </a: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PS main power supply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(POPS)</a:t>
            </a:r>
          </a:p>
          <a:p>
            <a:pPr marL="714375" lvl="1" indent="-261938">
              <a:spcBef>
                <a:spcPts val="600"/>
              </a:spcBef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29 April </a:t>
            </a: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“Weasel accident”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  <a:sym typeface="Wingdings"/>
              </a:rPr>
              <a:t>at one of the 66 kV transformers feeding the LHC</a:t>
            </a:r>
          </a:p>
          <a:p>
            <a:pPr lvl="1">
              <a:spcBef>
                <a:spcPts val="600"/>
              </a:spcBef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907" b="31748"/>
          <a:stretch/>
        </p:blipFill>
        <p:spPr>
          <a:xfrm>
            <a:off x="281534" y="3555313"/>
            <a:ext cx="2537335" cy="2520000"/>
          </a:xfrm>
          <a:prstGeom prst="rect">
            <a:avLst/>
          </a:prstGeom>
        </p:spPr>
      </p:pic>
      <p:pic>
        <p:nvPicPr>
          <p:cNvPr id="7" name="Picture 6" descr="Screen Shot 2016-07-26 at 11.2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97" y="3555313"/>
            <a:ext cx="2618908" cy="252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87779" y="3555313"/>
            <a:ext cx="2937504" cy="3027115"/>
            <a:chOff x="5787779" y="3555313"/>
            <a:chExt cx="2937504" cy="3027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6" r="10999"/>
            <a:stretch/>
          </p:blipFill>
          <p:spPr>
            <a:xfrm>
              <a:off x="6036513" y="3555313"/>
              <a:ext cx="2688770" cy="252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6" t="15302" r="30322" b="12911"/>
            <a:stretch/>
          </p:blipFill>
          <p:spPr>
            <a:xfrm>
              <a:off x="5787779" y="4982046"/>
              <a:ext cx="1387871" cy="160038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23997" y="6397762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Iadarola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@ CERN Council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6883400" y="6407150"/>
            <a:ext cx="21336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BA9D7-7191-E242-86C9-CDAB8713A2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84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Exquisite knowledge of the machine++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029200"/>
            <a:ext cx="7391400" cy="1278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66800"/>
            <a:ext cx="5463931" cy="3581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13986" y="4603750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 Lamont @ Chamonix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6100" y="6445250"/>
            <a:ext cx="6627000" cy="360000"/>
          </a:xfrm>
        </p:spPr>
        <p:txBody>
          <a:bodyPr/>
          <a:lstStyle/>
          <a:p>
            <a:pPr algn="l"/>
            <a:r>
              <a:rPr lang="en-GB" dirty="0"/>
              <a:t>Joint LARP CM28 Collaboration meeting, Napa CA, April 26</a:t>
            </a:r>
            <a:r>
              <a:rPr lang="en-GB" baseline="30000" dirty="0"/>
              <a:t>th</a:t>
            </a:r>
            <a:r>
              <a:rPr lang="en-GB" dirty="0"/>
              <a:t>, </a:t>
            </a:r>
            <a:r>
              <a:rPr lang="en-GB" dirty="0" smtClean="0"/>
              <a:t>2017      Oliver </a:t>
            </a:r>
            <a:r>
              <a:rPr lang="en-GB" dirty="0" err="1" smtClean="0"/>
              <a:t>Brüning</a:t>
            </a:r>
            <a:r>
              <a:rPr lang="en-GB" dirty="0" smtClean="0"/>
              <a:t>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red 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553D58-F42B-43B9-BDA1-90638D0CBA0D}">
  <ds:schemaRefs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HiLumiLHC_PresentationTemplate</Template>
  <TotalTime>90969</TotalTime>
  <Words>2293</Words>
  <Application>Microsoft Macintosh PowerPoint</Application>
  <PresentationFormat>On-screen Show (4:3)</PresentationFormat>
  <Paragraphs>370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Calibri</vt:lpstr>
      <vt:lpstr>Constantia</vt:lpstr>
      <vt:lpstr>Corbel</vt:lpstr>
      <vt:lpstr>Courier New</vt:lpstr>
      <vt:lpstr>Garamond</vt:lpstr>
      <vt:lpstr>Lucida Grande</vt:lpstr>
      <vt:lpstr>ＭＳ Ｐゴシック</vt:lpstr>
      <vt:lpstr>Optima</vt:lpstr>
      <vt:lpstr>Symbol</vt:lpstr>
      <vt:lpstr>Times New Roman</vt:lpstr>
      <vt:lpstr>Wingdings</vt:lpstr>
      <vt:lpstr>Arial</vt:lpstr>
      <vt:lpstr>Thème Office</vt:lpstr>
      <vt:lpstr>1_CERNCorporate4-3</vt:lpstr>
      <vt:lpstr>Fred 2</vt:lpstr>
      <vt:lpstr>Status of the LHC</vt:lpstr>
      <vt:lpstr>LHC Status: Outline</vt:lpstr>
      <vt:lpstr>Operation in 2015</vt:lpstr>
      <vt:lpstr>Dipoles – Re-training in tunnel</vt:lpstr>
      <vt:lpstr>ULO</vt:lpstr>
      <vt:lpstr>UFOs</vt:lpstr>
      <vt:lpstr>Operation in 2016</vt:lpstr>
      <vt:lpstr>The startup: highs and lows</vt:lpstr>
      <vt:lpstr>Exquisite knowledge of the machine++</vt:lpstr>
      <vt:lpstr>An extra boost from the injectors</vt:lpstr>
      <vt:lpstr>PowerPoint Presentation</vt:lpstr>
      <vt:lpstr>PowerPoint Presentation</vt:lpstr>
      <vt:lpstr>p-p physics – summing all up </vt:lpstr>
      <vt:lpstr>Special run at b* = 2.5 km</vt:lpstr>
      <vt:lpstr>The final rush: proton-ion run</vt:lpstr>
      <vt:lpstr>Operation in 2017</vt:lpstr>
      <vt:lpstr>PowerPoint Presentation</vt:lpstr>
      <vt:lpstr>Magnet Training Campaign before EYETS</vt:lpstr>
      <vt:lpstr>PowerPoint Presentation</vt:lpstr>
      <vt:lpstr>LHC Energy Exploitation Session</vt:lpstr>
      <vt:lpstr>LHC Energy Exploitation Session</vt:lpstr>
      <vt:lpstr>LHC Energy Exploitation Session</vt:lpstr>
      <vt:lpstr>PowerPoint Presentation</vt:lpstr>
      <vt:lpstr>PowerPoint Presentation</vt:lpstr>
      <vt:lpstr>p-p physics – machine availability</vt:lpstr>
      <vt:lpstr>PowerPoint Presentation</vt:lpstr>
      <vt:lpstr>Activities on the critical path</vt:lpstr>
    </vt:vector>
  </TitlesOfParts>
  <Company>CERN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HiLumi collaborators</dc:title>
  <dc:creator>Cecile Noels</dc:creator>
  <cp:lastModifiedBy>Oliver Bruning</cp:lastModifiedBy>
  <cp:revision>399</cp:revision>
  <cp:lastPrinted>2014-08-11T04:18:18Z</cp:lastPrinted>
  <dcterms:created xsi:type="dcterms:W3CDTF">2011-12-13T14:40:13Z</dcterms:created>
  <dcterms:modified xsi:type="dcterms:W3CDTF">2017-04-18T12:36:52Z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