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306" r:id="rId6"/>
    <p:sldId id="452" r:id="rId7"/>
    <p:sldId id="528" r:id="rId8"/>
    <p:sldId id="523" r:id="rId9"/>
    <p:sldId id="505" r:id="rId10"/>
    <p:sldId id="507" r:id="rId11"/>
    <p:sldId id="508" r:id="rId12"/>
    <p:sldId id="510" r:id="rId13"/>
    <p:sldId id="511" r:id="rId14"/>
    <p:sldId id="512" r:id="rId15"/>
    <p:sldId id="524" r:id="rId16"/>
    <p:sldId id="502" r:id="rId17"/>
    <p:sldId id="503" r:id="rId18"/>
    <p:sldId id="405" r:id="rId19"/>
    <p:sldId id="527" r:id="rId20"/>
    <p:sldId id="514" r:id="rId21"/>
    <p:sldId id="520" r:id="rId22"/>
    <p:sldId id="519" r:id="rId23"/>
    <p:sldId id="522" r:id="rId24"/>
    <p:sldId id="526" r:id="rId25"/>
    <p:sldId id="516" r:id="rId26"/>
    <p:sldId id="525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16" autoAdjust="0"/>
    <p:restoredTop sz="96407" autoAdjust="0"/>
  </p:normalViewPr>
  <p:slideViewPr>
    <p:cSldViewPr snapToObjects="1" showGuides="1">
      <p:cViewPr>
        <p:scale>
          <a:sx n="90" d="100"/>
          <a:sy n="90" d="100"/>
        </p:scale>
        <p:origin x="536" y="35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</p:spPr>
        <p:txBody>
          <a:bodyPr/>
          <a:lstStyle/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G. Apollinari – From LARP to HL-LHC AUP - October 2016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jpe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068960"/>
            <a:ext cx="7200000" cy="825624"/>
          </a:xfrm>
        </p:spPr>
        <p:txBody>
          <a:bodyPr/>
          <a:lstStyle/>
          <a:p>
            <a:r>
              <a:rPr lang="en-GB" dirty="0" smtClean="0"/>
              <a:t>LARP and HL-LHC AUP in US</a:t>
            </a:r>
            <a:br>
              <a:rPr lang="en-GB" dirty="0" smtClean="0"/>
            </a:br>
            <a:r>
              <a:rPr lang="en-GB" dirty="0" smtClean="0"/>
              <a:t>and Goals for CM28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4368" y="4348281"/>
            <a:ext cx="5687912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Giorgio Apollinari</a:t>
            </a:r>
          </a:p>
          <a:p>
            <a:endParaRPr lang="en-GB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054509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 smtClean="0"/>
              <a:t>Napa Valley, CA – Apr 24</a:t>
            </a:r>
            <a:r>
              <a:rPr lang="en-US" baseline="30000" dirty="0" smtClean="0"/>
              <a:t>th</a:t>
            </a:r>
            <a:r>
              <a:rPr lang="en-US" dirty="0" smtClean="0"/>
              <a:t> – 26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34200" y="6324600"/>
            <a:ext cx="1146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6414E1-1F73-4709-908F-F514BD98E91F}" type="datetime1">
              <a:rPr lang="en-US" smtClean="0">
                <a:solidFill>
                  <a:srgbClr val="1F497D"/>
                </a:solidFill>
              </a:rPr>
              <a:t>4/24/17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G. Ambrosio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ED618-2203-44A9-944A-E6D7F451D8D4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-8627"/>
            <a:ext cx="8691625" cy="6858000"/>
          </a:xfrm>
          <a:solidFill>
            <a:schemeClr val="bg1"/>
          </a:solidFill>
        </p:spPr>
      </p:pic>
      <p:cxnSp>
        <p:nvCxnSpPr>
          <p:cNvPr id="9" name="Straight Connector 8"/>
          <p:cNvCxnSpPr/>
          <p:nvPr/>
        </p:nvCxnSpPr>
        <p:spPr>
          <a:xfrm>
            <a:off x="6629400" y="76200"/>
            <a:ext cx="0" cy="6781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76200"/>
            <a:ext cx="0" cy="6781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2144" y="5334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Assembly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08123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Assembly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6990" y="640453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Assembly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4217" y="36806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Test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208" y="737392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Test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4279" y="29718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Test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118" y="34671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Test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4643" y="6238858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Test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5676" y="21336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Coils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28333" y="569489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FNAL Coils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32647" y="546570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BNL Coils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82855" y="-9903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FY18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0244" y="-774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FY19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6858000" y="429965"/>
            <a:ext cx="326958" cy="10797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7358" y="777292"/>
            <a:ext cx="10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MQXFA1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6924136" y="2527454"/>
            <a:ext cx="326958" cy="1511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50100" y="3061366"/>
            <a:ext cx="10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MQXFA2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8047860" y="5706865"/>
            <a:ext cx="326958" cy="9828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173851" y="5848876"/>
            <a:ext cx="10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MQXFA3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29400" y="4089281"/>
            <a:ext cx="249701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Cold Mass &amp; Cryostat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381000"/>
            <a:ext cx="0" cy="205740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76800" y="2438400"/>
            <a:ext cx="152400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76800" y="2438400"/>
            <a:ext cx="0" cy="173736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876800" y="4151376"/>
            <a:ext cx="45720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34000" y="4114800"/>
            <a:ext cx="0" cy="68580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57800" y="4800600"/>
            <a:ext cx="76200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013329" y="4800600"/>
            <a:ext cx="6471" cy="906265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336929" y="5678710"/>
            <a:ext cx="167640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36929" y="5706865"/>
            <a:ext cx="6471" cy="1151135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6553200" y="220980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415421" y="1981200"/>
            <a:ext cx="585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AUP</a:t>
            </a:r>
            <a:endParaRPr lang="en-US"/>
          </a:p>
        </p:txBody>
      </p:sp>
      <p:sp>
        <p:nvSpPr>
          <p:cNvPr id="54" name="Right Arrow 53"/>
          <p:cNvSpPr/>
          <p:nvPr/>
        </p:nvSpPr>
        <p:spPr>
          <a:xfrm flipH="1">
            <a:off x="5486400" y="220980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428333" y="1992868"/>
            <a:ext cx="9559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LARP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ED618-2203-44A9-944A-E6D7F451D8D4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1F497D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838200"/>
          <a:ext cx="867251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962"/>
                <a:gridCol w="1052423"/>
                <a:gridCol w="1078302"/>
                <a:gridCol w="909413"/>
                <a:gridCol w="909413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FY21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Magnet</a:t>
                      </a:r>
                      <a:r>
                        <a:rPr lang="en-US" baseline="0" smtClean="0"/>
                        <a:t> Prototypes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8.9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3.9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r>
                        <a:rPr lang="en-US" baseline="0" smtClean="0"/>
                        <a:t>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Crab Cavity HL-LHC Prototypes*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1.8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0.6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0.6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Other (WBFS</a:t>
                      </a:r>
                      <a:r>
                        <a:rPr lang="en-US" baseline="0" smtClean="0"/>
                        <a:t>, e-lens, Accelerator Physics, </a:t>
                      </a:r>
                      <a:r>
                        <a:rPr lang="en-US" err="1" smtClean="0"/>
                        <a:t>Toohig</a:t>
                      </a:r>
                      <a:r>
                        <a:rPr lang="en-US" baseline="0" smtClean="0"/>
                        <a:t> Fellows, Scientific Support, etc.)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smtClean="0"/>
                        <a:t>TOTAL LARP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13.7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7.5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4.6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3.0 M$</a:t>
                      </a:r>
                      <a:endParaRPr lang="en-US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LARP future after Nov ‘16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014412"/>
            <a:ext cx="29836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From: LARP DOE Review</a:t>
            </a:r>
          </a:p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83968" y="3048000"/>
            <a:ext cx="288032" cy="339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1689"/>
              </p:ext>
            </p:extLst>
          </p:nvPr>
        </p:nvGraphicFramePr>
        <p:xfrm>
          <a:off x="228600" y="3473450"/>
          <a:ext cx="867251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962"/>
                <a:gridCol w="1052423"/>
                <a:gridCol w="1016287"/>
                <a:gridCol w="971428"/>
                <a:gridCol w="909413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FY21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Magnet</a:t>
                      </a:r>
                      <a:r>
                        <a:rPr lang="en-US" baseline="0" smtClean="0"/>
                        <a:t> after LARP-AUP Transition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Crab Cavity after LARP-AUP Transition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Other (WBFS</a:t>
                      </a:r>
                      <a:r>
                        <a:rPr lang="en-US" baseline="0" smtClean="0"/>
                        <a:t>, e-lens, Accelerator Physics, </a:t>
                      </a:r>
                      <a:r>
                        <a:rPr lang="en-US" err="1" smtClean="0"/>
                        <a:t>Toohig</a:t>
                      </a:r>
                      <a:r>
                        <a:rPr lang="en-US" baseline="0" smtClean="0"/>
                        <a:t> Fellows, Scientific Support, etc.)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smtClean="0"/>
                        <a:t>TOTAL LARP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8.0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3.0M$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3.0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3.0 M$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Image 7" descr="Logo-APO-LAR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181" y="3212976"/>
            <a:ext cx="29836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Jan. 2017</a:t>
            </a:r>
          </a:p>
          <a:p>
            <a:r>
              <a:rPr lang="en-US" smtClean="0"/>
              <a:t>All Prototypes in AUP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47877"/>
              </p:ext>
            </p:extLst>
          </p:nvPr>
        </p:nvGraphicFramePr>
        <p:xfrm>
          <a:off x="133561" y="5794670"/>
          <a:ext cx="87675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047"/>
                <a:gridCol w="1062465"/>
                <a:gridCol w="1032191"/>
                <a:gridCol w="1008112"/>
                <a:gridCol w="94473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HL-LHC Acc. Upgrade Project (Dec </a:t>
                      </a:r>
                      <a:r>
                        <a:rPr lang="uk-UA" dirty="0" smtClean="0"/>
                        <a:t>’</a:t>
                      </a:r>
                      <a:r>
                        <a:rPr lang="en-US" dirty="0" smtClean="0"/>
                        <a:t>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32 M$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39 M$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40 M$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700" b="1" dirty="0" smtClean="0"/>
                        <a:t>…</a:t>
                      </a:r>
                      <a:endParaRPr lang="en-US" sz="17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9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920000" cy="720000"/>
          </a:xfrm>
        </p:spPr>
        <p:txBody>
          <a:bodyPr/>
          <a:lstStyle/>
          <a:p>
            <a:r>
              <a:rPr lang="en-US" sz="4000" dirty="0" smtClean="0"/>
              <a:t>HL-LHC </a:t>
            </a:r>
            <a:br>
              <a:rPr lang="en-US" sz="4000" dirty="0" smtClean="0"/>
            </a:br>
            <a:r>
              <a:rPr lang="en-US" sz="4000" dirty="0" smtClean="0"/>
              <a:t>Accelerator Upgrade Project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18" y="26616"/>
            <a:ext cx="7120550" cy="862766"/>
          </a:xfrm>
        </p:spPr>
        <p:txBody>
          <a:bodyPr/>
          <a:lstStyle/>
          <a:p>
            <a:r>
              <a:rPr lang="en-US" smtClean="0"/>
              <a:t>Possible U.S. contributions to HL-LHC </a:t>
            </a:r>
            <a:br>
              <a:rPr lang="en-US" smtClean="0"/>
            </a:br>
            <a:r>
              <a:rPr lang="en-US" smtClean="0"/>
              <a:t>(in pictures)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07503" y="4638530"/>
            <a:ext cx="3320185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Crab cavities</a:t>
            </a:r>
            <a:r>
              <a:rPr lang="en-US" altLang="en-US" sz="1050" b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eaLnBrk="1" hangingPunct="1"/>
            <a:endParaRPr lang="en-US" altLang="en-US" sz="1050">
              <a:latin typeface="Calibri" charset="0"/>
              <a:ea typeface="Calibri" charset="0"/>
              <a:cs typeface="Calibri" charset="0"/>
            </a:endParaRP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050" i="1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Deflect bunch at IP to collide head-on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Restore luminosity loss due to crossing angle 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Requires compact superconducting cavities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35974"/>
            <a:ext cx="2218066" cy="11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121" y="4638529"/>
            <a:ext cx="3656383" cy="128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759" y="1214172"/>
            <a:ext cx="7215562" cy="192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134557"/>
            <a:ext cx="5683970" cy="123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107504" y="3072957"/>
            <a:ext cx="38373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Large Aperture IR Quadrupoles</a:t>
            </a:r>
            <a:r>
              <a:rPr lang="en-US" altLang="en-US" sz="1600" b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eaLnBrk="1" hangingPunct="1"/>
            <a:endParaRPr lang="en-US" altLang="en-US" sz="1600">
              <a:latin typeface="Calibri" charset="0"/>
              <a:ea typeface="Calibri" charset="0"/>
              <a:cs typeface="Calibri" charset="0"/>
            </a:endParaRP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600" i="1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From </a:t>
            </a:r>
            <a:r>
              <a:rPr lang="en-US" altLang="en-US" sz="1200" i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70 mm </a:t>
            </a: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MQXA/B to </a:t>
            </a:r>
            <a:r>
              <a:rPr lang="en-US" altLang="en-US" sz="1200" i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150 mm </a:t>
            </a: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MQXF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From NbTi to </a:t>
            </a:r>
            <a:r>
              <a:rPr lang="en-US" altLang="en-US" sz="1200" i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Nb</a:t>
            </a:r>
            <a:r>
              <a:rPr lang="en-US" altLang="en-US" sz="1200" i="1" baseline="-2500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altLang="en-US" sz="1200" i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Sn for higher field/gradient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Minimum </a:t>
            </a:r>
            <a:r>
              <a:rPr lang="en-US" altLang="en-US" sz="1200" i="1">
                <a:solidFill>
                  <a:srgbClr val="00B05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altLang="en-US" sz="1200" i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* from 0.55 m to 0.15 m</a:t>
            </a: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US" altLang="en-US" sz="1200" i="1">
                <a:latin typeface="Calibri" charset="0"/>
                <a:ea typeface="Calibri" charset="0"/>
                <a:cs typeface="Calibri" charset="0"/>
              </a:rPr>
              <a:t> Compatible with 10x integrated luminosity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9674" y="960256"/>
            <a:ext cx="26260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/>
              <a:t>Insertion Region layout from the IP to Q4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5106" y="1322766"/>
            <a:ext cx="162678" cy="1620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563888" y="1322766"/>
            <a:ext cx="216024" cy="2161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7091290" y="1893536"/>
            <a:ext cx="505045" cy="3113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20318" y="26616"/>
            <a:ext cx="7120550" cy="862766"/>
          </a:xfrm>
        </p:spPr>
        <p:txBody>
          <a:bodyPr/>
          <a:lstStyle/>
          <a:p>
            <a:r>
              <a:rPr lang="en-US" smtClean="0"/>
              <a:t>Possible U.S. contributions to HL-LHC </a:t>
            </a:r>
            <a:br>
              <a:rPr lang="en-US" smtClean="0"/>
            </a:br>
            <a:r>
              <a:rPr lang="en-US" smtClean="0"/>
              <a:t>(in pictures)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31" y="788797"/>
            <a:ext cx="7920000" cy="5376507"/>
          </a:xfrm>
        </p:spPr>
        <p:txBody>
          <a:bodyPr/>
          <a:lstStyle/>
          <a:p>
            <a:r>
              <a:rPr lang="en-US" smtClean="0"/>
              <a:t>Q1/Q3 </a:t>
            </a:r>
            <a:r>
              <a:rPr lang="en-US" err="1" smtClean="0"/>
              <a:t>Cryoassembly</a:t>
            </a:r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smtClean="0"/>
              <a:t>Dressed RFD Cavity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49" y="891095"/>
            <a:ext cx="4904739" cy="1313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3" t="7285" r="3922" b="47060"/>
          <a:stretch/>
        </p:blipFill>
        <p:spPr>
          <a:xfrm>
            <a:off x="1938998" y="1916832"/>
            <a:ext cx="5756007" cy="1719747"/>
          </a:xfrm>
          <a:prstGeom prst="rect">
            <a:avLst/>
          </a:prstGeom>
        </p:spPr>
      </p:pic>
      <p:pic>
        <p:nvPicPr>
          <p:cNvPr id="9" name="Picture 8" descr="G:\Services\MechanicalCAD\Catia\Leuxe\CRAB Cavities\3D views Perso\ODU CAVITY 001 - 23-09-201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900045" cy="17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3933056"/>
            <a:ext cx="3924272" cy="2232248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flipH="1">
            <a:off x="7645506" y="1916832"/>
            <a:ext cx="1269483" cy="1228726"/>
          </a:xfrm>
          <a:prstGeom prst="curvedConnector3">
            <a:avLst>
              <a:gd name="adj1" fmla="val -490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875059" y="4581128"/>
            <a:ext cx="502124" cy="13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873" y="4869600"/>
            <a:ext cx="302843" cy="7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132" y="4672266"/>
            <a:ext cx="571580" cy="72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92090" y="5927683"/>
            <a:ext cx="668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/>
              <a:t>H-HOM</a:t>
            </a:r>
            <a:endParaRPr 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7323461" y="5445211"/>
            <a:ext cx="668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V</a:t>
            </a:r>
            <a:r>
              <a:rPr lang="en-US" sz="1000" smtClean="0"/>
              <a:t>-HOM</a:t>
            </a:r>
            <a:endParaRPr lang="en-US" sz="1000"/>
          </a:p>
        </p:txBody>
      </p:sp>
      <p:sp>
        <p:nvSpPr>
          <p:cNvPr id="19" name="TextBox 18"/>
          <p:cNvSpPr txBox="1"/>
          <p:nvPr/>
        </p:nvSpPr>
        <p:spPr>
          <a:xfrm>
            <a:off x="7745263" y="5724266"/>
            <a:ext cx="787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/>
              <a:t>RF Pickup</a:t>
            </a:r>
            <a:endParaRPr lang="en-US" sz="10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7" name="Image 5" descr="Logo-APO-L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20318" y="26616"/>
            <a:ext cx="7120550" cy="862766"/>
          </a:xfrm>
        </p:spPr>
        <p:txBody>
          <a:bodyPr/>
          <a:lstStyle/>
          <a:p>
            <a:r>
              <a:rPr lang="en-US" smtClean="0"/>
              <a:t>Possible U.S. contributions to HL-LHC </a:t>
            </a:r>
            <a:br>
              <a:rPr lang="en-US" smtClean="0"/>
            </a:br>
            <a:r>
              <a:rPr lang="en-US" smtClean="0"/>
              <a:t>(in words)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24" y="898079"/>
            <a:ext cx="7920000" cy="5915297"/>
          </a:xfrm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r>
              <a:rPr lang="en-US" smtClean="0"/>
              <a:t>At this time (pre-CD-1) the following deliverables are </a:t>
            </a:r>
            <a:r>
              <a:rPr lang="en-US" u="sng" smtClean="0"/>
              <a:t>entertained</a:t>
            </a:r>
            <a:r>
              <a:rPr lang="en-US" smtClean="0"/>
              <a:t> for the US contribution to HL-LHC:</a:t>
            </a:r>
          </a:p>
          <a:p>
            <a:pPr lvl="1"/>
            <a:r>
              <a:rPr lang="en-US" smtClean="0"/>
              <a:t> From the PPEP Draft exchanged with AUP FPD</a:t>
            </a:r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  <a:p>
            <a:r>
              <a:rPr lang="en-US" smtClean="0"/>
              <a:t>Delivery </a:t>
            </a:r>
            <a:r>
              <a:rPr lang="en-US"/>
              <a:t>Date Needs (from CERN):</a:t>
            </a:r>
          </a:p>
          <a:p>
            <a:pPr lvl="1"/>
            <a:r>
              <a:rPr lang="en-US"/>
              <a:t>Q1/Q3 	</a:t>
            </a:r>
            <a:r>
              <a:rPr lang="en-US" err="1"/>
              <a:t>Cryoassembly</a:t>
            </a:r>
            <a:r>
              <a:rPr lang="en-US"/>
              <a:t> #1 at CERN by Late </a:t>
            </a:r>
            <a:r>
              <a:rPr lang="fr-FR"/>
              <a:t>’</a:t>
            </a:r>
            <a:r>
              <a:rPr lang="en-US"/>
              <a:t>21</a:t>
            </a:r>
          </a:p>
          <a:p>
            <a:pPr marL="457200" lvl="1" indent="0">
              <a:buNone/>
            </a:pPr>
            <a:r>
              <a:rPr lang="en-US"/>
              <a:t>			</a:t>
            </a:r>
            <a:r>
              <a:rPr lang="en-US" u="sng" err="1"/>
              <a:t>Cryoassembly</a:t>
            </a:r>
            <a:r>
              <a:rPr lang="en-US" u="sng"/>
              <a:t> #8 at CERN by Summer </a:t>
            </a:r>
            <a:r>
              <a:rPr lang="fr-FR" u="sng"/>
              <a:t>’</a:t>
            </a:r>
            <a:r>
              <a:rPr lang="en-US" u="sng"/>
              <a:t>24</a:t>
            </a:r>
          </a:p>
          <a:p>
            <a:pPr lvl="1"/>
            <a:r>
              <a:rPr lang="en-US"/>
              <a:t>RFD		Dressed Cavity #1 at CERN by Late </a:t>
            </a:r>
            <a:r>
              <a:rPr lang="fr-FR"/>
              <a:t>’</a:t>
            </a:r>
            <a:r>
              <a:rPr lang="en-US"/>
              <a:t>22	</a:t>
            </a:r>
          </a:p>
          <a:p>
            <a:pPr marL="457200" lvl="1" indent="0">
              <a:buNone/>
            </a:pPr>
            <a:r>
              <a:rPr lang="en-US"/>
              <a:t>			</a:t>
            </a:r>
            <a:r>
              <a:rPr lang="en-US" u="sng"/>
              <a:t>Dressed Cavity #8 at CERN by Summer-Fall ‘</a:t>
            </a:r>
            <a:r>
              <a:rPr lang="en-US" u="sng" smtClean="0"/>
              <a:t>23</a:t>
            </a:r>
            <a:endParaRPr lang="en-US" u="s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012160" y="1916832"/>
            <a:ext cx="282445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Slightly more than 50%</a:t>
            </a:r>
          </a:p>
          <a:p>
            <a:r>
              <a:rPr lang="en-US"/>
              <a:t>o</a:t>
            </a:r>
            <a:r>
              <a:rPr lang="en-US" smtClean="0"/>
              <a:t>f the Q1/Q2a &amp; b/Q3 Final Focusing Triplets of HL-LHC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2161" y="3382541"/>
            <a:ext cx="282445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50% of the total number </a:t>
            </a:r>
          </a:p>
          <a:p>
            <a:r>
              <a:rPr lang="en-US"/>
              <a:t>o</a:t>
            </a:r>
            <a:r>
              <a:rPr lang="en-US" smtClean="0"/>
              <a:t>f Crab Cavities for</a:t>
            </a:r>
          </a:p>
          <a:p>
            <a:r>
              <a:rPr lang="en-US" smtClean="0"/>
              <a:t>HL-LHC</a:t>
            </a:r>
          </a:p>
          <a:p>
            <a:endParaRPr lang="en-US"/>
          </a:p>
          <a:p>
            <a:r>
              <a:rPr lang="en-US" sz="1400" i="1" smtClean="0"/>
              <a:t>CERN is also suggesting financial contribution to cavities built in Europe as Objective KPP (“Up-scope” Opportunity ?)</a:t>
            </a:r>
            <a:endParaRPr lang="en-US" sz="1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630" y="1726357"/>
            <a:ext cx="4378554" cy="35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52" y="1874338"/>
            <a:ext cx="6219825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HL-LHC AUP 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84" y="1003176"/>
            <a:ext cx="7920000" cy="625624"/>
          </a:xfrm>
        </p:spPr>
        <p:txBody>
          <a:bodyPr/>
          <a:lstStyle/>
          <a:p>
            <a:r>
              <a:rPr lang="en-US" dirty="0"/>
              <a:t>Must follow DOE Order 413.3b: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ctangle: Rounded Corners 6"/>
          <p:cNvSpPr/>
          <p:nvPr/>
        </p:nvSpPr>
        <p:spPr>
          <a:xfrm>
            <a:off x="3492325" y="3068960"/>
            <a:ext cx="287587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635896" y="1988840"/>
            <a:ext cx="50405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9952" y="1619508"/>
            <a:ext cx="39604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We are here: </a:t>
            </a:r>
            <a:r>
              <a:rPr lang="en-US" i="1" dirty="0" smtClean="0"/>
              <a:t>next goal CD-1/CD-3a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HL-LHC AUP: Funding Profile and Schedule at CD-0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5" descr="Screen Shot 2016-03-26 at 6.31.02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092659"/>
            <a:ext cx="6830412" cy="435256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3335" y="5557518"/>
            <a:ext cx="8008665" cy="380425"/>
          </a:xfrm>
        </p:spPr>
        <p:txBody>
          <a:bodyPr>
            <a:noAutofit/>
          </a:bodyPr>
          <a:lstStyle/>
          <a:p>
            <a:r>
              <a:rPr lang="en-US" sz="2000" smtClean="0"/>
              <a:t>Preliminary DOE TPC range is $180-250M in then-year dollars. </a:t>
            </a:r>
            <a:endParaRPr lang="en-US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 smtClean="0"/>
              <a:t>HL-LHC AUP CD-1/CD-3a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20688"/>
            <a:ext cx="5832648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763688" y="4606146"/>
            <a:ext cx="4464496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31840" y="5722230"/>
            <a:ext cx="5553889" cy="731106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Took ~1 year and 3 trips to DOE-HQ to get on this schedule !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364088" y="4822170"/>
            <a:ext cx="544697" cy="900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CD-1/CD-3a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8341"/>
            <a:ext cx="4392488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CD-1 Director’s Review (June 13</a:t>
            </a:r>
            <a:r>
              <a:rPr lang="en-US" baseline="30000" smtClean="0"/>
              <a:t>th</a:t>
            </a:r>
            <a:r>
              <a:rPr lang="en-US" smtClean="0"/>
              <a:t> – 15</a:t>
            </a:r>
            <a:r>
              <a:rPr lang="en-US" baseline="30000" smtClean="0"/>
              <a:t>th</a:t>
            </a:r>
            <a:r>
              <a:rPr lang="en-US" smtClean="0"/>
              <a:t> ) in preparation of DOE CD-1 Review </a:t>
            </a:r>
          </a:p>
          <a:p>
            <a:pPr lvl="1"/>
            <a:r>
              <a:rPr lang="en-US" smtClean="0"/>
              <a:t>Imperative to pass Director’s Review with decent marks</a:t>
            </a:r>
          </a:p>
          <a:p>
            <a:pPr lvl="1"/>
            <a:r>
              <a:rPr lang="en-US" smtClean="0"/>
              <a:t>AUP PO will have to report to DOE-HQ outcome of Director’s Review by early July.</a:t>
            </a:r>
          </a:p>
          <a:p>
            <a:r>
              <a:rPr lang="en-US" smtClean="0"/>
              <a:t>Imperative to address Director’s and CD-1 Review successfully for timely execution of the Project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340768"/>
            <a:ext cx="4248472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sz="3200" dirty="0" smtClean="0"/>
              <a:t>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28" y="980729"/>
            <a:ext cx="8321972" cy="496855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Progress since Paris (November 2016)</a:t>
            </a:r>
          </a:p>
          <a:p>
            <a:r>
              <a:rPr lang="en-US" dirty="0" smtClean="0"/>
              <a:t>LARP Progress in FY17 and Financials</a:t>
            </a:r>
          </a:p>
          <a:p>
            <a:r>
              <a:rPr lang="en-US" dirty="0" smtClean="0"/>
              <a:t>Interaction(s) with Funding Agencies</a:t>
            </a:r>
          </a:p>
          <a:p>
            <a:r>
              <a:rPr lang="en-US" dirty="0" smtClean="0"/>
              <a:t>FY18 and beyond</a:t>
            </a:r>
          </a:p>
          <a:p>
            <a:endParaRPr lang="en-US" dirty="0" smtClean="0"/>
          </a:p>
          <a:p>
            <a:r>
              <a:rPr lang="en-US" dirty="0" smtClean="0"/>
              <a:t>HL-LHC AUP Status</a:t>
            </a:r>
          </a:p>
          <a:p>
            <a:pPr lvl="1"/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CD-1 Director and DOE Reviews</a:t>
            </a:r>
          </a:p>
          <a:p>
            <a:r>
              <a:rPr lang="en-US" dirty="0" smtClean="0"/>
              <a:t>Goals for this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8" y="-27384"/>
            <a:ext cx="7920000" cy="7200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u="sng" dirty="0" smtClean="0"/>
              <a:t>Real</a:t>
            </a:r>
            <a:r>
              <a:rPr lang="en-US" dirty="0" smtClean="0"/>
              <a:t>) Goals of </a:t>
            </a:r>
            <a:r>
              <a:rPr lang="en-US" dirty="0" err="1" smtClean="0"/>
              <a:t>HiLumi</a:t>
            </a:r>
            <a:r>
              <a:rPr lang="en-US" dirty="0" smtClean="0"/>
              <a:t>/LARP CM28 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92" y="620688"/>
            <a:ext cx="8426468" cy="1008112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8052" y="1772816"/>
            <a:ext cx="8867288" cy="475252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Functional Requirement Specifications for all US deliverables is a must !</a:t>
            </a:r>
          </a:p>
          <a:p>
            <a:pPr lvl="1"/>
            <a:r>
              <a:rPr lang="en-US" dirty="0" smtClean="0"/>
              <a:t>Failure to leave this CM without at least WP agreement on the basic FRS would be a bad omen for a successful approval of HL-LHC AUP</a:t>
            </a:r>
          </a:p>
          <a:p>
            <a:r>
              <a:rPr lang="en-US" dirty="0" smtClean="0"/>
              <a:t>Conceptual Design (including, where possible, Integration) must be discussed</a:t>
            </a:r>
          </a:p>
          <a:p>
            <a:pPr lvl="1"/>
            <a:r>
              <a:rPr lang="en-US" dirty="0" smtClean="0"/>
              <a:t>Interfaces Specification Documents (or plans to get to Interfaces Documentation before CD-2) need to be discussed and agreed upon at this CM.</a:t>
            </a:r>
          </a:p>
          <a:p>
            <a:pPr lvl="1"/>
            <a:r>
              <a:rPr lang="en-US" dirty="0" smtClean="0"/>
              <a:t>Materials/Parts exchange and/or approval</a:t>
            </a:r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58952" y="594360"/>
            <a:ext cx="804747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8" y="-27384"/>
            <a:ext cx="7920000" cy="7200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u="sng" dirty="0" smtClean="0"/>
              <a:t>Real</a:t>
            </a:r>
            <a:r>
              <a:rPr lang="en-US" dirty="0" smtClean="0"/>
              <a:t>) Goals of </a:t>
            </a:r>
            <a:r>
              <a:rPr lang="en-US" dirty="0" err="1" smtClean="0"/>
              <a:t>HiLumi</a:t>
            </a:r>
            <a:r>
              <a:rPr lang="en-US" dirty="0" smtClean="0"/>
              <a:t>/LARP CM28 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16" y="708516"/>
            <a:ext cx="8426468" cy="1008112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988840"/>
            <a:ext cx="8867288" cy="399221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 Project within CERN HL-LHC Endeavor</a:t>
            </a:r>
          </a:p>
          <a:p>
            <a:pPr lvl="1"/>
            <a:r>
              <a:rPr lang="en-US" dirty="0" smtClean="0"/>
              <a:t>Rely on Lucio/Oliver presentation abilities </a:t>
            </a:r>
            <a:r>
              <a:rPr lang="en-US" i="1" u="sng" dirty="0" smtClean="0"/>
              <a:t>AND</a:t>
            </a:r>
            <a:r>
              <a:rPr lang="en-US" dirty="0" smtClean="0"/>
              <a:t> full agreement on KPPs (materials usage, parts from CERN, kits, tooling,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Cost and Duration</a:t>
            </a:r>
          </a:p>
          <a:p>
            <a:pPr lvl="1"/>
            <a:r>
              <a:rPr lang="en-US" dirty="0" smtClean="0"/>
              <a:t>Address external dependencies (materials and tools from CERN)</a:t>
            </a:r>
          </a:p>
          <a:p>
            <a:pPr lvl="1"/>
            <a:r>
              <a:rPr lang="en-US" dirty="0" smtClean="0"/>
              <a:t>Formally requested by DOE to address external dependencies as milestones </a:t>
            </a:r>
            <a:r>
              <a:rPr lang="en-US" i="1" u="sng" dirty="0" smtClean="0"/>
              <a:t>preceding</a:t>
            </a:r>
            <a:r>
              <a:rPr lang="en-US" dirty="0" smtClean="0"/>
              <a:t> US activities.</a:t>
            </a:r>
          </a:p>
          <a:p>
            <a:pPr lvl="1"/>
            <a:r>
              <a:rPr lang="en-US" dirty="0" smtClean="0"/>
              <a:t>All LARP/HL-LHC AUP L3 have done an exceptional job reviewing/scrubbing  BOEs in the last month. Thank you ! Need to keep same intensity preparing for Director/DOE Review during month of May.</a:t>
            </a:r>
          </a:p>
          <a:p>
            <a:pPr lvl="1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19324" y="1076454"/>
            <a:ext cx="8047476" cy="408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</a:t>
            </a:r>
            <a:r>
              <a:rPr lang="en-US" dirty="0" smtClean="0"/>
              <a:t>CD-2/CD-3b </a:t>
            </a:r>
            <a:r>
              <a:rPr lang="en-US" dirty="0" smtClean="0"/>
              <a:t>and CD-3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successful CD-1/CD-3a, our next effort will be to prepare for </a:t>
            </a:r>
            <a:r>
              <a:rPr lang="en-US" dirty="0" smtClean="0"/>
              <a:t>CD-2/CD-3b </a:t>
            </a:r>
            <a:r>
              <a:rPr lang="en-US" dirty="0" smtClean="0"/>
              <a:t>review in ~Spring-Summer 2018 assuming:</a:t>
            </a:r>
          </a:p>
          <a:p>
            <a:pPr lvl="1"/>
            <a:r>
              <a:rPr lang="en-US" dirty="0" smtClean="0"/>
              <a:t>Reasonable HL-LHC AUP budget profile</a:t>
            </a:r>
          </a:p>
          <a:p>
            <a:pPr lvl="1"/>
            <a:r>
              <a:rPr lang="en-US" dirty="0" smtClean="0"/>
              <a:t>Unchanged “Request by” date from CERN</a:t>
            </a:r>
          </a:p>
          <a:p>
            <a:r>
              <a:rPr lang="en-US" dirty="0" smtClean="0"/>
              <a:t>CD-2 (baseline) </a:t>
            </a:r>
            <a:r>
              <a:rPr lang="en-US" smtClean="0"/>
              <a:t>and </a:t>
            </a:r>
            <a:r>
              <a:rPr lang="en-US" smtClean="0"/>
              <a:t>CD-3b </a:t>
            </a:r>
            <a:r>
              <a:rPr lang="en-US" dirty="0" smtClean="0"/>
              <a:t>(start coil/magnet production + RFD Materials procurement)</a:t>
            </a:r>
          </a:p>
          <a:p>
            <a:pPr lvl="1"/>
            <a:r>
              <a:rPr lang="en-US" dirty="0" smtClean="0"/>
              <a:t> Approve Performance Baseline</a:t>
            </a:r>
          </a:p>
          <a:p>
            <a:pPr lvl="2"/>
            <a:r>
              <a:rPr lang="en-US" dirty="0" smtClean="0"/>
              <a:t>Technical (final) Design baseline</a:t>
            </a:r>
          </a:p>
          <a:p>
            <a:pPr lvl="2"/>
            <a:r>
              <a:rPr lang="en-US" dirty="0" smtClean="0"/>
              <a:t>EVMS on monthly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764624"/>
            <a:ext cx="8280480" cy="559172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Good Progress in LARP !</a:t>
            </a:r>
          </a:p>
          <a:p>
            <a:endParaRPr lang="en-US" dirty="0"/>
          </a:p>
          <a:p>
            <a:r>
              <a:rPr lang="en-US" dirty="0" smtClean="0"/>
              <a:t>HL-LHC AUP has seen evolvement since Paris:</a:t>
            </a:r>
          </a:p>
          <a:p>
            <a:pPr lvl="1"/>
            <a:r>
              <a:rPr lang="en-US" dirty="0" smtClean="0"/>
              <a:t>Prototypes in HL-LHC AUP</a:t>
            </a:r>
          </a:p>
          <a:p>
            <a:pPr lvl="1"/>
            <a:r>
              <a:rPr lang="en-US" dirty="0" smtClean="0"/>
              <a:t>Decrease of expected LARP support post-FY18</a:t>
            </a:r>
          </a:p>
          <a:p>
            <a:pPr lvl="1"/>
            <a:endParaRPr lang="en-US" dirty="0"/>
          </a:p>
          <a:p>
            <a:r>
              <a:rPr lang="en-US" dirty="0" smtClean="0"/>
              <a:t>By far the most important part of my message:</a:t>
            </a:r>
          </a:p>
          <a:p>
            <a:pPr lvl="1"/>
            <a:r>
              <a:rPr lang="en-US" dirty="0" smtClean="0"/>
              <a:t>Finalization/Support/Integration of HL-LHC needs/requirements is a </a:t>
            </a:r>
            <a:r>
              <a:rPr lang="en-US" i="1" dirty="0" smtClean="0"/>
              <a:t>“must” </a:t>
            </a:r>
            <a:r>
              <a:rPr lang="en-US" dirty="0" smtClean="0"/>
              <a:t>at this Collaborations Meeting</a:t>
            </a:r>
          </a:p>
          <a:p>
            <a:pPr lvl="2"/>
            <a:r>
              <a:rPr lang="en-US" dirty="0" smtClean="0"/>
              <a:t>Functional Requirement Specification on all AUP deliverables</a:t>
            </a:r>
          </a:p>
          <a:p>
            <a:pPr lvl="2"/>
            <a:r>
              <a:rPr lang="en-US" dirty="0" smtClean="0"/>
              <a:t>Materials/Parts Approval</a:t>
            </a:r>
          </a:p>
          <a:p>
            <a:pPr lvl="2"/>
            <a:r>
              <a:rPr lang="en-US" dirty="0" smtClean="0"/>
              <a:t>Interfaces agreement (or plan to reach agreement on a reasonable timescale in next few 6-8 months)</a:t>
            </a:r>
          </a:p>
          <a:p>
            <a:pPr lvl="2"/>
            <a:r>
              <a:rPr lang="en-US" dirty="0" smtClean="0"/>
              <a:t>Agreement on KPPs </a:t>
            </a:r>
          </a:p>
          <a:p>
            <a:pPr lvl="2"/>
            <a:r>
              <a:rPr lang="en-US" dirty="0" smtClean="0"/>
              <a:t>Full disclosure/discussion of schedule, especially for external dependencies.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6" y="44704"/>
            <a:ext cx="7920000" cy="720000"/>
          </a:xfrm>
        </p:spPr>
        <p:txBody>
          <a:bodyPr/>
          <a:lstStyle/>
          <a:p>
            <a:r>
              <a:rPr lang="en-US" dirty="0" smtClean="0"/>
              <a:t>Progress since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6438903" cy="516940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Successful Test of first long (4m) HL-LHC coil and commissioning of BNL Vertical Stand</a:t>
            </a:r>
          </a:p>
          <a:p>
            <a:r>
              <a:rPr lang="en-US" dirty="0"/>
              <a:t>Continued progress on </a:t>
            </a:r>
            <a:r>
              <a:rPr lang="en-US" dirty="0" smtClean="0"/>
              <a:t>4 m MQXF-prototype acquisition </a:t>
            </a:r>
            <a:r>
              <a:rPr lang="en-US" dirty="0"/>
              <a:t>(Strand, Coil Parts, </a:t>
            </a:r>
            <a:r>
              <a:rPr lang="en-US" dirty="0" smtClean="0"/>
              <a:t>Structure, </a:t>
            </a:r>
            <a:r>
              <a:rPr lang="en-US" dirty="0" err="1" smtClean="0"/>
              <a:t>etc</a:t>
            </a:r>
            <a:r>
              <a:rPr lang="en-US" dirty="0"/>
              <a:t>) and </a:t>
            </a:r>
            <a:r>
              <a:rPr lang="en-US" dirty="0" smtClean="0"/>
              <a:t>assembly:</a:t>
            </a:r>
            <a:endParaRPr lang="en-US" dirty="0"/>
          </a:p>
          <a:p>
            <a:pPr lvl="1"/>
            <a:r>
              <a:rPr lang="en-US" dirty="0" smtClean="0"/>
              <a:t>Next big (LARP) challenge: Test of Long prototype #1 in Summer 2017</a:t>
            </a:r>
          </a:p>
          <a:p>
            <a:r>
              <a:rPr lang="en-US" dirty="0" smtClean="0"/>
              <a:t>Successful tests (and reprocessing) of 3 NW cavities at JLAB</a:t>
            </a:r>
          </a:p>
          <a:p>
            <a:pPr lvl="1"/>
            <a:r>
              <a:rPr lang="en-US" dirty="0"/>
              <a:t>Next big (LARP) challenge: </a:t>
            </a:r>
            <a:r>
              <a:rPr lang="en-US" dirty="0" smtClean="0"/>
              <a:t>Vendor Interactions for prototype RFD cavities </a:t>
            </a:r>
          </a:p>
          <a:p>
            <a:r>
              <a:rPr lang="en-US" dirty="0" smtClean="0"/>
              <a:t>e-lens</a:t>
            </a:r>
          </a:p>
          <a:p>
            <a:pPr lvl="1"/>
            <a:r>
              <a:rPr lang="en-US" dirty="0" smtClean="0"/>
              <a:t>Test on CERN e-gun and simulations for HL-LHC</a:t>
            </a:r>
          </a:p>
          <a:p>
            <a:r>
              <a:rPr lang="en-US" dirty="0" smtClean="0"/>
              <a:t>WBFS</a:t>
            </a:r>
          </a:p>
          <a:p>
            <a:pPr lvl="1"/>
            <a:r>
              <a:rPr lang="en-US" dirty="0" smtClean="0"/>
              <a:t>MD to resume shortly, simulations on efficient RF power use</a:t>
            </a:r>
          </a:p>
          <a:p>
            <a:r>
              <a:rPr lang="en-US" dirty="0" smtClean="0"/>
              <a:t>Accelerator Physics</a:t>
            </a:r>
          </a:p>
          <a:p>
            <a:pPr lvl="1"/>
            <a:r>
              <a:rPr lang="en-US" dirty="0" smtClean="0"/>
              <a:t>Simulation on wire LR compensator for FY17 MD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</p:spPr>
        <p:txBody>
          <a:bodyPr/>
          <a:lstStyle/>
          <a:p>
            <a:r>
              <a:rPr lang="en-GB" noProof="0" dirty="0" smtClean="0"/>
              <a:t>PMG Meeting 3/22/17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188640"/>
            <a:ext cx="2186100" cy="6525344"/>
          </a:xfrm>
          <a:prstGeom prst="rect">
            <a:avLst/>
          </a:prstGeom>
        </p:spPr>
      </p:pic>
      <p:pic>
        <p:nvPicPr>
          <p:cNvPr id="8" name="Image 5" descr="Logo-APO-L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-1260000">
            <a:off x="155346" y="4951263"/>
            <a:ext cx="6675032" cy="4572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reported in Plenary and Parallel Sessions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5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5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55" y="76200"/>
            <a:ext cx="3242609" cy="641739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Toohig</a:t>
            </a:r>
            <a:r>
              <a:rPr lang="en-US" sz="3200" dirty="0" smtClean="0"/>
              <a:t> Fellowship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216641" y="6502364"/>
            <a:ext cx="2133600" cy="3651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E5266E6E-3187-4C1D-BA6D-2ACAC749C4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Screen Shot 2015-03-21 at 6.55.59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900460"/>
            <a:ext cx="1431839" cy="2057400"/>
          </a:xfrm>
          <a:prstGeom prst="rect">
            <a:avLst/>
          </a:prstGeom>
        </p:spPr>
      </p:pic>
      <p:pic>
        <p:nvPicPr>
          <p:cNvPr id="12" name="Picture 11" descr="Screen Shot 2015-03-21 at 6.50.04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436" y="3024230"/>
            <a:ext cx="1476773" cy="1604682"/>
          </a:xfrm>
          <a:prstGeom prst="rect">
            <a:avLst/>
          </a:prstGeom>
        </p:spPr>
      </p:pic>
      <p:pic>
        <p:nvPicPr>
          <p:cNvPr id="13" name="Picture 12" descr="Screen Shot 2015-03-21 at 6.47.50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712" y="919260"/>
            <a:ext cx="1466704" cy="1900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4416" y="2362595"/>
            <a:ext cx="10407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D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Bocian</a:t>
            </a:r>
            <a:r>
              <a:rPr lang="en-US" sz="1200" i="1" dirty="0" smtClean="0"/>
              <a:t> </a:t>
            </a:r>
          </a:p>
          <a:p>
            <a:r>
              <a:rPr lang="en-US" sz="1200" i="1" dirty="0" smtClean="0"/>
              <a:t>Prof. HNINP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776915"/>
            <a:ext cx="14808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DeMaria</a:t>
            </a:r>
            <a:r>
              <a:rPr lang="en-US" sz="1200" i="1" dirty="0" smtClean="0"/>
              <a:t> –CERN</a:t>
            </a:r>
            <a:endParaRPr lang="en-US" sz="1200" i="1" dirty="0"/>
          </a:p>
        </p:txBody>
      </p:sp>
      <p:pic>
        <p:nvPicPr>
          <p:cNvPr id="16" name="Picture 15" descr="Screen Shot 2015-03-21 at 6.57.19 P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308" y="3072214"/>
            <a:ext cx="1476220" cy="1695825"/>
          </a:xfrm>
          <a:prstGeom prst="rect">
            <a:avLst/>
          </a:prstGeom>
        </p:spPr>
      </p:pic>
      <p:pic>
        <p:nvPicPr>
          <p:cNvPr id="17" name="Picture 16" descr="Screen Shot 2015-03-21 at 6.44.27 P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7525" y="919260"/>
            <a:ext cx="1776603" cy="1543424"/>
          </a:xfrm>
          <a:prstGeom prst="rect">
            <a:avLst/>
          </a:prstGeom>
        </p:spPr>
      </p:pic>
      <p:pic>
        <p:nvPicPr>
          <p:cNvPr id="18" name="Picture 17" descr="Screen Shot 2015-03-21 at 6.45.44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616" y="1147860"/>
            <a:ext cx="1445325" cy="175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3157" y="2125034"/>
            <a:ext cx="140832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Calaga</a:t>
            </a:r>
            <a:r>
              <a:rPr lang="en-US" sz="1200" i="1" dirty="0" smtClean="0"/>
              <a:t> – CERN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81316" y="4195048"/>
            <a:ext cx="14337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Miyamoto – ESS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60528" y="4291414"/>
            <a:ext cx="10550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Mastoridis</a:t>
            </a:r>
            <a:endParaRPr lang="en-US" sz="1200" i="1" dirty="0" smtClean="0"/>
          </a:p>
          <a:p>
            <a:r>
              <a:rPr lang="en-US" sz="1200" i="1" dirty="0" smtClean="0"/>
              <a:t>Prof. CPU </a:t>
            </a:r>
            <a:endParaRPr lang="en-US" sz="1200" i="1" dirty="0"/>
          </a:p>
        </p:txBody>
      </p:sp>
      <p:pic>
        <p:nvPicPr>
          <p:cNvPr id="22" name="Picture 21" descr="Screen Shot 2015-03-21 at 7.02.09 PM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840" y="3052860"/>
            <a:ext cx="1569117" cy="15433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99396" y="4043392"/>
            <a:ext cx="12483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V. </a:t>
            </a:r>
            <a:r>
              <a:rPr lang="en-US" sz="1200" i="1" dirty="0" err="1" smtClean="0"/>
              <a:t>Previtali</a:t>
            </a:r>
            <a:endParaRPr lang="en-US" sz="1200" i="1" dirty="0" smtClean="0"/>
          </a:p>
          <a:p>
            <a:r>
              <a:rPr lang="en-US" sz="1200" i="1" dirty="0" smtClean="0"/>
              <a:t>Teacher, </a:t>
            </a:r>
            <a:r>
              <a:rPr lang="en-US" sz="1200" i="1" dirty="0" err="1" smtClean="0"/>
              <a:t>Geneve</a:t>
            </a:r>
            <a:endParaRPr lang="en-US" sz="1200" i="1" dirty="0"/>
          </a:p>
        </p:txBody>
      </p:sp>
      <p:pic>
        <p:nvPicPr>
          <p:cNvPr id="24" name="Picture 23" descr="Screen Shot 2015-03-21 at 7.03.38 P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891" y="3024230"/>
            <a:ext cx="1389529" cy="1553882"/>
          </a:xfrm>
          <a:prstGeom prst="rect">
            <a:avLst/>
          </a:prstGeom>
        </p:spPr>
      </p:pic>
      <p:pic>
        <p:nvPicPr>
          <p:cNvPr id="25" name="Picture 24" descr="Screen Shot 2015-03-21 at 7.05.26 PM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375" y="3072214"/>
            <a:ext cx="1299883" cy="15837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18546" y="4340594"/>
            <a:ext cx="1262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S</a:t>
            </a:r>
            <a:r>
              <a:rPr lang="en-US" sz="1200" i="1" dirty="0" smtClean="0"/>
              <a:t>. White – ESRF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1816" y="2547261"/>
            <a:ext cx="113326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H. </a:t>
            </a:r>
            <a:r>
              <a:rPr lang="en-US" sz="1200" i="1" dirty="0" err="1" smtClean="0"/>
              <a:t>Felice</a:t>
            </a:r>
            <a:r>
              <a:rPr lang="en-US" sz="1200" i="1" dirty="0" smtClean="0"/>
              <a:t> – CEA</a:t>
            </a:r>
            <a:endParaRPr lang="en-US" sz="12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61672" y="4059516"/>
            <a:ext cx="9524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J.Cesaratto</a:t>
            </a:r>
            <a:endParaRPr lang="en-US" sz="1200" i="1" dirty="0" smtClean="0"/>
          </a:p>
          <a:p>
            <a:r>
              <a:rPr lang="en-US" sz="1200" i="1" dirty="0" smtClean="0"/>
              <a:t>Phillips</a:t>
            </a:r>
            <a:endParaRPr lang="en-US" sz="1200" i="1" dirty="0"/>
          </a:p>
        </p:txBody>
      </p:sp>
      <p:pic>
        <p:nvPicPr>
          <p:cNvPr id="29" name="Picture 28" descr="Screen Shot 2015-03-21 at 7.09.09 PM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98" y="5138774"/>
            <a:ext cx="1219200" cy="17287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0898" y="6357974"/>
            <a:ext cx="6575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I.Pong</a:t>
            </a:r>
            <a:endParaRPr lang="en-US" sz="1200" i="1" dirty="0" smtClean="0"/>
          </a:p>
          <a:p>
            <a:r>
              <a:rPr lang="en-US" sz="1200" i="1" dirty="0" smtClean="0"/>
              <a:t>LBNL</a:t>
            </a:r>
            <a:endParaRPr lang="en-US" sz="1200" i="1" dirty="0"/>
          </a:p>
        </p:txBody>
      </p:sp>
      <p:pic>
        <p:nvPicPr>
          <p:cNvPr id="31" name="Picture 30" descr="Screen Shot 2015-03-21 at 7.10.25 PM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914" y="5067434"/>
            <a:ext cx="1195295" cy="15987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67114" y="6134234"/>
            <a:ext cx="7442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S. </a:t>
            </a:r>
            <a:r>
              <a:rPr lang="en-US" sz="1200" i="1" dirty="0" err="1" smtClean="0"/>
              <a:t>Verdu</a:t>
            </a:r>
            <a:endParaRPr lang="en-US" sz="1200" i="1" dirty="0" smtClean="0"/>
          </a:p>
          <a:p>
            <a:r>
              <a:rPr lang="en-US" sz="1200" i="1" dirty="0" smtClean="0"/>
              <a:t>BNL</a:t>
            </a:r>
            <a:endParaRPr lang="en-US" sz="1200" i="1" dirty="0"/>
          </a:p>
        </p:txBody>
      </p:sp>
      <p:pic>
        <p:nvPicPr>
          <p:cNvPr id="33" name="Picture 32" descr="image002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41"/>
          <a:stretch/>
        </p:blipFill>
        <p:spPr>
          <a:xfrm>
            <a:off x="3588137" y="4846829"/>
            <a:ext cx="1866782" cy="1828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00825" y="6142229"/>
            <a:ext cx="6846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Holik</a:t>
            </a:r>
            <a:endParaRPr lang="en-US" sz="1200" i="1" dirty="0" smtClean="0"/>
          </a:p>
          <a:p>
            <a:r>
              <a:rPr lang="en-US" sz="1200" i="1" dirty="0" smtClean="0"/>
              <a:t>FNAL</a:t>
            </a:r>
            <a:endParaRPr lang="en-US" sz="1200" i="1" dirty="0"/>
          </a:p>
        </p:txBody>
      </p:sp>
      <p:pic>
        <p:nvPicPr>
          <p:cNvPr id="7" name="Picture 6" descr="EmmanueleRavaioli-2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099" y="4640282"/>
            <a:ext cx="1677266" cy="19865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95616" y="6204475"/>
            <a:ext cx="8647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E. </a:t>
            </a:r>
            <a:r>
              <a:rPr lang="en-US" sz="1200" i="1" dirty="0" err="1" smtClean="0"/>
              <a:t>Ravaioli</a:t>
            </a:r>
            <a:endParaRPr lang="en-US" sz="1200" i="1" dirty="0" smtClean="0"/>
          </a:p>
          <a:p>
            <a:r>
              <a:rPr lang="en-US" sz="1200" i="1" dirty="0" smtClean="0"/>
              <a:t>LBL</a:t>
            </a:r>
            <a:endParaRPr lang="en-US" sz="1200" i="1" dirty="0"/>
          </a:p>
        </p:txBody>
      </p:sp>
      <p:pic>
        <p:nvPicPr>
          <p:cNvPr id="5" name="Picture 4" descr="DSC_2840.JP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463" y="4770851"/>
            <a:ext cx="1579069" cy="18952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33423" y="6237312"/>
            <a:ext cx="10242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Fitterer</a:t>
            </a:r>
            <a:r>
              <a:rPr lang="en-US" sz="1200" i="1" dirty="0"/>
              <a:t> </a:t>
            </a:r>
            <a:r>
              <a:rPr lang="en-US" sz="1200" i="1" dirty="0" smtClean="0"/>
              <a:t>FNAL</a:t>
            </a:r>
            <a:endParaRPr lang="en-US" sz="1200" i="1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33614" y="891449"/>
            <a:ext cx="3727279" cy="29234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Extremely successful Fellowship program – </a:t>
            </a:r>
            <a:r>
              <a:rPr lang="en-US" sz="2000" dirty="0" err="1" smtClean="0"/>
              <a:t>Toohig</a:t>
            </a:r>
            <a:r>
              <a:rPr lang="en-US" sz="2000" dirty="0" smtClean="0"/>
              <a:t> </a:t>
            </a:r>
            <a:r>
              <a:rPr lang="en-US" sz="2000" dirty="0" err="1" smtClean="0"/>
              <a:t>Felloship</a:t>
            </a:r>
            <a:r>
              <a:rPr lang="en-US" sz="2000" dirty="0" smtClean="0"/>
              <a:t> -  with several young Accelerator Scientist providing vital contributions to the LHC and field in general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71482" y="4628912"/>
            <a:ext cx="3707938" cy="21496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20091"/>
              </p:ext>
            </p:extLst>
          </p:nvPr>
        </p:nvGraphicFramePr>
        <p:xfrm>
          <a:off x="227394" y="877801"/>
          <a:ext cx="867849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08"/>
                <a:gridCol w="1347410"/>
                <a:gridCol w="1668221"/>
                <a:gridCol w="1539896"/>
                <a:gridCol w="224569"/>
                <a:gridCol w="18927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Acc.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Quad. 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13,157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1,635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Crab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2,137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Total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12,400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14,000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15,380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18,500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3198" y="863202"/>
            <a:ext cx="8677285" cy="3337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sz="2800" dirty="0" smtClean="0"/>
              <a:t>Evolution of FY14-FY17 Funding</a:t>
            </a:r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3198" y="4330649"/>
            <a:ext cx="8288802" cy="1838315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addition, received </a:t>
            </a:r>
            <a:r>
              <a:rPr lang="en-US" u="sng" dirty="0" smtClean="0"/>
              <a:t>additional</a:t>
            </a:r>
            <a:r>
              <a:rPr lang="en-US" dirty="0" smtClean="0"/>
              <a:t> funding in FY17 to support ~300km of Nb</a:t>
            </a:r>
            <a:r>
              <a:rPr lang="en-US" baseline="-25000" dirty="0" smtClean="0"/>
              <a:t>3</a:t>
            </a:r>
            <a:r>
              <a:rPr lang="en-US" dirty="0" smtClean="0"/>
              <a:t>Sn conductor procurement</a:t>
            </a:r>
          </a:p>
          <a:p>
            <a:r>
              <a:rPr lang="en-US" dirty="0" smtClean="0"/>
              <a:t>Good support from funding agency !</a:t>
            </a:r>
          </a:p>
          <a:p>
            <a:pPr lvl="1"/>
            <a:r>
              <a:rPr lang="en-US" dirty="0" smtClean="0"/>
              <a:t>Clear shift of priorities in view of definition of US deliverables to HL-LHC. </a:t>
            </a:r>
          </a:p>
        </p:txBody>
      </p:sp>
      <p:pic>
        <p:nvPicPr>
          <p:cNvPr id="11" name="Image 5" descr="Logo-APO-LAR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11-20 at 6.24.54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08" y="770591"/>
            <a:ext cx="7571184" cy="498169"/>
          </a:xfrm>
          <a:ln>
            <a:solidFill>
              <a:srgbClr val="00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602183"/>
            <a:ext cx="8496944" cy="125075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interpreted this comment to represent the “asymptotic” funding for LARP after FY20. </a:t>
            </a:r>
          </a:p>
          <a:p>
            <a:r>
              <a:rPr lang="en-US" dirty="0" smtClean="0"/>
              <a:t>LARP/AUP </a:t>
            </a:r>
            <a:r>
              <a:rPr lang="en-US" dirty="0"/>
              <a:t>transition </a:t>
            </a:r>
            <a:r>
              <a:rPr lang="en-US" dirty="0" smtClean="0"/>
              <a:t>needs (</a:t>
            </a:r>
            <a:r>
              <a:rPr lang="en-US" dirty="0"/>
              <a:t>FY18-FY20) </a:t>
            </a:r>
            <a:r>
              <a:rPr lang="en-US" dirty="0" smtClean="0"/>
              <a:t>have </a:t>
            </a:r>
            <a:r>
              <a:rPr lang="en-US" dirty="0"/>
              <a:t>been presented at the </a:t>
            </a:r>
            <a:r>
              <a:rPr lang="en-US" dirty="0" smtClean="0"/>
              <a:t>July ‘16 DOE Review and have not changed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635443"/>
              </p:ext>
            </p:extLst>
          </p:nvPr>
        </p:nvGraphicFramePr>
        <p:xfrm>
          <a:off x="124932" y="2943422"/>
          <a:ext cx="87675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191"/>
                <a:gridCol w="1091956"/>
                <a:gridCol w="1019159"/>
                <a:gridCol w="1022863"/>
                <a:gridCol w="919379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FY21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Magnet</a:t>
                      </a:r>
                      <a:r>
                        <a:rPr lang="en-US" baseline="0" smtClean="0"/>
                        <a:t> Prototypes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8.9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3.9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r>
                        <a:rPr lang="en-US" baseline="0" smtClean="0"/>
                        <a:t>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HL-LHC RFD Prototypes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1.8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0.6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0.6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Other (WBFS</a:t>
                      </a:r>
                      <a:r>
                        <a:rPr lang="en-US" baseline="0" smtClean="0"/>
                        <a:t>, e-lens, Accelerator Physics, </a:t>
                      </a:r>
                      <a:r>
                        <a:rPr lang="en-US" err="1" smtClean="0"/>
                        <a:t>Toohig</a:t>
                      </a:r>
                      <a:r>
                        <a:rPr lang="en-US" baseline="0" smtClean="0"/>
                        <a:t> Fellows, Scientific Support, etc.)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3.0 M$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smtClean="0"/>
                        <a:t>TOTAL LARP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13.7 M$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7.5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4.6 M$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3.0 M$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 5" descr="Logo-APO-L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06751"/>
              </p:ext>
            </p:extLst>
          </p:nvPr>
        </p:nvGraphicFramePr>
        <p:xfrm>
          <a:off x="124930" y="5254372"/>
          <a:ext cx="87675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094"/>
                <a:gridCol w="1080120"/>
                <a:gridCol w="1008112"/>
                <a:gridCol w="1008113"/>
                <a:gridCol w="10081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HL-LHC Acc. Upgrade Project (Dec </a:t>
                      </a:r>
                      <a:r>
                        <a:rPr lang="uk-UA" dirty="0" smtClean="0"/>
                        <a:t>’</a:t>
                      </a:r>
                      <a:r>
                        <a:rPr lang="en-US" dirty="0" smtClean="0"/>
                        <a:t>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17.4 M$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31.6 M$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35.8 M$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33.4 M$</a:t>
                      </a:r>
                      <a:endParaRPr lang="en-US" sz="17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sz="2800" dirty="0" smtClean="0"/>
              <a:t>LARP Future before Nov. ‘16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43938" y="1149976"/>
            <a:ext cx="298806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DOE Review of LARP on July 2016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682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3" y="22632"/>
            <a:ext cx="7920000" cy="720000"/>
          </a:xfrm>
        </p:spPr>
        <p:txBody>
          <a:bodyPr/>
          <a:lstStyle/>
          <a:p>
            <a:r>
              <a:rPr lang="en-US" smtClean="0"/>
              <a:t>New Administration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86" y="980728"/>
            <a:ext cx="3759665" cy="5158610"/>
          </a:xfrm>
          <a:prstGeom prst="rect">
            <a:avLst/>
          </a:prstGeom>
        </p:spPr>
      </p:pic>
      <p:pic>
        <p:nvPicPr>
          <p:cNvPr id="7" name="Image 5" descr="Logo-APO-L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76" y="991340"/>
            <a:ext cx="4737432" cy="1213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87341" y="2564904"/>
            <a:ext cx="4726667" cy="792088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~17% cut respect to 2017 annualized CR (i.e. 2016 budget)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504688" y="2084832"/>
            <a:ext cx="3312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32" y="836712"/>
            <a:ext cx="8712968" cy="53468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Uncertainty on FY17 continuation </a:t>
            </a:r>
          </a:p>
          <a:p>
            <a:pPr lvl="1"/>
            <a:r>
              <a:rPr lang="en-US" dirty="0" smtClean="0"/>
              <a:t>Continuing Resolution (CR) through April </a:t>
            </a:r>
          </a:p>
          <a:p>
            <a:pPr lvl="2"/>
            <a:r>
              <a:rPr lang="en-US" dirty="0" smtClean="0"/>
              <a:t>Good scenario: FY17 (previous) Administration budget is endorsed</a:t>
            </a:r>
          </a:p>
          <a:p>
            <a:pPr lvl="2"/>
            <a:r>
              <a:rPr lang="en-US" dirty="0" smtClean="0"/>
              <a:t>Reasonable Scenario: CR continues to the end of the year (~FY16 funds). </a:t>
            </a:r>
            <a:r>
              <a:rPr lang="en-US" u="sng" dirty="0" smtClean="0"/>
              <a:t>Hopefully</a:t>
            </a:r>
            <a:r>
              <a:rPr lang="en-US" dirty="0" smtClean="0"/>
              <a:t> P5 “prioritization” will protect to some extent LARP funding level from FY16 (15.4M$) to FY17(18.5M$)</a:t>
            </a:r>
          </a:p>
          <a:p>
            <a:pPr lvl="2"/>
            <a:r>
              <a:rPr lang="en-US" dirty="0" smtClean="0"/>
              <a:t>Other Scenarios: Government Shutdown,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Uncertainty on FY18 (and beyond) funding levels</a:t>
            </a:r>
          </a:p>
          <a:p>
            <a:pPr lvl="1"/>
            <a:r>
              <a:rPr lang="en-US" dirty="0" smtClean="0"/>
              <a:t>DOE-HEP will provide funding levels in agreement with the WH budget.</a:t>
            </a:r>
          </a:p>
          <a:p>
            <a:pPr lvl="2"/>
            <a:r>
              <a:rPr lang="en-US" u="sng" dirty="0"/>
              <a:t>Hopefully</a:t>
            </a:r>
            <a:r>
              <a:rPr lang="en-US" dirty="0"/>
              <a:t> P5 “prioritization” will protect to some extent LARP funding and, especially, HL-LHC AUP funding,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Expect to receive FY18 LARP guidance and HL-LHC AUP funding profile (see next) by end of May ‘17.</a:t>
            </a:r>
          </a:p>
          <a:p>
            <a:pPr lvl="1"/>
            <a:r>
              <a:rPr lang="en-US" dirty="0" smtClean="0"/>
              <a:t>Congress will allocate FY18 Budget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 descr="Logo-APO-LAR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txBody>
          <a:bodyPr>
            <a:normAutofit/>
          </a:bodyPr>
          <a:lstStyle/>
          <a:p>
            <a:r>
              <a:rPr lang="en-US" smtClean="0"/>
              <a:t>Letter Following DOE-HQ Visit (Nov. 30</a:t>
            </a:r>
            <a:r>
              <a:rPr lang="en-US" baseline="30000" smtClean="0"/>
              <a:t>th</a:t>
            </a:r>
            <a:r>
              <a:rPr lang="en-US" smtClean="0"/>
              <a:t>, 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ED618-2203-44A9-944A-E6D7F451D8D4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9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 descr="Screen Shot 2017-01-17 at 10.01.18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838200"/>
            <a:ext cx="7001554" cy="533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2514600" y="4724400"/>
            <a:ext cx="518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4876800"/>
            <a:ext cx="624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5029200"/>
            <a:ext cx="624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5257800"/>
            <a:ext cx="571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54102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40066" y="5923255"/>
            <a:ext cx="7118488" cy="7518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Transfer MQXF and RFD prototypes from LARP to </a:t>
            </a:r>
            <a:r>
              <a:rPr lang="en-US" smtClean="0"/>
              <a:t>HL-LHC AUP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7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purl.org/dc/elements/1.1/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32868</TotalTime>
  <Words>1548</Words>
  <Application>Microsoft Macintosh PowerPoint</Application>
  <PresentationFormat>On-screen Show (4:3)</PresentationFormat>
  <Paragraphs>356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Helvetica</vt:lpstr>
      <vt:lpstr>ＭＳ Ｐゴシック</vt:lpstr>
      <vt:lpstr>Symbol</vt:lpstr>
      <vt:lpstr>Wingdings</vt:lpstr>
      <vt:lpstr>Arial</vt:lpstr>
      <vt:lpstr>Thème Office</vt:lpstr>
      <vt:lpstr>LARP and HL-LHC AUP in US and Goals for CM28</vt:lpstr>
      <vt:lpstr>Content</vt:lpstr>
      <vt:lpstr>Progress since Paris</vt:lpstr>
      <vt:lpstr>Toohig Fellowship</vt:lpstr>
      <vt:lpstr>Evolution of FY14-FY17 Funding</vt:lpstr>
      <vt:lpstr>LARP Future before Nov. ‘16</vt:lpstr>
      <vt:lpstr>New Administration</vt:lpstr>
      <vt:lpstr>Future Budget</vt:lpstr>
      <vt:lpstr>Letter Following DOE-HQ Visit (Nov. 30th,  2016)</vt:lpstr>
      <vt:lpstr>PowerPoint Presentation</vt:lpstr>
      <vt:lpstr>LARP future after Nov ‘16</vt:lpstr>
      <vt:lpstr>HL-LHC  Accelerator Upgrade Project</vt:lpstr>
      <vt:lpstr>Possible U.S. contributions to HL-LHC  (in pictures) </vt:lpstr>
      <vt:lpstr>Possible U.S. contributions to HL-LHC  (in pictures) </vt:lpstr>
      <vt:lpstr>Possible U.S. contributions to HL-LHC  (in words) </vt:lpstr>
      <vt:lpstr>US HL-LHC AUP Project Status</vt:lpstr>
      <vt:lpstr>HL-LHC AUP: Funding Profile and Schedule at CD-0</vt:lpstr>
      <vt:lpstr>HL-LHC AUP CD-1/CD-3a Date</vt:lpstr>
      <vt:lpstr>CD-1/CD-3a Preparation</vt:lpstr>
      <vt:lpstr>(Real) Goals of HiLumi/LARP CM28 !</vt:lpstr>
      <vt:lpstr>(Real) Goals of HiLumi/LARP CM28 !</vt:lpstr>
      <vt:lpstr>Transition to CD-2/CD-3b and CD-3</vt:lpstr>
      <vt:lpstr>Conclusions</vt:lpstr>
    </vt:vector>
  </TitlesOfParts>
  <Company>APO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Apollinari</cp:lastModifiedBy>
  <cp:revision>655</cp:revision>
  <cp:lastPrinted>2017-02-20T21:06:17Z</cp:lastPrinted>
  <dcterms:created xsi:type="dcterms:W3CDTF">2016-03-23T12:58:39Z</dcterms:created>
  <dcterms:modified xsi:type="dcterms:W3CDTF">2017-04-24T17:11:44Z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