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3" r:id="rId5"/>
    <p:sldId id="325" r:id="rId6"/>
    <p:sldId id="262" r:id="rId7"/>
    <p:sldId id="303" r:id="rId8"/>
    <p:sldId id="304" r:id="rId9"/>
    <p:sldId id="305" r:id="rId10"/>
    <p:sldId id="306" r:id="rId11"/>
    <p:sldId id="312" r:id="rId12"/>
    <p:sldId id="307" r:id="rId13"/>
    <p:sldId id="308" r:id="rId14"/>
    <p:sldId id="310" r:id="rId15"/>
    <p:sldId id="311" r:id="rId16"/>
    <p:sldId id="324" r:id="rId17"/>
    <p:sldId id="334" r:id="rId18"/>
    <p:sldId id="335" r:id="rId19"/>
    <p:sldId id="336" r:id="rId20"/>
    <p:sldId id="337" r:id="rId21"/>
    <p:sldId id="338" r:id="rId22"/>
    <p:sldId id="331" r:id="rId23"/>
    <p:sldId id="327" r:id="rId24"/>
    <p:sldId id="328" r:id="rId25"/>
    <p:sldId id="332" r:id="rId26"/>
    <p:sldId id="333" r:id="rId27"/>
    <p:sldId id="313" r:id="rId28"/>
    <p:sldId id="266" r:id="rId29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94567" autoAdjust="0"/>
  </p:normalViewPr>
  <p:slideViewPr>
    <p:cSldViewPr snapToObjects="1" showGuides="1">
      <p:cViewPr varScale="1">
        <p:scale>
          <a:sx n="103" d="100"/>
          <a:sy n="103" d="100"/>
        </p:scale>
        <p:origin x="-1224" y="-112"/>
      </p:cViewPr>
      <p:guideLst>
        <p:guide orient="horz" pos="32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24.04.17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77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24.04.17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30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55150"/>
            <a:ext cx="72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 smtClean="0"/>
              <a:t>Presentation title - line 1 - Arial 30pt - bold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 - line 2</a:t>
            </a:r>
            <a:br>
              <a:rPr lang="en-GB" noProof="0" dirty="0" smtClean="0"/>
            </a:br>
            <a:r>
              <a:rPr lang="en-GB" noProof="0" dirty="0" smtClean="0"/>
              <a:t>line 3</a:t>
            </a:r>
            <a:br>
              <a:rPr lang="en-GB" noProof="0" dirty="0" smtClean="0"/>
            </a:br>
            <a:r>
              <a:rPr lang="en-GB" noProof="0" dirty="0" smtClean="0"/>
              <a:t>line 4   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8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4767263"/>
            <a:ext cx="6309000" cy="27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4424362"/>
            <a:ext cx="6480000" cy="26193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rgbClr val="700A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4552950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14401"/>
            <a:ext cx="7920000" cy="3680222"/>
          </a:xfrm>
        </p:spPr>
        <p:txBody>
          <a:bodyPr lIns="0" tIns="0" rIns="0" bIns="0"/>
          <a:lstStyle/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fr-FR" noProof="0" smtClean="0"/>
              <a:t>M. Giovannozzi - CERN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911424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54305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11424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54305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fr-FR" noProof="0" smtClean="0"/>
              <a:t>M. Giovannozzi - CERN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fr-FR" noProof="0" smtClean="0"/>
              <a:t>M. Giovannozzi - CERN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3200" cy="270000"/>
          </a:xfrm>
        </p:spPr>
        <p:txBody>
          <a:bodyPr/>
          <a:lstStyle/>
          <a:p>
            <a:r>
              <a:rPr lang="fr-FR" noProof="0" smtClean="0"/>
              <a:t>M. Giovannozzi - CERN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342900"/>
            <a:ext cx="79200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3829050"/>
            <a:ext cx="7920000" cy="74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0800" cy="270000"/>
          </a:xfrm>
        </p:spPr>
        <p:txBody>
          <a:bodyPr/>
          <a:lstStyle/>
          <a:p>
            <a:r>
              <a:rPr lang="fr-FR" noProof="0" smtClean="0"/>
              <a:t>M. Giovannozzi - CERN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3486150"/>
            <a:ext cx="7918450" cy="28575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031750"/>
            <a:ext cx="64404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4767263"/>
            <a:ext cx="6440400" cy="270000"/>
          </a:xfrm>
        </p:spPr>
        <p:txBody>
          <a:bodyPr/>
          <a:lstStyle/>
          <a:p>
            <a:r>
              <a:rPr lang="fr-FR" noProof="0" smtClean="0"/>
              <a:t>M. Giovannozzi - CERN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3714750"/>
            <a:ext cx="64404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grpSp>
        <p:nvGrpSpPr>
          <p:cNvPr id="10" name="Grouper 9"/>
          <p:cNvGrpSpPr/>
          <p:nvPr userDrawn="1"/>
        </p:nvGrpSpPr>
        <p:grpSpPr>
          <a:xfrm>
            <a:off x="457200" y="4552950"/>
            <a:ext cx="457200" cy="457200"/>
            <a:chOff x="1447800" y="458006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 smtClean="0"/>
                <a:t>logo</a:t>
              </a:r>
            </a:p>
            <a:p>
              <a:pPr algn="ctr"/>
              <a:r>
                <a:rPr lang="en-GB" sz="900" dirty="0" smtClean="0"/>
                <a:t>area</a:t>
              </a:r>
              <a:endParaRPr lang="en-GB" sz="90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028701"/>
            <a:ext cx="7920000" cy="3551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38400" y="4767263"/>
            <a:ext cx="60936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M. Giovannozzi - CERN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36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HL-LHC Beam Physics in view of Recent Technical Achievements</a:t>
            </a:r>
          </a:p>
        </p:txBody>
      </p:sp>
      <p:sp>
        <p:nvSpPr>
          <p:cNvPr id="19" name="Sous-titre 18"/>
          <p:cNvSpPr>
            <a:spLocks noGrp="1"/>
          </p:cNvSpPr>
          <p:nvPr>
            <p:ph type="subTitle" idx="1"/>
          </p:nvPr>
        </p:nvSpPr>
        <p:spPr>
          <a:xfrm>
            <a:off x="1331640" y="3291830"/>
            <a:ext cx="6480000" cy="742950"/>
          </a:xfrm>
        </p:spPr>
        <p:txBody>
          <a:bodyPr>
            <a:normAutofit/>
          </a:bodyPr>
          <a:lstStyle/>
          <a:p>
            <a:r>
              <a:rPr lang="en-GB" dirty="0" smtClean="0"/>
              <a:t>Massimo Giovannozzi – CERN</a:t>
            </a:r>
          </a:p>
          <a:p>
            <a:r>
              <a:rPr lang="en-GB" dirty="0" smtClean="0"/>
              <a:t>On behalf of Accelerator and Beam Physics Group, WP2</a:t>
            </a:r>
            <a:endParaRPr lang="en-GB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bg2"/>
                </a:solidFill>
              </a:rPr>
              <a:t>Joint LARP </a:t>
            </a:r>
            <a:r>
              <a:rPr lang="en-GB" b="0" i="0" dirty="0" smtClean="0">
                <a:solidFill>
                  <a:schemeClr val="bg2"/>
                </a:solidFill>
              </a:rPr>
              <a:t>CM28/</a:t>
            </a:r>
            <a:r>
              <a:rPr lang="en-GB" b="0" i="0" dirty="0" err="1" smtClean="0">
                <a:solidFill>
                  <a:schemeClr val="bg2"/>
                </a:solidFill>
              </a:rPr>
              <a:t>HiLumi</a:t>
            </a:r>
            <a:r>
              <a:rPr lang="en-GB" b="0" i="0" dirty="0" smtClean="0">
                <a:solidFill>
                  <a:schemeClr val="bg2"/>
                </a:solidFill>
              </a:rPr>
              <a:t> Meeting, Napa </a:t>
            </a:r>
            <a:r>
              <a:rPr lang="en-GB" b="0" i="0" dirty="0" smtClean="0">
                <a:solidFill>
                  <a:schemeClr val="bg2"/>
                </a:solidFill>
              </a:rPr>
              <a:t>– 24- 26 April 2017</a:t>
            </a:r>
            <a:endParaRPr lang="en-GB" b="0" i="0" dirty="0">
              <a:solidFill>
                <a:schemeClr val="bg2"/>
              </a:solidFill>
            </a:endParaRPr>
          </a:p>
        </p:txBody>
      </p:sp>
      <p:pic>
        <p:nvPicPr>
          <p:cNvPr id="9" name="Image 8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4342613"/>
            <a:ext cx="624861" cy="74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6068" y="-20538"/>
            <a:ext cx="7860388" cy="5148000"/>
            <a:chOff x="1021820" y="271074"/>
            <a:chExt cx="7664980" cy="50200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20" y="271074"/>
              <a:ext cx="7664980" cy="502002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5696" y="291101"/>
              <a:ext cx="4680520" cy="768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/>
              <a:t>Other means to adapt to reality - </a:t>
            </a:r>
            <a:r>
              <a:rPr lang="en-GB" dirty="0" smtClean="0"/>
              <a:t>III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35870" y="1059582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Courtesy F. Van der </a:t>
            </a:r>
            <a:r>
              <a:rPr lang="en-GB" sz="1400" b="1" dirty="0" err="1" smtClean="0">
                <a:solidFill>
                  <a:srgbClr val="0000FF"/>
                </a:solidFill>
              </a:rPr>
              <a:t>Veken</a:t>
            </a:r>
            <a:endParaRPr lang="en-GB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71600" y="0"/>
            <a:ext cx="7699711" cy="5143500"/>
            <a:chOff x="711200" y="0"/>
            <a:chExt cx="7699711" cy="5143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200" y="0"/>
              <a:ext cx="7699711" cy="51435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71600" y="0"/>
              <a:ext cx="6264696" cy="77155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5870" y="1059582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Courtesy F. Van der </a:t>
            </a:r>
            <a:r>
              <a:rPr lang="en-GB" sz="1400" b="1" dirty="0" err="1" smtClean="0">
                <a:solidFill>
                  <a:srgbClr val="0000FF"/>
                </a:solidFill>
              </a:rPr>
              <a:t>Veken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/>
              <a:t>Other means to adapt to reality - </a:t>
            </a:r>
            <a:r>
              <a:rPr lang="en-GB" dirty="0" smtClean="0"/>
              <a:t>IV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06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Other means to adapt to reality - V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491" y="1851670"/>
            <a:ext cx="5469021" cy="329183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555526"/>
            <a:ext cx="7344816" cy="4147543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The </a:t>
            </a:r>
            <a:r>
              <a:rPr lang="en-GB" sz="2200" b="1" dirty="0" smtClean="0"/>
              <a:t>analysis</a:t>
            </a:r>
            <a:r>
              <a:rPr lang="en-GB" sz="2200" dirty="0" smtClean="0"/>
              <a:t> </a:t>
            </a:r>
            <a:r>
              <a:rPr lang="en-GB" sz="2200" dirty="0" smtClean="0"/>
              <a:t>can be pushed to consider </a:t>
            </a:r>
            <a:r>
              <a:rPr lang="en-GB" sz="2200" b="1" dirty="0" smtClean="0"/>
              <a:t>finer detail </a:t>
            </a:r>
            <a:r>
              <a:rPr lang="en-GB" sz="2200" dirty="0" smtClean="0"/>
              <a:t>to predict more accurately the performance</a:t>
            </a:r>
            <a:endParaRPr lang="en-GB" sz="2200" b="1" dirty="0" smtClean="0"/>
          </a:p>
          <a:p>
            <a:pPr lvl="1" algn="l"/>
            <a:r>
              <a:rPr lang="en-GB" sz="1800" dirty="0" smtClean="0"/>
              <a:t>Consider realistic effects affecting non-linear correctors</a:t>
            </a:r>
          </a:p>
          <a:p>
            <a:pPr lvl="2" algn="l"/>
            <a:r>
              <a:rPr lang="en-GB" sz="1800" dirty="0" err="1" smtClean="0"/>
              <a:t>Mispowering</a:t>
            </a:r>
            <a:endParaRPr lang="en-GB" sz="1800" dirty="0" smtClean="0"/>
          </a:p>
          <a:p>
            <a:pPr lvl="2" algn="l"/>
            <a:r>
              <a:rPr lang="en-GB" sz="1800" dirty="0" smtClean="0">
                <a:solidFill>
                  <a:srgbClr val="5A5A5A"/>
                </a:solidFill>
              </a:rPr>
              <a:t>Mechanical misalignments</a:t>
            </a:r>
            <a:endParaRPr lang="en-GB" sz="1800" dirty="0">
              <a:solidFill>
                <a:srgbClr val="5A5A5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1850" y="1635646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Courtesy F. Van der </a:t>
            </a:r>
            <a:r>
              <a:rPr lang="en-GB" sz="1400" b="1" dirty="0" err="1" smtClean="0">
                <a:solidFill>
                  <a:srgbClr val="0000FF"/>
                </a:solidFill>
              </a:rPr>
              <a:t>Veken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499742"/>
            <a:ext cx="51125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5A5A5A"/>
                </a:solidFill>
              </a:rPr>
              <a:t>DA is computed using 60 realisations of magnetic errors.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5A5A5A"/>
                </a:solidFill>
              </a:rPr>
              <a:t>64 configurations each representing a random </a:t>
            </a:r>
            <a:r>
              <a:rPr lang="en-GB" sz="1600" dirty="0" err="1" smtClean="0">
                <a:solidFill>
                  <a:srgbClr val="5A5A5A"/>
                </a:solidFill>
              </a:rPr>
              <a:t>mispowering</a:t>
            </a:r>
            <a:r>
              <a:rPr lang="en-GB" sz="1600" dirty="0" smtClean="0">
                <a:solidFill>
                  <a:srgbClr val="5A5A5A"/>
                </a:solidFill>
              </a:rPr>
              <a:t> of all non-linear correctors.</a:t>
            </a:r>
          </a:p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rgbClr val="0000FF"/>
                </a:solidFill>
              </a:rPr>
              <a:t>The distributions of DA averaged over angles is almost the same for the two cases.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16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Other means to adapt to reality - VI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555526"/>
            <a:ext cx="7344816" cy="4147543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The </a:t>
            </a:r>
            <a:r>
              <a:rPr lang="en-GB" sz="2200" b="1" dirty="0" smtClean="0"/>
              <a:t>analysis</a:t>
            </a:r>
            <a:r>
              <a:rPr lang="en-GB" sz="2200" dirty="0" smtClean="0"/>
              <a:t> </a:t>
            </a:r>
            <a:r>
              <a:rPr lang="en-GB" sz="2200" dirty="0" smtClean="0"/>
              <a:t>can be pushed to consider </a:t>
            </a:r>
            <a:r>
              <a:rPr lang="en-GB" sz="2200" b="1" dirty="0" smtClean="0"/>
              <a:t>finer detail </a:t>
            </a:r>
            <a:r>
              <a:rPr lang="en-GB" sz="2200" dirty="0" smtClean="0"/>
              <a:t>to predict more accurately the performance</a:t>
            </a:r>
            <a:endParaRPr lang="en-GB" sz="2200" b="1" dirty="0" smtClean="0"/>
          </a:p>
          <a:p>
            <a:pPr lvl="1" algn="l"/>
            <a:r>
              <a:rPr lang="en-GB" sz="1800" dirty="0" smtClean="0"/>
              <a:t>Consider the </a:t>
            </a:r>
            <a:r>
              <a:rPr lang="en-GB" sz="1800" b="1" dirty="0" smtClean="0"/>
              <a:t>interplay</a:t>
            </a:r>
            <a:r>
              <a:rPr lang="en-GB" sz="1800" dirty="0" smtClean="0"/>
              <a:t> between </a:t>
            </a:r>
            <a:r>
              <a:rPr lang="en-GB" sz="1800" b="1" dirty="0" smtClean="0"/>
              <a:t>magnetic errors </a:t>
            </a:r>
            <a:r>
              <a:rPr lang="en-GB" sz="1800" dirty="0" smtClean="0"/>
              <a:t>and </a:t>
            </a:r>
            <a:r>
              <a:rPr lang="en-GB" sz="1800" b="1" dirty="0" smtClean="0"/>
              <a:t>beam-beam</a:t>
            </a:r>
            <a:endParaRPr lang="en-GB" sz="1800" dirty="0">
              <a:solidFill>
                <a:srgbClr val="5A5A5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1850" y="1635646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Courtesy Y. </a:t>
            </a:r>
            <a:r>
              <a:rPr lang="en-GB" sz="1400" b="1" dirty="0" err="1" smtClean="0">
                <a:solidFill>
                  <a:srgbClr val="0000FF"/>
                </a:solidFill>
              </a:rPr>
              <a:t>Papaphilippou</a:t>
            </a:r>
            <a:endParaRPr lang="en-GB" sz="14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1949229"/>
            <a:ext cx="9144000" cy="2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9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515848" y="2067694"/>
            <a:ext cx="262815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5738" indent="-185738">
              <a:buFont typeface="Arial"/>
              <a:buChar char="•"/>
            </a:pPr>
            <a:r>
              <a:rPr lang="en-GB" sz="1600" dirty="0" smtClean="0">
                <a:solidFill>
                  <a:schemeClr val="accent5"/>
                </a:solidFill>
              </a:rPr>
              <a:t>A simple law describes the time evolution of DA</a:t>
            </a:r>
          </a:p>
          <a:p>
            <a:pPr marL="185738" indent="-185738">
              <a:buFont typeface="Arial"/>
              <a:buChar char="•"/>
            </a:pPr>
            <a:endParaRPr lang="en-GB" sz="1600" dirty="0" smtClean="0">
              <a:solidFill>
                <a:schemeClr val="accent5"/>
              </a:solidFill>
            </a:endParaRPr>
          </a:p>
          <a:p>
            <a:pPr marL="185738" indent="-185738">
              <a:buFont typeface="Arial"/>
              <a:buChar char="•"/>
            </a:pPr>
            <a:endParaRPr lang="en-GB" sz="1600" dirty="0">
              <a:solidFill>
                <a:schemeClr val="accent5"/>
              </a:solidFill>
            </a:endParaRPr>
          </a:p>
          <a:p>
            <a:endParaRPr lang="en-GB" sz="1600" dirty="0">
              <a:solidFill>
                <a:schemeClr val="accent5"/>
              </a:solidFill>
            </a:endParaRPr>
          </a:p>
          <a:p>
            <a:pPr marL="185738" indent="-185738">
              <a:buFont typeface="Arial"/>
              <a:buChar char="•"/>
            </a:pPr>
            <a:r>
              <a:rPr lang="en-GB" sz="1600" dirty="0" smtClean="0">
                <a:solidFill>
                  <a:schemeClr val="accent5"/>
                </a:solidFill>
              </a:rPr>
              <a:t>It can be used to extrapolate DA</a:t>
            </a:r>
            <a:endParaRPr lang="en-GB" sz="1600" dirty="0">
              <a:solidFill>
                <a:schemeClr val="accent5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New concepts - 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555526"/>
            <a:ext cx="7344816" cy="4147543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A critical review of the concepts used so far is on going, aiming at proposing figure of merit(s)</a:t>
            </a:r>
            <a:endParaRPr lang="en-GB" sz="2200" b="1" dirty="0" smtClean="0"/>
          </a:p>
          <a:p>
            <a:pPr lvl="1" algn="l"/>
            <a:r>
              <a:rPr lang="en-GB" sz="1800" dirty="0" smtClean="0"/>
              <a:t>More predictive</a:t>
            </a:r>
          </a:p>
          <a:p>
            <a:pPr lvl="1" algn="l"/>
            <a:r>
              <a:rPr lang="en-GB" sz="1800" dirty="0" smtClean="0"/>
              <a:t>With closer link to physical observable(s)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1221"/>
          <a:stretch/>
        </p:blipFill>
        <p:spPr bwMode="auto">
          <a:xfrm>
            <a:off x="9532" y="1924038"/>
            <a:ext cx="655200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1995686"/>
            <a:ext cx="3312000" cy="3077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Dynamic aperture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5A5A5A"/>
                </a:solidFill>
              </a:rPr>
              <a:t>Well defined for numerical simulations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5A5A5A"/>
                </a:solidFill>
              </a:rPr>
              <a:t>Heavy in terms of CPU-power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srgbClr val="5A5A5A"/>
                </a:solidFill>
              </a:rPr>
              <a:t>Not so well defined in terms of physical observables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5A5A5A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600" dirty="0" smtClean="0">
              <a:solidFill>
                <a:srgbClr val="5A5A5A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5A5A5A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600" dirty="0" smtClean="0">
              <a:solidFill>
                <a:srgbClr val="5A5A5A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5A5A5A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rgbClr val="5A5A5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067694"/>
            <a:ext cx="2376000" cy="523220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Stable region for 10</a:t>
            </a:r>
            <a:r>
              <a:rPr lang="en-GB" sz="1400" b="1" baseline="30000" dirty="0" smtClean="0">
                <a:solidFill>
                  <a:srgbClr val="FF0000"/>
                </a:solidFill>
              </a:rPr>
              <a:t>5</a:t>
            </a:r>
            <a:r>
              <a:rPr lang="en-GB" sz="1400" b="1" dirty="0" smtClean="0">
                <a:solidFill>
                  <a:srgbClr val="FF0000"/>
                </a:solidFill>
              </a:rPr>
              <a:t> turns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Unstable region</a:t>
            </a:r>
            <a:endParaRPr lang="en-GB" sz="1400" b="1" dirty="0">
              <a:solidFill>
                <a:srgbClr val="0000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8128" b="8626"/>
          <a:stretch/>
        </p:blipFill>
        <p:spPr>
          <a:xfrm>
            <a:off x="6653390" y="2571750"/>
            <a:ext cx="2383106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2" grpId="1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New concepts - II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555526"/>
            <a:ext cx="7344816" cy="4147543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Assuming that each particle with amplitude beyond D(N) is lost, it is possible to establish a link between losses and DA</a:t>
            </a:r>
          </a:p>
          <a:p>
            <a:pPr algn="l"/>
            <a:endParaRPr lang="en-GB" sz="2200" dirty="0"/>
          </a:p>
          <a:p>
            <a:pPr algn="l"/>
            <a:endParaRPr lang="en-GB" sz="2200" dirty="0" smtClean="0"/>
          </a:p>
          <a:p>
            <a:pPr marL="0" indent="0" algn="l">
              <a:buNone/>
            </a:pPr>
            <a:endParaRPr lang="en-GB" sz="2200" dirty="0" smtClean="0"/>
          </a:p>
          <a:p>
            <a:pPr algn="l"/>
            <a:r>
              <a:rPr lang="en-GB" sz="2200" dirty="0" smtClean="0"/>
              <a:t>Two direct applications</a:t>
            </a:r>
          </a:p>
          <a:p>
            <a:pPr lvl="1" algn="l"/>
            <a:r>
              <a:rPr lang="en-GB" sz="1800" dirty="0" smtClean="0"/>
              <a:t>Use of DA simulations to provide prediction of lifetime and beam losses</a:t>
            </a:r>
          </a:p>
          <a:p>
            <a:pPr lvl="1" algn="l"/>
            <a:r>
              <a:rPr lang="en-GB" sz="1800" dirty="0" smtClean="0"/>
              <a:t>A direct method to measure DA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515746"/>
            <a:ext cx="5076056" cy="1128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273725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</a:rPr>
              <a:t>For Gaussian beams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720" y="1515746"/>
            <a:ext cx="1080120" cy="112801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904656" y="1515746"/>
            <a:ext cx="1187624" cy="112801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4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New concepts - III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483519"/>
            <a:ext cx="7848432" cy="4176464"/>
          </a:xfrm>
        </p:spPr>
        <p:txBody>
          <a:bodyPr>
            <a:normAutofit/>
          </a:bodyPr>
          <a:lstStyle/>
          <a:p>
            <a:pPr algn="l"/>
            <a:r>
              <a:rPr lang="en-GB" sz="2200" b="1" dirty="0" smtClean="0">
                <a:solidFill>
                  <a:srgbClr val="0000FF"/>
                </a:solidFill>
              </a:rPr>
              <a:t>Standard method to measure DA</a:t>
            </a:r>
            <a:endParaRPr lang="en-GB" sz="2200" b="1" dirty="0">
              <a:solidFill>
                <a:srgbClr val="0000FF"/>
              </a:solidFill>
            </a:endParaRPr>
          </a:p>
          <a:p>
            <a:pPr lvl="1" algn="l"/>
            <a:r>
              <a:rPr lang="en-GB" sz="1800" dirty="0"/>
              <a:t>Kick the beam towards large amplitudes </a:t>
            </a:r>
          </a:p>
          <a:p>
            <a:pPr lvl="1" algn="l"/>
            <a:r>
              <a:rPr lang="en-GB" sz="1800" dirty="0"/>
              <a:t>Observe sudden beam losses</a:t>
            </a:r>
          </a:p>
          <a:p>
            <a:pPr algn="l"/>
            <a:r>
              <a:rPr lang="en-GB" sz="2200" b="1" dirty="0">
                <a:solidFill>
                  <a:srgbClr val="0000FF"/>
                </a:solidFill>
              </a:rPr>
              <a:t>Novel </a:t>
            </a:r>
            <a:r>
              <a:rPr lang="en-GB" sz="2200" b="1" dirty="0" smtClean="0">
                <a:solidFill>
                  <a:srgbClr val="0000FF"/>
                </a:solidFill>
              </a:rPr>
              <a:t>method to measure DA</a:t>
            </a:r>
            <a:endParaRPr lang="en-GB" sz="2200" b="1" dirty="0">
              <a:solidFill>
                <a:srgbClr val="0000FF"/>
              </a:solidFill>
            </a:endParaRPr>
          </a:p>
          <a:p>
            <a:pPr lvl="1" algn="l"/>
            <a:r>
              <a:rPr lang="en-GB" sz="1800" dirty="0"/>
              <a:t>The beam is blown up gently to generate slow losses</a:t>
            </a:r>
          </a:p>
          <a:p>
            <a:pPr lvl="1" algn="l"/>
            <a:r>
              <a:rPr lang="en-GB" sz="1800" dirty="0"/>
              <a:t>The DA is inferred by fitting the intensity evolution using the scaling law</a:t>
            </a:r>
          </a:p>
          <a:p>
            <a:pPr algn="l"/>
            <a:r>
              <a:rPr lang="en-GB" sz="2200" b="1" dirty="0">
                <a:solidFill>
                  <a:srgbClr val="0000FF"/>
                </a:solidFill>
              </a:rPr>
              <a:t>It is clear </a:t>
            </a:r>
            <a:r>
              <a:rPr lang="en-GB" sz="2200" b="1" dirty="0" smtClean="0">
                <a:solidFill>
                  <a:srgbClr val="0000FF"/>
                </a:solidFill>
              </a:rPr>
              <a:t>that</a:t>
            </a:r>
            <a:endParaRPr lang="en-GB" sz="2200" b="1" dirty="0">
              <a:solidFill>
                <a:srgbClr val="0000FF"/>
              </a:solidFill>
            </a:endParaRPr>
          </a:p>
          <a:p>
            <a:pPr lvl="1" algn="l"/>
            <a:r>
              <a:rPr lang="en-GB" sz="1800" dirty="0"/>
              <a:t>The standard method needs to impart large kicks -&gt; not suitable for high-energy machines</a:t>
            </a:r>
          </a:p>
          <a:p>
            <a:pPr lvl="1" algn="l"/>
            <a:r>
              <a:rPr lang="en-GB" sz="1800" dirty="0"/>
              <a:t>The standard method generates large losses -&gt; not suitable for superconducting </a:t>
            </a:r>
            <a:r>
              <a:rPr lang="en-GB" sz="1800" dirty="0" smtClean="0"/>
              <a:t>machines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0654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New concepts - IV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pic>
        <p:nvPicPr>
          <p:cNvPr id="7" name="Picture 6" descr="plot.DA.coupling.nominal.filled.correctedBPMN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8249" y="1370804"/>
            <a:ext cx="3217170" cy="3217170"/>
          </a:xfrm>
          <a:prstGeom prst="rect">
            <a:avLst/>
          </a:prstGeom>
        </p:spPr>
      </p:pic>
      <p:pic>
        <p:nvPicPr>
          <p:cNvPr id="10" name="Picture 9" descr="DAkick-eps-converted-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7322"/>
            <a:ext cx="2389239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3808" y="1574133"/>
            <a:ext cx="31273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solidFill>
                  <a:srgbClr val="0000FF"/>
                </a:solidFill>
              </a:rPr>
              <a:t>Left</a:t>
            </a:r>
            <a:r>
              <a:rPr lang="en-US" sz="1800" dirty="0" smtClean="0">
                <a:solidFill>
                  <a:srgbClr val="0000FF"/>
                </a:solidFill>
              </a:rPr>
              <a:t>: sketch of the standard method for DA measurement</a:t>
            </a:r>
          </a:p>
          <a:p>
            <a:pPr marL="342900" indent="-342900">
              <a:buFont typeface="Arial"/>
              <a:buChar char="•"/>
            </a:pPr>
            <a:r>
              <a:rPr lang="en-US" sz="1800" b="1" dirty="0" smtClean="0">
                <a:solidFill>
                  <a:srgbClr val="0000FF"/>
                </a:solidFill>
              </a:rPr>
              <a:t>Right</a:t>
            </a:r>
            <a:r>
              <a:rPr lang="en-US" sz="1800" dirty="0" smtClean="0">
                <a:solidFill>
                  <a:srgbClr val="0000FF"/>
                </a:solidFill>
              </a:rPr>
              <a:t>: numerical simulations showing agreements between measurements and model.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5019" y="1015197"/>
            <a:ext cx="34924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E. H. </a:t>
            </a:r>
            <a:r>
              <a:rPr lang="en-GB" sz="1600" b="1" dirty="0" smtClean="0">
                <a:solidFill>
                  <a:srgbClr val="0000FF"/>
                </a:solidFill>
              </a:rPr>
              <a:t>Maclean et al., Phys</a:t>
            </a:r>
            <a:r>
              <a:rPr lang="en-GB" sz="1600" b="1" dirty="0">
                <a:solidFill>
                  <a:srgbClr val="0000FF"/>
                </a:solidFill>
              </a:rPr>
              <a:t>. Rev. ST </a:t>
            </a:r>
            <a:r>
              <a:rPr lang="en-GB" sz="1600" b="1" dirty="0" err="1">
                <a:solidFill>
                  <a:srgbClr val="0000FF"/>
                </a:solidFill>
              </a:rPr>
              <a:t>Accel</a:t>
            </a:r>
            <a:r>
              <a:rPr lang="en-GB" sz="1600" b="1" dirty="0">
                <a:solidFill>
                  <a:srgbClr val="0000FF"/>
                </a:solidFill>
              </a:rPr>
              <a:t>. Beams 17, 081002 (2014)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6853" y="519462"/>
            <a:ext cx="454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Standard method to measure DA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1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New concepts - V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853" y="519462"/>
            <a:ext cx="454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Novel method </a:t>
            </a:r>
            <a:r>
              <a:rPr lang="en-GB" sz="2000" b="1" dirty="0">
                <a:solidFill>
                  <a:srgbClr val="0000FF"/>
                </a:solidFill>
              </a:rPr>
              <a:t>to measure DA</a:t>
            </a:r>
            <a:endParaRPr lang="en-GB" sz="2000" b="1" dirty="0">
              <a:solidFill>
                <a:srgbClr val="0000FF"/>
              </a:solidFill>
            </a:endParaRPr>
          </a:p>
        </p:txBody>
      </p:sp>
      <p:pic>
        <p:nvPicPr>
          <p:cNvPr id="14" name="Picture 13" descr="dacomp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4406" y="-299820"/>
            <a:ext cx="3505628" cy="61259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0192" y="1027638"/>
            <a:ext cx="28438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5"/>
                </a:solidFill>
              </a:rPr>
              <a:t>Outcome of the DA measurement with the </a:t>
            </a:r>
            <a:r>
              <a:rPr lang="en-US" sz="1800" dirty="0" smtClean="0">
                <a:solidFill>
                  <a:schemeClr val="accent5"/>
                </a:solidFill>
              </a:rPr>
              <a:t>novel </a:t>
            </a:r>
            <a:r>
              <a:rPr lang="en-US" sz="1800" dirty="0" smtClean="0">
                <a:solidFill>
                  <a:schemeClr val="accent5"/>
                </a:solidFill>
              </a:rPr>
              <a:t>method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chemeClr val="accent5"/>
                </a:solidFill>
              </a:rPr>
              <a:t>Simulation </a:t>
            </a:r>
            <a:r>
              <a:rPr lang="en-US" sz="1800" b="1" dirty="0" smtClean="0">
                <a:solidFill>
                  <a:schemeClr val="accent5"/>
                </a:solidFill>
              </a:rPr>
              <a:t>(</a:t>
            </a:r>
            <a:r>
              <a:rPr lang="en-US" sz="1800" b="1" dirty="0" smtClean="0">
                <a:solidFill>
                  <a:schemeClr val="accent5"/>
                </a:solidFill>
              </a:rPr>
              <a:t>lines)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chemeClr val="accent5"/>
                </a:solidFill>
              </a:rPr>
              <a:t>Measurements </a:t>
            </a:r>
            <a:r>
              <a:rPr lang="en-US" sz="1800" b="1" dirty="0" smtClean="0">
                <a:solidFill>
                  <a:schemeClr val="accent5"/>
                </a:solidFill>
              </a:rPr>
              <a:t>(</a:t>
            </a:r>
            <a:r>
              <a:rPr lang="en-US" sz="1800" b="1" dirty="0" smtClean="0">
                <a:solidFill>
                  <a:schemeClr val="accent5"/>
                </a:solidFill>
              </a:rPr>
              <a:t>markers) </a:t>
            </a:r>
          </a:p>
          <a:p>
            <a:r>
              <a:rPr lang="en-US" sz="1800" dirty="0" smtClean="0">
                <a:solidFill>
                  <a:schemeClr val="accent5"/>
                </a:solidFill>
              </a:rPr>
              <a:t>Different configurations of the non-linear elements are tested.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Data from measurements at </a:t>
            </a:r>
            <a:r>
              <a:rPr lang="en-US" sz="1800" b="1" dirty="0" smtClean="0">
                <a:solidFill>
                  <a:srgbClr val="0000FF"/>
                </a:solidFill>
              </a:rPr>
              <a:t>top energy in the LHC </a:t>
            </a:r>
            <a:r>
              <a:rPr lang="en-US" sz="1800" dirty="0" smtClean="0">
                <a:solidFill>
                  <a:srgbClr val="0000FF"/>
                </a:solidFill>
              </a:rPr>
              <a:t>are also available.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1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/>
              <a:t>A quick look at crab </a:t>
            </a:r>
            <a:r>
              <a:rPr lang="en-GB" dirty="0" smtClean="0"/>
              <a:t>cavities - 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755576" y="843558"/>
            <a:ext cx="7632408" cy="3384376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Two crab cavities/</a:t>
            </a:r>
            <a:r>
              <a:rPr lang="en-GB" sz="2200" dirty="0"/>
              <a:t>beam/IP side </a:t>
            </a:r>
            <a:r>
              <a:rPr lang="en-GB" sz="2200" dirty="0" smtClean="0"/>
              <a:t>in combination with the </a:t>
            </a:r>
            <a:r>
              <a:rPr lang="en-GB" sz="2200" dirty="0"/>
              <a:t>low-impedance </a:t>
            </a:r>
            <a:r>
              <a:rPr lang="en-GB" sz="2200" dirty="0" smtClean="0"/>
              <a:t>collimators</a:t>
            </a:r>
            <a:endParaRPr lang="en-GB" sz="2200" dirty="0"/>
          </a:p>
          <a:p>
            <a:pPr algn="l"/>
            <a:r>
              <a:rPr lang="en-GB" sz="2200" dirty="0"/>
              <a:t>DQW cavities =&gt; Further work has been done to reduce the impedance of a remaining HOM at 920 MHz by a factor ~ 20 (new table from 21-10-2016 used</a:t>
            </a:r>
            <a:r>
              <a:rPr lang="en-GB" sz="2200" dirty="0" smtClean="0"/>
              <a:t>)</a:t>
            </a:r>
            <a:endParaRPr lang="en-GB" sz="2200" dirty="0"/>
          </a:p>
          <a:p>
            <a:pPr algn="l"/>
            <a:r>
              <a:rPr lang="en-GB" sz="2200" dirty="0"/>
              <a:t>Beam is stable for a current in the Landau </a:t>
            </a:r>
            <a:r>
              <a:rPr lang="en-GB" sz="2200" dirty="0" err="1"/>
              <a:t>octupoles</a:t>
            </a:r>
            <a:r>
              <a:rPr lang="en-GB" sz="2200" dirty="0"/>
              <a:t> (LOF) </a:t>
            </a:r>
            <a:r>
              <a:rPr lang="en-GB" sz="2200" dirty="0" smtClean="0"/>
              <a:t>&lt; </a:t>
            </a:r>
            <a:r>
              <a:rPr lang="en-GB" sz="2200" dirty="0"/>
              <a:t>~ 300 A </a:t>
            </a:r>
            <a:r>
              <a:rPr lang="en-GB" sz="2200" dirty="0" smtClean="0"/>
              <a:t>(maximum </a:t>
            </a:r>
            <a:r>
              <a:rPr lang="en-GB" sz="2200" dirty="0"/>
              <a:t>of </a:t>
            </a:r>
            <a:r>
              <a:rPr lang="en-GB" sz="2200" dirty="0" smtClean="0"/>
              <a:t>590 </a:t>
            </a:r>
            <a:r>
              <a:rPr lang="en-GB" sz="2200" dirty="0"/>
              <a:t>A), </a:t>
            </a:r>
            <a:r>
              <a:rPr lang="en-GB" sz="2200" dirty="0" smtClean="0"/>
              <a:t>whatever </a:t>
            </a:r>
            <a:r>
              <a:rPr lang="en-GB" sz="2200" dirty="0"/>
              <a:t>the sign and even if the transverse tails would be cut down to ~ 3 </a:t>
            </a:r>
            <a:r>
              <a:rPr lang="en-GB" sz="2200" dirty="0" err="1" smtClean="0"/>
              <a:t>σ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3939902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Courtesy E. </a:t>
            </a:r>
            <a:r>
              <a:rPr lang="en-GB" sz="1400" b="1" dirty="0" err="1" smtClean="0">
                <a:solidFill>
                  <a:srgbClr val="0000FF"/>
                </a:solidFill>
              </a:rPr>
              <a:t>M</a:t>
            </a:r>
            <a:r>
              <a:rPr lang="en-GB" sz="1400" b="1" dirty="0" err="1" smtClean="0">
                <a:solidFill>
                  <a:srgbClr val="0000FF"/>
                </a:solidFill>
              </a:rPr>
              <a:t>étral</a:t>
            </a:r>
            <a:endParaRPr lang="en-GB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8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627534"/>
            <a:ext cx="8507248" cy="3680222"/>
          </a:xfrm>
        </p:spPr>
        <p:txBody>
          <a:bodyPr>
            <a:normAutofit/>
          </a:bodyPr>
          <a:lstStyle/>
          <a:p>
            <a:pPr algn="l"/>
            <a:r>
              <a:rPr lang="el-GR" sz="2000" dirty="0" smtClean="0"/>
              <a:t>Introduction</a:t>
            </a:r>
            <a:endParaRPr lang="el-GR" sz="2000" dirty="0" smtClean="0"/>
          </a:p>
          <a:p>
            <a:pPr algn="l"/>
            <a:r>
              <a:rPr lang="el-GR" sz="2000" dirty="0" smtClean="0"/>
              <a:t>Single particle beam dynamics</a:t>
            </a:r>
          </a:p>
          <a:p>
            <a:pPr lvl="1" algn="l"/>
            <a:r>
              <a:rPr lang="en-US" sz="1800" dirty="0" smtClean="0"/>
              <a:t>D</a:t>
            </a:r>
            <a:r>
              <a:rPr lang="el-GR" sz="1800" dirty="0" smtClean="0"/>
              <a:t>ealing with magnets</a:t>
            </a:r>
            <a:r>
              <a:rPr lang="el-GR" sz="1800" dirty="0" smtClean="0"/>
              <a:t>’ field quality and real effects</a:t>
            </a:r>
            <a:endParaRPr lang="el-GR" sz="1800" dirty="0" smtClean="0"/>
          </a:p>
          <a:p>
            <a:pPr algn="l"/>
            <a:r>
              <a:rPr lang="el-GR" sz="2000" dirty="0" smtClean="0"/>
              <a:t>Collective effects</a:t>
            </a:r>
          </a:p>
          <a:p>
            <a:pPr lvl="1" algn="l"/>
            <a:r>
              <a:rPr lang="el-GR" sz="1800" dirty="0" smtClean="0"/>
              <a:t>A quick look at crab cavities</a:t>
            </a:r>
            <a:endParaRPr lang="el-GR" sz="1800" dirty="0" smtClean="0"/>
          </a:p>
          <a:p>
            <a:pPr algn="l"/>
            <a:r>
              <a:rPr lang="el-GR" sz="2000" dirty="0" smtClean="0"/>
              <a:t>Conclusions and outlook</a:t>
            </a:r>
            <a:endParaRPr lang="el-G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7" name="Picture 53" descr="cern_log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496" y="4515966"/>
            <a:ext cx="521208" cy="521208"/>
          </a:xfrm>
          <a:prstGeom prst="rect">
            <a:avLst/>
          </a:prstGeom>
          <a:noFill/>
        </p:spPr>
      </p:pic>
      <p:pic>
        <p:nvPicPr>
          <p:cNvPr id="8" name="Picture 7" descr="Screen Shot 2016-11-13 at 22.3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40" y="2571750"/>
            <a:ext cx="5504172" cy="2592288"/>
          </a:xfrm>
          <a:prstGeom prst="rect">
            <a:avLst/>
          </a:prstGeom>
        </p:spPr>
      </p:pic>
      <p:pic>
        <p:nvPicPr>
          <p:cNvPr id="11" name="Picture 10" descr="Screen Shot 2016-11-13 at 22.31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40" y="-20538"/>
            <a:ext cx="5527472" cy="2589607"/>
          </a:xfrm>
          <a:prstGeom prst="rect">
            <a:avLst/>
          </a:prstGeom>
        </p:spPr>
      </p:pic>
      <p:sp>
        <p:nvSpPr>
          <p:cNvPr id="13" name="Espace réservé du contenu 8"/>
          <p:cNvSpPr txBox="1">
            <a:spLocks/>
          </p:cNvSpPr>
          <p:nvPr/>
        </p:nvSpPr>
        <p:spPr>
          <a:xfrm>
            <a:off x="539552" y="3723879"/>
            <a:ext cx="1008112" cy="360039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buFont typeface="Wingdings" charset="2"/>
              <a:buNone/>
            </a:pPr>
            <a:r>
              <a:rPr lang="en-GB" sz="2600" b="1" dirty="0" smtClean="0">
                <a:solidFill>
                  <a:srgbClr val="0000FF"/>
                </a:solidFill>
              </a:rPr>
              <a:t>LOF &gt; 0</a:t>
            </a:r>
          </a:p>
          <a:p>
            <a:pPr marL="0" indent="0">
              <a:buSzPct val="75000"/>
              <a:buFont typeface="Wingdings" charset="2"/>
              <a:buNone/>
            </a:pP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539552" y="1131591"/>
            <a:ext cx="1008112" cy="360039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buFont typeface="Wingdings" charset="2"/>
              <a:buNone/>
            </a:pPr>
            <a:r>
              <a:rPr lang="en-GB" sz="2600" b="1" dirty="0" smtClean="0">
                <a:solidFill>
                  <a:srgbClr val="0000FF"/>
                </a:solidFill>
              </a:rPr>
              <a:t>LOF &lt; 0</a:t>
            </a:r>
          </a:p>
          <a:p>
            <a:pPr marL="0" indent="0">
              <a:buSzPct val="75000"/>
              <a:buFont typeface="Wingdings" charset="2"/>
              <a:buNone/>
            </a:pP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79712" y="1059582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D717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itchFamily="-10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79712" y="3651870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D717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itchFamily="-10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08312" y="1203598"/>
            <a:ext cx="3083768" cy="0"/>
          </a:xfrm>
          <a:prstGeom prst="line">
            <a:avLst/>
          </a:prstGeom>
          <a:ln>
            <a:solidFill>
              <a:srgbClr val="D717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8312" y="3795886"/>
            <a:ext cx="3083768" cy="0"/>
          </a:xfrm>
          <a:prstGeom prst="line">
            <a:avLst/>
          </a:prstGeom>
          <a:ln>
            <a:solidFill>
              <a:srgbClr val="D717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/>
          </a:p>
        </p:txBody>
      </p:sp>
      <p:sp>
        <p:nvSpPr>
          <p:cNvPr id="19" name="TextBox 18"/>
          <p:cNvSpPr txBox="1"/>
          <p:nvPr/>
        </p:nvSpPr>
        <p:spPr>
          <a:xfrm>
            <a:off x="6444208" y="1995686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Courtesy N. </a:t>
            </a:r>
            <a:r>
              <a:rPr lang="en-GB" sz="1400" b="1" dirty="0" err="1" smtClean="0">
                <a:solidFill>
                  <a:srgbClr val="0000FF"/>
                </a:solidFill>
              </a:rPr>
              <a:t>Biancacci</a:t>
            </a:r>
            <a:endParaRPr lang="en-GB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3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7" name="Picture 53" descr="cern_log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6496" y="4515966"/>
            <a:ext cx="521208" cy="521208"/>
          </a:xfrm>
          <a:prstGeom prst="rect">
            <a:avLst/>
          </a:prstGeom>
          <a:noFill/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/>
              <a:t>A quick look at crab cavities - </a:t>
            </a:r>
            <a:r>
              <a:rPr lang="en-GB" dirty="0" smtClean="0"/>
              <a:t>II</a:t>
            </a:r>
            <a:endParaRPr lang="en-GB" dirty="0"/>
          </a:p>
        </p:txBody>
      </p:sp>
      <p:sp>
        <p:nvSpPr>
          <p:cNvPr id="10" name="Espace réservé du contenu 8"/>
          <p:cNvSpPr>
            <a:spLocks noGrp="1"/>
          </p:cNvSpPr>
          <p:nvPr>
            <p:ph idx="1"/>
          </p:nvPr>
        </p:nvSpPr>
        <p:spPr>
          <a:xfrm>
            <a:off x="467984" y="770385"/>
            <a:ext cx="3815984" cy="1009277"/>
          </a:xfrm>
        </p:spPr>
        <p:txBody>
          <a:bodyPr>
            <a:noAutofit/>
          </a:bodyPr>
          <a:lstStyle/>
          <a:p>
            <a:pPr algn="just">
              <a:buSzPct val="75000"/>
              <a:buFont typeface="Wingdings" charset="2"/>
              <a:buChar char="u"/>
            </a:pPr>
            <a:r>
              <a:rPr lang="en-GB" sz="1600" dirty="0">
                <a:solidFill>
                  <a:srgbClr val="5A5A5A"/>
                </a:solidFill>
              </a:rPr>
              <a:t>HOM of the DQW and RFD crab cavities </a:t>
            </a:r>
            <a:r>
              <a:rPr lang="en-GB" sz="1600" dirty="0" smtClean="0">
                <a:solidFill>
                  <a:srgbClr val="5A5A5A"/>
                </a:solidFill>
              </a:rPr>
              <a:t>and corresponding </a:t>
            </a:r>
            <a:r>
              <a:rPr lang="en-GB" sz="1600" b="1" dirty="0">
                <a:solidFill>
                  <a:srgbClr val="5A5A5A"/>
                </a:solidFill>
              </a:rPr>
              <a:t>single bunch</a:t>
            </a:r>
            <a:r>
              <a:rPr lang="en-GB" sz="1600" dirty="0">
                <a:solidFill>
                  <a:srgbClr val="5A5A5A"/>
                </a:solidFill>
              </a:rPr>
              <a:t> thresholds for the increase </a:t>
            </a:r>
            <a:r>
              <a:rPr lang="en-GB" sz="1600" dirty="0" smtClean="0">
                <a:solidFill>
                  <a:srgbClr val="5A5A5A"/>
                </a:solidFill>
              </a:rPr>
              <a:t>of </a:t>
            </a:r>
            <a:r>
              <a:rPr lang="en-GB" sz="1600" dirty="0" err="1" smtClean="0">
                <a:solidFill>
                  <a:srgbClr val="5A5A5A"/>
                </a:solidFill>
              </a:rPr>
              <a:t>octupole</a:t>
            </a:r>
            <a:r>
              <a:rPr lang="en-GB" sz="1600" dirty="0" smtClean="0">
                <a:solidFill>
                  <a:srgbClr val="5A5A5A"/>
                </a:solidFill>
              </a:rPr>
              <a:t> </a:t>
            </a:r>
            <a:r>
              <a:rPr lang="en-GB" sz="1600" dirty="0">
                <a:solidFill>
                  <a:srgbClr val="5A5A5A"/>
                </a:solidFill>
              </a:rPr>
              <a:t>current over the machine baseline</a:t>
            </a: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>
          <a:xfrm>
            <a:off x="4932480" y="771550"/>
            <a:ext cx="3815984" cy="10092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75000"/>
              <a:buFont typeface="Wingdings" charset="2"/>
              <a:buChar char="u"/>
            </a:pPr>
            <a:r>
              <a:rPr lang="en-GB" sz="1600" dirty="0">
                <a:solidFill>
                  <a:srgbClr val="5A5A5A"/>
                </a:solidFill>
              </a:rPr>
              <a:t>HOM of the DQW and RFD crab cavities </a:t>
            </a:r>
            <a:r>
              <a:rPr lang="en-GB" sz="1600" dirty="0" smtClean="0">
                <a:solidFill>
                  <a:srgbClr val="5A5A5A"/>
                </a:solidFill>
              </a:rPr>
              <a:t>and corresponding </a:t>
            </a:r>
            <a:r>
              <a:rPr lang="en-GB" sz="1600" b="1" dirty="0">
                <a:solidFill>
                  <a:srgbClr val="5A5A5A"/>
                </a:solidFill>
              </a:rPr>
              <a:t>coupled bunch</a:t>
            </a:r>
            <a:r>
              <a:rPr lang="en-GB" sz="1600" dirty="0">
                <a:solidFill>
                  <a:srgbClr val="5A5A5A"/>
                </a:solidFill>
              </a:rPr>
              <a:t> thresholds for the increase </a:t>
            </a:r>
            <a:r>
              <a:rPr lang="en-GB" sz="1600" dirty="0" smtClean="0">
                <a:solidFill>
                  <a:srgbClr val="5A5A5A"/>
                </a:solidFill>
              </a:rPr>
              <a:t>of </a:t>
            </a:r>
            <a:r>
              <a:rPr lang="en-GB" sz="1600" dirty="0" err="1" smtClean="0">
                <a:solidFill>
                  <a:srgbClr val="5A5A5A"/>
                </a:solidFill>
              </a:rPr>
              <a:t>octupole</a:t>
            </a:r>
            <a:r>
              <a:rPr lang="en-GB" sz="1600" dirty="0" smtClean="0">
                <a:solidFill>
                  <a:srgbClr val="5A5A5A"/>
                </a:solidFill>
              </a:rPr>
              <a:t> </a:t>
            </a:r>
            <a:r>
              <a:rPr lang="en-GB" sz="1600" dirty="0">
                <a:solidFill>
                  <a:srgbClr val="5A5A5A"/>
                </a:solidFill>
              </a:rPr>
              <a:t>current over the machine baseline</a:t>
            </a:r>
          </a:p>
        </p:txBody>
      </p:sp>
      <p:pic>
        <p:nvPicPr>
          <p:cNvPr id="12" name="Picture 11" descr="Screen Shot 2016-05-16 at 16.3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067694"/>
            <a:ext cx="4163152" cy="3096344"/>
          </a:xfrm>
          <a:prstGeom prst="rect">
            <a:avLst/>
          </a:prstGeom>
        </p:spPr>
      </p:pic>
      <p:pic>
        <p:nvPicPr>
          <p:cNvPr id="13" name="Picture 12" descr="Screen Shot 2016-05-16 at 16.37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5" y="2067695"/>
            <a:ext cx="4192857" cy="3096344"/>
          </a:xfrm>
          <a:prstGeom prst="rect">
            <a:avLst/>
          </a:prstGeom>
        </p:spPr>
      </p:pic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868144" y="1822698"/>
            <a:ext cx="3275856" cy="677044"/>
          </a:xfrm>
          <a:prstGeom prst="wedgeEllipseCallout">
            <a:avLst>
              <a:gd name="adj1" fmla="val 14355"/>
              <a:gd name="adj2" fmla="val 100860"/>
            </a:avLst>
          </a:prstGeom>
          <a:solidFill>
            <a:srgbClr val="FFFF00"/>
          </a:solidFill>
          <a:ln w="28575">
            <a:solidFill>
              <a:srgbClr val="D6009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868144" y="1832506"/>
            <a:ext cx="325066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D60093"/>
                </a:solidFill>
              </a:rPr>
              <a:t>Mode at 920 MHz =&gt; Recommendation to try and damp it</a:t>
            </a:r>
            <a:endParaRPr lang="en-US" sz="1400" b="1" dirty="0">
              <a:solidFill>
                <a:srgbClr val="D60093"/>
              </a:solidFill>
              <a:latin typeface="Arial" charset="0"/>
              <a:sym typeface="Math1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9482" y="1832625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Courtesy N. </a:t>
            </a:r>
            <a:r>
              <a:rPr lang="en-GB" sz="1400" b="1" dirty="0" err="1" smtClean="0">
                <a:solidFill>
                  <a:srgbClr val="0000FF"/>
                </a:solidFill>
              </a:rPr>
              <a:t>Biancacci</a:t>
            </a:r>
            <a:endParaRPr lang="en-GB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0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/>
              <a:t>A quick look at crab </a:t>
            </a:r>
            <a:r>
              <a:rPr lang="en-GB" dirty="0" smtClean="0"/>
              <a:t>cavities - III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7669" y="3795886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Courtesy E. </a:t>
            </a:r>
            <a:r>
              <a:rPr lang="en-GB" sz="1400" b="1" dirty="0" err="1" smtClean="0">
                <a:solidFill>
                  <a:srgbClr val="0000FF"/>
                </a:solidFill>
              </a:rPr>
              <a:t>M</a:t>
            </a:r>
            <a:r>
              <a:rPr lang="en-GB" sz="1400" b="1" dirty="0" err="1" smtClean="0">
                <a:solidFill>
                  <a:srgbClr val="0000FF"/>
                </a:solidFill>
              </a:rPr>
              <a:t>étral</a:t>
            </a:r>
            <a:endParaRPr lang="en-GB" sz="1400" b="1" dirty="0">
              <a:solidFill>
                <a:srgbClr val="0000FF"/>
              </a:solidFill>
            </a:endParaRPr>
          </a:p>
        </p:txBody>
      </p:sp>
      <p:pic>
        <p:nvPicPr>
          <p:cNvPr id="12" name="Picture 11" descr="9cm_new_lin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12406"/>
            <a:ext cx="3913972" cy="2983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2406"/>
            <a:ext cx="3977973" cy="2983480"/>
          </a:xfrm>
          <a:prstGeom prst="rect">
            <a:avLst/>
          </a:prstGeom>
        </p:spPr>
      </p:pic>
      <p:sp>
        <p:nvSpPr>
          <p:cNvPr id="16" name="AutoShape 47"/>
          <p:cNvSpPr>
            <a:spLocks noChangeArrowheads="1"/>
          </p:cNvSpPr>
          <p:nvPr/>
        </p:nvSpPr>
        <p:spPr bwMode="auto">
          <a:xfrm>
            <a:off x="3491384" y="4365054"/>
            <a:ext cx="3744912" cy="647328"/>
          </a:xfrm>
          <a:prstGeom prst="wedgeEllipseCallout">
            <a:avLst>
              <a:gd name="adj1" fmla="val 77126"/>
              <a:gd name="adj2" fmla="val -169770"/>
            </a:avLst>
          </a:prstGeom>
          <a:solidFill>
            <a:srgbClr val="FFFF00"/>
          </a:solidFill>
          <a:ln w="28575">
            <a:solidFill>
              <a:srgbClr val="CA008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9pPr>
          </a:lstStyle>
          <a:p>
            <a:pPr>
              <a:buClr>
                <a:srgbClr val="00CCCC"/>
              </a:buClr>
              <a:defRPr/>
            </a:pPr>
            <a:endParaRPr lang="en-US" sz="200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auto">
          <a:xfrm>
            <a:off x="3507383" y="4372694"/>
            <a:ext cx="3744912" cy="647328"/>
          </a:xfrm>
          <a:prstGeom prst="wedgeEllipseCallout">
            <a:avLst>
              <a:gd name="adj1" fmla="val 12032"/>
              <a:gd name="adj2" fmla="val -172934"/>
            </a:avLst>
          </a:prstGeom>
          <a:solidFill>
            <a:srgbClr val="FFFF00"/>
          </a:solidFill>
          <a:ln w="28575">
            <a:solidFill>
              <a:srgbClr val="CA008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9pPr>
          </a:lstStyle>
          <a:p>
            <a:pPr>
              <a:buClr>
                <a:srgbClr val="00CCCC"/>
              </a:buClr>
              <a:defRPr/>
            </a:pPr>
            <a:endParaRPr lang="en-US" sz="200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3490615" y="4364310"/>
            <a:ext cx="3744912" cy="647328"/>
          </a:xfrm>
          <a:prstGeom prst="wedgeEllipseCallout">
            <a:avLst>
              <a:gd name="adj1" fmla="val 41297"/>
              <a:gd name="adj2" fmla="val -133383"/>
            </a:avLst>
          </a:prstGeom>
          <a:solidFill>
            <a:srgbClr val="FFFF00"/>
          </a:solidFill>
          <a:ln w="28575">
            <a:solidFill>
              <a:srgbClr val="CA008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9pPr>
          </a:lstStyle>
          <a:p>
            <a:pPr>
              <a:buClr>
                <a:srgbClr val="00CCCC"/>
              </a:buClr>
              <a:defRPr/>
            </a:pPr>
            <a:endParaRPr lang="en-US" sz="200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346475" y="4510360"/>
            <a:ext cx="4033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CCCC"/>
              </a:buClr>
              <a:defRPr/>
            </a:pPr>
            <a:r>
              <a:rPr lang="en-US" sz="1600" dirty="0" smtClean="0">
                <a:solidFill>
                  <a:srgbClr val="2A004E"/>
                </a:solidFill>
                <a:latin typeface="Arial" charset="0"/>
              </a:rPr>
              <a:t>Critical modes if hit a beam line</a:t>
            </a:r>
            <a:endParaRPr lang="en-US" sz="1600" dirty="0" smtClean="0">
              <a:solidFill>
                <a:srgbClr val="D6009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0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/>
              <a:t>A quick look at crab </a:t>
            </a:r>
            <a:r>
              <a:rPr lang="en-GB" dirty="0" smtClean="0"/>
              <a:t>cavities - IV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7669" y="555526"/>
            <a:ext cx="2508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00FF"/>
                </a:solidFill>
              </a:rPr>
              <a:t>Courtesy E. </a:t>
            </a:r>
            <a:r>
              <a:rPr lang="en-GB" sz="1400" b="1" dirty="0" err="1" smtClean="0">
                <a:solidFill>
                  <a:srgbClr val="0000FF"/>
                </a:solidFill>
              </a:rPr>
              <a:t>M</a:t>
            </a:r>
            <a:r>
              <a:rPr lang="en-GB" sz="1400" b="1" dirty="0" err="1" smtClean="0">
                <a:solidFill>
                  <a:srgbClr val="0000FF"/>
                </a:solidFill>
              </a:rPr>
              <a:t>étral</a:t>
            </a:r>
            <a:endParaRPr lang="en-GB" sz="1400" b="1" dirty="0">
              <a:solidFill>
                <a:srgbClr val="0000FF"/>
              </a:solidFill>
            </a:endParaRPr>
          </a:p>
        </p:txBody>
      </p:sp>
      <p:pic>
        <p:nvPicPr>
          <p:cNvPr id="14" name="Picture 13" descr="image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44" y="915566"/>
            <a:ext cx="3573140" cy="2831678"/>
          </a:xfrm>
          <a:prstGeom prst="rect">
            <a:avLst/>
          </a:prstGeom>
        </p:spPr>
      </p:pic>
      <p:pic>
        <p:nvPicPr>
          <p:cNvPr id="15" name="Picture 14" descr="image0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63" y="915566"/>
            <a:ext cx="3708669" cy="2834382"/>
          </a:xfrm>
          <a:prstGeom prst="rect">
            <a:avLst/>
          </a:prstGeom>
        </p:spPr>
      </p:pic>
      <p:sp>
        <p:nvSpPr>
          <p:cNvPr id="20" name="AutoShape 47"/>
          <p:cNvSpPr>
            <a:spLocks noChangeArrowheads="1"/>
          </p:cNvSpPr>
          <p:nvPr/>
        </p:nvSpPr>
        <p:spPr bwMode="auto">
          <a:xfrm>
            <a:off x="2123728" y="4155926"/>
            <a:ext cx="5976663" cy="881248"/>
          </a:xfrm>
          <a:prstGeom prst="wedgeEllipseCallout">
            <a:avLst>
              <a:gd name="adj1" fmla="val -26568"/>
              <a:gd name="adj2" fmla="val -78765"/>
            </a:avLst>
          </a:prstGeom>
          <a:solidFill>
            <a:srgbClr val="FFFF00"/>
          </a:solidFill>
          <a:ln w="28575">
            <a:solidFill>
              <a:srgbClr val="CA008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9pPr>
          </a:lstStyle>
          <a:p>
            <a:pPr>
              <a:buClr>
                <a:srgbClr val="00CCCC"/>
              </a:buClr>
              <a:defRPr/>
            </a:pPr>
            <a:endParaRPr lang="en-US" sz="2000">
              <a:solidFill>
                <a:srgbClr val="2A004E"/>
              </a:solidFill>
              <a:latin typeface="Arial" charset="0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2483768" y="4299942"/>
            <a:ext cx="561662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-106" charset="2"/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accent1"/>
                </a:solidFill>
                <a:latin typeface="Arial" pitchFamily="-106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CCCC"/>
              </a:buClr>
              <a:defRPr/>
            </a:pPr>
            <a:r>
              <a:rPr lang="en-US" sz="1600" dirty="0" smtClean="0">
                <a:solidFill>
                  <a:srgbClr val="2A004E"/>
                </a:solidFill>
                <a:latin typeface="Arial" charset="0"/>
              </a:rPr>
              <a:t>Need the modes to be sufficiently far from a beam line (~ </a:t>
            </a:r>
            <a:r>
              <a:rPr lang="en-US" sz="1600" dirty="0">
                <a:solidFill>
                  <a:srgbClr val="2A004E"/>
                </a:solidFill>
                <a:latin typeface="Arial" charset="0"/>
              </a:rPr>
              <a:t>5</a:t>
            </a:r>
            <a:r>
              <a:rPr lang="en-US" sz="1600" dirty="0" smtClean="0">
                <a:solidFill>
                  <a:srgbClr val="2A004E"/>
                </a:solidFill>
                <a:latin typeface="Arial" charset="0"/>
              </a:rPr>
              <a:t> MHz) to avoid kW of induced power </a:t>
            </a:r>
            <a:endParaRPr lang="en-US" sz="1600" dirty="0" smtClean="0">
              <a:solidFill>
                <a:srgbClr val="D6009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US" dirty="0" smtClean="0"/>
              <a:t>Conclusions and outlook</a:t>
            </a:r>
            <a:endParaRPr lang="en-GB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734928" y="619720"/>
            <a:ext cx="8085544" cy="2384078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rgbClr val="0000FF"/>
                </a:solidFill>
              </a:rPr>
              <a:t>Beam physics is actively involved on several fronts to provide </a:t>
            </a:r>
            <a:endParaRPr lang="en-US" sz="2200" dirty="0">
              <a:solidFill>
                <a:srgbClr val="0000FF"/>
              </a:solidFill>
            </a:endParaRPr>
          </a:p>
          <a:p>
            <a:pPr lvl="1" algn="l"/>
            <a:r>
              <a:rPr lang="en-US" sz="1800" dirty="0" smtClean="0">
                <a:solidFill>
                  <a:srgbClr val="000000"/>
                </a:solidFill>
              </a:rPr>
              <a:t>The best estimate of HL-LHC performance</a:t>
            </a:r>
          </a:p>
          <a:p>
            <a:pPr lvl="1" algn="l"/>
            <a:r>
              <a:rPr lang="en-US" sz="1800" dirty="0" smtClean="0">
                <a:solidFill>
                  <a:srgbClr val="000000"/>
                </a:solidFill>
              </a:rPr>
              <a:t>To ensure that the performance is at least preserved, with the evolution of the baseline and the technological achievements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l"/>
            <a:r>
              <a:rPr lang="en-US" sz="2200" dirty="0" smtClean="0">
                <a:solidFill>
                  <a:srgbClr val="0000FF"/>
                </a:solidFill>
              </a:rPr>
              <a:t>The </a:t>
            </a:r>
            <a:r>
              <a:rPr lang="en-US" sz="2200" dirty="0" smtClean="0">
                <a:solidFill>
                  <a:srgbClr val="0000FF"/>
                </a:solidFill>
              </a:rPr>
              <a:t>various </a:t>
            </a:r>
            <a:r>
              <a:rPr lang="en-US" sz="2200" dirty="0" smtClean="0">
                <a:solidFill>
                  <a:srgbClr val="0000FF"/>
                </a:solidFill>
              </a:rPr>
              <a:t>activities cover</a:t>
            </a:r>
            <a:endParaRPr lang="en-US" sz="2200" dirty="0" smtClean="0">
              <a:solidFill>
                <a:srgbClr val="0000FF"/>
              </a:solidFill>
            </a:endParaRPr>
          </a:p>
          <a:p>
            <a:pPr lvl="1" algn="l"/>
            <a:r>
              <a:rPr lang="en-US" sz="1800" dirty="0" smtClean="0">
                <a:solidFill>
                  <a:srgbClr val="000000"/>
                </a:solidFill>
              </a:rPr>
              <a:t>Theory and simulations</a:t>
            </a:r>
          </a:p>
          <a:p>
            <a:pPr lvl="1" algn="l"/>
            <a:r>
              <a:rPr lang="en-US" sz="1800" dirty="0" smtClean="0">
                <a:solidFill>
                  <a:srgbClr val="000000"/>
                </a:solidFill>
              </a:rPr>
              <a:t>Beam experiments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336383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</a:rPr>
              <a:t>Enough work for several years to come!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7" name="Image 6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4342613"/>
            <a:ext cx="624861" cy="74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555526"/>
            <a:ext cx="7704856" cy="36802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000" dirty="0" smtClean="0"/>
              <a:t>How Accelerator Physics studies follows technological advances</a:t>
            </a:r>
            <a:endParaRPr lang="en-GB" sz="2000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259632" y="1419622"/>
            <a:ext cx="2592288" cy="2016224"/>
            <a:chOff x="1259632" y="1419622"/>
            <a:chExt cx="2592288" cy="2016224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1419622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Design assumptions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9632" y="2789515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HL-LHC performance estimate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375756" y="1995686"/>
              <a:ext cx="360040" cy="648072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36000" y="1275606"/>
            <a:ext cx="2592384" cy="2158499"/>
            <a:chOff x="5436000" y="1203598"/>
            <a:chExt cx="2592384" cy="2158499"/>
          </a:xfrm>
        </p:grpSpPr>
        <p:sp>
          <p:nvSpPr>
            <p:cNvPr id="13" name="TextBox 12"/>
            <p:cNvSpPr txBox="1"/>
            <p:nvPr/>
          </p:nvSpPr>
          <p:spPr>
            <a:xfrm>
              <a:off x="5436096" y="1203598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Revised design assumptions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6000" y="2715766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Revised HL-LHC performance estimate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588224" y="1923678"/>
              <a:ext cx="360040" cy="648072"/>
            </a:xfrm>
            <a:prstGeom prst="down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23928" y="1491630"/>
            <a:ext cx="1296144" cy="720080"/>
            <a:chOff x="3923928" y="1419622"/>
            <a:chExt cx="1296144" cy="720080"/>
          </a:xfrm>
        </p:grpSpPr>
        <p:sp>
          <p:nvSpPr>
            <p:cNvPr id="17" name="Right Arrow 16"/>
            <p:cNvSpPr/>
            <p:nvPr/>
          </p:nvSpPr>
          <p:spPr>
            <a:xfrm>
              <a:off x="3923928" y="1419622"/>
              <a:ext cx="1296144" cy="286291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7944" y="1770370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</a:rPr>
                <a:t>Reality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35796" y="2984400"/>
            <a:ext cx="3636404" cy="1891606"/>
            <a:chOff x="2735796" y="2984400"/>
            <a:chExt cx="3636404" cy="1891606"/>
          </a:xfrm>
        </p:grpSpPr>
        <p:sp>
          <p:nvSpPr>
            <p:cNvPr id="21" name="TextBox 20"/>
            <p:cNvSpPr txBox="1"/>
            <p:nvPr/>
          </p:nvSpPr>
          <p:spPr>
            <a:xfrm>
              <a:off x="2735796" y="3952676"/>
              <a:ext cx="36364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00FF"/>
                  </a:solidFill>
                </a:rPr>
                <a:t>T</a:t>
              </a:r>
              <a:r>
                <a:rPr lang="en-GB" b="1" dirty="0" smtClean="0">
                  <a:solidFill>
                    <a:srgbClr val="0000FF"/>
                  </a:solidFill>
                </a:rPr>
                <a:t>he two estimates are different: how to control/minimise such a difference?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Left-Up Arrow 21"/>
            <p:cNvSpPr/>
            <p:nvPr/>
          </p:nvSpPr>
          <p:spPr>
            <a:xfrm rot="2700000">
              <a:off x="4122000" y="2984400"/>
              <a:ext cx="900000" cy="900000"/>
            </a:xfrm>
            <a:prstGeom prst="left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483518"/>
            <a:ext cx="8136904" cy="414754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GB" sz="2400" dirty="0" smtClean="0"/>
              <a:t>Design assumptions should be realistic</a:t>
            </a:r>
          </a:p>
          <a:p>
            <a:pPr algn="l"/>
            <a:r>
              <a:rPr lang="en-GB" sz="2200" dirty="0" smtClean="0"/>
              <a:t>Include margins to cope with unforeseen events (</a:t>
            </a:r>
            <a:r>
              <a:rPr lang="en-GB" sz="2200" b="1" dirty="0" smtClean="0"/>
              <a:t>the reality</a:t>
            </a:r>
            <a:r>
              <a:rPr lang="en-GB" sz="2200" dirty="0" smtClean="0"/>
              <a:t>)</a:t>
            </a:r>
          </a:p>
          <a:p>
            <a:pPr lvl="1" algn="l"/>
            <a:r>
              <a:rPr lang="en-GB" sz="1800" dirty="0" smtClean="0"/>
              <a:t>Example: beam aperture is evaluated including tolerances on the beam parameters, mechanical properties, and alignment</a:t>
            </a:r>
            <a:endParaRPr lang="en-GB" sz="1800" dirty="0" smtClean="0"/>
          </a:p>
          <a:p>
            <a:pPr algn="l"/>
            <a:r>
              <a:rPr lang="en-GB" sz="2200" dirty="0" smtClean="0"/>
              <a:t>Determine the sensitivity of the HL-LHC performance on individual parameters to define </a:t>
            </a:r>
            <a:r>
              <a:rPr lang="en-GB" sz="2200" dirty="0" smtClean="0"/>
              <a:t>the </a:t>
            </a:r>
            <a:r>
              <a:rPr lang="en-GB" sz="2200" b="1" dirty="0" smtClean="0"/>
              <a:t>correct priority of assumptions</a:t>
            </a:r>
            <a:r>
              <a:rPr lang="en-GB" sz="2200" dirty="0" smtClean="0"/>
              <a:t> and </a:t>
            </a:r>
            <a:r>
              <a:rPr lang="en-GB" sz="2200" b="1" dirty="0" smtClean="0"/>
              <a:t>guide</a:t>
            </a:r>
            <a:r>
              <a:rPr lang="en-GB" sz="2200" dirty="0" smtClean="0"/>
              <a:t> hardware design</a:t>
            </a:r>
          </a:p>
          <a:p>
            <a:pPr lvl="1" algn="l"/>
            <a:r>
              <a:rPr lang="en-GB" sz="1800" dirty="0" smtClean="0"/>
              <a:t>Example: Dynamic aperture (DA) is determined varying the individual </a:t>
            </a:r>
            <a:r>
              <a:rPr lang="en-GB" sz="1800" dirty="0" err="1" smtClean="0"/>
              <a:t>multipoles</a:t>
            </a:r>
            <a:r>
              <a:rPr lang="en-GB" sz="1800" dirty="0" smtClean="0"/>
              <a:t> of the various magnet families -&gt; </a:t>
            </a:r>
            <a:r>
              <a:rPr lang="en-GB" sz="1800" b="1" dirty="0" err="1" smtClean="0"/>
              <a:t>Jacobian</a:t>
            </a:r>
            <a:r>
              <a:rPr lang="en-GB" sz="1800" b="1" dirty="0" smtClean="0"/>
              <a:t> of DA </a:t>
            </a:r>
          </a:p>
          <a:p>
            <a:pPr algn="l"/>
            <a:r>
              <a:rPr lang="en-GB" sz="2200" dirty="0" smtClean="0"/>
              <a:t>Include enough </a:t>
            </a:r>
            <a:r>
              <a:rPr lang="en-GB" sz="2200" dirty="0" smtClean="0"/>
              <a:t>“</a:t>
            </a:r>
            <a:r>
              <a:rPr lang="en-GB" sz="2200" dirty="0" smtClean="0"/>
              <a:t>correctors</a:t>
            </a:r>
            <a:r>
              <a:rPr lang="en-GB" sz="2200" dirty="0" smtClean="0"/>
              <a:t>”</a:t>
            </a:r>
            <a:r>
              <a:rPr lang="en-GB" sz="2200" dirty="0" smtClean="0"/>
              <a:t> in the layout</a:t>
            </a:r>
          </a:p>
          <a:p>
            <a:pPr lvl="1" algn="l"/>
            <a:r>
              <a:rPr lang="en-GB" sz="1800" dirty="0" smtClean="0"/>
              <a:t>Example: </a:t>
            </a:r>
          </a:p>
          <a:p>
            <a:pPr lvl="2" algn="l"/>
            <a:r>
              <a:rPr lang="en-GB" sz="1700" dirty="0" smtClean="0"/>
              <a:t>orbit correctors in matching section</a:t>
            </a:r>
          </a:p>
          <a:p>
            <a:pPr lvl="2" algn="l"/>
            <a:r>
              <a:rPr lang="en-GB" sz="1700" dirty="0" smtClean="0"/>
              <a:t>Non-linear correctors in triplet region</a:t>
            </a:r>
            <a:endParaRPr lang="en-GB" sz="1700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The assumptions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755576" y="728463"/>
            <a:ext cx="7704856" cy="414754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400" b="1" dirty="0" smtClean="0"/>
              <a:t>Reality</a:t>
            </a:r>
            <a:r>
              <a:rPr lang="en-GB" sz="2400" dirty="0" smtClean="0"/>
              <a:t> enters in the form of</a:t>
            </a:r>
          </a:p>
          <a:p>
            <a:pPr algn="l"/>
            <a:r>
              <a:rPr lang="en-GB" sz="2200" dirty="0" smtClean="0"/>
              <a:t>Measurements of hardware prototypes</a:t>
            </a:r>
          </a:p>
          <a:p>
            <a:pPr lvl="1" algn="l"/>
            <a:r>
              <a:rPr lang="en-GB" sz="1800" dirty="0" smtClean="0"/>
              <a:t>Deviations from expectations could lead to </a:t>
            </a:r>
          </a:p>
          <a:p>
            <a:pPr lvl="2" algn="l"/>
            <a:r>
              <a:rPr lang="en-GB" sz="1600" b="1" dirty="0"/>
              <a:t>D</a:t>
            </a:r>
            <a:r>
              <a:rPr lang="en-GB" sz="1600" b="1" dirty="0" smtClean="0"/>
              <a:t>esign revision </a:t>
            </a:r>
            <a:r>
              <a:rPr lang="en-GB" sz="1600" dirty="0" smtClean="0"/>
              <a:t>(if time and resources are available), e.g., change of cross section to act on </a:t>
            </a:r>
            <a:r>
              <a:rPr lang="en-GB" sz="1600" dirty="0" err="1" smtClean="0"/>
              <a:t>multipoles</a:t>
            </a:r>
            <a:endParaRPr lang="en-GB" sz="1600" dirty="0" smtClean="0"/>
          </a:p>
          <a:p>
            <a:pPr lvl="2" algn="l"/>
            <a:r>
              <a:rPr lang="en-GB" sz="1600" b="1" dirty="0" smtClean="0"/>
              <a:t>Corrections a posteriori </a:t>
            </a:r>
            <a:r>
              <a:rPr lang="en-GB" sz="1600" dirty="0" smtClean="0"/>
              <a:t>of the hardware performance, e.g., </a:t>
            </a:r>
            <a:r>
              <a:rPr lang="en-GB" sz="1600" b="1" dirty="0" smtClean="0">
                <a:solidFill>
                  <a:srgbClr val="0000FF"/>
                </a:solidFill>
              </a:rPr>
              <a:t>installation of magnetic shims</a:t>
            </a:r>
            <a:r>
              <a:rPr lang="en-GB" sz="1600" dirty="0" smtClean="0"/>
              <a:t>, or </a:t>
            </a:r>
            <a:r>
              <a:rPr lang="en-GB" sz="1600" b="1" dirty="0" smtClean="0">
                <a:solidFill>
                  <a:srgbClr val="0000FF"/>
                </a:solidFill>
              </a:rPr>
              <a:t>magnet sorting </a:t>
            </a:r>
          </a:p>
          <a:p>
            <a:pPr algn="l"/>
            <a:r>
              <a:rPr lang="en-GB" sz="2200" dirty="0" smtClean="0"/>
              <a:t>Beam measurements in the LHC, used as a </a:t>
            </a:r>
            <a:r>
              <a:rPr lang="en-GB" sz="2200" b="1" dirty="0" smtClean="0"/>
              <a:t>test bed </a:t>
            </a:r>
            <a:r>
              <a:rPr lang="en-GB" sz="2200" dirty="0" smtClean="0"/>
              <a:t>for HL-LHC design choices, e.g.</a:t>
            </a:r>
          </a:p>
          <a:p>
            <a:pPr lvl="1" algn="l"/>
            <a:r>
              <a:rPr lang="en-GB" sz="1800" b="1" dirty="0" smtClean="0"/>
              <a:t>The new ATS optics will be used for the 2017 LHC run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The reality - 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555526"/>
            <a:ext cx="7344816" cy="4320480"/>
          </a:xfrm>
        </p:spPr>
        <p:txBody>
          <a:bodyPr>
            <a:normAutofit/>
          </a:bodyPr>
          <a:lstStyle/>
          <a:p>
            <a:pPr algn="l"/>
            <a:r>
              <a:rPr lang="en-GB" sz="2200" dirty="0" smtClean="0"/>
              <a:t>Beam measurements in the LHC that is used as a </a:t>
            </a:r>
            <a:r>
              <a:rPr lang="en-GB" sz="2200" b="1" dirty="0" smtClean="0"/>
              <a:t>test bed </a:t>
            </a:r>
            <a:r>
              <a:rPr lang="en-GB" sz="2200" dirty="0" smtClean="0"/>
              <a:t>for HL-LHC design choices, e.g.</a:t>
            </a:r>
          </a:p>
          <a:p>
            <a:pPr lvl="1" algn="l"/>
            <a:r>
              <a:rPr lang="en-GB" sz="1800" dirty="0" smtClean="0"/>
              <a:t>Experience gained with the </a:t>
            </a:r>
            <a:r>
              <a:rPr lang="en-GB" sz="1800" b="1" dirty="0" smtClean="0"/>
              <a:t>LHC optics correction </a:t>
            </a:r>
            <a:r>
              <a:rPr lang="en-GB" sz="1800" dirty="0" smtClean="0"/>
              <a:t>has guided </a:t>
            </a:r>
          </a:p>
          <a:p>
            <a:pPr lvl="2" algn="l"/>
            <a:r>
              <a:rPr lang="en-GB" sz="1600" dirty="0"/>
              <a:t>T</a:t>
            </a:r>
            <a:r>
              <a:rPr lang="en-GB" sz="1600" dirty="0" smtClean="0"/>
              <a:t>he choices for the triplets powering, including the request for a </a:t>
            </a:r>
            <a:r>
              <a:rPr lang="en-GB" sz="1600" dirty="0" smtClean="0"/>
              <a:t>“trim” on Q1A</a:t>
            </a:r>
          </a:p>
          <a:p>
            <a:pPr lvl="2" algn="l"/>
            <a:r>
              <a:rPr lang="en-GB" sz="1600" dirty="0" smtClean="0"/>
              <a:t>The request of accurate knowledge of magnetic centre position and of magnetic length</a:t>
            </a:r>
          </a:p>
          <a:p>
            <a:pPr lvl="1" algn="l"/>
            <a:r>
              <a:rPr lang="en-GB" sz="1800" dirty="0" smtClean="0"/>
              <a:t>Experience with the LHC </a:t>
            </a:r>
            <a:r>
              <a:rPr lang="en-GB" sz="1800" b="1" dirty="0" smtClean="0"/>
              <a:t>non-linear correctors </a:t>
            </a:r>
            <a:r>
              <a:rPr lang="en-GB" sz="1800" dirty="0" smtClean="0"/>
              <a:t>will be essential for mastering the </a:t>
            </a:r>
            <a:r>
              <a:rPr lang="en-GB" sz="1800" b="1" dirty="0" smtClean="0"/>
              <a:t>corresponding HL-LHC magnets</a:t>
            </a:r>
          </a:p>
          <a:p>
            <a:pPr lvl="2" algn="l"/>
            <a:r>
              <a:rPr lang="en-GB" sz="1400" b="1" dirty="0" smtClean="0"/>
              <a:t>b3 and b4 </a:t>
            </a:r>
            <a:r>
              <a:rPr lang="en-GB" sz="1400" dirty="0" smtClean="0"/>
              <a:t>corrections start to be </a:t>
            </a:r>
            <a:r>
              <a:rPr lang="en-GB" sz="1400" b="1" dirty="0" smtClean="0"/>
              <a:t>mastered now </a:t>
            </a:r>
            <a:r>
              <a:rPr lang="en-GB" sz="1400" dirty="0" smtClean="0"/>
              <a:t>and they will be used in operation for the first time in </a:t>
            </a:r>
            <a:r>
              <a:rPr lang="en-GB" sz="1400" b="1" dirty="0" smtClean="0"/>
              <a:t>2017</a:t>
            </a:r>
            <a:r>
              <a:rPr lang="en-GB" sz="1400" dirty="0" smtClean="0"/>
              <a:t>!</a:t>
            </a:r>
          </a:p>
          <a:p>
            <a:pPr lvl="2" algn="l"/>
            <a:r>
              <a:rPr lang="en-GB" sz="1400" dirty="0" smtClean="0"/>
              <a:t>High-orders are still to be understood, but 2016 results are promising</a:t>
            </a:r>
          </a:p>
          <a:p>
            <a:pPr lvl="1" algn="l"/>
            <a:endParaRPr lang="en-GB" sz="1800" b="1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The reality - II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The reality - III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11" y="783248"/>
            <a:ext cx="6292107" cy="4360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6086" y="987574"/>
            <a:ext cx="199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Courtesy E. Maclean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899592" y="483518"/>
            <a:ext cx="7344816" cy="414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Impact on beam lifetime of b6 corrector in LHC</a:t>
            </a:r>
          </a:p>
        </p:txBody>
      </p:sp>
    </p:spTree>
    <p:extLst>
      <p:ext uri="{BB962C8B-B14F-4D97-AF65-F5344CB8AC3E}">
        <p14:creationId xmlns:p14="http://schemas.microsoft.com/office/powerpoint/2010/main" val="64465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555526"/>
            <a:ext cx="7344816" cy="4147543"/>
          </a:xfrm>
        </p:spPr>
        <p:txBody>
          <a:bodyPr>
            <a:normAutofit/>
          </a:bodyPr>
          <a:lstStyle/>
          <a:p>
            <a:pPr algn="l"/>
            <a:r>
              <a:rPr lang="en-GB" sz="2200" b="1" dirty="0" smtClean="0"/>
              <a:t>Push </a:t>
            </a:r>
            <a:r>
              <a:rPr lang="en-GB" sz="2200" dirty="0" smtClean="0"/>
              <a:t>the </a:t>
            </a:r>
            <a:r>
              <a:rPr lang="en-GB" sz="2200" dirty="0" smtClean="0"/>
              <a:t>original functions of HL-LHC hardware elements to cope with the </a:t>
            </a:r>
            <a:r>
              <a:rPr lang="en-GB" sz="2200" b="1" dirty="0" smtClean="0"/>
              <a:t>reality </a:t>
            </a:r>
          </a:p>
          <a:p>
            <a:pPr lvl="1" algn="l"/>
            <a:r>
              <a:rPr lang="en-GB" sz="1800" dirty="0" smtClean="0"/>
              <a:t>Use of a4 and b5 magnets to correct for observed larger-than-expected </a:t>
            </a:r>
            <a:r>
              <a:rPr lang="en-GB" sz="1800" dirty="0" err="1" smtClean="0"/>
              <a:t>multipoles</a:t>
            </a:r>
            <a:r>
              <a:rPr lang="en-GB" sz="1800" dirty="0" smtClean="0"/>
              <a:t> in the triplets. </a:t>
            </a:r>
            <a:endParaRPr lang="en-GB" sz="1800" b="1" dirty="0">
              <a:solidFill>
                <a:srgbClr val="0000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Other means to adapt to reality - 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55605"/>
            <a:ext cx="4425209" cy="32084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/>
          <p:cNvSpPr txBox="1"/>
          <p:nvPr/>
        </p:nvSpPr>
        <p:spPr>
          <a:xfrm>
            <a:off x="107504" y="206769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Courtesy Y. </a:t>
            </a:r>
            <a:r>
              <a:rPr lang="en-GB" sz="1400" b="1" dirty="0" err="1" smtClean="0">
                <a:solidFill>
                  <a:srgbClr val="0000FF"/>
                </a:solidFill>
              </a:rPr>
              <a:t>Nosochkov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2211710"/>
            <a:ext cx="260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Very successful</a:t>
            </a:r>
            <a:r>
              <a:rPr lang="en-GB" dirty="0">
                <a:solidFill>
                  <a:schemeClr val="accent5"/>
                </a:solidFill>
              </a:rPr>
              <a:t> </a:t>
            </a:r>
            <a:r>
              <a:rPr lang="en-GB" dirty="0" smtClean="0">
                <a:solidFill>
                  <a:schemeClr val="accent5"/>
                </a:solidFill>
              </a:rPr>
              <a:t>approach, but we might reach the </a:t>
            </a:r>
            <a:r>
              <a:rPr lang="en-GB" b="1" dirty="0" smtClean="0">
                <a:solidFill>
                  <a:schemeClr val="accent5"/>
                </a:solidFill>
              </a:rPr>
              <a:t>maximum correctors</a:t>
            </a:r>
            <a:r>
              <a:rPr lang="en-GB" b="1" dirty="0" smtClean="0">
                <a:solidFill>
                  <a:schemeClr val="accent5"/>
                </a:solidFill>
              </a:rPr>
              <a:t>’ strength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2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555526"/>
            <a:ext cx="7344816" cy="4147543"/>
          </a:xfrm>
        </p:spPr>
        <p:txBody>
          <a:bodyPr>
            <a:normAutofit/>
          </a:bodyPr>
          <a:lstStyle/>
          <a:p>
            <a:pPr algn="l"/>
            <a:r>
              <a:rPr lang="en-GB" sz="2200" b="1" dirty="0" smtClean="0"/>
              <a:t>Extend</a:t>
            </a:r>
            <a:r>
              <a:rPr lang="en-GB" sz="2200" dirty="0" smtClean="0"/>
              <a:t> the </a:t>
            </a:r>
            <a:r>
              <a:rPr lang="en-GB" sz="2200" dirty="0" smtClean="0"/>
              <a:t>original functions of HL-LHC hardware elements to cope with the </a:t>
            </a:r>
            <a:r>
              <a:rPr lang="en-GB" sz="2200" b="1" dirty="0" smtClean="0"/>
              <a:t>reality </a:t>
            </a:r>
          </a:p>
          <a:p>
            <a:pPr lvl="1" algn="l"/>
            <a:r>
              <a:rPr lang="en-GB" sz="1800" dirty="0" smtClean="0"/>
              <a:t>Use of b3 and b5 magnets to correct for the corresponding </a:t>
            </a:r>
            <a:r>
              <a:rPr lang="en-GB" sz="1800" dirty="0" err="1" smtClean="0"/>
              <a:t>multipoles</a:t>
            </a:r>
            <a:r>
              <a:rPr lang="en-GB" sz="1800" dirty="0" smtClean="0"/>
              <a:t> of D2, </a:t>
            </a:r>
            <a:r>
              <a:rPr lang="en-GB" sz="1800" b="1" dirty="0" smtClean="0">
                <a:solidFill>
                  <a:srgbClr val="0000FF"/>
                </a:solidFill>
              </a:rPr>
              <a:t>thus making the field quality of D2 less critical for performance</a:t>
            </a:r>
          </a:p>
          <a:p>
            <a:pPr lvl="2" algn="l"/>
            <a:r>
              <a:rPr lang="en-GB" sz="1800" dirty="0" smtClean="0"/>
              <a:t>Some technical issues (single-aperture corrector for double-aperture magnet) can be overcome</a:t>
            </a:r>
          </a:p>
          <a:p>
            <a:pPr lvl="2" algn="l"/>
            <a:r>
              <a:rPr lang="en-GB" sz="1800" dirty="0" smtClean="0"/>
              <a:t>Preliminary results are encouraging for b3</a:t>
            </a:r>
          </a:p>
          <a:p>
            <a:pPr lvl="2" algn="l"/>
            <a:r>
              <a:rPr lang="en-GB" sz="1800" b="1" dirty="0" smtClean="0">
                <a:solidFill>
                  <a:srgbClr val="0000FF"/>
                </a:solidFill>
              </a:rPr>
              <a:t>Improvement is still needed for b5</a:t>
            </a:r>
            <a:endParaRPr lang="en-GB" sz="1800" b="1" dirty="0">
              <a:solidFill>
                <a:srgbClr val="0000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2000" y="-20538"/>
            <a:ext cx="7920000" cy="540000"/>
          </a:xfrm>
        </p:spPr>
        <p:txBody>
          <a:bodyPr/>
          <a:lstStyle/>
          <a:p>
            <a:r>
              <a:rPr lang="en-GB" dirty="0" smtClean="0"/>
              <a:t>Other means to adapt to reality - II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smtClean="0"/>
              <a:t>M. Giovannozzi - CERN</a:t>
            </a:r>
            <a:endParaRPr lang="en-GB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1" name="Image 10" descr="Logo-APO-LA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11" y="4491360"/>
            <a:ext cx="499889" cy="5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16:9 format</Description0>
    <Note xmlns="8946e33d-fd2f-4ae4-8ee9-d90c129cdf9e">For presentations to be given at Joint HL-LHC/LARP annual meetings (US or European locations).
https://edms.cern.ch/document/1607173/</Note>
  </documentManagement>
</p:properties>
</file>

<file path=customXml/itemProps1.xml><?xml version="1.0" encoding="utf-8"?>
<ds:datastoreItem xmlns:ds="http://schemas.openxmlformats.org/officeDocument/2006/customXml" ds:itemID="{1A872CBE-B11C-4B5C-8E3B-8257C4220B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FA0FA1-5039-465F-BC86-6B01966C1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8D53C2-CD29-4E3D-9B40-86F354B694A2}">
  <ds:schemaRefs>
    <ds:schemaRef ds:uri="8946e33d-fd2f-4ae4-8ee9-d90c129cdf9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11844</TotalTime>
  <Words>1468</Words>
  <Application>Microsoft Macintosh PowerPoint</Application>
  <PresentationFormat>On-screen Show (16:9)</PresentationFormat>
  <Paragraphs>203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Thème Office</vt:lpstr>
      <vt:lpstr>HL-LHC Beam Physics in view of Recent Technical Achievements</vt:lpstr>
      <vt:lpstr>Outline</vt:lpstr>
      <vt:lpstr>Introduction</vt:lpstr>
      <vt:lpstr>The assumptions</vt:lpstr>
      <vt:lpstr>The reality - I</vt:lpstr>
      <vt:lpstr>The reality - II</vt:lpstr>
      <vt:lpstr>The reality - III</vt:lpstr>
      <vt:lpstr>Other means to adapt to reality - I</vt:lpstr>
      <vt:lpstr>Other means to adapt to reality - II</vt:lpstr>
      <vt:lpstr>Other means to adapt to reality - III</vt:lpstr>
      <vt:lpstr>Other means to adapt to reality - IV</vt:lpstr>
      <vt:lpstr>Other means to adapt to reality - V</vt:lpstr>
      <vt:lpstr>Other means to adapt to reality - VI</vt:lpstr>
      <vt:lpstr>New concepts - I</vt:lpstr>
      <vt:lpstr>New concepts - II</vt:lpstr>
      <vt:lpstr>New concepts - III</vt:lpstr>
      <vt:lpstr>New concepts - IV</vt:lpstr>
      <vt:lpstr>New concepts - V</vt:lpstr>
      <vt:lpstr>A quick look at crab cavities - I</vt:lpstr>
      <vt:lpstr>PowerPoint Presentation</vt:lpstr>
      <vt:lpstr>A quick look at crab cavities - II</vt:lpstr>
      <vt:lpstr>A quick look at crab cavities - III</vt:lpstr>
      <vt:lpstr>A quick look at crab cavities - IV</vt:lpstr>
      <vt:lpstr>Conclusions and outlook</vt:lpstr>
      <vt:lpstr>Thank you for your attention!</vt:lpstr>
    </vt:vector>
  </TitlesOfParts>
  <Company>APO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HiLumi-Pres-Template-16-9-LARP</dc:title>
  <dc:creator>André-Pierre OLIVIER</dc:creator>
  <cp:lastModifiedBy>Massimo Giovannozzi</cp:lastModifiedBy>
  <cp:revision>484</cp:revision>
  <dcterms:created xsi:type="dcterms:W3CDTF">2016-03-23T13:26:05Z</dcterms:created>
  <dcterms:modified xsi:type="dcterms:W3CDTF">2017-04-26T05:32:08Z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