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3" r:id="rId5"/>
    <p:sldId id="315" r:id="rId6"/>
    <p:sldId id="316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4" autoAdjust="0"/>
    <p:restoredTop sz="96407" autoAdjust="0"/>
  </p:normalViewPr>
  <p:slideViewPr>
    <p:cSldViewPr snapToObjects="1" showGuides="1">
      <p:cViewPr>
        <p:scale>
          <a:sx n="75" d="100"/>
          <a:sy n="75" d="100"/>
        </p:scale>
        <p:origin x="-672" y="-24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24/04/2017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24/04/2017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LARP CM28 - HiLumi,  April 24-26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71599" y="620688"/>
            <a:ext cx="2981211" cy="1008112"/>
          </a:xfrm>
          <a:prstGeom prst="rect">
            <a:avLst/>
          </a:prstGeom>
        </p:spPr>
      </p:pic>
      <p:pic>
        <p:nvPicPr>
          <p:cNvPr id="8" name="Image 6" descr="Logo-APO-LARP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23928" y="595487"/>
            <a:ext cx="1440160" cy="1714142"/>
          </a:xfrm>
          <a:prstGeom prst="rect">
            <a:avLst/>
          </a:prstGeom>
        </p:spPr>
      </p:pic>
      <p:pic>
        <p:nvPicPr>
          <p:cNvPr id="9" name="Image 11" descr="HLU-logoN-title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618432"/>
            <a:ext cx="2331314" cy="1010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LARP CM28 - HiLumi,  April 24-26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LARP CM28 - HiLumi,  April 24-26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LARP CM28 - HiLumi,  April 24-26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LARP CM28 - HiLumi,  April 24-26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LARP CM28 - HiLumi,  April 24-26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67744" y="6356350"/>
            <a:ext cx="6264256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LARP CM28 - HiLumi,  April 24-26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8" name="Image 5" descr="Logo-APO-LARP.pn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544471" y="6237955"/>
            <a:ext cx="499889" cy="594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2852936"/>
            <a:ext cx="7200000" cy="1368152"/>
          </a:xfrm>
        </p:spPr>
        <p:txBody>
          <a:bodyPr/>
          <a:lstStyle/>
          <a:p>
            <a:pPr algn="ctr"/>
            <a:r>
              <a:rPr lang="en-GB" sz="3600" dirty="0" smtClean="0"/>
              <a:t>Toohig Fellowship Session</a:t>
            </a:r>
            <a:br>
              <a:rPr lang="en-GB" sz="36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3600" dirty="0" smtClean="0"/>
              <a:t>Introduction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4730848"/>
            <a:ext cx="6480000" cy="57261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G. Sabbi, LBNL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979712" y="5591496"/>
            <a:ext cx="5072608" cy="435322"/>
          </a:xfrm>
        </p:spPr>
        <p:txBody>
          <a:bodyPr>
            <a:normAutofit/>
          </a:bodyPr>
          <a:lstStyle/>
          <a:p>
            <a:r>
              <a:rPr lang="en-US" dirty="0"/>
              <a:t>LARP CM28 - HiLumi,  Napa CA,  April </a:t>
            </a:r>
            <a:r>
              <a:rPr lang="en-US" dirty="0" smtClean="0"/>
              <a:t>24-26, 2017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Updates and </a:t>
            </a:r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LARP CM28 - HiLumi,  April 24-26</a:t>
            </a:r>
            <a:endParaRPr lang="en-GB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51520" y="1052736"/>
            <a:ext cx="8610600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New chair: </a:t>
            </a:r>
            <a:r>
              <a:rPr lang="en-US" sz="1800" u="sng" dirty="0" smtClean="0"/>
              <a:t>thanks to John Fox</a:t>
            </a:r>
            <a:r>
              <a:rPr lang="en-US" sz="1800" dirty="0" smtClean="0"/>
              <a:t> for his outstanding service over the last 10 years!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Committee membership essentially unchanged</a:t>
            </a:r>
            <a:r>
              <a:rPr lang="en-US" sz="1800" dirty="0"/>
              <a:t>: Giorgio Ambrosio (FNAL), Giorgio Apollinari (FNAL), John Fox (SLAC), Thomas Markiewicz (SLAC), Alessandro Ratti (SLAC), GianLuca Sabbi (LBNL), and Peter Wanderer (BNL</a:t>
            </a:r>
            <a:r>
              <a:rPr lang="en-US" sz="1800" dirty="0" smtClean="0"/>
              <a:t>).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G. Apollinari: “</a:t>
            </a:r>
            <a:r>
              <a:rPr lang="en-US" sz="1800" i="1" dirty="0"/>
              <a:t>a balancing act </a:t>
            </a:r>
            <a:r>
              <a:rPr lang="en-US" sz="1800" dirty="0"/>
              <a:t>between activities supported by LARP, activities supported by the imminent HL-LHC AUP Project and other creative approaches </a:t>
            </a:r>
            <a:r>
              <a:rPr lang="en-US" sz="1800" i="1" dirty="0"/>
              <a:t>must be established to ensure a proficient and fertile ground for future Toohig Fellows</a:t>
            </a:r>
            <a:r>
              <a:rPr lang="en-US" sz="1800" dirty="0"/>
              <a:t> interested in accelerator research and development at the LHC</a:t>
            </a:r>
            <a:r>
              <a:rPr lang="en-US" sz="1800" dirty="0" smtClean="0"/>
              <a:t>.”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2017 selection highlights: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Thanks to all of you </a:t>
            </a:r>
            <a:r>
              <a:rPr lang="en-US" sz="1800" dirty="0"/>
              <a:t>w</a:t>
            </a:r>
            <a:r>
              <a:rPr lang="en-US" sz="1800" dirty="0" smtClean="0"/>
              <a:t>ho contributed to advertising the fellowship among your colleagues, institutions and projects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Very strong group of applicants, some difficult choices had to be made, nevertheless the committee was able to reach consensus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Next steps:</a:t>
            </a:r>
            <a:endParaRPr lang="en-US" sz="1800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Collaboration meeting: candidate’s presentations and research project discussions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Research proposals, choice </a:t>
            </a:r>
            <a:r>
              <a:rPr lang="en-US" sz="1800" dirty="0" smtClean="0"/>
              <a:t>of the host </a:t>
            </a:r>
            <a:r>
              <a:rPr lang="en-US" sz="1800" dirty="0" smtClean="0"/>
              <a:t>labs, collaboration feedback by  May 19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8640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Toohig Candidates for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LARP CM28 - HiLumi,  April 24-26</a:t>
            </a:r>
            <a:endParaRPr lang="en-GB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95536" y="996044"/>
            <a:ext cx="8208912" cy="450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Lee Carver</a:t>
            </a:r>
            <a:r>
              <a:rPr lang="en-US" sz="1800" dirty="0"/>
              <a:t>, </a:t>
            </a:r>
            <a:r>
              <a:rPr lang="en-US" sz="1800" dirty="0" smtClean="0"/>
              <a:t>CERN</a:t>
            </a:r>
            <a:endParaRPr lang="en-US" sz="1800" dirty="0"/>
          </a:p>
          <a:p>
            <a:pPr marL="742950" lvl="1" indent="-28575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PhD </a:t>
            </a:r>
            <a:r>
              <a:rPr lang="en-US" sz="1800" dirty="0"/>
              <a:t>University of Manchester,  </a:t>
            </a:r>
            <a:r>
              <a:rPr lang="en-US" sz="1800" i="1" dirty="0"/>
              <a:t>“Studies on Multi-harmonic Collinear Accelerating </a:t>
            </a:r>
            <a:r>
              <a:rPr lang="en-US" sz="1800" i="1" dirty="0" smtClean="0"/>
              <a:t>Structures </a:t>
            </a:r>
            <a:r>
              <a:rPr lang="en-US" sz="1800" i="1" dirty="0"/>
              <a:t>for </a:t>
            </a:r>
            <a:r>
              <a:rPr lang="en-US" sz="1800" i="1" dirty="0" smtClean="0"/>
              <a:t>High Gradient Applications” </a:t>
            </a:r>
            <a:r>
              <a:rPr lang="en-US" sz="1800" dirty="0" smtClean="0"/>
              <a:t>(2015)</a:t>
            </a:r>
            <a:endParaRPr lang="en-US" sz="1800" dirty="0"/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smtClean="0"/>
              <a:t>Vittorio </a:t>
            </a:r>
            <a:r>
              <a:rPr lang="en-US" sz="1800" b="1" dirty="0"/>
              <a:t>Marinozzi</a:t>
            </a:r>
            <a:r>
              <a:rPr lang="en-US" sz="1800" dirty="0"/>
              <a:t>, </a:t>
            </a:r>
            <a:r>
              <a:rPr lang="en-US" sz="1800" dirty="0" smtClean="0"/>
              <a:t>INFN</a:t>
            </a:r>
            <a:endParaRPr lang="en-US" sz="1800" dirty="0"/>
          </a:p>
          <a:p>
            <a:pPr marL="742950" lvl="1" indent="-28575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PhD </a:t>
            </a:r>
            <a:r>
              <a:rPr lang="en-US" sz="1800" dirty="0" smtClean="0"/>
              <a:t>Univ. </a:t>
            </a:r>
            <a:r>
              <a:rPr lang="en-US" sz="1800" dirty="0"/>
              <a:t>of Milan, </a:t>
            </a:r>
            <a:r>
              <a:rPr lang="en-US" sz="1800" i="1" dirty="0" smtClean="0"/>
              <a:t>“Quench </a:t>
            </a:r>
            <a:r>
              <a:rPr lang="en-US" sz="1800" i="1" dirty="0"/>
              <a:t>protection and design of high-field superconducting magnets: the role of dynamic effects on the differential </a:t>
            </a:r>
            <a:r>
              <a:rPr lang="en-US" sz="1800" i="1" dirty="0" smtClean="0"/>
              <a:t>inductance”</a:t>
            </a:r>
            <a:r>
              <a:rPr lang="en-US" sz="1800" dirty="0" smtClean="0"/>
              <a:t> (2016)</a:t>
            </a:r>
            <a:endParaRPr lang="en-US" sz="1800" dirty="0"/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smtClean="0"/>
              <a:t>Douglas Storey</a:t>
            </a:r>
            <a:r>
              <a:rPr lang="en-US" sz="1800" dirty="0"/>
              <a:t>, </a:t>
            </a:r>
            <a:r>
              <a:rPr lang="en-US" sz="1800" dirty="0" smtClean="0"/>
              <a:t>TRIUMF</a:t>
            </a:r>
          </a:p>
          <a:p>
            <a:pPr marL="742950" lvl="1" indent="-28575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Ph.D. Univ. Victoria/TRIUMF, </a:t>
            </a:r>
            <a:r>
              <a:rPr lang="en-US" sz="1800" i="1" dirty="0" smtClean="0"/>
              <a:t>“The </a:t>
            </a:r>
            <a:r>
              <a:rPr lang="en-US" sz="1800" i="1" dirty="0"/>
              <a:t>superconducting RF beam separator for the ARIEL </a:t>
            </a:r>
            <a:r>
              <a:rPr lang="en-US" sz="1800" i="1" dirty="0" smtClean="0"/>
              <a:t>e-</a:t>
            </a:r>
            <a:r>
              <a:rPr lang="en-US" sz="1800" i="1" dirty="0" err="1" smtClean="0"/>
              <a:t>Linac</a:t>
            </a:r>
            <a:r>
              <a:rPr lang="en-US" sz="1800" i="1" dirty="0" smtClean="0"/>
              <a:t>” </a:t>
            </a:r>
            <a:r>
              <a:rPr lang="en-US" sz="1800" dirty="0" smtClean="0"/>
              <a:t>(in final stage)</a:t>
            </a:r>
            <a:endParaRPr lang="en-US" sz="1800" dirty="0"/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Kent </a:t>
            </a:r>
            <a:r>
              <a:rPr lang="en-US" sz="1800" b="1" dirty="0" smtClean="0"/>
              <a:t>Wootton</a:t>
            </a:r>
            <a:r>
              <a:rPr lang="en-US" sz="1800" dirty="0"/>
              <a:t>, </a:t>
            </a:r>
            <a:r>
              <a:rPr lang="en-US" sz="1800" dirty="0" smtClean="0"/>
              <a:t>SLAC</a:t>
            </a:r>
          </a:p>
          <a:p>
            <a:pPr marL="742950" lvl="1" indent="-28575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PhD </a:t>
            </a:r>
            <a:r>
              <a:rPr lang="en-US" sz="1800" dirty="0" smtClean="0"/>
              <a:t>Univ. of Melbourne, </a:t>
            </a:r>
            <a:r>
              <a:rPr lang="en-US" sz="1800" i="1" dirty="0" smtClean="0"/>
              <a:t>“Demonstrating </a:t>
            </a:r>
            <a:r>
              <a:rPr lang="en-US" sz="1800" i="1" dirty="0"/>
              <a:t>beams for a future linear collider using electron storage </a:t>
            </a:r>
            <a:r>
              <a:rPr lang="en-US" sz="1800" i="1" dirty="0" smtClean="0"/>
              <a:t>rings”</a:t>
            </a:r>
            <a:r>
              <a:rPr lang="en-US" sz="1800" dirty="0" smtClean="0"/>
              <a:t> (2014)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5661248"/>
            <a:ext cx="766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Presentations are 15 min. each, plus 5 min., for questions </a:t>
            </a:r>
            <a:r>
              <a:rPr lang="en-US" i="1" smtClean="0"/>
              <a:t>and </a:t>
            </a:r>
            <a:r>
              <a:rPr lang="en-US" i="1" smtClean="0"/>
              <a:t>discussion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5802623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946e33d-fd2f-4ae4-8ee9-d90c129cdf9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30492</TotalTime>
  <Words>346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Thème Office</vt:lpstr>
      <vt:lpstr>Toohig Fellowship Session  Introduction</vt:lpstr>
      <vt:lpstr>Recent Updates and Next Steps</vt:lpstr>
      <vt:lpstr>Toohig Candidates for 2017</vt:lpstr>
    </vt:vector>
  </TitlesOfParts>
  <Company>APO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S64GLS</cp:lastModifiedBy>
  <cp:revision>664</cp:revision>
  <cp:lastPrinted>2017-02-20T21:06:17Z</cp:lastPrinted>
  <dcterms:created xsi:type="dcterms:W3CDTF">2016-03-23T12:58:39Z</dcterms:created>
  <dcterms:modified xsi:type="dcterms:W3CDTF">2017-04-24T19:24:07Z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