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63" r:id="rId2"/>
    <p:sldId id="290" r:id="rId3"/>
    <p:sldId id="291" r:id="rId4"/>
    <p:sldId id="270" r:id="rId5"/>
    <p:sldId id="323" r:id="rId6"/>
    <p:sldId id="292" r:id="rId7"/>
    <p:sldId id="316" r:id="rId8"/>
    <p:sldId id="317" r:id="rId9"/>
    <p:sldId id="318" r:id="rId10"/>
    <p:sldId id="319" r:id="rId11"/>
    <p:sldId id="326" r:id="rId12"/>
    <p:sldId id="324" r:id="rId13"/>
    <p:sldId id="325" r:id="rId14"/>
    <p:sldId id="328" r:id="rId15"/>
    <p:sldId id="329" r:id="rId16"/>
    <p:sldId id="330" r:id="rId17"/>
    <p:sldId id="331" r:id="rId18"/>
    <p:sldId id="332" r:id="rId19"/>
    <p:sldId id="333" r:id="rId20"/>
    <p:sldId id="334" r:id="rId21"/>
    <p:sldId id="335" r:id="rId22"/>
    <p:sldId id="336" r:id="rId23"/>
    <p:sldId id="337" r:id="rId24"/>
    <p:sldId id="338" r:id="rId25"/>
    <p:sldId id="314" r:id="rId26"/>
    <p:sldId id="282" r:id="rId27"/>
    <p:sldId id="283" r:id="rId28"/>
    <p:sldId id="284" r:id="rId29"/>
    <p:sldId id="297" r:id="rId30"/>
    <p:sldId id="321" r:id="rId31"/>
    <p:sldId id="295"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1" autoAdjust="0"/>
    <p:restoredTop sz="94660"/>
  </p:normalViewPr>
  <p:slideViewPr>
    <p:cSldViewPr snapToObjects="1" showGuides="1">
      <p:cViewPr>
        <p:scale>
          <a:sx n="113" d="100"/>
          <a:sy n="113" d="100"/>
        </p:scale>
        <p:origin x="1304" y="464"/>
      </p:cViewPr>
      <p:guideLst>
        <p:guide orient="horz" pos="408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21/04/2017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3802729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21/04/2017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6832168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fld id="{624B141A-D04E-DD49-88DC-EFA90428BA41}" type="slidenum">
              <a:rPr lang="fr-FR" smtClean="0"/>
              <a:pPr/>
              <a:t>25</a:t>
            </a:fld>
            <a:endParaRPr lang="fr-FR"/>
          </a:p>
        </p:txBody>
      </p:sp>
    </p:spTree>
    <p:extLst>
      <p:ext uri="{BB962C8B-B14F-4D97-AF65-F5344CB8AC3E}">
        <p14:creationId xmlns:p14="http://schemas.microsoft.com/office/powerpoint/2010/main" val="2068424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smtClean="0"/>
              <a:t>Presentation title - line 1 - Arial 30pt - bold HiLumi dark grey - line 2</a:t>
            </a:r>
            <a:br>
              <a:rPr lang="en-GB" noProof="0" smtClean="0"/>
            </a:br>
            <a:r>
              <a:rPr lang="en-GB" noProof="0" smtClean="0"/>
              <a:t>line 3</a:t>
            </a:r>
            <a:br>
              <a:rPr lang="en-GB" noProof="0" smtClean="0"/>
            </a:br>
            <a:r>
              <a:rPr lang="en-GB" noProof="0" smtClean="0"/>
              <a:t>line 4   </a:t>
            </a:r>
            <a:endParaRPr lang="en-GB" noProof="0"/>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Author(s</a:t>
            </a:r>
            <a:r>
              <a:rPr lang="en-GB" noProof="0" dirty="0" smtClean="0"/>
              <a:t>)  - Arial 20 pt – </a:t>
            </a:r>
            <a:r>
              <a:rPr lang="en-GB" noProof="0" dirty="0" err="1" smtClean="0"/>
              <a:t>HiLumi</a:t>
            </a:r>
            <a:r>
              <a:rPr lang="en-GB" noProof="0" dirty="0" smtClean="0"/>
              <a:t> dark grey</a:t>
            </a:r>
            <a:endParaRPr lang="en-GB" noProof="0" dirty="0"/>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fr-FR" noProof="0" smtClean="0"/>
              <a:t>O. Bruning - 2nd HL-LHC Cost &amp; Schedule Review, 17th October 2016</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smtClean="0">
                <a:ln>
                  <a:noFill/>
                </a:ln>
                <a:solidFill>
                  <a:schemeClr val="bg2"/>
                </a:solidFill>
                <a:effectLst/>
                <a:uLnTx/>
                <a:uFillTx/>
                <a:latin typeface="+mn-lt"/>
                <a:ea typeface="+mn-ea"/>
                <a:cs typeface="+mn-cs"/>
              </a:rPr>
              <a:t>Conference - Location - Date</a:t>
            </a:r>
          </a:p>
          <a:p>
            <a:pPr lvl="0"/>
            <a:endParaRPr lang="en-GB" noProof="0"/>
          </a:p>
        </p:txBody>
      </p:sp>
      <p:grpSp>
        <p:nvGrpSpPr>
          <p:cNvPr id="10" name="Grouper 9"/>
          <p:cNvGrpSpPr/>
          <p:nvPr userDrawn="1"/>
        </p:nvGrpSpPr>
        <p:grpSpPr>
          <a:xfrm>
            <a:off x="457200" y="60714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7"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smtClean="0"/>
              <a:t>Click to modify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pied de page 4"/>
          <p:cNvSpPr>
            <a:spLocks noGrp="1"/>
          </p:cNvSpPr>
          <p:nvPr>
            <p:ph type="ftr" sz="quarter" idx="11"/>
          </p:nvPr>
        </p:nvSpPr>
        <p:spPr>
          <a:xfrm>
            <a:off x="1905000" y="6356350"/>
            <a:ext cx="6627000" cy="360000"/>
          </a:xfrm>
        </p:spPr>
        <p:txBody>
          <a:bodyPr/>
          <a:lstStyle/>
          <a:p>
            <a:r>
              <a:rPr lang="fr-FR" noProof="0" smtClean="0"/>
              <a:t>O. Bruning - 2nd HL-LHC Cost &amp; Schedule Review, 17th October 2016</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edit Master texts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Espace réservé du pied de page 7"/>
          <p:cNvSpPr>
            <a:spLocks noGrp="1"/>
          </p:cNvSpPr>
          <p:nvPr>
            <p:ph type="ftr" sz="quarter" idx="11"/>
          </p:nvPr>
        </p:nvSpPr>
        <p:spPr>
          <a:xfrm>
            <a:off x="1905000" y="6356350"/>
            <a:ext cx="6627000" cy="360000"/>
          </a:xfrm>
        </p:spPr>
        <p:txBody>
          <a:bodyPr/>
          <a:lstStyle/>
          <a:p>
            <a:r>
              <a:rPr lang="fr-FR" noProof="0" smtClean="0"/>
              <a:t>O. Bruning - 2nd HL-LHC Cost &amp; Schedule Review, 17th October 2016</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4" name="Espace réservé du pied de page 3"/>
          <p:cNvSpPr>
            <a:spLocks noGrp="1"/>
          </p:cNvSpPr>
          <p:nvPr>
            <p:ph type="ftr" sz="quarter" idx="11"/>
          </p:nvPr>
        </p:nvSpPr>
        <p:spPr>
          <a:xfrm>
            <a:off x="1905000" y="6356350"/>
            <a:ext cx="6627000" cy="360000"/>
          </a:xfrm>
        </p:spPr>
        <p:txBody>
          <a:bodyPr/>
          <a:lstStyle/>
          <a:p>
            <a:r>
              <a:rPr lang="fr-FR" noProof="0" smtClean="0"/>
              <a:t>O. Bruning - 2nd HL-LHC Cost &amp; Schedule Review, 17th October 2016</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0"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fr-FR" noProof="0" smtClean="0"/>
              <a:t>O. Bruning - 2nd HL-LHC Cost &amp; Schedule Review, 17th October 2016</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9"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fr-FR" noProof="0" smtClean="0"/>
              <a:t>O. Bruning - 2nd HL-LHC Cost &amp; Schedule Review, 17th October 2016</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smtClean="0"/>
              <a:t>Image title</a:t>
            </a:r>
            <a:endParaRPr lang="en-GB" dirty="0"/>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3" name="Image 5" descr="CERN-logo_outline.jpg"/>
          <p:cNvPicPr>
            <a:picLocks noChangeAspect="1"/>
          </p:cNvPicPr>
          <p:nvPr userDrawn="1"/>
        </p:nvPicPr>
        <p:blipFill>
          <a:blip r:embed="rId2"/>
          <a:stretch>
            <a:fillRect/>
          </a:stretch>
        </p:blipFill>
        <p:spPr>
          <a:xfrm>
            <a:off x="1422000" y="6282000"/>
            <a:ext cx="494185" cy="48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1800" y="2709000"/>
            <a:ext cx="6440400" cy="1634400"/>
          </a:xfrm>
        </p:spPr>
        <p:txBody>
          <a:bodyPr/>
          <a:lstStyle>
            <a:lvl1pPr>
              <a:defRPr b="1" i="1">
                <a:solidFill>
                  <a:schemeClr val="tx2"/>
                </a:solidFill>
              </a:defRPr>
            </a:lvl1pPr>
          </a:lstStyle>
          <a:p>
            <a:r>
              <a:rPr lang="en-GB" noProof="0" smtClean="0"/>
              <a:t>Thank you message....</a:t>
            </a:r>
            <a:endParaRPr lang="en-GB" noProof="0"/>
          </a:p>
        </p:txBody>
      </p:sp>
      <p:sp>
        <p:nvSpPr>
          <p:cNvPr id="4" name="Espace réservé du pied de page 3"/>
          <p:cNvSpPr>
            <a:spLocks noGrp="1"/>
          </p:cNvSpPr>
          <p:nvPr>
            <p:ph type="ftr" sz="quarter" idx="11"/>
          </p:nvPr>
        </p:nvSpPr>
        <p:spPr>
          <a:xfrm>
            <a:off x="1351800" y="6356350"/>
            <a:ext cx="6440400" cy="360000"/>
          </a:xfrm>
        </p:spPr>
        <p:txBody>
          <a:bodyPr/>
          <a:lstStyle/>
          <a:p>
            <a:r>
              <a:rPr lang="fr-FR" noProof="0" smtClean="0"/>
              <a:t>O. Bruning - 2nd HL-LHC Cost &amp; Schedule Review, 17th October 2016</a:t>
            </a:r>
            <a:endParaRPr lang="en-GB" noProof="0"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Image 11" descr="HLU-logoN-title.png"/>
          <p:cNvPicPr>
            <a:picLocks noChangeAspect="1"/>
          </p:cNvPicPr>
          <p:nvPr userDrawn="1"/>
        </p:nvPicPr>
        <p:blipFill>
          <a:blip r:embed="rId3"/>
          <a:stretch>
            <a:fillRect/>
          </a:stretch>
        </p:blipFill>
        <p:spPr>
          <a:xfrm>
            <a:off x="1371600" y="673710"/>
            <a:ext cx="3785364" cy="1534388"/>
          </a:xfrm>
          <a:prstGeom prst="rect">
            <a:avLst/>
          </a:prstGeom>
        </p:spPr>
      </p:pic>
      <p:sp>
        <p:nvSpPr>
          <p:cNvPr id="8" name="Espace réservé du texte 7"/>
          <p:cNvSpPr>
            <a:spLocks noGrp="1"/>
          </p:cNvSpPr>
          <p:nvPr>
            <p:ph type="body" sz="quarter" idx="14" hasCustomPrompt="1"/>
          </p:nvPr>
        </p:nvSpPr>
        <p:spPr>
          <a:xfrm>
            <a:off x="1351800" y="4953000"/>
            <a:ext cx="6440400" cy="1219200"/>
          </a:xfrm>
        </p:spPr>
        <p:txBody>
          <a:bodyPr anchor="b">
            <a:noAutofit/>
          </a:bodyPr>
          <a:lstStyle>
            <a:lvl1pPr>
              <a:buFontTx/>
              <a:buNone/>
              <a:defRPr sz="1200" baseline="0">
                <a:solidFill>
                  <a:schemeClr val="tx2"/>
                </a:solidFill>
              </a:defRPr>
            </a:lvl1pPr>
            <a:lvl2pPr>
              <a:buFontTx/>
              <a:buNone/>
              <a:defRPr sz="1400"/>
            </a:lvl2pPr>
            <a:lvl3pPr>
              <a:buFontTx/>
              <a:buNone/>
              <a:defRPr sz="1400"/>
            </a:lvl3pPr>
            <a:lvl4pPr>
              <a:buFontTx/>
              <a:buNone/>
              <a:defRPr sz="1400"/>
            </a:lvl4pPr>
            <a:lvl5pPr>
              <a:buFontTx/>
              <a:buNone/>
              <a:defRPr sz="1400"/>
            </a:lvl5pPr>
          </a:lstStyle>
          <a:p>
            <a:pPr lvl="0"/>
            <a:r>
              <a:rPr lang="en-GB" noProof="0" smtClean="0"/>
              <a:t>Credits if needed: reference 1, reference 2 ...</a:t>
            </a:r>
            <a:endParaRPr lang="en-GB" noProof="0"/>
          </a:p>
        </p:txBody>
      </p:sp>
      <p:grpSp>
        <p:nvGrpSpPr>
          <p:cNvPr id="9" name="Grouper 8"/>
          <p:cNvGrpSpPr/>
          <p:nvPr userDrawn="1"/>
        </p:nvGrpSpPr>
        <p:grpSpPr>
          <a:xfrm>
            <a:off x="457200" y="6071400"/>
            <a:ext cx="457200" cy="457200"/>
            <a:chOff x="1462200" y="4620913"/>
            <a:chExt cx="457200" cy="457200"/>
          </a:xfrm>
        </p:grpSpPr>
        <p:sp>
          <p:nvSpPr>
            <p:cNvPr id="10" name="Rectangle 9"/>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ZoneTexte 10"/>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smtClean="0"/>
                <a:t>logo</a:t>
              </a:r>
            </a:p>
            <a:p>
              <a:pPr algn="ctr"/>
              <a:r>
                <a:rPr lang="en-GB" sz="900" dirty="0" smtClean="0"/>
                <a:t>area</a:t>
              </a:r>
              <a:endParaRPr lang="en-GB" sz="900" dirty="0"/>
            </a:p>
          </p:txBody>
        </p:sp>
      </p:grpSp>
      <p:pic>
        <p:nvPicPr>
          <p:cNvPr id="14" name="Image 4" descr="CERN-logo_outline.jpg"/>
          <p:cNvPicPr>
            <a:picLocks noChangeAspect="1"/>
          </p:cNvPicPr>
          <p:nvPr userDrawn="1"/>
        </p:nvPicPr>
        <p:blipFill>
          <a:blip r:embed="rId4"/>
          <a:stretch>
            <a:fillRect/>
          </a:stretch>
        </p:blipFill>
        <p:spPr>
          <a:xfrm>
            <a:off x="377190" y="5946775"/>
            <a:ext cx="613410" cy="6032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smtClean="0"/>
              <a:t>Slide title – line 1 – Arial 30 pt – HiLumi blue</a:t>
            </a:r>
            <a:br>
              <a:rPr lang="en-GB" noProof="0" smtClean="0"/>
            </a:br>
            <a:r>
              <a:rPr lang="en-GB" noProof="0" smtClean="0"/>
              <a:t>Slide title – line 2 – Arial 30 pt – HiLumi blue</a:t>
            </a:r>
            <a:endParaRPr lang="en-GB" noProof="0"/>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smtClean="0"/>
              <a:t>Click to edit Master texts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fr-FR" noProof="0" smtClean="0"/>
              <a:t>O. Bruning - 2nd HL-LHC Cost &amp; Schedule Review, 17th October 2016</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GB" dirty="0" smtClean="0"/>
              <a:t>HL-LHC</a:t>
            </a:r>
            <a:r>
              <a:rPr lang="en-GB" dirty="0" smtClean="0"/>
              <a:t> Project at CERN / Europe</a:t>
            </a:r>
            <a:br>
              <a:rPr lang="en-GB" dirty="0" smtClean="0"/>
            </a:br>
            <a:r>
              <a:rPr lang="en-GB" dirty="0" smtClean="0"/>
              <a:t/>
            </a:r>
            <a:br>
              <a:rPr lang="en-GB" dirty="0" smtClean="0"/>
            </a:br>
            <a:r>
              <a:rPr lang="en-GB" dirty="0" smtClean="0"/>
              <a:t>New </a:t>
            </a:r>
            <a:r>
              <a:rPr lang="en-GB" dirty="0" smtClean="0"/>
              <a:t>Collaboration Framework</a:t>
            </a:r>
            <a:endParaRPr lang="en-GB" dirty="0"/>
          </a:p>
        </p:txBody>
      </p:sp>
      <p:sp>
        <p:nvSpPr>
          <p:cNvPr id="3" name="Sous-titre 2"/>
          <p:cNvSpPr>
            <a:spLocks noGrp="1"/>
          </p:cNvSpPr>
          <p:nvPr>
            <p:ph type="subTitle" idx="1"/>
          </p:nvPr>
        </p:nvSpPr>
        <p:spPr/>
        <p:txBody>
          <a:bodyPr/>
          <a:lstStyle/>
          <a:p>
            <a:r>
              <a:rPr lang="en-GB" dirty="0"/>
              <a:t>O. </a:t>
            </a:r>
            <a:r>
              <a:rPr lang="en-GB" dirty="0" err="1" smtClean="0"/>
              <a:t>Brüning</a:t>
            </a:r>
            <a:r>
              <a:rPr lang="en-GB" dirty="0" smtClean="0"/>
              <a:t>, Beniamino Di </a:t>
            </a:r>
            <a:r>
              <a:rPr lang="en-GB" dirty="0" err="1" smtClean="0"/>
              <a:t>Girolamo</a:t>
            </a:r>
            <a:r>
              <a:rPr lang="en-GB" dirty="0" smtClean="0"/>
              <a:t> and Lucio Rossi</a:t>
            </a:r>
            <a:endParaRPr lang="en-GB" dirty="0"/>
          </a:p>
        </p:txBody>
      </p:sp>
      <p:sp>
        <p:nvSpPr>
          <p:cNvPr id="4" name="Espace réservé du texte 3"/>
          <p:cNvSpPr>
            <a:spLocks noGrp="1"/>
          </p:cNvSpPr>
          <p:nvPr>
            <p:ph type="body" sz="quarter" idx="14"/>
          </p:nvPr>
        </p:nvSpPr>
        <p:spPr/>
        <p:txBody>
          <a:bodyPr/>
          <a:lstStyle/>
          <a:p>
            <a:r>
              <a:rPr lang="en-GB" dirty="0" smtClean="0"/>
              <a:t>26</a:t>
            </a:r>
            <a:r>
              <a:rPr lang="en-GB" baseline="30000" dirty="0" smtClean="0"/>
              <a:t>th</a:t>
            </a:r>
            <a:r>
              <a:rPr lang="en-GB" dirty="0" smtClean="0"/>
              <a:t> April 2017 </a:t>
            </a:r>
            <a:r>
              <a:rPr lang="mr-IN" dirty="0" smtClean="0"/>
              <a:t>–</a:t>
            </a:r>
            <a:r>
              <a:rPr lang="en-GB" dirty="0" smtClean="0"/>
              <a:t> Joint LARP CM28/</a:t>
            </a:r>
            <a:r>
              <a:rPr lang="en-GB" dirty="0" err="1" smtClean="0"/>
              <a:t>HiLumi</a:t>
            </a:r>
            <a:r>
              <a:rPr lang="en-GB" dirty="0" smtClean="0"/>
              <a:t> Meeting in </a:t>
            </a:r>
            <a:r>
              <a:rPr lang="en-GB" dirty="0" smtClean="0"/>
              <a:t>Napa, CA USA</a:t>
            </a:r>
            <a:endParaRPr lang="en-GB" dirty="0"/>
          </a:p>
        </p:txBody>
      </p:sp>
      <p:pic>
        <p:nvPicPr>
          <p:cNvPr id="5" name="Image 4" descr="CERN-logo_outline.jpg"/>
          <p:cNvPicPr>
            <a:picLocks noChangeAspect="1"/>
          </p:cNvPicPr>
          <p:nvPr/>
        </p:nvPicPr>
        <p:blipFill>
          <a:blip r:embed="rId2"/>
          <a:stretch>
            <a:fillRect/>
          </a:stretch>
        </p:blipFill>
        <p:spPr>
          <a:xfrm>
            <a:off x="377190" y="5946775"/>
            <a:ext cx="613410" cy="603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Collaboration Agreement</a:t>
            </a:r>
          </a:p>
        </p:txBody>
      </p:sp>
      <p:sp>
        <p:nvSpPr>
          <p:cNvPr id="5" name="Slide Number Placeholder 4"/>
          <p:cNvSpPr>
            <a:spLocks noGrp="1"/>
          </p:cNvSpPr>
          <p:nvPr>
            <p:ph type="sldNum" sz="quarter" idx="12"/>
          </p:nvPr>
        </p:nvSpPr>
        <p:spPr/>
        <p:txBody>
          <a:bodyPr/>
          <a:lstStyle/>
          <a:p>
            <a:fld id="{BFDCA1C4-9514-7B4F-976F-D92F7E296653}" type="slidenum">
              <a:rPr lang="fr-FR" smtClean="0"/>
              <a:pPr/>
              <a:t>10</a:t>
            </a:fld>
            <a:endParaRPr lang="fr-FR"/>
          </a:p>
        </p:txBody>
      </p:sp>
      <p:grpSp>
        <p:nvGrpSpPr>
          <p:cNvPr id="8" name="Group 23"/>
          <p:cNvGrpSpPr>
            <a:grpSpLocks/>
          </p:cNvGrpSpPr>
          <p:nvPr/>
        </p:nvGrpSpPr>
        <p:grpSpPr bwMode="auto">
          <a:xfrm>
            <a:off x="12700" y="908002"/>
            <a:ext cx="9021778" cy="2400301"/>
            <a:chOff x="288" y="720"/>
            <a:chExt cx="5683" cy="1512"/>
          </a:xfrm>
        </p:grpSpPr>
        <p:sp>
          <p:nvSpPr>
            <p:cNvPr id="12"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3" name="Text Box 7"/>
            <p:cNvSpPr txBox="1">
              <a:spLocks noChangeArrowheads="1"/>
            </p:cNvSpPr>
            <p:nvPr/>
          </p:nvSpPr>
          <p:spPr bwMode="auto">
            <a:xfrm>
              <a:off x="666" y="720"/>
              <a:ext cx="5305"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000000"/>
                  </a:solidFill>
                  <a:sym typeface="Wingdings" charset="0"/>
                </a:rPr>
                <a:t>New multi party MoU [</a:t>
              </a:r>
              <a:r>
                <a:rPr lang="en-US" sz="2600" dirty="0" smtClean="0">
                  <a:solidFill>
                    <a:srgbClr val="00B050"/>
                  </a:solidFill>
                  <a:sym typeface="Wingdings" charset="0"/>
                </a:rPr>
                <a:t>finished and ready for distribution</a:t>
              </a:r>
              <a:r>
                <a:rPr lang="en-US" sz="2600" dirty="0" smtClean="0">
                  <a:solidFill>
                    <a:srgbClr val="000000"/>
                  </a:solidFill>
                  <a:sym typeface="Wingdings" charset="0"/>
                </a:rPr>
                <a:t>] specifies explicitly for each partner institute the general link persons for the general,  non-committing part of </a:t>
              </a:r>
              <a:r>
                <a:rPr lang="en-US" sz="2600" smtClean="0">
                  <a:solidFill>
                    <a:srgbClr val="000000"/>
                  </a:solidFill>
                  <a:sym typeface="Wingdings" charset="0"/>
                </a:rPr>
                <a:t>the agreement</a:t>
              </a:r>
              <a:endParaRPr lang="en-US" sz="2600" dirty="0" smtClean="0">
                <a:solidFill>
                  <a:schemeClr val="tx1"/>
                </a:solidFill>
                <a:sym typeface="Wingdings" charset="0"/>
              </a:endParaRPr>
            </a:p>
            <a:p>
              <a:r>
                <a:rPr lang="en-US" sz="2600" dirty="0">
                  <a:solidFill>
                    <a:srgbClr val="00B050"/>
                  </a:solidFill>
                  <a:sym typeface="Wingdings" charset="0"/>
                </a:rPr>
                <a:t>	 </a:t>
              </a:r>
              <a:r>
                <a:rPr lang="en-US" sz="2600" dirty="0" smtClean="0">
                  <a:solidFill>
                    <a:srgbClr val="00B050"/>
                  </a:solidFill>
                  <a:sym typeface="Wingdings" charset="0"/>
                </a:rPr>
                <a:t>  -</a:t>
              </a:r>
              <a:r>
                <a:rPr lang="en-US" sz="2000" dirty="0" smtClean="0">
                  <a:solidFill>
                    <a:srgbClr val="00B050"/>
                  </a:solidFill>
                  <a:sym typeface="Wingdings" charset="0"/>
                </a:rPr>
                <a:t>dynamic list of laboratory representatives</a:t>
              </a:r>
            </a:p>
            <a:p>
              <a:r>
                <a:rPr lang="en-US" sz="2000" dirty="0">
                  <a:solidFill>
                    <a:srgbClr val="00B050"/>
                  </a:solidFill>
                  <a:sym typeface="Wingdings" charset="0"/>
                </a:rPr>
                <a:t> </a:t>
              </a:r>
              <a:r>
                <a:rPr lang="en-US" sz="2000" dirty="0" smtClean="0">
                  <a:solidFill>
                    <a:srgbClr val="00B050"/>
                  </a:solidFill>
                  <a:sym typeface="Wingdings" charset="0"/>
                </a:rPr>
                <a:t>          -dynamic list of contributions and deliverables</a:t>
              </a:r>
              <a:endParaRPr lang="en-US" sz="2000" dirty="0">
                <a:solidFill>
                  <a:srgbClr val="00B050"/>
                </a:solidFill>
                <a:sym typeface="Wingdings" charset="0"/>
              </a:endParaRPr>
            </a:p>
          </p:txBody>
        </p:sp>
      </p:grpSp>
      <p:grpSp>
        <p:nvGrpSpPr>
          <p:cNvPr id="14" name="Group 23"/>
          <p:cNvGrpSpPr>
            <a:grpSpLocks/>
          </p:cNvGrpSpPr>
          <p:nvPr/>
        </p:nvGrpSpPr>
        <p:grpSpPr bwMode="auto">
          <a:xfrm>
            <a:off x="75822" y="3406615"/>
            <a:ext cx="9021778" cy="1292226"/>
            <a:chOff x="288" y="720"/>
            <a:chExt cx="5683" cy="814"/>
          </a:xfrm>
        </p:grpSpPr>
        <p:sp>
          <p:nvSpPr>
            <p:cNvPr id="15"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6" name="Text Box 7"/>
            <p:cNvSpPr txBox="1">
              <a:spLocks noChangeArrowheads="1"/>
            </p:cNvSpPr>
            <p:nvPr/>
          </p:nvSpPr>
          <p:spPr bwMode="auto">
            <a:xfrm>
              <a:off x="666" y="720"/>
              <a:ext cx="5305" cy="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chemeClr val="tx1"/>
                  </a:solidFill>
                  <a:sym typeface="Wingdings" charset="0"/>
                </a:rPr>
                <a:t>Collaboration partners will receive automatic updates of the membership list whenever a new partner signs the agreement</a:t>
              </a:r>
              <a:endParaRPr lang="en-US" sz="2600" dirty="0">
                <a:solidFill>
                  <a:schemeClr val="tx1"/>
                </a:solidFill>
                <a:sym typeface="Wingdings" charset="0"/>
              </a:endParaRPr>
            </a:p>
            <a:p>
              <a:r>
                <a:rPr lang="en-US" sz="2600" dirty="0" smtClean="0">
                  <a:solidFill>
                    <a:srgbClr val="00B050"/>
                  </a:solidFill>
                  <a:sym typeface="Wingdings" charset="0"/>
                </a:rPr>
                <a:t>         -</a:t>
              </a:r>
              <a:r>
                <a:rPr lang="en-US" sz="2000" dirty="0" smtClean="0">
                  <a:solidFill>
                    <a:srgbClr val="00B050"/>
                  </a:solidFill>
                  <a:sym typeface="Wingdings" charset="0"/>
                </a:rPr>
                <a:t>transparent membership list</a:t>
              </a:r>
              <a:endParaRPr lang="en-US" sz="2000" dirty="0">
                <a:solidFill>
                  <a:srgbClr val="00B050"/>
                </a:solidFill>
                <a:sym typeface="Wingdings" charset="0"/>
              </a:endParaRPr>
            </a:p>
          </p:txBody>
        </p:sp>
      </p:grpSp>
      <p:grpSp>
        <p:nvGrpSpPr>
          <p:cNvPr id="17" name="Group 23"/>
          <p:cNvGrpSpPr>
            <a:grpSpLocks/>
          </p:cNvGrpSpPr>
          <p:nvPr/>
        </p:nvGrpSpPr>
        <p:grpSpPr bwMode="auto">
          <a:xfrm>
            <a:off x="75822" y="4797152"/>
            <a:ext cx="9021778" cy="1508126"/>
            <a:chOff x="288" y="720"/>
            <a:chExt cx="5683" cy="950"/>
          </a:xfrm>
        </p:grpSpPr>
        <p:sp>
          <p:nvSpPr>
            <p:cNvPr id="1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9" name="Text Box 7"/>
            <p:cNvSpPr txBox="1">
              <a:spLocks noChangeArrowheads="1"/>
            </p:cNvSpPr>
            <p:nvPr/>
          </p:nvSpPr>
          <p:spPr bwMode="auto">
            <a:xfrm>
              <a:off x="666" y="720"/>
              <a:ext cx="5305" cy="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chemeClr val="tx1"/>
                  </a:solidFill>
                  <a:sym typeface="Wingdings" charset="0"/>
                </a:rPr>
                <a:t>Concrete deliverables that imply commitment from the partner institutes are described in dedicated addendums</a:t>
              </a:r>
            </a:p>
            <a:p>
              <a:pPr lvl="0"/>
              <a:r>
                <a:rPr lang="en-US" sz="2000" dirty="0">
                  <a:solidFill>
                    <a:srgbClr val="00B050"/>
                  </a:solidFill>
                  <a:latin typeface="Times New Roman"/>
                  <a:ea typeface="+mn-ea"/>
                  <a:cs typeface="Times New Roman"/>
                  <a:sym typeface="Wingdings" charset="0"/>
                </a:rPr>
                <a:t>	     -safety link person</a:t>
              </a:r>
            </a:p>
            <a:p>
              <a:pPr lvl="0"/>
              <a:r>
                <a:rPr lang="en-US" sz="2000" dirty="0">
                  <a:solidFill>
                    <a:srgbClr val="00B050"/>
                  </a:solidFill>
                  <a:latin typeface="Times New Roman"/>
                  <a:ea typeface="+mn-ea"/>
                  <a:cs typeface="Times New Roman"/>
                  <a:sym typeface="Wingdings" charset="0"/>
                </a:rPr>
                <a:t>	     -technical </a:t>
              </a:r>
              <a:r>
                <a:rPr lang="en-US" sz="2000" dirty="0" smtClean="0">
                  <a:solidFill>
                    <a:srgbClr val="00B050"/>
                  </a:solidFill>
                  <a:latin typeface="Times New Roman"/>
                  <a:ea typeface="+mn-ea"/>
                  <a:cs typeface="Times New Roman"/>
                  <a:sym typeface="Wingdings" charset="0"/>
                </a:rPr>
                <a:t>expert</a:t>
              </a:r>
              <a:endParaRPr lang="en-US" sz="2000" dirty="0">
                <a:solidFill>
                  <a:srgbClr val="00B050"/>
                </a:solidFill>
                <a:latin typeface="Times New Roman"/>
                <a:ea typeface="+mn-ea"/>
                <a:cs typeface="Times New Roman"/>
                <a:sym typeface="Wingdings" charset="0"/>
              </a:endParaRPr>
            </a:p>
          </p:txBody>
        </p:sp>
      </p:grpSp>
      <p:sp>
        <p:nvSpPr>
          <p:cNvPr id="21"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301378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MoU</a:t>
            </a:r>
            <a:endParaRPr lang="en-US" dirty="0"/>
          </a:p>
        </p:txBody>
      </p:sp>
      <p:sp>
        <p:nvSpPr>
          <p:cNvPr id="3" name="Content Placeholder 2"/>
          <p:cNvSpPr>
            <a:spLocks noGrp="1"/>
          </p:cNvSpPr>
          <p:nvPr>
            <p:ph idx="1"/>
          </p:nvPr>
        </p:nvSpPr>
        <p:spPr>
          <a:xfrm>
            <a:off x="612000" y="980728"/>
            <a:ext cx="7920000" cy="1057671"/>
          </a:xfrm>
        </p:spPr>
        <p:txBody>
          <a:bodyPr>
            <a:normAutofit fontScale="92500"/>
          </a:bodyPr>
          <a:lstStyle/>
          <a:p>
            <a:r>
              <a:rPr lang="en-US" sz="2000" dirty="0" smtClean="0"/>
              <a:t>Done a first round of circulation for Institution that expressed the will to sign or consider to sign</a:t>
            </a:r>
          </a:p>
          <a:p>
            <a:r>
              <a:rPr lang="en-US" sz="2000" dirty="0" smtClean="0"/>
              <a:t>Needed a second reminder for the other Institutions to give feedback</a:t>
            </a:r>
            <a:endParaRPr lang="en-US" sz="2000"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11</a:t>
            </a:fld>
            <a:endParaRPr lang="fr-FR"/>
          </a:p>
        </p:txBody>
      </p:sp>
      <p:pic>
        <p:nvPicPr>
          <p:cNvPr id="7" name="Picture 6"/>
          <p:cNvPicPr>
            <a:picLocks noChangeAspect="1"/>
          </p:cNvPicPr>
          <p:nvPr/>
        </p:nvPicPr>
        <p:blipFill>
          <a:blip r:embed="rId2"/>
          <a:stretch>
            <a:fillRect/>
          </a:stretch>
        </p:blipFill>
        <p:spPr>
          <a:xfrm>
            <a:off x="2832097" y="1956666"/>
            <a:ext cx="3479806" cy="4653136"/>
          </a:xfrm>
          <a:prstGeom prst="rect">
            <a:avLst/>
          </a:prstGeom>
        </p:spPr>
      </p:pic>
      <p:sp>
        <p:nvSpPr>
          <p:cNvPr id="6" name="TextBox 5"/>
          <p:cNvSpPr txBox="1"/>
          <p:nvPr/>
        </p:nvSpPr>
        <p:spPr>
          <a:xfrm>
            <a:off x="35496" y="5503702"/>
            <a:ext cx="2840842" cy="461665"/>
          </a:xfrm>
          <a:prstGeom prst="rect">
            <a:avLst/>
          </a:prstGeom>
          <a:noFill/>
        </p:spPr>
        <p:txBody>
          <a:bodyPr wrap="none" rtlCol="0">
            <a:spAutoFit/>
          </a:bodyPr>
          <a:lstStyle/>
          <a:p>
            <a:r>
              <a:rPr lang="en-US" sz="1200" dirty="0" smtClean="0"/>
              <a:t>MoU = Memorandum of Understanding</a:t>
            </a:r>
          </a:p>
          <a:p>
            <a:r>
              <a:rPr lang="en-US" sz="1200" dirty="0" smtClean="0"/>
              <a:t>CA = Collaboration Agreement</a:t>
            </a:r>
            <a:endParaRPr lang="en-US" sz="1200" dirty="0"/>
          </a:p>
        </p:txBody>
      </p:sp>
      <p:sp>
        <p:nvSpPr>
          <p:cNvPr id="9"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320757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FDCA1C4-9514-7B4F-976F-D92F7E296653}" type="slidenum">
              <a:rPr lang="fr-FR" smtClean="0"/>
              <a:pPr/>
              <a:t>12</a:t>
            </a:fld>
            <a:endParaRPr lang="fr-FR"/>
          </a:p>
        </p:txBody>
      </p:sp>
      <p:sp>
        <p:nvSpPr>
          <p:cNvPr id="4" name="Title 1"/>
          <p:cNvSpPr txBox="1">
            <a:spLocks/>
          </p:cNvSpPr>
          <p:nvPr/>
        </p:nvSpPr>
        <p:spPr>
          <a:xfrm>
            <a:off x="611560" y="138336"/>
            <a:ext cx="8443540" cy="914400"/>
          </a:xfrm>
          <a:prstGeom prst="rect">
            <a:avLst/>
          </a:prstGeom>
        </p:spPr>
        <p:txBody>
          <a:bodyPr/>
          <a:lstStyle>
            <a:lvl1pPr algn="ctr" defTabSz="457200" rtl="0" eaLnBrk="1" latinLnBrk="0" hangingPunct="1">
              <a:spcBef>
                <a:spcPct val="0"/>
              </a:spcBef>
              <a:buNone/>
              <a:defRPr sz="4000" kern="1200" baseline="0">
                <a:solidFill>
                  <a:schemeClr val="tx1">
                    <a:lumMod val="75000"/>
                    <a:lumOff val="25000"/>
                  </a:schemeClr>
                </a:solidFill>
                <a:effectLst/>
                <a:latin typeface="+mj-lt"/>
                <a:ea typeface="+mj-ea"/>
                <a:cs typeface="+mj-cs"/>
              </a:defRPr>
            </a:lvl1pPr>
          </a:lstStyle>
          <a:p>
            <a:pPr algn="l"/>
            <a:r>
              <a:rPr lang="en-US" u="sng" dirty="0" smtClean="0">
                <a:solidFill>
                  <a:srgbClr val="FF0000"/>
                </a:solidFill>
              </a:rPr>
              <a:t>HL-LHC Intranet Page</a:t>
            </a:r>
            <a:r>
              <a:rPr lang="en-US" u="sng" dirty="0" smtClean="0">
                <a:solidFill>
                  <a:srgbClr val="FF0000"/>
                </a:solidFill>
              </a:rPr>
              <a:t>:</a:t>
            </a:r>
          </a:p>
          <a:p>
            <a:pPr algn="l"/>
            <a:r>
              <a:rPr lang="en-US" sz="1800" u="sng" dirty="0">
                <a:solidFill>
                  <a:srgbClr val="0070C0"/>
                </a:solidFill>
              </a:rPr>
              <a:t>https://</a:t>
            </a:r>
            <a:r>
              <a:rPr lang="en-US" sz="1800" u="sng" dirty="0" err="1" smtClean="0">
                <a:solidFill>
                  <a:srgbClr val="0070C0"/>
                </a:solidFill>
              </a:rPr>
              <a:t>espace.cern.ch</a:t>
            </a:r>
            <a:r>
              <a:rPr lang="en-US" sz="1800" u="sng" dirty="0" smtClean="0">
                <a:solidFill>
                  <a:srgbClr val="0070C0"/>
                </a:solidFill>
              </a:rPr>
              <a:t>/</a:t>
            </a:r>
            <a:r>
              <a:rPr lang="en-US" sz="1800" u="sng" dirty="0" err="1" smtClean="0">
                <a:solidFill>
                  <a:srgbClr val="0070C0"/>
                </a:solidFill>
              </a:rPr>
              <a:t>HiLumi</a:t>
            </a:r>
            <a:r>
              <a:rPr lang="en-US" sz="1800" u="sng" dirty="0" smtClean="0">
                <a:solidFill>
                  <a:srgbClr val="0070C0"/>
                </a:solidFill>
              </a:rPr>
              <a:t>/WP1/</a:t>
            </a:r>
            <a:r>
              <a:rPr lang="en-US" sz="1800" u="sng" dirty="0" err="1" smtClean="0">
                <a:solidFill>
                  <a:srgbClr val="0070C0"/>
                </a:solidFill>
              </a:rPr>
              <a:t>default.aspx</a:t>
            </a:r>
            <a:endParaRPr lang="en-US" sz="1800" u="sng"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61" y="1177032"/>
            <a:ext cx="8858235" cy="4916264"/>
          </a:xfrm>
          <a:prstGeom prst="rect">
            <a:avLst/>
          </a:prstGeom>
        </p:spPr>
      </p:pic>
      <p:sp>
        <p:nvSpPr>
          <p:cNvPr id="7" name="Rounded Rectangle 6"/>
          <p:cNvSpPr/>
          <p:nvPr/>
        </p:nvSpPr>
        <p:spPr>
          <a:xfrm>
            <a:off x="251520" y="3140968"/>
            <a:ext cx="864096" cy="720080"/>
          </a:xfrm>
          <a:prstGeom prst="round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49963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FDCA1C4-9514-7B4F-976F-D92F7E296653}" type="slidenum">
              <a:rPr lang="fr-FR" smtClean="0"/>
              <a:pPr/>
              <a:t>13</a:t>
            </a:fld>
            <a:endParaRPr lang="fr-FR"/>
          </a:p>
        </p:txBody>
      </p:sp>
      <p:sp>
        <p:nvSpPr>
          <p:cNvPr id="4" name="Title 1"/>
          <p:cNvSpPr txBox="1">
            <a:spLocks/>
          </p:cNvSpPr>
          <p:nvPr/>
        </p:nvSpPr>
        <p:spPr>
          <a:xfrm>
            <a:off x="611560" y="-27384"/>
            <a:ext cx="8443540" cy="914400"/>
          </a:xfrm>
          <a:prstGeom prst="rect">
            <a:avLst/>
          </a:prstGeom>
        </p:spPr>
        <p:txBody>
          <a:bodyPr/>
          <a:lstStyle>
            <a:lvl1pPr algn="ctr" defTabSz="457200" rtl="0" eaLnBrk="1" latinLnBrk="0" hangingPunct="1">
              <a:spcBef>
                <a:spcPct val="0"/>
              </a:spcBef>
              <a:buNone/>
              <a:defRPr sz="4000" kern="1200" baseline="0">
                <a:solidFill>
                  <a:schemeClr val="tx1">
                    <a:lumMod val="75000"/>
                    <a:lumOff val="25000"/>
                  </a:schemeClr>
                </a:solidFill>
                <a:effectLst/>
                <a:latin typeface="+mj-lt"/>
                <a:ea typeface="+mj-ea"/>
                <a:cs typeface="+mj-cs"/>
              </a:defRPr>
            </a:lvl1pPr>
          </a:lstStyle>
          <a:p>
            <a:pPr algn="l"/>
            <a:r>
              <a:rPr lang="en-US" u="sng" dirty="0" smtClean="0">
                <a:solidFill>
                  <a:srgbClr val="FF0000"/>
                </a:solidFill>
              </a:rPr>
              <a:t>Excel Table for in-kind </a:t>
            </a:r>
            <a:r>
              <a:rPr lang="en-US" u="sng" dirty="0" smtClean="0">
                <a:solidFill>
                  <a:srgbClr val="FF0000"/>
                </a:solidFill>
              </a:rPr>
              <a:t>contributions:</a:t>
            </a:r>
            <a:endParaRPr lang="en-US" u="sng"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86981"/>
            <a:ext cx="8316416" cy="6126395"/>
          </a:xfrm>
          <a:prstGeom prst="rect">
            <a:avLst/>
          </a:prstGeom>
        </p:spPr>
      </p:pic>
    </p:spTree>
    <p:extLst>
      <p:ext uri="{BB962C8B-B14F-4D97-AF65-F5344CB8AC3E}">
        <p14:creationId xmlns:p14="http://schemas.microsoft.com/office/powerpoint/2010/main" val="1979661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14</a:t>
            </a:fld>
            <a:endParaRPr lang="fr-FR">
              <a:solidFill>
                <a:srgbClr val="64BCD9"/>
              </a:solidFill>
              <a:latin typeface="Arial"/>
            </a:endParaRPr>
          </a:p>
        </p:txBody>
      </p:sp>
      <p:grpSp>
        <p:nvGrpSpPr>
          <p:cNvPr id="7" name="Group 23"/>
          <p:cNvGrpSpPr>
            <a:grpSpLocks/>
          </p:cNvGrpSpPr>
          <p:nvPr/>
        </p:nvGrpSpPr>
        <p:grpSpPr bwMode="auto">
          <a:xfrm>
            <a:off x="12700" y="792003"/>
            <a:ext cx="9307310" cy="2524126"/>
            <a:chOff x="288" y="727"/>
            <a:chExt cx="5706" cy="1590"/>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89" y="727"/>
              <a:ext cx="5305" cy="1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France:  </a:t>
              </a:r>
              <a:r>
                <a:rPr lang="en-US" sz="2600" dirty="0" smtClean="0">
                  <a:solidFill>
                    <a:srgbClr val="000000"/>
                  </a:solidFill>
                  <a:sym typeface="Wingdings" charset="0"/>
                </a:rPr>
                <a:t>Collaboration with CEA-</a:t>
              </a:r>
              <a:r>
                <a:rPr lang="en-US" sz="2600" dirty="0" err="1" smtClean="0">
                  <a:solidFill>
                    <a:srgbClr val="000000"/>
                  </a:solidFill>
                  <a:sym typeface="Wingdings" charset="0"/>
                </a:rPr>
                <a:t>Saclay</a:t>
              </a:r>
              <a:r>
                <a:rPr lang="en-US" sz="2600" dirty="0" smtClean="0">
                  <a:solidFill>
                    <a:srgbClr val="000000"/>
                  </a:solidFill>
                  <a:sym typeface="Wingdings" charset="0"/>
                </a:rPr>
                <a:t> </a:t>
              </a:r>
            </a:p>
            <a:p>
              <a:pPr algn="l" eaLnBrk="1" hangingPunct="1"/>
              <a:r>
                <a:rPr lang="en-US" sz="2600" dirty="0">
                  <a:solidFill>
                    <a:srgbClr val="000000"/>
                  </a:solidFill>
                  <a:sym typeface="Wingdings" charset="0"/>
                </a:rPr>
                <a:t>	</a:t>
              </a:r>
              <a:r>
                <a:rPr lang="en-US" sz="2600" dirty="0" smtClean="0">
                  <a:solidFill>
                    <a:srgbClr val="000000"/>
                  </a:solidFill>
                  <a:sym typeface="Wingdings" charset="0"/>
                </a:rPr>
                <a:t>	</a:t>
              </a:r>
              <a:r>
                <a:rPr lang="en-US" sz="2200" dirty="0" smtClean="0">
                  <a:solidFill>
                    <a:srgbClr val="000000"/>
                  </a:solidFill>
                  <a:sym typeface="Wingdings" charset="0"/>
                </a:rPr>
                <a:t>  </a:t>
              </a:r>
              <a:r>
                <a:rPr lang="en-US" sz="2200" dirty="0" smtClean="0">
                  <a:solidFill>
                    <a:srgbClr val="FF0000"/>
                  </a:solidFill>
                  <a:sym typeface="Wingdings" charset="0"/>
                </a:rPr>
                <a:t>KE2275/TE/HL-LHC </a:t>
              </a:r>
            </a:p>
            <a:p>
              <a:pPr algn="l" eaLnBrk="1" hangingPunct="1"/>
              <a:r>
                <a:rPr lang="en-US" sz="2600" dirty="0">
                  <a:solidFill>
                    <a:srgbClr val="FF0000"/>
                  </a:solidFill>
                  <a:sym typeface="Wingdings" charset="0"/>
                </a:rPr>
                <a:t>	</a:t>
              </a:r>
              <a:r>
                <a:rPr lang="en-US" sz="2600" dirty="0" smtClean="0">
                  <a:solidFill>
                    <a:srgbClr val="FF0000"/>
                  </a:solidFill>
                  <a:sym typeface="Wingdings" charset="0"/>
                </a:rPr>
                <a:t>       </a:t>
              </a:r>
              <a:r>
                <a:rPr lang="en-US" sz="2200" dirty="0" smtClean="0">
                  <a:solidFill>
                    <a:srgbClr val="FF0000"/>
                  </a:solidFill>
                  <a:sym typeface="Wingdings" charset="0"/>
                </a:rPr>
                <a:t> (ca. 4.7 M€  CEA50%, CERN 50% + 2 MCHF Mat. Tool.) </a:t>
              </a:r>
              <a:r>
                <a:rPr lang="en-US" sz="2200" dirty="0" smtClean="0">
                  <a:solidFill>
                    <a:srgbClr val="000000"/>
                  </a:solidFill>
                  <a:sym typeface="Wingdings" charset="0"/>
                </a:rPr>
                <a:t>  </a:t>
              </a:r>
              <a:endParaRPr lang="en-US" sz="2200" dirty="0">
                <a:solidFill>
                  <a:schemeClr val="tx1"/>
                </a:solidFill>
                <a:sym typeface="Wingdings" charset="0"/>
              </a:endParaRPr>
            </a:p>
            <a:p>
              <a:r>
                <a:rPr lang="en-US" sz="2000" dirty="0" smtClean="0">
                  <a:solidFill>
                    <a:schemeClr val="tx1"/>
                  </a:solidFill>
                  <a:sym typeface="Wingdings" charset="0"/>
                </a:rPr>
                <a:t>                 -Construction of Fresca2 dipole magnet (Nb</a:t>
              </a:r>
              <a:r>
                <a:rPr lang="en-US" sz="2000" baseline="-25000" dirty="0" smtClean="0">
                  <a:solidFill>
                    <a:schemeClr val="tx1"/>
                  </a:solidFill>
                  <a:sym typeface="Wingdings" charset="0"/>
                </a:rPr>
                <a:t>3</a:t>
              </a:r>
              <a:r>
                <a:rPr lang="en-US" sz="2000" dirty="0" smtClean="0">
                  <a:solidFill>
                    <a:schemeClr val="tx1"/>
                  </a:solidFill>
                  <a:sym typeface="Wingdings" charset="0"/>
                </a:rPr>
                <a:t>Sn large bore 13 T)</a:t>
              </a:r>
            </a:p>
            <a:p>
              <a:r>
                <a:rPr lang="en-US" sz="2000" dirty="0">
                  <a:solidFill>
                    <a:schemeClr val="tx1"/>
                  </a:solidFill>
                  <a:sym typeface="Wingdings" charset="0"/>
                </a:rPr>
                <a:t>	 </a:t>
              </a:r>
              <a:r>
                <a:rPr lang="en-US" sz="2000" dirty="0" smtClean="0">
                  <a:solidFill>
                    <a:schemeClr val="tx1"/>
                  </a:solidFill>
                  <a:sym typeface="Wingdings" charset="0"/>
                </a:rPr>
                <a:t>         -Design and construction of Q4 quadrupole magnet short model</a:t>
              </a:r>
            </a:p>
            <a:p>
              <a:r>
                <a:rPr lang="en-US" sz="2000" dirty="0">
                  <a:solidFill>
                    <a:schemeClr val="tx1"/>
                  </a:solidFill>
                  <a:sym typeface="Wingdings" charset="0"/>
                </a:rPr>
                <a:t>	</a:t>
              </a:r>
              <a:r>
                <a:rPr lang="en-US" sz="2000" dirty="0" smtClean="0">
                  <a:solidFill>
                    <a:schemeClr val="tx1"/>
                  </a:solidFill>
                  <a:sym typeface="Wingdings" charset="0"/>
                </a:rPr>
                <a:t>          -HTS coil small insert</a:t>
              </a:r>
            </a:p>
            <a:p>
              <a:pPr>
                <a:spcAft>
                  <a:spcPts val="1200"/>
                </a:spcAft>
              </a:pPr>
              <a:r>
                <a:rPr lang="en-US" sz="2000" dirty="0">
                  <a:solidFill>
                    <a:schemeClr val="tx1"/>
                  </a:solidFill>
                  <a:sym typeface="Wingdings" charset="0"/>
                </a:rPr>
                <a:t>	 </a:t>
              </a:r>
              <a:r>
                <a:rPr lang="en-US" sz="2000" dirty="0" smtClean="0">
                  <a:solidFill>
                    <a:schemeClr val="tx1"/>
                  </a:solidFill>
                  <a:sym typeface="Wingdings" charset="0"/>
                </a:rPr>
                <a:t>         -Other technological studies for advanced superconductors</a:t>
              </a:r>
              <a:endParaRPr lang="en-US" sz="2000" dirty="0">
                <a:solidFill>
                  <a:schemeClr val="tx1"/>
                </a:solidFill>
                <a:sym typeface="Wingdings" charset="0"/>
              </a:endParaRPr>
            </a:p>
          </p:txBody>
        </p:sp>
      </p:grpSp>
      <p:grpSp>
        <p:nvGrpSpPr>
          <p:cNvPr id="22" name="Group 23"/>
          <p:cNvGrpSpPr>
            <a:grpSpLocks/>
          </p:cNvGrpSpPr>
          <p:nvPr/>
        </p:nvGrpSpPr>
        <p:grpSpPr bwMode="auto">
          <a:xfrm>
            <a:off x="25400" y="5018670"/>
            <a:ext cx="9021400" cy="1292226"/>
            <a:chOff x="288" y="720"/>
            <a:chExt cx="5474" cy="814"/>
          </a:xfrm>
        </p:grpSpPr>
        <p:sp>
          <p:nvSpPr>
            <p:cNvPr id="23"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24" name="Text Box 7"/>
            <p:cNvSpPr txBox="1">
              <a:spLocks noChangeArrowheads="1"/>
            </p:cNvSpPr>
            <p:nvPr/>
          </p:nvSpPr>
          <p:spPr bwMode="auto">
            <a:xfrm>
              <a:off x="674" y="720"/>
              <a:ext cx="5088" cy="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Spain: </a:t>
              </a:r>
              <a:r>
                <a:rPr lang="en-US" sz="2600" dirty="0" smtClean="0">
                  <a:solidFill>
                    <a:schemeClr val="tx1"/>
                  </a:solidFill>
                  <a:sym typeface="Wingdings" charset="0"/>
                </a:rPr>
                <a:t>Collaboration with CIEMAT Madrid 				                       		</a:t>
              </a:r>
              <a:r>
                <a:rPr lang="en-US" sz="2200" dirty="0" smtClean="0">
                  <a:solidFill>
                    <a:srgbClr val="FF0000"/>
                  </a:solidFill>
                  <a:sym typeface="Wingdings" charset="0"/>
                </a:rPr>
                <a:t>KE2292/TE/HL-LHC (ca. 0.72 M€, CIEMAT60%, CERN40%)</a:t>
              </a:r>
            </a:p>
            <a:p>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-Design and construction of:  </a:t>
              </a:r>
              <a:r>
                <a:rPr lang="en-US" sz="2000" dirty="0">
                  <a:solidFill>
                    <a:schemeClr val="tx1"/>
                  </a:solidFill>
                  <a:sym typeface="Wingdings" charset="0"/>
                </a:rPr>
                <a:t>nested orbit corrector </a:t>
              </a:r>
              <a:r>
                <a:rPr lang="en-US" sz="2000" dirty="0" smtClean="0">
                  <a:solidFill>
                    <a:schemeClr val="tx1"/>
                  </a:solidFill>
                  <a:sym typeface="Wingdings" charset="0"/>
                </a:rPr>
                <a:t>magnet prototype</a:t>
              </a:r>
              <a:endParaRPr lang="en-US" dirty="0" smtClean="0">
                <a:solidFill>
                  <a:srgbClr val="008000"/>
                </a:solidFill>
                <a:sym typeface="Wingdings" charset="0"/>
              </a:endParaRPr>
            </a:p>
          </p:txBody>
        </p:sp>
      </p:grpSp>
      <p:sp>
        <p:nvSpPr>
          <p:cNvPr id="2" name="Title 1"/>
          <p:cNvSpPr>
            <a:spLocks noGrp="1"/>
          </p:cNvSpPr>
          <p:nvPr>
            <p:ph type="title"/>
          </p:nvPr>
        </p:nvSpPr>
        <p:spPr>
          <a:xfrm>
            <a:off x="612000" y="44624"/>
            <a:ext cx="7920000" cy="720000"/>
          </a:xfrm>
        </p:spPr>
        <p:txBody>
          <a:bodyPr/>
          <a:lstStyle/>
          <a:p>
            <a:r>
              <a:rPr lang="en-US" dirty="0"/>
              <a:t>Signed Member State Collaborations</a:t>
            </a:r>
          </a:p>
        </p:txBody>
      </p:sp>
      <p:grpSp>
        <p:nvGrpSpPr>
          <p:cNvPr id="17" name="Group 23"/>
          <p:cNvGrpSpPr>
            <a:grpSpLocks/>
          </p:cNvGrpSpPr>
          <p:nvPr/>
        </p:nvGrpSpPr>
        <p:grpSpPr bwMode="auto">
          <a:xfrm>
            <a:off x="12700" y="3285629"/>
            <a:ext cx="8712223" cy="1630363"/>
            <a:chOff x="288" y="720"/>
            <a:chExt cx="5488" cy="1027"/>
          </a:xfrm>
        </p:grpSpPr>
        <p:sp>
          <p:nvSpPr>
            <p:cNvPr id="1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9" name="Text Box 7"/>
            <p:cNvSpPr txBox="1">
              <a:spLocks noChangeArrowheads="1"/>
            </p:cNvSpPr>
            <p:nvPr/>
          </p:nvSpPr>
          <p:spPr bwMode="auto">
            <a:xfrm>
              <a:off x="674" y="720"/>
              <a:ext cx="5102" cy="1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lvl="0"/>
              <a:r>
                <a:rPr lang="en-US" sz="2600" dirty="0" smtClean="0">
                  <a:solidFill>
                    <a:srgbClr val="3333CC"/>
                  </a:solidFill>
                  <a:sym typeface="Wingdings" charset="0"/>
                </a:rPr>
                <a:t>France:  	</a:t>
              </a:r>
              <a:r>
                <a:rPr lang="en-US" sz="2600" dirty="0" smtClean="0">
                  <a:solidFill>
                    <a:schemeClr val="tx1"/>
                  </a:solidFill>
                  <a:sym typeface="Wingdings" charset="0"/>
                </a:rPr>
                <a:t>Collaboration with CEA-</a:t>
              </a:r>
              <a:r>
                <a:rPr lang="en-US" sz="2600" dirty="0" err="1" smtClean="0">
                  <a:solidFill>
                    <a:schemeClr val="tx1"/>
                  </a:solidFill>
                  <a:sym typeface="Wingdings" charset="0"/>
                </a:rPr>
                <a:t>Saclay</a:t>
              </a:r>
              <a:r>
                <a:rPr lang="en-US" sz="2600" dirty="0" smtClean="0">
                  <a:solidFill>
                    <a:schemeClr val="tx1"/>
                  </a:solidFill>
                  <a:sym typeface="Wingdings" charset="0"/>
                </a:rPr>
                <a:t> </a:t>
              </a:r>
            </a:p>
            <a:p>
              <a:pPr lvl="0"/>
              <a:r>
                <a:rPr lang="en-US" sz="2600" dirty="0">
                  <a:solidFill>
                    <a:schemeClr val="tx1"/>
                  </a:solidFill>
                  <a:ea typeface="Times New Roman" charset="0"/>
                  <a:cs typeface="Times New Roman" charset="0"/>
                  <a:sym typeface="Wingdings" charset="0"/>
                </a:rPr>
                <a:t>	</a:t>
              </a:r>
              <a:r>
                <a:rPr lang="en-US" sz="2600" dirty="0" smtClean="0">
                  <a:solidFill>
                    <a:schemeClr val="tx1"/>
                  </a:solidFill>
                  <a:ea typeface="Times New Roman" charset="0"/>
                  <a:cs typeface="Times New Roman" charset="0"/>
                  <a:sym typeface="Wingdings" charset="0"/>
                </a:rPr>
                <a:t>		</a:t>
              </a:r>
              <a:r>
                <a:rPr lang="en-US" sz="2200" dirty="0" smtClean="0">
                  <a:solidFill>
                    <a:srgbClr val="FF0000"/>
                  </a:solidFill>
                  <a:ea typeface="Times New Roman" charset="0"/>
                  <a:cs typeface="Times New Roman" charset="0"/>
                  <a:sym typeface="Wingdings" charset="0"/>
                </a:rPr>
                <a:t>KE2736/TE/HL-LHC, </a:t>
              </a:r>
              <a:r>
                <a:rPr lang="en-US" sz="2200" dirty="0" smtClean="0">
                  <a:solidFill>
                    <a:srgbClr val="FF0000"/>
                  </a:solidFill>
                  <a:sym typeface="Wingdings" charset="0"/>
                </a:rPr>
                <a:t>[CERN 169kCHF, 			       									CEA50%,CERN50%]</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-Cryogenic studies</a:t>
              </a:r>
              <a:endParaRPr lang="en-US" dirty="0" smtClean="0">
                <a:solidFill>
                  <a:srgbClr val="008000"/>
                </a:solidFill>
                <a:sym typeface="Wingdings" charset="0"/>
              </a:endParaRPr>
            </a:p>
          </p:txBody>
        </p:sp>
      </p:grpSp>
      <p:sp>
        <p:nvSpPr>
          <p:cNvPr id="14"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515711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15</a:t>
            </a:fld>
            <a:endParaRPr lang="fr-FR">
              <a:solidFill>
                <a:srgbClr val="64BCD9"/>
              </a:solidFill>
              <a:latin typeface="Arial"/>
            </a:endParaRPr>
          </a:p>
        </p:txBody>
      </p:sp>
      <p:grpSp>
        <p:nvGrpSpPr>
          <p:cNvPr id="17" name="Group 23"/>
          <p:cNvGrpSpPr>
            <a:grpSpLocks/>
          </p:cNvGrpSpPr>
          <p:nvPr/>
        </p:nvGrpSpPr>
        <p:grpSpPr bwMode="auto">
          <a:xfrm>
            <a:off x="76790" y="845279"/>
            <a:ext cx="8580457" cy="1600200"/>
            <a:chOff x="288" y="720"/>
            <a:chExt cx="5405" cy="1008"/>
          </a:xfrm>
        </p:grpSpPr>
        <p:sp>
          <p:nvSpPr>
            <p:cNvPr id="1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9" name="Text Box 7"/>
            <p:cNvSpPr txBox="1">
              <a:spLocks noChangeArrowheads="1"/>
            </p:cNvSpPr>
            <p:nvPr/>
          </p:nvSpPr>
          <p:spPr bwMode="auto">
            <a:xfrm>
              <a:off x="674" y="720"/>
              <a:ext cx="5019" cy="1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Finland: </a:t>
              </a:r>
              <a:r>
                <a:rPr lang="en-US" sz="2600" dirty="0" smtClean="0">
                  <a:solidFill>
                    <a:schemeClr val="tx1"/>
                  </a:solidFill>
                  <a:sym typeface="Wingdings" charset="0"/>
                </a:rPr>
                <a:t>University of Applied Sciences of Lapland </a:t>
              </a:r>
            </a:p>
            <a:p>
              <a:r>
                <a:rPr lang="en-US" sz="2200" dirty="0" smtClean="0">
                  <a:solidFill>
                    <a:srgbClr val="FF0000"/>
                  </a:solidFill>
                  <a:sym typeface="Wingdings" charset="0"/>
                </a:rPr>
                <a:t>KE2491/EN/HL-LHC &amp; KN2930 ADD2 &amp; KE3134/TE/HL0LHC</a:t>
              </a:r>
            </a:p>
            <a:p>
              <a:r>
                <a:rPr lang="en-US" dirty="0" smtClean="0">
                  <a:solidFill>
                    <a:srgbClr val="FF0000"/>
                  </a:solidFill>
                  <a:sym typeface="Wingdings" charset="0"/>
                </a:rPr>
                <a:t>(ca</a:t>
              </a:r>
              <a:r>
                <a:rPr lang="en-US" dirty="0">
                  <a:solidFill>
                    <a:srgbClr val="FF0000"/>
                  </a:solidFill>
                  <a:sym typeface="Wingdings" charset="0"/>
                </a:rPr>
                <a:t>. </a:t>
              </a:r>
              <a:r>
                <a:rPr lang="en-US" dirty="0" smtClean="0">
                  <a:solidFill>
                    <a:srgbClr val="FF0000"/>
                  </a:solidFill>
                  <a:sym typeface="Wingdings" charset="0"/>
                </a:rPr>
                <a:t>60kCHF for CERN)</a:t>
              </a:r>
              <a:endParaRPr lang="en-US" dirty="0">
                <a:solidFill>
                  <a:srgbClr val="FF0000"/>
                </a:solidFill>
                <a:sym typeface="Wingdings" charset="0"/>
              </a:endParaRPr>
            </a:p>
            <a:p>
              <a:pPr algn="l" eaLnBrk="1" hangingPunct="1"/>
              <a:r>
                <a:rPr lang="en-US" sz="2600" dirty="0" smtClean="0">
                  <a:solidFill>
                    <a:schemeClr val="tx1"/>
                  </a:solidFill>
                  <a:sym typeface="Wingdings" charset="0"/>
                </a:rPr>
                <a:t>         </a:t>
              </a:r>
              <a:r>
                <a:rPr lang="en-US" sz="2000" dirty="0" smtClean="0">
                  <a:solidFill>
                    <a:schemeClr val="tx1"/>
                  </a:solidFill>
                  <a:sym typeface="Wingdings" charset="0"/>
                </a:rPr>
                <a:t>-virtual visualization of underground areas of the LHC and HL-LHC</a:t>
              </a:r>
              <a:endParaRPr lang="en-US" dirty="0" smtClean="0">
                <a:solidFill>
                  <a:srgbClr val="008000"/>
                </a:solidFill>
                <a:sym typeface="Wingdings" charset="0"/>
              </a:endParaRPr>
            </a:p>
          </p:txBody>
        </p:sp>
      </p:grpSp>
      <p:grpSp>
        <p:nvGrpSpPr>
          <p:cNvPr id="8" name="Group 23"/>
          <p:cNvGrpSpPr>
            <a:grpSpLocks/>
          </p:cNvGrpSpPr>
          <p:nvPr/>
        </p:nvGrpSpPr>
        <p:grpSpPr bwMode="auto">
          <a:xfrm>
            <a:off x="92710" y="2492896"/>
            <a:ext cx="8477272" cy="1292225"/>
            <a:chOff x="288" y="720"/>
            <a:chExt cx="5340" cy="814"/>
          </a:xfrm>
        </p:grpSpPr>
        <p:sp>
          <p:nvSpPr>
            <p:cNvPr id="9"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0" name="Text Box 7"/>
            <p:cNvSpPr txBox="1">
              <a:spLocks noChangeArrowheads="1"/>
            </p:cNvSpPr>
            <p:nvPr/>
          </p:nvSpPr>
          <p:spPr bwMode="auto">
            <a:xfrm>
              <a:off x="674" y="720"/>
              <a:ext cx="4954" cy="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Sweden:  	</a:t>
              </a:r>
              <a:r>
                <a:rPr lang="en-US" sz="2600" dirty="0" smtClean="0">
                  <a:solidFill>
                    <a:schemeClr val="tx1"/>
                  </a:solidFill>
                  <a:sym typeface="Wingdings" charset="0"/>
                </a:rPr>
                <a:t>Collaboration with Uppsala </a:t>
              </a:r>
            </a:p>
            <a:p>
              <a:r>
                <a:rPr lang="en-US" sz="2600" dirty="0">
                  <a:solidFill>
                    <a:schemeClr val="tx1"/>
                  </a:solidFill>
                  <a:ea typeface="Times New Roman" charset="0"/>
                  <a:cs typeface="Times New Roman" charset="0"/>
                  <a:sym typeface="Wingdings" charset="0"/>
                </a:rPr>
                <a:t>	</a:t>
              </a:r>
              <a:r>
                <a:rPr lang="en-US" sz="2600" dirty="0" smtClean="0">
                  <a:solidFill>
                    <a:schemeClr val="tx1"/>
                  </a:solidFill>
                  <a:ea typeface="Times New Roman" charset="0"/>
                  <a:cs typeface="Times New Roman" charset="0"/>
                  <a:sym typeface="Wingdings" charset="0"/>
                </a:rPr>
                <a:t>		</a:t>
              </a:r>
              <a:r>
                <a:rPr lang="en-US" sz="2200" dirty="0" smtClean="0">
                  <a:solidFill>
                    <a:srgbClr val="FF0000"/>
                  </a:solidFill>
                  <a:ea typeface="Times New Roman" charset="0"/>
                  <a:cs typeface="Times New Roman" charset="0"/>
                  <a:sym typeface="Wingdings" charset="0"/>
                </a:rPr>
                <a:t>KE </a:t>
              </a:r>
              <a:r>
                <a:rPr lang="en-US" sz="2200" dirty="0">
                  <a:solidFill>
                    <a:srgbClr val="FF0000"/>
                  </a:solidFill>
                  <a:ea typeface="Times New Roman" charset="0"/>
                  <a:cs typeface="Times New Roman" charset="0"/>
                  <a:sym typeface="Wingdings" charset="0"/>
                </a:rPr>
                <a:t>3082/TE/HL-LHC </a:t>
              </a:r>
              <a:r>
                <a:rPr lang="en-US" sz="2200" dirty="0" smtClean="0">
                  <a:solidFill>
                    <a:srgbClr val="FF0000"/>
                  </a:solidFill>
                  <a:sym typeface="Wingdings" charset="0"/>
                </a:rPr>
                <a:t>[2.3MCHF / CERN 0.85MCHF]</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-Magnet and crab cavity measurements and tests</a:t>
              </a:r>
              <a:endParaRPr lang="en-US" dirty="0" smtClean="0">
                <a:solidFill>
                  <a:srgbClr val="008000"/>
                </a:solidFill>
                <a:sym typeface="Wingdings" charset="0"/>
              </a:endParaRPr>
            </a:p>
          </p:txBody>
        </p:sp>
      </p:grpSp>
      <p:grpSp>
        <p:nvGrpSpPr>
          <p:cNvPr id="11" name="Group 23"/>
          <p:cNvGrpSpPr>
            <a:grpSpLocks/>
          </p:cNvGrpSpPr>
          <p:nvPr/>
        </p:nvGrpSpPr>
        <p:grpSpPr bwMode="auto">
          <a:xfrm>
            <a:off x="75822" y="3933056"/>
            <a:ext cx="9021778" cy="1292226"/>
            <a:chOff x="288" y="720"/>
            <a:chExt cx="5683" cy="814"/>
          </a:xfrm>
        </p:grpSpPr>
        <p:sp>
          <p:nvSpPr>
            <p:cNvPr id="12"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3" name="Text Box 7"/>
            <p:cNvSpPr txBox="1">
              <a:spLocks noChangeArrowheads="1"/>
            </p:cNvSpPr>
            <p:nvPr/>
          </p:nvSpPr>
          <p:spPr bwMode="auto">
            <a:xfrm>
              <a:off x="666" y="720"/>
              <a:ext cx="5305" cy="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UK</a:t>
              </a:r>
              <a:r>
                <a:rPr lang="en-US" sz="2600" dirty="0">
                  <a:solidFill>
                    <a:srgbClr val="3333CC"/>
                  </a:solidFill>
                  <a:sym typeface="Wingdings" charset="0"/>
                </a:rPr>
                <a:t>: </a:t>
              </a:r>
              <a:r>
                <a:rPr lang="en-US" sz="2600" dirty="0">
                  <a:solidFill>
                    <a:schemeClr val="tx1"/>
                  </a:solidFill>
                  <a:sym typeface="Wingdings" charset="0"/>
                </a:rPr>
                <a:t>Dundee University and </a:t>
              </a:r>
              <a:r>
                <a:rPr lang="en-US" sz="2600" dirty="0" smtClean="0">
                  <a:solidFill>
                    <a:schemeClr val="tx1"/>
                  </a:solidFill>
                  <a:sym typeface="Wingdings" charset="0"/>
                </a:rPr>
                <a:t>Daresbury </a:t>
              </a:r>
            </a:p>
            <a:p>
              <a:r>
                <a:rPr lang="en-US" sz="2600" dirty="0">
                  <a:solidFill>
                    <a:schemeClr val="tx1"/>
                  </a:solidFill>
                  <a:sym typeface="Wingdings" charset="0"/>
                </a:rPr>
                <a:t>	</a:t>
              </a:r>
              <a:r>
                <a:rPr lang="en-US" sz="2600" dirty="0" smtClean="0">
                  <a:solidFill>
                    <a:schemeClr val="tx1"/>
                  </a:solidFill>
                  <a:sym typeface="Wingdings" charset="0"/>
                </a:rPr>
                <a:t>	</a:t>
              </a:r>
              <a:r>
                <a:rPr lang="en-US" sz="2600" dirty="0">
                  <a:solidFill>
                    <a:schemeClr val="tx1"/>
                  </a:solidFill>
                  <a:sym typeface="Wingdings" charset="0"/>
                </a:rPr>
                <a:t> </a:t>
              </a:r>
              <a:r>
                <a:rPr lang="en-US" sz="2600" dirty="0" smtClean="0">
                  <a:solidFill>
                    <a:schemeClr val="tx1"/>
                  </a:solidFill>
                  <a:sym typeface="Wingdings" charset="0"/>
                </a:rPr>
                <a:t>	</a:t>
              </a:r>
              <a:r>
                <a:rPr lang="en-US" sz="2200" dirty="0">
                  <a:solidFill>
                    <a:srgbClr val="FF0000"/>
                  </a:solidFill>
                  <a:ea typeface="Times New Roman" charset="0"/>
                  <a:cs typeface="Times New Roman" charset="0"/>
                  <a:sym typeface="Wingdings" charset="0"/>
                </a:rPr>
                <a:t> </a:t>
              </a:r>
              <a:r>
                <a:rPr lang="en-US" sz="2200" dirty="0" smtClean="0">
                  <a:solidFill>
                    <a:srgbClr val="FF0000"/>
                  </a:solidFill>
                  <a:ea typeface="Times New Roman" charset="0"/>
                  <a:cs typeface="Times New Roman" charset="0"/>
                  <a:sym typeface="Wingdings" charset="0"/>
                </a:rPr>
                <a:t>KN3362/TE/HL-LHC </a:t>
              </a:r>
              <a:r>
                <a:rPr lang="en-US" sz="2200" dirty="0" smtClean="0">
                  <a:solidFill>
                    <a:srgbClr val="FF0000"/>
                  </a:solidFill>
                  <a:sym typeface="Wingdings" charset="0"/>
                </a:rPr>
                <a:t>[1.3MCHF / CERN 0.65MCHF]	</a:t>
              </a:r>
              <a:r>
                <a:rPr lang="en-US" sz="2600" dirty="0" smtClean="0">
                  <a:solidFill>
                    <a:schemeClr val="tx1"/>
                  </a:solidFill>
                  <a:sym typeface="Wingdings" charset="0"/>
                </a:rPr>
                <a:t>         -</a:t>
              </a:r>
              <a:r>
                <a:rPr lang="en-US" sz="2000" dirty="0" smtClean="0">
                  <a:solidFill>
                    <a:schemeClr val="tx1"/>
                  </a:solidFill>
                  <a:sym typeface="Wingdings" charset="0"/>
                </a:rPr>
                <a:t>Laser Engineered Surface Structures</a:t>
              </a:r>
              <a:endParaRPr lang="en-US" sz="2000" dirty="0">
                <a:solidFill>
                  <a:schemeClr val="tx1"/>
                </a:solidFill>
                <a:sym typeface="Wingdings" charset="0"/>
              </a:endParaRPr>
            </a:p>
          </p:txBody>
        </p:sp>
      </p:grpSp>
      <p:sp>
        <p:nvSpPr>
          <p:cNvPr id="2" name="Title 1"/>
          <p:cNvSpPr>
            <a:spLocks noGrp="1"/>
          </p:cNvSpPr>
          <p:nvPr>
            <p:ph type="title"/>
          </p:nvPr>
        </p:nvSpPr>
        <p:spPr>
          <a:xfrm>
            <a:off x="612000" y="44624"/>
            <a:ext cx="7920000" cy="720000"/>
          </a:xfrm>
        </p:spPr>
        <p:txBody>
          <a:bodyPr/>
          <a:lstStyle/>
          <a:p>
            <a:r>
              <a:rPr lang="en-US" dirty="0"/>
              <a:t>Signed Member State Collaborations</a:t>
            </a:r>
          </a:p>
        </p:txBody>
      </p:sp>
      <p:sp>
        <p:nvSpPr>
          <p:cNvPr id="14"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10794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16</a:t>
            </a:fld>
            <a:endParaRPr lang="fr-FR">
              <a:solidFill>
                <a:srgbClr val="64BCD9"/>
              </a:solidFill>
              <a:latin typeface="Arial"/>
            </a:endParaRPr>
          </a:p>
        </p:txBody>
      </p:sp>
      <p:sp>
        <p:nvSpPr>
          <p:cNvPr id="2" name="Title 1"/>
          <p:cNvSpPr>
            <a:spLocks noGrp="1"/>
          </p:cNvSpPr>
          <p:nvPr>
            <p:ph type="title"/>
          </p:nvPr>
        </p:nvSpPr>
        <p:spPr>
          <a:xfrm>
            <a:off x="612000" y="44624"/>
            <a:ext cx="7920000" cy="720000"/>
          </a:xfrm>
        </p:spPr>
        <p:txBody>
          <a:bodyPr/>
          <a:lstStyle/>
          <a:p>
            <a:r>
              <a:rPr lang="en-US" dirty="0"/>
              <a:t>Signed Member State Collaborations</a:t>
            </a:r>
          </a:p>
        </p:txBody>
      </p:sp>
      <p:grpSp>
        <p:nvGrpSpPr>
          <p:cNvPr id="8" name="Group 23"/>
          <p:cNvGrpSpPr>
            <a:grpSpLocks/>
          </p:cNvGrpSpPr>
          <p:nvPr/>
        </p:nvGrpSpPr>
        <p:grpSpPr bwMode="auto">
          <a:xfrm>
            <a:off x="55041" y="836712"/>
            <a:ext cx="9131147" cy="1970089"/>
            <a:chOff x="288" y="720"/>
            <a:chExt cx="6304" cy="1241"/>
          </a:xfrm>
        </p:grpSpPr>
        <p:sp>
          <p:nvSpPr>
            <p:cNvPr id="9"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0" name="Text Box 7"/>
            <p:cNvSpPr txBox="1">
              <a:spLocks noChangeArrowheads="1"/>
            </p:cNvSpPr>
            <p:nvPr/>
          </p:nvSpPr>
          <p:spPr bwMode="auto">
            <a:xfrm>
              <a:off x="674" y="720"/>
              <a:ext cx="5918" cy="1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Italy:  </a:t>
              </a:r>
              <a:r>
                <a:rPr lang="en-US" sz="2600" dirty="0" smtClean="0">
                  <a:solidFill>
                    <a:schemeClr val="tx1"/>
                  </a:solidFill>
                  <a:sym typeface="Wingdings" charset="0"/>
                </a:rPr>
                <a:t>Collaboration INFN (Milano &amp; Genova)	</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200" dirty="0" smtClean="0">
                  <a:solidFill>
                    <a:schemeClr val="tx1"/>
                  </a:solidFill>
                  <a:sym typeface="Wingdings" charset="0"/>
                </a:rPr>
                <a:t>  </a:t>
              </a:r>
              <a:r>
                <a:rPr lang="en-US" sz="2200" dirty="0" smtClean="0">
                  <a:solidFill>
                    <a:srgbClr val="FF0000"/>
                  </a:solidFill>
                  <a:sym typeface="Wingdings" charset="0"/>
                </a:rPr>
                <a:t>KE2291/TE/HL-LHC (ca. 1.3 M€, INFN60%, CERN40%)</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-Design and construction HO corrector magnets prototypes (five units)</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-Engineering design of the D2 dipole magnet</a:t>
              </a:r>
            </a:p>
            <a:p>
              <a:pPr algn="l" eaLnBrk="1" hangingPunct="1"/>
              <a:r>
                <a:rPr lang="en-US" sz="2000" dirty="0" smtClean="0">
                  <a:solidFill>
                    <a:srgbClr val="00B050"/>
                  </a:solidFill>
                  <a:sym typeface="Wingdings" charset="0"/>
                </a:rPr>
                <a:t>Recently amended for duration until end 2018.</a:t>
              </a:r>
              <a:endParaRPr lang="en-US" dirty="0" smtClean="0">
                <a:solidFill>
                  <a:srgbClr val="00B050"/>
                </a:solidFill>
                <a:sym typeface="Wingdings" charset="0"/>
              </a:endParaRPr>
            </a:p>
          </p:txBody>
        </p:sp>
      </p:grpSp>
      <p:grpSp>
        <p:nvGrpSpPr>
          <p:cNvPr id="11" name="Group 23"/>
          <p:cNvGrpSpPr>
            <a:grpSpLocks/>
          </p:cNvGrpSpPr>
          <p:nvPr/>
        </p:nvGrpSpPr>
        <p:grpSpPr bwMode="auto">
          <a:xfrm>
            <a:off x="48197" y="2943961"/>
            <a:ext cx="9131147" cy="1938339"/>
            <a:chOff x="288" y="720"/>
            <a:chExt cx="6304" cy="1221"/>
          </a:xfrm>
        </p:grpSpPr>
        <p:sp>
          <p:nvSpPr>
            <p:cNvPr id="12"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3" name="Text Box 7"/>
            <p:cNvSpPr txBox="1">
              <a:spLocks noChangeArrowheads="1"/>
            </p:cNvSpPr>
            <p:nvPr/>
          </p:nvSpPr>
          <p:spPr bwMode="auto">
            <a:xfrm>
              <a:off x="674" y="720"/>
              <a:ext cx="5918" cy="1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Italy:  </a:t>
              </a:r>
              <a:r>
                <a:rPr lang="en-US" sz="2600" dirty="0" smtClean="0">
                  <a:solidFill>
                    <a:schemeClr val="tx1"/>
                  </a:solidFill>
                  <a:sym typeface="Wingdings" charset="0"/>
                </a:rPr>
                <a:t>Collaboration INFN (Milano &amp; Genova)	</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200" dirty="0" smtClean="0">
                  <a:solidFill>
                    <a:schemeClr val="tx1"/>
                  </a:solidFill>
                  <a:sym typeface="Wingdings" charset="0"/>
                </a:rPr>
                <a:t>  </a:t>
              </a:r>
              <a:r>
                <a:rPr lang="en-US" sz="2200" dirty="0" smtClean="0">
                  <a:solidFill>
                    <a:srgbClr val="FF0000"/>
                  </a:solidFill>
                  <a:sym typeface="Wingdings" charset="0"/>
                </a:rPr>
                <a:t>KN3083/TE/HL-LHC, KE3084, KE3085 (ca. 5.8 M€, INFN55%, CERN45%; ca 5.8 M€, INFN50%, CERN50%)</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-Design and prototype of D2 dipole magnet</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-Construction of HO correctors</a:t>
              </a:r>
            </a:p>
          </p:txBody>
        </p:sp>
      </p:grpSp>
      <p:sp>
        <p:nvSpPr>
          <p:cNvPr id="14"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337532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17</a:t>
            </a:fld>
            <a:endParaRPr lang="fr-FR">
              <a:solidFill>
                <a:srgbClr val="64BCD9"/>
              </a:solidFill>
              <a:latin typeface="Arial"/>
            </a:endParaRPr>
          </a:p>
        </p:txBody>
      </p:sp>
      <p:grpSp>
        <p:nvGrpSpPr>
          <p:cNvPr id="7" name="Group 23"/>
          <p:cNvGrpSpPr>
            <a:grpSpLocks/>
          </p:cNvGrpSpPr>
          <p:nvPr/>
        </p:nvGrpSpPr>
        <p:grpSpPr bwMode="auto">
          <a:xfrm>
            <a:off x="12700" y="1053150"/>
            <a:ext cx="9131316" cy="3108327"/>
            <a:chOff x="288" y="720"/>
            <a:chExt cx="5752" cy="1958"/>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66" y="720"/>
              <a:ext cx="5374" cy="1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UK: </a:t>
              </a:r>
              <a:r>
                <a:rPr lang="en-US" sz="2600" dirty="0" smtClean="0">
                  <a:solidFill>
                    <a:srgbClr val="000000"/>
                  </a:solidFill>
                  <a:sym typeface="Wingdings" charset="0"/>
                </a:rPr>
                <a:t>Collaboration with 7 partner institutes </a:t>
              </a:r>
              <a:r>
                <a:rPr lang="en-US" sz="2000" dirty="0">
                  <a:solidFill>
                    <a:srgbClr val="FF0000"/>
                  </a:solidFill>
                  <a:ea typeface="Times New Roman" charset="0"/>
                  <a:cs typeface="Times New Roman" charset="0"/>
                  <a:sym typeface="Wingdings" charset="0"/>
                </a:rPr>
                <a:t>KN3295/GEN, </a:t>
              </a:r>
              <a:r>
                <a:rPr lang="en-US" sz="2000" dirty="0" smtClean="0">
                  <a:solidFill>
                    <a:srgbClr val="FF0000"/>
                  </a:solidFill>
                  <a:ea typeface="Times New Roman" charset="0"/>
                  <a:cs typeface="Times New Roman" charset="0"/>
                  <a:sym typeface="Wingdings" charset="0"/>
                </a:rPr>
                <a:t>KE3296,</a:t>
              </a:r>
            </a:p>
            <a:p>
              <a:r>
                <a:rPr lang="en-US" sz="1800" dirty="0">
                  <a:solidFill>
                    <a:srgbClr val="FF0000"/>
                  </a:solidFill>
                  <a:ea typeface="Times New Roman" charset="0"/>
                  <a:cs typeface="Times New Roman" charset="0"/>
                  <a:sym typeface="Wingdings" charset="0"/>
                </a:rPr>
                <a:t> </a:t>
              </a:r>
              <a:r>
                <a:rPr lang="en-US" sz="1800" dirty="0" smtClean="0">
                  <a:solidFill>
                    <a:srgbClr val="FF0000"/>
                  </a:solidFill>
                  <a:ea typeface="Times New Roman" charset="0"/>
                  <a:cs typeface="Times New Roman" charset="0"/>
                  <a:sym typeface="Wingdings" charset="0"/>
                </a:rPr>
                <a:t>            </a:t>
              </a:r>
              <a:r>
                <a:rPr lang="en-US" sz="2000" dirty="0" smtClean="0">
                  <a:solidFill>
                    <a:srgbClr val="FF0000"/>
                  </a:solidFill>
                  <a:ea typeface="Times New Roman" charset="0"/>
                  <a:cs typeface="Times New Roman" charset="0"/>
                  <a:sym typeface="Wingdings" charset="0"/>
                </a:rPr>
                <a:t>3299/TE/HL-LHC</a:t>
              </a:r>
              <a:r>
                <a:rPr lang="en-US" sz="2000" dirty="0">
                  <a:solidFill>
                    <a:srgbClr val="FF0000"/>
                  </a:solidFill>
                  <a:ea typeface="Times New Roman" charset="0"/>
                  <a:cs typeface="Times New Roman" charset="0"/>
                  <a:sym typeface="Wingdings" charset="0"/>
                </a:rPr>
                <a:t>, KE3297 &amp;</a:t>
              </a:r>
              <a:r>
                <a:rPr lang="en-US" sz="2000" dirty="0" smtClean="0">
                  <a:solidFill>
                    <a:srgbClr val="FF0000"/>
                  </a:solidFill>
                  <a:ea typeface="Times New Roman" charset="0"/>
                  <a:cs typeface="Times New Roman" charset="0"/>
                  <a:sym typeface="Wingdings" charset="0"/>
                </a:rPr>
                <a:t> </a:t>
              </a:r>
              <a:r>
                <a:rPr lang="en-US" sz="2000" dirty="0">
                  <a:solidFill>
                    <a:srgbClr val="FF0000"/>
                  </a:solidFill>
                  <a:ea typeface="Times New Roman" charset="0"/>
                  <a:cs typeface="Times New Roman" charset="0"/>
                  <a:sym typeface="Wingdings" charset="0"/>
                </a:rPr>
                <a:t>3298/BE/HL-LHC, </a:t>
              </a:r>
              <a:r>
                <a:rPr lang="en-US" dirty="0" smtClean="0">
                  <a:solidFill>
                    <a:srgbClr val="FF0000"/>
                  </a:solidFill>
                  <a:sym typeface="Wingdings" charset="0"/>
                </a:rPr>
                <a:t>(ca. 7.5M£ 50/50)</a:t>
              </a:r>
              <a:r>
                <a:rPr lang="en-US" dirty="0" smtClean="0">
                  <a:solidFill>
                    <a:srgbClr val="000000"/>
                  </a:solidFill>
                  <a:sym typeface="Wingdings" charset="0"/>
                </a:rPr>
                <a:t>   </a:t>
              </a:r>
              <a:endParaRPr lang="en-US" dirty="0">
                <a:solidFill>
                  <a:schemeClr val="tx1"/>
                </a:solidFill>
                <a:sym typeface="Wingdings" charset="0"/>
              </a:endParaRPr>
            </a:p>
            <a:p>
              <a:r>
                <a:rPr lang="en-US" sz="2600" dirty="0" smtClean="0">
                  <a:solidFill>
                    <a:schemeClr val="tx1"/>
                  </a:solidFill>
                  <a:sym typeface="Wingdings" charset="0"/>
                </a:rPr>
                <a:t>           -</a:t>
              </a:r>
              <a:r>
                <a:rPr lang="en-US" sz="2000" dirty="0">
                  <a:solidFill>
                    <a:schemeClr val="tx1"/>
                  </a:solidFill>
                  <a:sym typeface="Wingdings" charset="0"/>
                </a:rPr>
                <a:t>University Manchester [coordination; collimation; crab cavities]</a:t>
              </a:r>
            </a:p>
            <a:p>
              <a:r>
                <a:rPr lang="en-US" sz="2000" dirty="0">
                  <a:solidFill>
                    <a:schemeClr val="tx1"/>
                  </a:solidFill>
                  <a:sym typeface="Wingdings" charset="0"/>
                </a:rPr>
                <a:t>	 </a:t>
              </a:r>
              <a:r>
                <a:rPr lang="en-US" sz="2000" dirty="0" smtClean="0">
                  <a:solidFill>
                    <a:schemeClr val="tx1"/>
                  </a:solidFill>
                  <a:sym typeface="Wingdings" charset="0"/>
                </a:rPr>
                <a:t>      -</a:t>
              </a:r>
              <a:r>
                <a:rPr lang="en-US" sz="2000" dirty="0">
                  <a:solidFill>
                    <a:schemeClr val="tx1"/>
                  </a:solidFill>
                  <a:sym typeface="Wingdings" charset="0"/>
                </a:rPr>
                <a:t>University </a:t>
              </a:r>
              <a:r>
                <a:rPr lang="en-US" sz="2000" dirty="0" smtClean="0">
                  <a:solidFill>
                    <a:schemeClr val="tx1"/>
                  </a:solidFill>
                  <a:sym typeface="Wingdings" charset="0"/>
                </a:rPr>
                <a:t>Liverpool [crab cavities, diagnostics]</a:t>
              </a:r>
              <a:endParaRPr lang="en-US" sz="2000" dirty="0">
                <a:solidFill>
                  <a:schemeClr val="tx1"/>
                </a:solidFill>
                <a:sym typeface="Wingdings" charset="0"/>
              </a:endParaRP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-University </a:t>
              </a:r>
              <a:r>
                <a:rPr lang="en-US" sz="2000" dirty="0" err="1" smtClean="0">
                  <a:solidFill>
                    <a:schemeClr val="tx1"/>
                  </a:solidFill>
                  <a:sym typeface="Wingdings" charset="0"/>
                </a:rPr>
                <a:t>Huddersfield</a:t>
              </a:r>
              <a:r>
                <a:rPr lang="en-US" sz="2000" dirty="0" smtClean="0">
                  <a:solidFill>
                    <a:schemeClr val="tx1"/>
                  </a:solidFill>
                  <a:sym typeface="Wingdings" charset="0"/>
                </a:rPr>
                <a:t> [collimation]</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-Lancaster University [crab cavities]</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-Royal </a:t>
              </a:r>
              <a:r>
                <a:rPr lang="en-US" sz="2000" dirty="0" err="1" smtClean="0">
                  <a:solidFill>
                    <a:schemeClr val="tx1"/>
                  </a:solidFill>
                  <a:sym typeface="Wingdings" charset="0"/>
                </a:rPr>
                <a:t>Halloway</a:t>
              </a:r>
              <a:r>
                <a:rPr lang="en-US" sz="2000" dirty="0" smtClean="0">
                  <a:solidFill>
                    <a:schemeClr val="tx1"/>
                  </a:solidFill>
                  <a:sym typeface="Wingdings" charset="0"/>
                </a:rPr>
                <a:t> University [collimation, diagnostics]</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-University Southampton [cold powering]</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-ASTEC/STFC [crab cavities]	</a:t>
              </a:r>
            </a:p>
          </p:txBody>
        </p:sp>
      </p:grpSp>
      <p:sp>
        <p:nvSpPr>
          <p:cNvPr id="2" name="Title 1"/>
          <p:cNvSpPr>
            <a:spLocks noGrp="1"/>
          </p:cNvSpPr>
          <p:nvPr>
            <p:ph type="title"/>
          </p:nvPr>
        </p:nvSpPr>
        <p:spPr/>
        <p:txBody>
          <a:bodyPr/>
          <a:lstStyle/>
          <a:p>
            <a:r>
              <a:rPr lang="en-US" dirty="0"/>
              <a:t>Approved (under signature) </a:t>
            </a:r>
            <a:br>
              <a:rPr lang="en-US" dirty="0"/>
            </a:br>
            <a:r>
              <a:rPr lang="en-US" dirty="0"/>
              <a:t>Member State Collaborations</a:t>
            </a:r>
          </a:p>
        </p:txBody>
      </p:sp>
      <p:sp>
        <p:nvSpPr>
          <p:cNvPr id="10"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407205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18</a:t>
            </a:fld>
            <a:endParaRPr lang="fr-FR">
              <a:solidFill>
                <a:srgbClr val="64BCD9"/>
              </a:solidFill>
              <a:latin typeface="Arial"/>
            </a:endParaRPr>
          </a:p>
        </p:txBody>
      </p:sp>
      <p:grpSp>
        <p:nvGrpSpPr>
          <p:cNvPr id="7" name="Group 23"/>
          <p:cNvGrpSpPr>
            <a:grpSpLocks/>
          </p:cNvGrpSpPr>
          <p:nvPr/>
        </p:nvGrpSpPr>
        <p:grpSpPr bwMode="auto">
          <a:xfrm>
            <a:off x="54821" y="901784"/>
            <a:ext cx="9021778" cy="1508126"/>
            <a:chOff x="288" y="720"/>
            <a:chExt cx="5683" cy="950"/>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66" y="720"/>
              <a:ext cx="5305" cy="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France: </a:t>
              </a:r>
              <a:r>
                <a:rPr lang="en-US" sz="2600" dirty="0" smtClean="0">
                  <a:solidFill>
                    <a:schemeClr val="tx1"/>
                  </a:solidFill>
                  <a:sym typeface="Wingdings" charset="0"/>
                </a:rPr>
                <a:t>Collaboration</a:t>
              </a:r>
              <a:r>
                <a:rPr lang="en-US" sz="2600" dirty="0" smtClean="0">
                  <a:solidFill>
                    <a:srgbClr val="3333CC"/>
                  </a:solidFill>
                  <a:sym typeface="Wingdings" charset="0"/>
                </a:rPr>
                <a:t> </a:t>
              </a:r>
              <a:r>
                <a:rPr lang="en-US" sz="2600" dirty="0" smtClean="0">
                  <a:solidFill>
                    <a:srgbClr val="000000"/>
                  </a:solidFill>
                  <a:sym typeface="Wingdings" charset="0"/>
                </a:rPr>
                <a:t>CEA </a:t>
              </a:r>
              <a:r>
                <a:rPr lang="en-US" sz="2600" dirty="0" err="1" smtClean="0">
                  <a:solidFill>
                    <a:srgbClr val="000000"/>
                  </a:solidFill>
                  <a:sym typeface="Wingdings" charset="0"/>
                </a:rPr>
                <a:t>Saclay</a:t>
              </a:r>
              <a:r>
                <a:rPr lang="en-US" sz="2600" dirty="0" smtClean="0">
                  <a:solidFill>
                    <a:srgbClr val="000000"/>
                  </a:solidFill>
                  <a:sym typeface="Wingdings" charset="0"/>
                </a:rPr>
                <a:t> </a:t>
              </a:r>
              <a:r>
                <a:rPr lang="en-US" sz="2600" dirty="0" smtClean="0">
                  <a:solidFill>
                    <a:srgbClr val="FF0000"/>
                  </a:solidFill>
                  <a:sym typeface="Wingdings" charset="0"/>
                </a:rPr>
                <a:t>KN3573</a:t>
              </a:r>
              <a:r>
                <a:rPr lang="en-US" sz="2600" dirty="0" smtClean="0">
                  <a:solidFill>
                    <a:srgbClr val="000000"/>
                  </a:solidFill>
                  <a:sym typeface="Wingdings" charset="0"/>
                </a:rPr>
                <a:t> </a:t>
              </a:r>
              <a:r>
                <a:rPr lang="en-US" sz="2200" dirty="0" smtClean="0">
                  <a:solidFill>
                    <a:srgbClr val="FF0000"/>
                  </a:solidFill>
                  <a:sym typeface="Wingdings" charset="0"/>
                </a:rPr>
                <a:t>[ca. 6 MCHF 50/50] </a:t>
              </a:r>
              <a:r>
                <a:rPr lang="en-US" sz="2600" dirty="0" smtClean="0">
                  <a:solidFill>
                    <a:srgbClr val="000000"/>
                  </a:solidFill>
                  <a:sym typeface="Wingdings" charset="0"/>
                </a:rPr>
                <a:t> </a:t>
              </a:r>
              <a:endParaRPr lang="en-US" sz="2600" dirty="0">
                <a:solidFill>
                  <a:schemeClr val="tx1"/>
                </a:solidFill>
                <a:sym typeface="Wingdings" charset="0"/>
              </a:endParaRPr>
            </a:p>
            <a:p>
              <a:r>
                <a:rPr lang="en-US" sz="2600" dirty="0" smtClean="0">
                  <a:solidFill>
                    <a:schemeClr val="tx1"/>
                  </a:solidFill>
                  <a:sym typeface="Wingdings" charset="0"/>
                </a:rPr>
                <a:t>         -</a:t>
              </a:r>
              <a:r>
                <a:rPr lang="en-US" sz="2000" dirty="0" smtClean="0">
                  <a:solidFill>
                    <a:schemeClr val="tx1"/>
                  </a:solidFill>
                  <a:sym typeface="Wingdings" charset="0"/>
                </a:rPr>
                <a:t> Q4 Quadrupole development</a:t>
              </a:r>
            </a:p>
            <a:p>
              <a:r>
                <a:rPr lang="en-US" sz="2000" dirty="0">
                  <a:solidFill>
                    <a:schemeClr val="tx1"/>
                  </a:solidFill>
                  <a:sym typeface="Wingdings" charset="0"/>
                </a:rPr>
                <a:t>	 </a:t>
              </a:r>
              <a:r>
                <a:rPr lang="en-US" sz="2000" dirty="0" smtClean="0">
                  <a:solidFill>
                    <a:schemeClr val="tx1"/>
                  </a:solidFill>
                  <a:sym typeface="Wingdings" charset="0"/>
                </a:rPr>
                <a:t>    - High Field Magnet Technology and Material characterization</a:t>
              </a:r>
            </a:p>
            <a:p>
              <a:r>
                <a:rPr lang="en-US" sz="2000" dirty="0">
                  <a:solidFill>
                    <a:schemeClr val="tx1"/>
                  </a:solidFill>
                  <a:sym typeface="Wingdings" charset="0"/>
                </a:rPr>
                <a:t> </a:t>
              </a:r>
              <a:r>
                <a:rPr lang="en-US" sz="2000" dirty="0" smtClean="0">
                  <a:solidFill>
                    <a:schemeClr val="tx1"/>
                  </a:solidFill>
                  <a:sym typeface="Wingdings" charset="0"/>
                </a:rPr>
                <a:t>           - Spare LHC quadrupoles </a:t>
              </a:r>
              <a:endParaRPr lang="en-US" sz="2000" dirty="0">
                <a:solidFill>
                  <a:schemeClr val="tx1"/>
                </a:solidFill>
                <a:sym typeface="Wingdings" charset="0"/>
              </a:endParaRPr>
            </a:p>
          </p:txBody>
        </p:sp>
      </p:grpSp>
      <p:grpSp>
        <p:nvGrpSpPr>
          <p:cNvPr id="27" name="Group 23"/>
          <p:cNvGrpSpPr>
            <a:grpSpLocks/>
          </p:cNvGrpSpPr>
          <p:nvPr/>
        </p:nvGrpSpPr>
        <p:grpSpPr bwMode="auto">
          <a:xfrm>
            <a:off x="64415" y="3078423"/>
            <a:ext cx="9021400" cy="1292226"/>
            <a:chOff x="288" y="720"/>
            <a:chExt cx="5474" cy="814"/>
          </a:xfrm>
        </p:grpSpPr>
        <p:sp>
          <p:nvSpPr>
            <p:cNvPr id="2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29" name="Text Box 7"/>
            <p:cNvSpPr txBox="1">
              <a:spLocks noChangeArrowheads="1"/>
            </p:cNvSpPr>
            <p:nvPr/>
          </p:nvSpPr>
          <p:spPr bwMode="auto">
            <a:xfrm>
              <a:off x="674" y="720"/>
              <a:ext cx="5088" cy="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Spain: </a:t>
              </a:r>
              <a:r>
                <a:rPr lang="en-US" sz="2600" dirty="0" smtClean="0">
                  <a:solidFill>
                    <a:schemeClr val="tx1"/>
                  </a:solidFill>
                  <a:sym typeface="Wingdings" charset="0"/>
                </a:rPr>
                <a:t>Collaboration CIEMAT Madrid </a:t>
              </a:r>
              <a:r>
                <a:rPr lang="en-US" dirty="0" smtClean="0">
                  <a:solidFill>
                    <a:srgbClr val="FF0000"/>
                  </a:solidFill>
                  <a:sym typeface="Wingdings" charset="0"/>
                </a:rPr>
                <a:t>KN3574 [</a:t>
              </a:r>
              <a:r>
                <a:rPr lang="en-US" dirty="0">
                  <a:solidFill>
                    <a:srgbClr val="FF0000"/>
                  </a:solidFill>
                  <a:sym typeface="Wingdings" charset="0"/>
                </a:rPr>
                <a:t>ca</a:t>
              </a:r>
              <a:r>
                <a:rPr lang="en-US" dirty="0" smtClean="0">
                  <a:solidFill>
                    <a:srgbClr val="FF0000"/>
                  </a:solidFill>
                  <a:sym typeface="Wingdings" charset="0"/>
                </a:rPr>
                <a:t>. 14 MCHF 65/35]</a:t>
              </a:r>
              <a:r>
                <a:rPr lang="en-US" sz="2600" dirty="0" smtClean="0">
                  <a:solidFill>
                    <a:srgbClr val="FF0000"/>
                  </a:solidFill>
                  <a:sym typeface="Wingdings" charset="0"/>
                </a:rPr>
                <a:t>            </a:t>
              </a:r>
              <a:r>
                <a:rPr lang="en-US" sz="2600" dirty="0" smtClean="0">
                  <a:solidFill>
                    <a:schemeClr val="tx1"/>
                  </a:solidFill>
                  <a:sym typeface="Wingdings" charset="0"/>
                </a:rPr>
                <a:t>	      </a:t>
              </a:r>
            </a:p>
            <a:p>
              <a:r>
                <a:rPr lang="en-US" sz="2600" dirty="0">
                  <a:solidFill>
                    <a:schemeClr val="tx1"/>
                  </a:solidFill>
                  <a:sym typeface="Wingdings" charset="0"/>
                </a:rPr>
                <a:t>	</a:t>
              </a:r>
              <a:r>
                <a:rPr lang="en-US" sz="2000" dirty="0" smtClean="0">
                  <a:solidFill>
                    <a:schemeClr val="tx1"/>
                  </a:solidFill>
                  <a:sym typeface="Wingdings" charset="0"/>
                </a:rPr>
                <a:t>- Construction of nested orbit corrector magnet for the series production</a:t>
              </a:r>
              <a:endParaRPr lang="en-US" dirty="0" smtClean="0">
                <a:solidFill>
                  <a:srgbClr val="008000"/>
                </a:solidFill>
                <a:sym typeface="Wingdings" charset="0"/>
              </a:endParaRPr>
            </a:p>
          </p:txBody>
        </p:sp>
      </p:grpSp>
      <p:sp>
        <p:nvSpPr>
          <p:cNvPr id="4" name="Title 3"/>
          <p:cNvSpPr>
            <a:spLocks noGrp="1"/>
          </p:cNvSpPr>
          <p:nvPr>
            <p:ph type="title"/>
          </p:nvPr>
        </p:nvSpPr>
        <p:spPr>
          <a:xfrm>
            <a:off x="756456" y="44624"/>
            <a:ext cx="7920000" cy="720000"/>
          </a:xfrm>
        </p:spPr>
        <p:txBody>
          <a:bodyPr/>
          <a:lstStyle/>
          <a:p>
            <a:r>
              <a:rPr lang="en-US" dirty="0"/>
              <a:t>Member State Collaborations in Preparation</a:t>
            </a:r>
          </a:p>
        </p:txBody>
      </p:sp>
      <p:grpSp>
        <p:nvGrpSpPr>
          <p:cNvPr id="11" name="Group 23"/>
          <p:cNvGrpSpPr>
            <a:grpSpLocks/>
          </p:cNvGrpSpPr>
          <p:nvPr/>
        </p:nvGrpSpPr>
        <p:grpSpPr bwMode="auto">
          <a:xfrm>
            <a:off x="122600" y="4482749"/>
            <a:ext cx="9021400" cy="1200151"/>
            <a:chOff x="288" y="720"/>
            <a:chExt cx="5474" cy="756"/>
          </a:xfrm>
        </p:grpSpPr>
        <p:sp>
          <p:nvSpPr>
            <p:cNvPr id="12"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3" name="Text Box 7"/>
            <p:cNvSpPr txBox="1">
              <a:spLocks noChangeArrowheads="1"/>
            </p:cNvSpPr>
            <p:nvPr/>
          </p:nvSpPr>
          <p:spPr bwMode="auto">
            <a:xfrm>
              <a:off x="674" y="720"/>
              <a:ext cx="5088"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Italy: </a:t>
              </a:r>
              <a:r>
                <a:rPr lang="en-US" sz="2600" dirty="0" smtClean="0">
                  <a:solidFill>
                    <a:schemeClr val="tx1"/>
                  </a:solidFill>
                  <a:sym typeface="Wingdings" charset="0"/>
                </a:rPr>
                <a:t>Collaboration INFN 	      </a:t>
              </a:r>
            </a:p>
            <a:p>
              <a:r>
                <a:rPr lang="en-US" sz="2600" dirty="0">
                  <a:solidFill>
                    <a:schemeClr val="tx1"/>
                  </a:solidFill>
                  <a:sym typeface="Wingdings" charset="0"/>
                </a:rPr>
                <a:t>	</a:t>
              </a:r>
              <a:r>
                <a:rPr lang="en-US" sz="2000" dirty="0" smtClean="0">
                  <a:solidFill>
                    <a:schemeClr val="tx1"/>
                  </a:solidFill>
                  <a:sym typeface="Wingdings" charset="0"/>
                </a:rPr>
                <a:t>- Crystal collimations </a:t>
              </a:r>
              <a:r>
                <a:rPr lang="en-US" sz="2000" dirty="0" smtClean="0">
                  <a:solidFill>
                    <a:srgbClr val="FF0000"/>
                  </a:solidFill>
                  <a:sym typeface="Wingdings" charset="0"/>
                </a:rPr>
                <a:t>[ca. 60 </a:t>
              </a:r>
              <a:r>
                <a:rPr lang="en-US" sz="2000" dirty="0" err="1" smtClean="0">
                  <a:solidFill>
                    <a:srgbClr val="FF0000"/>
                  </a:solidFill>
                  <a:sym typeface="Wingdings" charset="0"/>
                </a:rPr>
                <a:t>kCHF</a:t>
              </a:r>
              <a:r>
                <a:rPr lang="en-US" sz="2000" dirty="0" smtClean="0">
                  <a:solidFill>
                    <a:srgbClr val="FF0000"/>
                  </a:solidFill>
                  <a:sym typeface="Wingdings" charset="0"/>
                </a:rPr>
                <a:t>]</a:t>
              </a:r>
            </a:p>
            <a:p>
              <a:r>
                <a:rPr lang="en-US" sz="2000" dirty="0">
                  <a:solidFill>
                    <a:schemeClr val="tx1"/>
                  </a:solidFill>
                  <a:sym typeface="Wingdings" charset="0"/>
                </a:rPr>
                <a:t>	</a:t>
              </a:r>
              <a:r>
                <a:rPr lang="en-US" sz="2000" dirty="0" smtClean="0">
                  <a:solidFill>
                    <a:schemeClr val="tx1"/>
                  </a:solidFill>
                  <a:sym typeface="Wingdings" charset="0"/>
                </a:rPr>
                <a:t>- Synchrotron radiation tests on beam screens </a:t>
              </a:r>
              <a:r>
                <a:rPr lang="en-US" sz="2000" dirty="0" smtClean="0">
                  <a:solidFill>
                    <a:srgbClr val="FF0000"/>
                  </a:solidFill>
                  <a:sym typeface="Wingdings" charset="0"/>
                </a:rPr>
                <a:t>[ca. 750 </a:t>
              </a:r>
              <a:r>
                <a:rPr lang="en-US" sz="2000" dirty="0" err="1" smtClean="0">
                  <a:solidFill>
                    <a:srgbClr val="FF0000"/>
                  </a:solidFill>
                  <a:sym typeface="Wingdings" charset="0"/>
                </a:rPr>
                <a:t>kCHF</a:t>
              </a:r>
              <a:r>
                <a:rPr lang="en-US" sz="2000" dirty="0" smtClean="0">
                  <a:solidFill>
                    <a:srgbClr val="FF0000"/>
                  </a:solidFill>
                  <a:sym typeface="Wingdings" charset="0"/>
                </a:rPr>
                <a:t>] </a:t>
              </a:r>
              <a:endParaRPr lang="en-US" dirty="0" smtClean="0">
                <a:solidFill>
                  <a:srgbClr val="FF0000"/>
                </a:solidFill>
                <a:sym typeface="Wingdings" charset="0"/>
              </a:endParaRPr>
            </a:p>
          </p:txBody>
        </p:sp>
      </p:grpSp>
      <p:sp>
        <p:nvSpPr>
          <p:cNvPr id="14"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669383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19</a:t>
            </a:fld>
            <a:endParaRPr lang="fr-FR">
              <a:solidFill>
                <a:srgbClr val="64BCD9"/>
              </a:solidFill>
              <a:latin typeface="Arial"/>
            </a:endParaRPr>
          </a:p>
        </p:txBody>
      </p:sp>
      <p:grpSp>
        <p:nvGrpSpPr>
          <p:cNvPr id="7" name="Group 23"/>
          <p:cNvGrpSpPr>
            <a:grpSpLocks/>
          </p:cNvGrpSpPr>
          <p:nvPr/>
        </p:nvGrpSpPr>
        <p:grpSpPr bwMode="auto">
          <a:xfrm>
            <a:off x="89409" y="4794743"/>
            <a:ext cx="9021778" cy="1200151"/>
            <a:chOff x="288" y="720"/>
            <a:chExt cx="5683" cy="756"/>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66" y="720"/>
              <a:ext cx="5305"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Poland:  </a:t>
              </a:r>
              <a:r>
                <a:rPr lang="en-US" sz="2600" dirty="0" smtClean="0">
                  <a:solidFill>
                    <a:srgbClr val="000000"/>
                  </a:solidFill>
                  <a:sym typeface="Wingdings" charset="0"/>
                </a:rPr>
                <a:t>Wroclaw University of Technology </a:t>
              </a:r>
              <a:r>
                <a:rPr lang="en-US" sz="2200" dirty="0" smtClean="0">
                  <a:solidFill>
                    <a:srgbClr val="FF0000"/>
                  </a:solidFill>
                  <a:sym typeface="Wingdings" charset="0"/>
                </a:rPr>
                <a:t>[Project Associates] </a:t>
              </a:r>
              <a:r>
                <a:rPr lang="en-US" sz="2600" dirty="0" smtClean="0">
                  <a:solidFill>
                    <a:srgbClr val="000000"/>
                  </a:solidFill>
                  <a:sym typeface="Wingdings" charset="0"/>
                </a:rPr>
                <a:t> </a:t>
              </a:r>
              <a:endParaRPr lang="en-US" sz="2600" dirty="0">
                <a:solidFill>
                  <a:schemeClr val="tx1"/>
                </a:solidFill>
                <a:sym typeface="Wingdings" charset="0"/>
              </a:endParaRPr>
            </a:p>
            <a:p>
              <a:r>
                <a:rPr lang="en-US" sz="2600" dirty="0" smtClean="0">
                  <a:solidFill>
                    <a:schemeClr val="tx1"/>
                  </a:solidFill>
                  <a:sym typeface="Wingdings" charset="0"/>
                </a:rPr>
                <a:t>         -</a:t>
              </a:r>
              <a:r>
                <a:rPr lang="en-US" sz="2000" dirty="0">
                  <a:solidFill>
                    <a:schemeClr val="tx1"/>
                  </a:solidFill>
                  <a:sym typeface="Wingdings" charset="0"/>
                </a:rPr>
                <a:t>cryogenic engineering </a:t>
              </a:r>
            </a:p>
            <a:p>
              <a:r>
                <a:rPr lang="en-US" sz="2000" dirty="0">
                  <a:solidFill>
                    <a:schemeClr val="tx1"/>
                  </a:solidFill>
                  <a:sym typeface="Wingdings" charset="0"/>
                </a:rPr>
                <a:t>	 </a:t>
              </a:r>
              <a:r>
                <a:rPr lang="en-US" sz="2000" dirty="0" smtClean="0">
                  <a:solidFill>
                    <a:schemeClr val="tx1"/>
                  </a:solidFill>
                  <a:sym typeface="Wingdings" charset="0"/>
                </a:rPr>
                <a:t>    -magnet test facility</a:t>
              </a:r>
              <a:endParaRPr lang="en-US" sz="2000" dirty="0">
                <a:solidFill>
                  <a:schemeClr val="tx1"/>
                </a:solidFill>
                <a:sym typeface="Wingdings" charset="0"/>
              </a:endParaRPr>
            </a:p>
          </p:txBody>
        </p:sp>
      </p:grpSp>
      <p:grpSp>
        <p:nvGrpSpPr>
          <p:cNvPr id="17" name="Group 23"/>
          <p:cNvGrpSpPr>
            <a:grpSpLocks/>
          </p:cNvGrpSpPr>
          <p:nvPr/>
        </p:nvGrpSpPr>
        <p:grpSpPr bwMode="auto">
          <a:xfrm>
            <a:off x="75822" y="3760960"/>
            <a:ext cx="9021778" cy="892176"/>
            <a:chOff x="288" y="720"/>
            <a:chExt cx="5683" cy="562"/>
          </a:xfrm>
        </p:grpSpPr>
        <p:sp>
          <p:nvSpPr>
            <p:cNvPr id="1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9" name="Text Box 7"/>
            <p:cNvSpPr txBox="1">
              <a:spLocks noChangeArrowheads="1"/>
            </p:cNvSpPr>
            <p:nvPr/>
          </p:nvSpPr>
          <p:spPr bwMode="auto">
            <a:xfrm>
              <a:off x="666" y="720"/>
              <a:ext cx="5305" cy="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Spain</a:t>
              </a:r>
              <a:r>
                <a:rPr lang="en-US" sz="2600" dirty="0">
                  <a:solidFill>
                    <a:srgbClr val="3333CC"/>
                  </a:solidFill>
                  <a:sym typeface="Wingdings" charset="0"/>
                </a:rPr>
                <a:t>: </a:t>
              </a:r>
              <a:r>
                <a:rPr lang="en-US" sz="2600" dirty="0" smtClean="0">
                  <a:solidFill>
                    <a:srgbClr val="000000"/>
                  </a:solidFill>
                  <a:sym typeface="Wingdings" charset="0"/>
                </a:rPr>
                <a:t>CAN Seville</a:t>
              </a:r>
              <a:endParaRPr lang="en-US" sz="2600" dirty="0">
                <a:solidFill>
                  <a:schemeClr val="tx1"/>
                </a:solidFill>
                <a:sym typeface="Wingdings" charset="0"/>
              </a:endParaRPr>
            </a:p>
            <a:p>
              <a:r>
                <a:rPr lang="en-US" sz="2600" dirty="0" smtClean="0">
                  <a:solidFill>
                    <a:schemeClr val="tx1"/>
                  </a:solidFill>
                  <a:sym typeface="Wingdings" charset="0"/>
                </a:rPr>
                <a:t>         -</a:t>
              </a:r>
              <a:r>
                <a:rPr lang="en-US" sz="2000" dirty="0" smtClean="0">
                  <a:solidFill>
                    <a:schemeClr val="tx1"/>
                  </a:solidFill>
                  <a:sym typeface="Wingdings" charset="0"/>
                </a:rPr>
                <a:t>Radiation tests</a:t>
              </a:r>
              <a:endParaRPr lang="en-US" sz="2000" dirty="0">
                <a:solidFill>
                  <a:schemeClr val="tx1"/>
                </a:solidFill>
                <a:sym typeface="Wingdings" charset="0"/>
              </a:endParaRPr>
            </a:p>
          </p:txBody>
        </p:sp>
      </p:grpSp>
      <p:grpSp>
        <p:nvGrpSpPr>
          <p:cNvPr id="13" name="Group 23"/>
          <p:cNvGrpSpPr>
            <a:grpSpLocks/>
          </p:cNvGrpSpPr>
          <p:nvPr/>
        </p:nvGrpSpPr>
        <p:grpSpPr bwMode="auto">
          <a:xfrm>
            <a:off x="75822" y="2105444"/>
            <a:ext cx="7815282" cy="1508125"/>
            <a:chOff x="288" y="720"/>
            <a:chExt cx="4923" cy="950"/>
          </a:xfrm>
        </p:grpSpPr>
        <p:sp>
          <p:nvSpPr>
            <p:cNvPr id="14"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5" name="Text Box 7"/>
            <p:cNvSpPr txBox="1">
              <a:spLocks noChangeArrowheads="1"/>
            </p:cNvSpPr>
            <p:nvPr/>
          </p:nvSpPr>
          <p:spPr bwMode="auto">
            <a:xfrm>
              <a:off x="674" y="720"/>
              <a:ext cx="4537" cy="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Greece:  </a:t>
              </a:r>
              <a:r>
                <a:rPr lang="en-US" sz="2600" dirty="0" smtClean="0">
                  <a:solidFill>
                    <a:schemeClr val="tx1"/>
                  </a:solidFill>
                  <a:sym typeface="Wingdings" charset="0"/>
                </a:rPr>
                <a:t>National Technical University Athens </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-Absorbers</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-Beam Instrumentation</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 SC Magnet assembly and measurements </a:t>
              </a:r>
              <a:r>
                <a:rPr lang="en-US" sz="2000" dirty="0" smtClean="0">
                  <a:solidFill>
                    <a:srgbClr val="FF0000"/>
                  </a:solidFill>
                  <a:sym typeface="Wingdings" charset="0"/>
                </a:rPr>
                <a:t>[under discussion]</a:t>
              </a:r>
              <a:endParaRPr lang="en-US" dirty="0" smtClean="0">
                <a:solidFill>
                  <a:srgbClr val="FF0000"/>
                </a:solidFill>
                <a:sym typeface="Wingdings" charset="0"/>
              </a:endParaRPr>
            </a:p>
          </p:txBody>
        </p:sp>
      </p:grpSp>
      <p:sp>
        <p:nvSpPr>
          <p:cNvPr id="4" name="Title 3"/>
          <p:cNvSpPr>
            <a:spLocks noGrp="1"/>
          </p:cNvSpPr>
          <p:nvPr>
            <p:ph type="title"/>
          </p:nvPr>
        </p:nvSpPr>
        <p:spPr>
          <a:xfrm>
            <a:off x="756456" y="44624"/>
            <a:ext cx="7920000" cy="720000"/>
          </a:xfrm>
        </p:spPr>
        <p:txBody>
          <a:bodyPr/>
          <a:lstStyle/>
          <a:p>
            <a:r>
              <a:rPr lang="en-US" dirty="0"/>
              <a:t>Member State Collaborations in </a:t>
            </a:r>
            <a:r>
              <a:rPr lang="en-US" dirty="0" smtClean="0"/>
              <a:t>discussion</a:t>
            </a:r>
            <a:endParaRPr lang="en-US" dirty="0"/>
          </a:p>
        </p:txBody>
      </p:sp>
      <p:sp>
        <p:nvSpPr>
          <p:cNvPr id="6" name="Frame 5"/>
          <p:cNvSpPr/>
          <p:nvPr/>
        </p:nvSpPr>
        <p:spPr>
          <a:xfrm>
            <a:off x="1331640" y="2590492"/>
            <a:ext cx="4176464" cy="714159"/>
          </a:xfrm>
          <a:prstGeom prst="fram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mtClean="0">
                <a:solidFill>
                  <a:srgbClr val="FF0000"/>
                </a:solidFill>
              </a:rPr>
              <a:t>[On hold]</a:t>
            </a:r>
            <a:endParaRPr lang="en-US" dirty="0">
              <a:solidFill>
                <a:srgbClr val="FF0000"/>
              </a:solidFill>
            </a:endParaRPr>
          </a:p>
        </p:txBody>
      </p:sp>
      <p:grpSp>
        <p:nvGrpSpPr>
          <p:cNvPr id="16" name="Group 23"/>
          <p:cNvGrpSpPr>
            <a:grpSpLocks/>
          </p:cNvGrpSpPr>
          <p:nvPr/>
        </p:nvGrpSpPr>
        <p:grpSpPr bwMode="auto">
          <a:xfrm>
            <a:off x="89409" y="980728"/>
            <a:ext cx="9021778" cy="892176"/>
            <a:chOff x="288" y="720"/>
            <a:chExt cx="5683" cy="562"/>
          </a:xfrm>
        </p:grpSpPr>
        <p:sp>
          <p:nvSpPr>
            <p:cNvPr id="20"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21" name="Text Box 7"/>
            <p:cNvSpPr txBox="1">
              <a:spLocks noChangeArrowheads="1"/>
            </p:cNvSpPr>
            <p:nvPr/>
          </p:nvSpPr>
          <p:spPr bwMode="auto">
            <a:xfrm>
              <a:off x="666" y="720"/>
              <a:ext cx="5305" cy="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Sweden: </a:t>
              </a:r>
              <a:r>
                <a:rPr lang="en-US" sz="2600" dirty="0" smtClean="0">
                  <a:solidFill>
                    <a:srgbClr val="000000"/>
                  </a:solidFill>
                  <a:sym typeface="Wingdings" charset="0"/>
                </a:rPr>
                <a:t>Uppsala</a:t>
              </a:r>
              <a:endParaRPr lang="en-US" sz="2600" dirty="0">
                <a:solidFill>
                  <a:schemeClr val="tx1"/>
                </a:solidFill>
                <a:sym typeface="Wingdings" charset="0"/>
              </a:endParaRPr>
            </a:p>
            <a:p>
              <a:r>
                <a:rPr lang="en-US" sz="2600" dirty="0" smtClean="0">
                  <a:solidFill>
                    <a:schemeClr val="tx1"/>
                  </a:solidFill>
                  <a:sym typeface="Wingdings" charset="0"/>
                </a:rPr>
                <a:t>         -</a:t>
              </a:r>
              <a:r>
                <a:rPr lang="en-US" sz="2000" dirty="0" smtClean="0">
                  <a:solidFill>
                    <a:schemeClr val="tx1"/>
                  </a:solidFill>
                  <a:sym typeface="Wingdings" charset="0"/>
                </a:rPr>
                <a:t>Three-phase </a:t>
              </a:r>
              <a:r>
                <a:rPr lang="en-GB" sz="2000" dirty="0" smtClean="0">
                  <a:solidFill>
                    <a:schemeClr val="tx1"/>
                  </a:solidFill>
                </a:rPr>
                <a:t>production </a:t>
              </a:r>
              <a:r>
                <a:rPr lang="en-GB" sz="2000" dirty="0">
                  <a:solidFill>
                    <a:schemeClr val="tx1"/>
                  </a:solidFill>
                </a:rPr>
                <a:t>of MBW cyanate-ester coils </a:t>
              </a:r>
              <a:endParaRPr lang="en-US" sz="2000" dirty="0">
                <a:solidFill>
                  <a:schemeClr val="tx1"/>
                </a:solidFill>
                <a:sym typeface="Wingdings" charset="0"/>
              </a:endParaRPr>
            </a:p>
          </p:txBody>
        </p:sp>
      </p:grpSp>
      <p:sp>
        <p:nvSpPr>
          <p:cNvPr id="22"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81307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37"/>
            <a:ext cx="9144000" cy="6461615"/>
          </a:xfrm>
          <a:prstGeom prst="rect">
            <a:avLst/>
          </a:prstGeom>
        </p:spPr>
      </p:pic>
      <p:sp>
        <p:nvSpPr>
          <p:cNvPr id="2" name="Title 1"/>
          <p:cNvSpPr>
            <a:spLocks noGrp="1"/>
          </p:cNvSpPr>
          <p:nvPr>
            <p:ph type="title"/>
          </p:nvPr>
        </p:nvSpPr>
        <p:spPr>
          <a:xfrm>
            <a:off x="611999" y="44624"/>
            <a:ext cx="8434801" cy="720000"/>
          </a:xfrm>
          <a:solidFill>
            <a:schemeClr val="bg1"/>
          </a:solidFill>
        </p:spPr>
        <p:txBody>
          <a:bodyPr/>
          <a:lstStyle/>
          <a:p>
            <a:r>
              <a:rPr lang="en-GB" dirty="0"/>
              <a:t>High Luminosity </a:t>
            </a:r>
            <a:r>
              <a:rPr lang="en-GB" dirty="0" smtClean="0"/>
              <a:t>Work Packages </a:t>
            </a:r>
            <a:r>
              <a:rPr lang="en-GB" dirty="0"/>
              <a:t>a</a:t>
            </a:r>
            <a:r>
              <a:rPr lang="en-GB" dirty="0" smtClean="0"/>
              <a:t>fter </a:t>
            </a:r>
            <a:r>
              <a:rPr lang="en-GB" dirty="0"/>
              <a:t>FP7 DS:</a:t>
            </a:r>
          </a:p>
        </p:txBody>
      </p:sp>
      <p:sp>
        <p:nvSpPr>
          <p:cNvPr id="5" name="Slide Number Placeholder 4"/>
          <p:cNvSpPr>
            <a:spLocks noGrp="1"/>
          </p:cNvSpPr>
          <p:nvPr>
            <p:ph type="sldNum" sz="quarter" idx="12"/>
          </p:nvPr>
        </p:nvSpPr>
        <p:spPr/>
        <p:txBody>
          <a:bodyPr/>
          <a:lstStyle/>
          <a:p>
            <a:fld id="{BFDCA1C4-9514-7B4F-976F-D92F7E296653}" type="slidenum">
              <a:rPr lang="fr-FR" smtClean="0"/>
              <a:pPr/>
              <a:t>2</a:t>
            </a:fld>
            <a:endParaRPr lang="fr-FR"/>
          </a:p>
        </p:txBody>
      </p:sp>
      <p:sp>
        <p:nvSpPr>
          <p:cNvPr id="6"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160113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20</a:t>
            </a:fld>
            <a:endParaRPr lang="fr-FR">
              <a:solidFill>
                <a:srgbClr val="64BCD9"/>
              </a:solidFill>
              <a:latin typeface="Arial"/>
            </a:endParaRPr>
          </a:p>
        </p:txBody>
      </p:sp>
      <p:grpSp>
        <p:nvGrpSpPr>
          <p:cNvPr id="7" name="Group 23"/>
          <p:cNvGrpSpPr>
            <a:grpSpLocks/>
          </p:cNvGrpSpPr>
          <p:nvPr/>
        </p:nvGrpSpPr>
        <p:grpSpPr bwMode="auto">
          <a:xfrm>
            <a:off x="12700" y="908720"/>
            <a:ext cx="9021778" cy="3846515"/>
            <a:chOff x="288" y="720"/>
            <a:chExt cx="5683" cy="2423"/>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66" y="720"/>
              <a:ext cx="5305" cy="2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US:  </a:t>
              </a:r>
              <a:r>
                <a:rPr lang="en-US" sz="2600" dirty="0" smtClean="0">
                  <a:solidFill>
                    <a:srgbClr val="000000"/>
                  </a:solidFill>
                  <a:sym typeface="Wingdings" charset="0"/>
                </a:rPr>
                <a:t>LARP Collaboration with 3+ partner institutes:</a:t>
              </a:r>
            </a:p>
            <a:p>
              <a:pPr algn="l" eaLnBrk="1" hangingPunct="1"/>
              <a:r>
                <a:rPr lang="en-US" sz="2600" dirty="0">
                  <a:solidFill>
                    <a:srgbClr val="000000"/>
                  </a:solidFill>
                  <a:sym typeface="Wingdings" charset="0"/>
                </a:rPr>
                <a:t>	</a:t>
              </a:r>
              <a:r>
                <a:rPr lang="en-US" sz="2600" dirty="0" smtClean="0">
                  <a:solidFill>
                    <a:srgbClr val="000000"/>
                  </a:solidFill>
                  <a:sym typeface="Wingdings" charset="0"/>
                </a:rPr>
                <a:t>   BNL, FNAL, LBNL, </a:t>
              </a:r>
              <a:r>
                <a:rPr lang="en-US" sz="2600" dirty="0" smtClean="0">
                  <a:solidFill>
                    <a:srgbClr val="000000"/>
                  </a:solidFill>
                  <a:sym typeface="Wingdings" charset="0"/>
                </a:rPr>
                <a:t>SLAC, ODU</a:t>
              </a:r>
              <a:r>
                <a:rPr lang="en-US" sz="2600" dirty="0" smtClean="0">
                  <a:solidFill>
                    <a:srgbClr val="000000"/>
                  </a:solidFill>
                  <a:sym typeface="Wingdings" charset="0"/>
                </a:rPr>
                <a:t>, </a:t>
              </a:r>
              <a:r>
                <a:rPr lang="en-US" sz="2600" dirty="0" err="1" smtClean="0">
                  <a:solidFill>
                    <a:srgbClr val="000000"/>
                  </a:solidFill>
                  <a:sym typeface="Wingdings" charset="0"/>
                </a:rPr>
                <a:t>JLab</a:t>
              </a:r>
              <a:r>
                <a:rPr lang="en-US" sz="2600" dirty="0" smtClean="0">
                  <a:solidFill>
                    <a:srgbClr val="000000"/>
                  </a:solidFill>
                  <a:sym typeface="Wingdings" charset="0"/>
                </a:rPr>
                <a:t> </a:t>
              </a:r>
              <a:endParaRPr lang="en-US" sz="2600" dirty="0" smtClean="0">
                <a:solidFill>
                  <a:srgbClr val="000000"/>
                </a:solidFill>
                <a:sym typeface="Wingdings" charset="0"/>
              </a:endParaRPr>
            </a:p>
            <a:p>
              <a:pPr algn="l" eaLnBrk="1" hangingPunct="1"/>
              <a:r>
                <a:rPr lang="en-US" sz="2600" dirty="0">
                  <a:solidFill>
                    <a:srgbClr val="000000"/>
                  </a:solidFill>
                  <a:sym typeface="Wingdings" charset="0"/>
                </a:rPr>
                <a:t> </a:t>
              </a:r>
              <a:r>
                <a:rPr lang="en-US" sz="2600" dirty="0" smtClean="0">
                  <a:solidFill>
                    <a:srgbClr val="000000"/>
                  </a:solidFill>
                  <a:sym typeface="Wingdings" charset="0"/>
                </a:rPr>
                <a:t>         </a:t>
              </a:r>
              <a:r>
                <a:rPr lang="en-US" sz="2600" dirty="0" smtClean="0">
                  <a:solidFill>
                    <a:srgbClr val="000000"/>
                  </a:solidFill>
                  <a:sym typeface="Wingdings" charset="0"/>
                </a:rPr>
                <a:t>(</a:t>
              </a:r>
              <a:r>
                <a:rPr lang="en-US" sz="2600" dirty="0" smtClean="0">
                  <a:solidFill>
                    <a:srgbClr val="000000"/>
                  </a:solidFill>
                  <a:sym typeface="Wingdings" charset="0"/>
                </a:rPr>
                <a:t>≈ 70 M$ R&amp;D </a:t>
              </a:r>
              <a:r>
                <a:rPr lang="en-US" sz="2600" dirty="0" smtClean="0">
                  <a:solidFill>
                    <a:srgbClr val="000000"/>
                  </a:solidFill>
                  <a:sym typeface="Wingdings" charset="0"/>
                </a:rPr>
                <a:t>+ </a:t>
              </a:r>
              <a:r>
                <a:rPr lang="en-US" sz="2600" dirty="0" smtClean="0">
                  <a:solidFill>
                    <a:srgbClr val="FF0000"/>
                  </a:solidFill>
                  <a:sym typeface="Wingdings" charset="0"/>
                </a:rPr>
                <a:t>200M</a:t>
              </a:r>
              <a:r>
                <a:rPr lang="en-US" sz="2600" dirty="0" smtClean="0">
                  <a:solidFill>
                    <a:srgbClr val="FF0000"/>
                  </a:solidFill>
                  <a:sym typeface="Wingdings" charset="0"/>
                </a:rPr>
                <a:t>$+ as in-kind</a:t>
              </a:r>
              <a:r>
                <a:rPr lang="en-US" sz="2600" dirty="0" smtClean="0">
                  <a:solidFill>
                    <a:srgbClr val="000000"/>
                  </a:solidFill>
                  <a:sym typeface="Wingdings" charset="0"/>
                </a:rPr>
                <a:t>)   </a:t>
              </a:r>
              <a:endParaRPr lang="en-US" sz="2600" dirty="0">
                <a:solidFill>
                  <a:schemeClr val="tx1"/>
                </a:solidFill>
                <a:sym typeface="Wingdings" charset="0"/>
              </a:endParaRPr>
            </a:p>
            <a:p>
              <a:r>
                <a:rPr lang="en-US" sz="2600" dirty="0" smtClean="0">
                  <a:solidFill>
                    <a:schemeClr val="tx1"/>
                  </a:solidFill>
                  <a:sym typeface="Wingdings" charset="0"/>
                </a:rPr>
                <a:t>         -</a:t>
              </a:r>
              <a:r>
                <a:rPr lang="en-US" sz="2000" dirty="0" smtClean="0">
                  <a:solidFill>
                    <a:schemeClr val="tx1"/>
                  </a:solidFill>
                  <a:sym typeface="Wingdings" charset="0"/>
                </a:rPr>
                <a:t>R&amp;D for new Nb3Sn triplet </a:t>
              </a:r>
              <a:r>
                <a:rPr lang="en-US" sz="2000" dirty="0" err="1" smtClean="0">
                  <a:solidFill>
                    <a:schemeClr val="tx1"/>
                  </a:solidFill>
                  <a:sym typeface="Wingdings" charset="0"/>
                </a:rPr>
                <a:t>quadrupole</a:t>
              </a:r>
              <a:r>
                <a:rPr lang="en-US" sz="2000" dirty="0" smtClean="0">
                  <a:solidFill>
                    <a:schemeClr val="tx1"/>
                  </a:solidFill>
                  <a:sym typeface="Wingdings" charset="0"/>
                </a:rPr>
                <a:t> magnets</a:t>
              </a:r>
              <a:endParaRPr lang="en-US" sz="2000" dirty="0">
                <a:solidFill>
                  <a:schemeClr val="tx1"/>
                </a:solidFill>
                <a:sym typeface="Wingdings" charset="0"/>
              </a:endParaRPr>
            </a:p>
            <a:p>
              <a:r>
                <a:rPr lang="en-US" sz="2000" dirty="0">
                  <a:solidFill>
                    <a:schemeClr val="tx1"/>
                  </a:solidFill>
                  <a:sym typeface="Wingdings" charset="0"/>
                </a:rPr>
                <a:t>	 </a:t>
              </a:r>
              <a:r>
                <a:rPr lang="en-US" sz="2000" dirty="0" smtClean="0">
                  <a:solidFill>
                    <a:schemeClr val="tx1"/>
                  </a:solidFill>
                  <a:sym typeface="Wingdings" charset="0"/>
                </a:rPr>
                <a:t>    -R&amp;D for Crab Cavities</a:t>
              </a:r>
            </a:p>
            <a:p>
              <a:r>
                <a:rPr lang="en-US" sz="2000" dirty="0">
                  <a:solidFill>
                    <a:schemeClr val="tx1"/>
                  </a:solidFill>
                  <a:sym typeface="Wingdings" charset="0"/>
                </a:rPr>
                <a:t> </a:t>
              </a:r>
              <a:r>
                <a:rPr lang="en-US" sz="2000" dirty="0" smtClean="0">
                  <a:solidFill>
                    <a:schemeClr val="tx1"/>
                  </a:solidFill>
                  <a:sym typeface="Wingdings" charset="0"/>
                </a:rPr>
                <a:t>      	     -Rotatable Collimator R&amp;D</a:t>
              </a:r>
            </a:p>
            <a:p>
              <a:r>
                <a:rPr lang="en-US" sz="2000" dirty="0">
                  <a:solidFill>
                    <a:schemeClr val="tx1"/>
                  </a:solidFill>
                  <a:sym typeface="Wingdings" charset="0"/>
                </a:rPr>
                <a:t>	</a:t>
              </a:r>
              <a:r>
                <a:rPr lang="en-US" sz="2000" dirty="0" smtClean="0">
                  <a:solidFill>
                    <a:schemeClr val="tx1"/>
                  </a:solidFill>
                  <a:sym typeface="Wingdings" charset="0"/>
                </a:rPr>
                <a:t>     -Feedback system R&amp;D </a:t>
              </a:r>
            </a:p>
            <a:p>
              <a:r>
                <a:rPr lang="en-US" sz="2000" dirty="0">
                  <a:solidFill>
                    <a:schemeClr val="tx1"/>
                  </a:solidFill>
                  <a:sym typeface="Wingdings" charset="0"/>
                </a:rPr>
                <a:t>	 </a:t>
              </a:r>
              <a:r>
                <a:rPr lang="en-US" sz="2000" dirty="0" smtClean="0">
                  <a:solidFill>
                    <a:schemeClr val="tx1"/>
                  </a:solidFill>
                  <a:sym typeface="Wingdings" charset="0"/>
                </a:rPr>
                <a:t>    -Hollow e-lens studies and technical design</a:t>
              </a:r>
              <a:endParaRPr lang="en-US" sz="2000" dirty="0">
                <a:solidFill>
                  <a:schemeClr val="tx1"/>
                </a:solidFill>
                <a:sym typeface="Wingdings" charset="0"/>
              </a:endParaRP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a:t>
              </a:r>
              <a:r>
                <a:rPr lang="en-US" sz="2000" dirty="0" smtClean="0">
                  <a:solidFill>
                    <a:srgbClr val="FF0000"/>
                  </a:solidFill>
                  <a:sym typeface="Wingdings" charset="0"/>
                </a:rPr>
                <a:t>-Production of ½ of the triplet magnets</a:t>
              </a:r>
            </a:p>
            <a:p>
              <a:r>
                <a:rPr lang="en-US" sz="2000" dirty="0">
                  <a:solidFill>
                    <a:schemeClr val="tx1"/>
                  </a:solidFill>
                  <a:sym typeface="Wingdings" charset="0"/>
                </a:rPr>
                <a:t> </a:t>
              </a:r>
              <a:r>
                <a:rPr lang="en-US" sz="2000" dirty="0" smtClean="0">
                  <a:solidFill>
                    <a:schemeClr val="tx1"/>
                  </a:solidFill>
                  <a:sym typeface="Wingdings" charset="0"/>
                </a:rPr>
                <a:t>           </a:t>
              </a:r>
              <a:r>
                <a:rPr lang="en-US" sz="2000" dirty="0" smtClean="0">
                  <a:solidFill>
                    <a:srgbClr val="FF0000"/>
                  </a:solidFill>
                  <a:sym typeface="Wingdings" charset="0"/>
                </a:rPr>
                <a:t>-Production of </a:t>
              </a:r>
              <a:r>
                <a:rPr lang="en-US" sz="2000" dirty="0" smtClean="0">
                  <a:solidFill>
                    <a:srgbClr val="FF0000"/>
                  </a:solidFill>
                  <a:sym typeface="Wingdings" charset="0"/>
                </a:rPr>
                <a:t>RFD</a:t>
              </a:r>
              <a:r>
                <a:rPr lang="en-US" sz="2000" dirty="0" smtClean="0">
                  <a:solidFill>
                    <a:srgbClr val="FF0000"/>
                  </a:solidFill>
                  <a:sym typeface="Wingdings" charset="0"/>
                </a:rPr>
                <a:t> </a:t>
              </a:r>
              <a:r>
                <a:rPr lang="en-US" sz="2000" dirty="0" smtClean="0">
                  <a:solidFill>
                    <a:srgbClr val="FF0000"/>
                  </a:solidFill>
                  <a:sym typeface="Wingdings" charset="0"/>
                </a:rPr>
                <a:t>Crab </a:t>
              </a:r>
              <a:r>
                <a:rPr lang="en-US" sz="2000" smtClean="0">
                  <a:solidFill>
                    <a:srgbClr val="FF0000"/>
                  </a:solidFill>
                  <a:sym typeface="Wingdings" charset="0"/>
                </a:rPr>
                <a:t>Cavities </a:t>
              </a:r>
              <a:r>
                <a:rPr lang="en-US" sz="2000" smtClean="0">
                  <a:solidFill>
                    <a:srgbClr val="FF0000"/>
                  </a:solidFill>
                  <a:sym typeface="Wingdings" charset="0"/>
                </a:rPr>
                <a:t>(e.g.½ </a:t>
              </a:r>
              <a:r>
                <a:rPr lang="en-US" sz="2000" dirty="0">
                  <a:solidFill>
                    <a:srgbClr val="FF0000"/>
                  </a:solidFill>
                  <a:sym typeface="Wingdings" charset="0"/>
                </a:rPr>
                <a:t>of </a:t>
              </a:r>
              <a:r>
                <a:rPr lang="en-US" sz="2000">
                  <a:solidFill>
                    <a:srgbClr val="FF0000"/>
                  </a:solidFill>
                  <a:sym typeface="Wingdings" charset="0"/>
                </a:rPr>
                <a:t>the </a:t>
              </a:r>
              <a:r>
                <a:rPr lang="en-US" sz="2000" smtClean="0">
                  <a:solidFill>
                    <a:srgbClr val="FF0000"/>
                  </a:solidFill>
                  <a:sym typeface="Wingdings" charset="0"/>
                </a:rPr>
                <a:t>re-scoped Crab Cavities)</a:t>
              </a:r>
              <a:endParaRPr lang="en-US" sz="2000" dirty="0" smtClean="0">
                <a:solidFill>
                  <a:srgbClr val="FF0000"/>
                </a:solidFill>
                <a:sym typeface="Wingdings" charset="0"/>
              </a:endParaRPr>
            </a:p>
            <a:p>
              <a:pPr algn="l" eaLnBrk="1" hangingPunct="1"/>
              <a:r>
                <a:rPr lang="en-US" sz="2000" dirty="0">
                  <a:solidFill>
                    <a:srgbClr val="FF0000"/>
                  </a:solidFill>
                  <a:sym typeface="Wingdings" charset="0"/>
                </a:rPr>
                <a:t> </a:t>
              </a:r>
              <a:r>
                <a:rPr lang="en-US" sz="2000" dirty="0" smtClean="0">
                  <a:solidFill>
                    <a:srgbClr val="FF0000"/>
                  </a:solidFill>
                  <a:sym typeface="Wingdings" charset="0"/>
                </a:rPr>
                <a:t>           -Hollow electron lens (if funding permits) [under preparation]	</a:t>
              </a:r>
            </a:p>
          </p:txBody>
        </p:sp>
      </p:grpSp>
      <p:grpSp>
        <p:nvGrpSpPr>
          <p:cNvPr id="13" name="Group 23"/>
          <p:cNvGrpSpPr>
            <a:grpSpLocks/>
          </p:cNvGrpSpPr>
          <p:nvPr/>
        </p:nvGrpSpPr>
        <p:grpSpPr bwMode="auto">
          <a:xfrm>
            <a:off x="77788" y="4913089"/>
            <a:ext cx="8413771" cy="1200150"/>
            <a:chOff x="329" y="818"/>
            <a:chExt cx="5300" cy="756"/>
          </a:xfrm>
        </p:grpSpPr>
        <p:sp>
          <p:nvSpPr>
            <p:cNvPr id="14" name="Rectangle 3"/>
            <p:cNvSpPr>
              <a:spLocks noChangeArrowheads="1"/>
            </p:cNvSpPr>
            <p:nvPr/>
          </p:nvSpPr>
          <p:spPr bwMode="auto">
            <a:xfrm>
              <a:off x="329" y="940"/>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5" name="Text Box 7"/>
            <p:cNvSpPr txBox="1">
              <a:spLocks noChangeArrowheads="1"/>
            </p:cNvSpPr>
            <p:nvPr/>
          </p:nvSpPr>
          <p:spPr bwMode="auto">
            <a:xfrm>
              <a:off x="686" y="818"/>
              <a:ext cx="4943"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Japan: </a:t>
              </a:r>
              <a:r>
                <a:rPr lang="en-US" sz="2600" dirty="0" smtClean="0">
                  <a:solidFill>
                    <a:schemeClr val="tx1"/>
                  </a:solidFill>
                  <a:sym typeface="Wingdings" charset="0"/>
                </a:rPr>
                <a:t>Collaboration with KEK </a:t>
              </a:r>
              <a:r>
                <a:rPr lang="en-US" sz="2600" dirty="0" smtClean="0">
                  <a:solidFill>
                    <a:srgbClr val="FF0000"/>
                  </a:solidFill>
                  <a:sym typeface="Wingdings" charset="0"/>
                </a:rPr>
                <a:t>(about 20 MCHF)</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-R&amp;D on superconductor</a:t>
              </a:r>
            </a:p>
            <a:p>
              <a:pPr algn="l" eaLnBrk="1" hangingPunct="1"/>
              <a:r>
                <a:rPr lang="en-US" sz="2000" dirty="0">
                  <a:solidFill>
                    <a:schemeClr val="tx1"/>
                  </a:solidFill>
                  <a:sym typeface="Wingdings" charset="0"/>
                </a:rPr>
                <a:t>	</a:t>
              </a:r>
              <a:r>
                <a:rPr lang="en-US" sz="2000" dirty="0" smtClean="0">
                  <a:solidFill>
                    <a:schemeClr val="tx1"/>
                  </a:solidFill>
                  <a:sym typeface="Wingdings" charset="0"/>
                </a:rPr>
                <a:t>     -Design and production of new superconducting D1 dipole magnets</a:t>
              </a:r>
              <a:endParaRPr lang="en-US" dirty="0" smtClean="0">
                <a:solidFill>
                  <a:srgbClr val="008000"/>
                </a:solidFill>
                <a:sym typeface="Wingdings" charset="0"/>
              </a:endParaRPr>
            </a:p>
          </p:txBody>
        </p:sp>
      </p:grpSp>
      <p:sp>
        <p:nvSpPr>
          <p:cNvPr id="2" name="Title 1"/>
          <p:cNvSpPr>
            <a:spLocks noGrp="1"/>
          </p:cNvSpPr>
          <p:nvPr>
            <p:ph type="title"/>
          </p:nvPr>
        </p:nvSpPr>
        <p:spPr>
          <a:xfrm>
            <a:off x="756456" y="44624"/>
            <a:ext cx="7920000" cy="720000"/>
          </a:xfrm>
        </p:spPr>
        <p:txBody>
          <a:bodyPr/>
          <a:lstStyle/>
          <a:p>
            <a:r>
              <a:rPr lang="en-US" dirty="0"/>
              <a:t>Established Non-Member State Collaborations</a:t>
            </a:r>
          </a:p>
        </p:txBody>
      </p:sp>
      <p:sp>
        <p:nvSpPr>
          <p:cNvPr id="11"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695166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21</a:t>
            </a:fld>
            <a:endParaRPr lang="fr-FR">
              <a:solidFill>
                <a:srgbClr val="64BCD9"/>
              </a:solidFill>
              <a:latin typeface="Arial"/>
            </a:endParaRPr>
          </a:p>
        </p:txBody>
      </p:sp>
      <p:grpSp>
        <p:nvGrpSpPr>
          <p:cNvPr id="7" name="Group 23"/>
          <p:cNvGrpSpPr>
            <a:grpSpLocks/>
          </p:cNvGrpSpPr>
          <p:nvPr/>
        </p:nvGrpSpPr>
        <p:grpSpPr bwMode="auto">
          <a:xfrm>
            <a:off x="12700" y="2539761"/>
            <a:ext cx="9021778" cy="923926"/>
            <a:chOff x="288" y="720"/>
            <a:chExt cx="5683" cy="582"/>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66" y="720"/>
              <a:ext cx="5305"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JINR: </a:t>
              </a:r>
              <a:r>
                <a:rPr lang="en-US" sz="2800" dirty="0" smtClean="0">
                  <a:solidFill>
                    <a:schemeClr val="tx1"/>
                  </a:solidFill>
                  <a:sym typeface="Wingdings" charset="0"/>
                </a:rPr>
                <a:t>Collaboration with </a:t>
              </a:r>
              <a:r>
                <a:rPr lang="en-US" sz="2800" dirty="0" err="1" smtClean="0">
                  <a:solidFill>
                    <a:schemeClr val="tx1"/>
                  </a:solidFill>
                  <a:sym typeface="Wingdings" charset="0"/>
                </a:rPr>
                <a:t>Dubna</a:t>
              </a:r>
              <a:r>
                <a:rPr lang="en-US" sz="2800" dirty="0" smtClean="0">
                  <a:solidFill>
                    <a:schemeClr val="tx1"/>
                  </a:solidFill>
                  <a:sym typeface="Wingdings" charset="0"/>
                </a:rPr>
                <a:t> </a:t>
              </a:r>
              <a:r>
                <a:rPr lang="en-US" sz="2800" dirty="0" smtClean="0">
                  <a:solidFill>
                    <a:srgbClr val="FF0000"/>
                  </a:solidFill>
                  <a:sym typeface="Wingdings" charset="0"/>
                </a:rPr>
                <a:t>(12 </a:t>
              </a:r>
              <a:r>
                <a:rPr lang="en-US" sz="2800" dirty="0" err="1" smtClean="0">
                  <a:solidFill>
                    <a:srgbClr val="FF0000"/>
                  </a:solidFill>
                  <a:sym typeface="Wingdings" charset="0"/>
                </a:rPr>
                <a:t>kCHF</a:t>
              </a:r>
              <a:r>
                <a:rPr lang="en-US" sz="2800" dirty="0">
                  <a:solidFill>
                    <a:srgbClr val="FF0000"/>
                  </a:solidFill>
                  <a:sym typeface="Wingdings" charset="0"/>
                </a:rPr>
                <a:t>)</a:t>
              </a:r>
              <a:endParaRPr lang="en-US" sz="2600" dirty="0">
                <a:solidFill>
                  <a:schemeClr val="tx1"/>
                </a:solidFill>
                <a:sym typeface="Wingdings" charset="0"/>
              </a:endParaRPr>
            </a:p>
            <a:p>
              <a:r>
                <a:rPr lang="en-US" sz="2600" dirty="0" smtClean="0">
                  <a:solidFill>
                    <a:schemeClr val="tx1"/>
                  </a:solidFill>
                  <a:sym typeface="Wingdings" charset="0"/>
                </a:rPr>
                <a:t>         - </a:t>
              </a:r>
              <a:r>
                <a:rPr lang="en-US" sz="2000" dirty="0">
                  <a:solidFill>
                    <a:schemeClr val="tx1"/>
                  </a:solidFill>
                  <a:sym typeface="Wingdings" charset="0"/>
                </a:rPr>
                <a:t>alignment and vibration measurement </a:t>
              </a:r>
              <a:r>
                <a:rPr lang="en-US" sz="2000" dirty="0" smtClean="0">
                  <a:solidFill>
                    <a:schemeClr val="tx1"/>
                  </a:solidFill>
                  <a:sym typeface="Wingdings" charset="0"/>
                </a:rPr>
                <a:t>devices </a:t>
              </a:r>
              <a:r>
                <a:rPr lang="en-US" sz="2000" dirty="0" err="1" smtClean="0">
                  <a:solidFill>
                    <a:schemeClr val="tx1"/>
                  </a:solidFill>
                  <a:sym typeface="Wingdings" charset="0"/>
                </a:rPr>
                <a:t>industrialisation</a:t>
              </a:r>
              <a:r>
                <a:rPr lang="en-US" sz="2000" dirty="0" smtClean="0">
                  <a:solidFill>
                    <a:schemeClr val="tx1"/>
                  </a:solidFill>
                  <a:sym typeface="Wingdings" charset="0"/>
                </a:rPr>
                <a:t> </a:t>
              </a:r>
              <a:r>
                <a:rPr lang="en-US" sz="2000" dirty="0" smtClean="0">
                  <a:solidFill>
                    <a:srgbClr val="FF0000"/>
                  </a:solidFill>
                  <a:sym typeface="Wingdings" charset="0"/>
                </a:rPr>
                <a:t>	</a:t>
              </a:r>
            </a:p>
          </p:txBody>
        </p:sp>
      </p:grpSp>
      <p:grpSp>
        <p:nvGrpSpPr>
          <p:cNvPr id="13" name="Group 23"/>
          <p:cNvGrpSpPr>
            <a:grpSpLocks/>
          </p:cNvGrpSpPr>
          <p:nvPr/>
        </p:nvGrpSpPr>
        <p:grpSpPr bwMode="auto">
          <a:xfrm>
            <a:off x="33757" y="3577059"/>
            <a:ext cx="8858272" cy="1508125"/>
            <a:chOff x="329" y="818"/>
            <a:chExt cx="5580" cy="950"/>
          </a:xfrm>
        </p:grpSpPr>
        <p:sp>
          <p:nvSpPr>
            <p:cNvPr id="14" name="Rectangle 3"/>
            <p:cNvSpPr>
              <a:spLocks noChangeArrowheads="1"/>
            </p:cNvSpPr>
            <p:nvPr/>
          </p:nvSpPr>
          <p:spPr bwMode="auto">
            <a:xfrm>
              <a:off x="329" y="940"/>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5" name="Text Box 7"/>
            <p:cNvSpPr txBox="1">
              <a:spLocks noChangeArrowheads="1"/>
            </p:cNvSpPr>
            <p:nvPr/>
          </p:nvSpPr>
          <p:spPr bwMode="auto">
            <a:xfrm>
              <a:off x="686" y="818"/>
              <a:ext cx="5223" cy="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Georgia: </a:t>
              </a:r>
              <a:r>
                <a:rPr lang="en-US" sz="2600" dirty="0" smtClean="0">
                  <a:solidFill>
                    <a:schemeClr val="tx1"/>
                  </a:solidFill>
                  <a:sym typeface="Wingdings" charset="0"/>
                </a:rPr>
                <a:t>Collaboration with GTU </a:t>
              </a:r>
              <a:r>
                <a:rPr lang="en-US" sz="2600" dirty="0" smtClean="0">
                  <a:solidFill>
                    <a:srgbClr val="FF0000"/>
                  </a:solidFill>
                  <a:sym typeface="Wingdings" charset="0"/>
                </a:rPr>
                <a:t>(about 10 </a:t>
              </a:r>
              <a:r>
                <a:rPr lang="en-US" sz="2600" dirty="0" err="1">
                  <a:solidFill>
                    <a:srgbClr val="FF0000"/>
                  </a:solidFill>
                  <a:sym typeface="Wingdings" charset="0"/>
                </a:rPr>
                <a:t>k</a:t>
              </a:r>
              <a:r>
                <a:rPr lang="en-US" sz="2600" dirty="0" err="1" smtClean="0">
                  <a:solidFill>
                    <a:srgbClr val="FF0000"/>
                  </a:solidFill>
                  <a:sym typeface="Wingdings" charset="0"/>
                </a:rPr>
                <a:t>CHF</a:t>
              </a:r>
              <a:r>
                <a:rPr lang="en-US" sz="2600" dirty="0" smtClean="0">
                  <a:solidFill>
                    <a:srgbClr val="FF0000"/>
                  </a:solidFill>
                  <a:sym typeface="Wingdings" charset="0"/>
                </a:rPr>
                <a:t>)</a:t>
              </a:r>
            </a:p>
            <a:p>
              <a:pPr algn="l" eaLnBrk="1" hangingPunct="1"/>
              <a:r>
                <a:rPr lang="en-US" sz="2600" dirty="0">
                  <a:solidFill>
                    <a:schemeClr val="tx1"/>
                  </a:solidFill>
                  <a:sym typeface="Wingdings" charset="0"/>
                </a:rPr>
                <a:t> </a:t>
              </a:r>
              <a:r>
                <a:rPr lang="en-US" sz="2600" dirty="0" smtClean="0">
                  <a:solidFill>
                    <a:schemeClr val="tx1"/>
                  </a:solidFill>
                  <a:sym typeface="Wingdings" charset="0"/>
                </a:rPr>
                <a:t>        </a:t>
              </a:r>
              <a:r>
                <a:rPr lang="en-US" sz="2000" dirty="0" smtClean="0">
                  <a:solidFill>
                    <a:schemeClr val="tx1"/>
                  </a:solidFill>
                  <a:sym typeface="Wingdings" charset="0"/>
                </a:rPr>
                <a:t>- Models vs built verification for LHC elements for the HL-LHC 			integration</a:t>
              </a:r>
            </a:p>
            <a:p>
              <a:pPr algn="l" eaLnBrk="1" hangingPunct="1"/>
              <a:r>
                <a:rPr lang="en-US" sz="2000" dirty="0">
                  <a:solidFill>
                    <a:schemeClr val="tx1"/>
                  </a:solidFill>
                  <a:sym typeface="Wingdings" charset="0"/>
                </a:rPr>
                <a:t>	</a:t>
              </a:r>
              <a:endParaRPr lang="en-US" dirty="0" smtClean="0">
                <a:solidFill>
                  <a:srgbClr val="008000"/>
                </a:solidFill>
                <a:sym typeface="Wingdings" charset="0"/>
              </a:endParaRPr>
            </a:p>
          </p:txBody>
        </p:sp>
      </p:grpSp>
      <p:sp>
        <p:nvSpPr>
          <p:cNvPr id="2" name="Title 1"/>
          <p:cNvSpPr>
            <a:spLocks noGrp="1"/>
          </p:cNvSpPr>
          <p:nvPr>
            <p:ph type="title"/>
          </p:nvPr>
        </p:nvSpPr>
        <p:spPr>
          <a:xfrm>
            <a:off x="756456" y="44624"/>
            <a:ext cx="7920000" cy="720000"/>
          </a:xfrm>
        </p:spPr>
        <p:txBody>
          <a:bodyPr/>
          <a:lstStyle/>
          <a:p>
            <a:r>
              <a:rPr lang="en-US" dirty="0"/>
              <a:t>Established Non-Member State Collaborations</a:t>
            </a:r>
          </a:p>
        </p:txBody>
      </p:sp>
      <p:grpSp>
        <p:nvGrpSpPr>
          <p:cNvPr id="11" name="Group 23"/>
          <p:cNvGrpSpPr>
            <a:grpSpLocks/>
          </p:cNvGrpSpPr>
          <p:nvPr/>
        </p:nvGrpSpPr>
        <p:grpSpPr bwMode="auto">
          <a:xfrm>
            <a:off x="25022" y="1294521"/>
            <a:ext cx="9021778" cy="923926"/>
            <a:chOff x="288" y="720"/>
            <a:chExt cx="5683" cy="582"/>
          </a:xfrm>
        </p:grpSpPr>
        <p:sp>
          <p:nvSpPr>
            <p:cNvPr id="12"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6" name="Text Box 7"/>
            <p:cNvSpPr txBox="1">
              <a:spLocks noChangeArrowheads="1"/>
            </p:cNvSpPr>
            <p:nvPr/>
          </p:nvSpPr>
          <p:spPr bwMode="auto">
            <a:xfrm>
              <a:off x="666" y="720"/>
              <a:ext cx="5305"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Russia: </a:t>
              </a:r>
              <a:r>
                <a:rPr lang="en-US" sz="2800" dirty="0" smtClean="0">
                  <a:solidFill>
                    <a:schemeClr val="tx1"/>
                  </a:solidFill>
                  <a:sym typeface="Wingdings" charset="0"/>
                </a:rPr>
                <a:t>Collaboration with BINP </a:t>
              </a:r>
              <a:r>
                <a:rPr lang="en-US" sz="2800" dirty="0" smtClean="0">
                  <a:solidFill>
                    <a:srgbClr val="FF0000"/>
                  </a:solidFill>
                  <a:sym typeface="Wingdings" charset="0"/>
                </a:rPr>
                <a:t>(150 </a:t>
              </a:r>
              <a:r>
                <a:rPr lang="en-US" sz="2800" dirty="0" err="1" smtClean="0">
                  <a:solidFill>
                    <a:srgbClr val="FF0000"/>
                  </a:solidFill>
                  <a:sym typeface="Wingdings" charset="0"/>
                </a:rPr>
                <a:t>kCHF</a:t>
              </a:r>
              <a:r>
                <a:rPr lang="en-US" sz="2800" dirty="0" smtClean="0">
                  <a:solidFill>
                    <a:srgbClr val="FF0000"/>
                  </a:solidFill>
                  <a:sym typeface="Wingdings" charset="0"/>
                </a:rPr>
                <a:t>)</a:t>
              </a:r>
              <a:endParaRPr lang="en-US" sz="2600" dirty="0">
                <a:solidFill>
                  <a:schemeClr val="tx1"/>
                </a:solidFill>
                <a:sym typeface="Wingdings" charset="0"/>
              </a:endParaRPr>
            </a:p>
            <a:p>
              <a:r>
                <a:rPr lang="en-US" sz="2600" dirty="0" smtClean="0">
                  <a:solidFill>
                    <a:schemeClr val="tx1"/>
                  </a:solidFill>
                  <a:sym typeface="Wingdings" charset="0"/>
                </a:rPr>
                <a:t>         - </a:t>
              </a:r>
              <a:r>
                <a:rPr lang="en-US" sz="2000" dirty="0" smtClean="0">
                  <a:solidFill>
                    <a:schemeClr val="tx1"/>
                  </a:solidFill>
                  <a:sym typeface="Wingdings" charset="0"/>
                </a:rPr>
                <a:t>amorphous Carbon coating characterization with synchrotron radiation</a:t>
              </a:r>
              <a:r>
                <a:rPr lang="en-US" sz="2000" dirty="0" smtClean="0">
                  <a:solidFill>
                    <a:srgbClr val="FF0000"/>
                  </a:solidFill>
                  <a:sym typeface="Wingdings" charset="0"/>
                </a:rPr>
                <a:t>	</a:t>
              </a:r>
            </a:p>
          </p:txBody>
        </p:sp>
      </p:grpSp>
      <p:sp>
        <p:nvSpPr>
          <p:cNvPr id="18"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2543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22</a:t>
            </a:fld>
            <a:endParaRPr lang="fr-FR">
              <a:solidFill>
                <a:srgbClr val="64BCD9"/>
              </a:solidFill>
              <a:latin typeface="Arial"/>
            </a:endParaRPr>
          </a:p>
        </p:txBody>
      </p:sp>
      <p:grpSp>
        <p:nvGrpSpPr>
          <p:cNvPr id="7" name="Group 23"/>
          <p:cNvGrpSpPr>
            <a:grpSpLocks/>
          </p:cNvGrpSpPr>
          <p:nvPr/>
        </p:nvGrpSpPr>
        <p:grpSpPr bwMode="auto">
          <a:xfrm>
            <a:off x="12700" y="915990"/>
            <a:ext cx="9021778" cy="1200151"/>
            <a:chOff x="288" y="720"/>
            <a:chExt cx="5683" cy="756"/>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66" y="720"/>
              <a:ext cx="5305"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Georgia:  </a:t>
              </a:r>
              <a:r>
                <a:rPr lang="en-US" sz="2600" dirty="0" smtClean="0">
                  <a:solidFill>
                    <a:srgbClr val="000000"/>
                  </a:solidFill>
                  <a:sym typeface="Wingdings" charset="0"/>
                </a:rPr>
                <a:t>Georgian Technical University </a:t>
              </a:r>
            </a:p>
            <a:p>
              <a:pPr algn="l" eaLnBrk="1" hangingPunct="1"/>
              <a:r>
                <a:rPr lang="en-US" sz="2600" dirty="0">
                  <a:solidFill>
                    <a:srgbClr val="000000"/>
                  </a:solidFill>
                  <a:sym typeface="Wingdings" charset="0"/>
                </a:rPr>
                <a:t>	 </a:t>
              </a:r>
              <a:r>
                <a:rPr lang="en-US" sz="2600" dirty="0" smtClean="0">
                  <a:solidFill>
                    <a:srgbClr val="000000"/>
                  </a:solidFill>
                  <a:sym typeface="Wingdings" charset="0"/>
                </a:rPr>
                <a:t>   </a:t>
              </a:r>
              <a:r>
                <a:rPr lang="en-US" sz="2600" dirty="0" smtClean="0">
                  <a:solidFill>
                    <a:schemeClr val="tx1"/>
                  </a:solidFill>
                  <a:sym typeface="Wingdings" charset="0"/>
                </a:rPr>
                <a:t>-</a:t>
              </a:r>
              <a:r>
                <a:rPr lang="en-US" sz="2000" dirty="0">
                  <a:solidFill>
                    <a:schemeClr val="tx1"/>
                  </a:solidFill>
                  <a:sym typeface="Wingdings" charset="0"/>
                </a:rPr>
                <a:t>mechanical constructions for Beam </a:t>
              </a:r>
              <a:r>
                <a:rPr lang="en-US" sz="2000" dirty="0" smtClean="0">
                  <a:solidFill>
                    <a:schemeClr val="tx1"/>
                  </a:solidFill>
                  <a:sym typeface="Wingdings" charset="0"/>
                </a:rPr>
                <a:t>Instrumentation</a:t>
              </a:r>
            </a:p>
            <a:p>
              <a:r>
                <a:rPr lang="en-US" sz="2000" dirty="0">
                  <a:solidFill>
                    <a:schemeClr val="tx1"/>
                  </a:solidFill>
                  <a:sym typeface="Wingdings" charset="0"/>
                </a:rPr>
                <a:t>	 </a:t>
              </a:r>
              <a:r>
                <a:rPr lang="en-US" sz="2000" dirty="0" smtClean="0">
                  <a:solidFill>
                    <a:schemeClr val="tx1"/>
                  </a:solidFill>
                  <a:sym typeface="Wingdings" charset="0"/>
                </a:rPr>
                <a:t>    -</a:t>
              </a:r>
              <a:r>
                <a:rPr lang="en-US" sz="2000" dirty="0">
                  <a:solidFill>
                    <a:schemeClr val="tx1"/>
                  </a:solidFill>
                  <a:sym typeface="Wingdings" charset="0"/>
                </a:rPr>
                <a:t>mechanical construction for the HL-LHC </a:t>
              </a:r>
              <a:r>
                <a:rPr lang="en-US" sz="2000" dirty="0" smtClean="0">
                  <a:solidFill>
                    <a:schemeClr val="tx1"/>
                  </a:solidFill>
                  <a:sym typeface="Wingdings" charset="0"/>
                </a:rPr>
                <a:t>jacks</a:t>
              </a:r>
            </a:p>
          </p:txBody>
        </p:sp>
      </p:grpSp>
      <p:grpSp>
        <p:nvGrpSpPr>
          <p:cNvPr id="11" name="Group 23"/>
          <p:cNvGrpSpPr>
            <a:grpSpLocks/>
          </p:cNvGrpSpPr>
          <p:nvPr/>
        </p:nvGrpSpPr>
        <p:grpSpPr bwMode="auto">
          <a:xfrm>
            <a:off x="25022" y="2132856"/>
            <a:ext cx="9118616" cy="1538289"/>
            <a:chOff x="288" y="720"/>
            <a:chExt cx="5744" cy="969"/>
          </a:xfrm>
        </p:grpSpPr>
        <p:sp>
          <p:nvSpPr>
            <p:cNvPr id="12"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6" name="Text Box 7"/>
            <p:cNvSpPr txBox="1">
              <a:spLocks noChangeArrowheads="1"/>
            </p:cNvSpPr>
            <p:nvPr/>
          </p:nvSpPr>
          <p:spPr bwMode="auto">
            <a:xfrm>
              <a:off x="666" y="720"/>
              <a:ext cx="5366" cy="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Canada:  </a:t>
              </a:r>
              <a:r>
                <a:rPr lang="en-US" sz="2600" dirty="0" smtClean="0">
                  <a:solidFill>
                    <a:srgbClr val="000000"/>
                  </a:solidFill>
                  <a:sym typeface="Wingdings" charset="0"/>
                </a:rPr>
                <a:t>Collaboration with TRIUMF </a:t>
              </a:r>
              <a:r>
                <a:rPr lang="en-US" sz="2200" dirty="0" smtClean="0">
                  <a:solidFill>
                    <a:srgbClr val="FF0000"/>
                  </a:solidFill>
                  <a:sym typeface="Wingdings" charset="0"/>
                </a:rPr>
                <a:t>[7 MQW]</a:t>
              </a:r>
            </a:p>
            <a:p>
              <a:pPr algn="l" eaLnBrk="1" hangingPunct="1"/>
              <a:r>
                <a:rPr lang="en-US" sz="2200" dirty="0" smtClean="0">
                  <a:solidFill>
                    <a:srgbClr val="FF0000"/>
                  </a:solidFill>
                  <a:sym typeface="Wingdings" charset="0"/>
                </a:rPr>
                <a:t>	1 prototype, 4 magnets and 2 spares; industrial contract can be larger!</a:t>
              </a:r>
              <a:endParaRPr lang="en-US" sz="2200" dirty="0">
                <a:solidFill>
                  <a:srgbClr val="FF0000"/>
                </a:solidFill>
                <a:sym typeface="Wingdings" charset="0"/>
              </a:endParaRPr>
            </a:p>
            <a:p>
              <a:r>
                <a:rPr lang="en-US" sz="2600" dirty="0" smtClean="0">
                  <a:solidFill>
                    <a:schemeClr val="tx1"/>
                  </a:solidFill>
                  <a:sym typeface="Wingdings" charset="0"/>
                </a:rPr>
                <a:t>         -</a:t>
              </a:r>
              <a:r>
                <a:rPr lang="en-US" sz="2000" dirty="0" smtClean="0">
                  <a:solidFill>
                    <a:schemeClr val="tx1"/>
                  </a:solidFill>
                  <a:sym typeface="Wingdings" charset="0"/>
                </a:rPr>
                <a:t>refurbishment / construction of normal conducting </a:t>
              </a:r>
              <a:r>
                <a:rPr lang="en-US" sz="2000" dirty="0" err="1" smtClean="0">
                  <a:solidFill>
                    <a:schemeClr val="tx1"/>
                  </a:solidFill>
                  <a:sym typeface="Wingdings" charset="0"/>
                </a:rPr>
                <a:t>quadrupole</a:t>
              </a:r>
              <a:r>
                <a:rPr lang="en-US" sz="2000" dirty="0" smtClean="0">
                  <a:solidFill>
                    <a:schemeClr val="tx1"/>
                  </a:solidFill>
                  <a:sym typeface="Wingdings" charset="0"/>
                </a:rPr>
                <a:t> magnets</a:t>
              </a:r>
            </a:p>
            <a:p>
              <a:r>
                <a:rPr lang="en-US" sz="2000" dirty="0">
                  <a:solidFill>
                    <a:schemeClr val="tx1"/>
                  </a:solidFill>
                  <a:sym typeface="Wingdings" charset="0"/>
                </a:rPr>
                <a:t>	 </a:t>
              </a:r>
              <a:r>
                <a:rPr lang="en-US" sz="2000" dirty="0" smtClean="0">
                  <a:solidFill>
                    <a:schemeClr val="tx1"/>
                  </a:solidFill>
                  <a:sym typeface="Wingdings" charset="0"/>
                </a:rPr>
                <a:t>    -beam dynamics and beam-beam interaction studies</a:t>
              </a:r>
            </a:p>
          </p:txBody>
        </p:sp>
      </p:grpSp>
      <p:grpSp>
        <p:nvGrpSpPr>
          <p:cNvPr id="17" name="Group 23"/>
          <p:cNvGrpSpPr>
            <a:grpSpLocks/>
          </p:cNvGrpSpPr>
          <p:nvPr/>
        </p:nvGrpSpPr>
        <p:grpSpPr bwMode="auto">
          <a:xfrm>
            <a:off x="61520" y="3645024"/>
            <a:ext cx="9021778" cy="1416051"/>
            <a:chOff x="288" y="720"/>
            <a:chExt cx="5683" cy="892"/>
          </a:xfrm>
        </p:grpSpPr>
        <p:sp>
          <p:nvSpPr>
            <p:cNvPr id="1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9" name="Text Box 7"/>
            <p:cNvSpPr txBox="1">
              <a:spLocks noChangeArrowheads="1"/>
            </p:cNvSpPr>
            <p:nvPr/>
          </p:nvSpPr>
          <p:spPr bwMode="auto">
            <a:xfrm>
              <a:off x="666" y="720"/>
              <a:ext cx="5305" cy="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Russia:  </a:t>
              </a:r>
              <a:r>
                <a:rPr lang="en-US" sz="2600" dirty="0" smtClean="0">
                  <a:solidFill>
                    <a:srgbClr val="000000"/>
                  </a:solidFill>
                  <a:sym typeface="Wingdings" charset="0"/>
                </a:rPr>
                <a:t>BINP</a:t>
              </a:r>
              <a:endParaRPr lang="en-US" sz="2600" dirty="0">
                <a:solidFill>
                  <a:schemeClr val="tx1"/>
                </a:solidFill>
                <a:sym typeface="Wingdings" charset="0"/>
              </a:endParaRPr>
            </a:p>
            <a:p>
              <a:r>
                <a:rPr lang="en-US" sz="2000" dirty="0">
                  <a:solidFill>
                    <a:schemeClr val="tx1"/>
                  </a:solidFill>
                  <a:sym typeface="Wingdings" charset="0"/>
                </a:rPr>
                <a:t>	 </a:t>
              </a:r>
              <a:r>
                <a:rPr lang="en-US" sz="2000" dirty="0" smtClean="0">
                  <a:solidFill>
                    <a:schemeClr val="tx1"/>
                  </a:solidFill>
                  <a:sym typeface="Wingdings" charset="0"/>
                </a:rPr>
                <a:t>   -TAXS and TAXN absorbers </a:t>
              </a:r>
              <a:r>
                <a:rPr lang="en-US" sz="2000" dirty="0" smtClean="0">
                  <a:solidFill>
                    <a:srgbClr val="FF0000"/>
                  </a:solidFill>
                  <a:sym typeface="Wingdings" charset="0"/>
                </a:rPr>
                <a:t>Add 3 to P110 [ca. 3 MCHF 50/50]</a:t>
              </a:r>
              <a:endParaRPr lang="en-US" sz="2000" dirty="0" smtClean="0">
                <a:solidFill>
                  <a:schemeClr val="tx1"/>
                </a:solidFill>
                <a:sym typeface="Wingdings" charset="0"/>
              </a:endParaRPr>
            </a:p>
            <a:p>
              <a:r>
                <a:rPr lang="en-US" sz="2000" dirty="0">
                  <a:solidFill>
                    <a:schemeClr val="tx1"/>
                  </a:solidFill>
                  <a:sym typeface="Wingdings" charset="0"/>
                </a:rPr>
                <a:t>	</a:t>
              </a:r>
              <a:r>
                <a:rPr lang="en-US" sz="2000" dirty="0" smtClean="0">
                  <a:solidFill>
                    <a:schemeClr val="tx1"/>
                  </a:solidFill>
                  <a:sym typeface="Wingdings" charset="0"/>
                </a:rPr>
                <a:t>    -</a:t>
              </a:r>
              <a:r>
                <a:rPr lang="en-US" sz="2000" dirty="0">
                  <a:solidFill>
                    <a:schemeClr val="tx1"/>
                  </a:solidFill>
                  <a:sym typeface="Wingdings" charset="0"/>
                </a:rPr>
                <a:t>gun for electron </a:t>
              </a:r>
              <a:r>
                <a:rPr lang="en-US" sz="2000" dirty="0" smtClean="0">
                  <a:solidFill>
                    <a:schemeClr val="tx1"/>
                  </a:solidFill>
                  <a:sym typeface="Wingdings" charset="0"/>
                </a:rPr>
                <a:t>lens test stand </a:t>
              </a:r>
            </a:p>
            <a:p>
              <a:r>
                <a:rPr lang="en-US" sz="2000" dirty="0">
                  <a:solidFill>
                    <a:schemeClr val="tx1"/>
                  </a:solidFill>
                  <a:sym typeface="Wingdings" charset="0"/>
                </a:rPr>
                <a:t>	</a:t>
              </a:r>
              <a:r>
                <a:rPr lang="en-US" sz="2000" dirty="0" smtClean="0">
                  <a:solidFill>
                    <a:schemeClr val="tx1"/>
                  </a:solidFill>
                  <a:sym typeface="Wingdings" charset="0"/>
                </a:rPr>
                <a:t>     -(Cavity couplers, normal conducting magnets)</a:t>
              </a:r>
            </a:p>
          </p:txBody>
        </p:sp>
      </p:grpSp>
      <p:sp>
        <p:nvSpPr>
          <p:cNvPr id="2" name="Title 1"/>
          <p:cNvSpPr>
            <a:spLocks noGrp="1"/>
          </p:cNvSpPr>
          <p:nvPr>
            <p:ph type="title"/>
          </p:nvPr>
        </p:nvSpPr>
        <p:spPr>
          <a:xfrm>
            <a:off x="756456" y="44624"/>
            <a:ext cx="7920000" cy="720000"/>
          </a:xfrm>
        </p:spPr>
        <p:txBody>
          <a:bodyPr/>
          <a:lstStyle/>
          <a:p>
            <a:r>
              <a:rPr lang="en-US" dirty="0"/>
              <a:t>Non-Member State Collaboration </a:t>
            </a:r>
            <a:r>
              <a:rPr lang="en-US" dirty="0" smtClean="0"/>
              <a:t>in discussion</a:t>
            </a:r>
            <a:endParaRPr lang="en-US" dirty="0"/>
          </a:p>
        </p:txBody>
      </p:sp>
      <p:grpSp>
        <p:nvGrpSpPr>
          <p:cNvPr id="15" name="Group 23"/>
          <p:cNvGrpSpPr>
            <a:grpSpLocks/>
          </p:cNvGrpSpPr>
          <p:nvPr/>
        </p:nvGrpSpPr>
        <p:grpSpPr bwMode="auto">
          <a:xfrm>
            <a:off x="25022" y="5163089"/>
            <a:ext cx="9021778" cy="1262063"/>
            <a:chOff x="288" y="720"/>
            <a:chExt cx="5683" cy="795"/>
          </a:xfrm>
        </p:grpSpPr>
        <p:sp>
          <p:nvSpPr>
            <p:cNvPr id="20"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21" name="Text Box 7"/>
            <p:cNvSpPr txBox="1">
              <a:spLocks noChangeArrowheads="1"/>
            </p:cNvSpPr>
            <p:nvPr/>
          </p:nvSpPr>
          <p:spPr bwMode="auto">
            <a:xfrm>
              <a:off x="666" y="720"/>
              <a:ext cx="5305" cy="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JINR: </a:t>
              </a:r>
              <a:r>
                <a:rPr lang="en-US" sz="2600" dirty="0" smtClean="0">
                  <a:solidFill>
                    <a:schemeClr val="tx1"/>
                  </a:solidFill>
                  <a:sym typeface="Wingdings" charset="0"/>
                </a:rPr>
                <a:t>Collaboration on </a:t>
              </a:r>
              <a:r>
                <a:rPr lang="en-US" sz="2800" dirty="0" smtClean="0">
                  <a:solidFill>
                    <a:schemeClr val="tx1"/>
                  </a:solidFill>
                  <a:sym typeface="Wingdings" charset="0"/>
                </a:rPr>
                <a:t>alignment and vibration measurement devices production </a:t>
              </a:r>
              <a:r>
                <a:rPr lang="en-US" sz="2000" dirty="0" smtClean="0">
                  <a:solidFill>
                    <a:srgbClr val="FF0000"/>
                  </a:solidFill>
                  <a:sym typeface="Wingdings" charset="0"/>
                </a:rPr>
                <a:t>Add 2 to P123 [ca. 50 </a:t>
              </a:r>
              <a:r>
                <a:rPr lang="en-US" sz="2000" dirty="0" err="1" smtClean="0">
                  <a:solidFill>
                    <a:srgbClr val="FF0000"/>
                  </a:solidFill>
                  <a:sym typeface="Wingdings" charset="0"/>
                </a:rPr>
                <a:t>kCHF</a:t>
              </a:r>
              <a:r>
                <a:rPr lang="en-US" sz="2000" dirty="0" smtClean="0">
                  <a:solidFill>
                    <a:srgbClr val="FF0000"/>
                  </a:solidFill>
                  <a:sym typeface="Wingdings" charset="0"/>
                </a:rPr>
                <a:t>]</a:t>
              </a:r>
            </a:p>
            <a:p>
              <a:endParaRPr lang="en-US" sz="2000" dirty="0" smtClean="0">
                <a:solidFill>
                  <a:schemeClr val="tx1"/>
                </a:solidFill>
                <a:sym typeface="Wingdings" charset="0"/>
              </a:endParaRPr>
            </a:p>
          </p:txBody>
        </p:sp>
      </p:grpSp>
      <p:sp>
        <p:nvSpPr>
          <p:cNvPr id="22"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946717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solidFill>
                  <a:srgbClr val="64BCD9"/>
                </a:solidFill>
                <a:latin typeface="Arial"/>
              </a:rPr>
              <a:pPr/>
              <a:t>23</a:t>
            </a:fld>
            <a:endParaRPr lang="fr-FR">
              <a:solidFill>
                <a:srgbClr val="64BCD9"/>
              </a:solidFill>
              <a:latin typeface="Arial"/>
            </a:endParaRPr>
          </a:p>
        </p:txBody>
      </p:sp>
      <p:grpSp>
        <p:nvGrpSpPr>
          <p:cNvPr id="7" name="Group 23"/>
          <p:cNvGrpSpPr>
            <a:grpSpLocks/>
          </p:cNvGrpSpPr>
          <p:nvPr/>
        </p:nvGrpSpPr>
        <p:grpSpPr bwMode="auto">
          <a:xfrm>
            <a:off x="12700" y="915990"/>
            <a:ext cx="9021778" cy="1230314"/>
            <a:chOff x="288" y="720"/>
            <a:chExt cx="5683" cy="775"/>
          </a:xfrm>
        </p:grpSpPr>
        <p:sp>
          <p:nvSpPr>
            <p:cNvPr id="8"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9" name="Text Box 7"/>
            <p:cNvSpPr txBox="1">
              <a:spLocks noChangeArrowheads="1"/>
            </p:cNvSpPr>
            <p:nvPr/>
          </p:nvSpPr>
          <p:spPr bwMode="auto">
            <a:xfrm>
              <a:off x="666" y="720"/>
              <a:ext cx="5305" cy="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China: </a:t>
              </a:r>
              <a:r>
                <a:rPr lang="en-US" sz="2800" dirty="0">
                  <a:solidFill>
                    <a:schemeClr val="tx1"/>
                  </a:solidFill>
                </a:rPr>
                <a:t>Beijing University of Technology</a:t>
              </a:r>
              <a:endParaRPr lang="en-US" sz="2600" dirty="0" smtClean="0">
                <a:solidFill>
                  <a:schemeClr val="tx1"/>
                </a:solidFill>
                <a:sym typeface="Wingdings" charset="0"/>
              </a:endParaRPr>
            </a:p>
            <a:p>
              <a:pPr algn="l" eaLnBrk="1" hangingPunct="1"/>
              <a:r>
                <a:rPr lang="en-US" sz="2600" dirty="0">
                  <a:solidFill>
                    <a:srgbClr val="000000"/>
                  </a:solidFill>
                  <a:sym typeface="Wingdings" charset="0"/>
                </a:rPr>
                <a:t>	 </a:t>
              </a:r>
              <a:r>
                <a:rPr lang="en-US" sz="2600" dirty="0" smtClean="0">
                  <a:solidFill>
                    <a:srgbClr val="000000"/>
                  </a:solidFill>
                  <a:sym typeface="Wingdings" charset="0"/>
                </a:rPr>
                <a:t>   </a:t>
              </a:r>
              <a:r>
                <a:rPr lang="en-US" sz="2600" dirty="0" smtClean="0">
                  <a:solidFill>
                    <a:schemeClr val="tx1"/>
                  </a:solidFill>
                  <a:sym typeface="Wingdings" charset="0"/>
                </a:rPr>
                <a:t>-</a:t>
              </a:r>
              <a:r>
                <a:rPr lang="en-US" sz="2000" dirty="0" smtClean="0">
                  <a:solidFill>
                    <a:schemeClr val="tx1"/>
                  </a:solidFill>
                  <a:sym typeface="Wingdings" charset="0"/>
                </a:rPr>
                <a:t>high current cathodes development </a:t>
              </a:r>
              <a:r>
                <a:rPr lang="en-US" sz="2000" dirty="0" smtClean="0">
                  <a:solidFill>
                    <a:srgbClr val="FF0000"/>
                  </a:solidFill>
                  <a:sym typeface="Wingdings" charset="0"/>
                </a:rPr>
                <a:t>[ca. 20 </a:t>
              </a:r>
              <a:r>
                <a:rPr lang="en-US" sz="2000" dirty="0" err="1" smtClean="0">
                  <a:solidFill>
                    <a:srgbClr val="FF0000"/>
                  </a:solidFill>
                  <a:sym typeface="Wingdings" charset="0"/>
                </a:rPr>
                <a:t>kCHF</a:t>
              </a:r>
              <a:r>
                <a:rPr lang="en-US" sz="2000" dirty="0" smtClean="0">
                  <a:solidFill>
                    <a:srgbClr val="FF0000"/>
                  </a:solidFill>
                  <a:sym typeface="Wingdings" charset="0"/>
                </a:rPr>
                <a:t>]</a:t>
              </a:r>
            </a:p>
            <a:p>
              <a:r>
                <a:rPr lang="en-US" sz="2000" dirty="0">
                  <a:solidFill>
                    <a:schemeClr val="tx1"/>
                  </a:solidFill>
                  <a:sym typeface="Wingdings" charset="0"/>
                </a:rPr>
                <a:t>	</a:t>
              </a:r>
              <a:endParaRPr lang="en-US" sz="2000" dirty="0" smtClean="0">
                <a:solidFill>
                  <a:schemeClr val="tx1"/>
                </a:solidFill>
                <a:sym typeface="Wingdings" charset="0"/>
              </a:endParaRPr>
            </a:p>
          </p:txBody>
        </p:sp>
      </p:grpSp>
      <p:sp>
        <p:nvSpPr>
          <p:cNvPr id="2" name="Title 1"/>
          <p:cNvSpPr>
            <a:spLocks noGrp="1"/>
          </p:cNvSpPr>
          <p:nvPr>
            <p:ph type="title"/>
          </p:nvPr>
        </p:nvSpPr>
        <p:spPr>
          <a:xfrm>
            <a:off x="756456" y="44624"/>
            <a:ext cx="7920000" cy="720000"/>
          </a:xfrm>
        </p:spPr>
        <p:txBody>
          <a:bodyPr/>
          <a:lstStyle/>
          <a:p>
            <a:r>
              <a:rPr lang="en-US" dirty="0"/>
              <a:t>Non-Member State Collaboration </a:t>
            </a:r>
            <a:r>
              <a:rPr lang="en-US" dirty="0" smtClean="0"/>
              <a:t>in discussion</a:t>
            </a:r>
            <a:endParaRPr lang="en-US" dirty="0"/>
          </a:p>
        </p:txBody>
      </p:sp>
      <p:grpSp>
        <p:nvGrpSpPr>
          <p:cNvPr id="22" name="Group 23"/>
          <p:cNvGrpSpPr>
            <a:grpSpLocks/>
          </p:cNvGrpSpPr>
          <p:nvPr/>
        </p:nvGrpSpPr>
        <p:grpSpPr bwMode="auto">
          <a:xfrm>
            <a:off x="39868" y="2254490"/>
            <a:ext cx="9021778" cy="1538289"/>
            <a:chOff x="288" y="720"/>
            <a:chExt cx="5683" cy="969"/>
          </a:xfrm>
        </p:grpSpPr>
        <p:sp>
          <p:nvSpPr>
            <p:cNvPr id="23"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24" name="Text Box 7"/>
            <p:cNvSpPr txBox="1">
              <a:spLocks noChangeArrowheads="1"/>
            </p:cNvSpPr>
            <p:nvPr/>
          </p:nvSpPr>
          <p:spPr bwMode="auto">
            <a:xfrm>
              <a:off x="666" y="720"/>
              <a:ext cx="5305" cy="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r>
                <a:rPr lang="en-US" sz="2600" dirty="0" smtClean="0">
                  <a:solidFill>
                    <a:srgbClr val="3333CC"/>
                  </a:solidFill>
                  <a:sym typeface="Wingdings" charset="0"/>
                </a:rPr>
                <a:t>China: </a:t>
              </a:r>
              <a:r>
                <a:rPr lang="en-US" sz="2600" dirty="0" smtClean="0">
                  <a:solidFill>
                    <a:schemeClr val="tx1"/>
                  </a:solidFill>
                  <a:sym typeface="Wingdings" charset="0"/>
                </a:rPr>
                <a:t>IHEP </a:t>
              </a:r>
              <a:r>
                <a:rPr lang="en-US" sz="2800" dirty="0" smtClean="0">
                  <a:solidFill>
                    <a:schemeClr val="tx1"/>
                  </a:solidFill>
                </a:rPr>
                <a:t>Beijing</a:t>
              </a:r>
              <a:endParaRPr lang="en-US" sz="2600" dirty="0" smtClean="0">
                <a:solidFill>
                  <a:schemeClr val="tx1"/>
                </a:solidFill>
                <a:sym typeface="Wingdings" charset="0"/>
              </a:endParaRPr>
            </a:p>
            <a:p>
              <a:pPr algn="l" eaLnBrk="1" hangingPunct="1"/>
              <a:r>
                <a:rPr lang="en-US" sz="2600" dirty="0">
                  <a:solidFill>
                    <a:srgbClr val="000000"/>
                  </a:solidFill>
                  <a:sym typeface="Wingdings" charset="0"/>
                </a:rPr>
                <a:t>	 </a:t>
              </a:r>
              <a:r>
                <a:rPr lang="en-US" sz="2600" dirty="0" smtClean="0">
                  <a:solidFill>
                    <a:srgbClr val="000000"/>
                  </a:solidFill>
                  <a:sym typeface="Wingdings" charset="0"/>
                </a:rPr>
                <a:t>   </a:t>
              </a:r>
              <a:r>
                <a:rPr lang="en-US" sz="2600" dirty="0" smtClean="0">
                  <a:solidFill>
                    <a:schemeClr val="tx1"/>
                  </a:solidFill>
                  <a:sym typeface="Wingdings" charset="0"/>
                </a:rPr>
                <a:t>-</a:t>
              </a:r>
              <a:r>
                <a:rPr lang="en-US" sz="2000" dirty="0" smtClean="0">
                  <a:solidFill>
                    <a:schemeClr val="tx1"/>
                  </a:solidFill>
                  <a:sym typeface="Wingdings" charset="0"/>
                </a:rPr>
                <a:t>HTS current leads</a:t>
              </a:r>
              <a:endParaRPr lang="en-US" sz="2000" dirty="0">
                <a:solidFill>
                  <a:srgbClr val="FF0000"/>
                </a:solidFill>
                <a:sym typeface="Wingdings" charset="0"/>
              </a:endParaRPr>
            </a:p>
            <a:p>
              <a:pPr algn="l" eaLnBrk="1" hangingPunct="1"/>
              <a:r>
                <a:rPr lang="en-US" sz="2000" dirty="0" smtClean="0">
                  <a:solidFill>
                    <a:srgbClr val="FF0000"/>
                  </a:solidFill>
                  <a:sym typeface="Wingdings" charset="0"/>
                </a:rPr>
                <a:t>             </a:t>
              </a:r>
              <a:r>
                <a:rPr lang="en-US" sz="2000" dirty="0" smtClean="0">
                  <a:solidFill>
                    <a:schemeClr val="tx1"/>
                  </a:solidFill>
                  <a:sym typeface="Wingdings" charset="0"/>
                </a:rPr>
                <a:t>- CCT magnet</a:t>
              </a:r>
            </a:p>
            <a:p>
              <a:r>
                <a:rPr lang="en-US" sz="2000" dirty="0">
                  <a:solidFill>
                    <a:schemeClr val="tx1"/>
                  </a:solidFill>
                  <a:sym typeface="Wingdings" charset="0"/>
                </a:rPr>
                <a:t>	</a:t>
              </a:r>
              <a:endParaRPr lang="en-US" sz="2000" dirty="0" smtClean="0">
                <a:solidFill>
                  <a:schemeClr val="tx1"/>
                </a:solidFill>
                <a:sym typeface="Wingdings" charset="0"/>
              </a:endParaRPr>
            </a:p>
          </p:txBody>
        </p:sp>
      </p:grpSp>
      <p:sp>
        <p:nvSpPr>
          <p:cNvPr id="11"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571576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relative contributions </a:t>
            </a:r>
            <a:br>
              <a:rPr lang="en-US" dirty="0" smtClean="0"/>
            </a:br>
            <a:r>
              <a:rPr lang="en-US" dirty="0" smtClean="0"/>
              <a:t>(based </a:t>
            </a:r>
            <a:r>
              <a:rPr lang="en-US" smtClean="0"/>
              <a:t>on </a:t>
            </a:r>
            <a:r>
              <a:rPr lang="en-US" smtClean="0"/>
              <a:t>estimated </a:t>
            </a:r>
            <a:r>
              <a:rPr lang="en-US" smtClean="0"/>
              <a:t>Project </a:t>
            </a:r>
            <a:r>
              <a:rPr lang="en-US" dirty="0" smtClean="0"/>
              <a:t>budget values)</a:t>
            </a:r>
            <a:endParaRPr lang="en-US"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24</a:t>
            </a:fld>
            <a:endParaRPr lang="fr-FR"/>
          </a:p>
        </p:txBody>
      </p:sp>
      <p:pic>
        <p:nvPicPr>
          <p:cNvPr id="3" name="Picture 2"/>
          <p:cNvPicPr>
            <a:picLocks noChangeAspect="1"/>
          </p:cNvPicPr>
          <p:nvPr/>
        </p:nvPicPr>
        <p:blipFill>
          <a:blip r:embed="rId2"/>
          <a:stretch>
            <a:fillRect/>
          </a:stretch>
        </p:blipFill>
        <p:spPr>
          <a:xfrm>
            <a:off x="2051720" y="1211638"/>
            <a:ext cx="5760640" cy="5068256"/>
          </a:xfrm>
          <a:prstGeom prst="rect">
            <a:avLst/>
          </a:prstGeom>
        </p:spPr>
      </p:pic>
      <p:sp>
        <p:nvSpPr>
          <p:cNvPr id="6"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584625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4" name="Espace réservé du texte 3"/>
          <p:cNvSpPr>
            <a:spLocks noGrp="1"/>
          </p:cNvSpPr>
          <p:nvPr>
            <p:ph type="body" sz="quarter" idx="14"/>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25</a:t>
            </a:fld>
            <a:endParaRPr lang="fr-FR" dirty="0"/>
          </a:p>
        </p:txBody>
      </p:sp>
      <p:pic>
        <p:nvPicPr>
          <p:cNvPr id="6" name="Image 5" descr="CERN-logo_outline.jpg"/>
          <p:cNvPicPr>
            <a:picLocks noChangeAspect="1"/>
          </p:cNvPicPr>
          <p:nvPr/>
        </p:nvPicPr>
        <p:blipFill>
          <a:blip r:embed="rId3"/>
          <a:stretch>
            <a:fillRect/>
          </a:stretch>
        </p:blipFill>
        <p:spPr>
          <a:xfrm>
            <a:off x="377190" y="5946775"/>
            <a:ext cx="613410" cy="603250"/>
          </a:xfrm>
          <a:prstGeom prst="rect">
            <a:avLst/>
          </a:prstGeom>
        </p:spPr>
      </p:pic>
      <p:sp>
        <p:nvSpPr>
          <p:cNvPr id="9" name="Footer Placeholder 3"/>
          <p:cNvSpPr>
            <a:spLocks noGrp="1"/>
          </p:cNvSpPr>
          <p:nvPr>
            <p:ph type="ftr" sz="quarter" idx="11"/>
          </p:nvPr>
        </p:nvSpPr>
        <p:spPr>
          <a:xfrm>
            <a:off x="971600"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2000539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pPr/>
              <a:t>26</a:t>
            </a:fld>
            <a:endParaRPr lang="fr-FR"/>
          </a:p>
        </p:txBody>
      </p:sp>
      <p:sp>
        <p:nvSpPr>
          <p:cNvPr id="6" name="Title 1"/>
          <p:cNvSpPr>
            <a:spLocks noGrp="1"/>
          </p:cNvSpPr>
          <p:nvPr>
            <p:ph type="title"/>
          </p:nvPr>
        </p:nvSpPr>
        <p:spPr>
          <a:xfrm>
            <a:off x="612000" y="180000"/>
            <a:ext cx="7920000" cy="720000"/>
          </a:xfrm>
        </p:spPr>
        <p:txBody>
          <a:bodyPr/>
          <a:lstStyle/>
          <a:p>
            <a:r>
              <a:rPr lang="en-GB" dirty="0"/>
              <a:t>New Collaboration </a:t>
            </a:r>
            <a:r>
              <a:rPr lang="en-GB" dirty="0" smtClean="0"/>
              <a:t>Agreement: general part</a:t>
            </a:r>
            <a:endParaRPr lang="en-GB" dirty="0"/>
          </a:p>
        </p:txBody>
      </p:sp>
      <p:sp>
        <p:nvSpPr>
          <p:cNvPr id="8" name="Content Placeholder 2"/>
          <p:cNvSpPr>
            <a:spLocks noGrp="1"/>
          </p:cNvSpPr>
          <p:nvPr>
            <p:ph idx="1"/>
          </p:nvPr>
        </p:nvSpPr>
        <p:spPr>
          <a:xfrm>
            <a:off x="612000" y="1219200"/>
            <a:ext cx="7920000" cy="4906963"/>
          </a:xfrm>
        </p:spPr>
        <p:txBody>
          <a:bodyPr>
            <a:normAutofit fontScale="40000" lnSpcReduction="20000"/>
          </a:bodyPr>
          <a:lstStyle/>
          <a:p>
            <a:pPr marL="0" indent="0">
              <a:buNone/>
            </a:pPr>
            <a:r>
              <a:rPr lang="en-US" b="1" cap="small" dirty="0"/>
              <a:t>Version 25-8-16</a:t>
            </a:r>
            <a:endParaRPr lang="en-GB" dirty="0"/>
          </a:p>
          <a:p>
            <a:pPr marL="0" indent="0">
              <a:buNone/>
            </a:pPr>
            <a:r>
              <a:rPr lang="en-US" b="1" cap="small" dirty="0"/>
              <a:t> </a:t>
            </a:r>
            <a:endParaRPr lang="en-GB" dirty="0"/>
          </a:p>
          <a:p>
            <a:pPr marL="0" indent="0">
              <a:buNone/>
            </a:pPr>
            <a:r>
              <a:rPr lang="en-US" b="1" cap="small" dirty="0"/>
              <a:t> </a:t>
            </a:r>
            <a:endParaRPr lang="en-GB" dirty="0"/>
          </a:p>
          <a:p>
            <a:pPr marL="0" indent="0" algn="ctr">
              <a:buNone/>
            </a:pPr>
            <a:r>
              <a:rPr lang="en-US" b="1" cap="small" dirty="0"/>
              <a:t>MEMORANDUM OF UNDERSTANDING </a:t>
            </a:r>
            <a:endParaRPr lang="en-GB" dirty="0"/>
          </a:p>
          <a:p>
            <a:pPr marL="0" indent="0" algn="ctr">
              <a:buNone/>
            </a:pPr>
            <a:r>
              <a:rPr lang="en-US" b="1" cap="small" dirty="0"/>
              <a:t>FOR COLLABORATION IN THE HIGH LUMINOSITY LHC PROJECT </a:t>
            </a:r>
            <a:endParaRPr lang="en-GB" dirty="0"/>
          </a:p>
          <a:p>
            <a:pPr marL="0" indent="0" algn="ctr">
              <a:buNone/>
            </a:pPr>
            <a:r>
              <a:rPr lang="en-US" b="1" cap="small" dirty="0"/>
              <a:t>AT CERN</a:t>
            </a:r>
            <a:endParaRPr lang="en-GB" dirty="0"/>
          </a:p>
          <a:p>
            <a:pPr marL="0" indent="0">
              <a:buNone/>
            </a:pPr>
            <a:r>
              <a:rPr lang="en-US" dirty="0"/>
              <a:t> </a:t>
            </a:r>
            <a:endParaRPr lang="en-GB" dirty="0"/>
          </a:p>
          <a:p>
            <a:pPr marL="0" indent="0">
              <a:buNone/>
            </a:pPr>
            <a:r>
              <a:rPr lang="en-US" b="1" cap="small" dirty="0"/>
              <a:t> </a:t>
            </a:r>
            <a:endParaRPr lang="en-GB" dirty="0"/>
          </a:p>
          <a:p>
            <a:pPr marL="0" indent="0">
              <a:buNone/>
            </a:pPr>
            <a:r>
              <a:rPr lang="en-US" b="1" cap="small" dirty="0"/>
              <a:t> </a:t>
            </a:r>
            <a:endParaRPr lang="en-GB" dirty="0"/>
          </a:p>
          <a:p>
            <a:pPr marL="0" indent="0">
              <a:buNone/>
            </a:pPr>
            <a:r>
              <a:rPr lang="en-US" b="1" cap="small" dirty="0"/>
              <a:t>Between: </a:t>
            </a:r>
            <a:r>
              <a:rPr lang="en-US" cap="small" dirty="0"/>
              <a:t>The European Organization for Nuclear Research (“CERN”)</a:t>
            </a:r>
            <a:r>
              <a:rPr lang="en-US" dirty="0"/>
              <a:t>, an Intergovernmental Organization having its seat at Geneva, Switzerland, as the Host Organization of the High Luminosity LHC project (“HL-LHC Project”);</a:t>
            </a:r>
            <a:endParaRPr lang="en-GB" dirty="0"/>
          </a:p>
          <a:p>
            <a:pPr marL="0" indent="0">
              <a:buNone/>
            </a:pPr>
            <a:r>
              <a:rPr lang="en-US" dirty="0"/>
              <a:t> </a:t>
            </a:r>
            <a:endParaRPr lang="en-GB" dirty="0"/>
          </a:p>
          <a:p>
            <a:pPr marL="0" indent="0">
              <a:buNone/>
            </a:pPr>
            <a:r>
              <a:rPr lang="en-US" dirty="0"/>
              <a:t> </a:t>
            </a:r>
            <a:endParaRPr lang="en-GB" dirty="0"/>
          </a:p>
          <a:p>
            <a:pPr marL="0" indent="0">
              <a:buNone/>
            </a:pPr>
            <a:r>
              <a:rPr lang="en-US" b="1" cap="small" dirty="0"/>
              <a:t>and: </a:t>
            </a:r>
            <a:r>
              <a:rPr lang="en-US" cap="small" dirty="0"/>
              <a:t>The institutes, laboratories, universities and their funding agencies and other signatories of this memorandum of understanding,</a:t>
            </a:r>
            <a:endParaRPr lang="en-GB" dirty="0"/>
          </a:p>
          <a:p>
            <a:pPr marL="0" indent="0">
              <a:buNone/>
            </a:pPr>
            <a:r>
              <a:rPr lang="en-US" dirty="0"/>
              <a:t> </a:t>
            </a:r>
            <a:endParaRPr lang="en-GB" dirty="0"/>
          </a:p>
          <a:p>
            <a:pPr marL="0" indent="0">
              <a:buNone/>
            </a:pPr>
            <a:r>
              <a:rPr lang="en-US" dirty="0"/>
              <a:t> </a:t>
            </a:r>
            <a:endParaRPr lang="en-GB" dirty="0"/>
          </a:p>
          <a:p>
            <a:pPr marL="0" indent="0">
              <a:buNone/>
            </a:pPr>
            <a:r>
              <a:rPr lang="en-US" dirty="0"/>
              <a:t>Hereafter “Participant” and collectively “Participants”</a:t>
            </a:r>
            <a:endParaRPr lang="en-GB" dirty="0"/>
          </a:p>
          <a:p>
            <a:pPr marL="0" indent="0">
              <a:buNone/>
            </a:pPr>
            <a:r>
              <a:rPr lang="en-US" dirty="0"/>
              <a:t> </a:t>
            </a:r>
            <a:endParaRPr lang="en-GB" dirty="0"/>
          </a:p>
          <a:p>
            <a:pPr marL="0" indent="0">
              <a:buNone/>
            </a:pPr>
            <a:r>
              <a:rPr lang="en-US" dirty="0"/>
              <a:t> </a:t>
            </a:r>
            <a:endParaRPr lang="en-GB" dirty="0"/>
          </a:p>
          <a:p>
            <a:pPr marL="0" indent="0">
              <a:buNone/>
            </a:pPr>
            <a:r>
              <a:rPr lang="en-US" b="1" cap="small" dirty="0"/>
              <a:t>CONSIDERING:</a:t>
            </a:r>
            <a:endParaRPr lang="en-GB" dirty="0"/>
          </a:p>
          <a:p>
            <a:pPr marL="0" indent="0">
              <a:buNone/>
            </a:pPr>
            <a:r>
              <a:rPr lang="en-US" cap="small" dirty="0"/>
              <a:t> </a:t>
            </a:r>
            <a:endParaRPr lang="en-GB" dirty="0"/>
          </a:p>
          <a:p>
            <a:pPr marL="0" indent="0">
              <a:buNone/>
            </a:pPr>
            <a:r>
              <a:rPr lang="en-US" dirty="0"/>
              <a:t>That CERN, an Intergovernmental Organization, is a leading global laboratory in particle physics, providing for collaboration of a pure scientific and fundamental character, with participation by scientific institutes from all over the world; </a:t>
            </a:r>
            <a:endParaRPr lang="en-GB" dirty="0"/>
          </a:p>
          <a:p>
            <a:pPr marL="0" indent="0">
              <a:buNone/>
            </a:pPr>
            <a:r>
              <a:rPr lang="en-US" dirty="0"/>
              <a:t> </a:t>
            </a:r>
            <a:endParaRPr lang="en-GB" dirty="0"/>
          </a:p>
          <a:p>
            <a:pPr marL="0" indent="0">
              <a:buNone/>
            </a:pPr>
            <a:r>
              <a:rPr lang="en-US" dirty="0"/>
              <a:t>That XXX wishes to contribute to the HL-LHC Project, which aims at maximizing the performance of the LHC accelerator by increasing its luminosity, and that XXX has internationally recognized experience in fields that are relevant to the HL-LHC Project; </a:t>
            </a:r>
            <a:endParaRPr lang="en-GB" dirty="0"/>
          </a:p>
          <a:p>
            <a:pPr marL="0" indent="0">
              <a:buNone/>
            </a:pPr>
            <a:r>
              <a:rPr lang="en-US" dirty="0"/>
              <a:t> </a:t>
            </a:r>
            <a:endParaRPr lang="en-GB" dirty="0"/>
          </a:p>
          <a:p>
            <a:pPr marL="0" indent="0">
              <a:buNone/>
            </a:pPr>
            <a:r>
              <a:rPr lang="en-US" dirty="0"/>
              <a:t>That the Participants will derive mutual benefits from their collaboration in the HL-LHC Project,</a:t>
            </a:r>
            <a:endParaRPr lang="en-GB" dirty="0"/>
          </a:p>
          <a:p>
            <a:pPr marL="0" indent="0">
              <a:buNone/>
            </a:pPr>
            <a:endParaRPr lang="en-US" dirty="0"/>
          </a:p>
        </p:txBody>
      </p:sp>
      <p:sp>
        <p:nvSpPr>
          <p:cNvPr id="10"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36871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980728"/>
            <a:ext cx="7920000" cy="5145435"/>
          </a:xfrm>
        </p:spPr>
        <p:txBody>
          <a:bodyPr>
            <a:normAutofit fontScale="40000" lnSpcReduction="20000"/>
          </a:bodyPr>
          <a:lstStyle/>
          <a:p>
            <a:pPr marL="0" indent="0">
              <a:spcAft>
                <a:spcPts val="0"/>
              </a:spcAft>
              <a:buNone/>
              <a:tabLst>
                <a:tab pos="2082800" algn="l"/>
              </a:tabLst>
            </a:pPr>
            <a:r>
              <a:rPr lang="en-US" b="1" cap="small" dirty="0">
                <a:latin typeface="Times New Roman" charset="0"/>
                <a:ea typeface="ＭＳ 明朝" charset="-128"/>
                <a:cs typeface="Times New Roman" charset="0"/>
              </a:rPr>
              <a:t>AGREE AS FOLLOWS:</a:t>
            </a:r>
            <a:endParaRPr lang="en-GB" sz="3200" dirty="0">
              <a:latin typeface="Cambria" charset="0"/>
              <a:ea typeface="ＭＳ 明朝" charset="-128"/>
              <a:cs typeface="Times New Roman" charset="0"/>
            </a:endParaRPr>
          </a:p>
          <a:p>
            <a:pPr marL="0" indent="0">
              <a:spcAft>
                <a:spcPts val="0"/>
              </a:spcAft>
              <a:buNone/>
            </a:pPr>
            <a:r>
              <a:rPr lang="en-US" dirty="0">
                <a:latin typeface="Times New Roman" charset="0"/>
                <a:ea typeface="ＭＳ 明朝" charset="-128"/>
                <a:cs typeface="Times New Roman" charset="0"/>
              </a:rPr>
              <a:t> </a:t>
            </a:r>
            <a:endParaRPr lang="en-GB" sz="3200" dirty="0">
              <a:latin typeface="Cambria" charset="0"/>
              <a:ea typeface="ＭＳ 明朝" charset="-128"/>
              <a:cs typeface="Times New Roman" charset="0"/>
            </a:endParaRPr>
          </a:p>
          <a:p>
            <a:pPr marL="0" indent="0" algn="ctr">
              <a:spcAft>
                <a:spcPts val="0"/>
              </a:spcAft>
              <a:buNone/>
              <a:tabLst>
                <a:tab pos="901700" algn="l"/>
              </a:tabLst>
            </a:pPr>
            <a:r>
              <a:rPr lang="en-US" b="1" dirty="0">
                <a:latin typeface="Times New Roman" charset="0"/>
                <a:ea typeface="ＭＳ 明朝" charset="-128"/>
                <a:cs typeface="Times New Roman" charset="0"/>
              </a:rPr>
              <a:t>Article 1</a:t>
            </a:r>
            <a:endParaRPr lang="en-GB" sz="3200" dirty="0">
              <a:latin typeface="Cambria" charset="0"/>
              <a:ea typeface="ＭＳ 明朝" charset="-128"/>
              <a:cs typeface="Times New Roman" charset="0"/>
            </a:endParaRPr>
          </a:p>
          <a:p>
            <a:pPr marL="0" indent="0" algn="ctr">
              <a:spcAft>
                <a:spcPts val="0"/>
              </a:spcAft>
              <a:buNone/>
              <a:tabLst>
                <a:tab pos="901700" algn="l"/>
              </a:tabLst>
            </a:pPr>
            <a:r>
              <a:rPr lang="en-US" b="1" dirty="0">
                <a:latin typeface="Times New Roman" charset="0"/>
                <a:ea typeface="ＭＳ 明朝" charset="-128"/>
                <a:cs typeface="Times New Roman" charset="0"/>
              </a:rPr>
              <a:t>Purpose </a:t>
            </a:r>
            <a:endParaRPr lang="en-GB" sz="3200" dirty="0">
              <a:latin typeface="Cambria" charset="0"/>
              <a:ea typeface="ＭＳ 明朝" charset="-128"/>
              <a:cs typeface="Times New Roman" charset="0"/>
            </a:endParaRPr>
          </a:p>
          <a:p>
            <a:pPr marL="0" indent="0" algn="ctr">
              <a:spcAft>
                <a:spcPts val="0"/>
              </a:spcAft>
              <a:buNone/>
              <a:tabLst>
                <a:tab pos="901700" algn="l"/>
              </a:tabLst>
            </a:pPr>
            <a:r>
              <a:rPr lang="en-US" b="1" dirty="0">
                <a:latin typeface="Times New Roman" charset="0"/>
                <a:ea typeface="ＭＳ 明朝" charset="-128"/>
                <a:cs typeface="Times New Roman" charset="0"/>
              </a:rPr>
              <a:t> </a:t>
            </a:r>
            <a:endParaRPr lang="en-GB" sz="3200" dirty="0">
              <a:latin typeface="Cambria" charset="0"/>
              <a:ea typeface="ＭＳ 明朝" charset="-128"/>
              <a:cs typeface="Times New Roman" charset="0"/>
            </a:endParaRPr>
          </a:p>
          <a:p>
            <a:pPr marL="0" indent="0" algn="just">
              <a:spcAft>
                <a:spcPts val="0"/>
              </a:spcAft>
              <a:buNone/>
              <a:tabLst>
                <a:tab pos="901700" algn="l"/>
              </a:tabLst>
            </a:pPr>
            <a:r>
              <a:rPr lang="en-US" dirty="0" smtClean="0">
                <a:latin typeface="Times New Roman" charset="0"/>
                <a:ea typeface="ＭＳ 明朝" charset="-128"/>
                <a:cs typeface="Times New Roman" charset="0"/>
              </a:rPr>
              <a:t>1.1 This </a:t>
            </a:r>
            <a:r>
              <a:rPr lang="en-US" dirty="0">
                <a:latin typeface="Times New Roman" charset="0"/>
                <a:ea typeface="ＭＳ 明朝" charset="-128"/>
                <a:cs typeface="Times New Roman" charset="0"/>
              </a:rPr>
              <a:t>Memorandum of Understanding (“MoU”) establishes the framework for collaboration in </a:t>
            </a:r>
            <a:r>
              <a:rPr lang="en-US" dirty="0">
                <a:latin typeface="Times New Roman" charset="0"/>
                <a:ea typeface="Times New Roman" charset="0"/>
                <a:cs typeface="Times New Roman" charset="0"/>
              </a:rPr>
              <a:t>the HL-LHC Project. The current description of the </a:t>
            </a:r>
            <a:r>
              <a:rPr lang="en-US" dirty="0">
                <a:latin typeface="Times New Roman" charset="0"/>
                <a:ea typeface="ＭＳ 明朝" charset="-128"/>
                <a:cs typeface="Times New Roman" charset="0"/>
              </a:rPr>
              <a:t>HL-LHC Project</a:t>
            </a:r>
            <a:r>
              <a:rPr lang="en-US" dirty="0">
                <a:latin typeface="Times New Roman" charset="0"/>
                <a:ea typeface="Times New Roman" charset="0"/>
                <a:cs typeface="Times New Roman" charset="0"/>
              </a:rPr>
              <a:t> is provided in CERN’s EDMS system. </a:t>
            </a:r>
            <a:r>
              <a:rPr lang="en-US" dirty="0">
                <a:latin typeface="Times New Roman" charset="0"/>
                <a:ea typeface="ＭＳ 明朝" charset="-128"/>
                <a:cs typeface="Times New Roman" charset="0"/>
              </a:rPr>
              <a:t>The Participants shall use the results of their collaboration for non-military purposes only.</a:t>
            </a:r>
            <a:endParaRPr lang="en-GB" sz="3200" dirty="0">
              <a:latin typeface="Cambria" charset="0"/>
              <a:ea typeface="ＭＳ 明朝" charset="-128"/>
              <a:cs typeface="Times New Roman" charset="0"/>
            </a:endParaRPr>
          </a:p>
          <a:p>
            <a:pPr marL="0" indent="0" algn="just">
              <a:spcAft>
                <a:spcPts val="0"/>
              </a:spcAft>
              <a:buNone/>
              <a:tabLst>
                <a:tab pos="901700" algn="l"/>
              </a:tabLst>
            </a:pPr>
            <a:r>
              <a:rPr lang="en-US" dirty="0">
                <a:latin typeface="Times New Roman" charset="0"/>
                <a:ea typeface="Times New Roman" charset="0"/>
                <a:cs typeface="Times New Roman" charset="0"/>
              </a:rPr>
              <a:t> </a:t>
            </a:r>
            <a:endParaRPr lang="en-GB" sz="3200" dirty="0">
              <a:latin typeface="Cambria" charset="0"/>
              <a:ea typeface="ＭＳ 明朝" charset="-128"/>
              <a:cs typeface="Times New Roman" charset="0"/>
            </a:endParaRPr>
          </a:p>
          <a:p>
            <a:pPr marL="0" indent="0" algn="just">
              <a:spcAft>
                <a:spcPts val="0"/>
              </a:spcAft>
              <a:buNone/>
              <a:tabLst>
                <a:tab pos="901700" algn="l"/>
              </a:tabLst>
            </a:pPr>
            <a:r>
              <a:rPr lang="en-US" dirty="0" smtClean="0">
                <a:latin typeface="Times New Roman" charset="0"/>
                <a:ea typeface="Times New Roman" charset="0"/>
                <a:cs typeface="Times New Roman" charset="0"/>
              </a:rPr>
              <a:t>1.2 By </a:t>
            </a:r>
            <a:r>
              <a:rPr lang="en-US" dirty="0">
                <a:latin typeface="Times New Roman" charset="0"/>
                <a:ea typeface="Times New Roman" charset="0"/>
                <a:cs typeface="Times New Roman" charset="0"/>
              </a:rPr>
              <a:t>signing this MoU, the signatory becomes a Participant in the HL-LHC Project, together with other Participants. </a:t>
            </a:r>
            <a:r>
              <a:rPr lang="en-US" dirty="0">
                <a:latin typeface="Times New Roman" charset="0"/>
                <a:ea typeface="ＭＳ 明朝" charset="-128"/>
                <a:cs typeface="Times New Roman" charset="0"/>
              </a:rPr>
              <a:t>A list of Participants and their Funding Agencies is set out in </a:t>
            </a:r>
            <a:r>
              <a:rPr lang="en-US" u="sng" dirty="0">
                <a:latin typeface="Times New Roman" charset="0"/>
                <a:ea typeface="ＭＳ 明朝" charset="-128"/>
                <a:cs typeface="Times New Roman" charset="0"/>
              </a:rPr>
              <a:t>Annex 1</a:t>
            </a:r>
            <a:r>
              <a:rPr lang="en-US" dirty="0">
                <a:latin typeface="Times New Roman" charset="0"/>
                <a:ea typeface="ＭＳ 明朝" charset="-128"/>
                <a:cs typeface="Times New Roman" charset="0"/>
              </a:rPr>
              <a:t>.  </a:t>
            </a:r>
            <a:r>
              <a:rPr lang="en-US" dirty="0">
                <a:latin typeface="Times New Roman" charset="0"/>
                <a:ea typeface="Times New Roman" charset="0"/>
                <a:cs typeface="Times New Roman" charset="0"/>
              </a:rPr>
              <a:t>Except as agreed otherwise, this MoU is without prejudice to any agreement or arrangement between CERN and the signatory existing at the date of the latter’s accession to this MoU. </a:t>
            </a:r>
            <a:endParaRPr lang="en-GB" sz="3200" dirty="0">
              <a:latin typeface="Cambria" charset="0"/>
              <a:ea typeface="ＭＳ 明朝" charset="-128"/>
              <a:cs typeface="Times New Roman" charset="0"/>
            </a:endParaRPr>
          </a:p>
          <a:p>
            <a:pPr marL="0" indent="0" algn="just">
              <a:spcAft>
                <a:spcPts val="0"/>
              </a:spcAft>
              <a:buNone/>
              <a:tabLst>
                <a:tab pos="901700" algn="l"/>
              </a:tabLst>
            </a:pPr>
            <a:r>
              <a:rPr lang="en-US" dirty="0" smtClean="0">
                <a:latin typeface="Times New Roman" charset="0"/>
                <a:ea typeface="ＭＳ 明朝" charset="-128"/>
                <a:cs typeface="Times New Roman" charset="0"/>
              </a:rPr>
              <a:t>1.3 Except </a:t>
            </a:r>
            <a:r>
              <a:rPr lang="en-US" dirty="0">
                <a:latin typeface="Times New Roman" charset="0"/>
                <a:ea typeface="ＭＳ 明朝" charset="-128"/>
                <a:cs typeface="Times New Roman" charset="0"/>
              </a:rPr>
              <a:t>for Articles 5, 6, 7, 9 and this Article, which are binding and shall survive termination of this MoU, this MoU is not legally binding, and each Participant’s involvement in the HL-LHC Project is on a best-effort basis. This MoU does not constitute or imply any commitment of resources. Without prejudice to the provisions of this MoU, it is understood that each Participant’s involvement in the HL-LHC Project is governed by its internal policies and regulations and the laws to which it is subject. </a:t>
            </a:r>
            <a:endParaRPr lang="en-GB" sz="3200" dirty="0">
              <a:latin typeface="Cambria" charset="0"/>
              <a:ea typeface="ＭＳ 明朝" charset="-128"/>
              <a:cs typeface="Times New Roman" charset="0"/>
            </a:endParaRPr>
          </a:p>
          <a:p>
            <a:pPr marL="0" indent="0" algn="just">
              <a:spcAft>
                <a:spcPts val="0"/>
              </a:spcAft>
              <a:buNone/>
              <a:tabLst>
                <a:tab pos="901700" algn="l"/>
              </a:tabLst>
            </a:pPr>
            <a:r>
              <a:rPr lang="en-US" dirty="0">
                <a:latin typeface="Times New Roman" charset="0"/>
                <a:ea typeface="ＭＳ 明朝" charset="-128"/>
                <a:cs typeface="Times New Roman" charset="0"/>
              </a:rPr>
              <a:t> </a:t>
            </a:r>
            <a:endParaRPr lang="en-GB" sz="3200" dirty="0">
              <a:latin typeface="Cambria" charset="0"/>
              <a:ea typeface="ＭＳ 明朝" charset="-128"/>
              <a:cs typeface="Times New Roman" charset="0"/>
            </a:endParaRPr>
          </a:p>
          <a:p>
            <a:pPr marL="0" indent="0" algn="just">
              <a:spcAft>
                <a:spcPts val="0"/>
              </a:spcAft>
              <a:buNone/>
              <a:tabLst>
                <a:tab pos="901700" algn="l"/>
              </a:tabLst>
            </a:pPr>
            <a:r>
              <a:rPr lang="en-US" dirty="0">
                <a:latin typeface="Times New Roman" charset="0"/>
                <a:ea typeface="ＭＳ 明朝" charset="-128"/>
                <a:cs typeface="Times New Roman" charset="0"/>
              </a:rPr>
              <a:t> </a:t>
            </a:r>
            <a:endParaRPr lang="en-GB" sz="3200" dirty="0">
              <a:latin typeface="Cambria" charset="0"/>
              <a:ea typeface="ＭＳ 明朝" charset="-128"/>
              <a:cs typeface="Times New Roman" charset="0"/>
            </a:endParaRPr>
          </a:p>
          <a:p>
            <a:pPr marL="0" indent="0" algn="just">
              <a:spcAft>
                <a:spcPts val="0"/>
              </a:spcAft>
              <a:buNone/>
              <a:tabLst>
                <a:tab pos="901700" algn="l"/>
              </a:tabLst>
            </a:pPr>
            <a:r>
              <a:rPr lang="en-US" dirty="0">
                <a:latin typeface="Times New Roman" charset="0"/>
                <a:ea typeface="ＭＳ 明朝" charset="-128"/>
                <a:cs typeface="Times New Roman" charset="0"/>
              </a:rPr>
              <a:t> </a:t>
            </a:r>
            <a:endParaRPr lang="en-GB" sz="3200" dirty="0">
              <a:latin typeface="Cambria" charset="0"/>
              <a:ea typeface="ＭＳ 明朝" charset="-128"/>
              <a:cs typeface="Times New Roman" charset="0"/>
            </a:endParaRPr>
          </a:p>
          <a:p>
            <a:pPr marL="0" indent="0" algn="ctr">
              <a:spcAft>
                <a:spcPts val="0"/>
              </a:spcAft>
              <a:buNone/>
              <a:tabLst>
                <a:tab pos="901700" algn="l"/>
              </a:tabLst>
            </a:pPr>
            <a:r>
              <a:rPr lang="en-US" b="1" dirty="0">
                <a:latin typeface="Times New Roman" charset="0"/>
                <a:ea typeface="ＭＳ 明朝" charset="-128"/>
                <a:cs typeface="Times New Roman" charset="0"/>
              </a:rPr>
              <a:t>Article 2</a:t>
            </a:r>
            <a:endParaRPr lang="en-GB" sz="3200" dirty="0">
              <a:latin typeface="Cambria" charset="0"/>
              <a:ea typeface="ＭＳ 明朝" charset="-128"/>
              <a:cs typeface="Times New Roman" charset="0"/>
            </a:endParaRPr>
          </a:p>
          <a:p>
            <a:pPr marL="0" indent="0" algn="ctr">
              <a:spcAft>
                <a:spcPts val="0"/>
              </a:spcAft>
              <a:buNone/>
              <a:tabLst>
                <a:tab pos="901700" algn="l"/>
              </a:tabLst>
            </a:pPr>
            <a:r>
              <a:rPr lang="en-US" b="1" dirty="0">
                <a:latin typeface="Times New Roman" charset="0"/>
                <a:ea typeface="ＭＳ 明朝" charset="-128"/>
                <a:cs typeface="Times New Roman" charset="0"/>
              </a:rPr>
              <a:t>Contributions </a:t>
            </a:r>
            <a:endParaRPr lang="en-GB" sz="3200" dirty="0" smtClean="0">
              <a:latin typeface="Cambria" charset="0"/>
              <a:ea typeface="ＭＳ 明朝" charset="-128"/>
              <a:cs typeface="Times New Roman" charset="0"/>
            </a:endParaRPr>
          </a:p>
          <a:p>
            <a:pPr marL="0" indent="0" algn="ctr">
              <a:spcAft>
                <a:spcPts val="0"/>
              </a:spcAft>
              <a:buNone/>
              <a:tabLst>
                <a:tab pos="901700" algn="l"/>
              </a:tabLst>
            </a:pPr>
            <a:endParaRPr lang="en-GB" sz="3200" dirty="0">
              <a:latin typeface="Cambria" charset="0"/>
              <a:ea typeface="ＭＳ 明朝" charset="-128"/>
              <a:cs typeface="Times New Roman" charset="0"/>
            </a:endParaRPr>
          </a:p>
          <a:p>
            <a:pPr marL="0" indent="0">
              <a:spcAft>
                <a:spcPts val="0"/>
              </a:spcAft>
              <a:buNone/>
              <a:tabLst>
                <a:tab pos="901700" algn="l"/>
              </a:tabLst>
            </a:pPr>
            <a:r>
              <a:rPr lang="en-US" dirty="0" smtClean="0">
                <a:latin typeface="Times New Roman" charset="0"/>
                <a:ea typeface="ＭＳ 明朝" charset="-128"/>
                <a:cs typeface="Times New Roman" charset="0"/>
              </a:rPr>
              <a:t>2.1 A </a:t>
            </a:r>
            <a:r>
              <a:rPr lang="en-US" dirty="0">
                <a:latin typeface="Times New Roman" charset="0"/>
                <a:ea typeface="ＭＳ 明朝" charset="-128"/>
                <a:cs typeface="Times New Roman" charset="0"/>
              </a:rPr>
              <a:t>Participant may contribute in terms of funds, expertise, equipment, materials and other in-kind contributions, knowledge and other resources. Except as agreed otherwise, each Participant shall bear the cost of its contribution to the HL-LHC </a:t>
            </a:r>
            <a:r>
              <a:rPr lang="en-US" dirty="0" smtClean="0">
                <a:latin typeface="Times New Roman" charset="0"/>
                <a:ea typeface="ＭＳ 明朝" charset="-128"/>
                <a:cs typeface="Times New Roman" charset="0"/>
              </a:rPr>
              <a:t>Project.</a:t>
            </a:r>
            <a:endParaRPr lang="en-GB" dirty="0" smtClean="0">
              <a:latin typeface="Cambria" charset="0"/>
              <a:ea typeface="ＭＳ 明朝" charset="-128"/>
              <a:cs typeface="Times New Roman" charset="0"/>
            </a:endParaRPr>
          </a:p>
          <a:p>
            <a:pPr marL="0" indent="0">
              <a:spcAft>
                <a:spcPts val="0"/>
              </a:spcAft>
              <a:buClr>
                <a:schemeClr val="tx1"/>
              </a:buClr>
              <a:buNone/>
              <a:tabLst>
                <a:tab pos="901700" algn="l"/>
              </a:tabLst>
            </a:pPr>
            <a:endParaRPr lang="en-GB" dirty="0">
              <a:latin typeface="Cambria" charset="0"/>
              <a:ea typeface="ＭＳ 明朝" charset="-128"/>
              <a:cs typeface="Times New Roman" charset="0"/>
            </a:endParaRPr>
          </a:p>
          <a:p>
            <a:pPr marL="0" indent="0">
              <a:spcAft>
                <a:spcPts val="0"/>
              </a:spcAft>
              <a:buClr>
                <a:schemeClr val="tx1"/>
              </a:buClr>
              <a:buNone/>
              <a:tabLst>
                <a:tab pos="901700" algn="l"/>
              </a:tabLst>
            </a:pPr>
            <a:r>
              <a:rPr lang="en-US" dirty="0" smtClean="0">
                <a:latin typeface="Times New Roman" charset="0"/>
                <a:ea typeface="ＭＳ 明朝" charset="-128"/>
                <a:cs typeface="Times New Roman" charset="0"/>
              </a:rPr>
              <a:t>2.2  Each </a:t>
            </a:r>
            <a:r>
              <a:rPr lang="en-US" dirty="0">
                <a:latin typeface="Times New Roman" charset="0"/>
                <a:ea typeface="ＭＳ 明朝" charset="-128"/>
                <a:cs typeface="Times New Roman" charset="0"/>
              </a:rPr>
              <a:t>Participant’s contribution, including, where applicable, the required resources, the duration of the activities and any deliverables, milestones, acceptance procedures and other key elements shall be set out in an Addendum to this MoU, which shall be signed by authorized representatives of CERN as the Host Organization and the Participant concerned. It is understood that a single Addendum can cover collaboration across multiple scientific and technological domains. The Addendum shall be subject to the provisions of this MoU. </a:t>
            </a:r>
            <a:endParaRPr lang="en-GB" sz="2800" dirty="0">
              <a:latin typeface="Cambria" charset="0"/>
              <a:ea typeface="ＭＳ 明朝" charset="-128"/>
              <a:cs typeface="Times New Roman" charset="0"/>
            </a:endParaRPr>
          </a:p>
          <a:p>
            <a:pPr marL="0" indent="0">
              <a:spcAft>
                <a:spcPts val="0"/>
              </a:spcAft>
              <a:buClr>
                <a:schemeClr val="tx1"/>
              </a:buClr>
              <a:buNone/>
              <a:tabLst>
                <a:tab pos="901700" algn="l"/>
              </a:tabLst>
            </a:pPr>
            <a:endParaRPr lang="en-US" dirty="0" smtClean="0">
              <a:latin typeface="Times New Roman" charset="0"/>
              <a:ea typeface="ＭＳ 明朝" charset="-128"/>
              <a:cs typeface="Times New Roman" charset="0"/>
            </a:endParaRPr>
          </a:p>
          <a:p>
            <a:pPr marL="0" indent="0">
              <a:spcAft>
                <a:spcPts val="0"/>
              </a:spcAft>
              <a:buClr>
                <a:schemeClr val="tx1"/>
              </a:buClr>
              <a:buNone/>
              <a:tabLst>
                <a:tab pos="901700" algn="l"/>
              </a:tabLst>
            </a:pPr>
            <a:r>
              <a:rPr lang="en-US" dirty="0" smtClean="0">
                <a:latin typeface="Times New Roman" charset="0"/>
                <a:ea typeface="ＭＳ 明朝" charset="-128"/>
                <a:cs typeface="Times New Roman" charset="0"/>
              </a:rPr>
              <a:t>2.3  The </a:t>
            </a:r>
            <a:r>
              <a:rPr lang="en-US" dirty="0">
                <a:latin typeface="Times New Roman" charset="0"/>
                <a:ea typeface="ＭＳ 明朝" charset="-128"/>
                <a:cs typeface="Times New Roman" charset="0"/>
              </a:rPr>
              <a:t>Participants may, as between themselves, and with any other entity, enter into arrangements or agreements as may be necessary for the delivery of their contributions, provided their terms are consistent with the provisions of this MoU.</a:t>
            </a:r>
            <a:endParaRPr lang="en-GB" sz="2800" dirty="0">
              <a:latin typeface="Cambria" charset="0"/>
              <a:ea typeface="ＭＳ 明朝" charset="-128"/>
              <a:cs typeface="Times New Roman" charset="0"/>
            </a:endParaRPr>
          </a:p>
          <a:p>
            <a:pPr marL="0" indent="0">
              <a:buClr>
                <a:schemeClr val="tx1"/>
              </a:buClr>
              <a:buNone/>
            </a:pPr>
            <a:endParaRPr lang="en-US"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27</a:t>
            </a:fld>
            <a:endParaRPr lang="fr-FR"/>
          </a:p>
        </p:txBody>
      </p:sp>
      <p:sp>
        <p:nvSpPr>
          <p:cNvPr id="6" name="Title 1"/>
          <p:cNvSpPr>
            <a:spLocks noGrp="1"/>
          </p:cNvSpPr>
          <p:nvPr>
            <p:ph type="title"/>
          </p:nvPr>
        </p:nvSpPr>
        <p:spPr>
          <a:xfrm>
            <a:off x="612000" y="180000"/>
            <a:ext cx="7920000" cy="720000"/>
          </a:xfrm>
        </p:spPr>
        <p:txBody>
          <a:bodyPr/>
          <a:lstStyle/>
          <a:p>
            <a:r>
              <a:rPr lang="en-GB" dirty="0"/>
              <a:t>New Collaboration Agreement</a:t>
            </a:r>
          </a:p>
        </p:txBody>
      </p:sp>
      <p:sp>
        <p:nvSpPr>
          <p:cNvPr id="9"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18158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ctr">
              <a:buNone/>
            </a:pPr>
            <a:r>
              <a:rPr lang="en-US" b="1" dirty="0"/>
              <a:t>Article 3</a:t>
            </a:r>
            <a:endParaRPr lang="en-GB" sz="3200" dirty="0"/>
          </a:p>
          <a:p>
            <a:pPr marL="0" indent="0" algn="ctr">
              <a:buNone/>
            </a:pPr>
            <a:r>
              <a:rPr lang="en-US" b="1" dirty="0"/>
              <a:t>Ownership of in-kind contributions</a:t>
            </a:r>
            <a:endParaRPr lang="en-GB" sz="3200" dirty="0"/>
          </a:p>
          <a:p>
            <a:pPr marL="0" indent="0">
              <a:buNone/>
            </a:pPr>
            <a:endParaRPr lang="en-US" dirty="0"/>
          </a:p>
          <a:p>
            <a:pPr marL="0" indent="0">
              <a:buNone/>
            </a:pPr>
            <a:r>
              <a:rPr lang="en-US" dirty="0"/>
              <a:t> </a:t>
            </a:r>
            <a:r>
              <a:rPr lang="en-US" dirty="0" smtClean="0"/>
              <a:t>3.1 Save </a:t>
            </a:r>
            <a:r>
              <a:rPr lang="en-US" dirty="0"/>
              <a:t>as provided in Article 3.2, ownership of and all risks related to in-kind contributions provided under this MoU shall transfer to the receiving Participant upon their delivery, including associated documentation, or, as the case may be, successful completion of acceptance tests, whichever comes later.</a:t>
            </a:r>
            <a:endParaRPr lang="en-GB" sz="2800" dirty="0"/>
          </a:p>
          <a:p>
            <a:pPr marL="0" indent="0">
              <a:buNone/>
            </a:pPr>
            <a:r>
              <a:rPr lang="en-US" dirty="0"/>
              <a:t> </a:t>
            </a:r>
            <a:endParaRPr lang="en-GB" sz="3200" dirty="0"/>
          </a:p>
          <a:p>
            <a:pPr marL="0" indent="0">
              <a:buNone/>
            </a:pPr>
            <a:r>
              <a:rPr lang="en-GB" sz="3200" dirty="0" smtClean="0"/>
              <a:t>3.2  </a:t>
            </a:r>
            <a:r>
              <a:rPr lang="en-US" dirty="0" smtClean="0"/>
              <a:t>Where </a:t>
            </a:r>
            <a:r>
              <a:rPr lang="en-US" dirty="0"/>
              <a:t>an in-kind contribution is provided as a loan, ownership and risk shall remain with the lending Participant, except as the Participants concerned agree otherwise. They shall agree on the return and/or disposal of the contribution upon completion of the loan period. </a:t>
            </a:r>
            <a:endParaRPr lang="en-GB" sz="2800" dirty="0"/>
          </a:p>
          <a:p>
            <a:pPr marL="0" indent="0">
              <a:buNone/>
            </a:pPr>
            <a:r>
              <a:rPr lang="en-US" dirty="0"/>
              <a:t> </a:t>
            </a:r>
            <a:endParaRPr lang="en-GB" sz="3200" dirty="0"/>
          </a:p>
          <a:p>
            <a:pPr marL="0" indent="0">
              <a:buNone/>
            </a:pPr>
            <a:r>
              <a:rPr lang="en-US" dirty="0"/>
              <a:t> </a:t>
            </a:r>
            <a:endParaRPr lang="en-GB" sz="3200" dirty="0"/>
          </a:p>
          <a:p>
            <a:pPr marL="0" indent="0">
              <a:buNone/>
            </a:pPr>
            <a:r>
              <a:rPr lang="en-US" dirty="0"/>
              <a:t> </a:t>
            </a:r>
            <a:endParaRPr lang="en-GB" sz="3200" dirty="0"/>
          </a:p>
          <a:p>
            <a:pPr marL="0" indent="0" algn="ctr">
              <a:buNone/>
            </a:pPr>
            <a:r>
              <a:rPr lang="en-US" b="1" dirty="0"/>
              <a:t>Article 4</a:t>
            </a:r>
            <a:endParaRPr lang="en-GB" sz="3200" dirty="0"/>
          </a:p>
          <a:p>
            <a:pPr marL="0" indent="0" algn="ctr">
              <a:buNone/>
            </a:pPr>
            <a:r>
              <a:rPr lang="en-US" b="1" dirty="0"/>
              <a:t>Collaboration Board</a:t>
            </a:r>
            <a:endParaRPr lang="en-GB" sz="3200" dirty="0"/>
          </a:p>
          <a:p>
            <a:pPr marL="0" indent="0">
              <a:buNone/>
            </a:pPr>
            <a:r>
              <a:rPr lang="en-US" b="1" dirty="0"/>
              <a:t> </a:t>
            </a:r>
            <a:endParaRPr lang="en-GB" sz="3200" dirty="0"/>
          </a:p>
          <a:p>
            <a:pPr marL="0" indent="0">
              <a:buNone/>
            </a:pPr>
            <a:r>
              <a:rPr lang="en-US" dirty="0" smtClean="0"/>
              <a:t>  The </a:t>
            </a:r>
            <a:r>
              <a:rPr lang="en-US" dirty="0"/>
              <a:t>mandate of the HL-LHC Collaboration Board is set out in </a:t>
            </a:r>
            <a:r>
              <a:rPr lang="en-US" u="sng" dirty="0"/>
              <a:t>Annex 2</a:t>
            </a:r>
            <a:r>
              <a:rPr lang="en-US" dirty="0"/>
              <a:t>. Each Participant shall in accordance with applicable membership rules designate one representative in the Collaboration Board, whose name it shall notify to the HL-LHC Project Leader and who together shall be listed in </a:t>
            </a:r>
            <a:r>
              <a:rPr lang="en-US" u="sng" dirty="0"/>
              <a:t>Annex 3</a:t>
            </a:r>
            <a:r>
              <a:rPr lang="en-US" dirty="0"/>
              <a:t>. </a:t>
            </a:r>
            <a:endParaRPr lang="en-GB" sz="3200" dirty="0"/>
          </a:p>
          <a:p>
            <a:pPr marL="0" indent="0" defTabSz="914400">
              <a:spcBef>
                <a:spcPts val="0"/>
              </a:spcBef>
              <a:buClrTx/>
              <a:buNone/>
            </a:pPr>
            <a:endParaRPr lang="en-US"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28</a:t>
            </a:fld>
            <a:endParaRPr lang="fr-FR"/>
          </a:p>
        </p:txBody>
      </p:sp>
      <p:sp>
        <p:nvSpPr>
          <p:cNvPr id="6" name="Title 1"/>
          <p:cNvSpPr>
            <a:spLocks noGrp="1"/>
          </p:cNvSpPr>
          <p:nvPr>
            <p:ph type="title"/>
          </p:nvPr>
        </p:nvSpPr>
        <p:spPr>
          <a:xfrm>
            <a:off x="612000" y="180000"/>
            <a:ext cx="7920000" cy="720000"/>
          </a:xfrm>
        </p:spPr>
        <p:txBody>
          <a:bodyPr/>
          <a:lstStyle/>
          <a:p>
            <a:r>
              <a:rPr lang="en-GB" dirty="0"/>
              <a:t>New Collaboration Agreement</a:t>
            </a:r>
          </a:p>
        </p:txBody>
      </p:sp>
      <p:sp>
        <p:nvSpPr>
          <p:cNvPr id="9"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608263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0000"/>
            <a:ext cx="8291264" cy="5226163"/>
          </a:xfrm>
        </p:spPr>
        <p:txBody>
          <a:bodyPr>
            <a:normAutofit fontScale="55000" lnSpcReduction="20000"/>
          </a:bodyPr>
          <a:lstStyle/>
          <a:p>
            <a:pPr marL="0" indent="0" algn="ctr">
              <a:buNone/>
            </a:pPr>
            <a:r>
              <a:rPr lang="en-US" b="1" dirty="0"/>
              <a:t>Article 12 </a:t>
            </a:r>
            <a:endParaRPr lang="en-GB" dirty="0"/>
          </a:p>
          <a:p>
            <a:pPr marL="0" indent="0" algn="ctr">
              <a:buNone/>
            </a:pPr>
            <a:r>
              <a:rPr lang="en-US" b="1" dirty="0"/>
              <a:t>Co-ordination </a:t>
            </a:r>
            <a:endParaRPr lang="en-GB" dirty="0"/>
          </a:p>
          <a:p>
            <a:pPr marL="0" indent="0">
              <a:buNone/>
            </a:pPr>
            <a:r>
              <a:rPr lang="en-US" dirty="0"/>
              <a:t> </a:t>
            </a:r>
            <a:endParaRPr lang="en-GB" dirty="0"/>
          </a:p>
          <a:p>
            <a:pPr marL="0" indent="0">
              <a:buNone/>
            </a:pPr>
            <a:r>
              <a:rPr lang="en-US" dirty="0"/>
              <a:t>A Participant shall for each Addendum appoint a Technical Coordinator and a Safety Correspondent, whose name and contact details shall be set out in the Addendum, who shall not necessarily be the same person as their representative on the Collaboration Board.</a:t>
            </a:r>
            <a:endParaRPr lang="en-GB" dirty="0"/>
          </a:p>
          <a:p>
            <a:pPr marL="0" indent="0" algn="ctr">
              <a:buNone/>
            </a:pPr>
            <a:endParaRPr lang="en-US" b="1" dirty="0" smtClean="0"/>
          </a:p>
          <a:p>
            <a:pPr marL="0" indent="0" algn="ctr">
              <a:buNone/>
            </a:pPr>
            <a:r>
              <a:rPr lang="en-US" b="1" dirty="0" smtClean="0"/>
              <a:t>Article 13</a:t>
            </a:r>
            <a:endParaRPr lang="en-GB" sz="3200" dirty="0"/>
          </a:p>
          <a:p>
            <a:pPr marL="0" indent="0" algn="ctr">
              <a:buNone/>
            </a:pPr>
            <a:r>
              <a:rPr lang="en-US" b="1" dirty="0" smtClean="0"/>
              <a:t>Amendments</a:t>
            </a:r>
            <a:endParaRPr lang="en-GB" sz="3200" dirty="0"/>
          </a:p>
          <a:p>
            <a:pPr marL="0" indent="0">
              <a:buNone/>
            </a:pPr>
            <a:endParaRPr lang="en-US" dirty="0"/>
          </a:p>
          <a:p>
            <a:pPr marL="0" indent="0">
              <a:buNone/>
            </a:pPr>
            <a:r>
              <a:rPr lang="en-US" dirty="0"/>
              <a:t>Any amendment to this MoU shall be made in writing, signed by and communicated to the authorized representatives of the Participants.</a:t>
            </a:r>
            <a:r>
              <a:rPr lang="en-GB" dirty="0"/>
              <a:t> </a:t>
            </a:r>
            <a:r>
              <a:rPr lang="en-US" dirty="0"/>
              <a:t> </a:t>
            </a:r>
            <a:endParaRPr lang="en-GB" sz="3200" dirty="0"/>
          </a:p>
          <a:p>
            <a:pPr marL="0" indent="0">
              <a:buNone/>
            </a:pPr>
            <a:r>
              <a:rPr lang="en-US" dirty="0"/>
              <a:t> </a:t>
            </a:r>
            <a:endParaRPr lang="en-GB" sz="3200" dirty="0"/>
          </a:p>
          <a:p>
            <a:pPr marL="0" indent="0">
              <a:buNone/>
            </a:pPr>
            <a:r>
              <a:rPr lang="en-US" dirty="0"/>
              <a:t> </a:t>
            </a:r>
            <a:endParaRPr lang="en-GB" sz="3200" dirty="0"/>
          </a:p>
          <a:p>
            <a:pPr marL="0" indent="0" algn="ctr">
              <a:buNone/>
            </a:pPr>
            <a:r>
              <a:rPr lang="en-US" b="1" dirty="0" smtClean="0"/>
              <a:t>Annex1  </a:t>
            </a:r>
          </a:p>
          <a:p>
            <a:pPr marL="0" indent="0" algn="ctr">
              <a:buNone/>
            </a:pPr>
            <a:r>
              <a:rPr lang="en-US" b="1" dirty="0" smtClean="0"/>
              <a:t>List of Participants</a:t>
            </a:r>
            <a:r>
              <a:rPr lang="en-US" b="1" dirty="0"/>
              <a:t> </a:t>
            </a:r>
            <a:endParaRPr lang="en-GB" sz="3200" dirty="0"/>
          </a:p>
          <a:p>
            <a:pPr marL="0" indent="0">
              <a:buNone/>
            </a:pPr>
            <a:r>
              <a:rPr lang="en-US" dirty="0" smtClean="0"/>
              <a:t>  </a:t>
            </a:r>
          </a:p>
          <a:p>
            <a:pPr marL="0" indent="0" algn="ctr">
              <a:buNone/>
            </a:pPr>
            <a:r>
              <a:rPr lang="en-US" b="1" dirty="0" smtClean="0"/>
              <a:t>Annex2  </a:t>
            </a:r>
          </a:p>
          <a:p>
            <a:pPr marL="0" indent="0" algn="ctr">
              <a:buNone/>
            </a:pPr>
            <a:r>
              <a:rPr lang="en-US" b="1" dirty="0" smtClean="0"/>
              <a:t>Mandate</a:t>
            </a:r>
            <a:r>
              <a:rPr lang="en-US" b="1" dirty="0"/>
              <a:t> </a:t>
            </a:r>
            <a:endParaRPr lang="en-GB" sz="3200" dirty="0"/>
          </a:p>
          <a:p>
            <a:pPr marL="0" indent="0">
              <a:buNone/>
            </a:pPr>
            <a:r>
              <a:rPr lang="en-US" dirty="0"/>
              <a:t> </a:t>
            </a:r>
            <a:endParaRPr lang="en-US" dirty="0" smtClean="0"/>
          </a:p>
          <a:p>
            <a:pPr marL="0" indent="0">
              <a:buNone/>
            </a:pPr>
            <a:endParaRPr lang="en-US" dirty="0"/>
          </a:p>
          <a:p>
            <a:pPr marL="0" indent="0" algn="ctr">
              <a:buNone/>
            </a:pPr>
            <a:r>
              <a:rPr lang="en-US" b="1" dirty="0" smtClean="0"/>
              <a:t>Annex3 </a:t>
            </a:r>
          </a:p>
          <a:p>
            <a:pPr marL="0" indent="0" algn="ctr">
              <a:buNone/>
            </a:pPr>
            <a:r>
              <a:rPr lang="en-US" b="1" dirty="0" smtClean="0"/>
              <a:t>Representatives in the Collaboration Board and contributions of collaborating partners</a:t>
            </a:r>
            <a:r>
              <a:rPr lang="en-US" b="1" dirty="0"/>
              <a:t> </a:t>
            </a:r>
            <a:endParaRPr lang="en-GB" sz="3200" dirty="0"/>
          </a:p>
          <a:p>
            <a:pPr marL="0" indent="0" defTabSz="914400">
              <a:spcBef>
                <a:spcPts val="0"/>
              </a:spcBef>
              <a:buClrTx/>
              <a:buNone/>
            </a:pPr>
            <a:endParaRPr lang="en-US"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29</a:t>
            </a:fld>
            <a:endParaRPr lang="fr-FR"/>
          </a:p>
        </p:txBody>
      </p:sp>
      <p:sp>
        <p:nvSpPr>
          <p:cNvPr id="6" name="Title 1"/>
          <p:cNvSpPr>
            <a:spLocks noGrp="1"/>
          </p:cNvSpPr>
          <p:nvPr>
            <p:ph type="title"/>
          </p:nvPr>
        </p:nvSpPr>
        <p:spPr>
          <a:xfrm>
            <a:off x="612000" y="180000"/>
            <a:ext cx="7920000" cy="720000"/>
          </a:xfrm>
        </p:spPr>
        <p:txBody>
          <a:bodyPr/>
          <a:lstStyle/>
          <a:p>
            <a:r>
              <a:rPr lang="en-GB" dirty="0"/>
              <a:t>New Collaboration Agreement</a:t>
            </a:r>
          </a:p>
        </p:txBody>
      </p:sp>
      <p:sp>
        <p:nvSpPr>
          <p:cNvPr id="2" name="TextBox 1"/>
          <p:cNvSpPr txBox="1"/>
          <p:nvPr/>
        </p:nvSpPr>
        <p:spPr>
          <a:xfrm rot="20378258">
            <a:off x="541578" y="2318450"/>
            <a:ext cx="7776864" cy="1384995"/>
          </a:xfrm>
          <a:prstGeom prst="rect">
            <a:avLst/>
          </a:prstGeom>
          <a:solidFill>
            <a:schemeClr val="bg1"/>
          </a:solidFill>
        </p:spPr>
        <p:txBody>
          <a:bodyPr wrap="square" rtlCol="0">
            <a:spAutoFit/>
          </a:bodyPr>
          <a:lstStyle/>
          <a:p>
            <a:pPr algn="ctr"/>
            <a:r>
              <a:rPr lang="en-US" sz="2800" dirty="0" smtClean="0">
                <a:solidFill>
                  <a:srgbClr val="C00000"/>
                </a:solidFill>
              </a:rPr>
              <a:t>Beniamino Di </a:t>
            </a:r>
            <a:r>
              <a:rPr lang="en-US" sz="2800" dirty="0" err="1" smtClean="0">
                <a:solidFill>
                  <a:srgbClr val="C00000"/>
                </a:solidFill>
              </a:rPr>
              <a:t>Girolamo</a:t>
            </a:r>
            <a:r>
              <a:rPr lang="en-US" sz="2800" dirty="0" smtClean="0">
                <a:solidFill>
                  <a:srgbClr val="C00000"/>
                </a:solidFill>
              </a:rPr>
              <a:t> </a:t>
            </a:r>
          </a:p>
          <a:p>
            <a:pPr algn="ctr"/>
            <a:r>
              <a:rPr lang="en-US" sz="2800" dirty="0" smtClean="0">
                <a:solidFill>
                  <a:srgbClr val="C00000"/>
                </a:solidFill>
              </a:rPr>
              <a:t>will go through the details of the </a:t>
            </a:r>
          </a:p>
          <a:p>
            <a:pPr algn="ctr"/>
            <a:r>
              <a:rPr lang="en-US" sz="2800" dirty="0" smtClean="0">
                <a:solidFill>
                  <a:srgbClr val="C00000"/>
                </a:solidFill>
              </a:rPr>
              <a:t>new HL-LHC MoU</a:t>
            </a:r>
            <a:endParaRPr lang="en-US" sz="2800" dirty="0">
              <a:solidFill>
                <a:srgbClr val="C00000"/>
              </a:solidFill>
            </a:endParaRPr>
          </a:p>
        </p:txBody>
      </p:sp>
      <p:sp>
        <p:nvSpPr>
          <p:cNvPr id="9"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5314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44624"/>
            <a:ext cx="8434801" cy="720000"/>
          </a:xfrm>
          <a:solidFill>
            <a:schemeClr val="bg1"/>
          </a:solidFill>
        </p:spPr>
        <p:txBody>
          <a:bodyPr/>
          <a:lstStyle/>
          <a:p>
            <a:r>
              <a:rPr lang="en-GB" dirty="0"/>
              <a:t>High Luminosity </a:t>
            </a:r>
            <a:r>
              <a:rPr lang="en-GB" dirty="0" smtClean="0"/>
              <a:t>Project Office after </a:t>
            </a:r>
            <a:r>
              <a:rPr lang="en-GB" dirty="0"/>
              <a:t>FP7 DS:</a:t>
            </a:r>
          </a:p>
        </p:txBody>
      </p:sp>
      <p:sp>
        <p:nvSpPr>
          <p:cNvPr id="5" name="Slide Number Placeholder 4"/>
          <p:cNvSpPr>
            <a:spLocks noGrp="1"/>
          </p:cNvSpPr>
          <p:nvPr>
            <p:ph type="sldNum" sz="quarter" idx="12"/>
          </p:nvPr>
        </p:nvSpPr>
        <p:spPr/>
        <p:txBody>
          <a:bodyPr/>
          <a:lstStyle/>
          <a:p>
            <a:fld id="{BFDCA1C4-9514-7B4F-976F-D92F7E296653}" type="slidenum">
              <a:rPr lang="fr-FR" smtClean="0"/>
              <a:pPr/>
              <a:t>3</a:t>
            </a:fld>
            <a:endParaRPr lang="fr-FR"/>
          </a:p>
        </p:txBody>
      </p:sp>
      <p:sp>
        <p:nvSpPr>
          <p:cNvPr id="9" name="Rectangle 8"/>
          <p:cNvSpPr/>
          <p:nvPr/>
        </p:nvSpPr>
        <p:spPr>
          <a:xfrm>
            <a:off x="270344" y="3635104"/>
            <a:ext cx="2417198" cy="231581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Calibri" charset="0"/>
                <a:ea typeface="Calibri" charset="0"/>
                <a:cs typeface="Calibri" charset="0"/>
              </a:rPr>
              <a:t>Technical Infrastructure Officer</a:t>
            </a:r>
          </a:p>
          <a:p>
            <a:pPr algn="ctr"/>
            <a:endParaRPr lang="en-US" sz="1400" dirty="0" smtClean="0">
              <a:latin typeface="Calibri" charset="0"/>
              <a:ea typeface="Calibri" charset="0"/>
              <a:cs typeface="Calibri" charset="0"/>
            </a:endParaRPr>
          </a:p>
          <a:p>
            <a:pPr algn="ctr"/>
            <a:r>
              <a:rPr lang="en-US" sz="1400" dirty="0" smtClean="0">
                <a:latin typeface="Calibri" charset="0"/>
                <a:ea typeface="Calibri" charset="0"/>
                <a:cs typeface="Calibri" charset="0"/>
              </a:rPr>
              <a:t>Civil  Engineering</a:t>
            </a:r>
          </a:p>
          <a:p>
            <a:pPr algn="ctr"/>
            <a:r>
              <a:rPr lang="en-US" sz="1400" dirty="0" smtClean="0">
                <a:latin typeface="Calibri" charset="0"/>
                <a:ea typeface="Calibri" charset="0"/>
                <a:cs typeface="Calibri" charset="0"/>
              </a:rPr>
              <a:t>Impact &amp; Environ. Studies </a:t>
            </a:r>
          </a:p>
          <a:p>
            <a:pPr algn="ctr"/>
            <a:r>
              <a:rPr lang="en-US" sz="1400" dirty="0" smtClean="0">
                <a:latin typeface="Calibri" charset="0"/>
                <a:ea typeface="Calibri" charset="0"/>
                <a:cs typeface="Calibri" charset="0"/>
              </a:rPr>
              <a:t>Electrical Distr. &amp; CV</a:t>
            </a:r>
          </a:p>
          <a:p>
            <a:pPr algn="ctr"/>
            <a:r>
              <a:rPr lang="en-US" sz="1400" dirty="0" smtClean="0">
                <a:latin typeface="Calibri" charset="0"/>
                <a:ea typeface="Calibri" charset="0"/>
                <a:cs typeface="Calibri" charset="0"/>
              </a:rPr>
              <a:t>Access &amp; Alarm</a:t>
            </a:r>
          </a:p>
          <a:p>
            <a:pPr algn="ctr"/>
            <a:r>
              <a:rPr lang="en-US" sz="1400" dirty="0" smtClean="0">
                <a:latin typeface="Calibri" charset="0"/>
                <a:ea typeface="Calibri" charset="0"/>
                <a:cs typeface="Calibri" charset="0"/>
              </a:rPr>
              <a:t>Logistics  &amp; link to  Test Infra.</a:t>
            </a:r>
          </a:p>
          <a:p>
            <a:pPr algn="ctr"/>
            <a:r>
              <a:rPr lang="en-US" sz="1400" dirty="0" smtClean="0">
                <a:latin typeface="Calibri" charset="0"/>
                <a:ea typeface="Calibri" charset="0"/>
                <a:cs typeface="Calibri" charset="0"/>
              </a:rPr>
              <a:t>Consolidation &amp; Operations</a:t>
            </a:r>
          </a:p>
        </p:txBody>
      </p:sp>
      <p:sp>
        <p:nvSpPr>
          <p:cNvPr id="10" name="Rectangle 9"/>
          <p:cNvSpPr/>
          <p:nvPr/>
        </p:nvSpPr>
        <p:spPr>
          <a:xfrm>
            <a:off x="2775004" y="3635102"/>
            <a:ext cx="2549719" cy="231582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Calibri" charset="0"/>
                <a:ea typeface="Calibri" charset="0"/>
                <a:cs typeface="Calibri" charset="0"/>
              </a:rPr>
              <a:t>Configuration, Quality and  Resource Officer</a:t>
            </a:r>
          </a:p>
          <a:p>
            <a:pPr algn="ctr"/>
            <a:endParaRPr lang="en-US" sz="1400" dirty="0" smtClean="0">
              <a:latin typeface="Calibri" charset="0"/>
              <a:ea typeface="Calibri" charset="0"/>
              <a:cs typeface="Calibri" charset="0"/>
            </a:endParaRPr>
          </a:p>
          <a:p>
            <a:pPr algn="ctr"/>
            <a:r>
              <a:rPr lang="en-US" sz="1400" dirty="0" smtClean="0">
                <a:latin typeface="Calibri" charset="0"/>
                <a:ea typeface="Calibri" charset="0"/>
                <a:cs typeface="Calibri" charset="0"/>
              </a:rPr>
              <a:t>TDR Edition &amp; Tech. Baseline</a:t>
            </a:r>
          </a:p>
          <a:p>
            <a:pPr algn="ctr"/>
            <a:r>
              <a:rPr lang="en-US" sz="1400" dirty="0" smtClean="0">
                <a:latin typeface="Calibri" charset="0"/>
                <a:ea typeface="Calibri" charset="0"/>
                <a:cs typeface="Calibri" charset="0"/>
              </a:rPr>
              <a:t>(PBS, interfaces, Tech. Specs, Technical documentation &amp; ECR)</a:t>
            </a:r>
          </a:p>
          <a:p>
            <a:pPr algn="ctr"/>
            <a:r>
              <a:rPr lang="en-US" sz="1400" dirty="0" smtClean="0">
                <a:latin typeface="Calibri" charset="0"/>
                <a:ea typeface="Calibri" charset="0"/>
                <a:cs typeface="Calibri" charset="0"/>
              </a:rPr>
              <a:t>Quality and Risk management</a:t>
            </a:r>
          </a:p>
          <a:p>
            <a:pPr algn="ctr"/>
            <a:r>
              <a:rPr lang="en-US" sz="1400" dirty="0" smtClean="0">
                <a:latin typeface="Calibri" charset="0"/>
                <a:ea typeface="Calibri" charset="0"/>
                <a:cs typeface="Calibri" charset="0"/>
              </a:rPr>
              <a:t>Resource &amp; Purchase Plan</a:t>
            </a:r>
          </a:p>
        </p:txBody>
      </p:sp>
      <p:sp>
        <p:nvSpPr>
          <p:cNvPr id="11" name="Rectangle 10"/>
          <p:cNvSpPr/>
          <p:nvPr/>
        </p:nvSpPr>
        <p:spPr>
          <a:xfrm>
            <a:off x="2286000" y="1358071"/>
            <a:ext cx="3945835" cy="1300702"/>
          </a:xfrm>
          <a:prstGeom prst="rect">
            <a:avLst/>
          </a:prstGeom>
          <a:solidFill>
            <a:srgbClr val="4C98B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Calibri" charset="0"/>
                <a:ea typeface="Calibri" charset="0"/>
                <a:cs typeface="Calibri" charset="0"/>
              </a:rPr>
              <a:t>Project Leader &amp; Deputy</a:t>
            </a:r>
          </a:p>
          <a:p>
            <a:pPr algn="ctr"/>
            <a:r>
              <a:rPr lang="en-US" sz="1400" dirty="0" smtClean="0">
                <a:latin typeface="Calibri" charset="0"/>
                <a:ea typeface="Calibri" charset="0"/>
                <a:cs typeface="Calibri" charset="0"/>
              </a:rPr>
              <a:t>Project Definition &amp; Strategy</a:t>
            </a:r>
          </a:p>
          <a:p>
            <a:pPr algn="ctr"/>
            <a:r>
              <a:rPr lang="en-US" sz="1400" dirty="0" smtClean="0">
                <a:latin typeface="Calibri" charset="0"/>
                <a:ea typeface="Calibri" charset="0"/>
                <a:cs typeface="Calibri" charset="0"/>
              </a:rPr>
              <a:t>Report to CERN Management and DHs</a:t>
            </a:r>
          </a:p>
          <a:p>
            <a:pPr algn="ctr"/>
            <a:r>
              <a:rPr lang="en-US" sz="1400" dirty="0" smtClean="0">
                <a:latin typeface="Calibri" charset="0"/>
                <a:ea typeface="Calibri" charset="0"/>
                <a:cs typeface="Calibri" charset="0"/>
              </a:rPr>
              <a:t>Report to Collaboration Board</a:t>
            </a:r>
          </a:p>
          <a:p>
            <a:pPr algn="ctr"/>
            <a:r>
              <a:rPr lang="en-US" sz="1400" dirty="0" smtClean="0">
                <a:latin typeface="Calibri" charset="0"/>
                <a:ea typeface="Calibri" charset="0"/>
                <a:cs typeface="Calibri" charset="0"/>
              </a:rPr>
              <a:t>Coordination technical WPs (2-14)  &amp; Collaborations</a:t>
            </a:r>
          </a:p>
        </p:txBody>
      </p:sp>
      <p:sp>
        <p:nvSpPr>
          <p:cNvPr id="12" name="Rectangle 11"/>
          <p:cNvSpPr/>
          <p:nvPr/>
        </p:nvSpPr>
        <p:spPr>
          <a:xfrm>
            <a:off x="5412186" y="3635101"/>
            <a:ext cx="2229018" cy="231582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Calibri" charset="0"/>
                <a:ea typeface="Calibri" charset="0"/>
                <a:cs typeface="Calibri" charset="0"/>
              </a:rPr>
              <a:t>Integration and Installation Officer</a:t>
            </a:r>
          </a:p>
          <a:p>
            <a:pPr algn="ctr"/>
            <a:endParaRPr lang="en-US" sz="1600" b="1" dirty="0" smtClean="0"/>
          </a:p>
          <a:p>
            <a:pPr algn="ctr"/>
            <a:endParaRPr lang="en-US" sz="1400" dirty="0" smtClean="0">
              <a:latin typeface="Calibri" charset="0"/>
              <a:ea typeface="Calibri" charset="0"/>
              <a:cs typeface="Calibri" charset="0"/>
            </a:endParaRPr>
          </a:p>
          <a:p>
            <a:pPr algn="ctr"/>
            <a:r>
              <a:rPr lang="en-US" sz="1400" dirty="0" smtClean="0">
                <a:latin typeface="Calibri" charset="0"/>
                <a:ea typeface="Calibri" charset="0"/>
                <a:cs typeface="Calibri" charset="0"/>
              </a:rPr>
              <a:t>Integration study and layout</a:t>
            </a:r>
          </a:p>
          <a:p>
            <a:pPr algn="ctr"/>
            <a:r>
              <a:rPr lang="en-US" sz="1400" dirty="0" smtClean="0">
                <a:latin typeface="Calibri" charset="0"/>
                <a:ea typeface="Calibri" charset="0"/>
                <a:cs typeface="Calibri" charset="0"/>
              </a:rPr>
              <a:t>Lead (de-) installation</a:t>
            </a:r>
          </a:p>
          <a:p>
            <a:pPr algn="ctr"/>
            <a:r>
              <a:rPr lang="en-US" sz="1400" dirty="0" smtClean="0">
                <a:latin typeface="Calibri" charset="0"/>
                <a:ea typeface="Calibri" charset="0"/>
                <a:cs typeface="Calibri" charset="0"/>
              </a:rPr>
              <a:t>Survey </a:t>
            </a:r>
          </a:p>
        </p:txBody>
      </p:sp>
      <p:sp>
        <p:nvSpPr>
          <p:cNvPr id="13" name="Rectangle 12"/>
          <p:cNvSpPr/>
          <p:nvPr/>
        </p:nvSpPr>
        <p:spPr>
          <a:xfrm>
            <a:off x="1216547" y="2803202"/>
            <a:ext cx="5430743" cy="691763"/>
          </a:xfrm>
          <a:prstGeom prst="rect">
            <a:avLst/>
          </a:prstGeom>
          <a:solidFill>
            <a:srgbClr val="929000"/>
          </a:solidFill>
          <a:ln>
            <a:solidFill>
              <a:srgbClr val="929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Calibri" charset="0"/>
                <a:ea typeface="Calibri" charset="0"/>
                <a:cs typeface="Calibri" charset="0"/>
              </a:rPr>
              <a:t>Project Office Manager</a:t>
            </a:r>
          </a:p>
          <a:p>
            <a:pPr algn="ctr"/>
            <a:r>
              <a:rPr lang="en-US" sz="1400" dirty="0" smtClean="0">
                <a:latin typeface="Calibri" charset="0"/>
                <a:ea typeface="Calibri" charset="0"/>
                <a:cs typeface="Calibri" charset="0"/>
              </a:rPr>
              <a:t>Coordination among officers, secretariat, interface with host states, General Planning Coordination, Safety follow up</a:t>
            </a:r>
            <a:endParaRPr lang="en-US" sz="1400" dirty="0">
              <a:latin typeface="Calibri" charset="0"/>
              <a:ea typeface="Calibri" charset="0"/>
              <a:cs typeface="Calibri" charset="0"/>
            </a:endParaRPr>
          </a:p>
        </p:txBody>
      </p:sp>
      <p:sp>
        <p:nvSpPr>
          <p:cNvPr id="14" name="Rectangle 13"/>
          <p:cNvSpPr/>
          <p:nvPr/>
        </p:nvSpPr>
        <p:spPr>
          <a:xfrm>
            <a:off x="7095877" y="2108258"/>
            <a:ext cx="1819523" cy="6917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latin typeface="Calibri" charset="0"/>
                <a:ea typeface="Calibri" charset="0"/>
                <a:cs typeface="Calibri" charset="0"/>
              </a:rPr>
              <a:t>Budget Officer </a:t>
            </a:r>
          </a:p>
          <a:p>
            <a:pPr algn="ctr"/>
            <a:r>
              <a:rPr lang="en-US" sz="1400" dirty="0" smtClean="0">
                <a:latin typeface="Calibri" charset="0"/>
                <a:ea typeface="Calibri" charset="0"/>
                <a:cs typeface="Calibri" charset="0"/>
              </a:rPr>
              <a:t>Budget &amp; its follow-up</a:t>
            </a:r>
          </a:p>
          <a:p>
            <a:pPr algn="ctr"/>
            <a:r>
              <a:rPr lang="en-US" sz="1400" dirty="0" smtClean="0">
                <a:latin typeface="Calibri" charset="0"/>
                <a:ea typeface="Calibri" charset="0"/>
                <a:cs typeface="Calibri" charset="0"/>
              </a:rPr>
              <a:t>Link to RC and to </a:t>
            </a:r>
            <a:r>
              <a:rPr lang="en-US" sz="1400" dirty="0" smtClean="0"/>
              <a:t>DAT</a:t>
            </a:r>
          </a:p>
        </p:txBody>
      </p:sp>
      <p:sp>
        <p:nvSpPr>
          <p:cNvPr id="15" name="Rectangle 14"/>
          <p:cNvSpPr/>
          <p:nvPr/>
        </p:nvSpPr>
        <p:spPr>
          <a:xfrm>
            <a:off x="7095876" y="1383173"/>
            <a:ext cx="1819523" cy="6575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latin typeface="Calibri" charset="0"/>
                <a:ea typeface="Calibri" charset="0"/>
                <a:cs typeface="Calibri" charset="0"/>
              </a:rPr>
              <a:t>Safety officer </a:t>
            </a:r>
          </a:p>
        </p:txBody>
      </p:sp>
      <p:sp>
        <p:nvSpPr>
          <p:cNvPr id="16" name="Rectangle 15"/>
          <p:cNvSpPr/>
          <p:nvPr/>
        </p:nvSpPr>
        <p:spPr>
          <a:xfrm>
            <a:off x="7095877" y="2864126"/>
            <a:ext cx="1819523" cy="69176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latin typeface="Calibri" charset="0"/>
                <a:ea typeface="Calibri" charset="0"/>
                <a:cs typeface="Calibri" charset="0"/>
              </a:rPr>
              <a:t>KT, Outreach and Communication</a:t>
            </a:r>
          </a:p>
        </p:txBody>
      </p:sp>
      <p:sp>
        <p:nvSpPr>
          <p:cNvPr id="17"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029697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Memorandum of Understanding (MoU)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draft has been </a:t>
            </a:r>
            <a:r>
              <a:rPr lang="en-US" dirty="0" err="1" smtClean="0"/>
              <a:t>finalised</a:t>
            </a:r>
            <a:r>
              <a:rPr lang="en-US" dirty="0" smtClean="0"/>
              <a:t> integrating the comments that arrived within the deadline</a:t>
            </a:r>
          </a:p>
          <a:p>
            <a:r>
              <a:rPr lang="en-US" dirty="0" smtClean="0"/>
              <a:t>A final version has been issued</a:t>
            </a:r>
          </a:p>
          <a:p>
            <a:r>
              <a:rPr lang="en-US" dirty="0" smtClean="0"/>
              <a:t>It is composed by a fixed body where the only variable placeholders are the name of the Institute/Laboratory in two places</a:t>
            </a:r>
          </a:p>
          <a:p>
            <a:r>
              <a:rPr lang="en-US" dirty="0" smtClean="0"/>
              <a:t>It  has an evolving Annex 1 doing </a:t>
            </a:r>
            <a:r>
              <a:rPr lang="en-US" dirty="0" err="1" smtClean="0"/>
              <a:t>bookeeping</a:t>
            </a:r>
            <a:r>
              <a:rPr lang="en-US" dirty="0" smtClean="0"/>
              <a:t> of the signatories</a:t>
            </a:r>
          </a:p>
          <a:p>
            <a:r>
              <a:rPr lang="en-US" dirty="0" smtClean="0"/>
              <a:t>It has a fixed Annex 2 with the Mandate of the Collaboration Board</a:t>
            </a:r>
          </a:p>
          <a:p>
            <a:r>
              <a:rPr lang="en-US" dirty="0" smtClean="0"/>
              <a:t>It has an evolving Annex 3 with the composition of the Collaboration Board.</a:t>
            </a:r>
            <a:endParaRPr lang="en-US"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30</a:t>
            </a:fld>
            <a:endParaRPr lang="fr-FR"/>
          </a:p>
        </p:txBody>
      </p:sp>
      <p:sp>
        <p:nvSpPr>
          <p:cNvPr id="7"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97954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70002"/>
            <a:ext cx="9144000" cy="1584960"/>
          </a:xfrm>
          <a:prstGeom prst="rect">
            <a:avLst/>
          </a:prstGeom>
        </p:spPr>
      </p:pic>
      <p:pic>
        <p:nvPicPr>
          <p:cNvPr id="3" name="Picture 2"/>
          <p:cNvPicPr>
            <a:picLocks noChangeAspect="1"/>
          </p:cNvPicPr>
          <p:nvPr/>
        </p:nvPicPr>
        <p:blipFill>
          <a:blip r:embed="rId3"/>
          <a:stretch>
            <a:fillRect/>
          </a:stretch>
        </p:blipFill>
        <p:spPr>
          <a:xfrm>
            <a:off x="0" y="3188050"/>
            <a:ext cx="9144000" cy="992074"/>
          </a:xfrm>
          <a:prstGeom prst="rect">
            <a:avLst/>
          </a:prstGeom>
        </p:spPr>
      </p:pic>
      <p:pic>
        <p:nvPicPr>
          <p:cNvPr id="5" name="Picture 4"/>
          <p:cNvPicPr>
            <a:picLocks noChangeAspect="1"/>
          </p:cNvPicPr>
          <p:nvPr/>
        </p:nvPicPr>
        <p:blipFill>
          <a:blip r:embed="rId4"/>
          <a:stretch>
            <a:fillRect/>
          </a:stretch>
        </p:blipFill>
        <p:spPr>
          <a:xfrm>
            <a:off x="0" y="4594994"/>
            <a:ext cx="5148546" cy="1004785"/>
          </a:xfrm>
          <a:prstGeom prst="rect">
            <a:avLst/>
          </a:prstGeom>
        </p:spPr>
      </p:pic>
      <p:sp>
        <p:nvSpPr>
          <p:cNvPr id="6" name="Title 1"/>
          <p:cNvSpPr txBox="1">
            <a:spLocks/>
          </p:cNvSpPr>
          <p:nvPr/>
        </p:nvSpPr>
        <p:spPr>
          <a:xfrm>
            <a:off x="50800" y="20638"/>
            <a:ext cx="9004300" cy="914400"/>
          </a:xfrm>
          <a:prstGeom prst="rect">
            <a:avLst/>
          </a:prstGeom>
        </p:spPr>
        <p:txBody>
          <a:bodyPr/>
          <a:lstStyle>
            <a:lvl1pPr algn="ctr" defTabSz="457200" rtl="0" eaLnBrk="1" latinLnBrk="0" hangingPunct="1">
              <a:spcBef>
                <a:spcPct val="0"/>
              </a:spcBef>
              <a:buNone/>
              <a:defRPr sz="4000" kern="1200" baseline="0">
                <a:solidFill>
                  <a:schemeClr val="tx1">
                    <a:lumMod val="75000"/>
                    <a:lumOff val="25000"/>
                  </a:schemeClr>
                </a:solidFill>
                <a:effectLst/>
                <a:latin typeface="+mj-lt"/>
                <a:ea typeface="+mj-ea"/>
                <a:cs typeface="+mj-cs"/>
              </a:defRPr>
            </a:lvl1pPr>
          </a:lstStyle>
          <a:p>
            <a:pPr algn="l"/>
            <a:r>
              <a:rPr lang="en-US" u="sng" dirty="0" smtClean="0">
                <a:solidFill>
                  <a:srgbClr val="FF0000"/>
                </a:solidFill>
              </a:rPr>
              <a:t>New Schedule: </a:t>
            </a:r>
            <a:r>
              <a:rPr lang="en-US" u="sng" dirty="0" smtClean="0">
                <a:solidFill>
                  <a:srgbClr val="FF0000"/>
                </a:solidFill>
                <a:sym typeface="Wingdings"/>
              </a:rPr>
              <a:t> </a:t>
            </a:r>
            <a:r>
              <a:rPr lang="en-US" u="sng" dirty="0" smtClean="0">
                <a:solidFill>
                  <a:srgbClr val="FF0000"/>
                </a:solidFill>
              </a:rPr>
              <a:t>HL-LHC CE during LS2</a:t>
            </a:r>
            <a:endParaRPr lang="en-US" u="sng" dirty="0">
              <a:solidFill>
                <a:srgbClr val="FF0000"/>
              </a:solidFill>
            </a:endParaRPr>
          </a:p>
        </p:txBody>
      </p:sp>
      <p:sp>
        <p:nvSpPr>
          <p:cNvPr id="9" name="Slide Number Placeholder 1"/>
          <p:cNvSpPr>
            <a:spLocks noGrp="1"/>
          </p:cNvSpPr>
          <p:nvPr>
            <p:ph type="sldNum" sz="quarter" idx="12"/>
          </p:nvPr>
        </p:nvSpPr>
        <p:spPr>
          <a:xfrm>
            <a:off x="8699500" y="6369050"/>
            <a:ext cx="360000" cy="360000"/>
          </a:xfrm>
        </p:spPr>
        <p:txBody>
          <a:bodyPr/>
          <a:lstStyle/>
          <a:p>
            <a:fld id="{0FA004B2-1541-5046-B6F2-22AF56585712}" type="slidenum">
              <a:rPr lang="en-US" smtClean="0"/>
              <a:t>31</a:t>
            </a:fld>
            <a:endParaRPr lang="en-US" dirty="0"/>
          </a:p>
        </p:txBody>
      </p:sp>
      <p:sp>
        <p:nvSpPr>
          <p:cNvPr id="11"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97179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48" y="44624"/>
            <a:ext cx="7920000" cy="720000"/>
          </a:xfrm>
        </p:spPr>
        <p:txBody>
          <a:bodyPr/>
          <a:lstStyle/>
          <a:p>
            <a:r>
              <a:rPr lang="en-GB" dirty="0"/>
              <a:t>HL-LHC Technical Collaborations</a:t>
            </a:r>
          </a:p>
        </p:txBody>
      </p:sp>
      <p:sp>
        <p:nvSpPr>
          <p:cNvPr id="4"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4</a:t>
            </a:fld>
            <a:endParaRPr lang="fr-FR"/>
          </a:p>
        </p:txBody>
      </p:sp>
      <p:sp>
        <p:nvSpPr>
          <p:cNvPr id="9" name="TextBox 8"/>
          <p:cNvSpPr txBox="1"/>
          <p:nvPr/>
        </p:nvSpPr>
        <p:spPr>
          <a:xfrm>
            <a:off x="91723" y="880530"/>
            <a:ext cx="9131300" cy="4832092"/>
          </a:xfrm>
          <a:prstGeom prst="rect">
            <a:avLst/>
          </a:prstGeom>
          <a:noFill/>
        </p:spPr>
        <p:txBody>
          <a:bodyPr wrap="square" rtlCol="0">
            <a:spAutoFit/>
          </a:bodyPr>
          <a:lstStyle/>
          <a:p>
            <a:pPr>
              <a:spcAft>
                <a:spcPts val="1200"/>
              </a:spcAft>
            </a:pPr>
            <a:r>
              <a:rPr lang="en-US" sz="2400" dirty="0" smtClean="0"/>
              <a:t>      Launched effort for building collaborations beyond the FP7:</a:t>
            </a:r>
          </a:p>
          <a:p>
            <a:pPr marL="800100" lvl="1" indent="-342900">
              <a:spcAft>
                <a:spcPts val="1200"/>
              </a:spcAft>
              <a:buFont typeface="Wingdings" charset="0"/>
              <a:buChar char="è"/>
            </a:pPr>
            <a:r>
              <a:rPr lang="en-US" sz="2200" dirty="0" smtClean="0">
                <a:sym typeface="Wingdings"/>
              </a:rPr>
              <a:t> Continuation of collaboration that were started under FP7</a:t>
            </a:r>
            <a:endParaRPr lang="en-US" sz="2200" dirty="0" smtClean="0"/>
          </a:p>
          <a:p>
            <a:pPr marL="800100" lvl="1" indent="-342900">
              <a:spcAft>
                <a:spcPts val="1200"/>
              </a:spcAft>
              <a:buFont typeface="Wingdings" charset="0"/>
              <a:buChar char="è"/>
            </a:pPr>
            <a:r>
              <a:rPr lang="en-US" sz="2200" dirty="0" smtClean="0">
                <a:solidFill>
                  <a:srgbClr val="0000FF"/>
                </a:solidFill>
                <a:sym typeface="Wingdings"/>
              </a:rPr>
              <a:t> proposals for new in-kind contributions ‘k-contracts’</a:t>
            </a:r>
          </a:p>
          <a:p>
            <a:pPr marL="1257300" lvl="2" indent="-342900">
              <a:spcAft>
                <a:spcPts val="600"/>
              </a:spcAft>
              <a:buFont typeface="Wingdings" charset="0"/>
              <a:buChar char="è"/>
            </a:pPr>
            <a:r>
              <a:rPr lang="en-US" sz="2200" dirty="0">
                <a:solidFill>
                  <a:srgbClr val="008000"/>
                </a:solidFill>
                <a:sym typeface="Wingdings"/>
              </a:rPr>
              <a:t> </a:t>
            </a:r>
            <a:r>
              <a:rPr lang="en-US" sz="2200" dirty="0" smtClean="0">
                <a:solidFill>
                  <a:srgbClr val="008000"/>
                </a:solidFill>
                <a:sym typeface="Wingdings"/>
              </a:rPr>
              <a:t>ca. 50-50 cost sharing for deliverables plus resource   </a:t>
            </a:r>
          </a:p>
          <a:p>
            <a:pPr lvl="2">
              <a:spcAft>
                <a:spcPts val="600"/>
              </a:spcAft>
            </a:pPr>
            <a:r>
              <a:rPr lang="en-US" sz="2200" dirty="0">
                <a:solidFill>
                  <a:srgbClr val="008000"/>
                </a:solidFill>
                <a:sym typeface="Wingdings"/>
              </a:rPr>
              <a:t> </a:t>
            </a:r>
            <a:r>
              <a:rPr lang="en-US" sz="2200" dirty="0" smtClean="0">
                <a:solidFill>
                  <a:srgbClr val="008000"/>
                </a:solidFill>
                <a:sym typeface="Wingdings"/>
              </a:rPr>
              <a:t>    contributions</a:t>
            </a:r>
          </a:p>
          <a:p>
            <a:pPr lvl="2">
              <a:spcAft>
                <a:spcPts val="600"/>
              </a:spcAft>
            </a:pPr>
            <a:endParaRPr lang="en-US" sz="2200" dirty="0" smtClean="0">
              <a:solidFill>
                <a:srgbClr val="008000"/>
              </a:solidFill>
              <a:sym typeface="Wingdings"/>
            </a:endParaRPr>
          </a:p>
          <a:p>
            <a:r>
              <a:rPr lang="en-US" sz="2400" dirty="0" smtClean="0"/>
              <a:t>       Preparation of new general framework / collaboration contract</a:t>
            </a:r>
          </a:p>
          <a:p>
            <a:pPr>
              <a:spcAft>
                <a:spcPts val="600"/>
              </a:spcAft>
            </a:pPr>
            <a:r>
              <a:rPr lang="en-US" sz="2400" dirty="0"/>
              <a:t>	</a:t>
            </a:r>
            <a:r>
              <a:rPr lang="en-US" sz="2400" dirty="0" smtClean="0"/>
              <a:t>  for the HL-LHC project</a:t>
            </a:r>
            <a:r>
              <a:rPr lang="en-US" sz="2400" dirty="0" smtClean="0"/>
              <a:t>: MoU</a:t>
            </a:r>
            <a:endParaRPr lang="en-US" sz="2400" dirty="0"/>
          </a:p>
          <a:p>
            <a:pPr marL="800100" lvl="1" indent="-342900">
              <a:spcAft>
                <a:spcPts val="600"/>
              </a:spcAft>
              <a:buFont typeface="Wingdings" charset="0"/>
              <a:buChar char="è"/>
            </a:pPr>
            <a:r>
              <a:rPr lang="en-US" sz="2200" dirty="0">
                <a:solidFill>
                  <a:srgbClr val="0000FF"/>
                </a:solidFill>
                <a:sym typeface="Wingdings"/>
              </a:rPr>
              <a:t> </a:t>
            </a:r>
            <a:r>
              <a:rPr lang="en-US" sz="2200" dirty="0" smtClean="0">
                <a:solidFill>
                  <a:srgbClr val="0000FF"/>
                </a:solidFill>
                <a:sym typeface="Wingdings"/>
              </a:rPr>
              <a:t>Non-committing general agreement (no entry or annual fee!)</a:t>
            </a:r>
          </a:p>
          <a:p>
            <a:pPr marL="800100" lvl="1" indent="-342900">
              <a:spcAft>
                <a:spcPts val="600"/>
              </a:spcAft>
              <a:buFont typeface="Wingdings" charset="0"/>
              <a:buChar char="è"/>
            </a:pPr>
            <a:r>
              <a:rPr lang="en-US" sz="2200" dirty="0" smtClean="0">
                <a:solidFill>
                  <a:srgbClr val="008000"/>
                </a:solidFill>
                <a:sym typeface="Wingdings"/>
              </a:rPr>
              <a:t> Deliverables and commitments specified in dedicated </a:t>
            </a:r>
          </a:p>
          <a:p>
            <a:pPr lvl="1">
              <a:spcAft>
                <a:spcPts val="600"/>
              </a:spcAft>
            </a:pPr>
            <a:r>
              <a:rPr lang="en-US" sz="2200" dirty="0">
                <a:solidFill>
                  <a:srgbClr val="008000"/>
                </a:solidFill>
                <a:sym typeface="Wingdings"/>
              </a:rPr>
              <a:t> </a:t>
            </a:r>
            <a:r>
              <a:rPr lang="en-US" sz="2200" dirty="0" smtClean="0">
                <a:solidFill>
                  <a:srgbClr val="008000"/>
                </a:solidFill>
                <a:sym typeface="Wingdings"/>
              </a:rPr>
              <a:t>    addendums</a:t>
            </a:r>
            <a:endParaRPr lang="en-US" sz="2200" dirty="0" smtClean="0">
              <a:solidFill>
                <a:srgbClr val="3366FF"/>
              </a:solidFill>
              <a:sym typeface="Wingdings"/>
            </a:endParaRPr>
          </a:p>
        </p:txBody>
      </p:sp>
      <p:sp>
        <p:nvSpPr>
          <p:cNvPr id="10" name="Rectangle 3"/>
          <p:cNvSpPr>
            <a:spLocks noChangeArrowheads="1"/>
          </p:cNvSpPr>
          <p:nvPr/>
        </p:nvSpPr>
        <p:spPr bwMode="auto">
          <a:xfrm>
            <a:off x="12700" y="1015246"/>
            <a:ext cx="534988" cy="22701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1" name="Rectangle 10"/>
          <p:cNvSpPr>
            <a:spLocks noChangeArrowheads="1"/>
          </p:cNvSpPr>
          <p:nvPr/>
        </p:nvSpPr>
        <p:spPr bwMode="auto">
          <a:xfrm>
            <a:off x="31044" y="3734746"/>
            <a:ext cx="534988" cy="198310"/>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3" name="TextBox 2"/>
          <p:cNvSpPr txBox="1"/>
          <p:nvPr/>
        </p:nvSpPr>
        <p:spPr>
          <a:xfrm>
            <a:off x="467544" y="4509120"/>
            <a:ext cx="8401745" cy="954107"/>
          </a:xfrm>
          <a:prstGeom prst="rect">
            <a:avLst/>
          </a:prstGeom>
          <a:solidFill>
            <a:srgbClr val="00B050"/>
          </a:solidFill>
        </p:spPr>
        <p:txBody>
          <a:bodyPr wrap="square" rtlCol="0">
            <a:spAutoFit/>
          </a:bodyPr>
          <a:lstStyle/>
          <a:p>
            <a:r>
              <a:rPr lang="en-US" sz="2800" dirty="0" smtClean="0"/>
              <a:t>See the detailed presentation by Beniamino at the HL-LHC annual meeting </a:t>
            </a:r>
            <a:r>
              <a:rPr lang="en-US" sz="2800" smtClean="0"/>
              <a:t>in Paris </a:t>
            </a:r>
            <a:r>
              <a:rPr lang="en-US" sz="2800" dirty="0" smtClean="0"/>
              <a:t>for more details</a:t>
            </a:r>
            <a:endParaRPr lang="en-US" sz="2800" dirty="0"/>
          </a:p>
        </p:txBody>
      </p:sp>
    </p:spTree>
    <p:extLst>
      <p:ext uri="{BB962C8B-B14F-4D97-AF65-F5344CB8AC3E}">
        <p14:creationId xmlns:p14="http://schemas.microsoft.com/office/powerpoint/2010/main" val="2155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48" y="44624"/>
            <a:ext cx="7920000" cy="720000"/>
          </a:xfrm>
        </p:spPr>
        <p:txBody>
          <a:bodyPr/>
          <a:lstStyle/>
          <a:p>
            <a:r>
              <a:rPr lang="en-GB" dirty="0"/>
              <a:t>HL-LHC Technical Collaborations</a:t>
            </a:r>
          </a:p>
        </p:txBody>
      </p:sp>
      <p:sp>
        <p:nvSpPr>
          <p:cNvPr id="4" name="Footer Placeholder 3"/>
          <p:cNvSpPr>
            <a:spLocks noGrp="1"/>
          </p:cNvSpPr>
          <p:nvPr>
            <p:ph type="ftr" sz="quarter" idx="11"/>
          </p:nvPr>
        </p:nvSpPr>
        <p:spPr>
          <a:xfrm>
            <a:off x="1833432" y="6453376"/>
            <a:ext cx="6627000" cy="360000"/>
          </a:xfrm>
        </p:spPr>
        <p:txBody>
          <a:bodyPr/>
          <a:lstStyle/>
          <a:p>
            <a:r>
              <a:rPr lang="en-US" dirty="0"/>
              <a:t>O. </a:t>
            </a:r>
            <a:r>
              <a:rPr lang="en-US" dirty="0" err="1"/>
              <a:t>Brüning</a:t>
            </a:r>
            <a:r>
              <a:rPr lang="en-US" dirty="0"/>
              <a:t> –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
        <p:nvSpPr>
          <p:cNvPr id="5" name="Slide Number Placeholder 4"/>
          <p:cNvSpPr>
            <a:spLocks noGrp="1"/>
          </p:cNvSpPr>
          <p:nvPr>
            <p:ph type="sldNum" sz="quarter" idx="12"/>
          </p:nvPr>
        </p:nvSpPr>
        <p:spPr/>
        <p:txBody>
          <a:bodyPr/>
          <a:lstStyle/>
          <a:p>
            <a:fld id="{BFDCA1C4-9514-7B4F-976F-D92F7E296653}" type="slidenum">
              <a:rPr lang="fr-FR" smtClean="0"/>
              <a:pPr/>
              <a:t>5</a:t>
            </a:fld>
            <a:endParaRPr lang="fr-FR"/>
          </a:p>
        </p:txBody>
      </p:sp>
      <p:sp>
        <p:nvSpPr>
          <p:cNvPr id="9" name="TextBox 8"/>
          <p:cNvSpPr txBox="1"/>
          <p:nvPr/>
        </p:nvSpPr>
        <p:spPr>
          <a:xfrm>
            <a:off x="91723" y="620688"/>
            <a:ext cx="9131300" cy="5601533"/>
          </a:xfrm>
          <a:prstGeom prst="rect">
            <a:avLst/>
          </a:prstGeom>
          <a:noFill/>
        </p:spPr>
        <p:txBody>
          <a:bodyPr wrap="square" rtlCol="0">
            <a:spAutoFit/>
          </a:bodyPr>
          <a:lstStyle/>
          <a:p>
            <a:pPr>
              <a:spcAft>
                <a:spcPts val="1200"/>
              </a:spcAft>
            </a:pPr>
            <a:r>
              <a:rPr lang="en-US" sz="2400" dirty="0" smtClean="0"/>
              <a:t>      New HL-LHC Collaboration Board:</a:t>
            </a:r>
          </a:p>
          <a:p>
            <a:pPr marL="800100" lvl="1" indent="-342900">
              <a:spcAft>
                <a:spcPts val="1200"/>
              </a:spcAft>
              <a:buFont typeface="Wingdings" charset="0"/>
              <a:buChar char="è"/>
            </a:pPr>
            <a:r>
              <a:rPr lang="en-US" sz="2200" dirty="0" smtClean="0">
                <a:sym typeface="Wingdings"/>
              </a:rPr>
              <a:t> First meeting </a:t>
            </a:r>
            <a:r>
              <a:rPr lang="en-US" sz="2200" dirty="0" smtClean="0">
                <a:sym typeface="Wingdings"/>
              </a:rPr>
              <a:t>at the annual HL-LHC meeting in Paris in 2016</a:t>
            </a:r>
            <a:endParaRPr lang="en-US" sz="2200" dirty="0" smtClean="0"/>
          </a:p>
          <a:p>
            <a:pPr marL="800100" lvl="1" indent="-342900">
              <a:spcAft>
                <a:spcPts val="1200"/>
              </a:spcAft>
              <a:buFont typeface="Wingdings" charset="0"/>
              <a:buChar char="è"/>
            </a:pPr>
            <a:r>
              <a:rPr lang="en-US" sz="2200" dirty="0" smtClean="0">
                <a:solidFill>
                  <a:srgbClr val="0000FF"/>
                </a:solidFill>
                <a:sym typeface="Wingdings"/>
              </a:rPr>
              <a:t> Election of the new HL-LHC CB Chairperson: </a:t>
            </a:r>
          </a:p>
          <a:p>
            <a:pPr marL="1257300" lvl="2" indent="-342900">
              <a:spcAft>
                <a:spcPts val="600"/>
              </a:spcAft>
              <a:buFont typeface="Wingdings" charset="0"/>
              <a:buChar char="è"/>
            </a:pPr>
            <a:r>
              <a:rPr lang="en-US" sz="2200" dirty="0">
                <a:solidFill>
                  <a:srgbClr val="008000"/>
                </a:solidFill>
                <a:sym typeface="Wingdings"/>
              </a:rPr>
              <a:t> </a:t>
            </a:r>
            <a:r>
              <a:rPr lang="en-US" sz="2200" dirty="0" smtClean="0">
                <a:solidFill>
                  <a:srgbClr val="008000"/>
                </a:solidFill>
                <a:sym typeface="Wingdings"/>
              </a:rPr>
              <a:t>Rob Appleby, Manchester University, elected for 2 years</a:t>
            </a:r>
          </a:p>
          <a:p>
            <a:pPr marL="1257300" lvl="2" indent="-342900">
              <a:spcAft>
                <a:spcPts val="600"/>
              </a:spcAft>
              <a:buFont typeface="Wingdings" charset="0"/>
              <a:buChar char="è"/>
            </a:pPr>
            <a:r>
              <a:rPr lang="en-US" sz="2200" dirty="0" smtClean="0">
                <a:solidFill>
                  <a:srgbClr val="008000"/>
                </a:solidFill>
                <a:sym typeface="Wingdings"/>
              </a:rPr>
              <a:t> The HL-LHC CB will meet once per year </a:t>
            </a:r>
          </a:p>
          <a:p>
            <a:pPr marL="2171700" lvl="4" indent="-342900">
              <a:spcAft>
                <a:spcPts val="600"/>
              </a:spcAft>
              <a:buFont typeface="Wingdings" charset="0"/>
              <a:buChar char="è"/>
            </a:pPr>
            <a:r>
              <a:rPr lang="en-US" sz="2200" dirty="0" smtClean="0">
                <a:solidFill>
                  <a:srgbClr val="008000"/>
                </a:solidFill>
                <a:sym typeface="Wingdings"/>
              </a:rPr>
              <a:t>next meeting in Madrid hosted by CIEMAT</a:t>
            </a:r>
          </a:p>
          <a:p>
            <a:pPr marL="1257300" lvl="2" indent="-342900">
              <a:spcAft>
                <a:spcPts val="600"/>
              </a:spcAft>
              <a:buFont typeface="Wingdings" charset="0"/>
              <a:buChar char="è"/>
            </a:pPr>
            <a:endParaRPr lang="en-US" sz="2200" dirty="0" smtClean="0">
              <a:solidFill>
                <a:srgbClr val="008000"/>
              </a:solidFill>
              <a:sym typeface="Wingdings"/>
            </a:endParaRPr>
          </a:p>
          <a:p>
            <a:pPr>
              <a:spcAft>
                <a:spcPts val="1200"/>
              </a:spcAft>
            </a:pPr>
            <a:r>
              <a:rPr lang="en-US" sz="2400" dirty="0" smtClean="0"/>
              <a:t>       </a:t>
            </a:r>
            <a:r>
              <a:rPr lang="en-US" sz="2400" dirty="0"/>
              <a:t>Existing Collaborations with in-kind contributions:</a:t>
            </a:r>
          </a:p>
          <a:p>
            <a:pPr marL="800100" lvl="1" indent="-342900">
              <a:spcAft>
                <a:spcPts val="1200"/>
              </a:spcAft>
              <a:buFont typeface="Wingdings" charset="0"/>
              <a:buChar char="è"/>
            </a:pPr>
            <a:r>
              <a:rPr lang="en-US" sz="2200" dirty="0">
                <a:sym typeface="Wingdings"/>
              </a:rPr>
              <a:t> </a:t>
            </a:r>
            <a:r>
              <a:rPr lang="en-US" sz="2200" dirty="0" smtClean="0">
                <a:sym typeface="Wingdings"/>
              </a:rPr>
              <a:t>9 MS &amp; 5 NMS signed 5 MS </a:t>
            </a:r>
            <a:r>
              <a:rPr lang="en-US" sz="2200" dirty="0">
                <a:sym typeface="Wingdings"/>
              </a:rPr>
              <a:t>and </a:t>
            </a:r>
            <a:r>
              <a:rPr lang="en-US" sz="2200" dirty="0" smtClean="0">
                <a:sym typeface="Wingdings"/>
              </a:rPr>
              <a:t>3 NMS </a:t>
            </a:r>
            <a:r>
              <a:rPr lang="en-US" sz="2200" dirty="0">
                <a:sym typeface="Wingdings"/>
              </a:rPr>
              <a:t>Under preparation</a:t>
            </a:r>
            <a:endParaRPr lang="en-US" sz="2200" dirty="0"/>
          </a:p>
          <a:p>
            <a:pPr marL="800100" lvl="1" indent="-342900">
              <a:spcAft>
                <a:spcPts val="1200"/>
              </a:spcAft>
              <a:buFont typeface="Wingdings" charset="0"/>
              <a:buChar char="è"/>
            </a:pPr>
            <a:r>
              <a:rPr lang="en-US" sz="2200" dirty="0">
                <a:solidFill>
                  <a:srgbClr val="0000FF"/>
                </a:solidFill>
                <a:sym typeface="Wingdings"/>
              </a:rPr>
              <a:t> </a:t>
            </a:r>
            <a:r>
              <a:rPr lang="en-US" sz="2200" dirty="0" smtClean="0">
                <a:solidFill>
                  <a:srgbClr val="0000FF"/>
                </a:solidFill>
                <a:sym typeface="Wingdings"/>
              </a:rPr>
              <a:t>several agreements include multiple deliverables &amp; partners</a:t>
            </a:r>
          </a:p>
          <a:p>
            <a:pPr lvl="1">
              <a:spcAft>
                <a:spcPts val="1200"/>
              </a:spcAft>
            </a:pPr>
            <a:r>
              <a:rPr lang="en-US" sz="2200" dirty="0" smtClean="0">
                <a:solidFill>
                  <a:srgbClr val="0000FF"/>
                </a:solidFill>
                <a:sym typeface="Wingdings"/>
              </a:rPr>
              <a:t>	e.g. UK (7 partner &amp; 4+ contributions) and </a:t>
            </a:r>
          </a:p>
          <a:p>
            <a:pPr lvl="1">
              <a:spcAft>
                <a:spcPts val="1200"/>
              </a:spcAft>
            </a:pPr>
            <a:r>
              <a:rPr lang="en-US" sz="2200" dirty="0">
                <a:solidFill>
                  <a:srgbClr val="0000FF"/>
                </a:solidFill>
                <a:sym typeface="Wingdings"/>
              </a:rPr>
              <a:t>	</a:t>
            </a:r>
            <a:r>
              <a:rPr lang="en-US" sz="2200" dirty="0" smtClean="0">
                <a:solidFill>
                  <a:srgbClr val="0000FF"/>
                </a:solidFill>
                <a:sym typeface="Wingdings"/>
              </a:rPr>
              <a:t>       USLARP (4 members + 2 partner &amp; 5+ contributions)</a:t>
            </a:r>
            <a:endParaRPr lang="en-US" sz="2200" dirty="0">
              <a:solidFill>
                <a:srgbClr val="0000FF"/>
              </a:solidFill>
              <a:sym typeface="Wingdings"/>
            </a:endParaRPr>
          </a:p>
        </p:txBody>
      </p:sp>
      <p:sp>
        <p:nvSpPr>
          <p:cNvPr id="10" name="Rectangle 3"/>
          <p:cNvSpPr>
            <a:spLocks noChangeArrowheads="1"/>
          </p:cNvSpPr>
          <p:nvPr/>
        </p:nvSpPr>
        <p:spPr bwMode="auto">
          <a:xfrm>
            <a:off x="12700" y="753715"/>
            <a:ext cx="534988" cy="22701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1" name="Rectangle 10"/>
          <p:cNvSpPr>
            <a:spLocks noChangeArrowheads="1"/>
          </p:cNvSpPr>
          <p:nvPr/>
        </p:nvSpPr>
        <p:spPr bwMode="auto">
          <a:xfrm>
            <a:off x="31044" y="3878762"/>
            <a:ext cx="534988" cy="198310"/>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Tree>
    <p:extLst>
      <p:ext uri="{BB962C8B-B14F-4D97-AF65-F5344CB8AC3E}">
        <p14:creationId xmlns:p14="http://schemas.microsoft.com/office/powerpoint/2010/main" val="1709724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DCA1C4-9514-7B4F-976F-D92F7E296653}" type="slidenum">
              <a:rPr lang="fr-FR" smtClean="0"/>
              <a:pPr/>
              <a:t>6</a:t>
            </a:fld>
            <a:endParaRPr lang="fr-F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 y="74735"/>
            <a:ext cx="9144000" cy="6461615"/>
          </a:xfrm>
          <a:prstGeom prst="rect">
            <a:avLst/>
          </a:prstGeom>
        </p:spPr>
      </p:pic>
      <p:sp>
        <p:nvSpPr>
          <p:cNvPr id="10" name="Title 1"/>
          <p:cNvSpPr>
            <a:spLocks noGrp="1"/>
          </p:cNvSpPr>
          <p:nvPr>
            <p:ph type="title"/>
          </p:nvPr>
        </p:nvSpPr>
        <p:spPr>
          <a:xfrm>
            <a:off x="611999" y="180000"/>
            <a:ext cx="8434801" cy="720000"/>
          </a:xfrm>
          <a:solidFill>
            <a:schemeClr val="bg1"/>
          </a:solidFill>
        </p:spPr>
        <p:txBody>
          <a:bodyPr/>
          <a:lstStyle/>
          <a:p>
            <a:r>
              <a:rPr lang="en-GB" dirty="0"/>
              <a:t>Post FP7 HL-LHC Project Governance:</a:t>
            </a:r>
          </a:p>
        </p:txBody>
      </p:sp>
      <p:sp>
        <p:nvSpPr>
          <p:cNvPr id="2" name="Rectangle 1"/>
          <p:cNvSpPr/>
          <p:nvPr/>
        </p:nvSpPr>
        <p:spPr>
          <a:xfrm>
            <a:off x="539552" y="2852936"/>
            <a:ext cx="1368152" cy="1152128"/>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34474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HL-LHC Collaboration Board: HLCB</a:t>
            </a:r>
          </a:p>
        </p:txBody>
      </p:sp>
      <p:sp>
        <p:nvSpPr>
          <p:cNvPr id="5" name="Slide Number Placeholder 4"/>
          <p:cNvSpPr>
            <a:spLocks noGrp="1"/>
          </p:cNvSpPr>
          <p:nvPr>
            <p:ph type="sldNum" sz="quarter" idx="12"/>
          </p:nvPr>
        </p:nvSpPr>
        <p:spPr/>
        <p:txBody>
          <a:bodyPr/>
          <a:lstStyle/>
          <a:p>
            <a:fld id="{BFDCA1C4-9514-7B4F-976F-D92F7E296653}" type="slidenum">
              <a:rPr lang="fr-FR" smtClean="0"/>
              <a:pPr/>
              <a:t>7</a:t>
            </a:fld>
            <a:endParaRPr lang="fr-FR"/>
          </a:p>
        </p:txBody>
      </p:sp>
      <p:sp>
        <p:nvSpPr>
          <p:cNvPr id="8" name="TextBox 7"/>
          <p:cNvSpPr txBox="1"/>
          <p:nvPr/>
        </p:nvSpPr>
        <p:spPr>
          <a:xfrm>
            <a:off x="12700" y="905930"/>
            <a:ext cx="9035876" cy="5693866"/>
          </a:xfrm>
          <a:prstGeom prst="rect">
            <a:avLst/>
          </a:prstGeom>
          <a:noFill/>
        </p:spPr>
        <p:txBody>
          <a:bodyPr wrap="square" rtlCol="0">
            <a:spAutoFit/>
          </a:bodyPr>
          <a:lstStyle/>
          <a:p>
            <a:r>
              <a:rPr lang="en-US" sz="2400" u="sng" dirty="0" smtClean="0"/>
              <a:t>Mandate: </a:t>
            </a:r>
          </a:p>
          <a:p>
            <a:r>
              <a:rPr lang="en-GB" sz="2000" dirty="0" smtClean="0"/>
              <a:t>The </a:t>
            </a:r>
            <a:r>
              <a:rPr lang="en-GB" sz="2000" dirty="0"/>
              <a:t>HL-LHC Collaboration Board [HLCB] is the official forum for information exchange and dialogue between the HL-LHC collaborators, the HL-LHC project management and the CERN management.</a:t>
            </a:r>
            <a:endParaRPr lang="en-US" sz="2000" dirty="0"/>
          </a:p>
          <a:p>
            <a:r>
              <a:rPr lang="en-GB" sz="2000" dirty="0"/>
              <a:t> </a:t>
            </a:r>
            <a:endParaRPr lang="en-US" sz="2000" dirty="0"/>
          </a:p>
          <a:p>
            <a:r>
              <a:rPr lang="en-GB" sz="2000" dirty="0"/>
              <a:t>The HL-LHC Project Leader will inform the HLCB regularly about the situation of the project, including technical and financial aspects and the overall project schedule, and will make proposals for in-kind contributions and collaboration topics. The HL-LHC collaboration partners will report via the HLCB to the HL-LHC project management and the other collaboration partners about delivery schedule and progress of technical implementations of their contributions or changes in the expected performance scope and reach of their contributions. When needed, the HLCB will discuss measures to cope with technical or financial shortfall, as well with delay of deliverables from the collaboration partners and give advice and recommendations to the project management for the resolution of such issues</a:t>
            </a:r>
            <a:r>
              <a:rPr lang="en-US" sz="2000" dirty="0"/>
              <a:t> </a:t>
            </a:r>
            <a:endParaRPr lang="en-US" sz="2000" dirty="0" smtClean="0"/>
          </a:p>
          <a:p>
            <a:r>
              <a:rPr lang="en-US" sz="2000" dirty="0">
                <a:sym typeface="Wingdings"/>
              </a:rPr>
              <a:t>	</a:t>
            </a:r>
            <a:r>
              <a:rPr lang="en-US" sz="2000" dirty="0" smtClean="0">
                <a:sym typeface="Wingdings"/>
              </a:rPr>
              <a:t>	 </a:t>
            </a:r>
            <a:r>
              <a:rPr lang="en-GB" sz="2000" dirty="0" smtClean="0"/>
              <a:t>The HLCB </a:t>
            </a:r>
            <a:r>
              <a:rPr lang="en-GB" sz="2000" dirty="0"/>
              <a:t>reports to the HL-LHC Project Leader</a:t>
            </a:r>
            <a:r>
              <a:rPr lang="en-GB" sz="2000" dirty="0" smtClean="0"/>
              <a:t>.</a:t>
            </a:r>
          </a:p>
          <a:p>
            <a:pPr lvl="2"/>
            <a:endParaRPr lang="en-US" sz="2000" dirty="0"/>
          </a:p>
        </p:txBody>
      </p:sp>
      <p:sp>
        <p:nvSpPr>
          <p:cNvPr id="7"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83189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HL-LHC Collaboration Board: HLCB</a:t>
            </a:r>
          </a:p>
        </p:txBody>
      </p:sp>
      <p:sp>
        <p:nvSpPr>
          <p:cNvPr id="5" name="Slide Number Placeholder 4"/>
          <p:cNvSpPr>
            <a:spLocks noGrp="1"/>
          </p:cNvSpPr>
          <p:nvPr>
            <p:ph type="sldNum" sz="quarter" idx="12"/>
          </p:nvPr>
        </p:nvSpPr>
        <p:spPr/>
        <p:txBody>
          <a:bodyPr/>
          <a:lstStyle/>
          <a:p>
            <a:fld id="{BFDCA1C4-9514-7B4F-976F-D92F7E296653}" type="slidenum">
              <a:rPr lang="fr-FR" smtClean="0"/>
              <a:pPr/>
              <a:t>8</a:t>
            </a:fld>
            <a:endParaRPr lang="fr-FR"/>
          </a:p>
        </p:txBody>
      </p:sp>
      <p:sp>
        <p:nvSpPr>
          <p:cNvPr id="7" name="TextBox 6"/>
          <p:cNvSpPr txBox="1"/>
          <p:nvPr/>
        </p:nvSpPr>
        <p:spPr>
          <a:xfrm>
            <a:off x="12700" y="664630"/>
            <a:ext cx="9035876" cy="5546775"/>
          </a:xfrm>
          <a:prstGeom prst="rect">
            <a:avLst/>
          </a:prstGeom>
          <a:noFill/>
        </p:spPr>
        <p:txBody>
          <a:bodyPr wrap="square" rtlCol="0">
            <a:spAutoFit/>
          </a:bodyPr>
          <a:lstStyle/>
          <a:p>
            <a:r>
              <a:rPr lang="en-US" sz="2000" u="sng" dirty="0" smtClean="0"/>
              <a:t>Organization: </a:t>
            </a:r>
            <a:endParaRPr lang="en-US" sz="2000" u="sng" dirty="0"/>
          </a:p>
          <a:p>
            <a:pPr>
              <a:lnSpc>
                <a:spcPct val="107000"/>
              </a:lnSpc>
              <a:spcAft>
                <a:spcPts val="800"/>
              </a:spcAft>
            </a:pPr>
            <a:r>
              <a:rPr lang="en-GB" dirty="0">
                <a:ea typeface="Calibri"/>
                <a:cs typeface="Times New Roman"/>
              </a:rPr>
              <a:t>'The chair of the Collaboration Board chairs the HLCB meetings and discussions between the HLCB members. The chair will also communicate any recommendations or advice from the HLCB to the HL-LHC project management’</a:t>
            </a:r>
            <a:endParaRPr lang="en-US" dirty="0">
              <a:ea typeface="Calibri"/>
              <a:cs typeface="Times New Roman"/>
            </a:endParaRPr>
          </a:p>
          <a:p>
            <a:r>
              <a:rPr lang="en-US" dirty="0" smtClean="0"/>
              <a:t>The chair is appointed for a 2 year mandate but can be re-elected.</a:t>
            </a:r>
          </a:p>
          <a:p>
            <a:endParaRPr lang="en-US" sz="2000" u="sng" dirty="0"/>
          </a:p>
          <a:p>
            <a:r>
              <a:rPr lang="en-US" sz="2000" u="sng" dirty="0" smtClean="0"/>
              <a:t>Composition: </a:t>
            </a:r>
            <a:endParaRPr lang="en-US" sz="2000" u="sng" dirty="0"/>
          </a:p>
          <a:p>
            <a:r>
              <a:rPr lang="en-GB" dirty="0"/>
              <a:t>HL-LHC Collaboration Board consists of one representative per collaborating institute of the HL-LHC project and ex-officio of the HL-LHC project management, i.e., HL PL, HL DPL and the HL Project Office Manager. The Director of the Accelerator and Technology Sector at CERN, or his/her representative, will also be ex-office member.</a:t>
            </a:r>
            <a:endParaRPr lang="en-US" dirty="0"/>
          </a:p>
          <a:p>
            <a:r>
              <a:rPr lang="en-GB" dirty="0"/>
              <a:t>'Collaboration partners include laboratories and institutes who have either signed directly a HL-LHC collaboration agreement or are part of an overreaching general collaboration agreement and provide either significant in-kind contributions or </a:t>
            </a:r>
            <a:r>
              <a:rPr lang="en-GB" dirty="0" smtClean="0"/>
              <a:t>studies </a:t>
            </a:r>
            <a:r>
              <a:rPr lang="en-GB" dirty="0"/>
              <a:t>and personnel for the HL-LHC project.'</a:t>
            </a:r>
            <a:endParaRPr lang="en-US" dirty="0"/>
          </a:p>
          <a:p>
            <a:pPr>
              <a:spcAft>
                <a:spcPts val="1200"/>
              </a:spcAft>
            </a:pPr>
            <a:r>
              <a:rPr lang="en-GB" dirty="0"/>
              <a:t>Institutes that have signed the framework agreement but not a Collaboration agreement with an explicit contribution to HL-LHC can be invited as </a:t>
            </a:r>
            <a:r>
              <a:rPr lang="en-GB" dirty="0" smtClean="0"/>
              <a:t>observers</a:t>
            </a:r>
            <a:r>
              <a:rPr lang="en-GB" sz="2000" dirty="0"/>
              <a:t>.</a:t>
            </a:r>
            <a:r>
              <a:rPr lang="en-US" sz="2000" dirty="0" smtClean="0"/>
              <a:t> </a:t>
            </a:r>
          </a:p>
          <a:p>
            <a:pPr marL="342900" indent="-342900">
              <a:buFont typeface="Wingdings" charset="0"/>
              <a:buChar char="è"/>
            </a:pPr>
            <a:r>
              <a:rPr lang="en-US" sz="2000" dirty="0" smtClean="0">
                <a:solidFill>
                  <a:srgbClr val="008000"/>
                </a:solidFill>
                <a:sym typeface="Wingdings"/>
              </a:rPr>
              <a:t>Each MoU signatory with explicit contribution has one representative</a:t>
            </a:r>
            <a:endParaRPr lang="en-US" sz="2000" dirty="0" smtClean="0">
              <a:solidFill>
                <a:srgbClr val="008000"/>
              </a:solidFill>
            </a:endParaRPr>
          </a:p>
        </p:txBody>
      </p:sp>
      <p:sp>
        <p:nvSpPr>
          <p:cNvPr id="8"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1566504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HL-LHC Collaboration Board</a:t>
            </a:r>
          </a:p>
        </p:txBody>
      </p:sp>
      <p:sp>
        <p:nvSpPr>
          <p:cNvPr id="5" name="Slide Number Placeholder 4"/>
          <p:cNvSpPr>
            <a:spLocks noGrp="1"/>
          </p:cNvSpPr>
          <p:nvPr>
            <p:ph type="sldNum" sz="quarter" idx="12"/>
          </p:nvPr>
        </p:nvSpPr>
        <p:spPr/>
        <p:txBody>
          <a:bodyPr/>
          <a:lstStyle/>
          <a:p>
            <a:fld id="{BFDCA1C4-9514-7B4F-976F-D92F7E296653}" type="slidenum">
              <a:rPr lang="fr-FR" smtClean="0"/>
              <a:pPr/>
              <a:t>9</a:t>
            </a:fld>
            <a:endParaRPr lang="fr-FR"/>
          </a:p>
        </p:txBody>
      </p:sp>
      <p:grpSp>
        <p:nvGrpSpPr>
          <p:cNvPr id="8" name="Group 23"/>
          <p:cNvGrpSpPr>
            <a:grpSpLocks/>
          </p:cNvGrpSpPr>
          <p:nvPr/>
        </p:nvGrpSpPr>
        <p:grpSpPr bwMode="auto">
          <a:xfrm>
            <a:off x="156489" y="1052736"/>
            <a:ext cx="2903343" cy="892175"/>
            <a:chOff x="288" y="720"/>
            <a:chExt cx="1466" cy="562"/>
          </a:xfrm>
        </p:grpSpPr>
        <p:sp>
          <p:nvSpPr>
            <p:cNvPr id="9"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0" name="Text Box 7"/>
            <p:cNvSpPr txBox="1">
              <a:spLocks noChangeArrowheads="1"/>
            </p:cNvSpPr>
            <p:nvPr/>
          </p:nvSpPr>
          <p:spPr bwMode="auto">
            <a:xfrm>
              <a:off x="666" y="720"/>
              <a:ext cx="1088" cy="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dirty="0" smtClean="0">
                  <a:solidFill>
                    <a:srgbClr val="3333CC"/>
                  </a:solidFill>
                  <a:sym typeface="Wingdings" charset="0"/>
                </a:rPr>
                <a:t>Members</a:t>
              </a:r>
              <a:r>
                <a:rPr lang="en-US" sz="2600" dirty="0" smtClean="0">
                  <a:solidFill>
                    <a:srgbClr val="3333CC"/>
                  </a:solidFill>
                  <a:sym typeface="Wingdings" charset="0"/>
                </a:rPr>
                <a:t>: 21</a:t>
              </a:r>
              <a:endParaRPr lang="en-US" sz="2600" dirty="0">
                <a:solidFill>
                  <a:schemeClr val="tx1"/>
                </a:solidFill>
                <a:sym typeface="Wingdings" charset="0"/>
              </a:endParaRPr>
            </a:p>
          </p:txBody>
        </p:sp>
      </p:grpSp>
      <p:grpSp>
        <p:nvGrpSpPr>
          <p:cNvPr id="11" name="Group 23"/>
          <p:cNvGrpSpPr>
            <a:grpSpLocks/>
          </p:cNvGrpSpPr>
          <p:nvPr/>
        </p:nvGrpSpPr>
        <p:grpSpPr bwMode="auto">
          <a:xfrm>
            <a:off x="4716016" y="1085202"/>
            <a:ext cx="2808293" cy="492126"/>
            <a:chOff x="288" y="720"/>
            <a:chExt cx="1769" cy="310"/>
          </a:xfrm>
        </p:grpSpPr>
        <p:sp>
          <p:nvSpPr>
            <p:cNvPr id="12" name="Rectangle 3"/>
            <p:cNvSpPr>
              <a:spLocks noChangeArrowheads="1"/>
            </p:cNvSpPr>
            <p:nvPr/>
          </p:nvSpPr>
          <p:spPr bwMode="auto">
            <a:xfrm>
              <a:off x="288" y="816"/>
              <a:ext cx="337" cy="143"/>
            </a:xfrm>
            <a:prstGeom prst="rect">
              <a:avLst/>
            </a:prstGeom>
            <a:solidFill>
              <a:srgbClr val="00CC00"/>
            </a:solidFill>
            <a:ln w="25400">
              <a:solidFill>
                <a:srgbClr val="3366FF"/>
              </a:solidFill>
              <a:miter lim="800000"/>
              <a:headEnd/>
              <a:tailEnd/>
            </a:ln>
          </p:spPr>
          <p:txBody>
            <a:bodyPr wrap="none" lIns="91369" tIns="45685" rIns="91369" bIns="45685" anchor="ctr"/>
            <a:lstStyle/>
            <a:p>
              <a:pPr algn="l" eaLnBrk="1" hangingPunct="1"/>
              <a:endParaRPr lang="en-GB">
                <a:solidFill>
                  <a:srgbClr val="000000"/>
                </a:solidFill>
              </a:endParaRPr>
            </a:p>
          </p:txBody>
        </p:sp>
        <p:sp>
          <p:nvSpPr>
            <p:cNvPr id="13" name="Text Box 7"/>
            <p:cNvSpPr txBox="1">
              <a:spLocks noChangeArrowheads="1"/>
            </p:cNvSpPr>
            <p:nvPr/>
          </p:nvSpPr>
          <p:spPr bwMode="auto">
            <a:xfrm>
              <a:off x="666" y="720"/>
              <a:ext cx="1391"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69" tIns="45685" rIns="91369" bIns="45685">
              <a:spAutoFit/>
            </a:bodyPr>
            <a:lstStyle>
              <a:lvl1pPr>
                <a:defRPr sz="2400">
                  <a:solidFill>
                    <a:schemeClr val="accent2"/>
                  </a:solidFill>
                  <a:latin typeface="Times New Roman" charset="0"/>
                  <a:ea typeface="ＭＳ Ｐゴシック" charset="0"/>
                  <a:cs typeface="ＭＳ Ｐゴシック" charset="0"/>
                </a:defRPr>
              </a:lvl1pPr>
              <a:lvl2pPr marL="37931725" indent="-37474525">
                <a:defRPr sz="2400">
                  <a:solidFill>
                    <a:schemeClr val="accent2"/>
                  </a:solidFill>
                  <a:latin typeface="Times New Roman" charset="0"/>
                  <a:ea typeface="ＭＳ Ｐゴシック" charset="0"/>
                </a:defRPr>
              </a:lvl2pPr>
              <a:lvl3pPr>
                <a:defRPr sz="2400">
                  <a:solidFill>
                    <a:schemeClr val="accent2"/>
                  </a:solidFill>
                  <a:latin typeface="Times New Roman" charset="0"/>
                  <a:ea typeface="ＭＳ Ｐゴシック" charset="0"/>
                </a:defRPr>
              </a:lvl3pPr>
              <a:lvl4pPr>
                <a:defRPr sz="2400">
                  <a:solidFill>
                    <a:schemeClr val="accent2"/>
                  </a:solidFill>
                  <a:latin typeface="Times New Roman" charset="0"/>
                  <a:ea typeface="ＭＳ Ｐゴシック" charset="0"/>
                </a:defRPr>
              </a:lvl4pPr>
              <a:lvl5pPr>
                <a:defRPr sz="2400">
                  <a:solidFill>
                    <a:schemeClr val="accent2"/>
                  </a:solidFill>
                  <a:latin typeface="Times New Roman" charset="0"/>
                  <a:ea typeface="ＭＳ Ｐゴシック" charset="0"/>
                </a:defRPr>
              </a:lvl5pPr>
              <a:lvl6pPr marL="457200" eaLnBrk="0" fontAlgn="base" hangingPunct="0">
                <a:spcBef>
                  <a:spcPct val="0"/>
                </a:spcBef>
                <a:spcAft>
                  <a:spcPct val="0"/>
                </a:spcAft>
                <a:defRPr sz="2400">
                  <a:solidFill>
                    <a:schemeClr val="accent2"/>
                  </a:solidFill>
                  <a:latin typeface="Times New Roman" charset="0"/>
                  <a:ea typeface="ＭＳ Ｐゴシック" charset="0"/>
                </a:defRPr>
              </a:lvl6pPr>
              <a:lvl7pPr marL="914400" eaLnBrk="0" fontAlgn="base" hangingPunct="0">
                <a:spcBef>
                  <a:spcPct val="0"/>
                </a:spcBef>
                <a:spcAft>
                  <a:spcPct val="0"/>
                </a:spcAft>
                <a:defRPr sz="2400">
                  <a:solidFill>
                    <a:schemeClr val="accent2"/>
                  </a:solidFill>
                  <a:latin typeface="Times New Roman" charset="0"/>
                  <a:ea typeface="ＭＳ Ｐゴシック" charset="0"/>
                </a:defRPr>
              </a:lvl7pPr>
              <a:lvl8pPr marL="1371600" eaLnBrk="0" fontAlgn="base" hangingPunct="0">
                <a:spcBef>
                  <a:spcPct val="0"/>
                </a:spcBef>
                <a:spcAft>
                  <a:spcPct val="0"/>
                </a:spcAft>
                <a:defRPr sz="2400">
                  <a:solidFill>
                    <a:schemeClr val="accent2"/>
                  </a:solidFill>
                  <a:latin typeface="Times New Roman" charset="0"/>
                  <a:ea typeface="ＭＳ Ｐゴシック" charset="0"/>
                </a:defRPr>
              </a:lvl8pPr>
              <a:lvl9pPr marL="1828800" eaLnBrk="0" fontAlgn="base" hangingPunct="0">
                <a:spcBef>
                  <a:spcPct val="0"/>
                </a:spcBef>
                <a:spcAft>
                  <a:spcPct val="0"/>
                </a:spcAft>
                <a:defRPr sz="2400">
                  <a:solidFill>
                    <a:schemeClr val="accent2"/>
                  </a:solidFill>
                  <a:latin typeface="Times New Roman" charset="0"/>
                  <a:ea typeface="ＭＳ Ｐゴシック" charset="0"/>
                </a:defRPr>
              </a:lvl9pPr>
            </a:lstStyle>
            <a:p>
              <a:pPr algn="l" eaLnBrk="1" hangingPunct="1"/>
              <a:r>
                <a:rPr lang="en-US" sz="2600" smtClean="0">
                  <a:solidFill>
                    <a:srgbClr val="3333CC"/>
                  </a:solidFill>
                  <a:sym typeface="Wingdings" charset="0"/>
                </a:rPr>
                <a:t>Observers</a:t>
              </a:r>
              <a:r>
                <a:rPr lang="en-US" sz="2600" smtClean="0">
                  <a:solidFill>
                    <a:srgbClr val="3333CC"/>
                  </a:solidFill>
                  <a:sym typeface="Wingdings" charset="0"/>
                </a:rPr>
                <a:t>: 10 </a:t>
              </a:r>
              <a:endParaRPr lang="en-US" sz="2600" dirty="0" smtClean="0">
                <a:solidFill>
                  <a:srgbClr val="3333CC"/>
                </a:solidFill>
                <a:sym typeface="Wingdings" charset="0"/>
              </a:endParaRPr>
            </a:p>
          </p:txBody>
        </p:sp>
      </p:grpSp>
      <p:graphicFrame>
        <p:nvGraphicFramePr>
          <p:cNvPr id="4" name="Table 3"/>
          <p:cNvGraphicFramePr>
            <a:graphicFrameLocks noGrp="1"/>
          </p:cNvGraphicFramePr>
          <p:nvPr>
            <p:extLst/>
          </p:nvPr>
        </p:nvGraphicFramePr>
        <p:xfrm>
          <a:off x="159389" y="1781904"/>
          <a:ext cx="4361180" cy="4023360"/>
        </p:xfrm>
        <a:graphic>
          <a:graphicData uri="http://schemas.openxmlformats.org/drawingml/2006/table">
            <a:tbl>
              <a:tblPr firstRow="1" firstCol="1" bandRow="1"/>
              <a:tblGrid>
                <a:gridCol w="2180590"/>
                <a:gridCol w="2180590"/>
              </a:tblGrid>
              <a:tr h="0">
                <a:tc>
                  <a:txBody>
                    <a:bodyPr/>
                    <a:lstStyle/>
                    <a:p>
                      <a:pPr algn="ctr">
                        <a:spcBef>
                          <a:spcPts val="300"/>
                        </a:spcBef>
                        <a:spcAft>
                          <a:spcPts val="300"/>
                        </a:spcAft>
                      </a:pPr>
                      <a:r>
                        <a:rPr lang="en-US" sz="1200" b="1">
                          <a:effectLst/>
                          <a:latin typeface="Calibri" charset="0"/>
                          <a:ea typeface="ＭＳ 明朝" charset="-128"/>
                          <a:cs typeface="Times New Roman" charset="0"/>
                        </a:rPr>
                        <a:t>Name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b="1">
                          <a:effectLst/>
                          <a:latin typeface="Calibri" charset="0"/>
                          <a:ea typeface="ＭＳ 明朝" charset="-128"/>
                          <a:cs typeface="Times New Roman" charset="0"/>
                        </a:rPr>
                        <a:t>Institute/University</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APOLLINARI, Giorgio</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dirty="0">
                          <a:effectLst/>
                          <a:latin typeface="Calibri" charset="0"/>
                          <a:ea typeface="ＭＳ 明朝" charset="-128"/>
                          <a:cs typeface="Times New Roman" charset="0"/>
                        </a:rPr>
                        <a:t>FNAL/LARP</a:t>
                      </a:r>
                      <a:endParaRPr lang="en-GB" sz="12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APPLEBY, Rob</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University of Manchester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BOOGERT, Stewart</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Royal Holloway University</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BORDRY, Frederick</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CERN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BRUNING, Oliver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CERN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BURT, Graeme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University of Lancaster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EKELOF, Tord</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University of Uppsala</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GARCIA, Luis</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CIEMAT</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GOURLAY, Steve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LBNL</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OGITSU, Toru</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KEK</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WHEELHOUSE, Alan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STFC</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RATOFF, Peter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Cockcroft Institute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ROSSI, Lucio</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CERN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ROLLI, Simona</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DOE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fr-FR" sz="1200">
                          <a:effectLst/>
                          <a:latin typeface="Calibri" charset="0"/>
                          <a:ea typeface="ＭＳ 明朝" charset="-128"/>
                          <a:cs typeface="Times New Roman" charset="0"/>
                        </a:rPr>
                        <a:t>TAVIAN, Laurent</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fr-FR" sz="1200">
                          <a:effectLst/>
                          <a:latin typeface="Calibri" charset="0"/>
                          <a:ea typeface="ＭＳ 明朝" charset="-128"/>
                          <a:cs typeface="Times New Roman" charset="0"/>
                        </a:rPr>
                        <a:t>CERN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VEDRINE, Pierre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CEA</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WANDERER, Peter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BNL</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WELSCH, Carsten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University of Liverpool</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YANG, Yifeng</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University of Southampton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ZOCCOLI, Antonio</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INFN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dirty="0">
                          <a:effectLst/>
                          <a:latin typeface="Calibri" charset="0"/>
                          <a:ea typeface="ＭＳ 明朝" charset="-128"/>
                          <a:cs typeface="Times New Roman" charset="0"/>
                        </a:rPr>
                        <a:t>RAUBENHEIMER, Tor</a:t>
                      </a:r>
                      <a:endParaRPr lang="en-GB" sz="12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dirty="0">
                          <a:effectLst/>
                          <a:latin typeface="Calibri" charset="0"/>
                          <a:ea typeface="ＭＳ 明朝" charset="-128"/>
                          <a:cs typeface="Times New Roman" charset="0"/>
                        </a:rPr>
                        <a:t>SLAC</a:t>
                      </a:r>
                      <a:endParaRPr lang="en-GB" sz="12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extLst/>
          </p:nvPr>
        </p:nvGraphicFramePr>
        <p:xfrm>
          <a:off x="4675316" y="1781904"/>
          <a:ext cx="4361180" cy="2011680"/>
        </p:xfrm>
        <a:graphic>
          <a:graphicData uri="http://schemas.openxmlformats.org/drawingml/2006/table">
            <a:tbl>
              <a:tblPr firstRow="1" firstCol="1" bandRow="1"/>
              <a:tblGrid>
                <a:gridCol w="2180590"/>
                <a:gridCol w="2180590"/>
              </a:tblGrid>
              <a:tr h="0">
                <a:tc>
                  <a:txBody>
                    <a:bodyPr/>
                    <a:lstStyle/>
                    <a:p>
                      <a:pPr algn="ctr">
                        <a:spcBef>
                          <a:spcPts val="300"/>
                        </a:spcBef>
                        <a:spcAft>
                          <a:spcPts val="300"/>
                        </a:spcAft>
                      </a:pPr>
                      <a:r>
                        <a:rPr lang="en-US" sz="1200" b="1">
                          <a:effectLst/>
                          <a:latin typeface="Calibri" charset="0"/>
                          <a:ea typeface="ＭＳ 明朝" charset="-128"/>
                          <a:cs typeface="Times New Roman" charset="0"/>
                        </a:rPr>
                        <a:t>Name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b="1">
                          <a:effectLst/>
                          <a:latin typeface="Calibri" charset="0"/>
                          <a:ea typeface="ＭＳ 明朝" charset="-128"/>
                          <a:cs typeface="Times New Roman" charset="0"/>
                        </a:rPr>
                        <a:t>Institute/University</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ABDOLVAND, Amin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University of Dundee</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BARLOW, Roger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University of Huddersfield</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dirty="0">
                          <a:effectLst/>
                          <a:latin typeface="Calibri" charset="0"/>
                          <a:ea typeface="ＭＳ 明朝" charset="-128"/>
                          <a:cs typeface="Times New Roman" charset="0"/>
                        </a:rPr>
                        <a:t>BUGADOV, Julian</a:t>
                      </a:r>
                      <a:endParaRPr lang="en-GB" sz="12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JINR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DELAYEN, Jean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ODU/JLAB</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KARLSSON, Kenneth</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LAPIN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KESTER, Oliver</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TRIUMF</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KULKA, Jan</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AGH-UST</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LEVICHEV, Eugeny</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BINP</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RIVKIN, Lenny</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a:effectLst/>
                          <a:latin typeface="Calibri" charset="0"/>
                          <a:ea typeface="ＭＳ 明朝" charset="-128"/>
                          <a:cs typeface="Times New Roman" charset="0"/>
                        </a:rPr>
                        <a:t>EPFL</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spcBef>
                          <a:spcPts val="300"/>
                        </a:spcBef>
                        <a:spcAft>
                          <a:spcPts val="300"/>
                        </a:spcAft>
                      </a:pPr>
                      <a:r>
                        <a:rPr lang="en-US" sz="1200">
                          <a:effectLst/>
                          <a:latin typeface="Calibri" charset="0"/>
                          <a:ea typeface="ＭＳ 明朝" charset="-128"/>
                          <a:cs typeface="Times New Roman" charset="0"/>
                        </a:rPr>
                        <a:t>SYNTFELD-KAZUCH, Agnieszka</a:t>
                      </a:r>
                      <a:endParaRPr lang="en-GB" sz="120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US" sz="1200" dirty="0">
                          <a:effectLst/>
                          <a:latin typeface="Calibri" charset="0"/>
                          <a:ea typeface="ＭＳ 明朝" charset="-128"/>
                          <a:cs typeface="Times New Roman" charset="0"/>
                        </a:rPr>
                        <a:t>NCBJ</a:t>
                      </a:r>
                      <a:endParaRPr lang="en-GB" sz="1200" dirty="0">
                        <a:effectLst/>
                        <a:latin typeface="Calibri"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5" name="Footer Placeholder 3"/>
          <p:cNvSpPr>
            <a:spLocks noGrp="1"/>
          </p:cNvSpPr>
          <p:nvPr>
            <p:ph type="ftr" sz="quarter" idx="11"/>
          </p:nvPr>
        </p:nvSpPr>
        <p:spPr>
          <a:xfrm>
            <a:off x="1833432" y="6453376"/>
            <a:ext cx="6627000" cy="360000"/>
          </a:xfrm>
        </p:spPr>
        <p:txBody>
          <a:bodyPr/>
          <a:lstStyle/>
          <a:p>
            <a:r>
              <a:rPr lang="en-US" dirty="0" smtClean="0"/>
              <a:t>O. </a:t>
            </a:r>
            <a:r>
              <a:rPr lang="en-US" dirty="0" err="1" smtClean="0"/>
              <a:t>Brüning</a:t>
            </a:r>
            <a:r>
              <a:rPr lang="en-US" dirty="0" smtClean="0"/>
              <a:t> </a:t>
            </a:r>
            <a:r>
              <a:rPr lang="en-US" dirty="0" smtClean="0"/>
              <a:t>– </a:t>
            </a:r>
            <a:r>
              <a:rPr lang="en-GB" dirty="0"/>
              <a:t>26</a:t>
            </a:r>
            <a:r>
              <a:rPr lang="en-GB" baseline="30000" dirty="0"/>
              <a:t>th</a:t>
            </a:r>
            <a:r>
              <a:rPr lang="en-GB" dirty="0"/>
              <a:t> April 2017 </a:t>
            </a:r>
            <a:r>
              <a:rPr lang="mr-IN" dirty="0"/>
              <a:t>–</a:t>
            </a:r>
            <a:r>
              <a:rPr lang="en-GB" dirty="0"/>
              <a:t> Joint LARP </a:t>
            </a:r>
            <a:r>
              <a:rPr lang="en-GB" dirty="0" smtClean="0"/>
              <a:t>CM28/</a:t>
            </a:r>
            <a:r>
              <a:rPr lang="en-GB" dirty="0" err="1" smtClean="0"/>
              <a:t>HiLumi</a:t>
            </a:r>
            <a:r>
              <a:rPr lang="en-GB" dirty="0" smtClean="0"/>
              <a:t> </a:t>
            </a:r>
            <a:r>
              <a:rPr lang="en-GB" dirty="0"/>
              <a:t>Meeting in Napa, CA USA</a:t>
            </a:r>
            <a:endParaRPr lang="en-GB" dirty="0"/>
          </a:p>
        </p:txBody>
      </p:sp>
    </p:spTree>
    <p:extLst>
      <p:ext uri="{BB962C8B-B14F-4D97-AF65-F5344CB8AC3E}">
        <p14:creationId xmlns:p14="http://schemas.microsoft.com/office/powerpoint/2010/main" val="9948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iLumi-Pres-Template-4-3-CSR2016.pptx" id="{37610B82-38C5-4A79-9AD6-9055ADFB9289}" vid="{B895EA73-40B8-4DB4-B376-5DB62EC8AB9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HiLumi-Pres-Template-4-3-CSR2016</Template>
  <TotalTime>18240</TotalTime>
  <Words>1926</Words>
  <Application>Microsoft Macintosh PowerPoint</Application>
  <PresentationFormat>On-screen Show (4:3)</PresentationFormat>
  <Paragraphs>430</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Cambria</vt:lpstr>
      <vt:lpstr>Mangal</vt:lpstr>
      <vt:lpstr>ＭＳ Ｐゴシック</vt:lpstr>
      <vt:lpstr>ＭＳ 明朝</vt:lpstr>
      <vt:lpstr>Times New Roman</vt:lpstr>
      <vt:lpstr>Wingdings</vt:lpstr>
      <vt:lpstr>Arial</vt:lpstr>
      <vt:lpstr>Thème Office</vt:lpstr>
      <vt:lpstr>HL-LHC Project at CERN / Europe  New Collaboration Framework</vt:lpstr>
      <vt:lpstr>High Luminosity Work Packages after FP7 DS:</vt:lpstr>
      <vt:lpstr>High Luminosity Project Office after FP7 DS:</vt:lpstr>
      <vt:lpstr>HL-LHC Technical Collaborations</vt:lpstr>
      <vt:lpstr>HL-LHC Technical Collaborations</vt:lpstr>
      <vt:lpstr>Post FP7 HL-LHC Project Governance:</vt:lpstr>
      <vt:lpstr>HL-LHC Collaboration Board: HLCB</vt:lpstr>
      <vt:lpstr>HL-LHC Collaboration Board: HLCB</vt:lpstr>
      <vt:lpstr>HL-LHC Collaboration Board</vt:lpstr>
      <vt:lpstr>New Collaboration Agreement</vt:lpstr>
      <vt:lpstr>Status of MoU</vt:lpstr>
      <vt:lpstr>PowerPoint Presentation</vt:lpstr>
      <vt:lpstr>PowerPoint Presentation</vt:lpstr>
      <vt:lpstr>Signed Member State Collaborations</vt:lpstr>
      <vt:lpstr>Signed Member State Collaborations</vt:lpstr>
      <vt:lpstr>Signed Member State Collaborations</vt:lpstr>
      <vt:lpstr>Approved (under signature)  Member State Collaborations</vt:lpstr>
      <vt:lpstr>Member State Collaborations in Preparation</vt:lpstr>
      <vt:lpstr>Member State Collaborations in discussion</vt:lpstr>
      <vt:lpstr>Established Non-Member State Collaborations</vt:lpstr>
      <vt:lpstr>Established Non-Member State Collaborations</vt:lpstr>
      <vt:lpstr>Non-Member State Collaboration in discussion</vt:lpstr>
      <vt:lpstr>Non-Member State Collaboration in discussion</vt:lpstr>
      <vt:lpstr>Table of relative contributions  (based on estimated Project budget values)</vt:lpstr>
      <vt:lpstr>PowerPoint Presentation</vt:lpstr>
      <vt:lpstr>New Collaboration Agreement: general part</vt:lpstr>
      <vt:lpstr>New Collaboration Agreement</vt:lpstr>
      <vt:lpstr>New Collaboration Agreement</vt:lpstr>
      <vt:lpstr>New Collaboration Agreement</vt:lpstr>
      <vt:lpstr>Memorandum of Understanding (MoU)</vt:lpstr>
      <vt:lpstr>PowerPoint Presentation</vt:lpstr>
    </vt:vector>
  </TitlesOfParts>
  <Company>CERN</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HL-LHC Cost and Schedule Review 2016 WPxxx – Equipment / System</dc:title>
  <dc:creator>Cecile Noels</dc:creator>
  <cp:lastModifiedBy>Oliver Bruning</cp:lastModifiedBy>
  <cp:revision>50</cp:revision>
  <dcterms:created xsi:type="dcterms:W3CDTF">2016-08-24T12:27:25Z</dcterms:created>
  <dcterms:modified xsi:type="dcterms:W3CDTF">2017-04-26T14:15:49Z</dcterms:modified>
</cp:coreProperties>
</file>