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72" r:id="rId6"/>
    <p:sldId id="267" r:id="rId7"/>
    <p:sldId id="268" r:id="rId8"/>
    <p:sldId id="269" r:id="rId9"/>
    <p:sldId id="27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B8E8-BA54-4228-A1D2-74C1F707B3A2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D77E6-C4C0-419E-BC70-5D045DF42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7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4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8843-EC42-49B8-8A84-1FCC30E6D3FD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27E9-D60C-4233-BAC5-4CA3823D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Updated Results for CCT6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Lucas Brouwer</a:t>
            </a:r>
          </a:p>
          <a:p>
            <a:r>
              <a:rPr lang="en-US" dirty="0" smtClean="0"/>
              <a:t>11/02/2021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8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27059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06629" cy="131100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LD1 - Conductor and Cable Assumptions (from Paolo/</a:t>
            </a:r>
            <a:r>
              <a:rPr lang="en-US" sz="3000" dirty="0" err="1" smtClean="0"/>
              <a:t>GianLuca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9460641" y="2861757"/>
            <a:ext cx="804231" cy="27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81824" y="2991810"/>
            <a:ext cx="575861" cy="24820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9680979" y="5559058"/>
            <a:ext cx="363556" cy="8042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0800000">
            <a:off x="10736761" y="2861757"/>
            <a:ext cx="363556" cy="277625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02979" y="4126548"/>
            <a:ext cx="47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76871" y="617632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4" name="Straight Arrow Connector 3"/>
          <p:cNvCxnSpPr>
            <a:stCxn id="15" idx="2"/>
          </p:cNvCxnSpPr>
          <p:nvPr/>
        </p:nvCxnSpPr>
        <p:spPr>
          <a:xfrm flipH="1">
            <a:off x="10216354" y="2443121"/>
            <a:ext cx="224900" cy="74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01893" y="1796790"/>
            <a:ext cx="307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large amount of insulation/space around the cable is the main source of inefficiently (0.3 mm on each side)</a:t>
            </a:r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470829" y="4154648"/>
          <a:ext cx="2859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73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bw_cable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bw_channel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aw_cable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aw_channel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2631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397893" y="1979760"/>
          <a:ext cx="285956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73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strand</a:t>
                      </a:r>
                      <a:r>
                        <a:rPr lang="en-US" baseline="0" dirty="0" smtClean="0"/>
                        <a:t> dia.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Cu/</a:t>
                      </a:r>
                      <a:r>
                        <a:rPr lang="en-US" dirty="0" err="1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349" y="6093023"/>
            <a:ext cx="39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99"/>
                </a:solidFill>
              </a:rPr>
              <a:t>Ref. P. Ferracin et al., IEEE TASC 22(2), 2012</a:t>
            </a:r>
            <a:endParaRPr lang="en-US" sz="1400" b="1" i="1" dirty="0">
              <a:solidFill>
                <a:srgbClr val="000099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" y="1184510"/>
            <a:ext cx="4419600" cy="211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8" y="3569855"/>
            <a:ext cx="4419852" cy="2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43938" y="3304401"/>
            <a:ext cx="186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Coil Parameters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8505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06629" cy="131100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MQXF - Conductor and Cable Assumptions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9460641" y="2861757"/>
            <a:ext cx="804231" cy="27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81824" y="2991810"/>
            <a:ext cx="575861" cy="24820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9680979" y="5559058"/>
            <a:ext cx="363556" cy="80423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0800000">
            <a:off x="10736761" y="2861757"/>
            <a:ext cx="363556" cy="277625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02979" y="4126548"/>
            <a:ext cx="47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76871" y="617632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4" name="Straight Arrow Connector 3"/>
          <p:cNvCxnSpPr>
            <a:stCxn id="15" idx="2"/>
          </p:cNvCxnSpPr>
          <p:nvPr/>
        </p:nvCxnSpPr>
        <p:spPr>
          <a:xfrm flipH="1">
            <a:off x="10216354" y="2443121"/>
            <a:ext cx="224900" cy="74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01893" y="1796790"/>
            <a:ext cx="307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large amount of insulation/space around the cable is the main source of inefficiently (0.3 mm on each side)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6" y="3496151"/>
            <a:ext cx="4665872" cy="3271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" y="1187497"/>
            <a:ext cx="4689951" cy="2370525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5470829" y="4154648"/>
          <a:ext cx="28595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73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bw_cable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bw_channel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aw_cable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aw_channel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2631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397893" y="1979760"/>
          <a:ext cx="285956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738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strand</a:t>
                      </a:r>
                      <a:r>
                        <a:rPr lang="en-US" baseline="0" dirty="0" smtClean="0"/>
                        <a:t> dia.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Cu/</a:t>
                      </a:r>
                      <a:r>
                        <a:rPr lang="en-US" dirty="0" err="1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26433" y="6142951"/>
            <a:ext cx="3078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Keystone removed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598763" y="5779395"/>
            <a:ext cx="111048" cy="266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4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44" y="-23774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Updated CCT6 model (2D and 3D)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3" t="3011" r="22460" b="1541"/>
          <a:stretch/>
        </p:blipFill>
        <p:spPr>
          <a:xfrm>
            <a:off x="6784848" y="1498664"/>
            <a:ext cx="2752344" cy="507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1909" r="36945" b="2305"/>
          <a:stretch/>
        </p:blipFill>
        <p:spPr>
          <a:xfrm>
            <a:off x="2039112" y="1498664"/>
            <a:ext cx="2852928" cy="50932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609344" y="2432304"/>
            <a:ext cx="1051560" cy="475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9344" y="2259203"/>
            <a:ext cx="1051560" cy="237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7698" y="2062972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LD1 cable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36776" y="1671765"/>
            <a:ext cx="1051560" cy="475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6776" y="1498664"/>
            <a:ext cx="1051560" cy="237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" y="1302433"/>
            <a:ext cx="13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MQXF cable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05144" y="3150680"/>
            <a:ext cx="1051560" cy="237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94376" y="2792913"/>
            <a:ext cx="12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mm gap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5851" y="2723126"/>
            <a:ext cx="562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488680" y="1617536"/>
            <a:ext cx="472440" cy="516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24900" y="1220097"/>
            <a:ext cx="324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of existing LD1 shell (560 mm)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7698" y="6460284"/>
            <a:ext cx="539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“extra” slides at end for cable/channel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4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8" y="454025"/>
            <a:ext cx="10515600" cy="4351338"/>
          </a:xfrm>
        </p:spPr>
        <p:txBody>
          <a:bodyPr/>
          <a:lstStyle/>
          <a:p>
            <a:r>
              <a:rPr lang="en-US" dirty="0" smtClean="0"/>
              <a:t>angle in outer layers is increased (keep 1.5 m physical length)</a:t>
            </a:r>
          </a:p>
          <a:p>
            <a:r>
              <a:rPr lang="en-US" dirty="0" smtClean="0"/>
              <a:t>magnetic length of inner and outer layers is matched by turn choice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82" y="1937086"/>
            <a:ext cx="6442303" cy="2077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2" y="4499306"/>
            <a:ext cx="6535404" cy="192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012" r="35637" b="9430"/>
          <a:stretch/>
        </p:blipFill>
        <p:spPr>
          <a:xfrm>
            <a:off x="7499686" y="2601486"/>
            <a:ext cx="4405987" cy="28269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8368146" y="2789381"/>
            <a:ext cx="2958222" cy="277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90428" y="23261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8" y="454025"/>
            <a:ext cx="10515600" cy="4351338"/>
          </a:xfrm>
        </p:spPr>
        <p:txBody>
          <a:bodyPr/>
          <a:lstStyle/>
          <a:p>
            <a:r>
              <a:rPr lang="en-US" dirty="0" smtClean="0"/>
              <a:t>In opera3D, size iron to be the physical length (full 1.5 m)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9820" r="18818" b="2539"/>
          <a:stretch/>
        </p:blipFill>
        <p:spPr>
          <a:xfrm>
            <a:off x="5983224" y="3039123"/>
            <a:ext cx="5102352" cy="2428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012" r="35637" b="9430"/>
          <a:stretch/>
        </p:blipFill>
        <p:spPr>
          <a:xfrm>
            <a:off x="996696" y="2629694"/>
            <a:ext cx="4745736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4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768" y="454025"/>
            <a:ext cx="10515600" cy="709757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 smtClean="0"/>
              <a:t>12 T (with </a:t>
            </a:r>
            <a:r>
              <a:rPr lang="en-US" dirty="0" smtClean="0"/>
              <a:t>iron in 3D)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88" y="2159655"/>
            <a:ext cx="5649312" cy="3228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1574642"/>
            <a:ext cx="6284936" cy="4398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509" y="2835563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~180 mm with &lt;5 unit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367344" y="3269673"/>
            <a:ext cx="109165" cy="38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9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1221" y="117141"/>
            <a:ext cx="2565760" cy="9657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opera3D, field with iron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59972"/>
              </p:ext>
            </p:extLst>
          </p:nvPr>
        </p:nvGraphicFramePr>
        <p:xfrm>
          <a:off x="2786981" y="117141"/>
          <a:ext cx="8928100" cy="80010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322643041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5759161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57576161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836958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89067120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10757401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667193367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36430138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403130989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186434433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(kA)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By_bore (z=420)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lay1-cond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lay2-cond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lay3-cond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lay4-cond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lay1-rise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lay2-rise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lay3-rise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lay4-rise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2687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5331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84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86184" y="5247439"/>
            <a:ext cx="375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30</a:t>
            </a:r>
            <a:r>
              <a:rPr lang="en-US" b="1" dirty="0" smtClean="0">
                <a:solidFill>
                  <a:srgbClr val="7030A0"/>
                </a:solidFill>
              </a:rPr>
              <a:t>% current </a:t>
            </a:r>
            <a:r>
              <a:rPr lang="en-US" b="1" dirty="0" smtClean="0">
                <a:solidFill>
                  <a:srgbClr val="7030A0"/>
                </a:solidFill>
              </a:rPr>
              <a:t>margin at 12 T, </a:t>
            </a:r>
            <a:r>
              <a:rPr lang="en-US" b="1" dirty="0" smtClean="0">
                <a:solidFill>
                  <a:srgbClr val="7030A0"/>
                </a:solidFill>
              </a:rPr>
              <a:t>4.2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32% current margin at 13 T, 1.9 K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6184" y="2594850"/>
            <a:ext cx="15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From Opera3D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8164"/>
              </p:ext>
            </p:extLst>
          </p:nvPr>
        </p:nvGraphicFramePr>
        <p:xfrm>
          <a:off x="7933781" y="3034244"/>
          <a:ext cx="3530209" cy="1493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960">
                  <a:extLst>
                    <a:ext uri="{9D8B030D-6E8A-4147-A177-3AD203B41FA5}">
                      <a16:colId xmlns:a16="http://schemas.microsoft.com/office/drawing/2014/main" val="203729155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711642912"/>
                    </a:ext>
                  </a:extLst>
                </a:gridCol>
                <a:gridCol w="1238749">
                  <a:extLst>
                    <a:ext uri="{9D8B030D-6E8A-4147-A177-3AD203B41FA5}">
                      <a16:colId xmlns:a16="http://schemas.microsoft.com/office/drawing/2014/main" val="41479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4.2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K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1.9 K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34522"/>
                  </a:ext>
                </a:extLst>
              </a:tr>
              <a:tr h="38065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14.4 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16.2 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6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Bss_cond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16.54</a:t>
                      </a:r>
                      <a:r>
                        <a:rPr lang="en-US" baseline="0" dirty="0" smtClean="0"/>
                        <a:t>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18.35 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4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Bss_bore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16.29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18.06 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758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1" y="1560944"/>
            <a:ext cx="7392716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rough estimate from 2D ANSYS model = 48 </a:t>
            </a:r>
            <a:r>
              <a:rPr lang="en-US" dirty="0" err="1" smtClean="0"/>
              <a:t>mH</a:t>
            </a:r>
            <a:r>
              <a:rPr lang="en-US" dirty="0" smtClean="0"/>
              <a:t>/m</a:t>
            </a:r>
          </a:p>
          <a:p>
            <a:r>
              <a:rPr lang="en-US" dirty="0" err="1" smtClean="0"/>
              <a:t>Ltot</a:t>
            </a:r>
            <a:r>
              <a:rPr lang="en-US" dirty="0" smtClean="0"/>
              <a:t> = (48.2 </a:t>
            </a:r>
            <a:r>
              <a:rPr lang="en-US" dirty="0" err="1" smtClean="0"/>
              <a:t>mH</a:t>
            </a:r>
            <a:r>
              <a:rPr lang="en-US" dirty="0" smtClean="0"/>
              <a:t>/m)*(0.841 m “physical” magnetic length) = 40.5 </a:t>
            </a:r>
            <a:r>
              <a:rPr lang="en-US" dirty="0" err="1" smtClean="0"/>
              <a:t>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95" y="196683"/>
            <a:ext cx="10515600" cy="1325563"/>
          </a:xfrm>
        </p:spPr>
        <p:txBody>
          <a:bodyPr/>
          <a:lstStyle/>
          <a:p>
            <a:r>
              <a:rPr lang="en-US" dirty="0" smtClean="0"/>
              <a:t>MIITS with RRR=100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520" y="1058179"/>
            <a:ext cx="582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as expected, the MQXF cable is limiting (~27 MIITS = 300 K)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55" y="1702107"/>
            <a:ext cx="7735215" cy="515589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81862" y="2289007"/>
            <a:ext cx="729917" cy="1138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7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80" y="-176296"/>
            <a:ext cx="10515600" cy="1325563"/>
          </a:xfrm>
        </p:spPr>
        <p:txBody>
          <a:bodyPr/>
          <a:lstStyle/>
          <a:p>
            <a:r>
              <a:rPr lang="en-US" dirty="0" smtClean="0"/>
              <a:t>Dump Resistor Protection </a:t>
            </a:r>
            <a:r>
              <a:rPr lang="en-US" dirty="0" smtClean="0"/>
              <a:t>leads to ~750 V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9253" y="964601"/>
            <a:ext cx="546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smtClean="0"/>
              <a:t>a </a:t>
            </a:r>
            <a:r>
              <a:rPr lang="en-US" dirty="0" smtClean="0"/>
              <a:t>peak current of 10 kA (~12 T for opera3D)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82561" y="1892835"/>
            <a:ext cx="4806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750 V reaches 27 MIITS (300K) [75 </a:t>
            </a:r>
            <a:r>
              <a:rPr lang="en-US" b="1" dirty="0" err="1" smtClean="0">
                <a:solidFill>
                  <a:srgbClr val="7030A0"/>
                </a:solidFill>
              </a:rPr>
              <a:t>mOhm</a:t>
            </a:r>
            <a:r>
              <a:rPr lang="en-US" b="1" dirty="0" smtClean="0">
                <a:solidFill>
                  <a:srgbClr val="7030A0"/>
                </a:solidFill>
              </a:rPr>
              <a:t> dump]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6" y="2474830"/>
            <a:ext cx="5095897" cy="35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377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Updated Results for CCT6</vt:lpstr>
      <vt:lpstr>Updated CCT6 model (2D and 3D)</vt:lpstr>
      <vt:lpstr>PowerPoint Presentation</vt:lpstr>
      <vt:lpstr>PowerPoint Presentation</vt:lpstr>
      <vt:lpstr>PowerPoint Presentation</vt:lpstr>
      <vt:lpstr>PowerPoint Presentation</vt:lpstr>
      <vt:lpstr>Inductance</vt:lpstr>
      <vt:lpstr>MIITS with RRR=100 </vt:lpstr>
      <vt:lpstr>Dump Resistor Protection leads to ~750 V </vt:lpstr>
      <vt:lpstr>Extra slides</vt:lpstr>
      <vt:lpstr>LD1 - Conductor and Cable Assumptions (from Paolo/GianLuca)</vt:lpstr>
      <vt:lpstr>MQXF - Conductor and Cable Assumptions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Results for CCT6</dc:title>
  <dc:creator>Lucas N. Brouwer</dc:creator>
  <cp:lastModifiedBy>Lucas N. Brouwer</cp:lastModifiedBy>
  <cp:revision>62</cp:revision>
  <dcterms:created xsi:type="dcterms:W3CDTF">2021-10-21T16:22:06Z</dcterms:created>
  <dcterms:modified xsi:type="dcterms:W3CDTF">2021-11-02T16:00:24Z</dcterms:modified>
</cp:coreProperties>
</file>