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28"/>
  </p:notesMasterIdLst>
  <p:handoutMasterIdLst>
    <p:handoutMasterId r:id="rId29"/>
  </p:handoutMasterIdLst>
  <p:sldIdLst>
    <p:sldId id="1266" r:id="rId6"/>
    <p:sldId id="1269" r:id="rId7"/>
    <p:sldId id="1563" r:id="rId8"/>
    <p:sldId id="1565" r:id="rId9"/>
    <p:sldId id="1568" r:id="rId10"/>
    <p:sldId id="1532" r:id="rId11"/>
    <p:sldId id="1564" r:id="rId12"/>
    <p:sldId id="1566" r:id="rId13"/>
    <p:sldId id="1569" r:id="rId14"/>
    <p:sldId id="1573" r:id="rId15"/>
    <p:sldId id="1574" r:id="rId16"/>
    <p:sldId id="1575" r:id="rId17"/>
    <p:sldId id="1576" r:id="rId18"/>
    <p:sldId id="1577" r:id="rId19"/>
    <p:sldId id="1570" r:id="rId20"/>
    <p:sldId id="1562" r:id="rId21"/>
    <p:sldId id="1531" r:id="rId22"/>
    <p:sldId id="1533" r:id="rId23"/>
    <p:sldId id="1557" r:id="rId24"/>
    <p:sldId id="1537" r:id="rId25"/>
    <p:sldId id="1561" r:id="rId26"/>
    <p:sldId id="1538" r:id="rId2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BDAFA-E961-45AA-8E34-76944E7F5140}">
          <p14:sldIdLst>
            <p14:sldId id="1266"/>
            <p14:sldId id="1269"/>
            <p14:sldId id="1563"/>
            <p14:sldId id="1565"/>
            <p14:sldId id="1568"/>
            <p14:sldId id="1532"/>
            <p14:sldId id="1564"/>
            <p14:sldId id="1566"/>
            <p14:sldId id="1569"/>
            <p14:sldId id="1573"/>
            <p14:sldId id="1574"/>
            <p14:sldId id="1575"/>
            <p14:sldId id="1576"/>
            <p14:sldId id="1577"/>
            <p14:sldId id="1570"/>
            <p14:sldId id="1562"/>
            <p14:sldId id="1531"/>
            <p14:sldId id="1533"/>
            <p14:sldId id="1557"/>
            <p14:sldId id="1537"/>
            <p14:sldId id="1561"/>
            <p14:sldId id="1538"/>
          </p14:sldIdLst>
        </p14:section>
        <p14:section name="Untitled Section" id="{BA336F6A-9CE9-43BE-8B66-2D27497DC5C4}">
          <p14:sldIdLst/>
        </p14:section>
      </p14:sectionLst>
    </p:ex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7295" userDrawn="1">
          <p15:clr>
            <a:srgbClr val="A4A3A4"/>
          </p15:clr>
        </p15:guide>
        <p15:guide id="6" pos="393" userDrawn="1">
          <p15:clr>
            <a:srgbClr val="A4A3A4"/>
          </p15:clr>
        </p15:guide>
        <p15:guide id="7" userDrawn="1">
          <p15:clr>
            <a:srgbClr val="A4A3A4"/>
          </p15:clr>
        </p15:guide>
        <p15:guide id="8" pos="2767" userDrawn="1">
          <p15:clr>
            <a:srgbClr val="A4A3A4"/>
          </p15:clr>
        </p15:guide>
        <p15:guide id="9" pos="5185" userDrawn="1">
          <p15:clr>
            <a:srgbClr val="A4A3A4"/>
          </p15:clr>
        </p15:guide>
        <p15:guide id="10" pos="4905" userDrawn="1">
          <p15:clr>
            <a:srgbClr val="A4A3A4"/>
          </p15:clr>
        </p15:guide>
        <p15:guide id="11" pos="3803" userDrawn="1">
          <p15:clr>
            <a:srgbClr val="A4A3A4"/>
          </p15:clr>
        </p15:guide>
        <p15:guide id="12" pos="2495"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E2"/>
    <a:srgbClr val="FF33CC"/>
    <a:srgbClr val="006600"/>
    <a:srgbClr val="FF6600"/>
    <a:srgbClr val="898989"/>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93135" autoAdjust="0"/>
  </p:normalViewPr>
  <p:slideViewPr>
    <p:cSldViewPr snapToGrid="0" snapToObjects="1">
      <p:cViewPr varScale="1">
        <p:scale>
          <a:sx n="72" d="100"/>
          <a:sy n="72" d="100"/>
        </p:scale>
        <p:origin x="110" y="72"/>
      </p:cViewPr>
      <p:guideLst>
        <p:guide orient="horz" pos="2560"/>
        <p:guide orient="horz" pos="1010"/>
        <p:guide orient="horz" pos="3630"/>
        <p:guide orient="horz" pos="2309"/>
        <p:guide pos="7295"/>
        <p:guide pos="393"/>
        <p:guide/>
        <p:guide pos="2767"/>
        <p:guide pos="5185"/>
        <p:guide pos="4905"/>
        <p:guide pos="3803"/>
        <p:guide pos="24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4" d="100"/>
          <a:sy n="114" d="100"/>
        </p:scale>
        <p:origin x="-4192" y="-11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ta, Ramesh C" userId="d9fe566f-923e-4d67-93cf-3a1eb5c3ebd4" providerId="ADAL" clId="{0DA87672-4DF4-446E-93B9-37B124FDAD4E}"/>
    <pc:docChg chg="modSld">
      <pc:chgData name="Gupta, Ramesh C" userId="d9fe566f-923e-4d67-93cf-3a1eb5c3ebd4" providerId="ADAL" clId="{0DA87672-4DF4-446E-93B9-37B124FDAD4E}" dt="2021-11-02T19:11:39.151" v="20" actId="255"/>
      <pc:docMkLst>
        <pc:docMk/>
      </pc:docMkLst>
      <pc:sldChg chg="modSp mod">
        <pc:chgData name="Gupta, Ramesh C" userId="d9fe566f-923e-4d67-93cf-3a1eb5c3ebd4" providerId="ADAL" clId="{0DA87672-4DF4-446E-93B9-37B124FDAD4E}" dt="2021-11-02T19:11:39.151" v="20" actId="255"/>
        <pc:sldMkLst>
          <pc:docMk/>
          <pc:sldMk cId="1643624839" sldId="1532"/>
        </pc:sldMkLst>
        <pc:spChg chg="mod">
          <ac:chgData name="Gupta, Ramesh C" userId="d9fe566f-923e-4d67-93cf-3a1eb5c3ebd4" providerId="ADAL" clId="{0DA87672-4DF4-446E-93B9-37B124FDAD4E}" dt="2021-11-02T19:11:39.151" v="20" actId="255"/>
          <ac:spMkLst>
            <pc:docMk/>
            <pc:sldMk cId="1643624839" sldId="1532"/>
            <ac:spMk id="28" creationId="{B49E763D-5ACD-4E22-898A-22512F1E77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B9D2C41-C2D0-FF45-8B99-3885B7F78EB1}" type="datetimeFigureOut">
              <a:rPr lang="en-US" smtClean="0"/>
              <a:t>11/2/2021</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A948ED6-3360-EB40-9D40-476C2156E9E8}" type="datetimeFigureOut">
              <a:rPr lang="en-US" smtClean="0"/>
              <a:t>11/2/2021</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42590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4</a:t>
            </a:fld>
            <a:endParaRPr lang="en-US" dirty="0"/>
          </a:p>
        </p:txBody>
      </p:sp>
    </p:spTree>
    <p:extLst>
      <p:ext uri="{BB962C8B-B14F-4D97-AF65-F5344CB8AC3E}">
        <p14:creationId xmlns:p14="http://schemas.microsoft.com/office/powerpoint/2010/main" val="418559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7</a:t>
            </a:fld>
            <a:endParaRPr lang="en-US" dirty="0"/>
          </a:p>
        </p:txBody>
      </p:sp>
    </p:spTree>
    <p:extLst>
      <p:ext uri="{BB962C8B-B14F-4D97-AF65-F5344CB8AC3E}">
        <p14:creationId xmlns:p14="http://schemas.microsoft.com/office/powerpoint/2010/main" val="273422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8</a:t>
            </a:fld>
            <a:endParaRPr lang="en-US" dirty="0"/>
          </a:p>
        </p:txBody>
      </p:sp>
    </p:spTree>
    <p:extLst>
      <p:ext uri="{BB962C8B-B14F-4D97-AF65-F5344CB8AC3E}">
        <p14:creationId xmlns:p14="http://schemas.microsoft.com/office/powerpoint/2010/main" val="4117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20</a:t>
            </a:fld>
            <a:endParaRPr lang="en-US" dirty="0"/>
          </a:p>
        </p:txBody>
      </p:sp>
    </p:spTree>
    <p:extLst>
      <p:ext uri="{BB962C8B-B14F-4D97-AF65-F5344CB8AC3E}">
        <p14:creationId xmlns:p14="http://schemas.microsoft.com/office/powerpoint/2010/main" val="50790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21</a:t>
            </a:fld>
            <a:endParaRPr lang="en-US" dirty="0"/>
          </a:p>
        </p:txBody>
      </p:sp>
    </p:spTree>
    <p:extLst>
      <p:ext uri="{BB962C8B-B14F-4D97-AF65-F5344CB8AC3E}">
        <p14:creationId xmlns:p14="http://schemas.microsoft.com/office/powerpoint/2010/main" val="283206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
            <a:ext cx="12192000" cy="6313727"/>
          </a:xfrm>
          <a:prstGeom prst="rect">
            <a:avLst/>
          </a:prstGeom>
        </p:spPr>
      </p:pic>
      <p:sp>
        <p:nvSpPr>
          <p:cNvPr id="11" name="Rectangle 10"/>
          <p:cNvSpPr/>
          <p:nvPr userDrawn="1"/>
        </p:nvSpPr>
        <p:spPr>
          <a:xfrm>
            <a:off x="0" y="4891939"/>
            <a:ext cx="12192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11722" y="4891939"/>
            <a:ext cx="10968567"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12192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611717" y="2538981"/>
            <a:ext cx="10968568"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59" y="186644"/>
            <a:ext cx="3789783"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13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1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
            <a:ext cx="12192000" cy="6313727"/>
          </a:xfrm>
          <a:prstGeom prst="rect">
            <a:avLst/>
          </a:prstGeom>
        </p:spPr>
      </p:pic>
      <p:sp>
        <p:nvSpPr>
          <p:cNvPr id="11" name="Rectangle 10"/>
          <p:cNvSpPr/>
          <p:nvPr userDrawn="1"/>
        </p:nvSpPr>
        <p:spPr>
          <a:xfrm>
            <a:off x="0" y="4891939"/>
            <a:ext cx="12192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611722" y="4891939"/>
            <a:ext cx="10968567"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12192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611717" y="2538981"/>
            <a:ext cx="10968568"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459" y="186644"/>
            <a:ext cx="3789783"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9" y="2130853"/>
            <a:ext cx="10364391" cy="1470049"/>
          </a:xfrm>
        </p:spPr>
        <p:txBody>
          <a:bodyPr/>
          <a:lstStyle/>
          <a:p>
            <a:r>
              <a:rPr lang="en-US"/>
              <a:t>Click to edit Master title style</a:t>
            </a:r>
          </a:p>
        </p:txBody>
      </p:sp>
      <p:sp>
        <p:nvSpPr>
          <p:cNvPr id="3" name="Subtitle 2"/>
          <p:cNvSpPr>
            <a:spLocks noGrp="1"/>
          </p:cNvSpPr>
          <p:nvPr>
            <p:ph type="subTitle" idx="1"/>
          </p:nvPr>
        </p:nvSpPr>
        <p:spPr>
          <a:xfrm>
            <a:off x="1829100" y="3886652"/>
            <a:ext cx="8533805"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93503" y="6356355"/>
            <a:ext cx="688900"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615" y="6323779"/>
            <a:ext cx="122215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r" defTabSz="342812">
              <a:defRPr/>
            </a:pPr>
            <a:r>
              <a:rPr lang="en-US" sz="1600" b="1" dirty="0">
                <a:solidFill>
                  <a:srgbClr val="FFFF00"/>
                </a:solidFill>
                <a:latin typeface="Arial" charset="0"/>
                <a:ea typeface="ＭＳ Ｐゴシック" charset="0"/>
                <a:cs typeface="ＭＳ Ｐゴシック" charset="0"/>
              </a:rPr>
              <a:t>20T Bi2212/Nb</a:t>
            </a:r>
            <a:r>
              <a:rPr lang="en-US" sz="1600" b="1" baseline="-25000" dirty="0">
                <a:solidFill>
                  <a:srgbClr val="FFFF00"/>
                </a:solidFill>
                <a:latin typeface="Arial" charset="0"/>
                <a:ea typeface="ＭＳ Ｐゴシック" charset="0"/>
                <a:cs typeface="ＭＳ Ｐゴシック" charset="0"/>
              </a:rPr>
              <a:t>3</a:t>
            </a:r>
            <a:r>
              <a:rPr lang="en-US" sz="1600" b="1" dirty="0">
                <a:solidFill>
                  <a:srgbClr val="FFFF00"/>
                </a:solidFill>
                <a:latin typeface="Arial" charset="0"/>
                <a:ea typeface="ＭＳ Ｐゴシック" charset="0"/>
                <a:cs typeface="ＭＳ Ｐゴシック" charset="0"/>
              </a:rPr>
              <a:t>Sn Hybrid Common Coil Design with 15% Margin    </a:t>
            </a:r>
            <a:r>
              <a:rPr lang="en-US" sz="1600" dirty="0">
                <a:solidFill>
                  <a:srgbClr val="FFFFFF"/>
                </a:solidFill>
                <a:latin typeface="Arial" charset="0"/>
                <a:ea typeface="ＭＳ Ｐゴシック" charset="0"/>
                <a:cs typeface="ＭＳ Ｐゴシック" charset="0"/>
              </a:rPr>
              <a:t>-Ramesh Gupta, BNL     11/2/2021 </a:t>
            </a: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2" y="6457861"/>
            <a:ext cx="2093957" cy="263614"/>
          </a:xfrm>
          <a:prstGeom prst="rect">
            <a:avLst/>
          </a:prstGeom>
        </p:spPr>
      </p:pic>
      <p:sp>
        <p:nvSpPr>
          <p:cNvPr id="49" name="Rectangle 48">
            <a:extLst>
              <a:ext uri="{FF2B5EF4-FFF2-40B4-BE49-F238E27FC236}">
                <a16:creationId xmlns:a16="http://schemas.microsoft.com/office/drawing/2014/main" id="{B08FBF34-4E67-6C47-A78A-9C135843AE40}"/>
              </a:ext>
            </a:extLst>
          </p:cNvPr>
          <p:cNvSpPr/>
          <p:nvPr userDrawn="1"/>
        </p:nvSpPr>
        <p:spPr>
          <a:xfrm>
            <a:off x="5" y="0"/>
            <a:ext cx="12191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Title 1">
            <a:extLst>
              <a:ext uri="{FF2B5EF4-FFF2-40B4-BE49-F238E27FC236}">
                <a16:creationId xmlns:a16="http://schemas.microsoft.com/office/drawing/2014/main" id="{24CD79B7-4787-7344-A8E3-991F38CC2D9C}"/>
              </a:ext>
            </a:extLst>
          </p:cNvPr>
          <p:cNvSpPr txBox="1">
            <a:spLocks/>
          </p:cNvSpPr>
          <p:nvPr userDrawn="1"/>
        </p:nvSpPr>
        <p:spPr>
          <a:xfrm>
            <a:off x="3610096" y="0"/>
            <a:ext cx="8581904" cy="1143000"/>
          </a:xfrm>
          <a:prstGeom prst="rect">
            <a:avLst/>
          </a:prstGeom>
        </p:spPr>
        <p:txBody>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sz="2100"/>
              <a:t>Click to edit Master title style</a:t>
            </a:r>
            <a:endParaRPr lang="en-US" sz="2100" dirty="0"/>
          </a:p>
        </p:txBody>
      </p:sp>
      <p:pic>
        <p:nvPicPr>
          <p:cNvPr id="51" name="Picture 50">
            <a:extLst>
              <a:ext uri="{FF2B5EF4-FFF2-40B4-BE49-F238E27FC236}">
                <a16:creationId xmlns:a16="http://schemas.microsoft.com/office/drawing/2014/main" id="{11AF6C34-0601-C649-8859-7C59EC754F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8857" y="123515"/>
            <a:ext cx="2752384" cy="889536"/>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9" r:id="rId1"/>
    <p:sldLayoutId id="2147483684" r:id="rId2"/>
    <p:sldLayoutId id="2147483686"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93503" y="6356355"/>
            <a:ext cx="688900"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615" y="6323779"/>
            <a:ext cx="122215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2" y="6457861"/>
            <a:ext cx="2093957"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275" y="2257969"/>
            <a:ext cx="11563350" cy="2123658"/>
          </a:xfrm>
          <a:prstGeom prst="rect">
            <a:avLst/>
          </a:prstGeom>
        </p:spPr>
        <p:txBody>
          <a:bodyPr wrap="square">
            <a:spAutoFit/>
          </a:bodyPr>
          <a:lstStyle/>
          <a:p>
            <a:pPr algn="ctr"/>
            <a:r>
              <a:rPr lang="en-US" sz="4400" b="1" dirty="0">
                <a:solidFill>
                  <a:schemeClr val="bg1"/>
                </a:solidFill>
              </a:rPr>
              <a:t>20 T Bi2212/Nb</a:t>
            </a:r>
            <a:r>
              <a:rPr lang="en-US" sz="4400" b="1" baseline="-25000" dirty="0">
                <a:solidFill>
                  <a:schemeClr val="bg1"/>
                </a:solidFill>
              </a:rPr>
              <a:t>3</a:t>
            </a:r>
            <a:r>
              <a:rPr lang="en-US" sz="4400" b="1" dirty="0">
                <a:solidFill>
                  <a:schemeClr val="bg1"/>
                </a:solidFill>
              </a:rPr>
              <a:t>Sn Hybrid </a:t>
            </a:r>
          </a:p>
          <a:p>
            <a:pPr algn="ctr"/>
            <a:r>
              <a:rPr lang="en-US" sz="4400" b="1" dirty="0">
                <a:solidFill>
                  <a:schemeClr val="bg1"/>
                </a:solidFill>
              </a:rPr>
              <a:t>Common Coil Design with 15% Margin</a:t>
            </a:r>
          </a:p>
          <a:p>
            <a:pPr algn="ctr"/>
            <a:r>
              <a:rPr lang="en-US" sz="4400" b="1" dirty="0">
                <a:solidFill>
                  <a:srgbClr val="FFFF00"/>
                </a:solidFill>
              </a:rPr>
              <a:t>Ramesh Gupta</a:t>
            </a:r>
          </a:p>
        </p:txBody>
      </p:sp>
      <p:sp>
        <p:nvSpPr>
          <p:cNvPr id="2" name="Rectangle 1">
            <a:extLst>
              <a:ext uri="{FF2B5EF4-FFF2-40B4-BE49-F238E27FC236}">
                <a16:creationId xmlns:a16="http://schemas.microsoft.com/office/drawing/2014/main" id="{051C1D82-BFAC-415C-AF2B-EDD6DF3BDA34}"/>
              </a:ext>
            </a:extLst>
          </p:cNvPr>
          <p:cNvSpPr/>
          <p:nvPr/>
        </p:nvSpPr>
        <p:spPr>
          <a:xfrm>
            <a:off x="3753600" y="4933165"/>
            <a:ext cx="4684809" cy="769441"/>
          </a:xfrm>
          <a:prstGeom prst="rect">
            <a:avLst/>
          </a:prstGeom>
        </p:spPr>
        <p:txBody>
          <a:bodyPr wrap="none">
            <a:spAutoFit/>
          </a:bodyPr>
          <a:lstStyle/>
          <a:p>
            <a:pPr algn="ctr"/>
            <a:r>
              <a:rPr lang="en-US" sz="4400" b="1" dirty="0">
                <a:solidFill>
                  <a:schemeClr val="bg1"/>
                </a:solidFill>
              </a:rPr>
              <a:t>November 2, 2021</a:t>
            </a:r>
            <a:endParaRPr lang="en-US" sz="4400" b="1" dirty="0">
              <a:solidFill>
                <a:srgbClr val="FFFF00"/>
              </a:solidFill>
            </a:endParaRPr>
          </a:p>
        </p:txBody>
      </p:sp>
    </p:spTree>
    <p:extLst>
      <p:ext uri="{BB962C8B-B14F-4D97-AF65-F5344CB8AC3E}">
        <p14:creationId xmlns:p14="http://schemas.microsoft.com/office/powerpoint/2010/main" val="740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697357" y="16564"/>
            <a:ext cx="7861852" cy="1076739"/>
          </a:xfrm>
        </p:spPr>
        <p:txBody>
          <a:bodyPr>
            <a:noAutofit/>
          </a:bodyPr>
          <a:lstStyle/>
          <a:p>
            <a:r>
              <a:rPr lang="en-US" altLang="en-US" sz="4000" dirty="0"/>
              <a:t>October 2021 Design #1 </a:t>
            </a:r>
            <a:br>
              <a:rPr lang="en-US" altLang="en-US" sz="4000" dirty="0"/>
            </a:br>
            <a:r>
              <a:rPr lang="en-US" altLang="en-US" sz="4000" dirty="0"/>
              <a:t>(margins for </a:t>
            </a:r>
            <a:r>
              <a:rPr lang="en-US" altLang="en-US" sz="4000" dirty="0">
                <a:solidFill>
                  <a:srgbClr val="FFFF00"/>
                </a:solidFill>
              </a:rPr>
              <a:t>6 layers </a:t>
            </a:r>
            <a:r>
              <a:rPr lang="en-US" altLang="en-US" sz="4000" dirty="0"/>
              <a:t>in main coil)</a:t>
            </a:r>
          </a:p>
        </p:txBody>
      </p:sp>
      <p:pic>
        <p:nvPicPr>
          <p:cNvPr id="3" name="Picture 2">
            <a:extLst>
              <a:ext uri="{FF2B5EF4-FFF2-40B4-BE49-F238E27FC236}">
                <a16:creationId xmlns:a16="http://schemas.microsoft.com/office/drawing/2014/main" id="{AB67B4D2-8DF8-4A9D-A7BF-5E4CAB0E8516}"/>
              </a:ext>
            </a:extLst>
          </p:cNvPr>
          <p:cNvPicPr>
            <a:picLocks noChangeAspect="1"/>
          </p:cNvPicPr>
          <p:nvPr/>
        </p:nvPicPr>
        <p:blipFill>
          <a:blip r:embed="rId2"/>
          <a:stretch>
            <a:fillRect/>
          </a:stretch>
        </p:blipFill>
        <p:spPr>
          <a:xfrm>
            <a:off x="6096000" y="1833696"/>
            <a:ext cx="6039293" cy="4389120"/>
          </a:xfrm>
          <a:prstGeom prst="rect">
            <a:avLst/>
          </a:prstGeom>
        </p:spPr>
      </p:pic>
      <p:pic>
        <p:nvPicPr>
          <p:cNvPr id="5" name="Picture 4">
            <a:extLst>
              <a:ext uri="{FF2B5EF4-FFF2-40B4-BE49-F238E27FC236}">
                <a16:creationId xmlns:a16="http://schemas.microsoft.com/office/drawing/2014/main" id="{DF281403-A9CF-4856-B80F-8889CEA908AB}"/>
              </a:ext>
            </a:extLst>
          </p:cNvPr>
          <p:cNvPicPr>
            <a:picLocks noChangeAspect="1"/>
          </p:cNvPicPr>
          <p:nvPr/>
        </p:nvPicPr>
        <p:blipFill>
          <a:blip r:embed="rId3"/>
          <a:stretch>
            <a:fillRect/>
          </a:stretch>
        </p:blipFill>
        <p:spPr>
          <a:xfrm>
            <a:off x="0" y="1833696"/>
            <a:ext cx="6039293" cy="4389120"/>
          </a:xfrm>
          <a:prstGeom prst="rect">
            <a:avLst/>
          </a:prstGeom>
        </p:spPr>
      </p:pic>
      <p:sp>
        <p:nvSpPr>
          <p:cNvPr id="8" name="TextBox 7">
            <a:extLst>
              <a:ext uri="{FF2B5EF4-FFF2-40B4-BE49-F238E27FC236}">
                <a16:creationId xmlns:a16="http://schemas.microsoft.com/office/drawing/2014/main" id="{2B9E2237-F6DD-4178-ABF4-04358608DF1F}"/>
              </a:ext>
            </a:extLst>
          </p:cNvPr>
          <p:cNvSpPr txBox="1"/>
          <p:nvPr/>
        </p:nvSpPr>
        <p:spPr>
          <a:xfrm>
            <a:off x="1414463" y="4498861"/>
            <a:ext cx="11548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Bi2212</a:t>
            </a:r>
          </a:p>
        </p:txBody>
      </p:sp>
      <p:sp>
        <p:nvSpPr>
          <p:cNvPr id="9" name="TextBox 8">
            <a:extLst>
              <a:ext uri="{FF2B5EF4-FFF2-40B4-BE49-F238E27FC236}">
                <a16:creationId xmlns:a16="http://schemas.microsoft.com/office/drawing/2014/main" id="{E3C53BAE-20C8-4BB9-AE50-A4B1A9DE7ABD}"/>
              </a:ext>
            </a:extLst>
          </p:cNvPr>
          <p:cNvSpPr txBox="1"/>
          <p:nvPr/>
        </p:nvSpPr>
        <p:spPr>
          <a:xfrm>
            <a:off x="7187109" y="4962964"/>
            <a:ext cx="101341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Nb</a:t>
            </a:r>
            <a:r>
              <a:rPr lang="en-US" sz="2400" b="1" baseline="-25000" dirty="0"/>
              <a:t>3</a:t>
            </a:r>
            <a:r>
              <a:rPr lang="en-US" sz="2400" b="1" dirty="0"/>
              <a:t>Sn</a:t>
            </a:r>
          </a:p>
        </p:txBody>
      </p:sp>
      <p:sp>
        <p:nvSpPr>
          <p:cNvPr id="11" name="TextBox 10">
            <a:extLst>
              <a:ext uri="{FF2B5EF4-FFF2-40B4-BE49-F238E27FC236}">
                <a16:creationId xmlns:a16="http://schemas.microsoft.com/office/drawing/2014/main" id="{D9ED428C-BE8F-492D-B062-4E6B783E2A34}"/>
              </a:ext>
            </a:extLst>
          </p:cNvPr>
          <p:cNvSpPr txBox="1"/>
          <p:nvPr/>
        </p:nvSpPr>
        <p:spPr>
          <a:xfrm>
            <a:off x="232171" y="1307730"/>
            <a:ext cx="11727657"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solidFill>
                  <a:srgbClr val="FF0000"/>
                </a:solidFill>
              </a:rPr>
              <a:t>New designs have matched margins – 15% over 20 T – in both Bi2212 and Nb</a:t>
            </a:r>
            <a:r>
              <a:rPr lang="en-US" sz="2000" b="1" baseline="-25000" dirty="0">
                <a:solidFill>
                  <a:srgbClr val="FF0000"/>
                </a:solidFill>
              </a:rPr>
              <a:t>3</a:t>
            </a:r>
            <a:r>
              <a:rPr lang="en-US" sz="2000" b="1" dirty="0">
                <a:solidFill>
                  <a:srgbClr val="FF0000"/>
                </a:solidFill>
              </a:rPr>
              <a:t>Sn coils for the reference J</a:t>
            </a:r>
            <a:r>
              <a:rPr lang="en-US" sz="2000" b="1" baseline="-25000" dirty="0">
                <a:solidFill>
                  <a:srgbClr val="FF0000"/>
                </a:solidFill>
              </a:rPr>
              <a:t>o</a:t>
            </a:r>
            <a:endParaRPr lang="en-US" sz="2000" baseline="-25000" dirty="0"/>
          </a:p>
        </p:txBody>
      </p:sp>
    </p:spTree>
    <p:extLst>
      <p:ext uri="{BB962C8B-B14F-4D97-AF65-F5344CB8AC3E}">
        <p14:creationId xmlns:p14="http://schemas.microsoft.com/office/powerpoint/2010/main" val="341343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106487" y="76200"/>
            <a:ext cx="7452722" cy="1000432"/>
          </a:xfrm>
        </p:spPr>
        <p:txBody>
          <a:bodyPr>
            <a:noAutofit/>
          </a:bodyPr>
          <a:lstStyle/>
          <a:p>
            <a:r>
              <a:rPr lang="en-US" altLang="en-US" sz="4000" dirty="0"/>
              <a:t>October 2021 Design #2 </a:t>
            </a:r>
            <a:br>
              <a:rPr lang="en-US" altLang="en-US" sz="4000" dirty="0"/>
            </a:br>
            <a:r>
              <a:rPr lang="en-US" altLang="en-US" sz="4000" dirty="0"/>
              <a:t>(</a:t>
            </a:r>
            <a:r>
              <a:rPr lang="en-US" altLang="en-US" sz="4000" dirty="0">
                <a:solidFill>
                  <a:srgbClr val="FFFF00"/>
                </a:solidFill>
              </a:rPr>
              <a:t>5 layers </a:t>
            </a:r>
            <a:r>
              <a:rPr lang="en-US" altLang="en-US" sz="4000" dirty="0"/>
              <a:t>in main coil)</a:t>
            </a:r>
          </a:p>
        </p:txBody>
      </p:sp>
      <p:pic>
        <p:nvPicPr>
          <p:cNvPr id="5" name="Picture 4">
            <a:extLst>
              <a:ext uri="{FF2B5EF4-FFF2-40B4-BE49-F238E27FC236}">
                <a16:creationId xmlns:a16="http://schemas.microsoft.com/office/drawing/2014/main" id="{1D95B48D-D2A6-4F5B-BE7D-E39BBA83B3EE}"/>
              </a:ext>
            </a:extLst>
          </p:cNvPr>
          <p:cNvPicPr>
            <a:picLocks noChangeAspect="1"/>
          </p:cNvPicPr>
          <p:nvPr/>
        </p:nvPicPr>
        <p:blipFill rotWithShape="1">
          <a:blip r:embed="rId2"/>
          <a:srcRect l="27075" t="17056" r="81" b="-5"/>
          <a:stretch/>
        </p:blipFill>
        <p:spPr>
          <a:xfrm>
            <a:off x="119586" y="1292087"/>
            <a:ext cx="4482815" cy="4937760"/>
          </a:xfrm>
          <a:prstGeom prst="rect">
            <a:avLst/>
          </a:prstGeom>
        </p:spPr>
      </p:pic>
      <p:pic>
        <p:nvPicPr>
          <p:cNvPr id="3" name="Picture 2">
            <a:extLst>
              <a:ext uri="{FF2B5EF4-FFF2-40B4-BE49-F238E27FC236}">
                <a16:creationId xmlns:a16="http://schemas.microsoft.com/office/drawing/2014/main" id="{3529D4CD-45F5-40A2-A228-A5F8795F837C}"/>
              </a:ext>
            </a:extLst>
          </p:cNvPr>
          <p:cNvPicPr>
            <a:picLocks noChangeAspect="1"/>
          </p:cNvPicPr>
          <p:nvPr/>
        </p:nvPicPr>
        <p:blipFill>
          <a:blip r:embed="rId3"/>
          <a:stretch>
            <a:fillRect/>
          </a:stretch>
        </p:blipFill>
        <p:spPr>
          <a:xfrm>
            <a:off x="4686084" y="1359228"/>
            <a:ext cx="7358347" cy="4673824"/>
          </a:xfrm>
          <a:prstGeom prst="rect">
            <a:avLst/>
          </a:prstGeom>
        </p:spPr>
      </p:pic>
    </p:spTree>
    <p:extLst>
      <p:ext uri="{BB962C8B-B14F-4D97-AF65-F5344CB8AC3E}">
        <p14:creationId xmlns:p14="http://schemas.microsoft.com/office/powerpoint/2010/main" val="141914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46306-CCE2-46D9-B9CC-484995119CA6}"/>
              </a:ext>
            </a:extLst>
          </p:cNvPr>
          <p:cNvPicPr>
            <a:picLocks noChangeAspect="1"/>
          </p:cNvPicPr>
          <p:nvPr/>
        </p:nvPicPr>
        <p:blipFill>
          <a:blip r:embed="rId2"/>
          <a:stretch>
            <a:fillRect/>
          </a:stretch>
        </p:blipFill>
        <p:spPr>
          <a:xfrm>
            <a:off x="6096000" y="1833696"/>
            <a:ext cx="6039293" cy="4389120"/>
          </a:xfrm>
          <a:prstGeom prst="rect">
            <a:avLst/>
          </a:prstGeom>
        </p:spPr>
      </p:pic>
      <p:pic>
        <p:nvPicPr>
          <p:cNvPr id="2" name="Picture 1">
            <a:extLst>
              <a:ext uri="{FF2B5EF4-FFF2-40B4-BE49-F238E27FC236}">
                <a16:creationId xmlns:a16="http://schemas.microsoft.com/office/drawing/2014/main" id="{938A66F2-D8C9-4E5A-9521-A23940BBD63B}"/>
              </a:ext>
            </a:extLst>
          </p:cNvPr>
          <p:cNvPicPr>
            <a:picLocks noChangeAspect="1"/>
          </p:cNvPicPr>
          <p:nvPr/>
        </p:nvPicPr>
        <p:blipFill>
          <a:blip r:embed="rId3"/>
          <a:stretch>
            <a:fillRect/>
          </a:stretch>
        </p:blipFill>
        <p:spPr>
          <a:xfrm>
            <a:off x="0" y="1833696"/>
            <a:ext cx="6039292" cy="4389120"/>
          </a:xfrm>
          <a:prstGeom prst="rect">
            <a:avLst/>
          </a:prstGeom>
        </p:spPr>
      </p:pic>
      <p:sp>
        <p:nvSpPr>
          <p:cNvPr id="29698" name="Rectangle 2"/>
          <p:cNvSpPr>
            <a:spLocks noGrp="1" noChangeArrowheads="1"/>
          </p:cNvSpPr>
          <p:nvPr>
            <p:ph type="title" idx="4294967295"/>
          </p:nvPr>
        </p:nvSpPr>
        <p:spPr>
          <a:xfrm>
            <a:off x="3697357" y="16564"/>
            <a:ext cx="7861852" cy="1076739"/>
          </a:xfrm>
        </p:spPr>
        <p:txBody>
          <a:bodyPr>
            <a:noAutofit/>
          </a:bodyPr>
          <a:lstStyle/>
          <a:p>
            <a:r>
              <a:rPr lang="en-US" altLang="en-US" sz="4000" dirty="0"/>
              <a:t>October 2021 Design #1 </a:t>
            </a:r>
            <a:br>
              <a:rPr lang="en-US" altLang="en-US" sz="4000" dirty="0"/>
            </a:br>
            <a:r>
              <a:rPr lang="en-US" altLang="en-US" sz="4000" dirty="0"/>
              <a:t>(margins for </a:t>
            </a:r>
            <a:r>
              <a:rPr lang="en-US" altLang="en-US" sz="4000" dirty="0">
                <a:solidFill>
                  <a:srgbClr val="FFFF00"/>
                </a:solidFill>
              </a:rPr>
              <a:t>5 layers </a:t>
            </a:r>
            <a:r>
              <a:rPr lang="en-US" altLang="en-US" sz="4000" dirty="0"/>
              <a:t>in main coil)</a:t>
            </a:r>
          </a:p>
        </p:txBody>
      </p:sp>
      <p:sp>
        <p:nvSpPr>
          <p:cNvPr id="8" name="TextBox 7">
            <a:extLst>
              <a:ext uri="{FF2B5EF4-FFF2-40B4-BE49-F238E27FC236}">
                <a16:creationId xmlns:a16="http://schemas.microsoft.com/office/drawing/2014/main" id="{2B9E2237-F6DD-4178-ABF4-04358608DF1F}"/>
              </a:ext>
            </a:extLst>
          </p:cNvPr>
          <p:cNvSpPr txBox="1"/>
          <p:nvPr/>
        </p:nvSpPr>
        <p:spPr>
          <a:xfrm>
            <a:off x="1414463" y="4498861"/>
            <a:ext cx="11548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Bi2212</a:t>
            </a:r>
          </a:p>
        </p:txBody>
      </p:sp>
      <p:sp>
        <p:nvSpPr>
          <p:cNvPr id="9" name="TextBox 8">
            <a:extLst>
              <a:ext uri="{FF2B5EF4-FFF2-40B4-BE49-F238E27FC236}">
                <a16:creationId xmlns:a16="http://schemas.microsoft.com/office/drawing/2014/main" id="{E3C53BAE-20C8-4BB9-AE50-A4B1A9DE7ABD}"/>
              </a:ext>
            </a:extLst>
          </p:cNvPr>
          <p:cNvSpPr txBox="1"/>
          <p:nvPr/>
        </p:nvSpPr>
        <p:spPr>
          <a:xfrm>
            <a:off x="7187109" y="4962964"/>
            <a:ext cx="101341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Nb</a:t>
            </a:r>
            <a:r>
              <a:rPr lang="en-US" sz="2400" b="1" baseline="-25000" dirty="0"/>
              <a:t>3</a:t>
            </a:r>
            <a:r>
              <a:rPr lang="en-US" sz="2400" b="1" dirty="0"/>
              <a:t>Sn</a:t>
            </a:r>
          </a:p>
        </p:txBody>
      </p:sp>
      <p:sp>
        <p:nvSpPr>
          <p:cNvPr id="11" name="TextBox 10">
            <a:extLst>
              <a:ext uri="{FF2B5EF4-FFF2-40B4-BE49-F238E27FC236}">
                <a16:creationId xmlns:a16="http://schemas.microsoft.com/office/drawing/2014/main" id="{29AE2CCA-D9FD-40BB-A7CC-16AF4968335E}"/>
              </a:ext>
            </a:extLst>
          </p:cNvPr>
          <p:cNvSpPr txBox="1"/>
          <p:nvPr/>
        </p:nvSpPr>
        <p:spPr>
          <a:xfrm>
            <a:off x="232171" y="1307730"/>
            <a:ext cx="11727657"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solidFill>
                  <a:srgbClr val="FF0000"/>
                </a:solidFill>
              </a:rPr>
              <a:t>New designs have matched margins – 15% over 20 T – in both Bi2212 and Nb</a:t>
            </a:r>
            <a:r>
              <a:rPr lang="en-US" sz="2000" b="1" baseline="-25000" dirty="0">
                <a:solidFill>
                  <a:srgbClr val="FF0000"/>
                </a:solidFill>
              </a:rPr>
              <a:t>3</a:t>
            </a:r>
            <a:r>
              <a:rPr lang="en-US" sz="2000" b="1" dirty="0">
                <a:solidFill>
                  <a:srgbClr val="FF0000"/>
                </a:solidFill>
              </a:rPr>
              <a:t>Sn coils for the reference J</a:t>
            </a:r>
            <a:r>
              <a:rPr lang="en-US" sz="2000" b="1" baseline="-25000" dirty="0">
                <a:solidFill>
                  <a:srgbClr val="FF0000"/>
                </a:solidFill>
              </a:rPr>
              <a:t>o</a:t>
            </a:r>
            <a:endParaRPr lang="en-US" sz="2000" baseline="-25000" dirty="0"/>
          </a:p>
        </p:txBody>
      </p:sp>
    </p:spTree>
    <p:extLst>
      <p:ext uri="{BB962C8B-B14F-4D97-AF65-F5344CB8AC3E}">
        <p14:creationId xmlns:p14="http://schemas.microsoft.com/office/powerpoint/2010/main" val="268013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106487" y="76200"/>
            <a:ext cx="7452722" cy="1000432"/>
          </a:xfrm>
        </p:spPr>
        <p:txBody>
          <a:bodyPr>
            <a:noAutofit/>
          </a:bodyPr>
          <a:lstStyle/>
          <a:p>
            <a:r>
              <a:rPr lang="en-US" altLang="en-US" sz="4000" dirty="0"/>
              <a:t>October 2021 Design #3 </a:t>
            </a:r>
            <a:br>
              <a:rPr lang="en-US" altLang="en-US" sz="4000" dirty="0"/>
            </a:br>
            <a:r>
              <a:rPr lang="en-US" altLang="en-US" sz="4000" dirty="0"/>
              <a:t>(</a:t>
            </a:r>
            <a:r>
              <a:rPr lang="en-US" altLang="en-US" sz="4000" dirty="0">
                <a:solidFill>
                  <a:srgbClr val="FFFF00"/>
                </a:solidFill>
              </a:rPr>
              <a:t>4 layers </a:t>
            </a:r>
            <a:r>
              <a:rPr lang="en-US" altLang="en-US" sz="4000" dirty="0"/>
              <a:t>in main coil)</a:t>
            </a:r>
          </a:p>
        </p:txBody>
      </p:sp>
      <p:pic>
        <p:nvPicPr>
          <p:cNvPr id="3" name="Picture 2">
            <a:extLst>
              <a:ext uri="{FF2B5EF4-FFF2-40B4-BE49-F238E27FC236}">
                <a16:creationId xmlns:a16="http://schemas.microsoft.com/office/drawing/2014/main" id="{C272AB6F-EC44-4DB8-B3C7-7B63618BA49F}"/>
              </a:ext>
            </a:extLst>
          </p:cNvPr>
          <p:cNvPicPr>
            <a:picLocks noChangeAspect="1"/>
          </p:cNvPicPr>
          <p:nvPr/>
        </p:nvPicPr>
        <p:blipFill rotWithShape="1">
          <a:blip r:embed="rId2"/>
          <a:srcRect l="29820" t="22169" r="1611" b="496"/>
          <a:stretch/>
        </p:blipFill>
        <p:spPr>
          <a:xfrm>
            <a:off x="126900" y="1222513"/>
            <a:ext cx="3988677" cy="5029200"/>
          </a:xfrm>
          <a:prstGeom prst="rect">
            <a:avLst/>
          </a:prstGeom>
        </p:spPr>
      </p:pic>
      <p:pic>
        <p:nvPicPr>
          <p:cNvPr id="6" name="Picture 5">
            <a:extLst>
              <a:ext uri="{FF2B5EF4-FFF2-40B4-BE49-F238E27FC236}">
                <a16:creationId xmlns:a16="http://schemas.microsoft.com/office/drawing/2014/main" id="{1892C371-3730-4ABF-9379-49ADF0B08258}"/>
              </a:ext>
            </a:extLst>
          </p:cNvPr>
          <p:cNvPicPr>
            <a:picLocks noChangeAspect="1"/>
          </p:cNvPicPr>
          <p:nvPr/>
        </p:nvPicPr>
        <p:blipFill rotWithShape="1">
          <a:blip r:embed="rId3"/>
          <a:srcRect l="5040" r="58"/>
          <a:stretch/>
        </p:blipFill>
        <p:spPr>
          <a:xfrm>
            <a:off x="4480559" y="1679713"/>
            <a:ext cx="7385539" cy="4572000"/>
          </a:xfrm>
          <a:prstGeom prst="rect">
            <a:avLst/>
          </a:prstGeom>
        </p:spPr>
      </p:pic>
    </p:spTree>
    <p:extLst>
      <p:ext uri="{BB962C8B-B14F-4D97-AF65-F5344CB8AC3E}">
        <p14:creationId xmlns:p14="http://schemas.microsoft.com/office/powerpoint/2010/main" val="65845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DD8344-65CF-4698-A03E-BABC3B638908}"/>
              </a:ext>
            </a:extLst>
          </p:cNvPr>
          <p:cNvPicPr>
            <a:picLocks noChangeAspect="1"/>
          </p:cNvPicPr>
          <p:nvPr/>
        </p:nvPicPr>
        <p:blipFill>
          <a:blip r:embed="rId2"/>
          <a:stretch>
            <a:fillRect/>
          </a:stretch>
        </p:blipFill>
        <p:spPr>
          <a:xfrm>
            <a:off x="6096000" y="1833696"/>
            <a:ext cx="6039293" cy="4389120"/>
          </a:xfrm>
          <a:prstGeom prst="rect">
            <a:avLst/>
          </a:prstGeom>
        </p:spPr>
      </p:pic>
      <p:pic>
        <p:nvPicPr>
          <p:cNvPr id="2" name="Picture 1">
            <a:extLst>
              <a:ext uri="{FF2B5EF4-FFF2-40B4-BE49-F238E27FC236}">
                <a16:creationId xmlns:a16="http://schemas.microsoft.com/office/drawing/2014/main" id="{B51A69CC-3C41-4E98-B082-8CB2C8F49A52}"/>
              </a:ext>
            </a:extLst>
          </p:cNvPr>
          <p:cNvPicPr>
            <a:picLocks noChangeAspect="1"/>
          </p:cNvPicPr>
          <p:nvPr/>
        </p:nvPicPr>
        <p:blipFill>
          <a:blip r:embed="rId3"/>
          <a:stretch>
            <a:fillRect/>
          </a:stretch>
        </p:blipFill>
        <p:spPr>
          <a:xfrm>
            <a:off x="3313" y="1833696"/>
            <a:ext cx="6039293" cy="4389120"/>
          </a:xfrm>
          <a:prstGeom prst="rect">
            <a:avLst/>
          </a:prstGeom>
        </p:spPr>
      </p:pic>
      <p:sp>
        <p:nvSpPr>
          <p:cNvPr id="29698" name="Rectangle 2"/>
          <p:cNvSpPr>
            <a:spLocks noGrp="1" noChangeArrowheads="1"/>
          </p:cNvSpPr>
          <p:nvPr>
            <p:ph type="title" idx="4294967295"/>
          </p:nvPr>
        </p:nvSpPr>
        <p:spPr>
          <a:xfrm>
            <a:off x="3697357" y="16564"/>
            <a:ext cx="7861852" cy="1076739"/>
          </a:xfrm>
        </p:spPr>
        <p:txBody>
          <a:bodyPr>
            <a:noAutofit/>
          </a:bodyPr>
          <a:lstStyle/>
          <a:p>
            <a:r>
              <a:rPr lang="en-US" altLang="en-US" sz="4000" dirty="0"/>
              <a:t>October 2021 Design #3 </a:t>
            </a:r>
            <a:br>
              <a:rPr lang="en-US" altLang="en-US" sz="4000" dirty="0"/>
            </a:br>
            <a:r>
              <a:rPr lang="en-US" altLang="en-US" sz="4000" dirty="0"/>
              <a:t>(margins for </a:t>
            </a:r>
            <a:r>
              <a:rPr lang="en-US" altLang="en-US" sz="4000" dirty="0">
                <a:solidFill>
                  <a:srgbClr val="FFFF00"/>
                </a:solidFill>
              </a:rPr>
              <a:t>4 layers </a:t>
            </a:r>
            <a:r>
              <a:rPr lang="en-US" altLang="en-US" sz="4000" dirty="0"/>
              <a:t>in main coil)</a:t>
            </a:r>
          </a:p>
        </p:txBody>
      </p:sp>
      <p:sp>
        <p:nvSpPr>
          <p:cNvPr id="8" name="TextBox 7">
            <a:extLst>
              <a:ext uri="{FF2B5EF4-FFF2-40B4-BE49-F238E27FC236}">
                <a16:creationId xmlns:a16="http://schemas.microsoft.com/office/drawing/2014/main" id="{2B9E2237-F6DD-4178-ABF4-04358608DF1F}"/>
              </a:ext>
            </a:extLst>
          </p:cNvPr>
          <p:cNvSpPr txBox="1"/>
          <p:nvPr/>
        </p:nvSpPr>
        <p:spPr>
          <a:xfrm>
            <a:off x="1414463" y="4498861"/>
            <a:ext cx="11548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Bi2212</a:t>
            </a:r>
          </a:p>
        </p:txBody>
      </p:sp>
      <p:sp>
        <p:nvSpPr>
          <p:cNvPr id="9" name="TextBox 8">
            <a:extLst>
              <a:ext uri="{FF2B5EF4-FFF2-40B4-BE49-F238E27FC236}">
                <a16:creationId xmlns:a16="http://schemas.microsoft.com/office/drawing/2014/main" id="{E3C53BAE-20C8-4BB9-AE50-A4B1A9DE7ABD}"/>
              </a:ext>
            </a:extLst>
          </p:cNvPr>
          <p:cNvSpPr txBox="1"/>
          <p:nvPr/>
        </p:nvSpPr>
        <p:spPr>
          <a:xfrm>
            <a:off x="7187109" y="4962964"/>
            <a:ext cx="101341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Nb</a:t>
            </a:r>
            <a:r>
              <a:rPr lang="en-US" sz="2400" b="1" baseline="-25000" dirty="0"/>
              <a:t>3</a:t>
            </a:r>
            <a:r>
              <a:rPr lang="en-US" sz="2400" b="1" dirty="0"/>
              <a:t>Sn</a:t>
            </a:r>
          </a:p>
        </p:txBody>
      </p:sp>
      <p:sp>
        <p:nvSpPr>
          <p:cNvPr id="10" name="TextBox 9">
            <a:extLst>
              <a:ext uri="{FF2B5EF4-FFF2-40B4-BE49-F238E27FC236}">
                <a16:creationId xmlns:a16="http://schemas.microsoft.com/office/drawing/2014/main" id="{3E10D412-D52F-412D-BB14-7A3B3B1C6674}"/>
              </a:ext>
            </a:extLst>
          </p:cNvPr>
          <p:cNvSpPr txBox="1"/>
          <p:nvPr/>
        </p:nvSpPr>
        <p:spPr>
          <a:xfrm>
            <a:off x="232171" y="1307730"/>
            <a:ext cx="11727657"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solidFill>
                  <a:srgbClr val="FF0000"/>
                </a:solidFill>
              </a:rPr>
              <a:t>New designs have matched margins – 15% over 20 T – in both Bi2212 and Nb</a:t>
            </a:r>
            <a:r>
              <a:rPr lang="en-US" sz="2000" b="1" baseline="-25000" dirty="0">
                <a:solidFill>
                  <a:srgbClr val="FF0000"/>
                </a:solidFill>
              </a:rPr>
              <a:t>3</a:t>
            </a:r>
            <a:r>
              <a:rPr lang="en-US" sz="2000" b="1" dirty="0">
                <a:solidFill>
                  <a:srgbClr val="FF0000"/>
                </a:solidFill>
              </a:rPr>
              <a:t>Sn coils for the reference J</a:t>
            </a:r>
            <a:r>
              <a:rPr lang="en-US" sz="2000" b="1" baseline="-25000" dirty="0">
                <a:solidFill>
                  <a:srgbClr val="FF0000"/>
                </a:solidFill>
              </a:rPr>
              <a:t>o</a:t>
            </a:r>
            <a:endParaRPr lang="en-US" sz="2000" baseline="-25000" dirty="0"/>
          </a:p>
        </p:txBody>
      </p:sp>
    </p:spTree>
    <p:extLst>
      <p:ext uri="{BB962C8B-B14F-4D97-AF65-F5344CB8AC3E}">
        <p14:creationId xmlns:p14="http://schemas.microsoft.com/office/powerpoint/2010/main" val="373714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106487" y="76200"/>
            <a:ext cx="7452722" cy="863602"/>
          </a:xfrm>
        </p:spPr>
        <p:txBody>
          <a:bodyPr>
            <a:noAutofit/>
          </a:bodyPr>
          <a:lstStyle/>
          <a:p>
            <a:r>
              <a:rPr lang="en-US" altLang="en-US" sz="6600" dirty="0"/>
              <a:t>Summary</a:t>
            </a:r>
          </a:p>
        </p:txBody>
      </p:sp>
      <p:sp>
        <p:nvSpPr>
          <p:cNvPr id="3" name="TextBox 2">
            <a:extLst>
              <a:ext uri="{FF2B5EF4-FFF2-40B4-BE49-F238E27FC236}">
                <a16:creationId xmlns:a16="http://schemas.microsoft.com/office/drawing/2014/main" id="{2AA659CE-D833-4BFD-96B5-71A12EDA28ED}"/>
              </a:ext>
            </a:extLst>
          </p:cNvPr>
          <p:cNvSpPr txBox="1"/>
          <p:nvPr/>
        </p:nvSpPr>
        <p:spPr>
          <a:xfrm>
            <a:off x="80962" y="1236663"/>
            <a:ext cx="11877676" cy="4801314"/>
          </a:xfrm>
          <a:prstGeom prst="rect">
            <a:avLst/>
          </a:prstGeom>
          <a:noFill/>
        </p:spPr>
        <p:txBody>
          <a:bodyPr wrap="square" rtlCol="0">
            <a:spAutoFit/>
          </a:bodyPr>
          <a:lstStyle/>
          <a:p>
            <a:pPr marL="457200" indent="-457200" algn="just">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Three hybrid configurations optimized for Bi2212 in series with Nb</a:t>
            </a:r>
            <a:r>
              <a:rPr lang="en-US" sz="2800" b="1" baseline="-25000" dirty="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Sn having 15% margin for the reference J</a:t>
            </a:r>
            <a:r>
              <a:rPr lang="en-US" sz="2800" b="1" baseline="-25000" dirty="0">
                <a:latin typeface="Arial" panose="020B0604020202020204" pitchFamily="34" charset="0"/>
                <a:cs typeface="Arial" panose="020B0604020202020204" pitchFamily="34" charset="0"/>
              </a:rPr>
              <a:t>0</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J</a:t>
            </a:r>
            <a:r>
              <a:rPr lang="en-US" sz="2800" b="1" baseline="-25000" dirty="0" err="1">
                <a:latin typeface="Arial" panose="020B0604020202020204" pitchFamily="34" charset="0"/>
                <a:cs typeface="Arial" panose="020B0604020202020204" pitchFamily="34" charset="0"/>
              </a:rPr>
              <a:t>overall</a:t>
            </a:r>
            <a:r>
              <a:rPr lang="en-US" sz="2800" b="1" dirty="0">
                <a:latin typeface="Arial" panose="020B0604020202020204" pitchFamily="34" charset="0"/>
                <a:cs typeface="Arial" panose="020B0604020202020204" pitchFamily="34" charset="0"/>
              </a:rPr>
              <a:t>)</a:t>
            </a:r>
          </a:p>
          <a:p>
            <a:pPr marL="457200" indent="-457200" algn="just">
              <a:lnSpc>
                <a:spcPct val="150000"/>
              </a:lnSpc>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They are ranging from 4 to 6 layers in main coil (+pole coil)</a:t>
            </a:r>
          </a:p>
          <a:p>
            <a:pPr marL="457200" indent="-457200" algn="just">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All designs are optimized for a good field quality as well</a:t>
            </a:r>
          </a:p>
          <a:p>
            <a:pPr marL="457200" indent="-457200" algn="just">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Common  coil design is well suited for the very high field hybrid dipoles and seems to be more efficient than other designs. They also seem to need lower number of layers and less conductor</a:t>
            </a:r>
          </a:p>
          <a:p>
            <a:pPr marL="457200" indent="-457200" algn="just">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Space included for an intermediate mechanical structure for stress management (next step - optimize with proper analysis)</a:t>
            </a:r>
          </a:p>
        </p:txBody>
      </p:sp>
    </p:spTree>
    <p:extLst>
      <p:ext uri="{BB962C8B-B14F-4D97-AF65-F5344CB8AC3E}">
        <p14:creationId xmlns:p14="http://schemas.microsoft.com/office/powerpoint/2010/main" val="329109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A47A-C0F5-488A-8A0C-F7A5DAE0CF4F}"/>
              </a:ext>
            </a:extLst>
          </p:cNvPr>
          <p:cNvSpPr>
            <a:spLocks noGrp="1"/>
          </p:cNvSpPr>
          <p:nvPr>
            <p:ph type="title"/>
          </p:nvPr>
        </p:nvSpPr>
        <p:spPr>
          <a:xfrm>
            <a:off x="523876" y="2095500"/>
            <a:ext cx="11363324" cy="3419475"/>
          </a:xfrm>
        </p:spPr>
        <p:txBody>
          <a:bodyPr>
            <a:noAutofit/>
          </a:bodyPr>
          <a:lstStyle/>
          <a:p>
            <a:r>
              <a:rPr lang="en-US" sz="6000" dirty="0"/>
              <a:t>Old slides from the last presentation in September 2021</a:t>
            </a:r>
          </a:p>
        </p:txBody>
      </p:sp>
    </p:spTree>
    <p:extLst>
      <p:ext uri="{BB962C8B-B14F-4D97-AF65-F5344CB8AC3E}">
        <p14:creationId xmlns:p14="http://schemas.microsoft.com/office/powerpoint/2010/main" val="242041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BA9AF35-6BA8-4859-8C92-F082ABAC98DE}"/>
              </a:ext>
            </a:extLst>
          </p:cNvPr>
          <p:cNvPicPr>
            <a:picLocks noChangeAspect="1"/>
          </p:cNvPicPr>
          <p:nvPr/>
        </p:nvPicPr>
        <p:blipFill>
          <a:blip r:embed="rId2"/>
          <a:stretch>
            <a:fillRect/>
          </a:stretch>
        </p:blipFill>
        <p:spPr>
          <a:xfrm>
            <a:off x="94584" y="1186934"/>
            <a:ext cx="4831175" cy="5170932"/>
          </a:xfrm>
          <a:prstGeom prst="rect">
            <a:avLst/>
          </a:prstGeom>
        </p:spPr>
      </p:pic>
      <p:sp>
        <p:nvSpPr>
          <p:cNvPr id="5" name="TextBox 4">
            <a:extLst>
              <a:ext uri="{FF2B5EF4-FFF2-40B4-BE49-F238E27FC236}">
                <a16:creationId xmlns:a16="http://schemas.microsoft.com/office/drawing/2014/main" id="{74F7225E-AD94-4EDD-A65A-9870CBB895C4}"/>
              </a:ext>
            </a:extLst>
          </p:cNvPr>
          <p:cNvSpPr txBox="1"/>
          <p:nvPr/>
        </p:nvSpPr>
        <p:spPr>
          <a:xfrm>
            <a:off x="1962150" y="1320284"/>
            <a:ext cx="795411" cy="523220"/>
          </a:xfrm>
          <a:prstGeom prst="rect">
            <a:avLst/>
          </a:prstGeom>
          <a:noFill/>
        </p:spPr>
        <p:txBody>
          <a:bodyPr wrap="none" rtlCol="0">
            <a:spAutoFit/>
          </a:bodyPr>
          <a:lstStyle/>
          <a:p>
            <a:r>
              <a:rPr lang="en-US" sz="2800" b="1" dirty="0">
                <a:solidFill>
                  <a:srgbClr val="00B050"/>
                </a:solidFill>
              </a:rPr>
              <a:t>HTS</a:t>
            </a:r>
          </a:p>
        </p:txBody>
      </p:sp>
      <p:sp>
        <p:nvSpPr>
          <p:cNvPr id="6" name="TextBox 5">
            <a:extLst>
              <a:ext uri="{FF2B5EF4-FFF2-40B4-BE49-F238E27FC236}">
                <a16:creationId xmlns:a16="http://schemas.microsoft.com/office/drawing/2014/main" id="{BEA182DC-1AFF-46AF-BADD-96BCA1AA2D00}"/>
              </a:ext>
            </a:extLst>
          </p:cNvPr>
          <p:cNvSpPr txBox="1"/>
          <p:nvPr/>
        </p:nvSpPr>
        <p:spPr>
          <a:xfrm>
            <a:off x="3324642" y="1470324"/>
            <a:ext cx="717569" cy="523220"/>
          </a:xfrm>
          <a:prstGeom prst="rect">
            <a:avLst/>
          </a:prstGeom>
          <a:noFill/>
        </p:spPr>
        <p:txBody>
          <a:bodyPr wrap="none" rtlCol="0">
            <a:spAutoFit/>
          </a:bodyPr>
          <a:lstStyle/>
          <a:p>
            <a:r>
              <a:rPr lang="en-US" sz="2800" b="1" dirty="0">
                <a:solidFill>
                  <a:srgbClr val="FF0000"/>
                </a:solidFill>
              </a:rPr>
              <a:t>LTS</a:t>
            </a:r>
          </a:p>
        </p:txBody>
      </p:sp>
      <p:sp>
        <p:nvSpPr>
          <p:cNvPr id="7" name="TextBox 6">
            <a:extLst>
              <a:ext uri="{FF2B5EF4-FFF2-40B4-BE49-F238E27FC236}">
                <a16:creationId xmlns:a16="http://schemas.microsoft.com/office/drawing/2014/main" id="{ADDC3F0E-2C68-4E9A-863B-F45236DC97BA}"/>
              </a:ext>
            </a:extLst>
          </p:cNvPr>
          <p:cNvSpPr txBox="1"/>
          <p:nvPr/>
        </p:nvSpPr>
        <p:spPr>
          <a:xfrm>
            <a:off x="4208190" y="1470324"/>
            <a:ext cx="717569" cy="523220"/>
          </a:xfrm>
          <a:prstGeom prst="rect">
            <a:avLst/>
          </a:prstGeom>
          <a:noFill/>
        </p:spPr>
        <p:txBody>
          <a:bodyPr wrap="none" rtlCol="0">
            <a:spAutoFit/>
          </a:bodyPr>
          <a:lstStyle/>
          <a:p>
            <a:r>
              <a:rPr lang="en-US" sz="2800" b="1" dirty="0">
                <a:solidFill>
                  <a:srgbClr val="FF0000"/>
                </a:solidFill>
              </a:rPr>
              <a:t>LTS</a:t>
            </a:r>
          </a:p>
        </p:txBody>
      </p:sp>
      <p:sp>
        <p:nvSpPr>
          <p:cNvPr id="2" name="TextBox 1">
            <a:extLst>
              <a:ext uri="{FF2B5EF4-FFF2-40B4-BE49-F238E27FC236}">
                <a16:creationId xmlns:a16="http://schemas.microsoft.com/office/drawing/2014/main" id="{BD584DF7-9C79-4787-A687-85896128CD71}"/>
              </a:ext>
            </a:extLst>
          </p:cNvPr>
          <p:cNvSpPr txBox="1"/>
          <p:nvPr/>
        </p:nvSpPr>
        <p:spPr>
          <a:xfrm>
            <a:off x="1013719" y="2999774"/>
            <a:ext cx="1191352" cy="338554"/>
          </a:xfrm>
          <a:prstGeom prst="rect">
            <a:avLst/>
          </a:prstGeom>
          <a:noFill/>
        </p:spPr>
        <p:txBody>
          <a:bodyPr wrap="none" rtlCol="0">
            <a:spAutoFit/>
          </a:bodyPr>
          <a:lstStyle/>
          <a:p>
            <a:r>
              <a:rPr lang="en-US" sz="1600" b="1" dirty="0"/>
              <a:t>B</a:t>
            </a:r>
            <a:r>
              <a:rPr lang="en-US" sz="1600" b="1" baseline="-25000" dirty="0"/>
              <a:t>0</a:t>
            </a:r>
            <a:r>
              <a:rPr lang="en-US" sz="1600" b="1" dirty="0"/>
              <a:t>=20.03 T</a:t>
            </a:r>
          </a:p>
        </p:txBody>
      </p:sp>
      <p:sp>
        <p:nvSpPr>
          <p:cNvPr id="15" name="TextBox 14">
            <a:extLst>
              <a:ext uri="{FF2B5EF4-FFF2-40B4-BE49-F238E27FC236}">
                <a16:creationId xmlns:a16="http://schemas.microsoft.com/office/drawing/2014/main" id="{3C9B8834-6539-42B5-85C3-EF544589489E}"/>
              </a:ext>
            </a:extLst>
          </p:cNvPr>
          <p:cNvSpPr txBox="1"/>
          <p:nvPr/>
        </p:nvSpPr>
        <p:spPr>
          <a:xfrm>
            <a:off x="1318112" y="5012045"/>
            <a:ext cx="3139962" cy="12311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a:solidFill>
                  <a:srgbClr val="FFFF00"/>
                </a:solidFill>
              </a:rPr>
              <a:t>Peak Enhancement</a:t>
            </a:r>
          </a:p>
          <a:p>
            <a:pPr algn="ctr"/>
            <a:r>
              <a:rPr lang="en-US" sz="2800" b="1" dirty="0">
                <a:solidFill>
                  <a:srgbClr val="FFFF00"/>
                </a:solidFill>
              </a:rPr>
              <a:t>~2.2%</a:t>
            </a:r>
            <a:endParaRPr lang="en-US" sz="2800" b="1" baseline="30000" dirty="0">
              <a:solidFill>
                <a:srgbClr val="FFFF00"/>
              </a:solidFill>
            </a:endParaRPr>
          </a:p>
          <a:p>
            <a:pPr algn="ctr"/>
            <a:r>
              <a:rPr lang="en-US" b="1" dirty="0">
                <a:solidFill>
                  <a:srgbClr val="FFFF00"/>
                </a:solidFill>
              </a:rPr>
              <a:t>(low peak field enhancement)</a:t>
            </a:r>
          </a:p>
        </p:txBody>
      </p:sp>
      <p:sp>
        <p:nvSpPr>
          <p:cNvPr id="17" name="Rectangle 2">
            <a:extLst>
              <a:ext uri="{FF2B5EF4-FFF2-40B4-BE49-F238E27FC236}">
                <a16:creationId xmlns:a16="http://schemas.microsoft.com/office/drawing/2014/main" id="{0EC9E459-10B7-46DF-B993-32BC5BA8E027}"/>
              </a:ext>
            </a:extLst>
          </p:cNvPr>
          <p:cNvSpPr txBox="1">
            <a:spLocks noChangeArrowheads="1"/>
          </p:cNvSpPr>
          <p:nvPr/>
        </p:nvSpPr>
        <p:spPr>
          <a:xfrm>
            <a:off x="3248024" y="104777"/>
            <a:ext cx="8943975" cy="863602"/>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2800" dirty="0"/>
              <a:t>50 mm, 20 T Common Coil Bi2212/Nb</a:t>
            </a:r>
            <a:r>
              <a:rPr lang="en-US" altLang="en-US" sz="2800" baseline="-25000" dirty="0"/>
              <a:t>3</a:t>
            </a:r>
            <a:r>
              <a:rPr lang="en-US" altLang="en-US" sz="2800" dirty="0"/>
              <a:t>Sn Hybrid Design</a:t>
            </a:r>
          </a:p>
          <a:p>
            <a:r>
              <a:rPr lang="en-US" altLang="en-US" sz="2800" dirty="0"/>
              <a:t>(Design Presented last time - September 2021)</a:t>
            </a:r>
          </a:p>
        </p:txBody>
      </p:sp>
      <p:sp>
        <p:nvSpPr>
          <p:cNvPr id="20" name="TextBox 19">
            <a:extLst>
              <a:ext uri="{FF2B5EF4-FFF2-40B4-BE49-F238E27FC236}">
                <a16:creationId xmlns:a16="http://schemas.microsoft.com/office/drawing/2014/main" id="{D04E78BE-7C6A-4100-8E00-21602319FAC9}"/>
              </a:ext>
            </a:extLst>
          </p:cNvPr>
          <p:cNvSpPr txBox="1"/>
          <p:nvPr/>
        </p:nvSpPr>
        <p:spPr>
          <a:xfrm>
            <a:off x="2757561" y="1266072"/>
            <a:ext cx="717569" cy="523220"/>
          </a:xfrm>
          <a:prstGeom prst="rect">
            <a:avLst/>
          </a:prstGeom>
          <a:noFill/>
        </p:spPr>
        <p:txBody>
          <a:bodyPr wrap="none" rtlCol="0">
            <a:spAutoFit/>
          </a:bodyPr>
          <a:lstStyle/>
          <a:p>
            <a:r>
              <a:rPr lang="en-US" sz="2800" b="1" dirty="0">
                <a:solidFill>
                  <a:srgbClr val="FF0000"/>
                </a:solidFill>
              </a:rPr>
              <a:t>LTS</a:t>
            </a:r>
          </a:p>
        </p:txBody>
      </p:sp>
      <p:pic>
        <p:nvPicPr>
          <p:cNvPr id="22" name="Picture 21">
            <a:extLst>
              <a:ext uri="{FF2B5EF4-FFF2-40B4-BE49-F238E27FC236}">
                <a16:creationId xmlns:a16="http://schemas.microsoft.com/office/drawing/2014/main" id="{BF352B8A-CD3F-4962-B521-51AA1D70F5B6}"/>
              </a:ext>
            </a:extLst>
          </p:cNvPr>
          <p:cNvPicPr>
            <a:picLocks noChangeAspect="1"/>
          </p:cNvPicPr>
          <p:nvPr/>
        </p:nvPicPr>
        <p:blipFill>
          <a:blip r:embed="rId3"/>
          <a:stretch>
            <a:fillRect/>
          </a:stretch>
        </p:blipFill>
        <p:spPr>
          <a:xfrm>
            <a:off x="5116515" y="1227795"/>
            <a:ext cx="2983810" cy="5089209"/>
          </a:xfrm>
          <a:prstGeom prst="rect">
            <a:avLst/>
          </a:prstGeom>
        </p:spPr>
      </p:pic>
      <p:pic>
        <p:nvPicPr>
          <p:cNvPr id="25" name="Picture 24">
            <a:extLst>
              <a:ext uri="{FF2B5EF4-FFF2-40B4-BE49-F238E27FC236}">
                <a16:creationId xmlns:a16="http://schemas.microsoft.com/office/drawing/2014/main" id="{A45F7D7A-386B-426C-8163-1DE3D3BFA3BC}"/>
              </a:ext>
            </a:extLst>
          </p:cNvPr>
          <p:cNvPicPr>
            <a:picLocks noChangeAspect="1"/>
          </p:cNvPicPr>
          <p:nvPr/>
        </p:nvPicPr>
        <p:blipFill rotWithShape="1">
          <a:blip r:embed="rId4"/>
          <a:srcRect l="19936" r="2099" b="6414"/>
          <a:stretch/>
        </p:blipFill>
        <p:spPr>
          <a:xfrm>
            <a:off x="8156795" y="2302420"/>
            <a:ext cx="3940621" cy="3940731"/>
          </a:xfrm>
          <a:prstGeom prst="rect">
            <a:avLst/>
          </a:prstGeom>
        </p:spPr>
      </p:pic>
      <p:pic>
        <p:nvPicPr>
          <p:cNvPr id="24" name="Picture 23">
            <a:extLst>
              <a:ext uri="{FF2B5EF4-FFF2-40B4-BE49-F238E27FC236}">
                <a16:creationId xmlns:a16="http://schemas.microsoft.com/office/drawing/2014/main" id="{BE6BB010-5801-4822-8DD5-33536C61EBED}"/>
              </a:ext>
            </a:extLst>
          </p:cNvPr>
          <p:cNvPicPr>
            <a:picLocks noChangeAspect="1"/>
          </p:cNvPicPr>
          <p:nvPr/>
        </p:nvPicPr>
        <p:blipFill rotWithShape="1">
          <a:blip r:embed="rId4"/>
          <a:srcRect l="1" t="1848" r="86557" b="17473"/>
          <a:stretch/>
        </p:blipFill>
        <p:spPr>
          <a:xfrm>
            <a:off x="11225259" y="1331701"/>
            <a:ext cx="736022" cy="3680344"/>
          </a:xfrm>
          <a:prstGeom prst="rect">
            <a:avLst/>
          </a:prstGeom>
        </p:spPr>
      </p:pic>
    </p:spTree>
    <p:extLst>
      <p:ext uri="{BB962C8B-B14F-4D97-AF65-F5344CB8AC3E}">
        <p14:creationId xmlns:p14="http://schemas.microsoft.com/office/powerpoint/2010/main" val="291221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71BF71-F9E7-4ED1-A2B4-D0C97A481D67}"/>
              </a:ext>
            </a:extLst>
          </p:cNvPr>
          <p:cNvSpPr txBox="1">
            <a:spLocks noChangeArrowheads="1"/>
          </p:cNvSpPr>
          <p:nvPr/>
        </p:nvSpPr>
        <p:spPr>
          <a:xfrm>
            <a:off x="3403610" y="104776"/>
            <a:ext cx="8788390" cy="1000123"/>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200" dirty="0"/>
              <a:t>Field Quality in 20 T Common Coil Bi2212/Nb</a:t>
            </a:r>
            <a:r>
              <a:rPr lang="en-US" altLang="en-US" sz="3200" baseline="-25000" dirty="0"/>
              <a:t>3</a:t>
            </a:r>
            <a:r>
              <a:rPr lang="en-US" altLang="en-US" sz="3200" dirty="0"/>
              <a:t>Sn Hybrid Design (last September 2021 design)</a:t>
            </a:r>
          </a:p>
        </p:txBody>
      </p:sp>
      <p:sp>
        <p:nvSpPr>
          <p:cNvPr id="2" name="TextBox 1">
            <a:extLst>
              <a:ext uri="{FF2B5EF4-FFF2-40B4-BE49-F238E27FC236}">
                <a16:creationId xmlns:a16="http://schemas.microsoft.com/office/drawing/2014/main" id="{DBB3046A-48A4-49DE-A237-A326C20A3FCD}"/>
              </a:ext>
            </a:extLst>
          </p:cNvPr>
          <p:cNvSpPr txBox="1"/>
          <p:nvPr/>
        </p:nvSpPr>
        <p:spPr>
          <a:xfrm>
            <a:off x="1740683" y="4103772"/>
            <a:ext cx="7184658"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a:solidFill>
                  <a:srgbClr val="FFFF00"/>
                </a:solidFill>
              </a:rPr>
              <a:t>All harmonics &lt;10</a:t>
            </a:r>
            <a:r>
              <a:rPr lang="en-US" sz="3200" b="1" baseline="30000" dirty="0">
                <a:solidFill>
                  <a:srgbClr val="FFFF00"/>
                </a:solidFill>
              </a:rPr>
              <a:t>-4   </a:t>
            </a:r>
            <a:r>
              <a:rPr lang="en-US" sz="3200" b="1" dirty="0">
                <a:solidFill>
                  <a:srgbClr val="FFFF00"/>
                </a:solidFill>
              </a:rPr>
              <a:t>(normal and skew)</a:t>
            </a:r>
            <a:r>
              <a:rPr lang="en-US" sz="3200" b="1" baseline="30000" dirty="0">
                <a:solidFill>
                  <a:srgbClr val="FFFF00"/>
                </a:solidFill>
              </a:rPr>
              <a:t> </a:t>
            </a:r>
            <a:endParaRPr lang="en-US" sz="3200" b="1" dirty="0">
              <a:solidFill>
                <a:srgbClr val="FFFF00"/>
              </a:solidFill>
            </a:endParaRPr>
          </a:p>
        </p:txBody>
      </p:sp>
      <p:pic>
        <p:nvPicPr>
          <p:cNvPr id="10" name="Picture 9">
            <a:extLst>
              <a:ext uri="{FF2B5EF4-FFF2-40B4-BE49-F238E27FC236}">
                <a16:creationId xmlns:a16="http://schemas.microsoft.com/office/drawing/2014/main" id="{E1E4CB75-4D66-4FCB-9296-2272EBE4F38E}"/>
              </a:ext>
            </a:extLst>
          </p:cNvPr>
          <p:cNvPicPr>
            <a:picLocks noChangeAspect="1"/>
          </p:cNvPicPr>
          <p:nvPr/>
        </p:nvPicPr>
        <p:blipFill>
          <a:blip r:embed="rId2"/>
          <a:stretch>
            <a:fillRect/>
          </a:stretch>
        </p:blipFill>
        <p:spPr>
          <a:xfrm>
            <a:off x="86801" y="1362047"/>
            <a:ext cx="10754271" cy="2603666"/>
          </a:xfrm>
          <a:prstGeom prst="rect">
            <a:avLst/>
          </a:prstGeom>
        </p:spPr>
      </p:pic>
      <p:pic>
        <p:nvPicPr>
          <p:cNvPr id="12" name="Picture 11">
            <a:extLst>
              <a:ext uri="{FF2B5EF4-FFF2-40B4-BE49-F238E27FC236}">
                <a16:creationId xmlns:a16="http://schemas.microsoft.com/office/drawing/2014/main" id="{0798F4E1-BBF9-4AB0-BD6A-29591455C82B}"/>
              </a:ext>
            </a:extLst>
          </p:cNvPr>
          <p:cNvPicPr>
            <a:picLocks noChangeAspect="1"/>
          </p:cNvPicPr>
          <p:nvPr/>
        </p:nvPicPr>
        <p:blipFill>
          <a:blip r:embed="rId3"/>
          <a:stretch>
            <a:fillRect/>
          </a:stretch>
        </p:blipFill>
        <p:spPr>
          <a:xfrm>
            <a:off x="86803" y="4752482"/>
            <a:ext cx="5896554" cy="1495350"/>
          </a:xfrm>
          <a:prstGeom prst="rect">
            <a:avLst/>
          </a:prstGeom>
        </p:spPr>
      </p:pic>
      <p:pic>
        <p:nvPicPr>
          <p:cNvPr id="14" name="Picture 13">
            <a:extLst>
              <a:ext uri="{FF2B5EF4-FFF2-40B4-BE49-F238E27FC236}">
                <a16:creationId xmlns:a16="http://schemas.microsoft.com/office/drawing/2014/main" id="{BEFBE49D-10F5-4CA2-A047-C1396EA0D588}"/>
              </a:ext>
            </a:extLst>
          </p:cNvPr>
          <p:cNvPicPr>
            <a:picLocks noChangeAspect="1"/>
          </p:cNvPicPr>
          <p:nvPr/>
        </p:nvPicPr>
        <p:blipFill>
          <a:blip r:embed="rId4"/>
          <a:stretch>
            <a:fillRect/>
          </a:stretch>
        </p:blipFill>
        <p:spPr>
          <a:xfrm>
            <a:off x="6208645" y="4752482"/>
            <a:ext cx="5751570" cy="1486941"/>
          </a:xfrm>
          <a:prstGeom prst="rect">
            <a:avLst/>
          </a:prstGeom>
        </p:spPr>
      </p:pic>
    </p:spTree>
    <p:extLst>
      <p:ext uri="{BB962C8B-B14F-4D97-AF65-F5344CB8AC3E}">
        <p14:creationId xmlns:p14="http://schemas.microsoft.com/office/powerpoint/2010/main" val="335716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B673EE3-97E5-4A08-A8C7-B273454307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7" b="2329"/>
          <a:stretch/>
        </p:blipFill>
        <p:spPr bwMode="auto">
          <a:xfrm>
            <a:off x="7715249" y="1924215"/>
            <a:ext cx="432911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D856274B-A37C-4FFB-95EE-02A7BEAAF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62" y="2108748"/>
            <a:ext cx="41910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1CE5F27-CE31-48D6-9EB5-79CE3B4203C1}"/>
              </a:ext>
            </a:extLst>
          </p:cNvPr>
          <p:cNvPicPr>
            <a:picLocks noChangeAspect="1"/>
          </p:cNvPicPr>
          <p:nvPr/>
        </p:nvPicPr>
        <p:blipFill rotWithShape="1">
          <a:blip r:embed="rId4"/>
          <a:srcRect l="18142" t="5514" r="51020" b="662"/>
          <a:stretch/>
        </p:blipFill>
        <p:spPr>
          <a:xfrm>
            <a:off x="116465" y="1586123"/>
            <a:ext cx="1554480" cy="4480560"/>
          </a:xfrm>
          <a:prstGeom prst="rect">
            <a:avLst/>
          </a:prstGeom>
        </p:spPr>
      </p:pic>
      <p:sp>
        <p:nvSpPr>
          <p:cNvPr id="6" name="TextBox 5">
            <a:extLst>
              <a:ext uri="{FF2B5EF4-FFF2-40B4-BE49-F238E27FC236}">
                <a16:creationId xmlns:a16="http://schemas.microsoft.com/office/drawing/2014/main" id="{0BBE8D9B-2431-40CC-9A12-3B5E0E277973}"/>
              </a:ext>
            </a:extLst>
          </p:cNvPr>
          <p:cNvSpPr txBox="1"/>
          <p:nvPr/>
        </p:nvSpPr>
        <p:spPr>
          <a:xfrm>
            <a:off x="-13788" y="5973986"/>
            <a:ext cx="907493" cy="369332"/>
          </a:xfrm>
          <a:prstGeom prst="rect">
            <a:avLst/>
          </a:prstGeom>
          <a:noFill/>
        </p:spPr>
        <p:txBody>
          <a:bodyPr wrap="none" rtlCol="0">
            <a:spAutoFit/>
          </a:bodyPr>
          <a:lstStyle/>
          <a:p>
            <a:r>
              <a:rPr lang="en-US" b="1" dirty="0">
                <a:solidFill>
                  <a:srgbClr val="FF0000"/>
                </a:solidFill>
              </a:rPr>
              <a:t>Bi2212</a:t>
            </a:r>
          </a:p>
        </p:txBody>
      </p:sp>
      <p:sp>
        <p:nvSpPr>
          <p:cNvPr id="9" name="TextBox 8">
            <a:extLst>
              <a:ext uri="{FF2B5EF4-FFF2-40B4-BE49-F238E27FC236}">
                <a16:creationId xmlns:a16="http://schemas.microsoft.com/office/drawing/2014/main" id="{548D552D-B4F1-4CB2-8965-414CEA8BF12F}"/>
              </a:ext>
            </a:extLst>
          </p:cNvPr>
          <p:cNvSpPr txBox="1"/>
          <p:nvPr/>
        </p:nvSpPr>
        <p:spPr>
          <a:xfrm>
            <a:off x="893705" y="5973986"/>
            <a:ext cx="806631" cy="369332"/>
          </a:xfrm>
          <a:prstGeom prst="rect">
            <a:avLst/>
          </a:prstGeom>
          <a:noFill/>
        </p:spPr>
        <p:txBody>
          <a:bodyPr wrap="none" rtlCol="0">
            <a:spAutoFit/>
          </a:bodyPr>
          <a:lstStyle/>
          <a:p>
            <a:r>
              <a:rPr lang="en-US" b="1" dirty="0">
                <a:solidFill>
                  <a:srgbClr val="00B050"/>
                </a:solidFill>
              </a:rPr>
              <a:t>Nb</a:t>
            </a:r>
            <a:r>
              <a:rPr lang="en-US" b="1" baseline="-25000" dirty="0">
                <a:solidFill>
                  <a:srgbClr val="00B050"/>
                </a:solidFill>
              </a:rPr>
              <a:t>3</a:t>
            </a:r>
            <a:r>
              <a:rPr lang="en-US" b="1" dirty="0">
                <a:solidFill>
                  <a:srgbClr val="00B050"/>
                </a:solidFill>
              </a:rPr>
              <a:t>Sn</a:t>
            </a:r>
          </a:p>
        </p:txBody>
      </p:sp>
      <p:pic>
        <p:nvPicPr>
          <p:cNvPr id="16" name="Picture 15">
            <a:extLst>
              <a:ext uri="{FF2B5EF4-FFF2-40B4-BE49-F238E27FC236}">
                <a16:creationId xmlns:a16="http://schemas.microsoft.com/office/drawing/2014/main" id="{8B487335-A40D-4527-8E6C-CA049B9F6DE7}"/>
              </a:ext>
            </a:extLst>
          </p:cNvPr>
          <p:cNvPicPr>
            <a:picLocks noChangeAspect="1"/>
          </p:cNvPicPr>
          <p:nvPr/>
        </p:nvPicPr>
        <p:blipFill>
          <a:blip r:embed="rId5"/>
          <a:stretch>
            <a:fillRect/>
          </a:stretch>
        </p:blipFill>
        <p:spPr>
          <a:xfrm>
            <a:off x="1785245" y="414338"/>
            <a:ext cx="588074" cy="6431471"/>
          </a:xfrm>
          <a:prstGeom prst="rect">
            <a:avLst/>
          </a:prstGeom>
        </p:spPr>
      </p:pic>
      <p:sp>
        <p:nvSpPr>
          <p:cNvPr id="17" name="Rectangle 2">
            <a:extLst>
              <a:ext uri="{FF2B5EF4-FFF2-40B4-BE49-F238E27FC236}">
                <a16:creationId xmlns:a16="http://schemas.microsoft.com/office/drawing/2014/main" id="{83004869-5274-48E2-90BA-6A53732CAC24}"/>
              </a:ext>
            </a:extLst>
          </p:cNvPr>
          <p:cNvSpPr txBox="1">
            <a:spLocks noChangeArrowheads="1"/>
          </p:cNvSpPr>
          <p:nvPr/>
        </p:nvSpPr>
        <p:spPr>
          <a:xfrm>
            <a:off x="3362324" y="46088"/>
            <a:ext cx="8705850" cy="1047533"/>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600" dirty="0"/>
              <a:t>Splices in Common Coil Design</a:t>
            </a:r>
          </a:p>
          <a:p>
            <a:r>
              <a:rPr lang="en-US" altLang="en-US" sz="3600" dirty="0"/>
              <a:t>(between two single layer coil)</a:t>
            </a:r>
          </a:p>
        </p:txBody>
      </p:sp>
      <p:sp>
        <p:nvSpPr>
          <p:cNvPr id="18" name="Rectangle 6">
            <a:extLst>
              <a:ext uri="{FF2B5EF4-FFF2-40B4-BE49-F238E27FC236}">
                <a16:creationId xmlns:a16="http://schemas.microsoft.com/office/drawing/2014/main" id="{A847F6BC-5CB6-4996-A32A-8335A0551039}"/>
              </a:ext>
            </a:extLst>
          </p:cNvPr>
          <p:cNvSpPr>
            <a:spLocks noChangeArrowheads="1"/>
          </p:cNvSpPr>
          <p:nvPr/>
        </p:nvSpPr>
        <p:spPr bwMode="auto">
          <a:xfrm>
            <a:off x="2510132" y="5515475"/>
            <a:ext cx="4813024"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rgbClr val="A50021"/>
                </a:solidFill>
                <a:cs typeface="Times New Roman" panose="02020603050405020304" pitchFamily="18" charset="0"/>
              </a:rPr>
              <a:t>Perpendicular Nb-</a:t>
            </a:r>
            <a:r>
              <a:rPr lang="en-US" altLang="en-US" sz="2000" b="1" dirty="0" err="1">
                <a:solidFill>
                  <a:srgbClr val="A50021"/>
                </a:solidFill>
                <a:cs typeface="Times New Roman" panose="02020603050405020304" pitchFamily="18" charset="0"/>
              </a:rPr>
              <a:t>Ti</a:t>
            </a:r>
            <a:r>
              <a:rPr lang="en-US" altLang="en-US" sz="2000" b="1" dirty="0">
                <a:solidFill>
                  <a:srgbClr val="A50021"/>
                </a:solidFill>
                <a:cs typeface="Times New Roman" panose="02020603050405020304" pitchFamily="18" charset="0"/>
              </a:rPr>
              <a:t> splice in the low field region of BNL common coil dipole DCC017 </a:t>
            </a:r>
            <a:endParaRPr lang="en-US" altLang="en-US" sz="2000" b="1" u="sng" dirty="0">
              <a:solidFill>
                <a:srgbClr val="A50021"/>
              </a:solidFill>
              <a:cs typeface="Times New Roman" panose="02020603050405020304" pitchFamily="18" charset="0"/>
            </a:endParaRPr>
          </a:p>
        </p:txBody>
      </p:sp>
      <p:sp>
        <p:nvSpPr>
          <p:cNvPr id="19" name="Rectangle 6">
            <a:extLst>
              <a:ext uri="{FF2B5EF4-FFF2-40B4-BE49-F238E27FC236}">
                <a16:creationId xmlns:a16="http://schemas.microsoft.com/office/drawing/2014/main" id="{7CB41FF9-7483-4AE5-8EF6-5A20BE93F597}"/>
              </a:ext>
            </a:extLst>
          </p:cNvPr>
          <p:cNvSpPr>
            <a:spLocks noChangeArrowheads="1"/>
          </p:cNvSpPr>
          <p:nvPr/>
        </p:nvSpPr>
        <p:spPr bwMode="auto">
          <a:xfrm>
            <a:off x="2562485" y="1152310"/>
            <a:ext cx="8996481"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cs typeface="Times New Roman" panose="02020603050405020304" pitchFamily="18" charset="0"/>
              </a:rPr>
              <a:t>In common coil design, splice (even between two types of coils), can be easily made in the middle of the coil where the field is very low</a:t>
            </a:r>
            <a:endParaRPr lang="en-US" altLang="en-US" sz="2400" u="sng" dirty="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5ABE6D4C-DD3B-4D79-B5BE-DDC08604A66F}"/>
              </a:ext>
            </a:extLst>
          </p:cNvPr>
          <p:cNvSpPr/>
          <p:nvPr/>
        </p:nvSpPr>
        <p:spPr>
          <a:xfrm>
            <a:off x="1785245" y="3548270"/>
            <a:ext cx="588074" cy="19878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8638A414-1302-44BD-89AC-458DB91F27B7}"/>
              </a:ext>
            </a:extLst>
          </p:cNvPr>
          <p:cNvSpPr/>
          <p:nvPr/>
        </p:nvSpPr>
        <p:spPr>
          <a:xfrm>
            <a:off x="1930528" y="2226365"/>
            <a:ext cx="417442" cy="108336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DA747DE-63E0-49F9-8F33-D846E7BB4AB7}"/>
              </a:ext>
            </a:extLst>
          </p:cNvPr>
          <p:cNvSpPr/>
          <p:nvPr/>
        </p:nvSpPr>
        <p:spPr>
          <a:xfrm rot="10800000">
            <a:off x="1933861" y="4000500"/>
            <a:ext cx="417445" cy="112125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80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05174" y="76200"/>
            <a:ext cx="8810625" cy="863602"/>
          </a:xfrm>
        </p:spPr>
        <p:txBody>
          <a:bodyPr>
            <a:noAutofit/>
          </a:bodyPr>
          <a:lstStyle/>
          <a:p>
            <a:r>
              <a:rPr lang="en-US" altLang="en-US" sz="3600" dirty="0"/>
              <a:t>20 T HTS/LTS Hybrid Common Coil Design</a:t>
            </a:r>
          </a:p>
        </p:txBody>
      </p:sp>
      <p:sp>
        <p:nvSpPr>
          <p:cNvPr id="6" name="TextBox 5">
            <a:extLst>
              <a:ext uri="{FF2B5EF4-FFF2-40B4-BE49-F238E27FC236}">
                <a16:creationId xmlns:a16="http://schemas.microsoft.com/office/drawing/2014/main" id="{57C37FDA-56BD-4D4A-BE60-EB1B7EB021B4}"/>
              </a:ext>
            </a:extLst>
          </p:cNvPr>
          <p:cNvSpPr txBox="1"/>
          <p:nvPr/>
        </p:nvSpPr>
        <p:spPr>
          <a:xfrm>
            <a:off x="157162" y="1436688"/>
            <a:ext cx="11877676" cy="4154984"/>
          </a:xfrm>
          <a:prstGeom prst="rect">
            <a:avLst/>
          </a:prstGeom>
          <a:noFill/>
        </p:spPr>
        <p:txBody>
          <a:bodyPr wrap="square" rtlCol="0">
            <a:spAutoFit/>
          </a:bodyPr>
          <a:lstStyle/>
          <a:p>
            <a:pPr marL="457200" indent="-457200" algn="just">
              <a:lnSpc>
                <a:spcPct val="150000"/>
              </a:lnSpc>
              <a:spcBef>
                <a:spcPts val="1200"/>
              </a:spcBef>
              <a:buFont typeface="Wingdings" panose="05000000000000000000" pitchFamily="2" charset="2"/>
              <a:buChar char="Ø"/>
            </a:pPr>
            <a:r>
              <a:rPr lang="en-US" sz="2800" b="1" dirty="0">
                <a:solidFill>
                  <a:srgbClr val="FF0000"/>
                </a:solidFill>
                <a:latin typeface="Arial" panose="020B0604020202020204" pitchFamily="34" charset="0"/>
                <a:cs typeface="Arial" panose="020B0604020202020204" pitchFamily="34" charset="0"/>
              </a:rPr>
              <a:t>New hybrid designs for Bi2212 in series with Nb</a:t>
            </a:r>
            <a:r>
              <a:rPr lang="en-US" sz="2800" b="1" baseline="-25000" dirty="0">
                <a:solidFill>
                  <a:srgbClr val="FF0000"/>
                </a:solidFill>
                <a:latin typeface="Arial" panose="020B0604020202020204" pitchFamily="34" charset="0"/>
                <a:cs typeface="Arial" panose="020B0604020202020204" pitchFamily="34" charset="0"/>
              </a:rPr>
              <a:t>3</a:t>
            </a:r>
            <a:r>
              <a:rPr lang="en-US" sz="2800" b="1" dirty="0">
                <a:solidFill>
                  <a:srgbClr val="FF0000"/>
                </a:solidFill>
                <a:latin typeface="Arial" panose="020B0604020202020204" pitchFamily="34" charset="0"/>
                <a:cs typeface="Arial" panose="020B0604020202020204" pitchFamily="34" charset="0"/>
              </a:rPr>
              <a:t>Sn having 15%</a:t>
            </a:r>
          </a:p>
          <a:p>
            <a:pPr marL="457200" indent="-457200" algn="just">
              <a:lnSpc>
                <a:spcPct val="150000"/>
              </a:lnSpc>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All design use the Nb</a:t>
            </a:r>
            <a:r>
              <a:rPr lang="en-US" sz="2800" b="1" baseline="-25000" dirty="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Sn and Bi2212 Performance as of 9/29/2021</a:t>
            </a:r>
          </a:p>
          <a:p>
            <a:pPr marL="457200" indent="-457200" algn="just">
              <a:lnSpc>
                <a:spcPct val="150000"/>
              </a:lnSpc>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All designs are optimized for a good field quality </a:t>
            </a:r>
          </a:p>
          <a:p>
            <a:pPr marL="457200" indent="-457200" algn="just">
              <a:lnSpc>
                <a:spcPct val="150000"/>
              </a:lnSpc>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Configurations for </a:t>
            </a:r>
            <a:r>
              <a:rPr lang="en-US" sz="2800" b="1" dirty="0">
                <a:solidFill>
                  <a:srgbClr val="FF0000"/>
                </a:solidFill>
                <a:latin typeface="Arial" panose="020B0604020202020204" pitchFamily="34" charset="0"/>
                <a:cs typeface="Arial" panose="020B0604020202020204" pitchFamily="34" charset="0"/>
              </a:rPr>
              <a:t>4 to 6 layers of main coil </a:t>
            </a:r>
            <a:r>
              <a:rPr lang="en-US" sz="2800" b="1" dirty="0">
                <a:latin typeface="Arial" panose="020B0604020202020204" pitchFamily="34" charset="0"/>
                <a:cs typeface="Arial" panose="020B0604020202020204" pitchFamily="34" charset="0"/>
              </a:rPr>
              <a:t>(+pole coil)</a:t>
            </a:r>
          </a:p>
          <a:p>
            <a:pPr marL="457200" indent="-457200" algn="just">
              <a:spcBef>
                <a:spcPts val="1200"/>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Space included for an intermediate mechanical structure for stress management (next step - optimize with proper analysis)</a:t>
            </a:r>
          </a:p>
        </p:txBody>
      </p:sp>
    </p:spTree>
    <p:extLst>
      <p:ext uri="{BB962C8B-B14F-4D97-AF65-F5344CB8AC3E}">
        <p14:creationId xmlns:p14="http://schemas.microsoft.com/office/powerpoint/2010/main" val="144971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C8A90-C9ED-4698-B53D-56F894198BCE}"/>
              </a:ext>
            </a:extLst>
          </p:cNvPr>
          <p:cNvPicPr>
            <a:picLocks noChangeAspect="1"/>
          </p:cNvPicPr>
          <p:nvPr/>
        </p:nvPicPr>
        <p:blipFill>
          <a:blip r:embed="rId3"/>
          <a:stretch>
            <a:fillRect/>
          </a:stretch>
        </p:blipFill>
        <p:spPr>
          <a:xfrm>
            <a:off x="55481" y="939802"/>
            <a:ext cx="4857750" cy="4791075"/>
          </a:xfrm>
          <a:prstGeom prst="rect">
            <a:avLst/>
          </a:prstGeom>
        </p:spPr>
      </p:pic>
      <p:sp>
        <p:nvSpPr>
          <p:cNvPr id="29698" name="Rectangle 2"/>
          <p:cNvSpPr>
            <a:spLocks noGrp="1" noChangeArrowheads="1"/>
          </p:cNvSpPr>
          <p:nvPr>
            <p:ph type="title" idx="4294967295"/>
          </p:nvPr>
        </p:nvSpPr>
        <p:spPr>
          <a:xfrm>
            <a:off x="2952750" y="76200"/>
            <a:ext cx="9239250" cy="863602"/>
          </a:xfrm>
        </p:spPr>
        <p:txBody>
          <a:bodyPr>
            <a:noAutofit/>
          </a:bodyPr>
          <a:lstStyle/>
          <a:p>
            <a:r>
              <a:rPr lang="en-US" altLang="en-US" sz="3600" dirty="0"/>
              <a:t>Lorentz Forces @20 T in Bi2212/Nb</a:t>
            </a:r>
            <a:r>
              <a:rPr lang="en-US" altLang="en-US" sz="3600" baseline="-25000" dirty="0"/>
              <a:t>3</a:t>
            </a:r>
            <a:r>
              <a:rPr lang="en-US" altLang="en-US" sz="3600" dirty="0"/>
              <a:t>Sn Hybrid</a:t>
            </a:r>
          </a:p>
        </p:txBody>
      </p:sp>
      <p:pic>
        <p:nvPicPr>
          <p:cNvPr id="8" name="Picture 7">
            <a:extLst>
              <a:ext uri="{FF2B5EF4-FFF2-40B4-BE49-F238E27FC236}">
                <a16:creationId xmlns:a16="http://schemas.microsoft.com/office/drawing/2014/main" id="{6FD31616-6FDE-4216-BBE5-3B48C5230743}"/>
              </a:ext>
            </a:extLst>
          </p:cNvPr>
          <p:cNvPicPr>
            <a:picLocks noChangeAspect="1"/>
          </p:cNvPicPr>
          <p:nvPr/>
        </p:nvPicPr>
        <p:blipFill rotWithShape="1">
          <a:blip r:embed="rId4"/>
          <a:srcRect l="1596" t="2906" r="2461" b="1749"/>
          <a:stretch/>
        </p:blipFill>
        <p:spPr>
          <a:xfrm>
            <a:off x="5057071" y="939802"/>
            <a:ext cx="3383280" cy="3200400"/>
          </a:xfrm>
          <a:prstGeom prst="rect">
            <a:avLst/>
          </a:prstGeom>
        </p:spPr>
      </p:pic>
      <p:pic>
        <p:nvPicPr>
          <p:cNvPr id="11" name="Picture 10">
            <a:extLst>
              <a:ext uri="{FF2B5EF4-FFF2-40B4-BE49-F238E27FC236}">
                <a16:creationId xmlns:a16="http://schemas.microsoft.com/office/drawing/2014/main" id="{444B9984-AC72-4D23-BF42-E0B79706546F}"/>
              </a:ext>
            </a:extLst>
          </p:cNvPr>
          <p:cNvPicPr>
            <a:picLocks noChangeAspect="1"/>
          </p:cNvPicPr>
          <p:nvPr/>
        </p:nvPicPr>
        <p:blipFill rotWithShape="1">
          <a:blip r:embed="rId5"/>
          <a:srcRect t="1" b="33516"/>
          <a:stretch/>
        </p:blipFill>
        <p:spPr>
          <a:xfrm>
            <a:off x="1057277" y="4055651"/>
            <a:ext cx="3499295" cy="2538828"/>
          </a:xfrm>
          <a:prstGeom prst="rect">
            <a:avLst/>
          </a:prstGeom>
        </p:spPr>
      </p:pic>
      <p:pic>
        <p:nvPicPr>
          <p:cNvPr id="12" name="Picture 11">
            <a:extLst>
              <a:ext uri="{FF2B5EF4-FFF2-40B4-BE49-F238E27FC236}">
                <a16:creationId xmlns:a16="http://schemas.microsoft.com/office/drawing/2014/main" id="{8E81CD4E-D4CA-4AEA-ABFE-B0BEC5FC408C}"/>
              </a:ext>
            </a:extLst>
          </p:cNvPr>
          <p:cNvPicPr>
            <a:picLocks noChangeAspect="1"/>
          </p:cNvPicPr>
          <p:nvPr/>
        </p:nvPicPr>
        <p:blipFill rotWithShape="1">
          <a:blip r:embed="rId6"/>
          <a:srcRect b="33008"/>
          <a:stretch/>
        </p:blipFill>
        <p:spPr>
          <a:xfrm>
            <a:off x="5221631" y="4114800"/>
            <a:ext cx="3054160" cy="2190750"/>
          </a:xfrm>
          <a:prstGeom prst="rect">
            <a:avLst/>
          </a:prstGeom>
        </p:spPr>
      </p:pic>
      <p:pic>
        <p:nvPicPr>
          <p:cNvPr id="7" name="Picture 4" descr="C:\Users\jesses\Documents\PrintScreen Files\cc forces.jpg">
            <a:extLst>
              <a:ext uri="{FF2B5EF4-FFF2-40B4-BE49-F238E27FC236}">
                <a16:creationId xmlns:a16="http://schemas.microsoft.com/office/drawing/2014/main" id="{2F8EC6BF-0955-4597-A54D-DCA6AEA1D8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09" b="3025"/>
          <a:stretch/>
        </p:blipFill>
        <p:spPr bwMode="auto">
          <a:xfrm>
            <a:off x="8482224" y="1007745"/>
            <a:ext cx="351663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129866-B522-4136-AF0A-80E15D9F8768}"/>
              </a:ext>
            </a:extLst>
          </p:cNvPr>
          <p:cNvSpPr txBox="1"/>
          <p:nvPr/>
        </p:nvSpPr>
        <p:spPr>
          <a:xfrm>
            <a:off x="8812792" y="4724900"/>
            <a:ext cx="3084348" cy="1200329"/>
          </a:xfrm>
          <a:prstGeom prst="rect">
            <a:avLst/>
          </a:prstGeom>
          <a:noFill/>
        </p:spPr>
        <p:txBody>
          <a:bodyPr wrap="square" rtlCol="0">
            <a:spAutoFit/>
          </a:bodyPr>
          <a:lstStyle/>
          <a:p>
            <a:r>
              <a:rPr lang="en-US" sz="2400" b="1" dirty="0">
                <a:solidFill>
                  <a:srgbClr val="FFFF00"/>
                </a:solidFill>
              </a:rPr>
              <a:t>Concept used in the earlier 16 T design for securing pole blocks</a:t>
            </a:r>
          </a:p>
        </p:txBody>
      </p:sp>
    </p:spTree>
    <p:extLst>
      <p:ext uri="{BB962C8B-B14F-4D97-AF65-F5344CB8AC3E}">
        <p14:creationId xmlns:p14="http://schemas.microsoft.com/office/powerpoint/2010/main" val="17404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0C6678-E5FF-4A4C-9AAB-1D3C37AF63AC}"/>
              </a:ext>
            </a:extLst>
          </p:cNvPr>
          <p:cNvSpPr txBox="1">
            <a:spLocks noChangeArrowheads="1"/>
          </p:cNvSpPr>
          <p:nvPr/>
        </p:nvSpPr>
        <p:spPr>
          <a:xfrm>
            <a:off x="3794760" y="-12817"/>
            <a:ext cx="8248650" cy="934267"/>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3200" dirty="0"/>
              <a:t>A Few Possible Layout of Away Pole Coils Clearing Bore (others shown elsewhere)</a:t>
            </a:r>
          </a:p>
        </p:txBody>
      </p:sp>
      <p:pic>
        <p:nvPicPr>
          <p:cNvPr id="3" name="Picture 2">
            <a:extLst>
              <a:ext uri="{FF2B5EF4-FFF2-40B4-BE49-F238E27FC236}">
                <a16:creationId xmlns:a16="http://schemas.microsoft.com/office/drawing/2014/main" id="{844BE0B6-2738-47E3-9BE5-9CF839D5615B}"/>
              </a:ext>
            </a:extLst>
          </p:cNvPr>
          <p:cNvPicPr>
            <a:picLocks noChangeAspect="1"/>
          </p:cNvPicPr>
          <p:nvPr/>
        </p:nvPicPr>
        <p:blipFill rotWithShape="1">
          <a:blip r:embed="rId3" cstate="print"/>
          <a:srcRect l="50496" r="4889"/>
          <a:stretch/>
        </p:blipFill>
        <p:spPr bwMode="auto">
          <a:xfrm rot="-5400000">
            <a:off x="2431691" y="3132538"/>
            <a:ext cx="4402924" cy="2011680"/>
          </a:xfrm>
          <a:prstGeom prst="rect">
            <a:avLst/>
          </a:prstGeom>
          <a:noFill/>
          <a:ln w="9525">
            <a:noFill/>
            <a:miter lim="800000"/>
            <a:headEnd/>
            <a:tailEnd/>
          </a:ln>
        </p:spPr>
      </p:pic>
      <p:pic>
        <p:nvPicPr>
          <p:cNvPr id="4" name="Picture 3" descr="C:\Users\gupta\AppData\Local\Microsoft\Windows\Temporary Internet Files\Content.Outlook\8V733T91\common coil cartoon2.jpg">
            <a:extLst>
              <a:ext uri="{FF2B5EF4-FFF2-40B4-BE49-F238E27FC236}">
                <a16:creationId xmlns:a16="http://schemas.microsoft.com/office/drawing/2014/main" id="{1C4D5089-5783-4D21-88AE-BD84A2DE2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7" y="1219200"/>
            <a:ext cx="3472756" cy="51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EC981D09-6ABC-4E99-A39D-59852EEE9455">
            <a:extLst>
              <a:ext uri="{FF2B5EF4-FFF2-40B4-BE49-F238E27FC236}">
                <a16:creationId xmlns:a16="http://schemas.microsoft.com/office/drawing/2014/main" id="{3F4B8248-A8B5-41EC-A6B0-BC44A60CDC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1" t="27396" r="1482" b="39269"/>
          <a:stretch/>
        </p:blipFill>
        <p:spPr bwMode="auto">
          <a:xfrm>
            <a:off x="4974958" y="1400468"/>
            <a:ext cx="4807215" cy="124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39E5DDE-C75C-461B-832F-F451C866E466}"/>
              </a:ext>
            </a:extLst>
          </p:cNvPr>
          <p:cNvPicPr>
            <a:picLocks noChangeAspect="1"/>
          </p:cNvPicPr>
          <p:nvPr/>
        </p:nvPicPr>
        <p:blipFill rotWithShape="1">
          <a:blip r:embed="rId6">
            <a:extLst>
              <a:ext uri="{28A0092B-C50C-407E-A947-70E740481C1C}">
                <a14:useLocalDpi xmlns:a14="http://schemas.microsoft.com/office/drawing/2010/main" val="0"/>
              </a:ext>
            </a:extLst>
          </a:blip>
          <a:srcRect l="1696" t="9148" r="51641" b="1629"/>
          <a:stretch/>
        </p:blipFill>
        <p:spPr bwMode="auto">
          <a:xfrm>
            <a:off x="5829817" y="3018482"/>
            <a:ext cx="4403787" cy="3040685"/>
          </a:xfrm>
          <a:prstGeom prst="rect">
            <a:avLst/>
          </a:prstGeom>
          <a:noFill/>
        </p:spPr>
      </p:pic>
      <p:pic>
        <p:nvPicPr>
          <p:cNvPr id="8" name="Picture 7">
            <a:extLst>
              <a:ext uri="{FF2B5EF4-FFF2-40B4-BE49-F238E27FC236}">
                <a16:creationId xmlns:a16="http://schemas.microsoft.com/office/drawing/2014/main" id="{B9FA9952-A623-465B-BA56-1DBD8B1C8D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3125"/>
          <a:stretch/>
        </p:blipFill>
        <p:spPr bwMode="auto">
          <a:xfrm>
            <a:off x="9906000" y="1219200"/>
            <a:ext cx="2286000" cy="1424515"/>
          </a:xfrm>
          <a:prstGeom prst="rect">
            <a:avLst/>
          </a:prstGeom>
          <a:noFill/>
        </p:spPr>
      </p:pic>
      <p:pic>
        <p:nvPicPr>
          <p:cNvPr id="9" name="Picture 8">
            <a:extLst>
              <a:ext uri="{FF2B5EF4-FFF2-40B4-BE49-F238E27FC236}">
                <a16:creationId xmlns:a16="http://schemas.microsoft.com/office/drawing/2014/main" id="{760F1556-CB61-436E-9126-A2E6E81C9434}"/>
              </a:ext>
            </a:extLst>
          </p:cNvPr>
          <p:cNvPicPr>
            <a:picLocks noChangeAspect="1"/>
          </p:cNvPicPr>
          <p:nvPr/>
        </p:nvPicPr>
        <p:blipFill rotWithShape="1">
          <a:blip r:embed="rId8"/>
          <a:srcRect l="5301" r="54969"/>
          <a:stretch/>
        </p:blipFill>
        <p:spPr>
          <a:xfrm>
            <a:off x="10332720" y="3058698"/>
            <a:ext cx="1828800" cy="1450974"/>
          </a:xfrm>
          <a:prstGeom prst="rect">
            <a:avLst/>
          </a:prstGeom>
        </p:spPr>
      </p:pic>
      <p:sp>
        <p:nvSpPr>
          <p:cNvPr id="10" name="TextBox 9">
            <a:extLst>
              <a:ext uri="{FF2B5EF4-FFF2-40B4-BE49-F238E27FC236}">
                <a16:creationId xmlns:a16="http://schemas.microsoft.com/office/drawing/2014/main" id="{F49CF8B1-D386-4F09-A9A2-16401B93EE95}"/>
              </a:ext>
            </a:extLst>
          </p:cNvPr>
          <p:cNvSpPr txBox="1"/>
          <p:nvPr/>
        </p:nvSpPr>
        <p:spPr>
          <a:xfrm>
            <a:off x="10332720" y="4894838"/>
            <a:ext cx="174117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a:t>CORC coil can be bent first away and then up/down</a:t>
            </a:r>
          </a:p>
        </p:txBody>
      </p:sp>
      <p:sp>
        <p:nvSpPr>
          <p:cNvPr id="5" name="TextBox 4">
            <a:extLst>
              <a:ext uri="{FF2B5EF4-FFF2-40B4-BE49-F238E27FC236}">
                <a16:creationId xmlns:a16="http://schemas.microsoft.com/office/drawing/2014/main" id="{E308572E-7B54-48A6-A068-42072604E35D}"/>
              </a:ext>
            </a:extLst>
          </p:cNvPr>
          <p:cNvSpPr txBox="1"/>
          <p:nvPr/>
        </p:nvSpPr>
        <p:spPr>
          <a:xfrm>
            <a:off x="3596583" y="1066245"/>
            <a:ext cx="1794007" cy="830997"/>
          </a:xfrm>
          <a:prstGeom prst="rect">
            <a:avLst/>
          </a:prstGeom>
          <a:solidFill>
            <a:srgbClr val="FFFF00"/>
          </a:solidFill>
        </p:spPr>
        <p:txBody>
          <a:bodyPr wrap="square" rtlCol="0">
            <a:spAutoFit/>
          </a:bodyPr>
          <a:lstStyle/>
          <a:p>
            <a:pPr algn="ctr"/>
            <a:r>
              <a:rPr lang="en-US" sz="2400" b="1" dirty="0">
                <a:solidFill>
                  <a:srgbClr val="FF33CC"/>
                </a:solidFill>
              </a:rPr>
              <a:t>Practice &amp; Tested Coils</a:t>
            </a:r>
          </a:p>
        </p:txBody>
      </p:sp>
    </p:spTree>
    <p:extLst>
      <p:ext uri="{BB962C8B-B14F-4D97-AF65-F5344CB8AC3E}">
        <p14:creationId xmlns:p14="http://schemas.microsoft.com/office/powerpoint/2010/main" val="265972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921955" y="76199"/>
            <a:ext cx="8270045" cy="1000125"/>
          </a:xfrm>
        </p:spPr>
        <p:txBody>
          <a:bodyPr>
            <a:noAutofit/>
          </a:bodyPr>
          <a:lstStyle/>
          <a:p>
            <a:r>
              <a:rPr lang="en-US" altLang="en-US" sz="3600" dirty="0"/>
              <a:t>Key Benefits of the Common Coil Design for HTS/LTS High Field Hybrid Dipoles</a:t>
            </a:r>
          </a:p>
        </p:txBody>
      </p:sp>
      <p:pic>
        <p:nvPicPr>
          <p:cNvPr id="11" name="Picture 10">
            <a:extLst>
              <a:ext uri="{FF2B5EF4-FFF2-40B4-BE49-F238E27FC236}">
                <a16:creationId xmlns:a16="http://schemas.microsoft.com/office/drawing/2014/main" id="{290932AD-F331-46FD-975E-B0E0D9D13633}"/>
              </a:ext>
            </a:extLst>
          </p:cNvPr>
          <p:cNvPicPr>
            <a:picLocks noChangeAspect="1"/>
          </p:cNvPicPr>
          <p:nvPr/>
        </p:nvPicPr>
        <p:blipFill>
          <a:blip r:embed="rId2"/>
          <a:stretch>
            <a:fillRect/>
          </a:stretch>
        </p:blipFill>
        <p:spPr>
          <a:xfrm>
            <a:off x="62636" y="22942"/>
            <a:ext cx="3558792" cy="3390304"/>
          </a:xfrm>
          <a:prstGeom prst="rect">
            <a:avLst/>
          </a:prstGeom>
        </p:spPr>
      </p:pic>
      <p:sp>
        <p:nvSpPr>
          <p:cNvPr id="12" name="TextBox 11">
            <a:extLst>
              <a:ext uri="{FF2B5EF4-FFF2-40B4-BE49-F238E27FC236}">
                <a16:creationId xmlns:a16="http://schemas.microsoft.com/office/drawing/2014/main" id="{5563A5AE-4321-4352-8602-84B16B5AC9A2}"/>
              </a:ext>
            </a:extLst>
          </p:cNvPr>
          <p:cNvSpPr txBox="1"/>
          <p:nvPr/>
        </p:nvSpPr>
        <p:spPr>
          <a:xfrm rot="5400000">
            <a:off x="1117195" y="2751045"/>
            <a:ext cx="1016625" cy="307777"/>
          </a:xfrm>
          <a:prstGeom prst="rect">
            <a:avLst/>
          </a:prstGeom>
          <a:noFill/>
        </p:spPr>
        <p:txBody>
          <a:bodyPr wrap="none" rtlCol="0">
            <a:spAutoFit/>
          </a:bodyPr>
          <a:lstStyle/>
          <a:p>
            <a:r>
              <a:rPr lang="en-US" sz="1400" b="1" dirty="0" err="1">
                <a:solidFill>
                  <a:srgbClr val="7030A0"/>
                </a:solidFill>
              </a:rPr>
              <a:t>B</a:t>
            </a:r>
            <a:r>
              <a:rPr lang="en-US" sz="1400" b="1" baseline="-25000" dirty="0" err="1">
                <a:solidFill>
                  <a:srgbClr val="7030A0"/>
                </a:solidFill>
              </a:rPr>
              <a:t>pk</a:t>
            </a:r>
            <a:r>
              <a:rPr lang="en-US" sz="1400" b="1" dirty="0">
                <a:solidFill>
                  <a:srgbClr val="7030A0"/>
                </a:solidFill>
              </a:rPr>
              <a:t>=20.6 T</a:t>
            </a:r>
          </a:p>
        </p:txBody>
      </p:sp>
      <p:sp>
        <p:nvSpPr>
          <p:cNvPr id="14" name="TextBox 13">
            <a:extLst>
              <a:ext uri="{FF2B5EF4-FFF2-40B4-BE49-F238E27FC236}">
                <a16:creationId xmlns:a16="http://schemas.microsoft.com/office/drawing/2014/main" id="{C27E8799-63CF-4FCA-AC36-E273FD4E5769}"/>
              </a:ext>
            </a:extLst>
          </p:cNvPr>
          <p:cNvSpPr txBox="1"/>
          <p:nvPr/>
        </p:nvSpPr>
        <p:spPr>
          <a:xfrm rot="5400000">
            <a:off x="1887400" y="2751045"/>
            <a:ext cx="1010469" cy="307777"/>
          </a:xfrm>
          <a:prstGeom prst="rect">
            <a:avLst/>
          </a:prstGeom>
          <a:noFill/>
        </p:spPr>
        <p:txBody>
          <a:bodyPr wrap="none" rtlCol="0">
            <a:spAutoFit/>
          </a:bodyPr>
          <a:lstStyle/>
          <a:p>
            <a:r>
              <a:rPr lang="en-US" sz="1400" b="1" dirty="0" err="1">
                <a:solidFill>
                  <a:srgbClr val="FF0000"/>
                </a:solidFill>
              </a:rPr>
              <a:t>B</a:t>
            </a:r>
            <a:r>
              <a:rPr lang="en-US" sz="1400" b="1" baseline="-25000" dirty="0" err="1">
                <a:solidFill>
                  <a:srgbClr val="FF0000"/>
                </a:solidFill>
              </a:rPr>
              <a:t>pk</a:t>
            </a:r>
            <a:r>
              <a:rPr lang="en-US" sz="1400" b="1" dirty="0">
                <a:solidFill>
                  <a:srgbClr val="FF0000"/>
                </a:solidFill>
              </a:rPr>
              <a:t>=16.5 T</a:t>
            </a:r>
          </a:p>
        </p:txBody>
      </p:sp>
      <p:sp>
        <p:nvSpPr>
          <p:cNvPr id="15" name="TextBox 14">
            <a:extLst>
              <a:ext uri="{FF2B5EF4-FFF2-40B4-BE49-F238E27FC236}">
                <a16:creationId xmlns:a16="http://schemas.microsoft.com/office/drawing/2014/main" id="{42E5F5D0-9778-4375-8241-2D0D79E363AD}"/>
              </a:ext>
            </a:extLst>
          </p:cNvPr>
          <p:cNvSpPr txBox="1"/>
          <p:nvPr/>
        </p:nvSpPr>
        <p:spPr>
          <a:xfrm rot="5400000">
            <a:off x="2680868" y="2579595"/>
            <a:ext cx="1015021" cy="307777"/>
          </a:xfrm>
          <a:prstGeom prst="rect">
            <a:avLst/>
          </a:prstGeom>
          <a:noFill/>
        </p:spPr>
        <p:txBody>
          <a:bodyPr wrap="none" rtlCol="0">
            <a:spAutoFit/>
          </a:bodyPr>
          <a:lstStyle/>
          <a:p>
            <a:r>
              <a:rPr lang="en-US" sz="1400" b="1" dirty="0" err="1">
                <a:solidFill>
                  <a:schemeClr val="accent6">
                    <a:lumMod val="75000"/>
                  </a:schemeClr>
                </a:solidFill>
              </a:rPr>
              <a:t>B</a:t>
            </a:r>
            <a:r>
              <a:rPr lang="en-US" sz="1400" b="1" baseline="-25000" dirty="0" err="1">
                <a:solidFill>
                  <a:schemeClr val="accent6">
                    <a:lumMod val="75000"/>
                  </a:schemeClr>
                </a:solidFill>
              </a:rPr>
              <a:t>pk</a:t>
            </a:r>
            <a:r>
              <a:rPr lang="en-US" sz="1400" b="1" dirty="0">
                <a:solidFill>
                  <a:schemeClr val="accent6">
                    <a:lumMod val="75000"/>
                  </a:schemeClr>
                </a:solidFill>
              </a:rPr>
              <a:t>=13.6 T</a:t>
            </a:r>
          </a:p>
        </p:txBody>
      </p:sp>
      <p:sp>
        <p:nvSpPr>
          <p:cNvPr id="17" name="TextBox 16">
            <a:extLst>
              <a:ext uri="{FF2B5EF4-FFF2-40B4-BE49-F238E27FC236}">
                <a16:creationId xmlns:a16="http://schemas.microsoft.com/office/drawing/2014/main" id="{28E59FA9-7ADA-47FC-A99E-C0C870D183A2}"/>
              </a:ext>
            </a:extLst>
          </p:cNvPr>
          <p:cNvSpPr txBox="1"/>
          <p:nvPr/>
        </p:nvSpPr>
        <p:spPr>
          <a:xfrm>
            <a:off x="7166186" y="1388064"/>
            <a:ext cx="4963178" cy="4856714"/>
          </a:xfrm>
          <a:prstGeom prst="rect">
            <a:avLst/>
          </a:prstGeom>
          <a:noFill/>
        </p:spPr>
        <p:txBody>
          <a:bodyPr wrap="square" rtlCol="0">
            <a:spAutoFit/>
          </a:bodyPr>
          <a:lstStyle/>
          <a:p>
            <a:pPr marL="342900" indent="-342900">
              <a:lnSpc>
                <a:spcPts val="3200"/>
              </a:lnSpc>
              <a:spcBef>
                <a:spcPts val="1800"/>
              </a:spcBef>
              <a:buFont typeface="Wingdings" panose="05000000000000000000" pitchFamily="2" charset="2"/>
              <a:buChar char="q"/>
            </a:pPr>
            <a:r>
              <a:rPr lang="en-US" sz="2400" dirty="0">
                <a:solidFill>
                  <a:srgbClr val="C00000"/>
                </a:solidFill>
              </a:rPr>
              <a:t>Natural segmentation between HTS and LTS (and different cables)</a:t>
            </a:r>
          </a:p>
          <a:p>
            <a:pPr marL="342900" indent="-342900">
              <a:lnSpc>
                <a:spcPts val="3200"/>
              </a:lnSpc>
              <a:spcBef>
                <a:spcPts val="1800"/>
              </a:spcBef>
              <a:buFont typeface="Wingdings" panose="05000000000000000000" pitchFamily="2" charset="2"/>
              <a:buChar char="q"/>
            </a:pPr>
            <a:r>
              <a:rPr lang="en-US" sz="2400" dirty="0">
                <a:solidFill>
                  <a:srgbClr val="C00000"/>
                </a:solidFill>
              </a:rPr>
              <a:t>Easier tuning between HTS &amp; LTS</a:t>
            </a:r>
          </a:p>
          <a:p>
            <a:pPr marL="342900" indent="-342900">
              <a:lnSpc>
                <a:spcPts val="3200"/>
              </a:lnSpc>
              <a:spcBef>
                <a:spcPts val="1800"/>
              </a:spcBef>
              <a:buFont typeface="Wingdings" panose="05000000000000000000" pitchFamily="2" charset="2"/>
              <a:buChar char="q"/>
            </a:pPr>
            <a:r>
              <a:rPr lang="en-US" sz="2400" dirty="0">
                <a:solidFill>
                  <a:srgbClr val="C00000"/>
                </a:solidFill>
              </a:rPr>
              <a:t>Coil layers move as a module without causing strain at ends (BNL common coil had 200 </a:t>
            </a:r>
            <a:r>
              <a:rPr lang="en-US" sz="2400" dirty="0">
                <a:solidFill>
                  <a:srgbClr val="C00000"/>
                </a:solidFill>
                <a:latin typeface="Symbol" panose="05050102010706020507" pitchFamily="18" charset="2"/>
              </a:rPr>
              <a:t>m</a:t>
            </a:r>
            <a:r>
              <a:rPr lang="en-US" sz="2400" dirty="0">
                <a:solidFill>
                  <a:srgbClr val="C00000"/>
                </a:solidFill>
              </a:rPr>
              <a:t>m)</a:t>
            </a:r>
          </a:p>
          <a:p>
            <a:pPr marL="342900" indent="-342900">
              <a:lnSpc>
                <a:spcPts val="3200"/>
              </a:lnSpc>
              <a:spcBef>
                <a:spcPts val="1800"/>
              </a:spcBef>
              <a:buFont typeface="Wingdings" panose="05000000000000000000" pitchFamily="2" charset="2"/>
              <a:buChar char="q"/>
            </a:pPr>
            <a:r>
              <a:rPr lang="en-US" sz="2400" dirty="0">
                <a:solidFill>
                  <a:srgbClr val="C00000"/>
                </a:solidFill>
              </a:rPr>
              <a:t>Intermediate space for stress management structure. It can be easily adjusted, even at the late stage of the magnet construction</a:t>
            </a:r>
          </a:p>
        </p:txBody>
      </p:sp>
      <p:pic>
        <p:nvPicPr>
          <p:cNvPr id="3" name="Picture 2">
            <a:extLst>
              <a:ext uri="{FF2B5EF4-FFF2-40B4-BE49-F238E27FC236}">
                <a16:creationId xmlns:a16="http://schemas.microsoft.com/office/drawing/2014/main" id="{29AB6543-5813-4667-9313-95A8CF8CF1A6}"/>
              </a:ext>
            </a:extLst>
          </p:cNvPr>
          <p:cNvPicPr>
            <a:picLocks noChangeAspect="1"/>
          </p:cNvPicPr>
          <p:nvPr/>
        </p:nvPicPr>
        <p:blipFill>
          <a:blip r:embed="rId3"/>
          <a:stretch>
            <a:fillRect/>
          </a:stretch>
        </p:blipFill>
        <p:spPr>
          <a:xfrm>
            <a:off x="3801617" y="1173826"/>
            <a:ext cx="3200400" cy="2408329"/>
          </a:xfrm>
          <a:prstGeom prst="rect">
            <a:avLst/>
          </a:prstGeom>
        </p:spPr>
      </p:pic>
      <p:grpSp>
        <p:nvGrpSpPr>
          <p:cNvPr id="18" name="Group 13">
            <a:extLst>
              <a:ext uri="{FF2B5EF4-FFF2-40B4-BE49-F238E27FC236}">
                <a16:creationId xmlns:a16="http://schemas.microsoft.com/office/drawing/2014/main" id="{6B7B95CE-11AA-4FC7-ADC2-DAA87705E80F}"/>
              </a:ext>
            </a:extLst>
          </p:cNvPr>
          <p:cNvGrpSpPr>
            <a:grpSpLocks noChangeAspect="1"/>
          </p:cNvGrpSpPr>
          <p:nvPr/>
        </p:nvGrpSpPr>
        <p:grpSpPr bwMode="auto">
          <a:xfrm rot="60000">
            <a:off x="3780042" y="3716727"/>
            <a:ext cx="3200400" cy="2500315"/>
            <a:chOff x="960" y="3120"/>
            <a:chExt cx="1536" cy="1200"/>
          </a:xfrm>
        </p:grpSpPr>
        <p:pic>
          <p:nvPicPr>
            <p:cNvPr id="19" name="Picture 14" descr="I:\cc1.GIF">
              <a:extLst>
                <a:ext uri="{FF2B5EF4-FFF2-40B4-BE49-F238E27FC236}">
                  <a16:creationId xmlns:a16="http://schemas.microsoft.com/office/drawing/2014/main" id="{7074EDEB-3596-4AF4-B8F0-B6C8CAD90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3155"/>
              <a:ext cx="1359"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5">
              <a:extLst>
                <a:ext uri="{FF2B5EF4-FFF2-40B4-BE49-F238E27FC236}">
                  <a16:creationId xmlns:a16="http://schemas.microsoft.com/office/drawing/2014/main" id="{2E556AAE-1CFF-4E65-8E87-40021067693D}"/>
                </a:ext>
              </a:extLst>
            </p:cNvPr>
            <p:cNvSpPr>
              <a:spLocks noChangeArrowheads="1"/>
            </p:cNvSpPr>
            <p:nvPr/>
          </p:nvSpPr>
          <p:spPr bwMode="auto">
            <a:xfrm rot="-10320000">
              <a:off x="1056" y="3840"/>
              <a:ext cx="240" cy="96"/>
            </a:xfrm>
            <a:prstGeom prst="rightArrow">
              <a:avLst>
                <a:gd name="adj1" fmla="val 50000"/>
                <a:gd name="adj2" fmla="val 62500"/>
              </a:avLst>
            </a:prstGeom>
            <a:solidFill>
              <a:srgbClr val="FF99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21" name="AutoShape 16">
              <a:extLst>
                <a:ext uri="{FF2B5EF4-FFF2-40B4-BE49-F238E27FC236}">
                  <a16:creationId xmlns:a16="http://schemas.microsoft.com/office/drawing/2014/main" id="{960FAB09-2CB3-46FB-B13B-D28DAD2DFF55}"/>
                </a:ext>
              </a:extLst>
            </p:cNvPr>
            <p:cNvSpPr>
              <a:spLocks noChangeArrowheads="1"/>
            </p:cNvSpPr>
            <p:nvPr/>
          </p:nvSpPr>
          <p:spPr bwMode="auto">
            <a:xfrm rot="480000">
              <a:off x="1584" y="3792"/>
              <a:ext cx="240" cy="96"/>
            </a:xfrm>
            <a:prstGeom prst="rightArrow">
              <a:avLst>
                <a:gd name="adj1" fmla="val 50000"/>
                <a:gd name="adj2" fmla="val 62500"/>
              </a:avLst>
            </a:prstGeom>
            <a:solidFill>
              <a:srgbClr val="00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22" name="AutoShape 17">
              <a:extLst>
                <a:ext uri="{FF2B5EF4-FFF2-40B4-BE49-F238E27FC236}">
                  <a16:creationId xmlns:a16="http://schemas.microsoft.com/office/drawing/2014/main" id="{F4338E44-7FA2-4830-9E8B-2DDC98B5C346}"/>
                </a:ext>
              </a:extLst>
            </p:cNvPr>
            <p:cNvSpPr>
              <a:spLocks noChangeArrowheads="1"/>
            </p:cNvSpPr>
            <p:nvPr/>
          </p:nvSpPr>
          <p:spPr bwMode="auto">
            <a:xfrm rot="-10320000">
              <a:off x="1536" y="3120"/>
              <a:ext cx="240" cy="96"/>
            </a:xfrm>
            <a:prstGeom prst="rightArrow">
              <a:avLst>
                <a:gd name="adj1" fmla="val 50000"/>
                <a:gd name="adj2" fmla="val 62500"/>
              </a:avLst>
            </a:prstGeom>
            <a:solidFill>
              <a:srgbClr val="FF99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23" name="AutoShape 18">
              <a:extLst>
                <a:ext uri="{FF2B5EF4-FFF2-40B4-BE49-F238E27FC236}">
                  <a16:creationId xmlns:a16="http://schemas.microsoft.com/office/drawing/2014/main" id="{160F8705-2EA3-44CE-B400-1724F8E01F35}"/>
                </a:ext>
              </a:extLst>
            </p:cNvPr>
            <p:cNvSpPr>
              <a:spLocks noChangeArrowheads="1"/>
            </p:cNvSpPr>
            <p:nvPr/>
          </p:nvSpPr>
          <p:spPr bwMode="auto">
            <a:xfrm rot="480000">
              <a:off x="2256" y="3216"/>
              <a:ext cx="240" cy="96"/>
            </a:xfrm>
            <a:prstGeom prst="rightArrow">
              <a:avLst>
                <a:gd name="adj1" fmla="val 50000"/>
                <a:gd name="adj2" fmla="val 62500"/>
              </a:avLst>
            </a:prstGeom>
            <a:solidFill>
              <a:srgbClr val="00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sp>
          <p:nvSpPr>
            <p:cNvPr id="24" name="AutoShape 19">
              <a:extLst>
                <a:ext uri="{FF2B5EF4-FFF2-40B4-BE49-F238E27FC236}">
                  <a16:creationId xmlns:a16="http://schemas.microsoft.com/office/drawing/2014/main" id="{A9137D81-EF4A-4640-B1F9-4E5761BC1E65}"/>
                </a:ext>
              </a:extLst>
            </p:cNvPr>
            <p:cNvSpPr>
              <a:spLocks noChangeArrowheads="1"/>
            </p:cNvSpPr>
            <p:nvPr/>
          </p:nvSpPr>
          <p:spPr bwMode="auto">
            <a:xfrm rot="480000">
              <a:off x="2256" y="3696"/>
              <a:ext cx="240" cy="96"/>
            </a:xfrm>
            <a:prstGeom prst="rightArrow">
              <a:avLst>
                <a:gd name="adj1" fmla="val 50000"/>
                <a:gd name="adj2" fmla="val 62500"/>
              </a:avLst>
            </a:prstGeom>
            <a:solidFill>
              <a:srgbClr val="00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US" altLang="en-US" sz="1800"/>
            </a:p>
          </p:txBody>
        </p:sp>
      </p:grpSp>
      <p:pic>
        <p:nvPicPr>
          <p:cNvPr id="5" name="Picture 4">
            <a:extLst>
              <a:ext uri="{FF2B5EF4-FFF2-40B4-BE49-F238E27FC236}">
                <a16:creationId xmlns:a16="http://schemas.microsoft.com/office/drawing/2014/main" id="{6E5802D5-3DE9-4C34-9D55-81827EF9B9A3}"/>
              </a:ext>
            </a:extLst>
          </p:cNvPr>
          <p:cNvPicPr>
            <a:picLocks noChangeAspect="1"/>
          </p:cNvPicPr>
          <p:nvPr/>
        </p:nvPicPr>
        <p:blipFill>
          <a:blip r:embed="rId5"/>
          <a:stretch>
            <a:fillRect/>
          </a:stretch>
        </p:blipFill>
        <p:spPr>
          <a:xfrm>
            <a:off x="3189" y="3240994"/>
            <a:ext cx="3566160" cy="3682589"/>
          </a:xfrm>
          <a:prstGeom prst="rect">
            <a:avLst/>
          </a:prstGeom>
        </p:spPr>
      </p:pic>
    </p:spTree>
    <p:extLst>
      <p:ext uri="{BB962C8B-B14F-4D97-AF65-F5344CB8AC3E}">
        <p14:creationId xmlns:p14="http://schemas.microsoft.com/office/powerpoint/2010/main" val="391298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174736" y="76200"/>
            <a:ext cx="8941064" cy="863602"/>
          </a:xfrm>
        </p:spPr>
        <p:txBody>
          <a:bodyPr>
            <a:noAutofit/>
          </a:bodyPr>
          <a:lstStyle/>
          <a:p>
            <a:r>
              <a:rPr lang="en-US" altLang="en-US" sz="3200" dirty="0"/>
              <a:t>Performance Assumptions of Nb</a:t>
            </a:r>
            <a:r>
              <a:rPr lang="en-US" altLang="en-US" sz="3200" baseline="-25000" dirty="0"/>
              <a:t>3</a:t>
            </a:r>
            <a:r>
              <a:rPr lang="en-US" altLang="en-US" sz="3200" dirty="0"/>
              <a:t>Sn &amp; Bi2212</a:t>
            </a:r>
          </a:p>
        </p:txBody>
      </p:sp>
      <p:pic>
        <p:nvPicPr>
          <p:cNvPr id="2" name="Picture 1">
            <a:extLst>
              <a:ext uri="{FF2B5EF4-FFF2-40B4-BE49-F238E27FC236}">
                <a16:creationId xmlns:a16="http://schemas.microsoft.com/office/drawing/2014/main" id="{88690442-E568-429D-ADD4-1EDD44317D39}"/>
              </a:ext>
            </a:extLst>
          </p:cNvPr>
          <p:cNvPicPr>
            <a:picLocks noChangeAspect="1"/>
          </p:cNvPicPr>
          <p:nvPr/>
        </p:nvPicPr>
        <p:blipFill>
          <a:blip r:embed="rId2"/>
          <a:stretch>
            <a:fillRect/>
          </a:stretch>
        </p:blipFill>
        <p:spPr>
          <a:xfrm>
            <a:off x="180974" y="1209526"/>
            <a:ext cx="8941064" cy="5029349"/>
          </a:xfrm>
          <a:prstGeom prst="rect">
            <a:avLst/>
          </a:prstGeom>
        </p:spPr>
      </p:pic>
      <p:pic>
        <p:nvPicPr>
          <p:cNvPr id="4" name="Picture 3">
            <a:extLst>
              <a:ext uri="{FF2B5EF4-FFF2-40B4-BE49-F238E27FC236}">
                <a16:creationId xmlns:a16="http://schemas.microsoft.com/office/drawing/2014/main" id="{F7F156AA-497C-4D92-9519-A73B8CE21118}"/>
              </a:ext>
            </a:extLst>
          </p:cNvPr>
          <p:cNvPicPr>
            <a:picLocks noChangeAspect="1"/>
          </p:cNvPicPr>
          <p:nvPr/>
        </p:nvPicPr>
        <p:blipFill>
          <a:blip r:embed="rId3"/>
          <a:stretch>
            <a:fillRect/>
          </a:stretch>
        </p:blipFill>
        <p:spPr>
          <a:xfrm>
            <a:off x="5038725" y="3198900"/>
            <a:ext cx="6553200" cy="1400175"/>
          </a:xfrm>
          <a:prstGeom prst="rect">
            <a:avLst/>
          </a:prstGeom>
        </p:spPr>
      </p:pic>
      <p:pic>
        <p:nvPicPr>
          <p:cNvPr id="7" name="Picture 6">
            <a:extLst>
              <a:ext uri="{FF2B5EF4-FFF2-40B4-BE49-F238E27FC236}">
                <a16:creationId xmlns:a16="http://schemas.microsoft.com/office/drawing/2014/main" id="{8BC38BAA-2627-4934-BDEF-494B3F9CC423}"/>
              </a:ext>
            </a:extLst>
          </p:cNvPr>
          <p:cNvPicPr>
            <a:picLocks noChangeAspect="1"/>
          </p:cNvPicPr>
          <p:nvPr/>
        </p:nvPicPr>
        <p:blipFill>
          <a:blip r:embed="rId4"/>
          <a:stretch>
            <a:fillRect/>
          </a:stretch>
        </p:blipFill>
        <p:spPr>
          <a:xfrm>
            <a:off x="5305425" y="4599077"/>
            <a:ext cx="6309360" cy="249187"/>
          </a:xfrm>
          <a:prstGeom prst="rect">
            <a:avLst/>
          </a:prstGeom>
        </p:spPr>
      </p:pic>
      <p:pic>
        <p:nvPicPr>
          <p:cNvPr id="9" name="Picture 8">
            <a:extLst>
              <a:ext uri="{FF2B5EF4-FFF2-40B4-BE49-F238E27FC236}">
                <a16:creationId xmlns:a16="http://schemas.microsoft.com/office/drawing/2014/main" id="{0488BA11-796B-41BB-A15A-5C124C2A3070}"/>
              </a:ext>
            </a:extLst>
          </p:cNvPr>
          <p:cNvPicPr>
            <a:picLocks noChangeAspect="1"/>
          </p:cNvPicPr>
          <p:nvPr/>
        </p:nvPicPr>
        <p:blipFill>
          <a:blip r:embed="rId5"/>
          <a:stretch>
            <a:fillRect/>
          </a:stretch>
        </p:blipFill>
        <p:spPr>
          <a:xfrm>
            <a:off x="5038725" y="4885575"/>
            <a:ext cx="3448050" cy="533400"/>
          </a:xfrm>
          <a:prstGeom prst="rect">
            <a:avLst/>
          </a:prstGeom>
        </p:spPr>
      </p:pic>
      <p:pic>
        <p:nvPicPr>
          <p:cNvPr id="11" name="Picture 10">
            <a:extLst>
              <a:ext uri="{FF2B5EF4-FFF2-40B4-BE49-F238E27FC236}">
                <a16:creationId xmlns:a16="http://schemas.microsoft.com/office/drawing/2014/main" id="{0893B8E3-83E6-4BB9-A8F1-C27CB3663650}"/>
              </a:ext>
            </a:extLst>
          </p:cNvPr>
          <p:cNvPicPr>
            <a:picLocks noChangeAspect="1"/>
          </p:cNvPicPr>
          <p:nvPr/>
        </p:nvPicPr>
        <p:blipFill>
          <a:blip r:embed="rId6"/>
          <a:stretch>
            <a:fillRect/>
          </a:stretch>
        </p:blipFill>
        <p:spPr>
          <a:xfrm>
            <a:off x="5047488" y="5418975"/>
            <a:ext cx="3467100" cy="342900"/>
          </a:xfrm>
          <a:prstGeom prst="rect">
            <a:avLst/>
          </a:prstGeom>
        </p:spPr>
      </p:pic>
      <p:sp>
        <p:nvSpPr>
          <p:cNvPr id="12" name="TextBox 11">
            <a:extLst>
              <a:ext uri="{FF2B5EF4-FFF2-40B4-BE49-F238E27FC236}">
                <a16:creationId xmlns:a16="http://schemas.microsoft.com/office/drawing/2014/main" id="{5D4311BF-9840-4B6A-A1F2-52F64DFC499D}"/>
              </a:ext>
            </a:extLst>
          </p:cNvPr>
          <p:cNvSpPr txBox="1"/>
          <p:nvPr/>
        </p:nvSpPr>
        <p:spPr>
          <a:xfrm rot="-5400000">
            <a:off x="4301183" y="3526274"/>
            <a:ext cx="101341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203BE2"/>
                </a:solidFill>
              </a:rPr>
              <a:t>Nb</a:t>
            </a:r>
            <a:r>
              <a:rPr lang="en-US" sz="2400" b="1" baseline="-25000" dirty="0">
                <a:solidFill>
                  <a:srgbClr val="203BE2"/>
                </a:solidFill>
              </a:rPr>
              <a:t>3</a:t>
            </a:r>
            <a:r>
              <a:rPr lang="en-US" sz="2400" b="1" dirty="0">
                <a:solidFill>
                  <a:srgbClr val="203BE2"/>
                </a:solidFill>
              </a:rPr>
              <a:t>Sn</a:t>
            </a:r>
          </a:p>
        </p:txBody>
      </p:sp>
      <p:sp>
        <p:nvSpPr>
          <p:cNvPr id="14" name="TextBox 13">
            <a:extLst>
              <a:ext uri="{FF2B5EF4-FFF2-40B4-BE49-F238E27FC236}">
                <a16:creationId xmlns:a16="http://schemas.microsoft.com/office/drawing/2014/main" id="{BFA4B8B9-437A-46F1-8586-300C72FD4361}"/>
              </a:ext>
            </a:extLst>
          </p:cNvPr>
          <p:cNvSpPr txBox="1"/>
          <p:nvPr/>
        </p:nvSpPr>
        <p:spPr>
          <a:xfrm rot="-5400000">
            <a:off x="11368406" y="3704877"/>
            <a:ext cx="101341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203BE2"/>
                </a:solidFill>
              </a:rPr>
              <a:t>Nb</a:t>
            </a:r>
            <a:r>
              <a:rPr lang="en-US" sz="2400" b="1" baseline="-25000" dirty="0">
                <a:solidFill>
                  <a:srgbClr val="203BE2"/>
                </a:solidFill>
              </a:rPr>
              <a:t>3</a:t>
            </a:r>
            <a:r>
              <a:rPr lang="en-US" sz="2400" b="1" dirty="0">
                <a:solidFill>
                  <a:srgbClr val="203BE2"/>
                </a:solidFill>
              </a:rPr>
              <a:t>Sn</a:t>
            </a:r>
          </a:p>
        </p:txBody>
      </p:sp>
      <p:sp>
        <p:nvSpPr>
          <p:cNvPr id="15" name="TextBox 14">
            <a:extLst>
              <a:ext uri="{FF2B5EF4-FFF2-40B4-BE49-F238E27FC236}">
                <a16:creationId xmlns:a16="http://schemas.microsoft.com/office/drawing/2014/main" id="{824D8502-030D-423F-9E45-EA9C31A82827}"/>
              </a:ext>
            </a:extLst>
          </p:cNvPr>
          <p:cNvSpPr txBox="1"/>
          <p:nvPr/>
        </p:nvSpPr>
        <p:spPr>
          <a:xfrm>
            <a:off x="3864807" y="5188142"/>
            <a:ext cx="1154868"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203BE2"/>
                </a:solidFill>
              </a:rPr>
              <a:t>Bi2212</a:t>
            </a:r>
          </a:p>
        </p:txBody>
      </p:sp>
      <p:sp>
        <p:nvSpPr>
          <p:cNvPr id="16" name="TextBox 15">
            <a:extLst>
              <a:ext uri="{FF2B5EF4-FFF2-40B4-BE49-F238E27FC236}">
                <a16:creationId xmlns:a16="http://schemas.microsoft.com/office/drawing/2014/main" id="{30F3D182-CE93-476A-8EDF-DCD6AEBB33E9}"/>
              </a:ext>
            </a:extLst>
          </p:cNvPr>
          <p:cNvSpPr txBox="1"/>
          <p:nvPr/>
        </p:nvSpPr>
        <p:spPr>
          <a:xfrm>
            <a:off x="8848329" y="5149667"/>
            <a:ext cx="1154868"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203BE2"/>
                </a:solidFill>
              </a:rPr>
              <a:t>Bi2212</a:t>
            </a:r>
          </a:p>
        </p:txBody>
      </p:sp>
    </p:spTree>
    <p:extLst>
      <p:ext uri="{BB962C8B-B14F-4D97-AF65-F5344CB8AC3E}">
        <p14:creationId xmlns:p14="http://schemas.microsoft.com/office/powerpoint/2010/main" val="340185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106487" y="76200"/>
            <a:ext cx="7452722" cy="863602"/>
          </a:xfrm>
        </p:spPr>
        <p:txBody>
          <a:bodyPr>
            <a:noAutofit/>
          </a:bodyPr>
          <a:lstStyle/>
          <a:p>
            <a:r>
              <a:rPr lang="en-US" altLang="en-US" sz="6600" dirty="0"/>
              <a:t>Conductor Used</a:t>
            </a:r>
          </a:p>
        </p:txBody>
      </p:sp>
      <p:sp>
        <p:nvSpPr>
          <p:cNvPr id="2" name="TextBox 1">
            <a:extLst>
              <a:ext uri="{FF2B5EF4-FFF2-40B4-BE49-F238E27FC236}">
                <a16:creationId xmlns:a16="http://schemas.microsoft.com/office/drawing/2014/main" id="{4A75A9B5-90CD-4DA8-BEEA-6156796EE8B7}"/>
              </a:ext>
            </a:extLst>
          </p:cNvPr>
          <p:cNvSpPr txBox="1"/>
          <p:nvPr/>
        </p:nvSpPr>
        <p:spPr>
          <a:xfrm>
            <a:off x="414545" y="1116985"/>
            <a:ext cx="2193421" cy="523220"/>
          </a:xfrm>
          <a:prstGeom prst="rect">
            <a:avLst/>
          </a:prstGeom>
          <a:noFill/>
        </p:spPr>
        <p:txBody>
          <a:bodyPr wrap="none" rtlCol="0">
            <a:spAutoFit/>
          </a:bodyPr>
          <a:lstStyle/>
          <a:p>
            <a:r>
              <a:rPr lang="en-US" sz="2800" b="1" dirty="0">
                <a:solidFill>
                  <a:srgbClr val="00B050"/>
                </a:solidFill>
              </a:rPr>
              <a:t>HTS - Bi2212</a:t>
            </a:r>
          </a:p>
        </p:txBody>
      </p:sp>
      <p:sp>
        <p:nvSpPr>
          <p:cNvPr id="6" name="TextBox 5">
            <a:extLst>
              <a:ext uri="{FF2B5EF4-FFF2-40B4-BE49-F238E27FC236}">
                <a16:creationId xmlns:a16="http://schemas.microsoft.com/office/drawing/2014/main" id="{576A6AE3-1B1A-4317-97ED-0663E9A72AFF}"/>
              </a:ext>
            </a:extLst>
          </p:cNvPr>
          <p:cNvSpPr txBox="1"/>
          <p:nvPr/>
        </p:nvSpPr>
        <p:spPr>
          <a:xfrm>
            <a:off x="6325481" y="1116985"/>
            <a:ext cx="1956689" cy="523220"/>
          </a:xfrm>
          <a:prstGeom prst="rect">
            <a:avLst/>
          </a:prstGeom>
          <a:noFill/>
        </p:spPr>
        <p:txBody>
          <a:bodyPr wrap="none" rtlCol="0">
            <a:spAutoFit/>
          </a:bodyPr>
          <a:lstStyle/>
          <a:p>
            <a:r>
              <a:rPr lang="en-US" sz="2800" b="1" dirty="0">
                <a:solidFill>
                  <a:srgbClr val="00B050"/>
                </a:solidFill>
              </a:rPr>
              <a:t>LTS - Nb</a:t>
            </a:r>
            <a:r>
              <a:rPr lang="en-US" sz="2800" b="1" baseline="-25000" dirty="0">
                <a:solidFill>
                  <a:srgbClr val="00B050"/>
                </a:solidFill>
              </a:rPr>
              <a:t>3</a:t>
            </a:r>
            <a:r>
              <a:rPr lang="en-US" sz="2800" b="1" dirty="0">
                <a:solidFill>
                  <a:srgbClr val="00B050"/>
                </a:solidFill>
              </a:rPr>
              <a:t>Sn</a:t>
            </a:r>
          </a:p>
        </p:txBody>
      </p:sp>
      <p:pic>
        <p:nvPicPr>
          <p:cNvPr id="8" name="Picture 7">
            <a:extLst>
              <a:ext uri="{FF2B5EF4-FFF2-40B4-BE49-F238E27FC236}">
                <a16:creationId xmlns:a16="http://schemas.microsoft.com/office/drawing/2014/main" id="{1D9CF015-6E4A-4448-86F8-20BBC29CC0A7}"/>
              </a:ext>
            </a:extLst>
          </p:cNvPr>
          <p:cNvPicPr>
            <a:picLocks noChangeAspect="1"/>
          </p:cNvPicPr>
          <p:nvPr/>
        </p:nvPicPr>
        <p:blipFill rotWithShape="1">
          <a:blip r:embed="rId3"/>
          <a:srcRect l="6074" r="2140"/>
          <a:stretch/>
        </p:blipFill>
        <p:spPr>
          <a:xfrm>
            <a:off x="175260" y="1585727"/>
            <a:ext cx="5644935" cy="4572000"/>
          </a:xfrm>
          <a:prstGeom prst="rect">
            <a:avLst/>
          </a:prstGeom>
        </p:spPr>
      </p:pic>
      <p:pic>
        <p:nvPicPr>
          <p:cNvPr id="10" name="Picture 9">
            <a:extLst>
              <a:ext uri="{FF2B5EF4-FFF2-40B4-BE49-F238E27FC236}">
                <a16:creationId xmlns:a16="http://schemas.microsoft.com/office/drawing/2014/main" id="{D4CA0AB1-F8E4-4B9A-86FE-233744ABE0F8}"/>
              </a:ext>
            </a:extLst>
          </p:cNvPr>
          <p:cNvPicPr>
            <a:picLocks noChangeAspect="1"/>
          </p:cNvPicPr>
          <p:nvPr/>
        </p:nvPicPr>
        <p:blipFill>
          <a:blip r:embed="rId4"/>
          <a:stretch>
            <a:fillRect/>
          </a:stretch>
        </p:blipFill>
        <p:spPr>
          <a:xfrm>
            <a:off x="5947796" y="1633485"/>
            <a:ext cx="5731841" cy="4524242"/>
          </a:xfrm>
          <a:prstGeom prst="rect">
            <a:avLst/>
          </a:prstGeom>
        </p:spPr>
      </p:pic>
    </p:spTree>
    <p:extLst>
      <p:ext uri="{BB962C8B-B14F-4D97-AF65-F5344CB8AC3E}">
        <p14:creationId xmlns:p14="http://schemas.microsoft.com/office/powerpoint/2010/main" val="318752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457575" y="76200"/>
            <a:ext cx="8472488" cy="863602"/>
          </a:xfrm>
        </p:spPr>
        <p:txBody>
          <a:bodyPr>
            <a:noAutofit/>
          </a:bodyPr>
          <a:lstStyle/>
          <a:p>
            <a:r>
              <a:rPr lang="en-US" altLang="en-US" sz="4000" dirty="0"/>
              <a:t>September 2021 Design with New Jo</a:t>
            </a:r>
          </a:p>
        </p:txBody>
      </p:sp>
      <p:pic>
        <p:nvPicPr>
          <p:cNvPr id="2" name="Picture 1">
            <a:extLst>
              <a:ext uri="{FF2B5EF4-FFF2-40B4-BE49-F238E27FC236}">
                <a16:creationId xmlns:a16="http://schemas.microsoft.com/office/drawing/2014/main" id="{3B24188E-486B-4F05-846A-62724A281B48}"/>
              </a:ext>
            </a:extLst>
          </p:cNvPr>
          <p:cNvPicPr>
            <a:picLocks noChangeAspect="1"/>
          </p:cNvPicPr>
          <p:nvPr/>
        </p:nvPicPr>
        <p:blipFill>
          <a:blip r:embed="rId2"/>
          <a:stretch>
            <a:fillRect/>
          </a:stretch>
        </p:blipFill>
        <p:spPr>
          <a:xfrm>
            <a:off x="0" y="1800577"/>
            <a:ext cx="6039291" cy="4389120"/>
          </a:xfrm>
          <a:prstGeom prst="rect">
            <a:avLst/>
          </a:prstGeom>
        </p:spPr>
      </p:pic>
      <p:pic>
        <p:nvPicPr>
          <p:cNvPr id="3" name="Picture 2">
            <a:extLst>
              <a:ext uri="{FF2B5EF4-FFF2-40B4-BE49-F238E27FC236}">
                <a16:creationId xmlns:a16="http://schemas.microsoft.com/office/drawing/2014/main" id="{F5EE8482-36AB-4165-8F7D-65E1E0432B19}"/>
              </a:ext>
            </a:extLst>
          </p:cNvPr>
          <p:cNvPicPr>
            <a:picLocks noChangeAspect="1"/>
          </p:cNvPicPr>
          <p:nvPr/>
        </p:nvPicPr>
        <p:blipFill>
          <a:blip r:embed="rId3"/>
          <a:stretch>
            <a:fillRect/>
          </a:stretch>
        </p:blipFill>
        <p:spPr>
          <a:xfrm>
            <a:off x="6096000" y="1800577"/>
            <a:ext cx="6039294" cy="4389120"/>
          </a:xfrm>
          <a:prstGeom prst="rect">
            <a:avLst/>
          </a:prstGeom>
        </p:spPr>
      </p:pic>
      <p:sp>
        <p:nvSpPr>
          <p:cNvPr id="4" name="TextBox 3">
            <a:extLst>
              <a:ext uri="{FF2B5EF4-FFF2-40B4-BE49-F238E27FC236}">
                <a16:creationId xmlns:a16="http://schemas.microsoft.com/office/drawing/2014/main" id="{D2041F9C-18B5-4939-86BE-DD1AD1376E17}"/>
              </a:ext>
            </a:extLst>
          </p:cNvPr>
          <p:cNvSpPr txBox="1"/>
          <p:nvPr/>
        </p:nvSpPr>
        <p:spPr>
          <a:xfrm>
            <a:off x="1414463" y="4470826"/>
            <a:ext cx="11548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Bi2212</a:t>
            </a:r>
          </a:p>
        </p:txBody>
      </p:sp>
      <p:sp>
        <p:nvSpPr>
          <p:cNvPr id="6" name="TextBox 5">
            <a:extLst>
              <a:ext uri="{FF2B5EF4-FFF2-40B4-BE49-F238E27FC236}">
                <a16:creationId xmlns:a16="http://schemas.microsoft.com/office/drawing/2014/main" id="{B8EC0330-C5CD-4134-A3C1-D8B2D1805EA1}"/>
              </a:ext>
            </a:extLst>
          </p:cNvPr>
          <p:cNvSpPr txBox="1"/>
          <p:nvPr/>
        </p:nvSpPr>
        <p:spPr>
          <a:xfrm>
            <a:off x="7187109" y="4934929"/>
            <a:ext cx="101341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400" b="1" dirty="0"/>
              <a:t>Nb</a:t>
            </a:r>
            <a:r>
              <a:rPr lang="en-US" sz="2400" b="1" baseline="-25000" dirty="0"/>
              <a:t>3</a:t>
            </a:r>
            <a:r>
              <a:rPr lang="en-US" sz="2400" b="1" dirty="0"/>
              <a:t>Sn</a:t>
            </a:r>
          </a:p>
        </p:txBody>
      </p:sp>
      <p:sp>
        <p:nvSpPr>
          <p:cNvPr id="5" name="TextBox 4">
            <a:extLst>
              <a:ext uri="{FF2B5EF4-FFF2-40B4-BE49-F238E27FC236}">
                <a16:creationId xmlns:a16="http://schemas.microsoft.com/office/drawing/2014/main" id="{8517CADC-7B0A-4F76-9E89-FE99DFBB2C63}"/>
              </a:ext>
            </a:extLst>
          </p:cNvPr>
          <p:cNvSpPr txBox="1"/>
          <p:nvPr/>
        </p:nvSpPr>
        <p:spPr>
          <a:xfrm>
            <a:off x="221226" y="1250310"/>
            <a:ext cx="11668900" cy="523220"/>
          </a:xfrm>
          <a:prstGeom prst="rect">
            <a:avLst/>
          </a:prstGeom>
          <a:noFill/>
        </p:spPr>
        <p:txBody>
          <a:bodyPr wrap="none" rtlCol="0">
            <a:spAutoFit/>
          </a:bodyPr>
          <a:lstStyle/>
          <a:p>
            <a:r>
              <a:rPr lang="en-US" sz="2800" b="1" dirty="0">
                <a:solidFill>
                  <a:srgbClr val="FF0000"/>
                </a:solidFill>
              </a:rPr>
              <a:t>Mismatched Margins (new designs have matched margins – 15% over 20 T)</a:t>
            </a:r>
          </a:p>
        </p:txBody>
      </p:sp>
    </p:spTree>
    <p:extLst>
      <p:ext uri="{BB962C8B-B14F-4D97-AF65-F5344CB8AC3E}">
        <p14:creationId xmlns:p14="http://schemas.microsoft.com/office/powerpoint/2010/main" val="38120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343275" y="104777"/>
            <a:ext cx="8705850" cy="863602"/>
          </a:xfrm>
        </p:spPr>
        <p:txBody>
          <a:bodyPr>
            <a:noAutofit/>
          </a:bodyPr>
          <a:lstStyle/>
          <a:p>
            <a:r>
              <a:rPr lang="en-US" altLang="en-US" sz="3600" dirty="0"/>
              <a:t>50 mm, 20 T Bi2212/Nb</a:t>
            </a:r>
            <a:r>
              <a:rPr lang="en-US" altLang="en-US" sz="3600" baseline="-25000" dirty="0"/>
              <a:t>3</a:t>
            </a:r>
            <a:r>
              <a:rPr lang="en-US" altLang="en-US" sz="3600" dirty="0"/>
              <a:t>Sn Common Coil</a:t>
            </a:r>
          </a:p>
        </p:txBody>
      </p:sp>
      <p:pic>
        <p:nvPicPr>
          <p:cNvPr id="6" name="Picture 5">
            <a:extLst>
              <a:ext uri="{FF2B5EF4-FFF2-40B4-BE49-F238E27FC236}">
                <a16:creationId xmlns:a16="http://schemas.microsoft.com/office/drawing/2014/main" id="{DD0C5AE5-1AC5-458A-8E79-A04319F2288F}"/>
              </a:ext>
            </a:extLst>
          </p:cNvPr>
          <p:cNvPicPr>
            <a:picLocks noChangeAspect="1"/>
          </p:cNvPicPr>
          <p:nvPr/>
        </p:nvPicPr>
        <p:blipFill rotWithShape="1">
          <a:blip r:embed="rId2"/>
          <a:srcRect l="3173" r="925"/>
          <a:stretch/>
        </p:blipFill>
        <p:spPr>
          <a:xfrm>
            <a:off x="22027" y="1211896"/>
            <a:ext cx="4912072" cy="4926712"/>
          </a:xfrm>
          <a:prstGeom prst="rect">
            <a:avLst/>
          </a:prstGeom>
        </p:spPr>
      </p:pic>
      <p:grpSp>
        <p:nvGrpSpPr>
          <p:cNvPr id="27" name="Group 26">
            <a:extLst>
              <a:ext uri="{FF2B5EF4-FFF2-40B4-BE49-F238E27FC236}">
                <a16:creationId xmlns:a16="http://schemas.microsoft.com/office/drawing/2014/main" id="{5E7EFFEE-4F46-4961-BE7E-4241D4803542}"/>
              </a:ext>
            </a:extLst>
          </p:cNvPr>
          <p:cNvGrpSpPr/>
          <p:nvPr/>
        </p:nvGrpSpPr>
        <p:grpSpPr>
          <a:xfrm>
            <a:off x="7082838" y="1324387"/>
            <a:ext cx="5040793" cy="5056940"/>
            <a:chOff x="6553750" y="1249831"/>
            <a:chExt cx="5040793" cy="5056940"/>
          </a:xfrm>
        </p:grpSpPr>
        <p:pic>
          <p:nvPicPr>
            <p:cNvPr id="14" name="Picture 13">
              <a:extLst>
                <a:ext uri="{FF2B5EF4-FFF2-40B4-BE49-F238E27FC236}">
                  <a16:creationId xmlns:a16="http://schemas.microsoft.com/office/drawing/2014/main" id="{7A498289-415D-479A-A9BF-43C469CD18AD}"/>
                </a:ext>
              </a:extLst>
            </p:cNvPr>
            <p:cNvPicPr>
              <a:picLocks noChangeAspect="1"/>
            </p:cNvPicPr>
            <p:nvPr/>
          </p:nvPicPr>
          <p:blipFill>
            <a:blip r:embed="rId3"/>
            <a:stretch>
              <a:fillRect/>
            </a:stretch>
          </p:blipFill>
          <p:spPr>
            <a:xfrm>
              <a:off x="6553750" y="1249831"/>
              <a:ext cx="5040793" cy="4775488"/>
            </a:xfrm>
            <a:prstGeom prst="rect">
              <a:avLst/>
            </a:prstGeom>
          </p:spPr>
        </p:pic>
        <p:sp>
          <p:nvSpPr>
            <p:cNvPr id="17" name="TextBox 16">
              <a:extLst>
                <a:ext uri="{FF2B5EF4-FFF2-40B4-BE49-F238E27FC236}">
                  <a16:creationId xmlns:a16="http://schemas.microsoft.com/office/drawing/2014/main" id="{4F8DAC8D-E96C-458F-95D2-9A97B7317DE9}"/>
                </a:ext>
              </a:extLst>
            </p:cNvPr>
            <p:cNvSpPr txBox="1"/>
            <p:nvPr/>
          </p:nvSpPr>
          <p:spPr>
            <a:xfrm>
              <a:off x="7334250" y="5937439"/>
              <a:ext cx="907493" cy="369332"/>
            </a:xfrm>
            <a:prstGeom prst="rect">
              <a:avLst/>
            </a:prstGeom>
            <a:noFill/>
          </p:spPr>
          <p:txBody>
            <a:bodyPr wrap="none" rtlCol="0">
              <a:spAutoFit/>
            </a:bodyPr>
            <a:lstStyle/>
            <a:p>
              <a:r>
                <a:rPr lang="en-US" b="1" dirty="0">
                  <a:solidFill>
                    <a:srgbClr val="FF0000"/>
                  </a:solidFill>
                </a:rPr>
                <a:t>Bi2212</a:t>
              </a:r>
            </a:p>
          </p:txBody>
        </p:sp>
        <p:sp>
          <p:nvSpPr>
            <p:cNvPr id="19" name="TextBox 18">
              <a:extLst>
                <a:ext uri="{FF2B5EF4-FFF2-40B4-BE49-F238E27FC236}">
                  <a16:creationId xmlns:a16="http://schemas.microsoft.com/office/drawing/2014/main" id="{FEC1DC12-9E5B-42AB-829F-EC9F98368BD4}"/>
                </a:ext>
              </a:extLst>
            </p:cNvPr>
            <p:cNvSpPr txBox="1"/>
            <p:nvPr/>
          </p:nvSpPr>
          <p:spPr>
            <a:xfrm rot="-5400000">
              <a:off x="6880504" y="1560276"/>
              <a:ext cx="907493" cy="369332"/>
            </a:xfrm>
            <a:prstGeom prst="rect">
              <a:avLst/>
            </a:prstGeom>
            <a:noFill/>
          </p:spPr>
          <p:txBody>
            <a:bodyPr wrap="square" rtlCol="0">
              <a:spAutoFit/>
            </a:bodyPr>
            <a:lstStyle/>
            <a:p>
              <a:r>
                <a:rPr lang="en-US" b="1" dirty="0">
                  <a:solidFill>
                    <a:srgbClr val="FF0000"/>
                  </a:solidFill>
                </a:rPr>
                <a:t>Bi2212</a:t>
              </a:r>
            </a:p>
          </p:txBody>
        </p:sp>
        <p:sp>
          <p:nvSpPr>
            <p:cNvPr id="20" name="TextBox 19">
              <a:extLst>
                <a:ext uri="{FF2B5EF4-FFF2-40B4-BE49-F238E27FC236}">
                  <a16:creationId xmlns:a16="http://schemas.microsoft.com/office/drawing/2014/main" id="{E47E1778-F145-43DC-AFAA-56CE68972FFF}"/>
                </a:ext>
              </a:extLst>
            </p:cNvPr>
            <p:cNvSpPr txBox="1"/>
            <p:nvPr/>
          </p:nvSpPr>
          <p:spPr>
            <a:xfrm>
              <a:off x="10523348" y="5617560"/>
              <a:ext cx="806631" cy="369332"/>
            </a:xfrm>
            <a:prstGeom prst="rect">
              <a:avLst/>
            </a:prstGeom>
            <a:noFill/>
          </p:spPr>
          <p:txBody>
            <a:bodyPr wrap="none" rtlCol="0">
              <a:spAutoFit/>
            </a:bodyPr>
            <a:lstStyle/>
            <a:p>
              <a:r>
                <a:rPr lang="en-US" b="1" dirty="0">
                  <a:solidFill>
                    <a:srgbClr val="00B050"/>
                  </a:solidFill>
                </a:rPr>
                <a:t>Nb</a:t>
              </a:r>
              <a:r>
                <a:rPr lang="en-US" b="1" baseline="-25000" dirty="0">
                  <a:solidFill>
                    <a:srgbClr val="00B050"/>
                  </a:solidFill>
                </a:rPr>
                <a:t>3</a:t>
              </a:r>
              <a:r>
                <a:rPr lang="en-US" b="1" dirty="0">
                  <a:solidFill>
                    <a:srgbClr val="00B050"/>
                  </a:solidFill>
                </a:rPr>
                <a:t>Sn</a:t>
              </a:r>
            </a:p>
          </p:txBody>
        </p:sp>
        <p:sp>
          <p:nvSpPr>
            <p:cNvPr id="21" name="TextBox 20">
              <a:extLst>
                <a:ext uri="{FF2B5EF4-FFF2-40B4-BE49-F238E27FC236}">
                  <a16:creationId xmlns:a16="http://schemas.microsoft.com/office/drawing/2014/main" id="{CDCC277A-7217-4748-A968-7BA47818EC83}"/>
                </a:ext>
              </a:extLst>
            </p:cNvPr>
            <p:cNvSpPr txBox="1"/>
            <p:nvPr/>
          </p:nvSpPr>
          <p:spPr>
            <a:xfrm>
              <a:off x="8224695" y="5840653"/>
              <a:ext cx="806631" cy="369332"/>
            </a:xfrm>
            <a:prstGeom prst="rect">
              <a:avLst/>
            </a:prstGeom>
            <a:noFill/>
          </p:spPr>
          <p:txBody>
            <a:bodyPr wrap="none" rtlCol="0">
              <a:spAutoFit/>
            </a:bodyPr>
            <a:lstStyle/>
            <a:p>
              <a:r>
                <a:rPr lang="en-US" b="1" dirty="0">
                  <a:solidFill>
                    <a:srgbClr val="00B050"/>
                  </a:solidFill>
                </a:rPr>
                <a:t>Nb</a:t>
              </a:r>
              <a:r>
                <a:rPr lang="en-US" b="1" baseline="-25000" dirty="0">
                  <a:solidFill>
                    <a:srgbClr val="00B050"/>
                  </a:solidFill>
                </a:rPr>
                <a:t>3</a:t>
              </a:r>
              <a:r>
                <a:rPr lang="en-US" b="1" dirty="0">
                  <a:solidFill>
                    <a:srgbClr val="00B050"/>
                  </a:solidFill>
                </a:rPr>
                <a:t>Sn</a:t>
              </a:r>
            </a:p>
          </p:txBody>
        </p:sp>
        <p:sp>
          <p:nvSpPr>
            <p:cNvPr id="22" name="TextBox 21">
              <a:extLst>
                <a:ext uri="{FF2B5EF4-FFF2-40B4-BE49-F238E27FC236}">
                  <a16:creationId xmlns:a16="http://schemas.microsoft.com/office/drawing/2014/main" id="{5FD4E5AF-C20F-473C-BCEA-52A1CE65CF7E}"/>
                </a:ext>
              </a:extLst>
            </p:cNvPr>
            <p:cNvSpPr txBox="1"/>
            <p:nvPr/>
          </p:nvSpPr>
          <p:spPr>
            <a:xfrm>
              <a:off x="9308829" y="5752773"/>
              <a:ext cx="806631" cy="369332"/>
            </a:xfrm>
            <a:prstGeom prst="rect">
              <a:avLst/>
            </a:prstGeom>
            <a:noFill/>
          </p:spPr>
          <p:txBody>
            <a:bodyPr wrap="none" rtlCol="0">
              <a:spAutoFit/>
            </a:bodyPr>
            <a:lstStyle/>
            <a:p>
              <a:r>
                <a:rPr lang="en-US" b="1" dirty="0">
                  <a:solidFill>
                    <a:srgbClr val="00B050"/>
                  </a:solidFill>
                </a:rPr>
                <a:t>Nb</a:t>
              </a:r>
              <a:r>
                <a:rPr lang="en-US" b="1" baseline="-25000" dirty="0">
                  <a:solidFill>
                    <a:srgbClr val="00B050"/>
                  </a:solidFill>
                </a:rPr>
                <a:t>3</a:t>
              </a:r>
              <a:r>
                <a:rPr lang="en-US" b="1" dirty="0">
                  <a:solidFill>
                    <a:srgbClr val="00B050"/>
                  </a:solidFill>
                </a:rPr>
                <a:t>Sn</a:t>
              </a:r>
            </a:p>
          </p:txBody>
        </p:sp>
        <p:sp>
          <p:nvSpPr>
            <p:cNvPr id="18" name="TextBox 17">
              <a:extLst>
                <a:ext uri="{FF2B5EF4-FFF2-40B4-BE49-F238E27FC236}">
                  <a16:creationId xmlns:a16="http://schemas.microsoft.com/office/drawing/2014/main" id="{89DEABD4-2675-425A-B3C5-5155ACFA3AC2}"/>
                </a:ext>
              </a:extLst>
            </p:cNvPr>
            <p:cNvSpPr txBox="1"/>
            <p:nvPr/>
          </p:nvSpPr>
          <p:spPr>
            <a:xfrm>
              <a:off x="8872482" y="1249831"/>
              <a:ext cx="1590500" cy="523220"/>
            </a:xfrm>
            <a:prstGeom prst="rect">
              <a:avLst/>
            </a:prstGeom>
            <a:noFill/>
          </p:spPr>
          <p:txBody>
            <a:bodyPr wrap="none" rtlCol="0">
              <a:spAutoFit/>
            </a:bodyPr>
            <a:lstStyle/>
            <a:p>
              <a:r>
                <a:rPr lang="en-US" sz="2800" b="1" dirty="0">
                  <a:solidFill>
                    <a:srgbClr val="7030A0"/>
                  </a:solidFill>
                </a:rPr>
                <a:t>Structure</a:t>
              </a:r>
            </a:p>
          </p:txBody>
        </p:sp>
        <p:sp>
          <p:nvSpPr>
            <p:cNvPr id="23" name="Arrow: Down 22">
              <a:extLst>
                <a:ext uri="{FF2B5EF4-FFF2-40B4-BE49-F238E27FC236}">
                  <a16:creationId xmlns:a16="http://schemas.microsoft.com/office/drawing/2014/main" id="{BD20AEF1-A7C4-4AFB-A0F4-4EB6401BCA6B}"/>
                </a:ext>
              </a:extLst>
            </p:cNvPr>
            <p:cNvSpPr/>
            <p:nvPr/>
          </p:nvSpPr>
          <p:spPr>
            <a:xfrm>
              <a:off x="10145358" y="1686904"/>
              <a:ext cx="170628" cy="4537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25" name="Arrow: Down 24">
              <a:extLst>
                <a:ext uri="{FF2B5EF4-FFF2-40B4-BE49-F238E27FC236}">
                  <a16:creationId xmlns:a16="http://schemas.microsoft.com/office/drawing/2014/main" id="{D91051DE-9C3E-4E7D-9CD8-F4597B1754F2}"/>
                </a:ext>
              </a:extLst>
            </p:cNvPr>
            <p:cNvSpPr/>
            <p:nvPr/>
          </p:nvSpPr>
          <p:spPr>
            <a:xfrm rot="5400000">
              <a:off x="8651097" y="3434264"/>
              <a:ext cx="170628" cy="4537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26" name="Arrow: Down 25">
              <a:extLst>
                <a:ext uri="{FF2B5EF4-FFF2-40B4-BE49-F238E27FC236}">
                  <a16:creationId xmlns:a16="http://schemas.microsoft.com/office/drawing/2014/main" id="{FE1E5883-4D62-40B2-9816-BCD8313FCFE4}"/>
                </a:ext>
              </a:extLst>
            </p:cNvPr>
            <p:cNvSpPr/>
            <p:nvPr/>
          </p:nvSpPr>
          <p:spPr>
            <a:xfrm>
              <a:off x="8877971" y="1675916"/>
              <a:ext cx="170628" cy="4537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grpSp>
      <p:sp>
        <p:nvSpPr>
          <p:cNvPr id="28" name="TextBox 27">
            <a:extLst>
              <a:ext uri="{FF2B5EF4-FFF2-40B4-BE49-F238E27FC236}">
                <a16:creationId xmlns:a16="http://schemas.microsoft.com/office/drawing/2014/main" id="{B49E763D-5ACD-4E22-898A-22512F1E7761}"/>
              </a:ext>
            </a:extLst>
          </p:cNvPr>
          <p:cNvSpPr txBox="1"/>
          <p:nvPr/>
        </p:nvSpPr>
        <p:spPr>
          <a:xfrm>
            <a:off x="4843658" y="2796046"/>
            <a:ext cx="3311305" cy="3539430"/>
          </a:xfrm>
          <a:prstGeom prst="rect">
            <a:avLst/>
          </a:prstGeom>
          <a:noFill/>
        </p:spPr>
        <p:txBody>
          <a:bodyPr wrap="square" rtlCol="0">
            <a:spAutoFit/>
          </a:bodyPr>
          <a:lstStyle/>
          <a:p>
            <a:pPr marL="182880" indent="-182880">
              <a:buFont typeface="Arial" panose="020B0604020202020204" pitchFamily="34" charset="0"/>
              <a:buChar char="•"/>
            </a:pPr>
            <a:r>
              <a:rPr lang="en-US" sz="2400" b="1" dirty="0"/>
              <a:t>1 Layer of Bi2212</a:t>
            </a:r>
          </a:p>
          <a:p>
            <a:r>
              <a:rPr lang="en-US" sz="2400" b="1" dirty="0"/>
              <a:t>	(+pole coils)</a:t>
            </a:r>
          </a:p>
          <a:p>
            <a:pPr marL="182880" indent="-182880">
              <a:buFont typeface="Arial" panose="020B0604020202020204" pitchFamily="34" charset="0"/>
              <a:buChar char="•"/>
            </a:pPr>
            <a:r>
              <a:rPr lang="en-US" sz="2400" b="1" dirty="0"/>
              <a:t>3 to 5 Layers of Nb</a:t>
            </a:r>
            <a:r>
              <a:rPr lang="en-US" sz="2400" b="1" baseline="-25000" dirty="0"/>
              <a:t>3</a:t>
            </a:r>
            <a:r>
              <a:rPr lang="en-US" sz="2400" b="1" dirty="0"/>
              <a:t>Sn</a:t>
            </a:r>
          </a:p>
          <a:p>
            <a:pPr marL="182880" indent="-182880">
              <a:buFont typeface="Arial" panose="020B0604020202020204" pitchFamily="34" charset="0"/>
              <a:buChar char="•"/>
            </a:pPr>
            <a:r>
              <a:rPr lang="en-US" sz="2400" b="1" dirty="0"/>
              <a:t>15% margin</a:t>
            </a:r>
          </a:p>
          <a:p>
            <a:pPr marL="182880" indent="-182880">
              <a:buFont typeface="Arial" panose="020B0604020202020204" pitchFamily="34" charset="0"/>
              <a:buChar char="•"/>
            </a:pPr>
            <a:r>
              <a:rPr lang="en-US" sz="2400" b="1" dirty="0"/>
              <a:t>20 T at ~14 kA</a:t>
            </a:r>
          </a:p>
          <a:p>
            <a:pPr marL="182880" indent="-182880">
              <a:buFont typeface="Arial" panose="020B0604020202020204" pitchFamily="34" charset="0"/>
              <a:buChar char="•"/>
            </a:pPr>
            <a:endParaRPr lang="en-US" sz="3200" b="1" dirty="0"/>
          </a:p>
          <a:p>
            <a:pPr marL="182880" indent="-182880">
              <a:buFont typeface="Arial" panose="020B0604020202020204" pitchFamily="34" charset="0"/>
              <a:buChar char="•"/>
            </a:pPr>
            <a:endParaRPr lang="en-US" sz="2400" b="1" dirty="0"/>
          </a:p>
          <a:p>
            <a:pPr marL="182880" indent="-182880">
              <a:buFont typeface="Arial" panose="020B0604020202020204" pitchFamily="34" charset="0"/>
              <a:buChar char="•"/>
            </a:pPr>
            <a:r>
              <a:rPr lang="en-US" sz="2400" b="1" dirty="0"/>
              <a:t>Space for structure (size to be iterated)</a:t>
            </a:r>
          </a:p>
        </p:txBody>
      </p:sp>
      <p:sp>
        <p:nvSpPr>
          <p:cNvPr id="2" name="TextBox 1">
            <a:extLst>
              <a:ext uri="{FF2B5EF4-FFF2-40B4-BE49-F238E27FC236}">
                <a16:creationId xmlns:a16="http://schemas.microsoft.com/office/drawing/2014/main" id="{EDE5AC51-9939-4F54-A64E-CF655A28C70B}"/>
              </a:ext>
            </a:extLst>
          </p:cNvPr>
          <p:cNvSpPr txBox="1"/>
          <p:nvPr/>
        </p:nvSpPr>
        <p:spPr>
          <a:xfrm>
            <a:off x="1612671" y="1542218"/>
            <a:ext cx="1523879" cy="461665"/>
          </a:xfrm>
          <a:prstGeom prst="rect">
            <a:avLst/>
          </a:prstGeom>
          <a:noFill/>
        </p:spPr>
        <p:txBody>
          <a:bodyPr wrap="none" rtlCol="0">
            <a:spAutoFit/>
          </a:bodyPr>
          <a:lstStyle/>
          <a:p>
            <a:r>
              <a:rPr lang="en-US" sz="2400" b="1" dirty="0">
                <a:solidFill>
                  <a:srgbClr val="FFFF00"/>
                </a:solidFill>
              </a:rPr>
              <a:t>Full Model</a:t>
            </a:r>
          </a:p>
        </p:txBody>
      </p:sp>
      <p:sp>
        <p:nvSpPr>
          <p:cNvPr id="3" name="TextBox 2">
            <a:extLst>
              <a:ext uri="{FF2B5EF4-FFF2-40B4-BE49-F238E27FC236}">
                <a16:creationId xmlns:a16="http://schemas.microsoft.com/office/drawing/2014/main" id="{F4268FD2-F3A5-4499-8E7D-FC34F35DEE65}"/>
              </a:ext>
            </a:extLst>
          </p:cNvPr>
          <p:cNvSpPr txBox="1"/>
          <p:nvPr/>
        </p:nvSpPr>
        <p:spPr>
          <a:xfrm>
            <a:off x="10900289" y="1211896"/>
            <a:ext cx="1327401" cy="992323"/>
          </a:xfrm>
          <a:prstGeom prst="rect">
            <a:avLst/>
          </a:prstGeom>
          <a:noFill/>
        </p:spPr>
        <p:txBody>
          <a:bodyPr wrap="square" rtlCol="0">
            <a:spAutoFit/>
          </a:bodyPr>
          <a:lstStyle/>
          <a:p>
            <a:pPr algn="ctr">
              <a:lnSpc>
                <a:spcPts val="1400"/>
              </a:lnSpc>
            </a:pPr>
            <a:r>
              <a:rPr lang="en-US" sz="1600" b="1" dirty="0">
                <a:solidFill>
                  <a:srgbClr val="FF33CC"/>
                </a:solidFill>
              </a:rPr>
              <a:t>One quadrant</a:t>
            </a:r>
          </a:p>
          <a:p>
            <a:pPr algn="ctr">
              <a:lnSpc>
                <a:spcPts val="1400"/>
              </a:lnSpc>
            </a:pPr>
            <a:r>
              <a:rPr lang="en-US" sz="1600" b="1" dirty="0">
                <a:solidFill>
                  <a:srgbClr val="FF33CC"/>
                </a:solidFill>
              </a:rPr>
              <a:t>(half of one side of the coils)</a:t>
            </a:r>
          </a:p>
        </p:txBody>
      </p:sp>
      <p:sp>
        <p:nvSpPr>
          <p:cNvPr id="4" name="TextBox 3">
            <a:extLst>
              <a:ext uri="{FF2B5EF4-FFF2-40B4-BE49-F238E27FC236}">
                <a16:creationId xmlns:a16="http://schemas.microsoft.com/office/drawing/2014/main" id="{8A6C90C6-3EDD-42E0-92E5-90FB088CF896}"/>
              </a:ext>
            </a:extLst>
          </p:cNvPr>
          <p:cNvSpPr txBox="1"/>
          <p:nvPr/>
        </p:nvSpPr>
        <p:spPr>
          <a:xfrm>
            <a:off x="4233309" y="1260460"/>
            <a:ext cx="312679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rgbClr val="C00000"/>
                </a:solidFill>
              </a:rPr>
              <a:t>Several configurations with matched margin (15%) examined </a:t>
            </a:r>
          </a:p>
        </p:txBody>
      </p:sp>
    </p:spTree>
    <p:extLst>
      <p:ext uri="{BB962C8B-B14F-4D97-AF65-F5344CB8AC3E}">
        <p14:creationId xmlns:p14="http://schemas.microsoft.com/office/powerpoint/2010/main" val="164362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E5BCFC-EA6A-4217-A9C0-63D0C05FB9D6}"/>
              </a:ext>
            </a:extLst>
          </p:cNvPr>
          <p:cNvPicPr>
            <a:picLocks noChangeAspect="1"/>
          </p:cNvPicPr>
          <p:nvPr/>
        </p:nvPicPr>
        <p:blipFill>
          <a:blip r:embed="rId3"/>
          <a:stretch>
            <a:fillRect/>
          </a:stretch>
        </p:blipFill>
        <p:spPr>
          <a:xfrm>
            <a:off x="79734" y="1844040"/>
            <a:ext cx="3181152" cy="3383280"/>
          </a:xfrm>
          <a:prstGeom prst="rect">
            <a:avLst/>
          </a:prstGeom>
        </p:spPr>
      </p:pic>
      <p:pic>
        <p:nvPicPr>
          <p:cNvPr id="3" name="Picture 2">
            <a:extLst>
              <a:ext uri="{FF2B5EF4-FFF2-40B4-BE49-F238E27FC236}">
                <a16:creationId xmlns:a16="http://schemas.microsoft.com/office/drawing/2014/main" id="{935BE2C7-713F-4AE6-9469-0C6FF42F8140}"/>
              </a:ext>
            </a:extLst>
          </p:cNvPr>
          <p:cNvPicPr>
            <a:picLocks noChangeAspect="1"/>
          </p:cNvPicPr>
          <p:nvPr/>
        </p:nvPicPr>
        <p:blipFill>
          <a:blip r:embed="rId4"/>
          <a:stretch>
            <a:fillRect/>
          </a:stretch>
        </p:blipFill>
        <p:spPr>
          <a:xfrm>
            <a:off x="3508290" y="1832908"/>
            <a:ext cx="3353900" cy="3383280"/>
          </a:xfrm>
          <a:prstGeom prst="rect">
            <a:avLst/>
          </a:prstGeom>
        </p:spPr>
      </p:pic>
      <p:pic>
        <p:nvPicPr>
          <p:cNvPr id="4" name="Picture 3">
            <a:extLst>
              <a:ext uri="{FF2B5EF4-FFF2-40B4-BE49-F238E27FC236}">
                <a16:creationId xmlns:a16="http://schemas.microsoft.com/office/drawing/2014/main" id="{15ADA2CA-0EEA-4D9F-83B1-FFAE707298E9}"/>
              </a:ext>
            </a:extLst>
          </p:cNvPr>
          <p:cNvPicPr>
            <a:picLocks noChangeAspect="1"/>
          </p:cNvPicPr>
          <p:nvPr/>
        </p:nvPicPr>
        <p:blipFill>
          <a:blip r:embed="rId5"/>
          <a:stretch>
            <a:fillRect/>
          </a:stretch>
        </p:blipFill>
        <p:spPr>
          <a:xfrm>
            <a:off x="9782136" y="1844040"/>
            <a:ext cx="2330130" cy="3383280"/>
          </a:xfrm>
          <a:prstGeom prst="rect">
            <a:avLst/>
          </a:prstGeom>
        </p:spPr>
      </p:pic>
      <p:pic>
        <p:nvPicPr>
          <p:cNvPr id="5" name="Picture 4">
            <a:extLst>
              <a:ext uri="{FF2B5EF4-FFF2-40B4-BE49-F238E27FC236}">
                <a16:creationId xmlns:a16="http://schemas.microsoft.com/office/drawing/2014/main" id="{889B73E5-283E-41C0-8DBF-8F24DA0491B4}"/>
              </a:ext>
            </a:extLst>
          </p:cNvPr>
          <p:cNvPicPr>
            <a:picLocks noChangeAspect="1"/>
          </p:cNvPicPr>
          <p:nvPr/>
        </p:nvPicPr>
        <p:blipFill>
          <a:blip r:embed="rId6"/>
          <a:stretch>
            <a:fillRect/>
          </a:stretch>
        </p:blipFill>
        <p:spPr>
          <a:xfrm>
            <a:off x="6946226" y="1844040"/>
            <a:ext cx="2751874" cy="3383280"/>
          </a:xfrm>
          <a:prstGeom prst="rect">
            <a:avLst/>
          </a:prstGeom>
        </p:spPr>
      </p:pic>
      <p:sp>
        <p:nvSpPr>
          <p:cNvPr id="6" name="TextBox 5">
            <a:extLst>
              <a:ext uri="{FF2B5EF4-FFF2-40B4-BE49-F238E27FC236}">
                <a16:creationId xmlns:a16="http://schemas.microsoft.com/office/drawing/2014/main" id="{9221D349-677D-4DC3-9183-EB1DB3762A76}"/>
              </a:ext>
            </a:extLst>
          </p:cNvPr>
          <p:cNvSpPr txBox="1"/>
          <p:nvPr/>
        </p:nvSpPr>
        <p:spPr>
          <a:xfrm>
            <a:off x="-38281" y="1169015"/>
            <a:ext cx="3495856" cy="646331"/>
          </a:xfrm>
          <a:prstGeom prst="rect">
            <a:avLst/>
          </a:prstGeom>
          <a:noFill/>
        </p:spPr>
        <p:txBody>
          <a:bodyPr wrap="square" rtlCol="0">
            <a:spAutoFit/>
          </a:bodyPr>
          <a:lstStyle/>
          <a:p>
            <a:pPr algn="ctr"/>
            <a:r>
              <a:rPr lang="en-US" b="1" dirty="0"/>
              <a:t>Configuration of September 2021</a:t>
            </a:r>
          </a:p>
          <a:p>
            <a:pPr algn="ctr"/>
            <a:r>
              <a:rPr lang="en-US" dirty="0"/>
              <a:t>(mismatched margins with new J</a:t>
            </a:r>
            <a:r>
              <a:rPr lang="en-US" baseline="-25000" dirty="0"/>
              <a:t>0</a:t>
            </a:r>
            <a:r>
              <a:rPr lang="en-US" dirty="0"/>
              <a:t>)</a:t>
            </a:r>
          </a:p>
        </p:txBody>
      </p:sp>
      <p:sp>
        <p:nvSpPr>
          <p:cNvPr id="7" name="TextBox 6">
            <a:extLst>
              <a:ext uri="{FF2B5EF4-FFF2-40B4-BE49-F238E27FC236}">
                <a16:creationId xmlns:a16="http://schemas.microsoft.com/office/drawing/2014/main" id="{E53B7D06-056C-43D4-93F0-8914C341AE9D}"/>
              </a:ext>
            </a:extLst>
          </p:cNvPr>
          <p:cNvSpPr txBox="1"/>
          <p:nvPr/>
        </p:nvSpPr>
        <p:spPr>
          <a:xfrm>
            <a:off x="4068696" y="960120"/>
            <a:ext cx="7927106" cy="7694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b="1" dirty="0">
                <a:solidFill>
                  <a:srgbClr val="C00000"/>
                </a:solidFill>
              </a:rPr>
              <a:t>New configurations (October 2021) with matched margins</a:t>
            </a:r>
          </a:p>
          <a:p>
            <a:pPr algn="ctr"/>
            <a:r>
              <a:rPr lang="en-US" sz="2000" b="1" dirty="0">
                <a:solidFill>
                  <a:srgbClr val="C00000"/>
                </a:solidFill>
              </a:rPr>
              <a:t>(Number of turns gets reduced, in some cases number of layers as well)</a:t>
            </a:r>
          </a:p>
        </p:txBody>
      </p:sp>
      <p:sp>
        <p:nvSpPr>
          <p:cNvPr id="9" name="Rectangle 2">
            <a:extLst>
              <a:ext uri="{FF2B5EF4-FFF2-40B4-BE49-F238E27FC236}">
                <a16:creationId xmlns:a16="http://schemas.microsoft.com/office/drawing/2014/main" id="{1376496D-B7A4-4848-AE7A-2EEB550870CA}"/>
              </a:ext>
            </a:extLst>
          </p:cNvPr>
          <p:cNvSpPr txBox="1">
            <a:spLocks noChangeArrowheads="1"/>
          </p:cNvSpPr>
          <p:nvPr/>
        </p:nvSpPr>
        <p:spPr>
          <a:xfrm>
            <a:off x="3600450" y="76200"/>
            <a:ext cx="8591550" cy="707886"/>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2800" dirty="0"/>
              <a:t>Configurations Examined for Nb</a:t>
            </a:r>
            <a:r>
              <a:rPr lang="en-US" altLang="en-US" sz="2800" baseline="-25000" dirty="0"/>
              <a:t>3</a:t>
            </a:r>
            <a:r>
              <a:rPr lang="en-US" altLang="en-US" sz="2800" dirty="0"/>
              <a:t>Sn/Bi2212 Hybrids</a:t>
            </a:r>
          </a:p>
        </p:txBody>
      </p:sp>
      <p:sp>
        <p:nvSpPr>
          <p:cNvPr id="10" name="TextBox 9">
            <a:extLst>
              <a:ext uri="{FF2B5EF4-FFF2-40B4-BE49-F238E27FC236}">
                <a16:creationId xmlns:a16="http://schemas.microsoft.com/office/drawing/2014/main" id="{4A765A69-2729-45FE-89C5-8E8252B075EE}"/>
              </a:ext>
            </a:extLst>
          </p:cNvPr>
          <p:cNvSpPr txBox="1"/>
          <p:nvPr/>
        </p:nvSpPr>
        <p:spPr>
          <a:xfrm>
            <a:off x="138337" y="5897880"/>
            <a:ext cx="8966622" cy="400110"/>
          </a:xfrm>
          <a:prstGeom prst="rect">
            <a:avLst/>
          </a:prstGeom>
          <a:noFill/>
        </p:spPr>
        <p:txBody>
          <a:bodyPr wrap="none" rtlCol="0">
            <a:spAutoFit/>
          </a:bodyPr>
          <a:lstStyle/>
          <a:p>
            <a:pPr marL="285750" indent="-285750">
              <a:buFont typeface="Wingdings" panose="05000000000000000000" pitchFamily="2" charset="2"/>
              <a:buChar char="Ø"/>
            </a:pPr>
            <a:r>
              <a:rPr lang="en-US" b="1" dirty="0"/>
              <a:t>All configurations have 1 layer of Bi2212 main coils and 6 turns of </a:t>
            </a:r>
            <a:r>
              <a:rPr lang="en-US" sz="2000" b="1" dirty="0"/>
              <a:t>Bi2212</a:t>
            </a:r>
            <a:r>
              <a:rPr lang="en-US" b="1" dirty="0"/>
              <a:t> in pole coils</a:t>
            </a:r>
          </a:p>
        </p:txBody>
      </p:sp>
      <p:sp>
        <p:nvSpPr>
          <p:cNvPr id="11" name="TextBox 10">
            <a:extLst>
              <a:ext uri="{FF2B5EF4-FFF2-40B4-BE49-F238E27FC236}">
                <a16:creationId xmlns:a16="http://schemas.microsoft.com/office/drawing/2014/main" id="{07936132-1257-4E24-9227-30E00658AF76}"/>
              </a:ext>
            </a:extLst>
          </p:cNvPr>
          <p:cNvSpPr txBox="1"/>
          <p:nvPr/>
        </p:nvSpPr>
        <p:spPr>
          <a:xfrm>
            <a:off x="575331" y="5256371"/>
            <a:ext cx="2326214" cy="677108"/>
          </a:xfrm>
          <a:prstGeom prst="rect">
            <a:avLst/>
          </a:prstGeom>
          <a:noFill/>
        </p:spPr>
        <p:txBody>
          <a:bodyPr wrap="none" rtlCol="0">
            <a:spAutoFit/>
          </a:bodyPr>
          <a:lstStyle/>
          <a:p>
            <a:pPr algn="ctr"/>
            <a:r>
              <a:rPr lang="en-US" b="1" dirty="0">
                <a:solidFill>
                  <a:srgbClr val="FF0000"/>
                </a:solidFill>
              </a:rPr>
              <a:t>One</a:t>
            </a:r>
            <a:r>
              <a:rPr lang="en-US" b="1" dirty="0">
                <a:solidFill>
                  <a:srgbClr val="203BE2"/>
                </a:solidFill>
              </a:rPr>
              <a:t> layer of Bi2212</a:t>
            </a:r>
          </a:p>
          <a:p>
            <a:pPr algn="ctr"/>
            <a:r>
              <a:rPr lang="en-US" b="1" dirty="0">
                <a:solidFill>
                  <a:srgbClr val="FF0000"/>
                </a:solidFill>
              </a:rPr>
              <a:t>+Five</a:t>
            </a:r>
            <a:r>
              <a:rPr lang="en-US" b="1" dirty="0">
                <a:solidFill>
                  <a:srgbClr val="203BE2"/>
                </a:solidFill>
              </a:rPr>
              <a:t> </a:t>
            </a:r>
            <a:r>
              <a:rPr lang="en-US" sz="2000" b="1" dirty="0">
                <a:solidFill>
                  <a:srgbClr val="203BE2"/>
                </a:solidFill>
              </a:rPr>
              <a:t>layers</a:t>
            </a:r>
            <a:r>
              <a:rPr lang="en-US" b="1" dirty="0">
                <a:solidFill>
                  <a:srgbClr val="203BE2"/>
                </a:solidFill>
              </a:rPr>
              <a:t> of Nb</a:t>
            </a:r>
            <a:r>
              <a:rPr lang="en-US" b="1" baseline="-25000" dirty="0">
                <a:solidFill>
                  <a:srgbClr val="203BE2"/>
                </a:solidFill>
              </a:rPr>
              <a:t>3</a:t>
            </a:r>
            <a:r>
              <a:rPr lang="en-US" b="1" dirty="0">
                <a:solidFill>
                  <a:srgbClr val="203BE2"/>
                </a:solidFill>
              </a:rPr>
              <a:t>Sn</a:t>
            </a:r>
          </a:p>
        </p:txBody>
      </p:sp>
      <p:sp>
        <p:nvSpPr>
          <p:cNvPr id="12" name="TextBox 11">
            <a:extLst>
              <a:ext uri="{FF2B5EF4-FFF2-40B4-BE49-F238E27FC236}">
                <a16:creationId xmlns:a16="http://schemas.microsoft.com/office/drawing/2014/main" id="{B01C35DA-DF2C-4591-9A73-F8169DEA4C58}"/>
              </a:ext>
            </a:extLst>
          </p:cNvPr>
          <p:cNvSpPr txBox="1"/>
          <p:nvPr/>
        </p:nvSpPr>
        <p:spPr>
          <a:xfrm>
            <a:off x="3846647" y="5270897"/>
            <a:ext cx="2326214" cy="677108"/>
          </a:xfrm>
          <a:prstGeom prst="rect">
            <a:avLst/>
          </a:prstGeom>
          <a:noFill/>
        </p:spPr>
        <p:txBody>
          <a:bodyPr wrap="none" rtlCol="0">
            <a:spAutoFit/>
          </a:bodyPr>
          <a:lstStyle/>
          <a:p>
            <a:pPr algn="ctr"/>
            <a:r>
              <a:rPr lang="en-US" b="1" dirty="0">
                <a:solidFill>
                  <a:srgbClr val="FF0000"/>
                </a:solidFill>
              </a:rPr>
              <a:t>One</a:t>
            </a:r>
            <a:r>
              <a:rPr lang="en-US" b="1" dirty="0">
                <a:solidFill>
                  <a:srgbClr val="203BE2"/>
                </a:solidFill>
              </a:rPr>
              <a:t> layer of Bi2212</a:t>
            </a:r>
          </a:p>
          <a:p>
            <a:r>
              <a:rPr lang="en-US" b="1" dirty="0">
                <a:solidFill>
                  <a:srgbClr val="FF0000"/>
                </a:solidFill>
              </a:rPr>
              <a:t>+Five</a:t>
            </a:r>
            <a:r>
              <a:rPr lang="en-US" b="1" dirty="0">
                <a:solidFill>
                  <a:srgbClr val="203BE2"/>
                </a:solidFill>
              </a:rPr>
              <a:t> </a:t>
            </a:r>
            <a:r>
              <a:rPr lang="en-US" sz="2000" b="1" dirty="0">
                <a:solidFill>
                  <a:srgbClr val="203BE2"/>
                </a:solidFill>
              </a:rPr>
              <a:t>layers</a:t>
            </a:r>
            <a:r>
              <a:rPr lang="en-US" b="1" dirty="0">
                <a:solidFill>
                  <a:srgbClr val="203BE2"/>
                </a:solidFill>
              </a:rPr>
              <a:t> of Nb</a:t>
            </a:r>
            <a:r>
              <a:rPr lang="en-US" b="1" baseline="-25000" dirty="0">
                <a:solidFill>
                  <a:srgbClr val="203BE2"/>
                </a:solidFill>
              </a:rPr>
              <a:t>3</a:t>
            </a:r>
            <a:r>
              <a:rPr lang="en-US" b="1" dirty="0">
                <a:solidFill>
                  <a:srgbClr val="203BE2"/>
                </a:solidFill>
              </a:rPr>
              <a:t>Sn</a:t>
            </a:r>
          </a:p>
        </p:txBody>
      </p:sp>
      <p:sp>
        <p:nvSpPr>
          <p:cNvPr id="13" name="TextBox 12">
            <a:extLst>
              <a:ext uri="{FF2B5EF4-FFF2-40B4-BE49-F238E27FC236}">
                <a16:creationId xmlns:a16="http://schemas.microsoft.com/office/drawing/2014/main" id="{38650260-A2B7-4FE5-82C3-3C238B246DD6}"/>
              </a:ext>
            </a:extLst>
          </p:cNvPr>
          <p:cNvSpPr txBox="1"/>
          <p:nvPr/>
        </p:nvSpPr>
        <p:spPr>
          <a:xfrm>
            <a:off x="7046555" y="5285422"/>
            <a:ext cx="2370136" cy="677108"/>
          </a:xfrm>
          <a:prstGeom prst="rect">
            <a:avLst/>
          </a:prstGeom>
          <a:noFill/>
        </p:spPr>
        <p:txBody>
          <a:bodyPr wrap="none" rtlCol="0">
            <a:spAutoFit/>
          </a:bodyPr>
          <a:lstStyle/>
          <a:p>
            <a:pPr algn="ctr"/>
            <a:r>
              <a:rPr lang="en-US" b="1" dirty="0">
                <a:solidFill>
                  <a:srgbClr val="FF0000"/>
                </a:solidFill>
              </a:rPr>
              <a:t>One</a:t>
            </a:r>
            <a:r>
              <a:rPr lang="en-US" b="1" dirty="0">
                <a:solidFill>
                  <a:srgbClr val="203BE2"/>
                </a:solidFill>
              </a:rPr>
              <a:t> layer of Bi2212</a:t>
            </a:r>
          </a:p>
          <a:p>
            <a:pPr algn="ctr"/>
            <a:r>
              <a:rPr lang="en-US" b="1" dirty="0">
                <a:solidFill>
                  <a:srgbClr val="FF0000"/>
                </a:solidFill>
              </a:rPr>
              <a:t>+Four</a:t>
            </a:r>
            <a:r>
              <a:rPr lang="en-US" b="1" dirty="0">
                <a:solidFill>
                  <a:srgbClr val="203BE2"/>
                </a:solidFill>
              </a:rPr>
              <a:t> </a:t>
            </a:r>
            <a:r>
              <a:rPr lang="en-US" sz="2000" b="1" dirty="0">
                <a:solidFill>
                  <a:srgbClr val="203BE2"/>
                </a:solidFill>
              </a:rPr>
              <a:t>layers</a:t>
            </a:r>
            <a:r>
              <a:rPr lang="en-US" b="1" dirty="0">
                <a:solidFill>
                  <a:srgbClr val="203BE2"/>
                </a:solidFill>
              </a:rPr>
              <a:t> of Nb</a:t>
            </a:r>
            <a:r>
              <a:rPr lang="en-US" b="1" baseline="-25000" dirty="0">
                <a:solidFill>
                  <a:srgbClr val="203BE2"/>
                </a:solidFill>
              </a:rPr>
              <a:t>3</a:t>
            </a:r>
            <a:r>
              <a:rPr lang="en-US" b="1" dirty="0">
                <a:solidFill>
                  <a:srgbClr val="203BE2"/>
                </a:solidFill>
              </a:rPr>
              <a:t>Sn</a:t>
            </a:r>
          </a:p>
        </p:txBody>
      </p:sp>
      <p:sp>
        <p:nvSpPr>
          <p:cNvPr id="14" name="TextBox 13">
            <a:extLst>
              <a:ext uri="{FF2B5EF4-FFF2-40B4-BE49-F238E27FC236}">
                <a16:creationId xmlns:a16="http://schemas.microsoft.com/office/drawing/2014/main" id="{2C5DF12A-EACC-4E11-9E11-4A9C495744FD}"/>
              </a:ext>
            </a:extLst>
          </p:cNvPr>
          <p:cNvSpPr txBox="1"/>
          <p:nvPr/>
        </p:nvSpPr>
        <p:spPr>
          <a:xfrm>
            <a:off x="9702212" y="5285422"/>
            <a:ext cx="2489977" cy="677108"/>
          </a:xfrm>
          <a:prstGeom prst="rect">
            <a:avLst/>
          </a:prstGeom>
          <a:noFill/>
        </p:spPr>
        <p:txBody>
          <a:bodyPr wrap="none" rtlCol="0">
            <a:spAutoFit/>
          </a:bodyPr>
          <a:lstStyle/>
          <a:p>
            <a:pPr algn="ctr"/>
            <a:r>
              <a:rPr lang="en-US" b="1" dirty="0">
                <a:solidFill>
                  <a:srgbClr val="FF0000"/>
                </a:solidFill>
              </a:rPr>
              <a:t>One</a:t>
            </a:r>
            <a:r>
              <a:rPr lang="en-US" b="1" dirty="0">
                <a:solidFill>
                  <a:srgbClr val="203BE2"/>
                </a:solidFill>
              </a:rPr>
              <a:t> layer of Bi2212</a:t>
            </a:r>
          </a:p>
          <a:p>
            <a:pPr algn="ctr"/>
            <a:r>
              <a:rPr lang="en-US" b="1" dirty="0">
                <a:solidFill>
                  <a:srgbClr val="FF0000"/>
                </a:solidFill>
              </a:rPr>
              <a:t>+Three</a:t>
            </a:r>
            <a:r>
              <a:rPr lang="en-US" b="1" dirty="0">
                <a:solidFill>
                  <a:srgbClr val="203BE2"/>
                </a:solidFill>
              </a:rPr>
              <a:t> </a:t>
            </a:r>
            <a:r>
              <a:rPr lang="en-US" sz="2000" b="1" dirty="0">
                <a:solidFill>
                  <a:srgbClr val="203BE2"/>
                </a:solidFill>
              </a:rPr>
              <a:t>layers</a:t>
            </a:r>
            <a:r>
              <a:rPr lang="en-US" b="1" dirty="0">
                <a:solidFill>
                  <a:srgbClr val="203BE2"/>
                </a:solidFill>
              </a:rPr>
              <a:t> of Nb</a:t>
            </a:r>
            <a:r>
              <a:rPr lang="en-US" b="1" baseline="-25000" dirty="0">
                <a:solidFill>
                  <a:srgbClr val="203BE2"/>
                </a:solidFill>
              </a:rPr>
              <a:t>3</a:t>
            </a:r>
            <a:r>
              <a:rPr lang="en-US" b="1" dirty="0">
                <a:solidFill>
                  <a:srgbClr val="203BE2"/>
                </a:solidFill>
              </a:rPr>
              <a:t>Sn</a:t>
            </a:r>
          </a:p>
        </p:txBody>
      </p:sp>
      <p:sp>
        <p:nvSpPr>
          <p:cNvPr id="15" name="TextBox 14">
            <a:extLst>
              <a:ext uri="{FF2B5EF4-FFF2-40B4-BE49-F238E27FC236}">
                <a16:creationId xmlns:a16="http://schemas.microsoft.com/office/drawing/2014/main" id="{085C687B-71A8-48E4-AEE8-CE5413D56B13}"/>
              </a:ext>
            </a:extLst>
          </p:cNvPr>
          <p:cNvSpPr txBox="1"/>
          <p:nvPr/>
        </p:nvSpPr>
        <p:spPr>
          <a:xfrm>
            <a:off x="1521772" y="2081569"/>
            <a:ext cx="1848583" cy="369332"/>
          </a:xfrm>
          <a:prstGeom prst="rect">
            <a:avLst/>
          </a:prstGeom>
          <a:solidFill>
            <a:srgbClr val="203BE2"/>
          </a:solidFill>
        </p:spPr>
        <p:txBody>
          <a:bodyPr wrap="none" rtlCol="0">
            <a:spAutoFit/>
          </a:bodyPr>
          <a:lstStyle/>
          <a:p>
            <a:r>
              <a:rPr lang="en-US" b="1" dirty="0">
                <a:solidFill>
                  <a:srgbClr val="FFFF00"/>
                </a:solidFill>
              </a:rPr>
              <a:t>No. of turns: 336</a:t>
            </a:r>
          </a:p>
        </p:txBody>
      </p:sp>
      <p:cxnSp>
        <p:nvCxnSpPr>
          <p:cNvPr id="16" name="Straight Connector 15">
            <a:extLst>
              <a:ext uri="{FF2B5EF4-FFF2-40B4-BE49-F238E27FC236}">
                <a16:creationId xmlns:a16="http://schemas.microsoft.com/office/drawing/2014/main" id="{C9FF5C76-F520-4B6C-9855-3653ABA41CB6}"/>
              </a:ext>
            </a:extLst>
          </p:cNvPr>
          <p:cNvCxnSpPr/>
          <p:nvPr/>
        </p:nvCxnSpPr>
        <p:spPr>
          <a:xfrm flipH="1">
            <a:off x="3434546" y="1176605"/>
            <a:ext cx="3184" cy="4771400"/>
          </a:xfrm>
          <a:prstGeom prst="line">
            <a:avLst/>
          </a:prstGeom>
          <a:ln w="50800">
            <a:prstDash val="dash"/>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0315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3B7D06-056C-43D4-93F0-8914C341AE9D}"/>
              </a:ext>
            </a:extLst>
          </p:cNvPr>
          <p:cNvSpPr txBox="1"/>
          <p:nvPr/>
        </p:nvSpPr>
        <p:spPr>
          <a:xfrm>
            <a:off x="3508967" y="461861"/>
            <a:ext cx="8601265"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2400" b="1" dirty="0">
                <a:solidFill>
                  <a:srgbClr val="C00000"/>
                </a:solidFill>
              </a:rPr>
              <a:t>New configurations (October 2021) with matched margins</a:t>
            </a:r>
          </a:p>
          <a:p>
            <a:pPr algn="ctr"/>
            <a:r>
              <a:rPr lang="en-US" sz="2000" b="1" dirty="0">
                <a:solidFill>
                  <a:srgbClr val="C00000"/>
                </a:solidFill>
              </a:rPr>
              <a:t>(Total number of turns gets reduced from </a:t>
            </a:r>
            <a:r>
              <a:rPr lang="en-US" sz="2400" b="1" dirty="0">
                <a:solidFill>
                  <a:srgbClr val="203BE2"/>
                </a:solidFill>
                <a:highlight>
                  <a:srgbClr val="FFFF00"/>
                </a:highlight>
              </a:rPr>
              <a:t>336</a:t>
            </a:r>
            <a:r>
              <a:rPr lang="en-US" sz="2000" b="1" dirty="0">
                <a:solidFill>
                  <a:srgbClr val="C00000"/>
                </a:solidFill>
              </a:rPr>
              <a:t>, see also number of layers too)</a:t>
            </a:r>
          </a:p>
        </p:txBody>
      </p:sp>
      <p:sp>
        <p:nvSpPr>
          <p:cNvPr id="9" name="Rectangle 2">
            <a:extLst>
              <a:ext uri="{FF2B5EF4-FFF2-40B4-BE49-F238E27FC236}">
                <a16:creationId xmlns:a16="http://schemas.microsoft.com/office/drawing/2014/main" id="{1376496D-B7A4-4848-AE7A-2EEB550870CA}"/>
              </a:ext>
            </a:extLst>
          </p:cNvPr>
          <p:cNvSpPr txBox="1">
            <a:spLocks noChangeArrowheads="1"/>
          </p:cNvSpPr>
          <p:nvPr/>
        </p:nvSpPr>
        <p:spPr>
          <a:xfrm>
            <a:off x="3599549" y="19085"/>
            <a:ext cx="8591550" cy="495241"/>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Autofit/>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ltLang="en-US" sz="2800" dirty="0"/>
              <a:t>Configurations Examined for Nb</a:t>
            </a:r>
            <a:r>
              <a:rPr lang="en-US" altLang="en-US" sz="2800" baseline="-25000" dirty="0"/>
              <a:t>3</a:t>
            </a:r>
            <a:r>
              <a:rPr lang="en-US" altLang="en-US" sz="2800" dirty="0"/>
              <a:t>Sn/Bi2212 Hybrids</a:t>
            </a:r>
          </a:p>
        </p:txBody>
      </p:sp>
      <p:sp>
        <p:nvSpPr>
          <p:cNvPr id="12" name="TextBox 11">
            <a:extLst>
              <a:ext uri="{FF2B5EF4-FFF2-40B4-BE49-F238E27FC236}">
                <a16:creationId xmlns:a16="http://schemas.microsoft.com/office/drawing/2014/main" id="{B01C35DA-DF2C-4591-9A73-F8169DEA4C58}"/>
              </a:ext>
            </a:extLst>
          </p:cNvPr>
          <p:cNvSpPr txBox="1"/>
          <p:nvPr/>
        </p:nvSpPr>
        <p:spPr>
          <a:xfrm>
            <a:off x="0" y="5609451"/>
            <a:ext cx="4161267" cy="677108"/>
          </a:xfrm>
          <a:prstGeom prst="rect">
            <a:avLst/>
          </a:prstGeom>
          <a:noFill/>
        </p:spPr>
        <p:txBody>
          <a:bodyPr wrap="none" rtlCol="0">
            <a:spAutoFit/>
          </a:bodyPr>
          <a:lstStyle/>
          <a:p>
            <a:r>
              <a:rPr lang="en-US" b="1" dirty="0">
                <a:solidFill>
                  <a:srgbClr val="203BE2"/>
                </a:solidFill>
              </a:rPr>
              <a:t>No. of turns of Bi2212 per aperture = </a:t>
            </a:r>
            <a:r>
              <a:rPr lang="en-US" b="1" dirty="0">
                <a:solidFill>
                  <a:srgbClr val="FF0000"/>
                </a:solidFill>
              </a:rPr>
              <a:t>74</a:t>
            </a:r>
          </a:p>
          <a:p>
            <a:r>
              <a:rPr lang="en-US" b="1" dirty="0">
                <a:solidFill>
                  <a:srgbClr val="203BE2"/>
                </a:solidFill>
              </a:rPr>
              <a:t>No. of turns of Nb</a:t>
            </a:r>
            <a:r>
              <a:rPr lang="en-US" b="1" baseline="-25000" dirty="0">
                <a:solidFill>
                  <a:srgbClr val="203BE2"/>
                </a:solidFill>
              </a:rPr>
              <a:t>3</a:t>
            </a:r>
            <a:r>
              <a:rPr lang="en-US" b="1" dirty="0">
                <a:solidFill>
                  <a:srgbClr val="203BE2"/>
                </a:solidFill>
              </a:rPr>
              <a:t>Sn in </a:t>
            </a:r>
            <a:r>
              <a:rPr lang="en-US" b="1" dirty="0">
                <a:solidFill>
                  <a:srgbClr val="FF0000"/>
                </a:solidFill>
              </a:rPr>
              <a:t>5 </a:t>
            </a:r>
            <a:r>
              <a:rPr lang="en-US" sz="2000" b="1" dirty="0">
                <a:solidFill>
                  <a:srgbClr val="FF0000"/>
                </a:solidFill>
              </a:rPr>
              <a:t>layers </a:t>
            </a:r>
            <a:r>
              <a:rPr lang="en-US" sz="2000" b="1" dirty="0">
                <a:solidFill>
                  <a:srgbClr val="203BE2"/>
                </a:solidFill>
              </a:rPr>
              <a:t>= </a:t>
            </a:r>
            <a:r>
              <a:rPr lang="en-US" sz="2000" b="1" dirty="0">
                <a:solidFill>
                  <a:srgbClr val="FF0000"/>
                </a:solidFill>
              </a:rPr>
              <a:t>198</a:t>
            </a:r>
            <a:endParaRPr lang="en-US" b="1" dirty="0">
              <a:solidFill>
                <a:srgbClr val="FF0000"/>
              </a:solidFill>
            </a:endParaRPr>
          </a:p>
        </p:txBody>
      </p:sp>
      <p:pic>
        <p:nvPicPr>
          <p:cNvPr id="15" name="Picture 14">
            <a:extLst>
              <a:ext uri="{FF2B5EF4-FFF2-40B4-BE49-F238E27FC236}">
                <a16:creationId xmlns:a16="http://schemas.microsoft.com/office/drawing/2014/main" id="{3B43D269-7639-4404-A617-C38EB69ABDFE}"/>
              </a:ext>
            </a:extLst>
          </p:cNvPr>
          <p:cNvPicPr>
            <a:picLocks noChangeAspect="1"/>
          </p:cNvPicPr>
          <p:nvPr/>
        </p:nvPicPr>
        <p:blipFill>
          <a:blip r:embed="rId3"/>
          <a:stretch>
            <a:fillRect/>
          </a:stretch>
        </p:blipFill>
        <p:spPr>
          <a:xfrm>
            <a:off x="4773574" y="1348528"/>
            <a:ext cx="3492696" cy="4297680"/>
          </a:xfrm>
          <a:prstGeom prst="rect">
            <a:avLst/>
          </a:prstGeom>
        </p:spPr>
      </p:pic>
      <p:pic>
        <p:nvPicPr>
          <p:cNvPr id="16" name="Picture 15">
            <a:extLst>
              <a:ext uri="{FF2B5EF4-FFF2-40B4-BE49-F238E27FC236}">
                <a16:creationId xmlns:a16="http://schemas.microsoft.com/office/drawing/2014/main" id="{3B590FE7-585A-49E6-8182-7CEF3BAF9BEE}"/>
              </a:ext>
            </a:extLst>
          </p:cNvPr>
          <p:cNvPicPr>
            <a:picLocks noChangeAspect="1"/>
          </p:cNvPicPr>
          <p:nvPr/>
        </p:nvPicPr>
        <p:blipFill>
          <a:blip r:embed="rId4"/>
          <a:stretch>
            <a:fillRect/>
          </a:stretch>
        </p:blipFill>
        <p:spPr>
          <a:xfrm>
            <a:off x="92155" y="1374271"/>
            <a:ext cx="4287257" cy="4293536"/>
          </a:xfrm>
          <a:prstGeom prst="rect">
            <a:avLst/>
          </a:prstGeom>
        </p:spPr>
      </p:pic>
      <p:pic>
        <p:nvPicPr>
          <p:cNvPr id="17" name="Picture 16">
            <a:extLst>
              <a:ext uri="{FF2B5EF4-FFF2-40B4-BE49-F238E27FC236}">
                <a16:creationId xmlns:a16="http://schemas.microsoft.com/office/drawing/2014/main" id="{565FF07F-A2C5-491B-AB24-A2A924DD4E18}"/>
              </a:ext>
            </a:extLst>
          </p:cNvPr>
          <p:cNvPicPr>
            <a:picLocks noChangeAspect="1"/>
          </p:cNvPicPr>
          <p:nvPr/>
        </p:nvPicPr>
        <p:blipFill>
          <a:blip r:embed="rId5"/>
          <a:stretch>
            <a:fillRect/>
          </a:stretch>
        </p:blipFill>
        <p:spPr>
          <a:xfrm>
            <a:off x="8771407" y="1370127"/>
            <a:ext cx="2837653" cy="4297680"/>
          </a:xfrm>
          <a:prstGeom prst="rect">
            <a:avLst/>
          </a:prstGeom>
        </p:spPr>
      </p:pic>
      <p:sp>
        <p:nvSpPr>
          <p:cNvPr id="10" name="TextBox 9">
            <a:extLst>
              <a:ext uri="{FF2B5EF4-FFF2-40B4-BE49-F238E27FC236}">
                <a16:creationId xmlns:a16="http://schemas.microsoft.com/office/drawing/2014/main" id="{81623F07-EFDD-4811-98C1-FFBC20E67A88}"/>
              </a:ext>
            </a:extLst>
          </p:cNvPr>
          <p:cNvSpPr txBox="1"/>
          <p:nvPr/>
        </p:nvSpPr>
        <p:spPr>
          <a:xfrm>
            <a:off x="4287257" y="5599152"/>
            <a:ext cx="3967305" cy="677108"/>
          </a:xfrm>
          <a:prstGeom prst="rect">
            <a:avLst/>
          </a:prstGeom>
          <a:noFill/>
        </p:spPr>
        <p:txBody>
          <a:bodyPr wrap="none" rtlCol="0">
            <a:spAutoFit/>
          </a:bodyPr>
          <a:lstStyle/>
          <a:p>
            <a:r>
              <a:rPr lang="en-US" b="1" dirty="0">
                <a:solidFill>
                  <a:srgbClr val="203BE2"/>
                </a:solidFill>
              </a:rPr>
              <a:t># of turns of Bi2212 per aperture = </a:t>
            </a:r>
            <a:r>
              <a:rPr lang="en-US" b="1" dirty="0">
                <a:solidFill>
                  <a:srgbClr val="FF0000"/>
                </a:solidFill>
              </a:rPr>
              <a:t>80</a:t>
            </a:r>
          </a:p>
          <a:p>
            <a:r>
              <a:rPr lang="en-US" b="1" dirty="0">
                <a:solidFill>
                  <a:srgbClr val="203BE2"/>
                </a:solidFill>
              </a:rPr>
              <a:t># of turns of Nb</a:t>
            </a:r>
            <a:r>
              <a:rPr lang="en-US" b="1" baseline="-25000" dirty="0">
                <a:solidFill>
                  <a:srgbClr val="203BE2"/>
                </a:solidFill>
              </a:rPr>
              <a:t>3</a:t>
            </a:r>
            <a:r>
              <a:rPr lang="en-US" b="1" dirty="0">
                <a:solidFill>
                  <a:srgbClr val="203BE2"/>
                </a:solidFill>
              </a:rPr>
              <a:t>Sn in </a:t>
            </a:r>
            <a:r>
              <a:rPr lang="en-US" b="1" dirty="0">
                <a:solidFill>
                  <a:srgbClr val="FF0000"/>
                </a:solidFill>
              </a:rPr>
              <a:t>4 </a:t>
            </a:r>
            <a:r>
              <a:rPr lang="en-US" sz="2000" b="1" dirty="0">
                <a:solidFill>
                  <a:srgbClr val="FF0000"/>
                </a:solidFill>
              </a:rPr>
              <a:t>layers </a:t>
            </a:r>
            <a:r>
              <a:rPr lang="en-US" sz="2000" b="1" dirty="0">
                <a:solidFill>
                  <a:srgbClr val="203BE2"/>
                </a:solidFill>
              </a:rPr>
              <a:t>= </a:t>
            </a:r>
            <a:r>
              <a:rPr lang="en-US" sz="2000" b="1" dirty="0">
                <a:solidFill>
                  <a:srgbClr val="FF0000"/>
                </a:solidFill>
              </a:rPr>
              <a:t>188</a:t>
            </a:r>
            <a:endParaRPr lang="en-US" b="1" dirty="0">
              <a:solidFill>
                <a:srgbClr val="FF0000"/>
              </a:solidFill>
            </a:endParaRPr>
          </a:p>
        </p:txBody>
      </p:sp>
      <p:sp>
        <p:nvSpPr>
          <p:cNvPr id="11" name="TextBox 10">
            <a:extLst>
              <a:ext uri="{FF2B5EF4-FFF2-40B4-BE49-F238E27FC236}">
                <a16:creationId xmlns:a16="http://schemas.microsoft.com/office/drawing/2014/main" id="{01C7D0CA-9067-425D-A45C-9D5D3C01580F}"/>
              </a:ext>
            </a:extLst>
          </p:cNvPr>
          <p:cNvSpPr txBox="1"/>
          <p:nvPr/>
        </p:nvSpPr>
        <p:spPr>
          <a:xfrm>
            <a:off x="8239343" y="5620464"/>
            <a:ext cx="3980577" cy="677108"/>
          </a:xfrm>
          <a:prstGeom prst="rect">
            <a:avLst/>
          </a:prstGeom>
          <a:noFill/>
        </p:spPr>
        <p:txBody>
          <a:bodyPr wrap="none" rtlCol="0">
            <a:spAutoFit/>
          </a:bodyPr>
          <a:lstStyle/>
          <a:p>
            <a:r>
              <a:rPr lang="en-US" b="1" dirty="0">
                <a:solidFill>
                  <a:srgbClr val="203BE2"/>
                </a:solidFill>
              </a:rPr>
              <a:t># of turns of Bi2212 per aperture = </a:t>
            </a:r>
            <a:r>
              <a:rPr lang="en-US" b="1" dirty="0">
                <a:solidFill>
                  <a:srgbClr val="FF0000"/>
                </a:solidFill>
              </a:rPr>
              <a:t>82</a:t>
            </a:r>
          </a:p>
          <a:p>
            <a:r>
              <a:rPr lang="en-US" b="1" dirty="0">
                <a:solidFill>
                  <a:srgbClr val="203BE2"/>
                </a:solidFill>
              </a:rPr>
              <a:t># of turns of Nb</a:t>
            </a:r>
            <a:r>
              <a:rPr lang="en-US" b="1" baseline="-25000" dirty="0">
                <a:solidFill>
                  <a:srgbClr val="203BE2"/>
                </a:solidFill>
              </a:rPr>
              <a:t>3</a:t>
            </a:r>
            <a:r>
              <a:rPr lang="en-US" b="1" dirty="0">
                <a:solidFill>
                  <a:srgbClr val="203BE2"/>
                </a:solidFill>
              </a:rPr>
              <a:t>Sn in </a:t>
            </a:r>
            <a:r>
              <a:rPr lang="en-US" b="1" dirty="0">
                <a:solidFill>
                  <a:srgbClr val="FF0000"/>
                </a:solidFill>
              </a:rPr>
              <a:t>3 </a:t>
            </a:r>
            <a:r>
              <a:rPr lang="en-US" sz="2000" b="1" dirty="0">
                <a:solidFill>
                  <a:srgbClr val="FF0000"/>
                </a:solidFill>
              </a:rPr>
              <a:t>layers </a:t>
            </a:r>
            <a:r>
              <a:rPr lang="en-US" sz="2000" b="1" dirty="0">
                <a:solidFill>
                  <a:srgbClr val="203BE2"/>
                </a:solidFill>
              </a:rPr>
              <a:t>= </a:t>
            </a:r>
            <a:r>
              <a:rPr lang="en-US" sz="2000" b="1" dirty="0">
                <a:solidFill>
                  <a:srgbClr val="FF0000"/>
                </a:solidFill>
              </a:rPr>
              <a:t>180</a:t>
            </a:r>
            <a:endParaRPr lang="en-US" b="1" dirty="0">
              <a:solidFill>
                <a:srgbClr val="FF0000"/>
              </a:solidFill>
            </a:endParaRPr>
          </a:p>
        </p:txBody>
      </p:sp>
      <p:sp>
        <p:nvSpPr>
          <p:cNvPr id="2" name="TextBox 1">
            <a:extLst>
              <a:ext uri="{FF2B5EF4-FFF2-40B4-BE49-F238E27FC236}">
                <a16:creationId xmlns:a16="http://schemas.microsoft.com/office/drawing/2014/main" id="{BD6F2883-3D7E-4867-BCCA-E622C6258030}"/>
              </a:ext>
            </a:extLst>
          </p:cNvPr>
          <p:cNvSpPr txBox="1"/>
          <p:nvPr/>
        </p:nvSpPr>
        <p:spPr>
          <a:xfrm>
            <a:off x="9742789" y="1608307"/>
            <a:ext cx="2367443" cy="369332"/>
          </a:xfrm>
          <a:prstGeom prst="rect">
            <a:avLst/>
          </a:prstGeom>
          <a:solidFill>
            <a:srgbClr val="203BE2"/>
          </a:solidFill>
        </p:spPr>
        <p:txBody>
          <a:bodyPr wrap="none" rtlCol="0">
            <a:spAutoFit/>
          </a:bodyPr>
          <a:lstStyle/>
          <a:p>
            <a:r>
              <a:rPr lang="en-US" b="1" dirty="0">
                <a:solidFill>
                  <a:srgbClr val="FFFF00"/>
                </a:solidFill>
              </a:rPr>
              <a:t>Total No. of turns: 262</a:t>
            </a:r>
          </a:p>
        </p:txBody>
      </p:sp>
      <p:sp>
        <p:nvSpPr>
          <p:cNvPr id="18" name="TextBox 17">
            <a:extLst>
              <a:ext uri="{FF2B5EF4-FFF2-40B4-BE49-F238E27FC236}">
                <a16:creationId xmlns:a16="http://schemas.microsoft.com/office/drawing/2014/main" id="{028557ED-7BB6-4E0E-AA6F-1C91DB351657}"/>
              </a:ext>
            </a:extLst>
          </p:cNvPr>
          <p:cNvSpPr txBox="1"/>
          <p:nvPr/>
        </p:nvSpPr>
        <p:spPr>
          <a:xfrm>
            <a:off x="6303376" y="1700673"/>
            <a:ext cx="2367443" cy="369332"/>
          </a:xfrm>
          <a:prstGeom prst="rect">
            <a:avLst/>
          </a:prstGeom>
          <a:solidFill>
            <a:srgbClr val="203BE2"/>
          </a:solidFill>
        </p:spPr>
        <p:txBody>
          <a:bodyPr wrap="none" rtlCol="0">
            <a:spAutoFit/>
          </a:bodyPr>
          <a:lstStyle/>
          <a:p>
            <a:r>
              <a:rPr lang="en-US" b="1" dirty="0">
                <a:solidFill>
                  <a:srgbClr val="FFFF00"/>
                </a:solidFill>
              </a:rPr>
              <a:t>Total No. of turns: 268</a:t>
            </a:r>
          </a:p>
        </p:txBody>
      </p:sp>
      <p:sp>
        <p:nvSpPr>
          <p:cNvPr id="19" name="TextBox 18">
            <a:extLst>
              <a:ext uri="{FF2B5EF4-FFF2-40B4-BE49-F238E27FC236}">
                <a16:creationId xmlns:a16="http://schemas.microsoft.com/office/drawing/2014/main" id="{0BAB6863-5C81-4EBE-A8E7-61240B00FE1B}"/>
              </a:ext>
            </a:extLst>
          </p:cNvPr>
          <p:cNvSpPr txBox="1"/>
          <p:nvPr/>
        </p:nvSpPr>
        <p:spPr>
          <a:xfrm>
            <a:off x="1930201" y="1611933"/>
            <a:ext cx="2357056" cy="369332"/>
          </a:xfrm>
          <a:prstGeom prst="rect">
            <a:avLst/>
          </a:prstGeom>
          <a:solidFill>
            <a:srgbClr val="203BE2"/>
          </a:solidFill>
        </p:spPr>
        <p:txBody>
          <a:bodyPr wrap="none" rtlCol="0">
            <a:spAutoFit/>
          </a:bodyPr>
          <a:lstStyle/>
          <a:p>
            <a:r>
              <a:rPr lang="en-US" b="1" dirty="0">
                <a:solidFill>
                  <a:srgbClr val="FFFF00"/>
                </a:solidFill>
              </a:rPr>
              <a:t>Total No. of turns: 272</a:t>
            </a:r>
          </a:p>
        </p:txBody>
      </p:sp>
    </p:spTree>
    <p:extLst>
      <p:ext uri="{BB962C8B-B14F-4D97-AF65-F5344CB8AC3E}">
        <p14:creationId xmlns:p14="http://schemas.microsoft.com/office/powerpoint/2010/main" val="272205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106487" y="76200"/>
            <a:ext cx="7452722" cy="1000432"/>
          </a:xfrm>
        </p:spPr>
        <p:txBody>
          <a:bodyPr>
            <a:noAutofit/>
          </a:bodyPr>
          <a:lstStyle/>
          <a:p>
            <a:r>
              <a:rPr lang="en-US" altLang="en-US" sz="4000" dirty="0"/>
              <a:t>October 2021 Design #1 </a:t>
            </a:r>
            <a:br>
              <a:rPr lang="en-US" altLang="en-US" sz="4000" dirty="0"/>
            </a:br>
            <a:r>
              <a:rPr lang="en-US" altLang="en-US" sz="4000" dirty="0"/>
              <a:t>(</a:t>
            </a:r>
            <a:r>
              <a:rPr lang="en-US" altLang="en-US" sz="4000" dirty="0">
                <a:solidFill>
                  <a:srgbClr val="FFFF00"/>
                </a:solidFill>
              </a:rPr>
              <a:t>6 layers </a:t>
            </a:r>
            <a:r>
              <a:rPr lang="en-US" altLang="en-US" sz="4000" dirty="0"/>
              <a:t>in main coil)</a:t>
            </a:r>
          </a:p>
        </p:txBody>
      </p:sp>
      <p:pic>
        <p:nvPicPr>
          <p:cNvPr id="2" name="Picture 1">
            <a:extLst>
              <a:ext uri="{FF2B5EF4-FFF2-40B4-BE49-F238E27FC236}">
                <a16:creationId xmlns:a16="http://schemas.microsoft.com/office/drawing/2014/main" id="{E81883F0-5A59-4D33-A9EF-E12B761C4377}"/>
              </a:ext>
            </a:extLst>
          </p:cNvPr>
          <p:cNvPicPr>
            <a:picLocks noChangeAspect="1"/>
          </p:cNvPicPr>
          <p:nvPr/>
        </p:nvPicPr>
        <p:blipFill rotWithShape="1">
          <a:blip r:embed="rId2"/>
          <a:srcRect l="23326" t="15776" r="2213" b="743"/>
          <a:stretch/>
        </p:blipFill>
        <p:spPr>
          <a:xfrm>
            <a:off x="0" y="1276184"/>
            <a:ext cx="4934460" cy="5035163"/>
          </a:xfrm>
          <a:prstGeom prst="rect">
            <a:avLst/>
          </a:prstGeom>
        </p:spPr>
      </p:pic>
      <p:pic>
        <p:nvPicPr>
          <p:cNvPr id="4" name="Picture 3">
            <a:extLst>
              <a:ext uri="{FF2B5EF4-FFF2-40B4-BE49-F238E27FC236}">
                <a16:creationId xmlns:a16="http://schemas.microsoft.com/office/drawing/2014/main" id="{CDDD2F67-E684-4291-A8FC-9B30C4B6A2B1}"/>
              </a:ext>
            </a:extLst>
          </p:cNvPr>
          <p:cNvPicPr>
            <a:picLocks noChangeAspect="1"/>
          </p:cNvPicPr>
          <p:nvPr/>
        </p:nvPicPr>
        <p:blipFill>
          <a:blip r:embed="rId3"/>
          <a:stretch>
            <a:fillRect/>
          </a:stretch>
        </p:blipFill>
        <p:spPr>
          <a:xfrm>
            <a:off x="4934459" y="1633992"/>
            <a:ext cx="7130643" cy="4100885"/>
          </a:xfrm>
          <a:prstGeom prst="rect">
            <a:avLst/>
          </a:prstGeom>
        </p:spPr>
      </p:pic>
    </p:spTree>
    <p:extLst>
      <p:ext uri="{BB962C8B-B14F-4D97-AF65-F5344CB8AC3E}">
        <p14:creationId xmlns:p14="http://schemas.microsoft.com/office/powerpoint/2010/main" val="2467629162"/>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93C50077B73F4081A727CE26F7297D" ma:contentTypeVersion="13" ma:contentTypeDescription="Create a new document." ma:contentTypeScope="" ma:versionID="728083fc9d673f68be60a86c999b5ede">
  <xsd:schema xmlns:xsd="http://www.w3.org/2001/XMLSchema" xmlns:xs="http://www.w3.org/2001/XMLSchema" xmlns:p="http://schemas.microsoft.com/office/2006/metadata/properties" xmlns:ns3="d198decf-2ff7-46b8-bd1c-477e40bd1f45" xmlns:ns4="c66da833-743e-4877-8ff4-bd7d31564978" targetNamespace="http://schemas.microsoft.com/office/2006/metadata/properties" ma:root="true" ma:fieldsID="e3b51183db3b30395368252b0f7bc3ea" ns3:_="" ns4:_="">
    <xsd:import namespace="d198decf-2ff7-46b8-bd1c-477e40bd1f45"/>
    <xsd:import namespace="c66da833-743e-4877-8ff4-bd7d315649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decf-2ff7-46b8-bd1c-477e40bd1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6da833-743e-4877-8ff4-bd7d315649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A2CFB-FA42-43C6-91CA-BE64ACAE07C1}">
  <ds:schemaRefs>
    <ds:schemaRef ds:uri="http://purl.org/dc/dcmitype/"/>
    <ds:schemaRef ds:uri="http://schemas.microsoft.com/office/infopath/2007/PartnerControls"/>
    <ds:schemaRef ds:uri="http://purl.org/dc/terms/"/>
    <ds:schemaRef ds:uri="http://schemas.openxmlformats.org/package/2006/metadata/core-properties"/>
    <ds:schemaRef ds:uri="c66da833-743e-4877-8ff4-bd7d31564978"/>
    <ds:schemaRef ds:uri="http://schemas.microsoft.com/office/2006/documentManagement/types"/>
    <ds:schemaRef ds:uri="d198decf-2ff7-46b8-bd1c-477e40bd1f45"/>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D4EAA2D-D873-47C1-B2C4-B9A63102896B}">
  <ds:schemaRefs>
    <ds:schemaRef ds:uri="http://schemas.microsoft.com/sharepoint/v3/contenttype/forms"/>
  </ds:schemaRefs>
</ds:datastoreItem>
</file>

<file path=customXml/itemProps3.xml><?xml version="1.0" encoding="utf-8"?>
<ds:datastoreItem xmlns:ds="http://schemas.openxmlformats.org/officeDocument/2006/customXml" ds:itemID="{C2910A9C-A194-4F47-A155-03E33315F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decf-2ff7-46b8-bd1c-477e40bd1f45"/>
    <ds:schemaRef ds:uri="c66da833-743e-4877-8ff4-bd7d31564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66925</TotalTime>
  <Words>953</Words>
  <Application>Microsoft Office PowerPoint</Application>
  <PresentationFormat>Widescreen</PresentationFormat>
  <Paragraphs>127</Paragraphs>
  <Slides>22</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Courier New</vt:lpstr>
      <vt:lpstr>Franklin Gothic Book</vt:lpstr>
      <vt:lpstr>Franklin Gothic Medium</vt:lpstr>
      <vt:lpstr>Symbol</vt:lpstr>
      <vt:lpstr>Times New Roman</vt:lpstr>
      <vt:lpstr>Wingdings</vt:lpstr>
      <vt:lpstr>ATAP No Footer</vt:lpstr>
      <vt:lpstr>1_ATAP No Footer</vt:lpstr>
      <vt:lpstr>PowerPoint Presentation</vt:lpstr>
      <vt:lpstr>20 T HTS/LTS Hybrid Common Coil Design</vt:lpstr>
      <vt:lpstr>Performance Assumptions of Nb3Sn &amp; Bi2212</vt:lpstr>
      <vt:lpstr>Conductor Used</vt:lpstr>
      <vt:lpstr>September 2021 Design with New Jo</vt:lpstr>
      <vt:lpstr>50 mm, 20 T Bi2212/Nb3Sn Common Coil</vt:lpstr>
      <vt:lpstr>PowerPoint Presentation</vt:lpstr>
      <vt:lpstr>PowerPoint Presentation</vt:lpstr>
      <vt:lpstr>October 2021 Design #1  (6 layers in main coil)</vt:lpstr>
      <vt:lpstr>October 2021 Design #1  (margins for 6 layers in main coil)</vt:lpstr>
      <vt:lpstr>October 2021 Design #2  (5 layers in main coil)</vt:lpstr>
      <vt:lpstr>October 2021 Design #1  (margins for 5 layers in main coil)</vt:lpstr>
      <vt:lpstr>October 2021 Design #3  (4 layers in main coil)</vt:lpstr>
      <vt:lpstr>October 2021 Design #3  (margins for 4 layers in main coil)</vt:lpstr>
      <vt:lpstr>Summary</vt:lpstr>
      <vt:lpstr>Old slides from the last presentation in September 2021</vt:lpstr>
      <vt:lpstr>PowerPoint Presentation</vt:lpstr>
      <vt:lpstr>PowerPoint Presentation</vt:lpstr>
      <vt:lpstr>PowerPoint Presentation</vt:lpstr>
      <vt:lpstr>Lorentz Forces @20 T in Bi2212/Nb3Sn Hybrid</vt:lpstr>
      <vt:lpstr>PowerPoint Presentation</vt:lpstr>
      <vt:lpstr>Key Benefits of the Common Coil Design for HTS/LTS High Field Hybrid Dipoles</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Gupta, Ramesh C</cp:lastModifiedBy>
  <cp:revision>854</cp:revision>
  <cp:lastPrinted>2019-05-15T18:36:20Z</cp:lastPrinted>
  <dcterms:created xsi:type="dcterms:W3CDTF">2015-07-10T17:44:33Z</dcterms:created>
  <dcterms:modified xsi:type="dcterms:W3CDTF">2021-11-02T19:11:49Z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0x010100AE93C50077B73F4081A727CE26F7297D</vt:lpwstr>
  </property>
</Properties>
</file>