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3" r:id="rId1"/>
  </p:sldMasterIdLst>
  <p:notesMasterIdLst>
    <p:notesMasterId r:id="rId44"/>
  </p:notesMasterIdLst>
  <p:handoutMasterIdLst>
    <p:handoutMasterId r:id="rId45"/>
  </p:handoutMasterIdLst>
  <p:sldIdLst>
    <p:sldId id="256" r:id="rId2"/>
    <p:sldId id="358" r:id="rId3"/>
    <p:sldId id="357" r:id="rId4"/>
    <p:sldId id="359" r:id="rId5"/>
    <p:sldId id="360" r:id="rId6"/>
    <p:sldId id="361" r:id="rId7"/>
    <p:sldId id="362" r:id="rId8"/>
    <p:sldId id="363" r:id="rId9"/>
    <p:sldId id="364" r:id="rId10"/>
    <p:sldId id="365" r:id="rId11"/>
    <p:sldId id="367" r:id="rId12"/>
    <p:sldId id="368" r:id="rId13"/>
    <p:sldId id="366" r:id="rId14"/>
    <p:sldId id="370" r:id="rId15"/>
    <p:sldId id="369" r:id="rId16"/>
    <p:sldId id="371" r:id="rId17"/>
    <p:sldId id="372" r:id="rId18"/>
    <p:sldId id="373" r:id="rId19"/>
    <p:sldId id="374" r:id="rId20"/>
    <p:sldId id="377" r:id="rId21"/>
    <p:sldId id="376" r:id="rId22"/>
    <p:sldId id="379" r:id="rId23"/>
    <p:sldId id="380" r:id="rId24"/>
    <p:sldId id="398" r:id="rId25"/>
    <p:sldId id="381" r:id="rId26"/>
    <p:sldId id="382" r:id="rId27"/>
    <p:sldId id="392" r:id="rId28"/>
    <p:sldId id="378" r:id="rId29"/>
    <p:sldId id="383" r:id="rId30"/>
    <p:sldId id="384" r:id="rId31"/>
    <p:sldId id="385" r:id="rId32"/>
    <p:sldId id="386" r:id="rId33"/>
    <p:sldId id="387" r:id="rId34"/>
    <p:sldId id="388" r:id="rId35"/>
    <p:sldId id="389" r:id="rId36"/>
    <p:sldId id="391" r:id="rId37"/>
    <p:sldId id="390" r:id="rId38"/>
    <p:sldId id="393" r:id="rId39"/>
    <p:sldId id="394" r:id="rId40"/>
    <p:sldId id="395" r:id="rId41"/>
    <p:sldId id="396" r:id="rId42"/>
    <p:sldId id="399"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Ian Pong" initials="IP" lastIdx="20" clrIdx="0">
    <p:extLst>
      <p:ext uri="{19B8F6BF-5375-455C-9EA6-DF929625EA0E}">
        <p15:presenceInfo xmlns:p15="http://schemas.microsoft.com/office/powerpoint/2012/main" userId="S-1-5-21-1715567821-1060284298-725345543-46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14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807"/>
  </p:normalViewPr>
  <p:slideViewPr>
    <p:cSldViewPr snapToGrid="0" snapToObjects="1">
      <p:cViewPr varScale="1">
        <p:scale>
          <a:sx n="59" d="100"/>
          <a:sy n="59" d="100"/>
        </p:scale>
        <p:origin x="96" y="312"/>
      </p:cViewPr>
      <p:guideLst/>
    </p:cSldViewPr>
  </p:slideViewPr>
  <p:notesTextViewPr>
    <p:cViewPr>
      <p:scale>
        <a:sx n="1" d="1"/>
        <a:sy n="1" d="1"/>
      </p:scale>
      <p:origin x="0" y="0"/>
    </p:cViewPr>
  </p:notesTextViewPr>
  <p:notesViewPr>
    <p:cSldViewPr snapToGrid="0" snapToObjects="1">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6D4FD-FF72-4225-86D8-493BC3128DDD}" type="datetimeFigureOut">
              <a:rPr lang="en-US" smtClean="0"/>
              <a:t>2021-11-03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9686A-C00E-44AE-BF36-BEF938A1C869}" type="slidenum">
              <a:rPr lang="en-US" smtClean="0"/>
              <a:t>‹#›</a:t>
            </a:fld>
            <a:endParaRPr lang="en-US"/>
          </a:p>
        </p:txBody>
      </p:sp>
    </p:spTree>
    <p:extLst>
      <p:ext uri="{BB962C8B-B14F-4D97-AF65-F5344CB8AC3E}">
        <p14:creationId xmlns:p14="http://schemas.microsoft.com/office/powerpoint/2010/main" val="165770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1143000" y="685800"/>
            <a:ext cx="4572000" cy="3429000"/>
          </a:xfrm>
          <a:prstGeom prst="rect">
            <a:avLst/>
          </a:prstGeom>
        </p:spPr>
        <p:txBody>
          <a:bodyPr/>
          <a:lstStyle/>
          <a:p>
            <a:endParaRPr/>
          </a:p>
        </p:txBody>
      </p:sp>
      <p:sp>
        <p:nvSpPr>
          <p:cNvPr id="580" name="Shape 5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8" name="RGB_White-Seal_White-Mark_SC_Horizontal–400dpi.png" descr="RGB_White-Seal_White-Mark_SC_Horizontal–400dpi.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9570" y="12951502"/>
            <a:ext cx="3140938" cy="527230"/>
          </a:xfrm>
          <a:prstGeom prst="rect">
            <a:avLst/>
          </a:prstGeom>
          <a:ln w="12700">
            <a:miter lim="400000"/>
          </a:ln>
        </p:spPr>
      </p:pic>
      <p:pic>
        <p:nvPicPr>
          <p:cNvPr id="46" name="image4.jpg" descr="image4.jpg">
            <a:extLst>
              <a:ext uri="{FF2B5EF4-FFF2-40B4-BE49-F238E27FC236}">
                <a16:creationId xmlns:a16="http://schemas.microsoft.com/office/drawing/2014/main" id="{57795F10-1D82-EA4B-A09C-054AF45541C0}"/>
              </a:ext>
            </a:extLst>
          </p:cNvPr>
          <p:cNvPicPr>
            <a:picLocks/>
          </p:cNvPicPr>
          <p:nvPr userDrawn="1"/>
        </p:nvPicPr>
        <p:blipFill>
          <a:blip r:embed="rId3">
            <a:alphaModFix amt="40000"/>
            <a:extLst>
              <a:ext uri="{BEBA8EAE-BF5A-486C-A8C5-ECC9F3942E4B}">
                <a14:imgProps xmlns:a14="http://schemas.microsoft.com/office/drawing/2010/main">
                  <a14:imgLayer r:embed="rId4">
                    <a14:imgEffect>
                      <a14:saturation sat="108000"/>
                    </a14:imgEffect>
                    <a14:imgEffect>
                      <a14:brightnessContrast bright="-4000" contrast="23000"/>
                    </a14:imgEffect>
                  </a14:imgLayer>
                </a14:imgProps>
              </a:ext>
            </a:extLst>
          </a:blip>
          <a:stretch>
            <a:fillRect/>
          </a:stretch>
        </p:blipFill>
        <p:spPr>
          <a:xfrm>
            <a:off x="4200" y="0"/>
            <a:ext cx="24375600" cy="12649200"/>
          </a:xfrm>
          <a:prstGeom prst="rect">
            <a:avLst/>
          </a:prstGeom>
          <a:ln w="12700" cap="flat">
            <a:noFill/>
            <a:miter lim="400000"/>
          </a:ln>
          <a:effectLst/>
        </p:spPr>
      </p:pic>
      <p:sp>
        <p:nvSpPr>
          <p:cNvPr id="130" name="Rectangle"/>
          <p:cNvSpPr/>
          <p:nvPr/>
        </p:nvSpPr>
        <p:spPr>
          <a:xfrm>
            <a:off x="4200" y="7428530"/>
            <a:ext cx="24375600" cy="5261330"/>
          </a:xfrm>
          <a:prstGeom prst="rect">
            <a:avLst/>
          </a:prstGeom>
          <a:gradFill>
            <a:gsLst>
              <a:gs pos="0">
                <a:srgbClr val="1F497D"/>
              </a:gs>
              <a:gs pos="100000">
                <a:schemeClr val="accent3">
                  <a:alpha val="48000"/>
                </a:schemeClr>
              </a:gs>
            </a:gsLst>
            <a:lin ang="16200000"/>
          </a:gradFill>
          <a:ln w="12700">
            <a:miter lim="400000"/>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131" name="Body Level One…"/>
          <p:cNvSpPr txBox="1">
            <a:spLocks noGrp="1"/>
          </p:cNvSpPr>
          <p:nvPr>
            <p:ph type="body" sz="quarter" idx="1"/>
          </p:nvPr>
        </p:nvSpPr>
        <p:spPr>
          <a:xfrm>
            <a:off x="3965574" y="8229600"/>
            <a:ext cx="16452852" cy="3886940"/>
          </a:xfrm>
          <a:prstGeom prst="rect">
            <a:avLst/>
          </a:prstGeom>
        </p:spPr>
        <p:txBody>
          <a:bodyPr anchor="ctr"/>
          <a:lstStyle>
            <a:lvl1pPr marL="0" indent="0" algn="ctr">
              <a:buSzTx/>
              <a:buFontTx/>
              <a:buNone/>
              <a:defRPr sz="4800">
                <a:solidFill>
                  <a:srgbClr val="FFFFFF"/>
                </a:solidFill>
                <a:latin typeface="Franklin Gothic Book"/>
                <a:ea typeface="Franklin Gothic Book"/>
                <a:cs typeface="Franklin Gothic Book"/>
                <a:sym typeface="Franklin Gothic Book"/>
              </a:defRPr>
            </a:lvl1pPr>
            <a:lvl2pPr marL="0" indent="0" algn="ctr">
              <a:buSzTx/>
              <a:buFontTx/>
              <a:buNone/>
              <a:defRPr sz="4800">
                <a:solidFill>
                  <a:srgbClr val="FFFFFF"/>
                </a:solidFill>
                <a:latin typeface="Franklin Gothic Book"/>
                <a:ea typeface="Franklin Gothic Book"/>
                <a:cs typeface="Franklin Gothic Book"/>
                <a:sym typeface="Franklin Gothic Book"/>
              </a:defRPr>
            </a:lvl2pPr>
            <a:lvl3pPr marL="0" indent="0" algn="ctr">
              <a:buSzTx/>
              <a:buFontTx/>
              <a:buNone/>
              <a:defRPr sz="4800">
                <a:solidFill>
                  <a:srgbClr val="FFFFFF"/>
                </a:solidFill>
                <a:latin typeface="Franklin Gothic Book"/>
                <a:ea typeface="Franklin Gothic Book"/>
                <a:cs typeface="Franklin Gothic Book"/>
                <a:sym typeface="Franklin Gothic Book"/>
              </a:defRPr>
            </a:lvl3pPr>
            <a:lvl4pPr marL="0" indent="0" algn="ctr">
              <a:buSzTx/>
              <a:buFontTx/>
              <a:buNone/>
              <a:defRPr sz="4800">
                <a:solidFill>
                  <a:srgbClr val="FFFFFF"/>
                </a:solidFill>
                <a:latin typeface="Franklin Gothic Book"/>
                <a:ea typeface="Franklin Gothic Book"/>
                <a:cs typeface="Franklin Gothic Book"/>
                <a:sym typeface="Franklin Gothic Book"/>
              </a:defRPr>
            </a:lvl4pPr>
            <a:lvl5pPr marL="0" indent="0" algn="ctr">
              <a:buSzTx/>
              <a:buFontTx/>
              <a:buNone/>
              <a:defRPr sz="4800">
                <a:solidFill>
                  <a:srgbClr val="FFFFFF"/>
                </a:solidFill>
                <a:latin typeface="Franklin Gothic Book"/>
                <a:ea typeface="Franklin Gothic Book"/>
                <a:cs typeface="Franklin Gothic Book"/>
                <a:sym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3" name="Rectangle"/>
          <p:cNvSpPr>
            <a:spLocks noGrp="1"/>
          </p:cNvSpPr>
          <p:nvPr>
            <p:ph type="body" sz="half" idx="13"/>
          </p:nvPr>
        </p:nvSpPr>
        <p:spPr>
          <a:xfrm>
            <a:off x="4724" y="4994183"/>
            <a:ext cx="24374552" cy="2427058"/>
          </a:xfrm>
          <a:prstGeom prst="rect">
            <a:avLst/>
          </a:prstGeom>
          <a:solidFill>
            <a:srgbClr val="1F497D"/>
          </a:solidFill>
        </p:spPr>
        <p:txBody>
          <a:bodyPr anchor="ctr">
            <a:normAutofit/>
          </a:bodyPr>
          <a:lstStyle>
            <a:lvl1pPr marL="0" indent="0" algn="ctr">
              <a:buFontTx/>
              <a:buNone/>
              <a:defRPr sz="7200" baseline="0">
                <a:solidFill>
                  <a:schemeClr val="bg1"/>
                </a:solidFill>
              </a:defRPr>
            </a:lvl1pPr>
          </a:lstStyle>
          <a:p>
            <a:pPr marL="124324" lvl="0" indent="-124324">
              <a:defRPr sz="4800"/>
            </a:pPr>
            <a:r>
              <a:rPr lang="en-US" sz="7200"/>
              <a:t>Click to edit Master text styles</a:t>
            </a:r>
          </a:p>
        </p:txBody>
      </p:sp>
      <p:sp>
        <p:nvSpPr>
          <p:cNvPr id="135" name="Slide Number"/>
          <p:cNvSpPr txBox="1">
            <a:spLocks noGrp="1"/>
          </p:cNvSpPr>
          <p:nvPr>
            <p:ph type="sldNum" sz="quarter" idx="2"/>
          </p:nvPr>
        </p:nvSpPr>
        <p:spPr>
          <a:xfrm>
            <a:off x="18900000" y="12600000"/>
            <a:ext cx="1188000" cy="1044000"/>
          </a:xfrm>
          <a:prstGeom prst="rect">
            <a:avLst/>
          </a:prstGeom>
        </p:spPr>
        <p:txBody>
          <a:bodyPr/>
          <a:lstStyle/>
          <a:p>
            <a:fld id="{86CB4B4D-7CA3-9044-876B-883B54F8677D}"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1654176" y="12774313"/>
            <a:ext cx="2585316" cy="839374"/>
          </a:xfrm>
        </p:spPr>
        <p:txBody>
          <a:bodyPr/>
          <a:lstStyle>
            <a:lvl1pPr>
              <a:defRPr sz="2800">
                <a:solidFill>
                  <a:schemeClr val="bg1"/>
                </a:solidFill>
              </a:defRPr>
            </a:lvl1pPr>
          </a:lstStyle>
          <a:p>
            <a:r>
              <a:rPr lang="en-US"/>
              <a:t>2021-11-03</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3200"/>
            </a:lvl1pPr>
          </a:lstStyle>
          <a:p>
            <a:r>
              <a:rPr lang="en-US"/>
              <a:t>Introduction to Materials Naminig Scheme </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14" name="Text Placeholder 13">
            <a:extLst>
              <a:ext uri="{FF2B5EF4-FFF2-40B4-BE49-F238E27FC236}">
                <a16:creationId xmlns:a16="http://schemas.microsoft.com/office/drawing/2014/main" id="{CF72E2FE-7B63-AF4A-93E8-BA374B01E2CB}"/>
              </a:ext>
            </a:extLst>
          </p:cNvPr>
          <p:cNvSpPr>
            <a:spLocks noGrp="1"/>
          </p:cNvSpPr>
          <p:nvPr>
            <p:ph type="body" sz="quarter" idx="13" hasCustomPrompt="1"/>
          </p:nvPr>
        </p:nvSpPr>
        <p:spPr>
          <a:xfrm>
            <a:off x="1654176" y="3048000"/>
            <a:ext cx="21031199" cy="9061450"/>
          </a:xfrm>
        </p:spPr>
        <p:txBody>
          <a:bodyPr lIns="182880" rIns="182880">
            <a:normAutofit/>
          </a:bodyPr>
          <a:lstStyle>
            <a:lvl1pPr marL="540000" indent="-540000">
              <a:defRPr sz="6000"/>
            </a:lvl1pPr>
            <a:lvl2pPr marL="1080000" indent="-720000">
              <a:buFont typeface="Courier New" panose="02070309020205020404" pitchFamily="49" charset="0"/>
              <a:buChar char="o"/>
              <a:defRPr sz="4800"/>
            </a:lvl2pPr>
            <a:lvl3pPr marL="1800000" indent="-720000">
              <a:buFont typeface="Wingdings" pitchFamily="2" charset="2"/>
              <a:buChar char="Ø"/>
              <a:defRPr sz="4400"/>
            </a:lvl3pPr>
            <a:lvl4pPr marL="2340000" indent="-540000">
              <a:buFont typeface="Wingdings" pitchFamily="2" charset="2"/>
              <a:buChar char="ü"/>
              <a:defRPr sz="3600"/>
            </a:lvl4pPr>
            <a:lvl5pPr marL="3240000" indent="-540000">
              <a:defRPr sz="28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4200" y="-5773"/>
            <a:ext cx="24375600" cy="2277918"/>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sz="44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312000" y="44739"/>
            <a:ext cx="23760000" cy="2176895"/>
          </a:xfrm>
        </p:spPr>
        <p:txBody>
          <a:bodyPr>
            <a:normAutofit/>
          </a:bodyPr>
          <a:lstStyle>
            <a:lvl1pPr algn="l">
              <a:defRPr sz="96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3549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1654176" y="12774313"/>
            <a:ext cx="2585316" cy="839374"/>
          </a:xfrm>
        </p:spPr>
        <p:txBody>
          <a:bodyPr/>
          <a:lstStyle>
            <a:lvl1pPr>
              <a:defRPr sz="2800">
                <a:solidFill>
                  <a:schemeClr val="bg1"/>
                </a:solidFill>
              </a:defRPr>
            </a:lvl1pPr>
          </a:lstStyle>
          <a:p>
            <a:r>
              <a:rPr lang="en-US"/>
              <a:t>2021-11-03</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3200"/>
            </a:lvl1pPr>
          </a:lstStyle>
          <a:p>
            <a:r>
              <a:rPr lang="en-US"/>
              <a:t>Introduction to Materials Naminig Scheme </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9" name="Text Placeholder 2"/>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3"/>
          </p:nvPr>
        </p:nvSpPr>
        <p:spPr>
          <a:xfrm>
            <a:off x="1654176" y="3299012"/>
            <a:ext cx="21031200" cy="5825938"/>
          </a:xfrm>
        </p:spPr>
        <p:txBody>
          <a:bodyPr anchor="b">
            <a:normAutofit/>
          </a:bodyPr>
          <a:lstStyle>
            <a:lvl1pPr marL="0" indent="0">
              <a:lnSpc>
                <a:spcPct val="150000"/>
              </a:lnSpc>
              <a:spcAft>
                <a:spcPts val="1800"/>
              </a:spcAft>
              <a:buNone/>
              <a:defRPr sz="6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77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1654176" y="12774313"/>
            <a:ext cx="2585316" cy="839374"/>
          </a:xfrm>
        </p:spPr>
        <p:txBody>
          <a:bodyPr/>
          <a:lstStyle>
            <a:lvl1pPr>
              <a:defRPr sz="2800">
                <a:solidFill>
                  <a:schemeClr val="bg1"/>
                </a:solidFill>
              </a:defRPr>
            </a:lvl1pPr>
          </a:lstStyle>
          <a:p>
            <a:r>
              <a:rPr lang="en-US"/>
              <a:t>2021-11-03</a:t>
            </a:r>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3200"/>
            </a:lvl1pPr>
          </a:lstStyle>
          <a:p>
            <a:r>
              <a:rPr lang="en-US"/>
              <a:t>Introduction to Materials Naminig Scheme </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p:txBody>
          <a:bodyPr/>
          <a:lstStyle/>
          <a:p>
            <a:fld id="{695884B8-C86C-9247-916E-0E4ED69A0AE3}" type="slidenum">
              <a:rPr lang="en-US" smtClean="0"/>
              <a:t>‹#›</a:t>
            </a:fld>
            <a:endParaRPr lang="en-US"/>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4200" y="-5773"/>
            <a:ext cx="24375600" cy="2277918"/>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sz="44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312000" y="44739"/>
            <a:ext cx="23760000" cy="2176895"/>
          </a:xfrm>
        </p:spPr>
        <p:txBody>
          <a:bodyPr>
            <a:normAutofit/>
          </a:bodyPr>
          <a:lstStyle>
            <a:lvl1pPr algn="l">
              <a:defRPr sz="96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4967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E template">
    <p:spTree>
      <p:nvGrpSpPr>
        <p:cNvPr id="1" name=""/>
        <p:cNvGrpSpPr/>
        <p:nvPr/>
      </p:nvGrpSpPr>
      <p:grpSpPr>
        <a:xfrm>
          <a:off x="0" y="0"/>
          <a:ext cx="0" cy="0"/>
          <a:chOff x="0" y="0"/>
          <a:chExt cx="0" cy="0"/>
        </a:xfrm>
      </p:grpSpPr>
      <p:sp>
        <p:nvSpPr>
          <p:cNvPr id="3" name="Rectangle 2"/>
          <p:cNvSpPr/>
          <p:nvPr/>
        </p:nvSpPr>
        <p:spPr bwMode="auto">
          <a:xfrm>
            <a:off x="0" y="3"/>
            <a:ext cx="24384000" cy="1711326"/>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1828330" eaLnBrk="0" fontAlgn="auto" hangingPunct="0">
              <a:spcBef>
                <a:spcPts val="0"/>
              </a:spcBef>
              <a:spcAft>
                <a:spcPts val="0"/>
              </a:spcAft>
              <a:buClrTx/>
              <a:buSzTx/>
              <a:buFontTx/>
              <a:buNone/>
              <a:defRPr/>
            </a:pPr>
            <a:endParaRPr lang="en-US" sz="4800">
              <a:solidFill>
                <a:prstClr val="black"/>
              </a:solidFill>
              <a:latin typeface="Franklin Gothic Book"/>
              <a:ea typeface="ＭＳ Ｐゴシック" charset="-128"/>
              <a:cs typeface="ＭＳ Ｐゴシック" charset="-128"/>
            </a:endParaRPr>
          </a:p>
        </p:txBody>
      </p:sp>
      <p:sp>
        <p:nvSpPr>
          <p:cNvPr id="16" name="Title 1"/>
          <p:cNvSpPr>
            <a:spLocks noGrp="1"/>
          </p:cNvSpPr>
          <p:nvPr>
            <p:ph type="title"/>
          </p:nvPr>
        </p:nvSpPr>
        <p:spPr>
          <a:xfrm>
            <a:off x="0" y="25157"/>
            <a:ext cx="24384000" cy="1711530"/>
          </a:xfrm>
          <a:prstGeom prst="rect">
            <a:avLst/>
          </a:prstGeom>
        </p:spPr>
        <p:txBody>
          <a:bodyPr anchor="ctr"/>
          <a:lstStyle>
            <a:lvl1pPr>
              <a:defRPr sz="5600">
                <a:solidFill>
                  <a:srgbClr val="FFFFF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1605280" y="2941956"/>
            <a:ext cx="21742400" cy="9097644"/>
          </a:xfrm>
          <a:prstGeom prst="rect">
            <a:avLst/>
          </a:prstGeom>
        </p:spPr>
        <p:txBody>
          <a:bodyPr/>
          <a:lstStyle>
            <a:lvl1pPr>
              <a:defRPr>
                <a:solidFill>
                  <a:schemeClr val="tx1"/>
                </a:solidFill>
              </a:defRPr>
            </a:lvl1pPr>
            <a:lvl2pPr marL="574676" indent="-450850">
              <a:buFont typeface="Wingdings" panose="05000000000000000000" pitchFamily="2" charset="2"/>
              <a:buChar char="§"/>
              <a:defRPr>
                <a:solidFill>
                  <a:schemeClr val="tx1"/>
                </a:solidFill>
              </a:defRPr>
            </a:lvl2pPr>
            <a:lvl3pPr marL="1597024" indent="-685800">
              <a:buFont typeface="Courier New" panose="02070309020205020404" pitchFamily="49" charset="0"/>
              <a:buChar char="o"/>
              <a:defRPr>
                <a:solidFill>
                  <a:schemeClr val="tx1"/>
                </a:solidFill>
              </a:defRPr>
            </a:lvl3pPr>
            <a:lvl4pPr marL="2051050" indent="-685800">
              <a:buFont typeface="Courier New" panose="02070309020205020404" pitchFamily="49" charset="0"/>
              <a:buChar char="o"/>
              <a:defRPr>
                <a:solidFill>
                  <a:schemeClr val="tx1"/>
                </a:solidFill>
              </a:defRPr>
            </a:lvl4pPr>
            <a:lvl5pPr marL="2505076" indent="-685800">
              <a:buFont typeface="Courier New" panose="02070309020205020404" pitchFamily="49" charset="0"/>
              <a:buChar char="o"/>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2F679EE-959D-724E-B3F3-4EB37B74AB7A}"/>
              </a:ext>
            </a:extLst>
          </p:cNvPr>
          <p:cNvSpPr>
            <a:spLocks noGrp="1"/>
          </p:cNvSpPr>
          <p:nvPr>
            <p:ph type="sldNum" sz="quarter" idx="4"/>
          </p:nvPr>
        </p:nvSpPr>
        <p:spPr>
          <a:xfrm>
            <a:off x="22148802" y="12649203"/>
            <a:ext cx="1377800" cy="730250"/>
          </a:xfrm>
          <a:prstGeom prst="rect">
            <a:avLst/>
          </a:prstGeom>
        </p:spPr>
        <p:txBody>
          <a:bodyPr vert="horz" lIns="91440" tIns="45720" rIns="91440" bIns="45720" rtlCol="0" anchor="ctr"/>
          <a:lstStyle>
            <a:lvl1pPr algn="r">
              <a:defRPr sz="2000" b="0" i="0">
                <a:solidFill>
                  <a:schemeClr val="bg1"/>
                </a:solidFill>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37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1">
            <a:extLst>
              <a:ext uri="{FF2B5EF4-FFF2-40B4-BE49-F238E27FC236}">
                <a16:creationId xmlns:a16="http://schemas.microsoft.com/office/drawing/2014/main" id="{9C1FF5CC-DD7B-EA48-9EEA-CBA2AB304914}"/>
              </a:ext>
            </a:extLst>
          </p:cNvPr>
          <p:cNvSpPr/>
          <p:nvPr userDrawn="1"/>
        </p:nvSpPr>
        <p:spPr>
          <a:xfrm>
            <a:off x="4200" y="12643553"/>
            <a:ext cx="24375600" cy="1072447"/>
          </a:xfrm>
          <a:prstGeom prst="rect">
            <a:avLst/>
          </a:prstGeom>
          <a:solidFill>
            <a:srgbClr val="1F497D"/>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sp>
        <p:nvSpPr>
          <p:cNvPr id="2" name="Title Placeholder 1">
            <a:extLst>
              <a:ext uri="{FF2B5EF4-FFF2-40B4-BE49-F238E27FC236}">
                <a16:creationId xmlns:a16="http://schemas.microsoft.com/office/drawing/2014/main" id="{4405555F-2535-DA45-A3F8-E4DC3AB8680E}"/>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2B235-36FF-A74E-9551-09783DCFA13E}"/>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75634-6A51-4E47-9CB3-EFDB0E57DF87}"/>
              </a:ext>
            </a:extLst>
          </p:cNvPr>
          <p:cNvSpPr>
            <a:spLocks noGrp="1"/>
          </p:cNvSpPr>
          <p:nvPr>
            <p:ph type="dt" sz="half" idx="2"/>
          </p:nvPr>
        </p:nvSpPr>
        <p:spPr>
          <a:xfrm>
            <a:off x="2286000" y="12774313"/>
            <a:ext cx="1953491" cy="83937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2021-11-03</a:t>
            </a:r>
            <a:endParaRPr lang="en-US" dirty="0"/>
          </a:p>
        </p:txBody>
      </p:sp>
      <p:sp>
        <p:nvSpPr>
          <p:cNvPr id="5" name="Footer Placeholder 4">
            <a:extLst>
              <a:ext uri="{FF2B5EF4-FFF2-40B4-BE49-F238E27FC236}">
                <a16:creationId xmlns:a16="http://schemas.microsoft.com/office/drawing/2014/main" id="{65A86D19-4C67-4E4D-B372-AB5467AD0647}"/>
              </a:ext>
            </a:extLst>
          </p:cNvPr>
          <p:cNvSpPr>
            <a:spLocks noGrp="1"/>
          </p:cNvSpPr>
          <p:nvPr>
            <p:ph type="ftr" sz="quarter" idx="3"/>
          </p:nvPr>
        </p:nvSpPr>
        <p:spPr>
          <a:xfrm>
            <a:off x="4783777" y="12828875"/>
            <a:ext cx="13725895" cy="730250"/>
          </a:xfrm>
          <a:prstGeom prst="rect">
            <a:avLst/>
          </a:prstGeom>
        </p:spPr>
        <p:txBody>
          <a:bodyPr vert="horz" lIns="91440" tIns="45720" rIns="91440" bIns="45720" rtlCol="0" anchor="ctr"/>
          <a:lstStyle>
            <a:lvl1pPr algn="ctr">
              <a:defRPr sz="2400" baseline="0">
                <a:solidFill>
                  <a:schemeClr val="bg1"/>
                </a:solidFill>
              </a:defRPr>
            </a:lvl1pPr>
          </a:lstStyle>
          <a:p>
            <a:r>
              <a:rPr lang="en-US"/>
              <a:t>Introduction to Materials Naminig Scheme </a:t>
            </a:r>
            <a:endParaRPr lang="en-US" dirty="0"/>
          </a:p>
        </p:txBody>
      </p:sp>
      <p:sp>
        <p:nvSpPr>
          <p:cNvPr id="6" name="Slide Number Placeholder 5">
            <a:extLst>
              <a:ext uri="{FF2B5EF4-FFF2-40B4-BE49-F238E27FC236}">
                <a16:creationId xmlns:a16="http://schemas.microsoft.com/office/drawing/2014/main" id="{2CBA94FF-C450-0242-8C3C-BB96B744A636}"/>
              </a:ext>
            </a:extLst>
          </p:cNvPr>
          <p:cNvSpPr>
            <a:spLocks noGrp="1"/>
          </p:cNvSpPr>
          <p:nvPr>
            <p:ph type="sldNum" sz="quarter" idx="4"/>
          </p:nvPr>
        </p:nvSpPr>
        <p:spPr>
          <a:xfrm>
            <a:off x="18900000" y="12672000"/>
            <a:ext cx="1188000" cy="1044000"/>
          </a:xfrm>
          <a:prstGeom prst="rect">
            <a:avLst/>
          </a:prstGeom>
        </p:spPr>
        <p:txBody>
          <a:bodyPr vert="horz" lIns="91440" tIns="45720" rIns="91440" bIns="45720" rtlCol="0" anchor="ctr"/>
          <a:lstStyle>
            <a:lvl1pPr algn="r">
              <a:defRPr sz="2800" baseline="0">
                <a:solidFill>
                  <a:schemeClr val="bg1"/>
                </a:solidFill>
              </a:defRPr>
            </a:lvl1pPr>
          </a:lstStyle>
          <a:p>
            <a:fld id="{695884B8-C86C-9247-916E-0E4ED69A0AE3}" type="slidenum">
              <a:rPr lang="en-US" smtClean="0"/>
              <a:pPr/>
              <a:t>‹#›</a:t>
            </a:fld>
            <a:endParaRPr lang="en-US" dirty="0"/>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43663" y="12708000"/>
            <a:ext cx="3961599" cy="1008000"/>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12672000"/>
            <a:ext cx="1223438" cy="1044000"/>
          </a:xfrm>
          <a:prstGeom prst="rect">
            <a:avLst/>
          </a:prstGeom>
        </p:spPr>
      </p:pic>
    </p:spTree>
    <p:extLst>
      <p:ext uri="{BB962C8B-B14F-4D97-AF65-F5344CB8AC3E}">
        <p14:creationId xmlns:p14="http://schemas.microsoft.com/office/powerpoint/2010/main" val="223280131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87" r:id="rId3"/>
    <p:sldLayoutId id="2147483662" r:id="rId4"/>
    <p:sldLayoutId id="2147483701"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pong@lbl.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ocs.google.com/document/d/1am51JrgTUGlOrg8hag46--GsrXn4jg9D/edit?usp=sharing&amp;ouid=108848330574307884631&amp;rtpof=true&amp;sd=tr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document/d/1am51JrgTUGlOrg8hag46--GsrXn4jg9D/edit?usp=sharing&amp;ouid=108848330574307884631&amp;rtpof=true&amp;sd=tru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arcoderesource.com/excelbarcodefon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oren Prestemon…"/>
          <p:cNvSpPr txBox="1">
            <a:spLocks noGrp="1"/>
          </p:cNvSpPr>
          <p:nvPr>
            <p:ph type="body" sz="quarter" idx="1"/>
          </p:nvPr>
        </p:nvSpPr>
        <p:spPr/>
        <p:txBody>
          <a:bodyPr>
            <a:normAutofit/>
          </a:bodyPr>
          <a:lstStyle/>
          <a:p>
            <a:r>
              <a:rPr lang="en-US" dirty="0"/>
              <a:t>Ian Pong (</a:t>
            </a:r>
            <a:r>
              <a:rPr lang="en-US" dirty="0">
                <a:hlinkClick r:id="rId2"/>
              </a:rPr>
              <a:t>ipong@lbl.gov</a:t>
            </a:r>
            <a:r>
              <a:rPr lang="en-US" dirty="0"/>
              <a:t>) </a:t>
            </a:r>
          </a:p>
          <a:p>
            <a:r>
              <a:rPr lang="en-US" dirty="0"/>
              <a:t>Lawrence Berkeley National Laboratory</a:t>
            </a:r>
          </a:p>
          <a:p>
            <a:endParaRPr lang="en-US" dirty="0"/>
          </a:p>
        </p:txBody>
      </p:sp>
      <p:sp>
        <p:nvSpPr>
          <p:cNvPr id="6" name="Text Placeholder 5">
            <a:extLst>
              <a:ext uri="{FF2B5EF4-FFF2-40B4-BE49-F238E27FC236}">
                <a16:creationId xmlns:a16="http://schemas.microsoft.com/office/drawing/2014/main" id="{38E5C7D5-CA4C-E14F-85AC-328CE2B0D82A}"/>
              </a:ext>
            </a:extLst>
          </p:cNvPr>
          <p:cNvSpPr>
            <a:spLocks noGrp="1"/>
          </p:cNvSpPr>
          <p:nvPr>
            <p:ph type="body" sz="half" idx="13"/>
          </p:nvPr>
        </p:nvSpPr>
        <p:spPr/>
        <p:txBody>
          <a:bodyPr/>
          <a:lstStyle/>
          <a:p>
            <a:r>
              <a:rPr lang="en-US" dirty="0"/>
              <a:t>Materials Naming Scheme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B0703-F3F6-4C7A-AB90-3B0E764E7E3F}"/>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E65BE09-B0E1-4AC6-A0F5-31D6F469B476}"/>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006ED2D2-6AEC-4179-B47E-DF4DC5D36893}"/>
              </a:ext>
            </a:extLst>
          </p:cNvPr>
          <p:cNvSpPr>
            <a:spLocks noGrp="1"/>
          </p:cNvSpPr>
          <p:nvPr>
            <p:ph type="sldNum" sz="quarter" idx="12"/>
          </p:nvPr>
        </p:nvSpPr>
        <p:spPr/>
        <p:txBody>
          <a:bodyPr/>
          <a:lstStyle/>
          <a:p>
            <a:fld id="{695884B8-C86C-9247-916E-0E4ED69A0AE3}" type="slidenum">
              <a:rPr lang="en-US" smtClean="0"/>
              <a:t>10</a:t>
            </a:fld>
            <a:endParaRPr lang="en-US"/>
          </a:p>
        </p:txBody>
      </p:sp>
      <p:sp>
        <p:nvSpPr>
          <p:cNvPr id="5" name="Text Placeholder 4">
            <a:extLst>
              <a:ext uri="{FF2B5EF4-FFF2-40B4-BE49-F238E27FC236}">
                <a16:creationId xmlns:a16="http://schemas.microsoft.com/office/drawing/2014/main" id="{96F1DF4F-79D5-4C00-9A3E-C49B1AFAFA86}"/>
              </a:ext>
            </a:extLst>
          </p:cNvPr>
          <p:cNvSpPr>
            <a:spLocks noGrp="1"/>
          </p:cNvSpPr>
          <p:nvPr>
            <p:ph type="body" sz="quarter" idx="13"/>
          </p:nvPr>
        </p:nvSpPr>
        <p:spPr/>
        <p:txBody>
          <a:bodyPr/>
          <a:lstStyle/>
          <a:p>
            <a:r>
              <a:rPr lang="en-US" dirty="0"/>
              <a:t>Rough diameter is the strand diameter in tenth parts of millimeter and truncated (not rounded) to tenth part of millimeter.  </a:t>
            </a:r>
          </a:p>
          <a:p>
            <a:pPr lvl="1"/>
            <a:r>
              <a:rPr lang="en-US" dirty="0"/>
              <a:t>Example: 12 for 1.20 mm up to 1.29 mm, 08 for 0.80 mm up to 0.89 mm.  </a:t>
            </a:r>
          </a:p>
          <a:p>
            <a:endParaRPr lang="en-US" dirty="0"/>
          </a:p>
        </p:txBody>
      </p:sp>
      <p:sp>
        <p:nvSpPr>
          <p:cNvPr id="6" name="Title 5">
            <a:extLst>
              <a:ext uri="{FF2B5EF4-FFF2-40B4-BE49-F238E27FC236}">
                <a16:creationId xmlns:a16="http://schemas.microsoft.com/office/drawing/2014/main" id="{FF264EB0-BD02-46A7-9BE6-8B04335E282A}"/>
              </a:ext>
            </a:extLst>
          </p:cNvPr>
          <p:cNvSpPr>
            <a:spLocks noGrp="1"/>
          </p:cNvSpPr>
          <p:nvPr>
            <p:ph type="title"/>
          </p:nvPr>
        </p:nvSpPr>
        <p:spPr/>
        <p:txBody>
          <a:bodyPr/>
          <a:lstStyle/>
          <a:p>
            <a:r>
              <a:rPr lang="en-US" dirty="0"/>
              <a:t>Rough Diameter</a:t>
            </a:r>
          </a:p>
        </p:txBody>
      </p:sp>
    </p:spTree>
    <p:extLst>
      <p:ext uri="{BB962C8B-B14F-4D97-AF65-F5344CB8AC3E}">
        <p14:creationId xmlns:p14="http://schemas.microsoft.com/office/powerpoint/2010/main" val="7841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00CFB-D812-4136-8A1C-13B170ECFB21}"/>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E34C148A-F2BD-4EF6-BF5B-082140F7E7A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78F0BE69-8A1D-4A42-8501-D15218759D58}"/>
              </a:ext>
            </a:extLst>
          </p:cNvPr>
          <p:cNvSpPr>
            <a:spLocks noGrp="1"/>
          </p:cNvSpPr>
          <p:nvPr>
            <p:ph type="sldNum" sz="quarter" idx="12"/>
          </p:nvPr>
        </p:nvSpPr>
        <p:spPr/>
        <p:txBody>
          <a:bodyPr/>
          <a:lstStyle/>
          <a:p>
            <a:fld id="{695884B8-C86C-9247-916E-0E4ED69A0AE3}" type="slidenum">
              <a:rPr lang="en-US" smtClean="0"/>
              <a:t>11</a:t>
            </a:fld>
            <a:endParaRPr lang="en-US"/>
          </a:p>
        </p:txBody>
      </p:sp>
      <p:sp>
        <p:nvSpPr>
          <p:cNvPr id="5" name="Text Placeholder 4">
            <a:extLst>
              <a:ext uri="{FF2B5EF4-FFF2-40B4-BE49-F238E27FC236}">
                <a16:creationId xmlns:a16="http://schemas.microsoft.com/office/drawing/2014/main" id="{1C059569-3152-4BCB-83E1-95D330A4C72E}"/>
              </a:ext>
            </a:extLst>
          </p:cNvPr>
          <p:cNvSpPr>
            <a:spLocks noGrp="1"/>
          </p:cNvSpPr>
          <p:nvPr>
            <p:ph type="body" sz="quarter" idx="13"/>
          </p:nvPr>
        </p:nvSpPr>
        <p:spPr/>
        <p:txBody>
          <a:bodyPr/>
          <a:lstStyle/>
          <a:p>
            <a:r>
              <a:rPr lang="en-US" dirty="0"/>
              <a:t>Material code is a unique one letter code for the primary superconducting material in strand ID.  For US MDP, the following codes may be expected:</a:t>
            </a:r>
          </a:p>
          <a:p>
            <a:pPr lvl="1"/>
            <a:r>
              <a:rPr lang="en-US" dirty="0"/>
              <a:t>‘B’ for Bi-2212 </a:t>
            </a:r>
          </a:p>
          <a:p>
            <a:pPr lvl="1"/>
            <a:r>
              <a:rPr lang="en-US" dirty="0"/>
              <a:t>‘D’ for Bi-2223</a:t>
            </a:r>
          </a:p>
          <a:p>
            <a:pPr lvl="1"/>
            <a:r>
              <a:rPr lang="en-US" dirty="0"/>
              <a:t>‘M’ for MgB</a:t>
            </a:r>
            <a:r>
              <a:rPr lang="en-US" baseline="-25000" dirty="0"/>
              <a:t>2</a:t>
            </a:r>
          </a:p>
          <a:p>
            <a:pPr lvl="1"/>
            <a:r>
              <a:rPr lang="en-US" dirty="0"/>
              <a:t>‘S’ for Nb</a:t>
            </a:r>
            <a:r>
              <a:rPr lang="en-US" baseline="-25000" dirty="0"/>
              <a:t>3</a:t>
            </a:r>
            <a:r>
              <a:rPr lang="en-US" dirty="0"/>
              <a:t>Sn </a:t>
            </a:r>
          </a:p>
          <a:p>
            <a:pPr lvl="1"/>
            <a:r>
              <a:rPr lang="en-US" dirty="0"/>
              <a:t>‘T’ for Nb-</a:t>
            </a:r>
            <a:r>
              <a:rPr lang="en-US" dirty="0" err="1"/>
              <a:t>Ti</a:t>
            </a:r>
            <a:endParaRPr lang="en-US" dirty="0"/>
          </a:p>
          <a:p>
            <a:pPr lvl="1"/>
            <a:r>
              <a:rPr lang="en-US" dirty="0"/>
              <a:t>‘Y’ for YBCO or REBCO</a:t>
            </a:r>
          </a:p>
          <a:p>
            <a:endParaRPr lang="en-US" dirty="0"/>
          </a:p>
        </p:txBody>
      </p:sp>
      <p:sp>
        <p:nvSpPr>
          <p:cNvPr id="6" name="Title 5">
            <a:extLst>
              <a:ext uri="{FF2B5EF4-FFF2-40B4-BE49-F238E27FC236}">
                <a16:creationId xmlns:a16="http://schemas.microsoft.com/office/drawing/2014/main" id="{6D6E0F9F-5A70-4A86-A113-3CA992BEF520}"/>
              </a:ext>
            </a:extLst>
          </p:cNvPr>
          <p:cNvSpPr>
            <a:spLocks noGrp="1"/>
          </p:cNvSpPr>
          <p:nvPr>
            <p:ph type="title"/>
          </p:nvPr>
        </p:nvSpPr>
        <p:spPr/>
        <p:txBody>
          <a:bodyPr/>
          <a:lstStyle/>
          <a:p>
            <a:r>
              <a:rPr lang="en-US" dirty="0"/>
              <a:t>Material Code</a:t>
            </a:r>
          </a:p>
        </p:txBody>
      </p:sp>
    </p:spTree>
    <p:extLst>
      <p:ext uri="{BB962C8B-B14F-4D97-AF65-F5344CB8AC3E}">
        <p14:creationId xmlns:p14="http://schemas.microsoft.com/office/powerpoint/2010/main" val="30425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7B612-7245-45E9-BF46-0E4D2C6AB41E}"/>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52000264-B0EF-4A8A-A8F4-146C08D9F0F2}"/>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7C134EBE-F95C-4259-9AC6-D11B6A0A6746}"/>
              </a:ext>
            </a:extLst>
          </p:cNvPr>
          <p:cNvSpPr>
            <a:spLocks noGrp="1"/>
          </p:cNvSpPr>
          <p:nvPr>
            <p:ph type="sldNum" sz="quarter" idx="12"/>
          </p:nvPr>
        </p:nvSpPr>
        <p:spPr/>
        <p:txBody>
          <a:bodyPr/>
          <a:lstStyle/>
          <a:p>
            <a:fld id="{695884B8-C86C-9247-916E-0E4ED69A0AE3}" type="slidenum">
              <a:rPr lang="en-US" smtClean="0"/>
              <a:t>12</a:t>
            </a:fld>
            <a:endParaRPr lang="en-US"/>
          </a:p>
        </p:txBody>
      </p:sp>
      <p:sp>
        <p:nvSpPr>
          <p:cNvPr id="5" name="Text Placeholder 4">
            <a:extLst>
              <a:ext uri="{FF2B5EF4-FFF2-40B4-BE49-F238E27FC236}">
                <a16:creationId xmlns:a16="http://schemas.microsoft.com/office/drawing/2014/main" id="{8EB03CF3-9EE4-4300-B95F-2A9714016CED}"/>
              </a:ext>
            </a:extLst>
          </p:cNvPr>
          <p:cNvSpPr>
            <a:spLocks noGrp="1"/>
          </p:cNvSpPr>
          <p:nvPr>
            <p:ph type="body" sz="quarter" idx="13"/>
          </p:nvPr>
        </p:nvSpPr>
        <p:spPr/>
        <p:txBody>
          <a:bodyPr>
            <a:normAutofit/>
          </a:bodyPr>
          <a:lstStyle/>
          <a:p>
            <a:r>
              <a:rPr lang="en-US" dirty="0"/>
              <a:t>A five-digit number is given to uniquely identify material of one billet.   The number shall be padded by leading zeroes if necessary, e.g. ‘00293’.  </a:t>
            </a:r>
          </a:p>
          <a:p>
            <a:r>
              <a:rPr lang="en-US" dirty="0"/>
              <a:t>For Bi-2212 and other powder metallurgy billets that are identified by the package date instead of a serial number, the date in YYMMDD format will be modified to 5 digits by translating the month into a single letter</a:t>
            </a:r>
          </a:p>
          <a:p>
            <a:pPr lvl="1"/>
            <a:r>
              <a:rPr lang="en-US" dirty="0"/>
              <a:t>‘A’ for January, ‘B’ for February, and so on and so forth.  </a:t>
            </a:r>
          </a:p>
          <a:p>
            <a:pPr lvl="1"/>
            <a:r>
              <a:rPr lang="en-US" dirty="0"/>
              <a:t>E.g. PMM 200424 (billet packaged on 2020 04 24) will be identified as 20D24.  </a:t>
            </a:r>
          </a:p>
        </p:txBody>
      </p:sp>
      <p:sp>
        <p:nvSpPr>
          <p:cNvPr id="6" name="Title 5">
            <a:extLst>
              <a:ext uri="{FF2B5EF4-FFF2-40B4-BE49-F238E27FC236}">
                <a16:creationId xmlns:a16="http://schemas.microsoft.com/office/drawing/2014/main" id="{752D77B7-53F6-4FE6-B49D-0C2ECBFEFEF2}"/>
              </a:ext>
            </a:extLst>
          </p:cNvPr>
          <p:cNvSpPr>
            <a:spLocks noGrp="1"/>
          </p:cNvSpPr>
          <p:nvPr>
            <p:ph type="title"/>
          </p:nvPr>
        </p:nvSpPr>
        <p:spPr/>
        <p:txBody>
          <a:bodyPr/>
          <a:lstStyle/>
          <a:p>
            <a:r>
              <a:rPr lang="en-US" dirty="0"/>
              <a:t>Billet Number</a:t>
            </a:r>
          </a:p>
        </p:txBody>
      </p:sp>
    </p:spTree>
    <p:extLst>
      <p:ext uri="{BB962C8B-B14F-4D97-AF65-F5344CB8AC3E}">
        <p14:creationId xmlns:p14="http://schemas.microsoft.com/office/powerpoint/2010/main" val="350182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8267F-6596-4DF0-8DE3-F9E709809A09}"/>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4AEA7876-8F92-43A8-8EB5-DB23761A66F1}"/>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C4A3AB6E-1FF9-45D7-8CF8-5B3F366B96DC}"/>
              </a:ext>
            </a:extLst>
          </p:cNvPr>
          <p:cNvSpPr>
            <a:spLocks noGrp="1"/>
          </p:cNvSpPr>
          <p:nvPr>
            <p:ph type="sldNum" sz="quarter" idx="12"/>
          </p:nvPr>
        </p:nvSpPr>
        <p:spPr/>
        <p:txBody>
          <a:bodyPr/>
          <a:lstStyle/>
          <a:p>
            <a:fld id="{695884B8-C86C-9247-916E-0E4ED69A0AE3}" type="slidenum">
              <a:rPr lang="en-US" smtClean="0"/>
              <a:t>13</a:t>
            </a:fld>
            <a:endParaRPr lang="en-US"/>
          </a:p>
        </p:txBody>
      </p:sp>
      <p:sp>
        <p:nvSpPr>
          <p:cNvPr id="5" name="Text Placeholder 4">
            <a:extLst>
              <a:ext uri="{FF2B5EF4-FFF2-40B4-BE49-F238E27FC236}">
                <a16:creationId xmlns:a16="http://schemas.microsoft.com/office/drawing/2014/main" id="{5DC154D8-2DEA-449D-AECF-B814D2649431}"/>
              </a:ext>
            </a:extLst>
          </p:cNvPr>
          <p:cNvSpPr>
            <a:spLocks noGrp="1"/>
          </p:cNvSpPr>
          <p:nvPr>
            <p:ph type="body" sz="quarter" idx="13"/>
          </p:nvPr>
        </p:nvSpPr>
        <p:spPr/>
        <p:txBody>
          <a:bodyPr/>
          <a:lstStyle/>
          <a:p>
            <a:r>
              <a:rPr lang="en-US" dirty="0"/>
              <a:t>Coating code is a unique one letter code for coating metal or coating absence designation in the strand ID.  The selection of letter also designates the presence of an annealed condition.  </a:t>
            </a:r>
          </a:p>
          <a:p>
            <a:pPr lvl="1"/>
            <a:r>
              <a:rPr lang="en-US" dirty="0"/>
              <a:t>‘U’ for un-annealed and un-coated strands</a:t>
            </a:r>
          </a:p>
          <a:p>
            <a:pPr lvl="1"/>
            <a:r>
              <a:rPr lang="en-US" dirty="0"/>
              <a:t>‘A’ for annealed and un-coated strands</a:t>
            </a:r>
          </a:p>
          <a:p>
            <a:pPr lvl="1"/>
            <a:r>
              <a:rPr lang="en-US" dirty="0"/>
              <a:t>‘C’ for Cr plating, regardless of the plating process (e.g. Cr-III or Cr-VI)</a:t>
            </a:r>
          </a:p>
          <a:p>
            <a:pPr lvl="1"/>
            <a:r>
              <a:rPr lang="en-US" dirty="0"/>
              <a:t>‘N’ for Ni plating</a:t>
            </a:r>
          </a:p>
          <a:p>
            <a:endParaRPr lang="en-US" dirty="0"/>
          </a:p>
        </p:txBody>
      </p:sp>
      <p:sp>
        <p:nvSpPr>
          <p:cNvPr id="6" name="Title 5">
            <a:extLst>
              <a:ext uri="{FF2B5EF4-FFF2-40B4-BE49-F238E27FC236}">
                <a16:creationId xmlns:a16="http://schemas.microsoft.com/office/drawing/2014/main" id="{621D20FE-97B1-4451-9FC5-EEDD8F18E5B6}"/>
              </a:ext>
            </a:extLst>
          </p:cNvPr>
          <p:cNvSpPr>
            <a:spLocks noGrp="1"/>
          </p:cNvSpPr>
          <p:nvPr>
            <p:ph type="title"/>
          </p:nvPr>
        </p:nvSpPr>
        <p:spPr/>
        <p:txBody>
          <a:bodyPr/>
          <a:lstStyle/>
          <a:p>
            <a:r>
              <a:rPr lang="en-US" dirty="0"/>
              <a:t>Coating and Annealing Code</a:t>
            </a:r>
          </a:p>
        </p:txBody>
      </p:sp>
    </p:spTree>
    <p:extLst>
      <p:ext uri="{BB962C8B-B14F-4D97-AF65-F5344CB8AC3E}">
        <p14:creationId xmlns:p14="http://schemas.microsoft.com/office/powerpoint/2010/main" val="206415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F91F3-E59D-488B-8B33-CCB237E9B59B}"/>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345BD047-548E-4F90-B03E-CB6906460C50}"/>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7A14887F-39CD-4314-8590-CEFC4BCB84A5}"/>
              </a:ext>
            </a:extLst>
          </p:cNvPr>
          <p:cNvSpPr>
            <a:spLocks noGrp="1"/>
          </p:cNvSpPr>
          <p:nvPr>
            <p:ph type="sldNum" sz="quarter" idx="12"/>
          </p:nvPr>
        </p:nvSpPr>
        <p:spPr/>
        <p:txBody>
          <a:bodyPr/>
          <a:lstStyle/>
          <a:p>
            <a:fld id="{695884B8-C86C-9247-916E-0E4ED69A0AE3}" type="slidenum">
              <a:rPr lang="en-US" smtClean="0"/>
              <a:t>14</a:t>
            </a:fld>
            <a:endParaRPr lang="en-US"/>
          </a:p>
        </p:txBody>
      </p:sp>
      <p:sp>
        <p:nvSpPr>
          <p:cNvPr id="6" name="Title 5">
            <a:extLst>
              <a:ext uri="{FF2B5EF4-FFF2-40B4-BE49-F238E27FC236}">
                <a16:creationId xmlns:a16="http://schemas.microsoft.com/office/drawing/2014/main" id="{16CDA06C-9712-4AB7-8211-02B1F7C8D310}"/>
              </a:ext>
            </a:extLst>
          </p:cNvPr>
          <p:cNvSpPr>
            <a:spLocks noGrp="1"/>
          </p:cNvSpPr>
          <p:nvPr>
            <p:ph type="title"/>
          </p:nvPr>
        </p:nvSpPr>
        <p:spPr/>
        <p:txBody>
          <a:bodyPr/>
          <a:lstStyle/>
          <a:p>
            <a:r>
              <a:rPr lang="en-US" dirty="0"/>
              <a:t>Code (Billet and Spool)  </a:t>
            </a:r>
          </a:p>
        </p:txBody>
      </p:sp>
      <p:pic>
        <p:nvPicPr>
          <p:cNvPr id="8" name="Picture 7">
            <a:extLst>
              <a:ext uri="{FF2B5EF4-FFF2-40B4-BE49-F238E27FC236}">
                <a16:creationId xmlns:a16="http://schemas.microsoft.com/office/drawing/2014/main" id="{78BB5FC2-AB08-458D-B732-1DFFB06DFFAC}"/>
              </a:ext>
            </a:extLst>
          </p:cNvPr>
          <p:cNvPicPr>
            <a:picLocks noChangeAspect="1"/>
          </p:cNvPicPr>
          <p:nvPr/>
        </p:nvPicPr>
        <p:blipFill>
          <a:blip r:embed="rId2"/>
          <a:stretch>
            <a:fillRect/>
          </a:stretch>
        </p:blipFill>
        <p:spPr>
          <a:xfrm>
            <a:off x="730143" y="2911854"/>
            <a:ext cx="22345294" cy="9684000"/>
          </a:xfrm>
          <a:prstGeom prst="rect">
            <a:avLst/>
          </a:prstGeom>
        </p:spPr>
      </p:pic>
    </p:spTree>
    <p:extLst>
      <p:ext uri="{BB962C8B-B14F-4D97-AF65-F5344CB8AC3E}">
        <p14:creationId xmlns:p14="http://schemas.microsoft.com/office/powerpoint/2010/main" val="22255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6D1F6-0D05-44F1-B592-C1B79B70F84E}"/>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FB2535D1-468D-4FA1-A17D-5F265028DB1B}"/>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F248ECDE-F6B7-4D7E-BB7C-C492CC807222}"/>
              </a:ext>
            </a:extLst>
          </p:cNvPr>
          <p:cNvSpPr>
            <a:spLocks noGrp="1"/>
          </p:cNvSpPr>
          <p:nvPr>
            <p:ph type="sldNum" sz="quarter" idx="12"/>
          </p:nvPr>
        </p:nvSpPr>
        <p:spPr/>
        <p:txBody>
          <a:bodyPr/>
          <a:lstStyle/>
          <a:p>
            <a:fld id="{695884B8-C86C-9247-916E-0E4ED69A0AE3}" type="slidenum">
              <a:rPr lang="en-US" smtClean="0"/>
              <a:t>15</a:t>
            </a:fld>
            <a:endParaRPr lang="en-US"/>
          </a:p>
        </p:txBody>
      </p:sp>
      <p:sp>
        <p:nvSpPr>
          <p:cNvPr id="5" name="Text Placeholder 4">
            <a:extLst>
              <a:ext uri="{FF2B5EF4-FFF2-40B4-BE49-F238E27FC236}">
                <a16:creationId xmlns:a16="http://schemas.microsoft.com/office/drawing/2014/main" id="{BCA98052-FAC8-43C7-BD90-05698C2C6F4D}"/>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F96FE586-F87D-4714-B212-6E07BEC6236C}"/>
              </a:ext>
            </a:extLst>
          </p:cNvPr>
          <p:cNvSpPr>
            <a:spLocks noGrp="1"/>
          </p:cNvSpPr>
          <p:nvPr>
            <p:ph type="title"/>
          </p:nvPr>
        </p:nvSpPr>
        <p:spPr/>
        <p:txBody>
          <a:bodyPr/>
          <a:lstStyle/>
          <a:p>
            <a:r>
              <a:rPr lang="en-US" dirty="0"/>
              <a:t>Point/Tail and Use Code</a:t>
            </a:r>
          </a:p>
        </p:txBody>
      </p:sp>
      <p:pic>
        <p:nvPicPr>
          <p:cNvPr id="7" name="Picture 6">
            <a:extLst>
              <a:ext uri="{FF2B5EF4-FFF2-40B4-BE49-F238E27FC236}">
                <a16:creationId xmlns:a16="http://schemas.microsoft.com/office/drawing/2014/main" id="{7A8D3183-0260-4F83-9B71-32585DE3187C}"/>
              </a:ext>
            </a:extLst>
          </p:cNvPr>
          <p:cNvPicPr>
            <a:picLocks noChangeAspect="1"/>
          </p:cNvPicPr>
          <p:nvPr/>
        </p:nvPicPr>
        <p:blipFill>
          <a:blip r:embed="rId2"/>
          <a:stretch>
            <a:fillRect/>
          </a:stretch>
        </p:blipFill>
        <p:spPr>
          <a:xfrm>
            <a:off x="2642685" y="5004725"/>
            <a:ext cx="19098630" cy="5796000"/>
          </a:xfrm>
          <a:prstGeom prst="rect">
            <a:avLst/>
          </a:prstGeom>
        </p:spPr>
      </p:pic>
    </p:spTree>
    <p:extLst>
      <p:ext uri="{BB962C8B-B14F-4D97-AF65-F5344CB8AC3E}">
        <p14:creationId xmlns:p14="http://schemas.microsoft.com/office/powerpoint/2010/main" val="425214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0D4E2-B936-42D5-9E5C-CAAB5CEDD096}"/>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284E4B5A-EC3A-4850-93D0-D7E1E5DC0892}"/>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428311A1-6EAE-41AB-A521-862DDAA2463C}"/>
              </a:ext>
            </a:extLst>
          </p:cNvPr>
          <p:cNvSpPr>
            <a:spLocks noGrp="1"/>
          </p:cNvSpPr>
          <p:nvPr>
            <p:ph type="sldNum" sz="quarter" idx="12"/>
          </p:nvPr>
        </p:nvSpPr>
        <p:spPr/>
        <p:txBody>
          <a:bodyPr/>
          <a:lstStyle/>
          <a:p>
            <a:fld id="{695884B8-C86C-9247-916E-0E4ED69A0AE3}" type="slidenum">
              <a:rPr lang="en-US" smtClean="0"/>
              <a:t>16</a:t>
            </a:fld>
            <a:endParaRPr lang="en-US"/>
          </a:p>
        </p:txBody>
      </p:sp>
      <p:sp>
        <p:nvSpPr>
          <p:cNvPr id="5" name="Text Placeholder 4">
            <a:extLst>
              <a:ext uri="{FF2B5EF4-FFF2-40B4-BE49-F238E27FC236}">
                <a16:creationId xmlns:a16="http://schemas.microsoft.com/office/drawing/2014/main" id="{94AEE8AE-A1C6-45AE-BA03-FD31615EA5AB}"/>
              </a:ext>
            </a:extLst>
          </p:cNvPr>
          <p:cNvSpPr>
            <a:spLocks noGrp="1"/>
          </p:cNvSpPr>
          <p:nvPr>
            <p:ph type="body" sz="quarter" idx="13"/>
          </p:nvPr>
        </p:nvSpPr>
        <p:spPr/>
        <p:txBody>
          <a:bodyPr/>
          <a:lstStyle/>
          <a:p>
            <a:r>
              <a:rPr lang="en-US" dirty="0"/>
              <a:t>The location shall be the letter ‘P’, ‘X’, ‘Y’, or ‘T’ denoting the billet location where the piece was cut</a:t>
            </a:r>
          </a:p>
          <a:p>
            <a:pPr lvl="1"/>
            <a:r>
              <a:rPr lang="en-US" dirty="0"/>
              <a:t>P -	sample cut from the point extremity of the billet</a:t>
            </a:r>
          </a:p>
          <a:p>
            <a:pPr lvl="1"/>
            <a:r>
              <a:rPr lang="en-US" dirty="0"/>
              <a:t>T -	sample cut from the tail extremity of the billet</a:t>
            </a:r>
          </a:p>
          <a:p>
            <a:pPr lvl="1"/>
            <a:r>
              <a:rPr lang="en-US" dirty="0"/>
              <a:t>X -	sample cut from the point side of a piece in the billet, but not from the point extremity of the billet</a:t>
            </a:r>
          </a:p>
          <a:p>
            <a:pPr lvl="1"/>
            <a:r>
              <a:rPr lang="en-US" dirty="0"/>
              <a:t>Y -	sample cut from the tail side of a piece in the billet, but not from the tail extremity of the billet</a:t>
            </a:r>
          </a:p>
          <a:p>
            <a:endParaRPr lang="en-US" dirty="0"/>
          </a:p>
        </p:txBody>
      </p:sp>
      <p:sp>
        <p:nvSpPr>
          <p:cNvPr id="6" name="Title 5">
            <a:extLst>
              <a:ext uri="{FF2B5EF4-FFF2-40B4-BE49-F238E27FC236}">
                <a16:creationId xmlns:a16="http://schemas.microsoft.com/office/drawing/2014/main" id="{DF60A7A3-137B-40F7-BA1C-87DF5B19248D}"/>
              </a:ext>
            </a:extLst>
          </p:cNvPr>
          <p:cNvSpPr>
            <a:spLocks noGrp="1"/>
          </p:cNvSpPr>
          <p:nvPr>
            <p:ph type="title"/>
          </p:nvPr>
        </p:nvSpPr>
        <p:spPr/>
        <p:txBody>
          <a:bodyPr/>
          <a:lstStyle/>
          <a:p>
            <a:r>
              <a:rPr lang="en-US" dirty="0"/>
              <a:t>Point/Tail Code</a:t>
            </a:r>
          </a:p>
        </p:txBody>
      </p:sp>
      <p:pic>
        <p:nvPicPr>
          <p:cNvPr id="8" name="Picture 7">
            <a:extLst>
              <a:ext uri="{FF2B5EF4-FFF2-40B4-BE49-F238E27FC236}">
                <a16:creationId xmlns:a16="http://schemas.microsoft.com/office/drawing/2014/main" id="{A912BCB6-26C7-4E8B-9A47-7DA48526BD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520" y="8845763"/>
            <a:ext cx="20382960" cy="3744000"/>
          </a:xfrm>
          <a:prstGeom prst="rect">
            <a:avLst/>
          </a:prstGeom>
          <a:noFill/>
          <a:ln>
            <a:noFill/>
          </a:ln>
        </p:spPr>
      </p:pic>
    </p:spTree>
    <p:extLst>
      <p:ext uri="{BB962C8B-B14F-4D97-AF65-F5344CB8AC3E}">
        <p14:creationId xmlns:p14="http://schemas.microsoft.com/office/powerpoint/2010/main" val="337527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A8A4D-5912-497A-B7C8-7CEE6A889D3A}"/>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3CB12222-9FEB-4AFD-94EB-7311DB37AD7B}"/>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3CC9A955-69DF-4591-B110-433345BD3F1E}"/>
              </a:ext>
            </a:extLst>
          </p:cNvPr>
          <p:cNvSpPr>
            <a:spLocks noGrp="1"/>
          </p:cNvSpPr>
          <p:nvPr>
            <p:ph type="sldNum" sz="quarter" idx="12"/>
          </p:nvPr>
        </p:nvSpPr>
        <p:spPr/>
        <p:txBody>
          <a:bodyPr/>
          <a:lstStyle/>
          <a:p>
            <a:fld id="{695884B8-C86C-9247-916E-0E4ED69A0AE3}" type="slidenum">
              <a:rPr lang="en-US" smtClean="0"/>
              <a:t>17</a:t>
            </a:fld>
            <a:endParaRPr lang="en-US"/>
          </a:p>
        </p:txBody>
      </p:sp>
      <p:sp>
        <p:nvSpPr>
          <p:cNvPr id="5" name="Text Placeholder 4">
            <a:extLst>
              <a:ext uri="{FF2B5EF4-FFF2-40B4-BE49-F238E27FC236}">
                <a16:creationId xmlns:a16="http://schemas.microsoft.com/office/drawing/2014/main" id="{379D4EE5-C1C5-4B78-9060-DB305386ED9E}"/>
              </a:ext>
            </a:extLst>
          </p:cNvPr>
          <p:cNvSpPr>
            <a:spLocks noGrp="1"/>
          </p:cNvSpPr>
          <p:nvPr>
            <p:ph type="body" sz="quarter" idx="13"/>
          </p:nvPr>
        </p:nvSpPr>
        <p:spPr/>
        <p:txBody>
          <a:bodyPr/>
          <a:lstStyle/>
          <a:p>
            <a:r>
              <a:rPr lang="en-US" dirty="0"/>
              <a:t>A letter designating the disposition of the sample.  </a:t>
            </a:r>
          </a:p>
          <a:p>
            <a:pPr lvl="1"/>
            <a:r>
              <a:rPr lang="en-US" dirty="0"/>
              <a:t>E.g., the supplier cuts 3 lengths at the same time from a strand production unit for QC.  This requires an identifier to assist in routing and to avoid handling errors due to identical names (due to the same strand spool) if this letter was absent</a:t>
            </a:r>
          </a:p>
          <a:p>
            <a:pPr lvl="1"/>
            <a:r>
              <a:rPr lang="en-US" dirty="0"/>
              <a:t>‘A’ - Archive length intended for storage</a:t>
            </a:r>
          </a:p>
          <a:p>
            <a:pPr lvl="1"/>
            <a:r>
              <a:rPr lang="en-US" dirty="0"/>
              <a:t>‘V’ - Verification use and QC</a:t>
            </a:r>
          </a:p>
          <a:p>
            <a:pPr lvl="1"/>
            <a:r>
              <a:rPr lang="en-US" dirty="0"/>
              <a:t>‘S’ - Supplier use on round wires, including supplier sub-contractors</a:t>
            </a:r>
          </a:p>
          <a:p>
            <a:pPr lvl="1"/>
            <a:r>
              <a:rPr lang="en-US" dirty="0"/>
              <a:t>‘O’ - Other purpose, such as university R&amp;D, facility qualification, etc.</a:t>
            </a:r>
          </a:p>
          <a:p>
            <a:pPr lvl="1"/>
            <a:r>
              <a:rPr lang="en-US" dirty="0"/>
              <a:t>‘W’ - Witness samples</a:t>
            </a:r>
          </a:p>
          <a:p>
            <a:pPr lvl="1"/>
            <a:endParaRPr lang="en-US" dirty="0"/>
          </a:p>
        </p:txBody>
      </p:sp>
      <p:sp>
        <p:nvSpPr>
          <p:cNvPr id="6" name="Title 5">
            <a:extLst>
              <a:ext uri="{FF2B5EF4-FFF2-40B4-BE49-F238E27FC236}">
                <a16:creationId xmlns:a16="http://schemas.microsoft.com/office/drawing/2014/main" id="{791A9529-F4AD-464F-9D83-A9057DE6E92D}"/>
              </a:ext>
            </a:extLst>
          </p:cNvPr>
          <p:cNvSpPr>
            <a:spLocks noGrp="1"/>
          </p:cNvSpPr>
          <p:nvPr>
            <p:ph type="title"/>
          </p:nvPr>
        </p:nvSpPr>
        <p:spPr/>
        <p:txBody>
          <a:bodyPr/>
          <a:lstStyle/>
          <a:p>
            <a:r>
              <a:rPr lang="en-US" dirty="0"/>
              <a:t>Use Code</a:t>
            </a:r>
          </a:p>
        </p:txBody>
      </p:sp>
    </p:spTree>
    <p:extLst>
      <p:ext uri="{BB962C8B-B14F-4D97-AF65-F5344CB8AC3E}">
        <p14:creationId xmlns:p14="http://schemas.microsoft.com/office/powerpoint/2010/main" val="360871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31777-7750-4804-91D1-ECFA136F637A}"/>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DDC02154-FEF9-4494-8DCD-6262A760BB7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3A65CD0-EDA3-4D3F-9BF5-60FCEAE01D1E}"/>
              </a:ext>
            </a:extLst>
          </p:cNvPr>
          <p:cNvSpPr>
            <a:spLocks noGrp="1"/>
          </p:cNvSpPr>
          <p:nvPr>
            <p:ph type="sldNum" sz="quarter" idx="12"/>
          </p:nvPr>
        </p:nvSpPr>
        <p:spPr/>
        <p:txBody>
          <a:bodyPr/>
          <a:lstStyle/>
          <a:p>
            <a:fld id="{695884B8-C86C-9247-916E-0E4ED69A0AE3}" type="slidenum">
              <a:rPr lang="en-US" smtClean="0"/>
              <a:t>18</a:t>
            </a:fld>
            <a:endParaRPr lang="en-US"/>
          </a:p>
        </p:txBody>
      </p:sp>
      <p:sp>
        <p:nvSpPr>
          <p:cNvPr id="5" name="Text Placeholder 4">
            <a:extLst>
              <a:ext uri="{FF2B5EF4-FFF2-40B4-BE49-F238E27FC236}">
                <a16:creationId xmlns:a16="http://schemas.microsoft.com/office/drawing/2014/main" id="{3C19F4DB-2F72-46FE-B844-FD2822B3BD09}"/>
              </a:ext>
            </a:extLst>
          </p:cNvPr>
          <p:cNvSpPr>
            <a:spLocks noGrp="1"/>
          </p:cNvSpPr>
          <p:nvPr>
            <p:ph type="body" sz="quarter" idx="13"/>
          </p:nvPr>
        </p:nvSpPr>
        <p:spPr/>
        <p:txBody>
          <a:bodyPr/>
          <a:lstStyle/>
          <a:p>
            <a:r>
              <a:rPr lang="en-US" dirty="0"/>
              <a:t>The sample sequence is a 2-digit number to facilitate routing when multiple pieces are cut.  </a:t>
            </a:r>
          </a:p>
          <a:p>
            <a:r>
              <a:rPr lang="en-US" dirty="0"/>
              <a:t>The </a:t>
            </a:r>
            <a:r>
              <a:rPr lang="en-US" i="1" dirty="0"/>
              <a:t>recommendation</a:t>
            </a:r>
            <a:r>
              <a:rPr lang="en-US" dirty="0"/>
              <a:t> is to use an incremental first digit (e.g. “10”, “20”, etc.) when cut directly from a spool where the number of cuts should be recorded, and to use an incremental second digit (e.g. “11”, “12”, “21”, “22”, etc.) for subsequent cuts off those pieces. </a:t>
            </a:r>
          </a:p>
          <a:p>
            <a:r>
              <a:rPr lang="en-US" dirty="0"/>
              <a:t>For further details, see </a:t>
            </a:r>
            <a:r>
              <a:rPr lang="en-US" dirty="0">
                <a:hlinkClick r:id="rId2"/>
              </a:rPr>
              <a:t>Naming Scheme document</a:t>
            </a:r>
            <a:endParaRPr lang="en-US" dirty="0"/>
          </a:p>
        </p:txBody>
      </p:sp>
      <p:sp>
        <p:nvSpPr>
          <p:cNvPr id="6" name="Title 5">
            <a:extLst>
              <a:ext uri="{FF2B5EF4-FFF2-40B4-BE49-F238E27FC236}">
                <a16:creationId xmlns:a16="http://schemas.microsoft.com/office/drawing/2014/main" id="{A93B6C5F-4081-40F8-963D-5400796AA836}"/>
              </a:ext>
            </a:extLst>
          </p:cNvPr>
          <p:cNvSpPr>
            <a:spLocks noGrp="1"/>
          </p:cNvSpPr>
          <p:nvPr>
            <p:ph type="title"/>
          </p:nvPr>
        </p:nvSpPr>
        <p:spPr/>
        <p:txBody>
          <a:bodyPr/>
          <a:lstStyle/>
          <a:p>
            <a:r>
              <a:rPr lang="en-US" dirty="0"/>
              <a:t>Sample Sequence</a:t>
            </a:r>
          </a:p>
        </p:txBody>
      </p:sp>
    </p:spTree>
    <p:extLst>
      <p:ext uri="{BB962C8B-B14F-4D97-AF65-F5344CB8AC3E}">
        <p14:creationId xmlns:p14="http://schemas.microsoft.com/office/powerpoint/2010/main" val="350861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D8349-FC5A-4931-9518-DD436FFDBF4D}"/>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C10EFD03-6FFC-4D2D-9501-700B796F74AF}"/>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9FC6E35-FDDB-4EF3-BB59-69D99C7F387D}"/>
              </a:ext>
            </a:extLst>
          </p:cNvPr>
          <p:cNvSpPr>
            <a:spLocks noGrp="1"/>
          </p:cNvSpPr>
          <p:nvPr>
            <p:ph type="sldNum" sz="quarter" idx="12"/>
          </p:nvPr>
        </p:nvSpPr>
        <p:spPr/>
        <p:txBody>
          <a:bodyPr/>
          <a:lstStyle/>
          <a:p>
            <a:fld id="{695884B8-C86C-9247-916E-0E4ED69A0AE3}" type="slidenum">
              <a:rPr lang="en-US" smtClean="0"/>
              <a:t>19</a:t>
            </a:fld>
            <a:endParaRPr lang="en-US"/>
          </a:p>
        </p:txBody>
      </p:sp>
      <p:sp>
        <p:nvSpPr>
          <p:cNvPr id="6" name="Title 5">
            <a:extLst>
              <a:ext uri="{FF2B5EF4-FFF2-40B4-BE49-F238E27FC236}">
                <a16:creationId xmlns:a16="http://schemas.microsoft.com/office/drawing/2014/main" id="{B588CA14-AD9B-4698-B954-3C2927F58DA6}"/>
              </a:ext>
            </a:extLst>
          </p:cNvPr>
          <p:cNvSpPr>
            <a:spLocks noGrp="1"/>
          </p:cNvSpPr>
          <p:nvPr>
            <p:ph type="title"/>
          </p:nvPr>
        </p:nvSpPr>
        <p:spPr/>
        <p:txBody>
          <a:bodyPr/>
          <a:lstStyle/>
          <a:p>
            <a:r>
              <a:rPr lang="en-US" dirty="0"/>
              <a:t>Cable</a:t>
            </a:r>
          </a:p>
        </p:txBody>
      </p:sp>
      <p:pic>
        <p:nvPicPr>
          <p:cNvPr id="7" name="Picture 6">
            <a:extLst>
              <a:ext uri="{FF2B5EF4-FFF2-40B4-BE49-F238E27FC236}">
                <a16:creationId xmlns:a16="http://schemas.microsoft.com/office/drawing/2014/main" id="{F5BF288C-21DB-4F5F-B698-A6B423B4E715}"/>
              </a:ext>
            </a:extLst>
          </p:cNvPr>
          <p:cNvPicPr>
            <a:picLocks noChangeAspect="1"/>
          </p:cNvPicPr>
          <p:nvPr/>
        </p:nvPicPr>
        <p:blipFill>
          <a:blip r:embed="rId2"/>
          <a:stretch>
            <a:fillRect/>
          </a:stretch>
        </p:blipFill>
        <p:spPr>
          <a:xfrm>
            <a:off x="2208275" y="2941059"/>
            <a:ext cx="19934009" cy="9504000"/>
          </a:xfrm>
          <a:prstGeom prst="rect">
            <a:avLst/>
          </a:prstGeom>
        </p:spPr>
      </p:pic>
    </p:spTree>
    <p:extLst>
      <p:ext uri="{BB962C8B-B14F-4D97-AF65-F5344CB8AC3E}">
        <p14:creationId xmlns:p14="http://schemas.microsoft.com/office/powerpoint/2010/main" val="314678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4112B3-BFA9-4D30-A044-7FEBE7140A2B}"/>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C8E37AB6-25F6-4718-88BC-475C6D132B16}"/>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50FE953-EF8A-42AD-AEDC-FDE3FF151C41}"/>
              </a:ext>
            </a:extLst>
          </p:cNvPr>
          <p:cNvSpPr>
            <a:spLocks noGrp="1"/>
          </p:cNvSpPr>
          <p:nvPr>
            <p:ph type="sldNum" sz="quarter" idx="12"/>
          </p:nvPr>
        </p:nvSpPr>
        <p:spPr/>
        <p:txBody>
          <a:bodyPr/>
          <a:lstStyle/>
          <a:p>
            <a:fld id="{695884B8-C86C-9247-916E-0E4ED69A0AE3}" type="slidenum">
              <a:rPr lang="en-US" smtClean="0"/>
              <a:t>2</a:t>
            </a:fld>
            <a:endParaRPr lang="en-US"/>
          </a:p>
        </p:txBody>
      </p:sp>
      <p:sp>
        <p:nvSpPr>
          <p:cNvPr id="5" name="Text Placeholder 4">
            <a:extLst>
              <a:ext uri="{FF2B5EF4-FFF2-40B4-BE49-F238E27FC236}">
                <a16:creationId xmlns:a16="http://schemas.microsoft.com/office/drawing/2014/main" id="{ECF7FD69-A0EA-4A2C-9574-BD128D5A64FB}"/>
              </a:ext>
            </a:extLst>
          </p:cNvPr>
          <p:cNvSpPr>
            <a:spLocks noGrp="1"/>
          </p:cNvSpPr>
          <p:nvPr>
            <p:ph type="body" sz="quarter" idx="13"/>
          </p:nvPr>
        </p:nvSpPr>
        <p:spPr/>
        <p:txBody>
          <a:bodyPr/>
          <a:lstStyle/>
          <a:p>
            <a:r>
              <a:rPr lang="en-US" dirty="0"/>
              <a:t>Naming Scheme documents </a:t>
            </a:r>
          </a:p>
          <a:p>
            <a:pPr lvl="1"/>
            <a:r>
              <a:rPr lang="en-US" dirty="0"/>
              <a:t>E.g. for </a:t>
            </a:r>
            <a:r>
              <a:rPr lang="en-US" dirty="0">
                <a:hlinkClick r:id="rId2"/>
              </a:rPr>
              <a:t>MDP</a:t>
            </a:r>
            <a:r>
              <a:rPr lang="en-US" dirty="0"/>
              <a:t>, AUP, TFD</a:t>
            </a:r>
          </a:p>
          <a:p>
            <a:r>
              <a:rPr lang="en-US" dirty="0"/>
              <a:t>Introduction</a:t>
            </a:r>
          </a:p>
          <a:p>
            <a:r>
              <a:rPr lang="en-US" dirty="0"/>
              <a:t>Billet</a:t>
            </a:r>
          </a:p>
          <a:p>
            <a:r>
              <a:rPr lang="en-US" dirty="0"/>
              <a:t>Spool</a:t>
            </a:r>
          </a:p>
          <a:p>
            <a:r>
              <a:rPr lang="en-US" dirty="0"/>
              <a:t>Sample</a:t>
            </a:r>
          </a:p>
          <a:p>
            <a:r>
              <a:rPr lang="en-US" dirty="0"/>
              <a:t>Cable</a:t>
            </a:r>
          </a:p>
          <a:p>
            <a:r>
              <a:rPr lang="en-US" dirty="0"/>
              <a:t>Software and hardware setup</a:t>
            </a:r>
          </a:p>
          <a:p>
            <a:pPr lvl="1"/>
            <a:endParaRPr lang="en-US" dirty="0"/>
          </a:p>
        </p:txBody>
      </p:sp>
      <p:sp>
        <p:nvSpPr>
          <p:cNvPr id="6" name="Title 5">
            <a:extLst>
              <a:ext uri="{FF2B5EF4-FFF2-40B4-BE49-F238E27FC236}">
                <a16:creationId xmlns:a16="http://schemas.microsoft.com/office/drawing/2014/main" id="{C0690006-26CA-472B-B0DA-81296236CAD7}"/>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26172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04A1E-FB7F-40B1-8418-BF9517251634}"/>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222D0DEB-43DD-49D5-8589-A9B6EBBA7AEA}"/>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9493A167-6AC9-4748-9214-AC4AE8E916A2}"/>
              </a:ext>
            </a:extLst>
          </p:cNvPr>
          <p:cNvSpPr>
            <a:spLocks noGrp="1"/>
          </p:cNvSpPr>
          <p:nvPr>
            <p:ph type="sldNum" sz="quarter" idx="12"/>
          </p:nvPr>
        </p:nvSpPr>
        <p:spPr/>
        <p:txBody>
          <a:bodyPr/>
          <a:lstStyle/>
          <a:p>
            <a:fld id="{695884B8-C86C-9247-916E-0E4ED69A0AE3}" type="slidenum">
              <a:rPr lang="en-US" smtClean="0"/>
              <a:t>20</a:t>
            </a:fld>
            <a:endParaRPr lang="en-US"/>
          </a:p>
        </p:txBody>
      </p:sp>
      <p:sp>
        <p:nvSpPr>
          <p:cNvPr id="5" name="Text Placeholder 4">
            <a:extLst>
              <a:ext uri="{FF2B5EF4-FFF2-40B4-BE49-F238E27FC236}">
                <a16:creationId xmlns:a16="http://schemas.microsoft.com/office/drawing/2014/main" id="{1EF65E19-D9CD-4914-BA3E-96B0F3B14C4E}"/>
              </a:ext>
            </a:extLst>
          </p:cNvPr>
          <p:cNvSpPr>
            <a:spLocks noGrp="1"/>
          </p:cNvSpPr>
          <p:nvPr>
            <p:ph type="body" sz="quarter" idx="13"/>
          </p:nvPr>
        </p:nvSpPr>
        <p:spPr/>
        <p:txBody>
          <a:bodyPr/>
          <a:lstStyle/>
          <a:p>
            <a:r>
              <a:rPr lang="en-US" dirty="0"/>
              <a:t>Project Code – same as billet/spool</a:t>
            </a:r>
          </a:p>
          <a:p>
            <a:r>
              <a:rPr lang="en-US" dirty="0"/>
              <a:t>Cable Code – defined by cabling team</a:t>
            </a:r>
          </a:p>
          <a:p>
            <a:r>
              <a:rPr lang="en-US" dirty="0"/>
              <a:t>Strand Supplier Code – same as billet/spool</a:t>
            </a:r>
          </a:p>
          <a:p>
            <a:r>
              <a:rPr lang="en-US" dirty="0"/>
              <a:t>Cable Manufacturer Code</a:t>
            </a:r>
          </a:p>
          <a:p>
            <a:pPr lvl="1"/>
            <a:r>
              <a:rPr lang="en-US" dirty="0"/>
              <a:t>‘C’ – CERN</a:t>
            </a:r>
          </a:p>
          <a:p>
            <a:pPr lvl="1"/>
            <a:r>
              <a:rPr lang="en-US" dirty="0"/>
              <a:t>‘F’ – FNAL</a:t>
            </a:r>
          </a:p>
          <a:p>
            <a:pPr lvl="1"/>
            <a:r>
              <a:rPr lang="en-US" dirty="0"/>
              <a:t>‘L’ – LBNL</a:t>
            </a:r>
          </a:p>
          <a:p>
            <a:r>
              <a:rPr lang="en-US" dirty="0"/>
              <a:t>Cable Map Number – assigned by cabler manufacturer</a:t>
            </a:r>
          </a:p>
          <a:p>
            <a:pPr lvl="1"/>
            <a:endParaRPr lang="en-US" dirty="0"/>
          </a:p>
        </p:txBody>
      </p:sp>
      <p:sp>
        <p:nvSpPr>
          <p:cNvPr id="6" name="Title 5">
            <a:extLst>
              <a:ext uri="{FF2B5EF4-FFF2-40B4-BE49-F238E27FC236}">
                <a16:creationId xmlns:a16="http://schemas.microsoft.com/office/drawing/2014/main" id="{C8E00F1B-9470-43E6-9EE7-08FB0F801E12}"/>
              </a:ext>
            </a:extLst>
          </p:cNvPr>
          <p:cNvSpPr>
            <a:spLocks noGrp="1"/>
          </p:cNvSpPr>
          <p:nvPr>
            <p:ph type="title"/>
          </p:nvPr>
        </p:nvSpPr>
        <p:spPr/>
        <p:txBody>
          <a:bodyPr/>
          <a:lstStyle/>
          <a:p>
            <a:r>
              <a:rPr lang="en-US" dirty="0"/>
              <a:t>Cable</a:t>
            </a:r>
          </a:p>
        </p:txBody>
      </p:sp>
    </p:spTree>
    <p:extLst>
      <p:ext uri="{BB962C8B-B14F-4D97-AF65-F5344CB8AC3E}">
        <p14:creationId xmlns:p14="http://schemas.microsoft.com/office/powerpoint/2010/main" val="237296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388ED-B51D-4342-94DD-74C3B2609498}"/>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A3D3C1F-5EEB-4AF1-B5DF-226FC27A705F}"/>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DDB1F47B-3D18-4003-8506-D7E1FD4D03F3}"/>
              </a:ext>
            </a:extLst>
          </p:cNvPr>
          <p:cNvSpPr>
            <a:spLocks noGrp="1"/>
          </p:cNvSpPr>
          <p:nvPr>
            <p:ph type="sldNum" sz="quarter" idx="12"/>
          </p:nvPr>
        </p:nvSpPr>
        <p:spPr/>
        <p:txBody>
          <a:bodyPr/>
          <a:lstStyle/>
          <a:p>
            <a:fld id="{695884B8-C86C-9247-916E-0E4ED69A0AE3}" type="slidenum">
              <a:rPr lang="en-US" smtClean="0"/>
              <a:t>21</a:t>
            </a:fld>
            <a:endParaRPr lang="en-US"/>
          </a:p>
        </p:txBody>
      </p:sp>
      <p:sp>
        <p:nvSpPr>
          <p:cNvPr id="5" name="Text Placeholder 4">
            <a:extLst>
              <a:ext uri="{FF2B5EF4-FFF2-40B4-BE49-F238E27FC236}">
                <a16:creationId xmlns:a16="http://schemas.microsoft.com/office/drawing/2014/main" id="{744A17C3-C416-45D9-BE23-7EF76FA9EEFE}"/>
              </a:ext>
            </a:extLst>
          </p:cNvPr>
          <p:cNvSpPr>
            <a:spLocks noGrp="1"/>
          </p:cNvSpPr>
          <p:nvPr>
            <p:ph type="body" sz="quarter" idx="13"/>
          </p:nvPr>
        </p:nvSpPr>
        <p:spPr/>
        <p:txBody>
          <a:bodyPr/>
          <a:lstStyle/>
          <a:p>
            <a:r>
              <a:rPr lang="en-US" dirty="0"/>
              <a:t>Multiple runs are possible from a single map.  </a:t>
            </a:r>
          </a:p>
          <a:p>
            <a:r>
              <a:rPr lang="en-US" dirty="0"/>
              <a:t>Startup runs are numbered (1, 2, 3…) </a:t>
            </a:r>
          </a:p>
          <a:p>
            <a:r>
              <a:rPr lang="en-US" dirty="0"/>
              <a:t>Production runs are identified by incremental letters (A, B, C…) </a:t>
            </a:r>
          </a:p>
          <a:p>
            <a:r>
              <a:rPr lang="en-US" dirty="0"/>
              <a:t>At LBNL, we typically identify the point/tail as well as the top and bottom sides as PT/PB/TT/TB</a:t>
            </a:r>
          </a:p>
        </p:txBody>
      </p:sp>
      <p:sp>
        <p:nvSpPr>
          <p:cNvPr id="6" name="Title 5">
            <a:extLst>
              <a:ext uri="{FF2B5EF4-FFF2-40B4-BE49-F238E27FC236}">
                <a16:creationId xmlns:a16="http://schemas.microsoft.com/office/drawing/2014/main" id="{6B985575-A46D-4C57-8E40-D9B15DF8A89D}"/>
              </a:ext>
            </a:extLst>
          </p:cNvPr>
          <p:cNvSpPr>
            <a:spLocks noGrp="1"/>
          </p:cNvSpPr>
          <p:nvPr>
            <p:ph type="title"/>
          </p:nvPr>
        </p:nvSpPr>
        <p:spPr/>
        <p:txBody>
          <a:bodyPr/>
          <a:lstStyle/>
          <a:p>
            <a:r>
              <a:rPr lang="en-US" dirty="0"/>
              <a:t>Cable Production Unit</a:t>
            </a:r>
          </a:p>
        </p:txBody>
      </p:sp>
      <p:pic>
        <p:nvPicPr>
          <p:cNvPr id="7" name="Picture 6">
            <a:extLst>
              <a:ext uri="{FF2B5EF4-FFF2-40B4-BE49-F238E27FC236}">
                <a16:creationId xmlns:a16="http://schemas.microsoft.com/office/drawing/2014/main" id="{D9F1EFF4-CE88-4A96-AEE2-0D13FFCD31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4962" y="8287115"/>
            <a:ext cx="16214075" cy="4320000"/>
          </a:xfrm>
          <a:prstGeom prst="rect">
            <a:avLst/>
          </a:prstGeom>
          <a:noFill/>
          <a:ln>
            <a:noFill/>
          </a:ln>
        </p:spPr>
      </p:pic>
    </p:spTree>
    <p:extLst>
      <p:ext uri="{BB962C8B-B14F-4D97-AF65-F5344CB8AC3E}">
        <p14:creationId xmlns:p14="http://schemas.microsoft.com/office/powerpoint/2010/main" val="357296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0AA74-BAA9-4156-9D4C-02FD9A0B7359}"/>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31DD2A38-0B75-4E1A-8EA4-B28C4A7EDEB5}"/>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76F609A6-E6A3-4D92-B57B-358589F314AA}"/>
              </a:ext>
            </a:extLst>
          </p:cNvPr>
          <p:cNvSpPr>
            <a:spLocks noGrp="1"/>
          </p:cNvSpPr>
          <p:nvPr>
            <p:ph type="sldNum" sz="quarter" idx="12"/>
          </p:nvPr>
        </p:nvSpPr>
        <p:spPr/>
        <p:txBody>
          <a:bodyPr/>
          <a:lstStyle/>
          <a:p>
            <a:fld id="{695884B8-C86C-9247-916E-0E4ED69A0AE3}" type="slidenum">
              <a:rPr lang="en-US" smtClean="0"/>
              <a:t>22</a:t>
            </a:fld>
            <a:endParaRPr lang="en-US"/>
          </a:p>
        </p:txBody>
      </p:sp>
      <p:sp>
        <p:nvSpPr>
          <p:cNvPr id="5" name="Text Placeholder 4">
            <a:extLst>
              <a:ext uri="{FF2B5EF4-FFF2-40B4-BE49-F238E27FC236}">
                <a16:creationId xmlns:a16="http://schemas.microsoft.com/office/drawing/2014/main" id="{ADC37DF7-C91B-4352-880B-57109D5D0C8E}"/>
              </a:ext>
            </a:extLst>
          </p:cNvPr>
          <p:cNvSpPr>
            <a:spLocks noGrp="1"/>
          </p:cNvSpPr>
          <p:nvPr>
            <p:ph type="body" sz="quarter" idx="13"/>
          </p:nvPr>
        </p:nvSpPr>
        <p:spPr/>
        <p:txBody>
          <a:bodyPr>
            <a:normAutofit/>
          </a:bodyPr>
          <a:lstStyle/>
          <a:p>
            <a:r>
              <a:rPr lang="en-US" dirty="0"/>
              <a:t>The length of the cable piece produced during production is recorded in the cable identifier. </a:t>
            </a:r>
          </a:p>
          <a:p>
            <a:r>
              <a:rPr lang="en-US" dirty="0"/>
              <a:t>The 100 m code is a letter</a:t>
            </a:r>
          </a:p>
          <a:p>
            <a:pPr lvl="1"/>
            <a:r>
              <a:rPr lang="en-US" dirty="0"/>
              <a:t>‘A’ - a piece starting at 0 to 99 m, ‘B’ - 100-199 m, …, ‘J’ for 1000-1099 m, etc.</a:t>
            </a:r>
          </a:p>
          <a:p>
            <a:r>
              <a:rPr lang="en-US" dirty="0"/>
              <a:t>The cable pieces are identified by the position of the point-end cut, truncated to the closest 100 m</a:t>
            </a:r>
          </a:p>
          <a:p>
            <a:endParaRPr lang="en-US" dirty="0"/>
          </a:p>
        </p:txBody>
      </p:sp>
      <p:sp>
        <p:nvSpPr>
          <p:cNvPr id="6" name="Title 5">
            <a:extLst>
              <a:ext uri="{FF2B5EF4-FFF2-40B4-BE49-F238E27FC236}">
                <a16:creationId xmlns:a16="http://schemas.microsoft.com/office/drawing/2014/main" id="{FA8F7C0A-D3E5-4F1C-B3A5-283F29A49BE1}"/>
              </a:ext>
            </a:extLst>
          </p:cNvPr>
          <p:cNvSpPr>
            <a:spLocks noGrp="1"/>
          </p:cNvSpPr>
          <p:nvPr>
            <p:ph type="title"/>
          </p:nvPr>
        </p:nvSpPr>
        <p:spPr/>
        <p:txBody>
          <a:bodyPr/>
          <a:lstStyle/>
          <a:p>
            <a:r>
              <a:rPr lang="en-US" dirty="0"/>
              <a:t>100 m Code</a:t>
            </a:r>
          </a:p>
        </p:txBody>
      </p:sp>
    </p:spTree>
    <p:extLst>
      <p:ext uri="{BB962C8B-B14F-4D97-AF65-F5344CB8AC3E}">
        <p14:creationId xmlns:p14="http://schemas.microsoft.com/office/powerpoint/2010/main" val="66615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6017D-C8CD-4AAA-B1DF-7149742F0216}"/>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6D4D6586-120A-4E46-B64A-962BF356AFCE}"/>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ECBD9551-4F5C-4573-892E-B81AA05671FF}"/>
              </a:ext>
            </a:extLst>
          </p:cNvPr>
          <p:cNvSpPr>
            <a:spLocks noGrp="1"/>
          </p:cNvSpPr>
          <p:nvPr>
            <p:ph type="sldNum" sz="quarter" idx="12"/>
          </p:nvPr>
        </p:nvSpPr>
        <p:spPr/>
        <p:txBody>
          <a:bodyPr/>
          <a:lstStyle/>
          <a:p>
            <a:fld id="{695884B8-C86C-9247-916E-0E4ED69A0AE3}" type="slidenum">
              <a:rPr lang="en-US" smtClean="0"/>
              <a:t>23</a:t>
            </a:fld>
            <a:endParaRPr lang="en-US"/>
          </a:p>
        </p:txBody>
      </p:sp>
      <p:sp>
        <p:nvSpPr>
          <p:cNvPr id="5" name="Text Placeholder 4">
            <a:extLst>
              <a:ext uri="{FF2B5EF4-FFF2-40B4-BE49-F238E27FC236}">
                <a16:creationId xmlns:a16="http://schemas.microsoft.com/office/drawing/2014/main" id="{CBA88C4F-7EB9-41F4-A498-6D3126C32A50}"/>
              </a:ext>
            </a:extLst>
          </p:cNvPr>
          <p:cNvSpPr>
            <a:spLocks noGrp="1"/>
          </p:cNvSpPr>
          <p:nvPr>
            <p:ph type="body" sz="quarter" idx="13"/>
          </p:nvPr>
        </p:nvSpPr>
        <p:spPr/>
        <p:txBody>
          <a:bodyPr>
            <a:normAutofit/>
          </a:bodyPr>
          <a:lstStyle/>
          <a:p>
            <a:r>
              <a:rPr lang="en-US" dirty="0"/>
              <a:t>This code is a two-digit number, identifying the cable position to the nearest </a:t>
            </a:r>
            <a:r>
              <a:rPr lang="en-US" dirty="0" err="1"/>
              <a:t>metre</a:t>
            </a:r>
            <a:r>
              <a:rPr lang="en-US" dirty="0"/>
              <a:t>, in combination with the 100m Code above  </a:t>
            </a:r>
          </a:p>
          <a:p>
            <a:pPr lvl="1"/>
            <a:r>
              <a:rPr lang="en-US" dirty="0"/>
              <a:t>E.g. a cable sample piece cut at 265 m from the cable point will receive the digits ‘65’ for this code, along with the letter ‘C’ for 200-299 m</a:t>
            </a:r>
          </a:p>
          <a:p>
            <a:r>
              <a:rPr lang="en-US" dirty="0"/>
              <a:t>For extracted strand sample pieces, these digits identify the fork position number on the planetary cabling machine that corresponds to the particular strand</a:t>
            </a:r>
          </a:p>
          <a:p>
            <a:pPr lvl="1"/>
            <a:r>
              <a:rPr lang="en-US" dirty="0"/>
              <a:t>Note that the fork position number may not correspond to the strand position in the cable, e.g. if a 40-strand cable is made from a cabling machine with 60 forks</a:t>
            </a:r>
          </a:p>
          <a:p>
            <a:endParaRPr lang="en-US" dirty="0"/>
          </a:p>
        </p:txBody>
      </p:sp>
      <p:sp>
        <p:nvSpPr>
          <p:cNvPr id="6" name="Title 5">
            <a:extLst>
              <a:ext uri="{FF2B5EF4-FFF2-40B4-BE49-F238E27FC236}">
                <a16:creationId xmlns:a16="http://schemas.microsoft.com/office/drawing/2014/main" id="{42CB8693-63F0-4011-B7D3-4840EE17DEA7}"/>
              </a:ext>
            </a:extLst>
          </p:cNvPr>
          <p:cNvSpPr>
            <a:spLocks noGrp="1"/>
          </p:cNvSpPr>
          <p:nvPr>
            <p:ph type="title"/>
          </p:nvPr>
        </p:nvSpPr>
        <p:spPr/>
        <p:txBody>
          <a:bodyPr/>
          <a:lstStyle/>
          <a:p>
            <a:r>
              <a:rPr lang="en-US" dirty="0"/>
              <a:t>Fork ID or 1 m Code</a:t>
            </a:r>
          </a:p>
        </p:txBody>
      </p:sp>
    </p:spTree>
    <p:extLst>
      <p:ext uri="{BB962C8B-B14F-4D97-AF65-F5344CB8AC3E}">
        <p14:creationId xmlns:p14="http://schemas.microsoft.com/office/powerpoint/2010/main" val="193016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7D7B4-4A9E-4754-9098-D0BA6BE6CC2B}"/>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1AB8D89D-CBF0-4D57-99FD-EA83FE1E3666}"/>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7941199-A719-4433-AAF9-F5D49F04899C}"/>
              </a:ext>
            </a:extLst>
          </p:cNvPr>
          <p:cNvSpPr>
            <a:spLocks noGrp="1"/>
          </p:cNvSpPr>
          <p:nvPr>
            <p:ph type="sldNum" sz="quarter" idx="12"/>
          </p:nvPr>
        </p:nvSpPr>
        <p:spPr/>
        <p:txBody>
          <a:bodyPr/>
          <a:lstStyle/>
          <a:p>
            <a:fld id="{695884B8-C86C-9247-916E-0E4ED69A0AE3}" type="slidenum">
              <a:rPr lang="en-US" smtClean="0"/>
              <a:t>24</a:t>
            </a:fld>
            <a:endParaRPr lang="en-US"/>
          </a:p>
        </p:txBody>
      </p:sp>
      <p:sp>
        <p:nvSpPr>
          <p:cNvPr id="5" name="Text Placeholder 4">
            <a:extLst>
              <a:ext uri="{FF2B5EF4-FFF2-40B4-BE49-F238E27FC236}">
                <a16:creationId xmlns:a16="http://schemas.microsoft.com/office/drawing/2014/main" id="{09360777-95A5-4A38-9AD6-B7B4F06B7B6B}"/>
              </a:ext>
            </a:extLst>
          </p:cNvPr>
          <p:cNvSpPr>
            <a:spLocks noGrp="1"/>
          </p:cNvSpPr>
          <p:nvPr>
            <p:ph type="body" sz="quarter" idx="13"/>
          </p:nvPr>
        </p:nvSpPr>
        <p:spPr/>
        <p:txBody>
          <a:bodyPr/>
          <a:lstStyle/>
          <a:p>
            <a:r>
              <a:rPr lang="en-US" dirty="0"/>
              <a:t>MQXFA Cable</a:t>
            </a:r>
          </a:p>
        </p:txBody>
      </p:sp>
      <p:sp>
        <p:nvSpPr>
          <p:cNvPr id="6" name="Title 5">
            <a:extLst>
              <a:ext uri="{FF2B5EF4-FFF2-40B4-BE49-F238E27FC236}">
                <a16:creationId xmlns:a16="http://schemas.microsoft.com/office/drawing/2014/main" id="{6282BC3F-3892-4522-9B73-030898C406C3}"/>
              </a:ext>
            </a:extLst>
          </p:cNvPr>
          <p:cNvSpPr>
            <a:spLocks noGrp="1"/>
          </p:cNvSpPr>
          <p:nvPr>
            <p:ph type="title"/>
          </p:nvPr>
        </p:nvSpPr>
        <p:spPr/>
        <p:txBody>
          <a:bodyPr/>
          <a:lstStyle/>
          <a:p>
            <a:r>
              <a:rPr lang="en-US" dirty="0"/>
              <a:t>Fork Position versus Strand Number Example</a:t>
            </a:r>
          </a:p>
        </p:txBody>
      </p:sp>
      <p:pic>
        <p:nvPicPr>
          <p:cNvPr id="7" name="Picture 6">
            <a:extLst>
              <a:ext uri="{FF2B5EF4-FFF2-40B4-BE49-F238E27FC236}">
                <a16:creationId xmlns:a16="http://schemas.microsoft.com/office/drawing/2014/main" id="{1C88792D-C6DF-49F6-B5C5-351EF638D8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01101" y="2941059"/>
            <a:ext cx="10884274" cy="9000000"/>
          </a:xfrm>
          <a:prstGeom prst="rect">
            <a:avLst/>
          </a:prstGeom>
          <a:noFill/>
        </p:spPr>
      </p:pic>
    </p:spTree>
    <p:extLst>
      <p:ext uri="{BB962C8B-B14F-4D97-AF65-F5344CB8AC3E}">
        <p14:creationId xmlns:p14="http://schemas.microsoft.com/office/powerpoint/2010/main" val="324089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E1338-FB37-48C8-8A45-405649C290ED}"/>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80E83A5F-B3CF-448A-99ED-B74D011B8A4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28D4FC24-C839-470B-94E3-64D0CB1370D6}"/>
              </a:ext>
            </a:extLst>
          </p:cNvPr>
          <p:cNvSpPr>
            <a:spLocks noGrp="1"/>
          </p:cNvSpPr>
          <p:nvPr>
            <p:ph type="sldNum" sz="quarter" idx="12"/>
          </p:nvPr>
        </p:nvSpPr>
        <p:spPr/>
        <p:txBody>
          <a:bodyPr/>
          <a:lstStyle/>
          <a:p>
            <a:fld id="{695884B8-C86C-9247-916E-0E4ED69A0AE3}" type="slidenum">
              <a:rPr lang="en-US" smtClean="0"/>
              <a:t>25</a:t>
            </a:fld>
            <a:endParaRPr lang="en-US"/>
          </a:p>
        </p:txBody>
      </p:sp>
      <p:sp>
        <p:nvSpPr>
          <p:cNvPr id="5" name="Text Placeholder 4">
            <a:extLst>
              <a:ext uri="{FF2B5EF4-FFF2-40B4-BE49-F238E27FC236}">
                <a16:creationId xmlns:a16="http://schemas.microsoft.com/office/drawing/2014/main" id="{3E1DC2BE-BC99-4BE8-812D-2AA74E342139}"/>
              </a:ext>
            </a:extLst>
          </p:cNvPr>
          <p:cNvSpPr>
            <a:spLocks noGrp="1"/>
          </p:cNvSpPr>
          <p:nvPr>
            <p:ph type="body" sz="quarter" idx="13"/>
          </p:nvPr>
        </p:nvSpPr>
        <p:spPr/>
        <p:txBody>
          <a:bodyPr>
            <a:normAutofit/>
          </a:bodyPr>
          <a:lstStyle/>
          <a:p>
            <a:r>
              <a:rPr lang="en-US" dirty="0"/>
              <a:t>The state of cable code identifies the cable state as follows:</a:t>
            </a:r>
          </a:p>
          <a:p>
            <a:pPr lvl="1"/>
            <a:r>
              <a:rPr lang="en-US" dirty="0"/>
              <a:t>‘A’ - bare cable</a:t>
            </a:r>
          </a:p>
          <a:p>
            <a:pPr lvl="1"/>
            <a:r>
              <a:rPr lang="en-US" dirty="0"/>
              <a:t>‘B’ - cable with braided insulation</a:t>
            </a:r>
          </a:p>
          <a:p>
            <a:pPr lvl="1"/>
            <a:r>
              <a:rPr lang="en-US" dirty="0"/>
              <a:t>‘T’ - cable with wound tape insulation</a:t>
            </a:r>
          </a:p>
          <a:p>
            <a:r>
              <a:rPr lang="en-US" dirty="0"/>
              <a:t>For strands identified with cables, the state of strand code identifier becomes:</a:t>
            </a:r>
          </a:p>
          <a:p>
            <a:pPr lvl="1"/>
            <a:r>
              <a:rPr lang="en-US" dirty="0"/>
              <a:t>‘E’ - extracted strand</a:t>
            </a:r>
          </a:p>
          <a:p>
            <a:pPr lvl="1"/>
            <a:r>
              <a:rPr lang="en-US" dirty="0"/>
              <a:t>‘V’ - virgin strand, e.g. excess attached to the cable at the end of the run</a:t>
            </a:r>
          </a:p>
          <a:p>
            <a:pPr lvl="1"/>
            <a:r>
              <a:rPr lang="en-US" dirty="0"/>
              <a:t>‘S’ - stainless steel core</a:t>
            </a:r>
          </a:p>
          <a:p>
            <a:endParaRPr lang="en-US" dirty="0"/>
          </a:p>
        </p:txBody>
      </p:sp>
      <p:sp>
        <p:nvSpPr>
          <p:cNvPr id="6" name="Title 5">
            <a:extLst>
              <a:ext uri="{FF2B5EF4-FFF2-40B4-BE49-F238E27FC236}">
                <a16:creationId xmlns:a16="http://schemas.microsoft.com/office/drawing/2014/main" id="{E3119CD1-FB7F-42A3-8857-3A4E641AFD6C}"/>
              </a:ext>
            </a:extLst>
          </p:cNvPr>
          <p:cNvSpPr>
            <a:spLocks noGrp="1"/>
          </p:cNvSpPr>
          <p:nvPr>
            <p:ph type="title"/>
          </p:nvPr>
        </p:nvSpPr>
        <p:spPr/>
        <p:txBody>
          <a:bodyPr/>
          <a:lstStyle/>
          <a:p>
            <a:r>
              <a:rPr lang="en-US" dirty="0"/>
              <a:t>State of Cable/Strand Code</a:t>
            </a:r>
          </a:p>
        </p:txBody>
      </p:sp>
    </p:spTree>
    <p:extLst>
      <p:ext uri="{BB962C8B-B14F-4D97-AF65-F5344CB8AC3E}">
        <p14:creationId xmlns:p14="http://schemas.microsoft.com/office/powerpoint/2010/main" val="120447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EB969-D17E-4E2E-8D4F-74E2973EF6BC}"/>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11597F7D-B23A-4593-818F-22BCB84966C9}"/>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043C155D-F73A-4798-BA05-7E518E8C04DC}"/>
              </a:ext>
            </a:extLst>
          </p:cNvPr>
          <p:cNvSpPr>
            <a:spLocks noGrp="1"/>
          </p:cNvSpPr>
          <p:nvPr>
            <p:ph type="sldNum" sz="quarter" idx="12"/>
          </p:nvPr>
        </p:nvSpPr>
        <p:spPr/>
        <p:txBody>
          <a:bodyPr/>
          <a:lstStyle/>
          <a:p>
            <a:fld id="{695884B8-C86C-9247-916E-0E4ED69A0AE3}" type="slidenum">
              <a:rPr lang="en-US" smtClean="0"/>
              <a:t>26</a:t>
            </a:fld>
            <a:endParaRPr lang="en-US"/>
          </a:p>
        </p:txBody>
      </p:sp>
      <p:sp>
        <p:nvSpPr>
          <p:cNvPr id="5" name="Text Placeholder 4">
            <a:extLst>
              <a:ext uri="{FF2B5EF4-FFF2-40B4-BE49-F238E27FC236}">
                <a16:creationId xmlns:a16="http://schemas.microsoft.com/office/drawing/2014/main" id="{3C8348CD-530B-43FB-9D01-DD4A5F3BFD68}"/>
              </a:ext>
            </a:extLst>
          </p:cNvPr>
          <p:cNvSpPr>
            <a:spLocks noGrp="1"/>
          </p:cNvSpPr>
          <p:nvPr>
            <p:ph type="body" sz="quarter" idx="13"/>
          </p:nvPr>
        </p:nvSpPr>
        <p:spPr/>
        <p:txBody>
          <a:bodyPr>
            <a:normAutofit/>
          </a:bodyPr>
          <a:lstStyle/>
          <a:p>
            <a:r>
              <a:rPr lang="en-US" dirty="0"/>
              <a:t>An extracted strand’s detail (e.g. manufacturer, material, billet number etc.) will be identified via the cable map, and should be represented using the cable code in the form of A99AA9999AA99E where E stands for extracted strands. We typically also provide the spool ID. </a:t>
            </a:r>
          </a:p>
          <a:p>
            <a:r>
              <a:rPr lang="en-US" dirty="0"/>
              <a:t>A virgin strand attached to the cable at the end of the cabling run can be identified in the form of A99AA9999AA99V, as well as AA99A99999A99A. We typically also provide both. </a:t>
            </a:r>
          </a:p>
        </p:txBody>
      </p:sp>
      <p:sp>
        <p:nvSpPr>
          <p:cNvPr id="6" name="Title 5">
            <a:extLst>
              <a:ext uri="{FF2B5EF4-FFF2-40B4-BE49-F238E27FC236}">
                <a16:creationId xmlns:a16="http://schemas.microsoft.com/office/drawing/2014/main" id="{C9CC283F-F3A1-4B5D-A01D-8AB7EF25EA60}"/>
              </a:ext>
            </a:extLst>
          </p:cNvPr>
          <p:cNvSpPr>
            <a:spLocks noGrp="1"/>
          </p:cNvSpPr>
          <p:nvPr>
            <p:ph type="title"/>
          </p:nvPr>
        </p:nvSpPr>
        <p:spPr/>
        <p:txBody>
          <a:bodyPr/>
          <a:lstStyle/>
          <a:p>
            <a:r>
              <a:rPr lang="en-US" dirty="0"/>
              <a:t>Extracted and Virgin Strands</a:t>
            </a:r>
          </a:p>
        </p:txBody>
      </p:sp>
    </p:spTree>
    <p:extLst>
      <p:ext uri="{BB962C8B-B14F-4D97-AF65-F5344CB8AC3E}">
        <p14:creationId xmlns:p14="http://schemas.microsoft.com/office/powerpoint/2010/main" val="171671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D8349-FC5A-4931-9518-DD436FFDBF4D}"/>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C10EFD03-6FFC-4D2D-9501-700B796F74AF}"/>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9FC6E35-FDDB-4EF3-BB59-69D99C7F387D}"/>
              </a:ext>
            </a:extLst>
          </p:cNvPr>
          <p:cNvSpPr>
            <a:spLocks noGrp="1"/>
          </p:cNvSpPr>
          <p:nvPr>
            <p:ph type="sldNum" sz="quarter" idx="12"/>
          </p:nvPr>
        </p:nvSpPr>
        <p:spPr/>
        <p:txBody>
          <a:bodyPr/>
          <a:lstStyle/>
          <a:p>
            <a:fld id="{695884B8-C86C-9247-916E-0E4ED69A0AE3}" type="slidenum">
              <a:rPr lang="en-US" smtClean="0"/>
              <a:t>27</a:t>
            </a:fld>
            <a:endParaRPr lang="en-US"/>
          </a:p>
        </p:txBody>
      </p:sp>
      <p:sp>
        <p:nvSpPr>
          <p:cNvPr id="6" name="Title 5">
            <a:extLst>
              <a:ext uri="{FF2B5EF4-FFF2-40B4-BE49-F238E27FC236}">
                <a16:creationId xmlns:a16="http://schemas.microsoft.com/office/drawing/2014/main" id="{B588CA14-AD9B-4698-B954-3C2927F58DA6}"/>
              </a:ext>
            </a:extLst>
          </p:cNvPr>
          <p:cNvSpPr>
            <a:spLocks noGrp="1"/>
          </p:cNvSpPr>
          <p:nvPr>
            <p:ph type="title"/>
          </p:nvPr>
        </p:nvSpPr>
        <p:spPr/>
        <p:txBody>
          <a:bodyPr/>
          <a:lstStyle/>
          <a:p>
            <a:r>
              <a:rPr lang="en-US" dirty="0"/>
              <a:t>Cable</a:t>
            </a:r>
          </a:p>
        </p:txBody>
      </p:sp>
      <p:pic>
        <p:nvPicPr>
          <p:cNvPr id="7" name="Picture 6">
            <a:extLst>
              <a:ext uri="{FF2B5EF4-FFF2-40B4-BE49-F238E27FC236}">
                <a16:creationId xmlns:a16="http://schemas.microsoft.com/office/drawing/2014/main" id="{F5BF288C-21DB-4F5F-B698-A6B423B4E715}"/>
              </a:ext>
            </a:extLst>
          </p:cNvPr>
          <p:cNvPicPr>
            <a:picLocks noChangeAspect="1"/>
          </p:cNvPicPr>
          <p:nvPr/>
        </p:nvPicPr>
        <p:blipFill>
          <a:blip r:embed="rId2"/>
          <a:stretch>
            <a:fillRect/>
          </a:stretch>
        </p:blipFill>
        <p:spPr>
          <a:xfrm>
            <a:off x="2208275" y="2941059"/>
            <a:ext cx="19934009" cy="9504000"/>
          </a:xfrm>
          <a:prstGeom prst="rect">
            <a:avLst/>
          </a:prstGeom>
        </p:spPr>
      </p:pic>
    </p:spTree>
    <p:extLst>
      <p:ext uri="{BB962C8B-B14F-4D97-AF65-F5344CB8AC3E}">
        <p14:creationId xmlns:p14="http://schemas.microsoft.com/office/powerpoint/2010/main" val="248519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D0DFD-98E8-4188-AC54-C3967F86F734}"/>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CD71305-AC09-4C75-9C6D-340575EFC4A2}"/>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31B081AD-6511-447D-8646-E2ACB2577853}"/>
              </a:ext>
            </a:extLst>
          </p:cNvPr>
          <p:cNvSpPr>
            <a:spLocks noGrp="1"/>
          </p:cNvSpPr>
          <p:nvPr>
            <p:ph type="sldNum" sz="quarter" idx="12"/>
          </p:nvPr>
        </p:nvSpPr>
        <p:spPr/>
        <p:txBody>
          <a:bodyPr/>
          <a:lstStyle/>
          <a:p>
            <a:fld id="{695884B8-C86C-9247-916E-0E4ED69A0AE3}" type="slidenum">
              <a:rPr lang="en-US" smtClean="0"/>
              <a:t>28</a:t>
            </a:fld>
            <a:endParaRPr lang="en-US"/>
          </a:p>
        </p:txBody>
      </p:sp>
      <p:sp>
        <p:nvSpPr>
          <p:cNvPr id="6" name="Title 5">
            <a:extLst>
              <a:ext uri="{FF2B5EF4-FFF2-40B4-BE49-F238E27FC236}">
                <a16:creationId xmlns:a16="http://schemas.microsoft.com/office/drawing/2014/main" id="{0E1F5E6A-6A6E-428F-BBE8-E6EBF48E4C57}"/>
              </a:ext>
            </a:extLst>
          </p:cNvPr>
          <p:cNvSpPr>
            <a:spLocks noGrp="1"/>
          </p:cNvSpPr>
          <p:nvPr>
            <p:ph type="title"/>
          </p:nvPr>
        </p:nvSpPr>
        <p:spPr/>
        <p:txBody>
          <a:bodyPr/>
          <a:lstStyle/>
          <a:p>
            <a:r>
              <a:rPr lang="en-US" dirty="0"/>
              <a:t>Test Samples</a:t>
            </a:r>
          </a:p>
        </p:txBody>
      </p:sp>
      <p:pic>
        <p:nvPicPr>
          <p:cNvPr id="7" name="Picture 6">
            <a:extLst>
              <a:ext uri="{FF2B5EF4-FFF2-40B4-BE49-F238E27FC236}">
                <a16:creationId xmlns:a16="http://schemas.microsoft.com/office/drawing/2014/main" id="{D15EEF5A-7A53-40DD-A626-8E720BB830F5}"/>
              </a:ext>
            </a:extLst>
          </p:cNvPr>
          <p:cNvPicPr>
            <a:picLocks noChangeAspect="1"/>
          </p:cNvPicPr>
          <p:nvPr/>
        </p:nvPicPr>
        <p:blipFill>
          <a:blip r:embed="rId2"/>
          <a:stretch>
            <a:fillRect/>
          </a:stretch>
        </p:blipFill>
        <p:spPr>
          <a:xfrm>
            <a:off x="2862415" y="3364992"/>
            <a:ext cx="18659170" cy="9000000"/>
          </a:xfrm>
          <a:prstGeom prst="rect">
            <a:avLst/>
          </a:prstGeom>
        </p:spPr>
      </p:pic>
    </p:spTree>
    <p:extLst>
      <p:ext uri="{BB962C8B-B14F-4D97-AF65-F5344CB8AC3E}">
        <p14:creationId xmlns:p14="http://schemas.microsoft.com/office/powerpoint/2010/main" val="828971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6F9929-1076-4655-90DF-AEF14D79B54C}"/>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FB09C964-15B0-439D-AD41-1216813FAF88}"/>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17B106E4-4F77-44CE-B3B0-7557BBC2FCBC}"/>
              </a:ext>
            </a:extLst>
          </p:cNvPr>
          <p:cNvSpPr>
            <a:spLocks noGrp="1"/>
          </p:cNvSpPr>
          <p:nvPr>
            <p:ph type="sldNum" sz="quarter" idx="12"/>
          </p:nvPr>
        </p:nvSpPr>
        <p:spPr/>
        <p:txBody>
          <a:bodyPr/>
          <a:lstStyle/>
          <a:p>
            <a:fld id="{695884B8-C86C-9247-916E-0E4ED69A0AE3}" type="slidenum">
              <a:rPr lang="en-US" smtClean="0"/>
              <a:t>29</a:t>
            </a:fld>
            <a:endParaRPr lang="en-US"/>
          </a:p>
        </p:txBody>
      </p:sp>
      <p:sp>
        <p:nvSpPr>
          <p:cNvPr id="5" name="Text Placeholder 4">
            <a:extLst>
              <a:ext uri="{FF2B5EF4-FFF2-40B4-BE49-F238E27FC236}">
                <a16:creationId xmlns:a16="http://schemas.microsoft.com/office/drawing/2014/main" id="{C2481A61-E3A8-4A12-B87F-96DD20522801}"/>
              </a:ext>
            </a:extLst>
          </p:cNvPr>
          <p:cNvSpPr>
            <a:spLocks noGrp="1"/>
          </p:cNvSpPr>
          <p:nvPr>
            <p:ph type="body" sz="quarter" idx="13"/>
          </p:nvPr>
        </p:nvSpPr>
        <p:spPr/>
        <p:txBody>
          <a:bodyPr>
            <a:normAutofit/>
          </a:bodyPr>
          <a:lstStyle/>
          <a:p>
            <a:r>
              <a:rPr lang="en-US" dirty="0"/>
              <a:t>This list applies to 3 characters in the identifier: the Preparation Lab, the HT Lab, and the Test Lab.  </a:t>
            </a:r>
          </a:p>
          <a:p>
            <a:pPr lvl="1"/>
            <a:r>
              <a:rPr lang="en-US" dirty="0"/>
              <a:t>Note that pre-HT operations, such as mounting a wire under tension onto a barrel, is considered to be part of the sample preparation operation, whereas post-HT operation, such as soldering voltage taps on </a:t>
            </a:r>
            <a:r>
              <a:rPr lang="en-US" i="1" dirty="0"/>
              <a:t>I</a:t>
            </a:r>
            <a:r>
              <a:rPr lang="en-US" baseline="-25000" dirty="0"/>
              <a:t>C</a:t>
            </a:r>
            <a:r>
              <a:rPr lang="en-US" dirty="0"/>
              <a:t> barrel samples, is part of the sample testing operation.  Information relevant to any operation stage shall be logged on travelers or the strand database.</a:t>
            </a:r>
          </a:p>
          <a:p>
            <a:endParaRPr lang="en-US" dirty="0"/>
          </a:p>
        </p:txBody>
      </p:sp>
      <p:sp>
        <p:nvSpPr>
          <p:cNvPr id="6" name="Title 5">
            <a:extLst>
              <a:ext uri="{FF2B5EF4-FFF2-40B4-BE49-F238E27FC236}">
                <a16:creationId xmlns:a16="http://schemas.microsoft.com/office/drawing/2014/main" id="{728EE853-5EC2-4725-80C0-5648E0C230A6}"/>
              </a:ext>
            </a:extLst>
          </p:cNvPr>
          <p:cNvSpPr>
            <a:spLocks noGrp="1"/>
          </p:cNvSpPr>
          <p:nvPr>
            <p:ph type="title"/>
          </p:nvPr>
        </p:nvSpPr>
        <p:spPr/>
        <p:txBody>
          <a:bodyPr/>
          <a:lstStyle/>
          <a:p>
            <a:r>
              <a:rPr lang="en-US" dirty="0"/>
              <a:t>Lab Code</a:t>
            </a:r>
          </a:p>
        </p:txBody>
      </p:sp>
    </p:spTree>
    <p:extLst>
      <p:ext uri="{BB962C8B-B14F-4D97-AF65-F5344CB8AC3E}">
        <p14:creationId xmlns:p14="http://schemas.microsoft.com/office/powerpoint/2010/main" val="390180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C8BC5F-A53C-EF40-9ECD-194B1DE17362}"/>
              </a:ext>
            </a:extLst>
          </p:cNvPr>
          <p:cNvSpPr>
            <a:spLocks noGrp="1"/>
          </p:cNvSpPr>
          <p:nvPr>
            <p:ph type="ftr" sz="quarter" idx="11"/>
          </p:nvPr>
        </p:nvSpPr>
        <p:spPr/>
        <p:txBody>
          <a:bodyPr/>
          <a:lstStyle/>
          <a:p>
            <a:r>
              <a:rPr lang="en-US"/>
              <a:t>Introduction to Materials Naminig Scheme </a:t>
            </a:r>
            <a:endParaRPr lang="en-US" dirty="0"/>
          </a:p>
        </p:txBody>
      </p:sp>
      <p:sp>
        <p:nvSpPr>
          <p:cNvPr id="3" name="Slide Number Placeholder 2">
            <a:extLst>
              <a:ext uri="{FF2B5EF4-FFF2-40B4-BE49-F238E27FC236}">
                <a16:creationId xmlns:a16="http://schemas.microsoft.com/office/drawing/2014/main" id="{D4DF00DB-C2AF-B14C-BB69-2785C2DE555F}"/>
              </a:ext>
            </a:extLst>
          </p:cNvPr>
          <p:cNvSpPr>
            <a:spLocks noGrp="1"/>
          </p:cNvSpPr>
          <p:nvPr>
            <p:ph type="sldNum" sz="quarter" idx="12"/>
          </p:nvPr>
        </p:nvSpPr>
        <p:spPr/>
        <p:txBody>
          <a:bodyPr/>
          <a:lstStyle/>
          <a:p>
            <a:fld id="{695884B8-C86C-9247-916E-0E4ED69A0AE3}" type="slidenum">
              <a:rPr lang="en-US" smtClean="0"/>
              <a:pPr/>
              <a:t>3</a:t>
            </a:fld>
            <a:endParaRPr lang="en-US"/>
          </a:p>
        </p:txBody>
      </p:sp>
      <p:sp>
        <p:nvSpPr>
          <p:cNvPr id="4" name="Text Placeholder 3">
            <a:extLst>
              <a:ext uri="{FF2B5EF4-FFF2-40B4-BE49-F238E27FC236}">
                <a16:creationId xmlns:a16="http://schemas.microsoft.com/office/drawing/2014/main" id="{A1B58CE9-EC79-5942-A900-BD9EDDBA05ED}"/>
              </a:ext>
            </a:extLst>
          </p:cNvPr>
          <p:cNvSpPr>
            <a:spLocks noGrp="1"/>
          </p:cNvSpPr>
          <p:nvPr>
            <p:ph type="body" sz="quarter" idx="13"/>
          </p:nvPr>
        </p:nvSpPr>
        <p:spPr/>
        <p:txBody>
          <a:bodyPr/>
          <a:lstStyle/>
          <a:p>
            <a:r>
              <a:rPr lang="en-US" dirty="0"/>
              <a:t>ITER TF: 19 coils, but 500 t of strand, &gt;10,000 billets</a:t>
            </a:r>
          </a:p>
          <a:p>
            <a:r>
              <a:rPr lang="en-US" dirty="0"/>
              <a:t>LHC MB: 1232 magnets, 1,300 t of strand, ~6,000 billets</a:t>
            </a:r>
          </a:p>
          <a:p>
            <a:r>
              <a:rPr lang="en-US" dirty="0"/>
              <a:t>AUP MQXFA: 4 inner triplets, ~10 t of strand, ~250 billets</a:t>
            </a:r>
          </a:p>
          <a:p>
            <a:r>
              <a:rPr lang="en-US" dirty="0"/>
              <a:t>Many more spools</a:t>
            </a:r>
          </a:p>
          <a:p>
            <a:r>
              <a:rPr lang="en-US" dirty="0"/>
              <a:t>A lot more samples</a:t>
            </a:r>
          </a:p>
        </p:txBody>
      </p:sp>
      <p:sp>
        <p:nvSpPr>
          <p:cNvPr id="5" name="Title 4">
            <a:extLst>
              <a:ext uri="{FF2B5EF4-FFF2-40B4-BE49-F238E27FC236}">
                <a16:creationId xmlns:a16="http://schemas.microsoft.com/office/drawing/2014/main" id="{7395B42B-096D-2340-B557-312924B72AC2}"/>
              </a:ext>
            </a:extLst>
          </p:cNvPr>
          <p:cNvSpPr>
            <a:spLocks noGrp="1"/>
          </p:cNvSpPr>
          <p:nvPr>
            <p:ph type="title"/>
          </p:nvPr>
        </p:nvSpPr>
        <p:spPr/>
        <p:txBody>
          <a:bodyPr/>
          <a:lstStyle/>
          <a:p>
            <a:r>
              <a:rPr lang="en-US" dirty="0"/>
              <a:t>Introduction</a:t>
            </a:r>
          </a:p>
        </p:txBody>
      </p:sp>
      <p:sp>
        <p:nvSpPr>
          <p:cNvPr id="7" name="Date Placeholder 6"/>
          <p:cNvSpPr>
            <a:spLocks noGrp="1"/>
          </p:cNvSpPr>
          <p:nvPr>
            <p:ph type="dt" sz="half" idx="10"/>
          </p:nvPr>
        </p:nvSpPr>
        <p:spPr/>
        <p:txBody>
          <a:bodyPr/>
          <a:lstStyle/>
          <a:p>
            <a:r>
              <a:rPr lang="en-US"/>
              <a:t>2021-11-03</a:t>
            </a:r>
          </a:p>
        </p:txBody>
      </p:sp>
      <p:sp>
        <p:nvSpPr>
          <p:cNvPr id="6" name="TextBox 5">
            <a:extLst>
              <a:ext uri="{FF2B5EF4-FFF2-40B4-BE49-F238E27FC236}">
                <a16:creationId xmlns:a16="http://schemas.microsoft.com/office/drawing/2014/main" id="{A9F50B50-B59A-424A-AAF1-16213E57A367}"/>
              </a:ext>
            </a:extLst>
          </p:cNvPr>
          <p:cNvSpPr txBox="1"/>
          <p:nvPr/>
        </p:nvSpPr>
        <p:spPr>
          <a:xfrm>
            <a:off x="1881325" y="9620250"/>
            <a:ext cx="20621351" cy="1200329"/>
          </a:xfrm>
          <a:prstGeom prst="rect">
            <a:avLst/>
          </a:prstGeom>
          <a:noFill/>
        </p:spPr>
        <p:txBody>
          <a:bodyPr wrap="none" rtlCol="0">
            <a:spAutoFit/>
          </a:bodyPr>
          <a:lstStyle/>
          <a:p>
            <a:r>
              <a:rPr lang="en-US" sz="7200" dirty="0">
                <a:solidFill>
                  <a:srgbClr val="FF0000"/>
                </a:solidFill>
              </a:rPr>
              <a:t>Need an effective naming scheme to identify each one</a:t>
            </a:r>
          </a:p>
        </p:txBody>
      </p:sp>
    </p:spTree>
    <p:extLst>
      <p:ext uri="{BB962C8B-B14F-4D97-AF65-F5344CB8AC3E}">
        <p14:creationId xmlns:p14="http://schemas.microsoft.com/office/powerpoint/2010/main" val="1643506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0CE86-1CBF-478F-A817-9532FA97914D}"/>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DF614101-39EE-4A38-95F4-397EC175AE62}"/>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371B9305-114A-4372-9DB2-C321AEBA6442}"/>
              </a:ext>
            </a:extLst>
          </p:cNvPr>
          <p:cNvSpPr>
            <a:spLocks noGrp="1"/>
          </p:cNvSpPr>
          <p:nvPr>
            <p:ph type="sldNum" sz="quarter" idx="12"/>
          </p:nvPr>
        </p:nvSpPr>
        <p:spPr/>
        <p:txBody>
          <a:bodyPr/>
          <a:lstStyle/>
          <a:p>
            <a:fld id="{695884B8-C86C-9247-916E-0E4ED69A0AE3}" type="slidenum">
              <a:rPr lang="en-US" smtClean="0"/>
              <a:t>30</a:t>
            </a:fld>
            <a:endParaRPr lang="en-US"/>
          </a:p>
        </p:txBody>
      </p:sp>
      <p:sp>
        <p:nvSpPr>
          <p:cNvPr id="6" name="Title 5">
            <a:extLst>
              <a:ext uri="{FF2B5EF4-FFF2-40B4-BE49-F238E27FC236}">
                <a16:creationId xmlns:a16="http://schemas.microsoft.com/office/drawing/2014/main" id="{F8099365-5CD0-4928-AF53-2CCF45360C54}"/>
              </a:ext>
            </a:extLst>
          </p:cNvPr>
          <p:cNvSpPr>
            <a:spLocks noGrp="1"/>
          </p:cNvSpPr>
          <p:nvPr>
            <p:ph type="title"/>
          </p:nvPr>
        </p:nvSpPr>
        <p:spPr/>
        <p:txBody>
          <a:bodyPr/>
          <a:lstStyle/>
          <a:p>
            <a:r>
              <a:rPr lang="en-US" dirty="0"/>
              <a:t>Sample ID</a:t>
            </a:r>
          </a:p>
        </p:txBody>
      </p:sp>
      <p:pic>
        <p:nvPicPr>
          <p:cNvPr id="7" name="Picture 6">
            <a:extLst>
              <a:ext uri="{FF2B5EF4-FFF2-40B4-BE49-F238E27FC236}">
                <a16:creationId xmlns:a16="http://schemas.microsoft.com/office/drawing/2014/main" id="{AE7480ED-6CF8-4A19-A155-81C46904552D}"/>
              </a:ext>
            </a:extLst>
          </p:cNvPr>
          <p:cNvPicPr>
            <a:picLocks noChangeAspect="1"/>
          </p:cNvPicPr>
          <p:nvPr/>
        </p:nvPicPr>
        <p:blipFill>
          <a:blip r:embed="rId2"/>
          <a:stretch>
            <a:fillRect/>
          </a:stretch>
        </p:blipFill>
        <p:spPr>
          <a:xfrm>
            <a:off x="1930801" y="3025254"/>
            <a:ext cx="20522397" cy="9000000"/>
          </a:xfrm>
          <a:prstGeom prst="rect">
            <a:avLst/>
          </a:prstGeom>
        </p:spPr>
      </p:pic>
    </p:spTree>
    <p:extLst>
      <p:ext uri="{BB962C8B-B14F-4D97-AF65-F5344CB8AC3E}">
        <p14:creationId xmlns:p14="http://schemas.microsoft.com/office/powerpoint/2010/main" val="82822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B07A8-F293-4A1D-BC83-B40032D11C1D}"/>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73546EA3-B5A6-46B4-9C03-C64C5A932EE9}"/>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30BA67A-F825-4F13-A258-2BFB950AAF3B}"/>
              </a:ext>
            </a:extLst>
          </p:cNvPr>
          <p:cNvSpPr>
            <a:spLocks noGrp="1"/>
          </p:cNvSpPr>
          <p:nvPr>
            <p:ph type="sldNum" sz="quarter" idx="12"/>
          </p:nvPr>
        </p:nvSpPr>
        <p:spPr/>
        <p:txBody>
          <a:bodyPr/>
          <a:lstStyle/>
          <a:p>
            <a:fld id="{695884B8-C86C-9247-916E-0E4ED69A0AE3}" type="slidenum">
              <a:rPr lang="en-US" smtClean="0"/>
              <a:t>31</a:t>
            </a:fld>
            <a:endParaRPr lang="en-US"/>
          </a:p>
        </p:txBody>
      </p:sp>
      <p:sp>
        <p:nvSpPr>
          <p:cNvPr id="5" name="Text Placeholder 4">
            <a:extLst>
              <a:ext uri="{FF2B5EF4-FFF2-40B4-BE49-F238E27FC236}">
                <a16:creationId xmlns:a16="http://schemas.microsoft.com/office/drawing/2014/main" id="{6E9D75C8-590B-424D-9DF6-2449C15C9446}"/>
              </a:ext>
            </a:extLst>
          </p:cNvPr>
          <p:cNvSpPr>
            <a:spLocks noGrp="1"/>
          </p:cNvSpPr>
          <p:nvPr>
            <p:ph type="body" sz="quarter" idx="13"/>
          </p:nvPr>
        </p:nvSpPr>
        <p:spPr/>
        <p:txBody>
          <a:bodyPr/>
          <a:lstStyle/>
          <a:p>
            <a:r>
              <a:rPr lang="en-US" dirty="0"/>
              <a:t>Prior to any heat treatment, this identifier shall be ‘U’ or omitted to indicate an unreacted state.  </a:t>
            </a:r>
          </a:p>
          <a:p>
            <a:r>
              <a:rPr lang="en-US" dirty="0"/>
              <a:t>When designated for HT, a letter or digit shall be assigned by the lab performing the HT to identify the corresponding furnace.  A furnace identifiers list (‘lookup table’) is to be managed by each lab independently for primarily internal use. </a:t>
            </a:r>
          </a:p>
        </p:txBody>
      </p:sp>
      <p:sp>
        <p:nvSpPr>
          <p:cNvPr id="6" name="Title 5">
            <a:extLst>
              <a:ext uri="{FF2B5EF4-FFF2-40B4-BE49-F238E27FC236}">
                <a16:creationId xmlns:a16="http://schemas.microsoft.com/office/drawing/2014/main" id="{9C7D138A-F520-4CB2-A490-6560EEBEF534}"/>
              </a:ext>
            </a:extLst>
          </p:cNvPr>
          <p:cNvSpPr>
            <a:spLocks noGrp="1"/>
          </p:cNvSpPr>
          <p:nvPr>
            <p:ph type="title"/>
          </p:nvPr>
        </p:nvSpPr>
        <p:spPr/>
        <p:txBody>
          <a:bodyPr/>
          <a:lstStyle/>
          <a:p>
            <a:r>
              <a:rPr lang="en-US" dirty="0"/>
              <a:t>HT Furnace Code</a:t>
            </a:r>
          </a:p>
        </p:txBody>
      </p:sp>
    </p:spTree>
    <p:extLst>
      <p:ext uri="{BB962C8B-B14F-4D97-AF65-F5344CB8AC3E}">
        <p14:creationId xmlns:p14="http://schemas.microsoft.com/office/powerpoint/2010/main" val="412747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7807A-6563-4F78-9EF5-E6A23C84D4D5}"/>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0234E0D-C6BD-4902-B3AD-4F147CB2ED8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424CB304-E876-4308-A368-A66356509DD6}"/>
              </a:ext>
            </a:extLst>
          </p:cNvPr>
          <p:cNvSpPr>
            <a:spLocks noGrp="1"/>
          </p:cNvSpPr>
          <p:nvPr>
            <p:ph type="sldNum" sz="quarter" idx="12"/>
          </p:nvPr>
        </p:nvSpPr>
        <p:spPr/>
        <p:txBody>
          <a:bodyPr/>
          <a:lstStyle/>
          <a:p>
            <a:fld id="{695884B8-C86C-9247-916E-0E4ED69A0AE3}" type="slidenum">
              <a:rPr lang="en-US" smtClean="0"/>
              <a:t>32</a:t>
            </a:fld>
            <a:endParaRPr lang="en-US"/>
          </a:p>
        </p:txBody>
      </p:sp>
      <p:sp>
        <p:nvSpPr>
          <p:cNvPr id="5" name="Text Placeholder 4">
            <a:extLst>
              <a:ext uri="{FF2B5EF4-FFF2-40B4-BE49-F238E27FC236}">
                <a16:creationId xmlns:a16="http://schemas.microsoft.com/office/drawing/2014/main" id="{F29D43EA-15AC-42B7-B2FC-20F583EC6842}"/>
              </a:ext>
            </a:extLst>
          </p:cNvPr>
          <p:cNvSpPr>
            <a:spLocks noGrp="1"/>
          </p:cNvSpPr>
          <p:nvPr>
            <p:ph type="body" sz="quarter" idx="13"/>
          </p:nvPr>
        </p:nvSpPr>
        <p:spPr/>
        <p:txBody>
          <a:bodyPr/>
          <a:lstStyle/>
          <a:p>
            <a:r>
              <a:rPr lang="en-US" dirty="0"/>
              <a:t>The HT start date is a string of digits in the format YYMMDD.  Prior to any heat treatment, these characters shall be ‘000000’ or omitted.  </a:t>
            </a:r>
          </a:p>
          <a:p>
            <a:r>
              <a:rPr lang="en-US" dirty="0"/>
              <a:t>It is not expected that a furnace will run more than one heat treatment in a day, and therefore the HT Code should be unique by design.  If a laboratory is to record its heat treatment internally by serial number instead of date, it is responsible for maintaining a cross-reference list</a:t>
            </a:r>
          </a:p>
        </p:txBody>
      </p:sp>
      <p:sp>
        <p:nvSpPr>
          <p:cNvPr id="6" name="Title 5">
            <a:extLst>
              <a:ext uri="{FF2B5EF4-FFF2-40B4-BE49-F238E27FC236}">
                <a16:creationId xmlns:a16="http://schemas.microsoft.com/office/drawing/2014/main" id="{CB420087-3A1B-4455-9544-173B730F2740}"/>
              </a:ext>
            </a:extLst>
          </p:cNvPr>
          <p:cNvSpPr>
            <a:spLocks noGrp="1"/>
          </p:cNvSpPr>
          <p:nvPr>
            <p:ph type="title"/>
          </p:nvPr>
        </p:nvSpPr>
        <p:spPr/>
        <p:txBody>
          <a:bodyPr/>
          <a:lstStyle/>
          <a:p>
            <a:r>
              <a:rPr lang="en-US" dirty="0"/>
              <a:t>HT Start Date</a:t>
            </a:r>
          </a:p>
        </p:txBody>
      </p:sp>
    </p:spTree>
    <p:extLst>
      <p:ext uri="{BB962C8B-B14F-4D97-AF65-F5344CB8AC3E}">
        <p14:creationId xmlns:p14="http://schemas.microsoft.com/office/powerpoint/2010/main" val="55869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8482D-C307-432F-A779-B5319F840399}"/>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3CA6F8FD-85E8-41DF-9CC7-79E461099281}"/>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6692B4B-A740-43FE-9D9A-6C52443CC73A}"/>
              </a:ext>
            </a:extLst>
          </p:cNvPr>
          <p:cNvSpPr>
            <a:spLocks noGrp="1"/>
          </p:cNvSpPr>
          <p:nvPr>
            <p:ph type="sldNum" sz="quarter" idx="12"/>
          </p:nvPr>
        </p:nvSpPr>
        <p:spPr/>
        <p:txBody>
          <a:bodyPr/>
          <a:lstStyle/>
          <a:p>
            <a:fld id="{695884B8-C86C-9247-916E-0E4ED69A0AE3}" type="slidenum">
              <a:rPr lang="en-US" smtClean="0"/>
              <a:t>33</a:t>
            </a:fld>
            <a:endParaRPr lang="en-US"/>
          </a:p>
        </p:txBody>
      </p:sp>
      <p:sp>
        <p:nvSpPr>
          <p:cNvPr id="5" name="Text Placeholder 4">
            <a:extLst>
              <a:ext uri="{FF2B5EF4-FFF2-40B4-BE49-F238E27FC236}">
                <a16:creationId xmlns:a16="http://schemas.microsoft.com/office/drawing/2014/main" id="{B93613BC-3EFD-4639-8FC9-B78906F795F1}"/>
              </a:ext>
            </a:extLst>
          </p:cNvPr>
          <p:cNvSpPr>
            <a:spLocks noGrp="1"/>
          </p:cNvSpPr>
          <p:nvPr>
            <p:ph type="body" sz="quarter" idx="13"/>
          </p:nvPr>
        </p:nvSpPr>
        <p:spPr/>
        <p:txBody>
          <a:bodyPr/>
          <a:lstStyle/>
          <a:p>
            <a:r>
              <a:rPr lang="en-US" dirty="0"/>
              <a:t>Prior to any heat treatment, this identifier shall be ‘U’ or omitted.  When it is necessary to pull a specimen from the furnace before the full reaction heat treatment has completed, pull-outs can be identified by a sequence of letters that denote time-temperature coordinates along a particular profile, e.g. ‘A’, ‘B’, ‘C’, etc.  </a:t>
            </a:r>
          </a:p>
          <a:p>
            <a:endParaRPr lang="en-US" dirty="0"/>
          </a:p>
        </p:txBody>
      </p:sp>
      <p:sp>
        <p:nvSpPr>
          <p:cNvPr id="6" name="Title 5">
            <a:extLst>
              <a:ext uri="{FF2B5EF4-FFF2-40B4-BE49-F238E27FC236}">
                <a16:creationId xmlns:a16="http://schemas.microsoft.com/office/drawing/2014/main" id="{2229E82A-B934-434E-BAE2-15819E0754FF}"/>
              </a:ext>
            </a:extLst>
          </p:cNvPr>
          <p:cNvSpPr>
            <a:spLocks noGrp="1"/>
          </p:cNvSpPr>
          <p:nvPr>
            <p:ph type="title"/>
          </p:nvPr>
        </p:nvSpPr>
        <p:spPr/>
        <p:txBody>
          <a:bodyPr/>
          <a:lstStyle/>
          <a:p>
            <a:r>
              <a:rPr lang="en-US" dirty="0"/>
              <a:t>HT Pull-out Identifier</a:t>
            </a:r>
          </a:p>
        </p:txBody>
      </p:sp>
    </p:spTree>
    <p:extLst>
      <p:ext uri="{BB962C8B-B14F-4D97-AF65-F5344CB8AC3E}">
        <p14:creationId xmlns:p14="http://schemas.microsoft.com/office/powerpoint/2010/main" val="200620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4B305-60A9-41C9-92CF-910D670B29E6}"/>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5FB21760-3F4D-417F-B06B-AEF721D9EF39}"/>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E1BB1C5C-B8E0-46B9-BBF2-D28ADD480B41}"/>
              </a:ext>
            </a:extLst>
          </p:cNvPr>
          <p:cNvSpPr>
            <a:spLocks noGrp="1"/>
          </p:cNvSpPr>
          <p:nvPr>
            <p:ph type="sldNum" sz="quarter" idx="12"/>
          </p:nvPr>
        </p:nvSpPr>
        <p:spPr/>
        <p:txBody>
          <a:bodyPr/>
          <a:lstStyle/>
          <a:p>
            <a:fld id="{695884B8-C86C-9247-916E-0E4ED69A0AE3}" type="slidenum">
              <a:rPr lang="en-US" smtClean="0"/>
              <a:t>34</a:t>
            </a:fld>
            <a:endParaRPr lang="en-US"/>
          </a:p>
        </p:txBody>
      </p:sp>
      <p:sp>
        <p:nvSpPr>
          <p:cNvPr id="5" name="Text Placeholder 4">
            <a:extLst>
              <a:ext uri="{FF2B5EF4-FFF2-40B4-BE49-F238E27FC236}">
                <a16:creationId xmlns:a16="http://schemas.microsoft.com/office/drawing/2014/main" id="{30B3E771-0239-41B3-A449-A103161F270E}"/>
              </a:ext>
            </a:extLst>
          </p:cNvPr>
          <p:cNvSpPr>
            <a:spLocks noGrp="1"/>
          </p:cNvSpPr>
          <p:nvPr>
            <p:ph type="body" sz="quarter" idx="13"/>
          </p:nvPr>
        </p:nvSpPr>
        <p:spPr/>
        <p:txBody>
          <a:bodyPr/>
          <a:lstStyle/>
          <a:p>
            <a:r>
              <a:rPr lang="en-US" dirty="0"/>
              <a:t>If a lab has multiple facilities, e.g. different magnets for IC testing, they shall be identified.  </a:t>
            </a:r>
          </a:p>
          <a:p>
            <a:r>
              <a:rPr lang="en-US" dirty="0"/>
              <a:t>A list of test facilities (including subcontractors’) is to be managed by each lab independently for primarily internal use</a:t>
            </a:r>
          </a:p>
        </p:txBody>
      </p:sp>
      <p:sp>
        <p:nvSpPr>
          <p:cNvPr id="6" name="Title 5">
            <a:extLst>
              <a:ext uri="{FF2B5EF4-FFF2-40B4-BE49-F238E27FC236}">
                <a16:creationId xmlns:a16="http://schemas.microsoft.com/office/drawing/2014/main" id="{D0C486A4-8988-45C4-AC3D-E574435C31D9}"/>
              </a:ext>
            </a:extLst>
          </p:cNvPr>
          <p:cNvSpPr>
            <a:spLocks noGrp="1"/>
          </p:cNvSpPr>
          <p:nvPr>
            <p:ph type="title"/>
          </p:nvPr>
        </p:nvSpPr>
        <p:spPr/>
        <p:txBody>
          <a:bodyPr/>
          <a:lstStyle/>
          <a:p>
            <a:r>
              <a:rPr lang="en-US" dirty="0"/>
              <a:t>Test Facility Info</a:t>
            </a:r>
          </a:p>
        </p:txBody>
      </p:sp>
    </p:spTree>
    <p:extLst>
      <p:ext uri="{BB962C8B-B14F-4D97-AF65-F5344CB8AC3E}">
        <p14:creationId xmlns:p14="http://schemas.microsoft.com/office/powerpoint/2010/main" val="2590431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15FBD-C26B-4A90-AEC1-C84326DE2B92}"/>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6A614D5B-55A2-4784-8F90-24C52B703CAB}"/>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1D24CD31-1A7F-4811-8A0A-1719E7949118}"/>
              </a:ext>
            </a:extLst>
          </p:cNvPr>
          <p:cNvSpPr>
            <a:spLocks noGrp="1"/>
          </p:cNvSpPr>
          <p:nvPr>
            <p:ph type="sldNum" sz="quarter" idx="12"/>
          </p:nvPr>
        </p:nvSpPr>
        <p:spPr/>
        <p:txBody>
          <a:bodyPr/>
          <a:lstStyle/>
          <a:p>
            <a:fld id="{695884B8-C86C-9247-916E-0E4ED69A0AE3}" type="slidenum">
              <a:rPr lang="en-US" smtClean="0"/>
              <a:t>35</a:t>
            </a:fld>
            <a:endParaRPr lang="en-US"/>
          </a:p>
        </p:txBody>
      </p:sp>
      <p:sp>
        <p:nvSpPr>
          <p:cNvPr id="5" name="Text Placeholder 4">
            <a:extLst>
              <a:ext uri="{FF2B5EF4-FFF2-40B4-BE49-F238E27FC236}">
                <a16:creationId xmlns:a16="http://schemas.microsoft.com/office/drawing/2014/main" id="{DCB92AAF-0D41-4D72-A5F1-282D3F321C85}"/>
              </a:ext>
            </a:extLst>
          </p:cNvPr>
          <p:cNvSpPr>
            <a:spLocks noGrp="1"/>
          </p:cNvSpPr>
          <p:nvPr>
            <p:ph type="body" sz="quarter" idx="13"/>
          </p:nvPr>
        </p:nvSpPr>
        <p:spPr/>
        <p:txBody>
          <a:bodyPr/>
          <a:lstStyle/>
          <a:p>
            <a:r>
              <a:rPr lang="en-US" dirty="0"/>
              <a:t>Prior to any testing, this identifier shall be ‘0’ or omitted.  </a:t>
            </a:r>
          </a:p>
          <a:p>
            <a:r>
              <a:rPr lang="en-US" dirty="0"/>
              <a:t>Samples can be tested multiple times.  Since cycling between room temperature and cryogenic temperature may impart strain to the sample.  Tests that are conducted at cryogenic temperature shall record the number of thermal cycles in this location, starting with ‘0’ for a sample prior to testing.  </a:t>
            </a:r>
          </a:p>
          <a:p>
            <a:r>
              <a:rPr lang="en-US" dirty="0"/>
              <a:t>It is not anticipated that a typical test sample or coil will undergo more than 9 thermal cycles.  </a:t>
            </a:r>
          </a:p>
          <a:p>
            <a:r>
              <a:rPr lang="en-US" dirty="0"/>
              <a:t>For RRR reference wires, use the letter ‘R’ instead of a number</a:t>
            </a:r>
          </a:p>
          <a:p>
            <a:endParaRPr lang="en-US" dirty="0"/>
          </a:p>
        </p:txBody>
      </p:sp>
      <p:sp>
        <p:nvSpPr>
          <p:cNvPr id="6" name="Title 5">
            <a:extLst>
              <a:ext uri="{FF2B5EF4-FFF2-40B4-BE49-F238E27FC236}">
                <a16:creationId xmlns:a16="http://schemas.microsoft.com/office/drawing/2014/main" id="{A2A0CC71-5D90-429C-8076-8327C41738F2}"/>
              </a:ext>
            </a:extLst>
          </p:cNvPr>
          <p:cNvSpPr>
            <a:spLocks noGrp="1"/>
          </p:cNvSpPr>
          <p:nvPr>
            <p:ph type="title"/>
          </p:nvPr>
        </p:nvSpPr>
        <p:spPr/>
        <p:txBody>
          <a:bodyPr/>
          <a:lstStyle/>
          <a:p>
            <a:r>
              <a:rPr lang="en-US" dirty="0"/>
              <a:t>Thermal Cycle Number</a:t>
            </a:r>
          </a:p>
        </p:txBody>
      </p:sp>
    </p:spTree>
    <p:extLst>
      <p:ext uri="{BB962C8B-B14F-4D97-AF65-F5344CB8AC3E}">
        <p14:creationId xmlns:p14="http://schemas.microsoft.com/office/powerpoint/2010/main" val="1887733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D0DFD-98E8-4188-AC54-C3967F86F734}"/>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CD71305-AC09-4C75-9C6D-340575EFC4A2}"/>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31B081AD-6511-447D-8646-E2ACB2577853}"/>
              </a:ext>
            </a:extLst>
          </p:cNvPr>
          <p:cNvSpPr>
            <a:spLocks noGrp="1"/>
          </p:cNvSpPr>
          <p:nvPr>
            <p:ph type="sldNum" sz="quarter" idx="12"/>
          </p:nvPr>
        </p:nvSpPr>
        <p:spPr/>
        <p:txBody>
          <a:bodyPr/>
          <a:lstStyle/>
          <a:p>
            <a:fld id="{695884B8-C86C-9247-916E-0E4ED69A0AE3}" type="slidenum">
              <a:rPr lang="en-US" smtClean="0"/>
              <a:t>36</a:t>
            </a:fld>
            <a:endParaRPr lang="en-US"/>
          </a:p>
        </p:txBody>
      </p:sp>
      <p:sp>
        <p:nvSpPr>
          <p:cNvPr id="6" name="Title 5">
            <a:extLst>
              <a:ext uri="{FF2B5EF4-FFF2-40B4-BE49-F238E27FC236}">
                <a16:creationId xmlns:a16="http://schemas.microsoft.com/office/drawing/2014/main" id="{0E1F5E6A-6A6E-428F-BBE8-E6EBF48E4C57}"/>
              </a:ext>
            </a:extLst>
          </p:cNvPr>
          <p:cNvSpPr>
            <a:spLocks noGrp="1"/>
          </p:cNvSpPr>
          <p:nvPr>
            <p:ph type="title"/>
          </p:nvPr>
        </p:nvSpPr>
        <p:spPr/>
        <p:txBody>
          <a:bodyPr/>
          <a:lstStyle/>
          <a:p>
            <a:r>
              <a:rPr lang="en-US" dirty="0"/>
              <a:t>Test Samples</a:t>
            </a:r>
          </a:p>
        </p:txBody>
      </p:sp>
      <p:pic>
        <p:nvPicPr>
          <p:cNvPr id="7" name="Picture 6">
            <a:extLst>
              <a:ext uri="{FF2B5EF4-FFF2-40B4-BE49-F238E27FC236}">
                <a16:creationId xmlns:a16="http://schemas.microsoft.com/office/drawing/2014/main" id="{D15EEF5A-7A53-40DD-A626-8E720BB830F5}"/>
              </a:ext>
            </a:extLst>
          </p:cNvPr>
          <p:cNvPicPr>
            <a:picLocks noChangeAspect="1"/>
          </p:cNvPicPr>
          <p:nvPr/>
        </p:nvPicPr>
        <p:blipFill>
          <a:blip r:embed="rId2"/>
          <a:stretch>
            <a:fillRect/>
          </a:stretch>
        </p:blipFill>
        <p:spPr>
          <a:xfrm>
            <a:off x="2862415" y="3364992"/>
            <a:ext cx="18659170" cy="9000000"/>
          </a:xfrm>
          <a:prstGeom prst="rect">
            <a:avLst/>
          </a:prstGeom>
        </p:spPr>
      </p:pic>
    </p:spTree>
    <p:extLst>
      <p:ext uri="{BB962C8B-B14F-4D97-AF65-F5344CB8AC3E}">
        <p14:creationId xmlns:p14="http://schemas.microsoft.com/office/powerpoint/2010/main" val="168259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7BF2B-6E7B-4D7B-82C5-999925B442F9}"/>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54E05272-71D7-43A4-9A9E-883A56F0757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58B9A6A-6615-4DB1-A46E-20099A0BF0F9}"/>
              </a:ext>
            </a:extLst>
          </p:cNvPr>
          <p:cNvSpPr>
            <a:spLocks noGrp="1"/>
          </p:cNvSpPr>
          <p:nvPr>
            <p:ph type="sldNum" sz="quarter" idx="12"/>
          </p:nvPr>
        </p:nvSpPr>
        <p:spPr/>
        <p:txBody>
          <a:bodyPr/>
          <a:lstStyle/>
          <a:p>
            <a:fld id="{695884B8-C86C-9247-916E-0E4ED69A0AE3}" type="slidenum">
              <a:rPr lang="en-US" smtClean="0"/>
              <a:t>37</a:t>
            </a:fld>
            <a:endParaRPr lang="en-US"/>
          </a:p>
        </p:txBody>
      </p:sp>
      <p:sp>
        <p:nvSpPr>
          <p:cNvPr id="5" name="Text Placeholder 4">
            <a:extLst>
              <a:ext uri="{FF2B5EF4-FFF2-40B4-BE49-F238E27FC236}">
                <a16:creationId xmlns:a16="http://schemas.microsoft.com/office/drawing/2014/main" id="{844407E8-3957-4FB5-BF66-2352D04DE5F9}"/>
              </a:ext>
            </a:extLst>
          </p:cNvPr>
          <p:cNvSpPr>
            <a:spLocks noGrp="1"/>
          </p:cNvSpPr>
          <p:nvPr>
            <p:ph type="body" sz="quarter" idx="13"/>
          </p:nvPr>
        </p:nvSpPr>
        <p:spPr/>
        <p:txBody>
          <a:bodyPr/>
          <a:lstStyle/>
          <a:p>
            <a:r>
              <a:rPr lang="en-US" dirty="0"/>
              <a:t>This represents a US MDP strand made by BOST, rough diameter 0.8 mm (say, 0.85 mm), material Nb</a:t>
            </a:r>
            <a:r>
              <a:rPr lang="en-US" baseline="-25000" dirty="0"/>
              <a:t>3</a:t>
            </a:r>
            <a:r>
              <a:rPr lang="en-US" dirty="0"/>
              <a:t>Sn, billet number 14451, strand production unit ‘A’ (this billet might have processed without breakages), Piece Number ‘01’ (this strand production unit might have processed without cuts), un-annealed and un-coated as originally manufactured.</a:t>
            </a:r>
          </a:p>
        </p:txBody>
      </p:sp>
      <p:sp>
        <p:nvSpPr>
          <p:cNvPr id="6" name="Title 5">
            <a:extLst>
              <a:ext uri="{FF2B5EF4-FFF2-40B4-BE49-F238E27FC236}">
                <a16:creationId xmlns:a16="http://schemas.microsoft.com/office/drawing/2014/main" id="{4DE51F30-772D-4B07-ABA8-DEFA989E4905}"/>
              </a:ext>
            </a:extLst>
          </p:cNvPr>
          <p:cNvSpPr>
            <a:spLocks noGrp="1"/>
          </p:cNvSpPr>
          <p:nvPr>
            <p:ph type="title"/>
          </p:nvPr>
        </p:nvSpPr>
        <p:spPr/>
        <p:txBody>
          <a:bodyPr/>
          <a:lstStyle/>
          <a:p>
            <a:r>
              <a:rPr lang="en-US" dirty="0"/>
              <a:t>Example 1: BO08S14451A01U</a:t>
            </a:r>
          </a:p>
        </p:txBody>
      </p:sp>
    </p:spTree>
    <p:extLst>
      <p:ext uri="{BB962C8B-B14F-4D97-AF65-F5344CB8AC3E}">
        <p14:creationId xmlns:p14="http://schemas.microsoft.com/office/powerpoint/2010/main" val="21341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C1D46-7366-448B-B4B3-37E76E0C9960}"/>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8CE55182-9E0B-4686-AF66-086270F926B9}"/>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AF9A1CA6-2902-4F97-9CEB-86B4BDCC091E}"/>
              </a:ext>
            </a:extLst>
          </p:cNvPr>
          <p:cNvSpPr>
            <a:spLocks noGrp="1"/>
          </p:cNvSpPr>
          <p:nvPr>
            <p:ph type="sldNum" sz="quarter" idx="12"/>
          </p:nvPr>
        </p:nvSpPr>
        <p:spPr/>
        <p:txBody>
          <a:bodyPr/>
          <a:lstStyle/>
          <a:p>
            <a:fld id="{695884B8-C86C-9247-916E-0E4ED69A0AE3}" type="slidenum">
              <a:rPr lang="en-US" smtClean="0"/>
              <a:t>38</a:t>
            </a:fld>
            <a:endParaRPr lang="en-US"/>
          </a:p>
        </p:txBody>
      </p:sp>
      <p:sp>
        <p:nvSpPr>
          <p:cNvPr id="5" name="Text Placeholder 4">
            <a:extLst>
              <a:ext uri="{FF2B5EF4-FFF2-40B4-BE49-F238E27FC236}">
                <a16:creationId xmlns:a16="http://schemas.microsoft.com/office/drawing/2014/main" id="{1B48FC1E-528D-445D-82F5-EE9FF32E5608}"/>
              </a:ext>
            </a:extLst>
          </p:cNvPr>
          <p:cNvSpPr>
            <a:spLocks noGrp="1"/>
          </p:cNvSpPr>
          <p:nvPr>
            <p:ph type="body" sz="quarter" idx="13"/>
          </p:nvPr>
        </p:nvSpPr>
        <p:spPr/>
        <p:txBody>
          <a:bodyPr/>
          <a:lstStyle/>
          <a:p>
            <a:r>
              <a:rPr lang="en-US" dirty="0"/>
              <a:t>This is a cable sample of US MDP cable type ‘B14’ (design parameters to be found in the US MDP Approved Cable Codes) made from OST strands cabled at LBNL (‘OL’), LBNL Cable Map 1234, from cable production unit ‘B’, where the point end of the sample was cut at the 170</a:t>
            </a:r>
            <a:r>
              <a:rPr lang="en-US" baseline="30000" dirty="0"/>
              <a:t>th</a:t>
            </a:r>
            <a:r>
              <a:rPr lang="en-US" dirty="0"/>
              <a:t> m = ‘B70’ from the point end of the cable production unit ‘B’.  It is a bare cable (‘A’).  Note that there is no information about the length of this sample in the ID</a:t>
            </a:r>
          </a:p>
        </p:txBody>
      </p:sp>
      <p:sp>
        <p:nvSpPr>
          <p:cNvPr id="6" name="Title 5">
            <a:extLst>
              <a:ext uri="{FF2B5EF4-FFF2-40B4-BE49-F238E27FC236}">
                <a16:creationId xmlns:a16="http://schemas.microsoft.com/office/drawing/2014/main" id="{592ACC55-51B4-42EC-82AE-84176B063E16}"/>
              </a:ext>
            </a:extLst>
          </p:cNvPr>
          <p:cNvSpPr>
            <a:spLocks noGrp="1"/>
          </p:cNvSpPr>
          <p:nvPr>
            <p:ph type="title"/>
          </p:nvPr>
        </p:nvSpPr>
        <p:spPr/>
        <p:txBody>
          <a:bodyPr/>
          <a:lstStyle/>
          <a:p>
            <a:r>
              <a:rPr lang="en-US" dirty="0"/>
              <a:t>Example 2: B14OL1234BB70A </a:t>
            </a:r>
          </a:p>
        </p:txBody>
      </p:sp>
    </p:spTree>
    <p:extLst>
      <p:ext uri="{BB962C8B-B14F-4D97-AF65-F5344CB8AC3E}">
        <p14:creationId xmlns:p14="http://schemas.microsoft.com/office/powerpoint/2010/main" val="14517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05BC2-39E1-430B-B3F9-BD52A0E1328B}"/>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AB6C9DF2-854C-41E2-BCB7-DE3061151655}"/>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DBF8700B-0526-4FAA-9C8A-E4D4BB20D32D}"/>
              </a:ext>
            </a:extLst>
          </p:cNvPr>
          <p:cNvSpPr>
            <a:spLocks noGrp="1"/>
          </p:cNvSpPr>
          <p:nvPr>
            <p:ph type="sldNum" sz="quarter" idx="12"/>
          </p:nvPr>
        </p:nvSpPr>
        <p:spPr/>
        <p:txBody>
          <a:bodyPr/>
          <a:lstStyle/>
          <a:p>
            <a:fld id="{695884B8-C86C-9247-916E-0E4ED69A0AE3}" type="slidenum">
              <a:rPr lang="en-US" smtClean="0"/>
              <a:t>39</a:t>
            </a:fld>
            <a:endParaRPr lang="en-US"/>
          </a:p>
        </p:txBody>
      </p:sp>
      <p:sp>
        <p:nvSpPr>
          <p:cNvPr id="5" name="Text Placeholder 4">
            <a:extLst>
              <a:ext uri="{FF2B5EF4-FFF2-40B4-BE49-F238E27FC236}">
                <a16:creationId xmlns:a16="http://schemas.microsoft.com/office/drawing/2014/main" id="{6C2F2A17-15FC-47A5-9F3B-449D609783E6}"/>
              </a:ext>
            </a:extLst>
          </p:cNvPr>
          <p:cNvSpPr>
            <a:spLocks noGrp="1"/>
          </p:cNvSpPr>
          <p:nvPr>
            <p:ph type="body" sz="quarter" idx="13"/>
          </p:nvPr>
        </p:nvSpPr>
        <p:spPr/>
        <p:txBody>
          <a:bodyPr/>
          <a:lstStyle/>
          <a:p>
            <a:r>
              <a:rPr lang="en-US" dirty="0"/>
              <a:t>This is a length of extracted strand corresponding to fork #23 on the cabling machine from a cable sample of US MDP cable type ‘B21’ (design parameters to be found in the US MDP Approved Cable Codes) made from OST strands cabled at LBNL (‘OL’), LBNL Cable Map 1357, cable production unit ‘A’, where the sample point end was cut within the first 99 m (‘A’) of the cable.  Note that ‘A23’ does NOT denote the position 23 meters from the cable point. </a:t>
            </a:r>
          </a:p>
        </p:txBody>
      </p:sp>
      <p:sp>
        <p:nvSpPr>
          <p:cNvPr id="6" name="Title 5">
            <a:extLst>
              <a:ext uri="{FF2B5EF4-FFF2-40B4-BE49-F238E27FC236}">
                <a16:creationId xmlns:a16="http://schemas.microsoft.com/office/drawing/2014/main" id="{2CF67748-693C-4D65-B7FC-7FBF34497A60}"/>
              </a:ext>
            </a:extLst>
          </p:cNvPr>
          <p:cNvSpPr>
            <a:spLocks noGrp="1"/>
          </p:cNvSpPr>
          <p:nvPr>
            <p:ph type="title"/>
          </p:nvPr>
        </p:nvSpPr>
        <p:spPr/>
        <p:txBody>
          <a:bodyPr/>
          <a:lstStyle/>
          <a:p>
            <a:r>
              <a:rPr lang="en-US" dirty="0"/>
              <a:t>Example 3: B21OL1357AA23E </a:t>
            </a:r>
          </a:p>
        </p:txBody>
      </p:sp>
    </p:spTree>
    <p:extLst>
      <p:ext uri="{BB962C8B-B14F-4D97-AF65-F5344CB8AC3E}">
        <p14:creationId xmlns:p14="http://schemas.microsoft.com/office/powerpoint/2010/main" val="371027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20982-9F2C-4F72-AA9B-6F2AC7247F83}"/>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EE775E4-BD93-4670-88A9-3B64552412B2}"/>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C21A60BE-4698-41AE-8302-B9AD530D0127}"/>
              </a:ext>
            </a:extLst>
          </p:cNvPr>
          <p:cNvSpPr>
            <a:spLocks noGrp="1"/>
          </p:cNvSpPr>
          <p:nvPr>
            <p:ph type="sldNum" sz="quarter" idx="12"/>
          </p:nvPr>
        </p:nvSpPr>
        <p:spPr/>
        <p:txBody>
          <a:bodyPr/>
          <a:lstStyle/>
          <a:p>
            <a:fld id="{695884B8-C86C-9247-916E-0E4ED69A0AE3}" type="slidenum">
              <a:rPr lang="en-US" smtClean="0"/>
              <a:t>4</a:t>
            </a:fld>
            <a:endParaRPr lang="en-US"/>
          </a:p>
        </p:txBody>
      </p:sp>
      <p:sp>
        <p:nvSpPr>
          <p:cNvPr id="5" name="Text Placeholder 4">
            <a:extLst>
              <a:ext uri="{FF2B5EF4-FFF2-40B4-BE49-F238E27FC236}">
                <a16:creationId xmlns:a16="http://schemas.microsoft.com/office/drawing/2014/main" id="{F720BEE1-0495-4CC2-97A7-4B5CB454AD89}"/>
              </a:ext>
            </a:extLst>
          </p:cNvPr>
          <p:cNvSpPr>
            <a:spLocks noGrp="1"/>
          </p:cNvSpPr>
          <p:nvPr>
            <p:ph type="body" sz="quarter" idx="13"/>
          </p:nvPr>
        </p:nvSpPr>
        <p:spPr/>
        <p:txBody>
          <a:bodyPr/>
          <a:lstStyle/>
          <a:p>
            <a:r>
              <a:rPr lang="en-US" dirty="0"/>
              <a:t>Defines the architecture and design</a:t>
            </a:r>
          </a:p>
          <a:p>
            <a:r>
              <a:rPr lang="en-US" dirty="0"/>
              <a:t>Our Naming Scheme starts here</a:t>
            </a:r>
          </a:p>
          <a:p>
            <a:r>
              <a:rPr lang="en-US" dirty="0"/>
              <a:t>But pedigree is kept also</a:t>
            </a:r>
          </a:p>
          <a:p>
            <a:pPr lvl="1"/>
            <a:r>
              <a:rPr lang="en-US" dirty="0"/>
              <a:t>Mono</a:t>
            </a:r>
          </a:p>
          <a:p>
            <a:pPr lvl="1"/>
            <a:r>
              <a:rPr lang="en-US" dirty="0"/>
              <a:t>Subelement</a:t>
            </a:r>
          </a:p>
          <a:p>
            <a:pPr lvl="1"/>
            <a:r>
              <a:rPr lang="en-US" dirty="0"/>
              <a:t>Dopant</a:t>
            </a:r>
          </a:p>
          <a:p>
            <a:pPr lvl="1"/>
            <a:r>
              <a:rPr lang="en-US" dirty="0"/>
              <a:t>Etc.</a:t>
            </a:r>
          </a:p>
        </p:txBody>
      </p:sp>
      <p:sp>
        <p:nvSpPr>
          <p:cNvPr id="6" name="Title 5">
            <a:extLst>
              <a:ext uri="{FF2B5EF4-FFF2-40B4-BE49-F238E27FC236}">
                <a16:creationId xmlns:a16="http://schemas.microsoft.com/office/drawing/2014/main" id="{5ACE10E1-DD7F-49A5-B08D-4F9A9BE522A5}"/>
              </a:ext>
            </a:extLst>
          </p:cNvPr>
          <p:cNvSpPr>
            <a:spLocks noGrp="1"/>
          </p:cNvSpPr>
          <p:nvPr>
            <p:ph type="title"/>
          </p:nvPr>
        </p:nvSpPr>
        <p:spPr/>
        <p:txBody>
          <a:bodyPr/>
          <a:lstStyle/>
          <a:p>
            <a:r>
              <a:rPr lang="en-US" dirty="0"/>
              <a:t>Billet</a:t>
            </a:r>
          </a:p>
        </p:txBody>
      </p:sp>
      <p:pic>
        <p:nvPicPr>
          <p:cNvPr id="7" name="Picture 2">
            <a:extLst>
              <a:ext uri="{FF2B5EF4-FFF2-40B4-BE49-F238E27FC236}">
                <a16:creationId xmlns:a16="http://schemas.microsoft.com/office/drawing/2014/main" id="{986826EE-15FA-4921-93F4-9A86C6312945}"/>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9344" y="7165115"/>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3AECC277-2501-4606-9BEC-C6524107F49A}"/>
              </a:ext>
            </a:extLst>
          </p:cNvPr>
          <p:cNvSpPr txBox="1"/>
          <p:nvPr/>
        </p:nvSpPr>
        <p:spPr>
          <a:xfrm>
            <a:off x="13367488" y="11974650"/>
            <a:ext cx="10704512" cy="420564"/>
          </a:xfrm>
          <a:prstGeom prst="rect">
            <a:avLst/>
          </a:prstGeom>
          <a:noFill/>
        </p:spPr>
        <p:txBody>
          <a:bodyPr wrap="square" rtlCol="0">
            <a:spAutoFit/>
          </a:bodyPr>
          <a:lstStyle/>
          <a:p>
            <a:pPr algn="ctr"/>
            <a:r>
              <a:rPr lang="en-GB" sz="2133" dirty="0">
                <a:solidFill>
                  <a:schemeClr val="accent2"/>
                </a:solidFill>
                <a:latin typeface="Arial" pitchFamily="34" charset="0"/>
                <a:cs typeface="Arial" pitchFamily="34" charset="0"/>
              </a:rPr>
              <a:t>Image from Encyclopaedia of Materials: Science and Technology, Elsevier 2003</a:t>
            </a:r>
          </a:p>
        </p:txBody>
      </p:sp>
    </p:spTree>
    <p:extLst>
      <p:ext uri="{BB962C8B-B14F-4D97-AF65-F5344CB8AC3E}">
        <p14:creationId xmlns:p14="http://schemas.microsoft.com/office/powerpoint/2010/main" val="911223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FBD52-8145-45D7-A374-5599F492DD41}"/>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BE55584D-8F36-4BFD-A4AD-9869CC6AC14B}"/>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A194E6F4-8E5D-4329-A229-C5F2EA09BADE}"/>
              </a:ext>
            </a:extLst>
          </p:cNvPr>
          <p:cNvSpPr>
            <a:spLocks noGrp="1"/>
          </p:cNvSpPr>
          <p:nvPr>
            <p:ph type="sldNum" sz="quarter" idx="12"/>
          </p:nvPr>
        </p:nvSpPr>
        <p:spPr/>
        <p:txBody>
          <a:bodyPr/>
          <a:lstStyle/>
          <a:p>
            <a:fld id="{695884B8-C86C-9247-916E-0E4ED69A0AE3}" type="slidenum">
              <a:rPr lang="en-US" smtClean="0"/>
              <a:t>40</a:t>
            </a:fld>
            <a:endParaRPr lang="en-US"/>
          </a:p>
        </p:txBody>
      </p:sp>
      <p:sp>
        <p:nvSpPr>
          <p:cNvPr id="5" name="Text Placeholder 4">
            <a:extLst>
              <a:ext uri="{FF2B5EF4-FFF2-40B4-BE49-F238E27FC236}">
                <a16:creationId xmlns:a16="http://schemas.microsoft.com/office/drawing/2014/main" id="{EF443258-01A3-4526-8074-64C6E2932E30}"/>
              </a:ext>
            </a:extLst>
          </p:cNvPr>
          <p:cNvSpPr>
            <a:spLocks noGrp="1"/>
          </p:cNvSpPr>
          <p:nvPr>
            <p:ph type="body" sz="quarter" idx="13"/>
          </p:nvPr>
        </p:nvSpPr>
        <p:spPr/>
        <p:txBody>
          <a:bodyPr/>
          <a:lstStyle/>
          <a:p>
            <a:r>
              <a:rPr lang="en-US" dirty="0"/>
              <a:t>a short sample taken from the same strand production unit described above but a different piece number (here ‘02’).  The test sample was taken from the point end of the strand piece (‘X’, but not ‘P’ because it is not the point end of the billet), with the use designated as other (‘O’, not for supplier or verification activities and not from archive length).  It is a straight sample for volumetric or geometric analyses (‘V’) prepared at LBNL, heat treated at LBNL in their furnace D in 2013 on May 31</a:t>
            </a:r>
            <a:r>
              <a:rPr lang="en-US" baseline="30000" dirty="0"/>
              <a:t>st</a:t>
            </a:r>
            <a:r>
              <a:rPr lang="en-US" dirty="0"/>
              <a:t>, and taken out of the furnace at the 1</a:t>
            </a:r>
            <a:r>
              <a:rPr lang="en-US" baseline="30000" dirty="0"/>
              <a:t>st</a:t>
            </a:r>
            <a:r>
              <a:rPr lang="en-US" dirty="0"/>
              <a:t> quench position, not intended for tests or not yet tested. </a:t>
            </a:r>
          </a:p>
        </p:txBody>
      </p:sp>
      <p:sp>
        <p:nvSpPr>
          <p:cNvPr id="6" name="Title 5">
            <a:extLst>
              <a:ext uri="{FF2B5EF4-FFF2-40B4-BE49-F238E27FC236}">
                <a16:creationId xmlns:a16="http://schemas.microsoft.com/office/drawing/2014/main" id="{896E771E-E5C7-4007-95DB-5030C5820E04}"/>
              </a:ext>
            </a:extLst>
          </p:cNvPr>
          <p:cNvSpPr>
            <a:spLocks noGrp="1"/>
          </p:cNvSpPr>
          <p:nvPr>
            <p:ph type="title"/>
          </p:nvPr>
        </p:nvSpPr>
        <p:spPr/>
        <p:txBody>
          <a:bodyPr>
            <a:noAutofit/>
          </a:bodyPr>
          <a:lstStyle/>
          <a:p>
            <a:r>
              <a:rPr lang="en-US" sz="8000" dirty="0"/>
              <a:t>Example 4: BO08S14451A02U.XO11-LVLD130531AU00 </a:t>
            </a:r>
          </a:p>
        </p:txBody>
      </p:sp>
    </p:spTree>
    <p:extLst>
      <p:ext uri="{BB962C8B-B14F-4D97-AF65-F5344CB8AC3E}">
        <p14:creationId xmlns:p14="http://schemas.microsoft.com/office/powerpoint/2010/main" val="36150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285FF-5CEA-4DA9-B9A9-D35157C9F7CA}"/>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E38532DB-32B2-4388-97ED-2625EB71061E}"/>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A611426C-C280-43A5-BDF4-491EDD5D7F1C}"/>
              </a:ext>
            </a:extLst>
          </p:cNvPr>
          <p:cNvSpPr>
            <a:spLocks noGrp="1"/>
          </p:cNvSpPr>
          <p:nvPr>
            <p:ph type="sldNum" sz="quarter" idx="12"/>
          </p:nvPr>
        </p:nvSpPr>
        <p:spPr/>
        <p:txBody>
          <a:bodyPr/>
          <a:lstStyle/>
          <a:p>
            <a:fld id="{695884B8-C86C-9247-916E-0E4ED69A0AE3}" type="slidenum">
              <a:rPr lang="en-US" smtClean="0"/>
              <a:t>41</a:t>
            </a:fld>
            <a:endParaRPr lang="en-US"/>
          </a:p>
        </p:txBody>
      </p:sp>
      <p:sp>
        <p:nvSpPr>
          <p:cNvPr id="5" name="Text Placeholder 4">
            <a:extLst>
              <a:ext uri="{FF2B5EF4-FFF2-40B4-BE49-F238E27FC236}">
                <a16:creationId xmlns:a16="http://schemas.microsoft.com/office/drawing/2014/main" id="{B209828B-9438-4E5A-A0DE-CAF623799374}"/>
              </a:ext>
            </a:extLst>
          </p:cNvPr>
          <p:cNvSpPr>
            <a:spLocks noGrp="1"/>
          </p:cNvSpPr>
          <p:nvPr>
            <p:ph type="body" sz="quarter" idx="13"/>
          </p:nvPr>
        </p:nvSpPr>
        <p:spPr/>
        <p:txBody>
          <a:bodyPr>
            <a:normAutofit fontScale="92500" lnSpcReduction="20000"/>
          </a:bodyPr>
          <a:lstStyle/>
          <a:p>
            <a:r>
              <a:rPr lang="en-US" dirty="0"/>
              <a:t>Consider the same virgin wire spool described above, that for verification of results, a length long enough for three </a:t>
            </a:r>
            <a:r>
              <a:rPr lang="en-US" i="1" dirty="0"/>
              <a:t>I</a:t>
            </a:r>
            <a:r>
              <a:rPr lang="en-US" baseline="-25000" dirty="0"/>
              <a:t>C</a:t>
            </a:r>
            <a:r>
              <a:rPr lang="en-US" dirty="0"/>
              <a:t> barrels was cut from the tail end (PO08S14451A01U.YV10 which is to become .YV11, .YV12, .YV13) and wound on a stainless steel mandrel (i.e. prepared) at LBNL and heat treated at BNL in furnace A in 2013 on May 31</a:t>
            </a:r>
            <a:r>
              <a:rPr lang="en-US" baseline="30000" dirty="0"/>
              <a:t>st</a:t>
            </a:r>
            <a:r>
              <a:rPr lang="en-US" dirty="0"/>
              <a:t>.  </a:t>
            </a:r>
          </a:p>
          <a:p>
            <a:r>
              <a:rPr lang="en-US" dirty="0"/>
              <a:t>Suppose that after HT, the third sample in this block (.YV13) is to undergo a round-robin IC test (test ID = ‘I’), first at BNL test station ‘A’, then at CERN using test station ‘D’, next at LBNL test station ‘A’, and finally back at BNL test station ‘A’.  The Prep-HT-Test ID’s that would be used at BNL, CERN, LBNL, and again BNL would be, respectively (PO08S14451A01U.YV13-): LIBA130531ABA1, LIBA130531ACD2, LIBA130531ALA3, LIBA130531ABA4. Here, the 14th character tracks the number of thermal cycles</a:t>
            </a:r>
          </a:p>
        </p:txBody>
      </p:sp>
      <p:sp>
        <p:nvSpPr>
          <p:cNvPr id="6" name="Title 5">
            <a:extLst>
              <a:ext uri="{FF2B5EF4-FFF2-40B4-BE49-F238E27FC236}">
                <a16:creationId xmlns:a16="http://schemas.microsoft.com/office/drawing/2014/main" id="{75F83663-1FBD-43AA-9934-1AB943B54C36}"/>
              </a:ext>
            </a:extLst>
          </p:cNvPr>
          <p:cNvSpPr>
            <a:spLocks noGrp="1"/>
          </p:cNvSpPr>
          <p:nvPr>
            <p:ph type="title"/>
          </p:nvPr>
        </p:nvSpPr>
        <p:spPr/>
        <p:txBody>
          <a:bodyPr/>
          <a:lstStyle/>
          <a:p>
            <a:r>
              <a:rPr lang="en-US" dirty="0"/>
              <a:t>Example 5: PO08S14451A01U.YV10 …</a:t>
            </a:r>
          </a:p>
        </p:txBody>
      </p:sp>
    </p:spTree>
    <p:extLst>
      <p:ext uri="{BB962C8B-B14F-4D97-AF65-F5344CB8AC3E}">
        <p14:creationId xmlns:p14="http://schemas.microsoft.com/office/powerpoint/2010/main" val="1859860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F2E31-0EFC-4443-B991-6353725852EF}"/>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205DE584-92E9-4543-9D18-421144A87127}"/>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DB83FC6D-39BC-4BB2-B221-DBC692E77D96}"/>
              </a:ext>
            </a:extLst>
          </p:cNvPr>
          <p:cNvSpPr>
            <a:spLocks noGrp="1"/>
          </p:cNvSpPr>
          <p:nvPr>
            <p:ph type="sldNum" sz="quarter" idx="12"/>
          </p:nvPr>
        </p:nvSpPr>
        <p:spPr/>
        <p:txBody>
          <a:bodyPr/>
          <a:lstStyle/>
          <a:p>
            <a:fld id="{695884B8-C86C-9247-916E-0E4ED69A0AE3}" type="slidenum">
              <a:rPr lang="en-US" smtClean="0"/>
              <a:t>42</a:t>
            </a:fld>
            <a:endParaRPr lang="en-US"/>
          </a:p>
        </p:txBody>
      </p:sp>
      <p:sp>
        <p:nvSpPr>
          <p:cNvPr id="5" name="Text Placeholder 4">
            <a:extLst>
              <a:ext uri="{FF2B5EF4-FFF2-40B4-BE49-F238E27FC236}">
                <a16:creationId xmlns:a16="http://schemas.microsoft.com/office/drawing/2014/main" id="{80A64E2A-F675-4E30-916E-265A61FF0D77}"/>
              </a:ext>
            </a:extLst>
          </p:cNvPr>
          <p:cNvSpPr>
            <a:spLocks noGrp="1"/>
          </p:cNvSpPr>
          <p:nvPr>
            <p:ph type="body" sz="quarter" idx="13"/>
          </p:nvPr>
        </p:nvSpPr>
        <p:spPr/>
        <p:txBody>
          <a:bodyPr/>
          <a:lstStyle/>
          <a:p>
            <a:pPr lvl="0"/>
            <a:r>
              <a:rPr lang="en-US" dirty="0"/>
              <a:t>Symbol LS2208 barcode scanner (or a similar reader capable of reading Code 39 barcodes)</a:t>
            </a:r>
          </a:p>
          <a:p>
            <a:pPr lvl="0"/>
            <a:r>
              <a:rPr lang="en-US" dirty="0" err="1"/>
              <a:t>ZDesigner</a:t>
            </a:r>
            <a:r>
              <a:rPr lang="en-US" dirty="0"/>
              <a:t> TLP 2844-Z label printer or similar</a:t>
            </a:r>
          </a:p>
          <a:p>
            <a:pPr lvl="0"/>
            <a:r>
              <a:rPr lang="en-US" dirty="0"/>
              <a:t>Microsoft Excel 2010 (or newer version)</a:t>
            </a:r>
          </a:p>
          <a:p>
            <a:pPr lvl="0"/>
            <a:r>
              <a:rPr lang="en-US" dirty="0" err="1"/>
              <a:t>Connectcode</a:t>
            </a:r>
            <a:r>
              <a:rPr lang="en-US" dirty="0"/>
              <a:t> Barcode Font package- fonts available at </a:t>
            </a:r>
            <a:r>
              <a:rPr lang="en-US" u="sng" dirty="0">
                <a:hlinkClick r:id="rId2"/>
              </a:rPr>
              <a:t>http://www.barcoderesource.com/excelbarcodefont.shtml</a:t>
            </a:r>
            <a:endParaRPr lang="en-US" dirty="0"/>
          </a:p>
          <a:p>
            <a:r>
              <a:rPr lang="en-US" dirty="0"/>
              <a:t>Ability to read .</a:t>
            </a:r>
            <a:r>
              <a:rPr lang="en-US" dirty="0" err="1"/>
              <a:t>xlsm</a:t>
            </a:r>
            <a:r>
              <a:rPr lang="en-US" dirty="0"/>
              <a:t> files</a:t>
            </a:r>
          </a:p>
        </p:txBody>
      </p:sp>
      <p:sp>
        <p:nvSpPr>
          <p:cNvPr id="6" name="Title 5">
            <a:extLst>
              <a:ext uri="{FF2B5EF4-FFF2-40B4-BE49-F238E27FC236}">
                <a16:creationId xmlns:a16="http://schemas.microsoft.com/office/drawing/2014/main" id="{8A308783-A00C-4EB0-80F4-B9D480B79F82}"/>
              </a:ext>
            </a:extLst>
          </p:cNvPr>
          <p:cNvSpPr>
            <a:spLocks noGrp="1"/>
          </p:cNvSpPr>
          <p:nvPr>
            <p:ph type="title"/>
          </p:nvPr>
        </p:nvSpPr>
        <p:spPr/>
        <p:txBody>
          <a:bodyPr/>
          <a:lstStyle/>
          <a:p>
            <a:r>
              <a:rPr lang="en-US" dirty="0"/>
              <a:t>Software and Hardware Setup</a:t>
            </a:r>
          </a:p>
        </p:txBody>
      </p:sp>
      <p:pic>
        <p:nvPicPr>
          <p:cNvPr id="7" name="Picture 6">
            <a:extLst>
              <a:ext uri="{FF2B5EF4-FFF2-40B4-BE49-F238E27FC236}">
                <a16:creationId xmlns:a16="http://schemas.microsoft.com/office/drawing/2014/main" id="{6FCA819A-39ED-4ADD-99CA-B3B104DD7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0000" y="8481882"/>
            <a:ext cx="5280000" cy="3960000"/>
          </a:xfrm>
          <a:prstGeom prst="rect">
            <a:avLst/>
          </a:prstGeom>
        </p:spPr>
      </p:pic>
      <p:sp>
        <p:nvSpPr>
          <p:cNvPr id="8" name="TextBox 7">
            <a:extLst>
              <a:ext uri="{FF2B5EF4-FFF2-40B4-BE49-F238E27FC236}">
                <a16:creationId xmlns:a16="http://schemas.microsoft.com/office/drawing/2014/main" id="{8592BA9A-1A8A-4426-ADB0-0D8508C4601B}"/>
              </a:ext>
            </a:extLst>
          </p:cNvPr>
          <p:cNvSpPr txBox="1"/>
          <p:nvPr/>
        </p:nvSpPr>
        <p:spPr>
          <a:xfrm>
            <a:off x="11861698" y="11321559"/>
            <a:ext cx="6647974" cy="954107"/>
          </a:xfrm>
          <a:prstGeom prst="rect">
            <a:avLst/>
          </a:prstGeom>
          <a:noFill/>
        </p:spPr>
        <p:txBody>
          <a:bodyPr wrap="none" rtlCol="0">
            <a:spAutoFit/>
          </a:bodyPr>
          <a:lstStyle/>
          <a:p>
            <a:pPr algn="r"/>
            <a:r>
              <a:rPr lang="en-US" sz="2800" dirty="0" err="1"/>
              <a:t>Zdesigner</a:t>
            </a:r>
            <a:r>
              <a:rPr lang="en-US" sz="2800" dirty="0"/>
              <a:t> TLP 2844-Z Label Printer (left) and</a:t>
            </a:r>
          </a:p>
          <a:p>
            <a:pPr algn="r"/>
            <a:r>
              <a:rPr lang="en-US" sz="2800" dirty="0"/>
              <a:t>Symbol LS2008 Barcode Scanner (right)</a:t>
            </a:r>
          </a:p>
        </p:txBody>
      </p:sp>
    </p:spTree>
    <p:extLst>
      <p:ext uri="{BB962C8B-B14F-4D97-AF65-F5344CB8AC3E}">
        <p14:creationId xmlns:p14="http://schemas.microsoft.com/office/powerpoint/2010/main" val="26304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1F438-8343-4F13-8886-C34C10CD329C}"/>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5448195C-0380-466C-96A2-003E1E9075D7}"/>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9EE4B4AA-1F3C-4572-9BB9-CF2A73E74000}"/>
              </a:ext>
            </a:extLst>
          </p:cNvPr>
          <p:cNvSpPr>
            <a:spLocks noGrp="1"/>
          </p:cNvSpPr>
          <p:nvPr>
            <p:ph type="sldNum" sz="quarter" idx="12"/>
          </p:nvPr>
        </p:nvSpPr>
        <p:spPr/>
        <p:txBody>
          <a:bodyPr/>
          <a:lstStyle/>
          <a:p>
            <a:fld id="{695884B8-C86C-9247-916E-0E4ED69A0AE3}" type="slidenum">
              <a:rPr lang="en-US" smtClean="0"/>
              <a:t>5</a:t>
            </a:fld>
            <a:endParaRPr lang="en-US"/>
          </a:p>
        </p:txBody>
      </p:sp>
      <p:sp>
        <p:nvSpPr>
          <p:cNvPr id="5" name="Text Placeholder 4">
            <a:extLst>
              <a:ext uri="{FF2B5EF4-FFF2-40B4-BE49-F238E27FC236}">
                <a16:creationId xmlns:a16="http://schemas.microsoft.com/office/drawing/2014/main" id="{443008E7-2CBA-46C1-B646-155BECFD7DC0}"/>
              </a:ext>
            </a:extLst>
          </p:cNvPr>
          <p:cNvSpPr>
            <a:spLocks noGrp="1"/>
          </p:cNvSpPr>
          <p:nvPr>
            <p:ph type="body" sz="quarter" idx="13"/>
          </p:nvPr>
        </p:nvSpPr>
        <p:spPr/>
        <p:txBody>
          <a:bodyPr/>
          <a:lstStyle/>
          <a:p>
            <a:r>
              <a:rPr lang="en-US" dirty="0"/>
              <a:t>A billet during processing may suffer breakages or may be intentionally cut to remove defects</a:t>
            </a:r>
          </a:p>
          <a:p>
            <a:r>
              <a:rPr lang="en-US" dirty="0"/>
              <a:t>Typical production: from a single piece to ~10 pieces</a:t>
            </a:r>
          </a:p>
          <a:p>
            <a:r>
              <a:rPr lang="en-US" dirty="0"/>
              <a:t>Production unit</a:t>
            </a:r>
          </a:p>
          <a:p>
            <a:pPr lvl="1"/>
            <a:r>
              <a:rPr lang="en-US" dirty="0"/>
              <a:t>May have different history</a:t>
            </a:r>
          </a:p>
          <a:p>
            <a:r>
              <a:rPr lang="en-US" dirty="0"/>
              <a:t>Piece length unit (a.k.a. piece)</a:t>
            </a:r>
          </a:p>
          <a:p>
            <a:pPr lvl="1"/>
            <a:r>
              <a:rPr lang="en-US" dirty="0"/>
              <a:t>Same history</a:t>
            </a:r>
          </a:p>
        </p:txBody>
      </p:sp>
      <p:sp>
        <p:nvSpPr>
          <p:cNvPr id="6" name="Title 5">
            <a:extLst>
              <a:ext uri="{FF2B5EF4-FFF2-40B4-BE49-F238E27FC236}">
                <a16:creationId xmlns:a16="http://schemas.microsoft.com/office/drawing/2014/main" id="{126B7871-4F29-4DB0-BF8F-11E239A0DADF}"/>
              </a:ext>
            </a:extLst>
          </p:cNvPr>
          <p:cNvSpPr>
            <a:spLocks noGrp="1"/>
          </p:cNvSpPr>
          <p:nvPr>
            <p:ph type="title"/>
          </p:nvPr>
        </p:nvSpPr>
        <p:spPr/>
        <p:txBody>
          <a:bodyPr/>
          <a:lstStyle/>
          <a:p>
            <a:r>
              <a:rPr lang="en-US" dirty="0"/>
              <a:t>Spool</a:t>
            </a:r>
          </a:p>
        </p:txBody>
      </p:sp>
    </p:spTree>
    <p:extLst>
      <p:ext uri="{BB962C8B-B14F-4D97-AF65-F5344CB8AC3E}">
        <p14:creationId xmlns:p14="http://schemas.microsoft.com/office/powerpoint/2010/main" val="387706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19D77-F637-4793-978B-797EF6F3D86D}"/>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DC8B335C-D351-4FF3-9B4B-7A89D98F8EF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BCA04BBD-8D0C-427D-B8C8-EEF813A53FAF}"/>
              </a:ext>
            </a:extLst>
          </p:cNvPr>
          <p:cNvSpPr>
            <a:spLocks noGrp="1"/>
          </p:cNvSpPr>
          <p:nvPr>
            <p:ph type="sldNum" sz="quarter" idx="12"/>
          </p:nvPr>
        </p:nvSpPr>
        <p:spPr/>
        <p:txBody>
          <a:bodyPr/>
          <a:lstStyle/>
          <a:p>
            <a:fld id="{695884B8-C86C-9247-916E-0E4ED69A0AE3}" type="slidenum">
              <a:rPr lang="en-US" smtClean="0"/>
              <a:t>6</a:t>
            </a:fld>
            <a:endParaRPr lang="en-US"/>
          </a:p>
        </p:txBody>
      </p:sp>
      <p:sp>
        <p:nvSpPr>
          <p:cNvPr id="5" name="Text Placeholder 4">
            <a:extLst>
              <a:ext uri="{FF2B5EF4-FFF2-40B4-BE49-F238E27FC236}">
                <a16:creationId xmlns:a16="http://schemas.microsoft.com/office/drawing/2014/main" id="{70DCC935-507C-4DBB-A623-3392F8D5404E}"/>
              </a:ext>
            </a:extLst>
          </p:cNvPr>
          <p:cNvSpPr>
            <a:spLocks noGrp="1"/>
          </p:cNvSpPr>
          <p:nvPr>
            <p:ph type="body" sz="quarter" idx="13"/>
          </p:nvPr>
        </p:nvSpPr>
        <p:spPr/>
        <p:txBody>
          <a:bodyPr/>
          <a:lstStyle/>
          <a:p>
            <a:r>
              <a:rPr lang="en-US" dirty="0"/>
              <a:t>Every piece has two ends</a:t>
            </a:r>
          </a:p>
          <a:p>
            <a:r>
              <a:rPr lang="en-US" dirty="0"/>
              <a:t>Identifying the ends also helps identify </a:t>
            </a:r>
            <a:br>
              <a:rPr lang="en-US" dirty="0"/>
            </a:br>
            <a:r>
              <a:rPr lang="en-US" dirty="0"/>
              <a:t>the direction </a:t>
            </a:r>
          </a:p>
        </p:txBody>
      </p:sp>
      <p:sp>
        <p:nvSpPr>
          <p:cNvPr id="6" name="Title 5">
            <a:extLst>
              <a:ext uri="{FF2B5EF4-FFF2-40B4-BE49-F238E27FC236}">
                <a16:creationId xmlns:a16="http://schemas.microsoft.com/office/drawing/2014/main" id="{66F44AE8-D9AC-4E3E-AB6A-D566DD6007CB}"/>
              </a:ext>
            </a:extLst>
          </p:cNvPr>
          <p:cNvSpPr>
            <a:spLocks noGrp="1"/>
          </p:cNvSpPr>
          <p:nvPr>
            <p:ph type="title"/>
          </p:nvPr>
        </p:nvSpPr>
        <p:spPr/>
        <p:txBody>
          <a:bodyPr/>
          <a:lstStyle/>
          <a:p>
            <a:r>
              <a:rPr lang="en-US" dirty="0"/>
              <a:t>Point/Tail</a:t>
            </a:r>
          </a:p>
        </p:txBody>
      </p:sp>
      <p:pic>
        <p:nvPicPr>
          <p:cNvPr id="7" name="Picture 6">
            <a:extLst>
              <a:ext uri="{FF2B5EF4-FFF2-40B4-BE49-F238E27FC236}">
                <a16:creationId xmlns:a16="http://schemas.microsoft.com/office/drawing/2014/main" id="{393595FF-1F59-4DF7-B8A7-70B7D313DB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10" y="8617163"/>
            <a:ext cx="20970930" cy="3852000"/>
          </a:xfrm>
          <a:prstGeom prst="rect">
            <a:avLst/>
          </a:prstGeom>
          <a:noFill/>
          <a:ln>
            <a:noFill/>
          </a:ln>
        </p:spPr>
      </p:pic>
      <p:pic>
        <p:nvPicPr>
          <p:cNvPr id="8" name="Picture 2">
            <a:extLst>
              <a:ext uri="{FF2B5EF4-FFF2-40B4-BE49-F238E27FC236}">
                <a16:creationId xmlns:a16="http://schemas.microsoft.com/office/drawing/2014/main" id="{65A90D2F-0289-46D5-B226-5F4EDEFE1F8E}"/>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93600" y="2809946"/>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95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F91F3-E59D-488B-8B33-CCB237E9B59B}"/>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345BD047-548E-4F90-B03E-CB6906460C50}"/>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7A14887F-39CD-4314-8590-CEFC4BCB84A5}"/>
              </a:ext>
            </a:extLst>
          </p:cNvPr>
          <p:cNvSpPr>
            <a:spLocks noGrp="1"/>
          </p:cNvSpPr>
          <p:nvPr>
            <p:ph type="sldNum" sz="quarter" idx="12"/>
          </p:nvPr>
        </p:nvSpPr>
        <p:spPr/>
        <p:txBody>
          <a:bodyPr/>
          <a:lstStyle/>
          <a:p>
            <a:fld id="{695884B8-C86C-9247-916E-0E4ED69A0AE3}" type="slidenum">
              <a:rPr lang="en-US" smtClean="0"/>
              <a:t>7</a:t>
            </a:fld>
            <a:endParaRPr lang="en-US"/>
          </a:p>
        </p:txBody>
      </p:sp>
      <p:sp>
        <p:nvSpPr>
          <p:cNvPr id="6" name="Title 5">
            <a:extLst>
              <a:ext uri="{FF2B5EF4-FFF2-40B4-BE49-F238E27FC236}">
                <a16:creationId xmlns:a16="http://schemas.microsoft.com/office/drawing/2014/main" id="{16CDA06C-9712-4AB7-8211-02B1F7C8D310}"/>
              </a:ext>
            </a:extLst>
          </p:cNvPr>
          <p:cNvSpPr>
            <a:spLocks noGrp="1"/>
          </p:cNvSpPr>
          <p:nvPr>
            <p:ph type="title"/>
          </p:nvPr>
        </p:nvSpPr>
        <p:spPr/>
        <p:txBody>
          <a:bodyPr/>
          <a:lstStyle/>
          <a:p>
            <a:r>
              <a:rPr lang="en-US" dirty="0"/>
              <a:t>Code </a:t>
            </a:r>
          </a:p>
        </p:txBody>
      </p:sp>
      <p:pic>
        <p:nvPicPr>
          <p:cNvPr id="8" name="Picture 7">
            <a:extLst>
              <a:ext uri="{FF2B5EF4-FFF2-40B4-BE49-F238E27FC236}">
                <a16:creationId xmlns:a16="http://schemas.microsoft.com/office/drawing/2014/main" id="{78BB5FC2-AB08-458D-B732-1DFFB06DFFAC}"/>
              </a:ext>
            </a:extLst>
          </p:cNvPr>
          <p:cNvPicPr>
            <a:picLocks noChangeAspect="1"/>
          </p:cNvPicPr>
          <p:nvPr/>
        </p:nvPicPr>
        <p:blipFill>
          <a:blip r:embed="rId2"/>
          <a:stretch>
            <a:fillRect/>
          </a:stretch>
        </p:blipFill>
        <p:spPr>
          <a:xfrm>
            <a:off x="730143" y="2911854"/>
            <a:ext cx="22345294" cy="9684000"/>
          </a:xfrm>
          <a:prstGeom prst="rect">
            <a:avLst/>
          </a:prstGeom>
        </p:spPr>
      </p:pic>
    </p:spTree>
    <p:extLst>
      <p:ext uri="{BB962C8B-B14F-4D97-AF65-F5344CB8AC3E}">
        <p14:creationId xmlns:p14="http://schemas.microsoft.com/office/powerpoint/2010/main" val="399144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EB869-C632-43FB-9A36-3FBC2B28F199}"/>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42F1A504-CF1B-4C73-8146-976CA7507758}"/>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C910D384-58A4-479B-BCEE-B880E6D4DE4E}"/>
              </a:ext>
            </a:extLst>
          </p:cNvPr>
          <p:cNvSpPr>
            <a:spLocks noGrp="1"/>
          </p:cNvSpPr>
          <p:nvPr>
            <p:ph type="sldNum" sz="quarter" idx="12"/>
          </p:nvPr>
        </p:nvSpPr>
        <p:spPr/>
        <p:txBody>
          <a:bodyPr/>
          <a:lstStyle/>
          <a:p>
            <a:fld id="{695884B8-C86C-9247-916E-0E4ED69A0AE3}" type="slidenum">
              <a:rPr lang="en-US" smtClean="0"/>
              <a:t>8</a:t>
            </a:fld>
            <a:endParaRPr lang="en-US"/>
          </a:p>
        </p:txBody>
      </p:sp>
      <p:sp>
        <p:nvSpPr>
          <p:cNvPr id="5" name="Text Placeholder 4">
            <a:extLst>
              <a:ext uri="{FF2B5EF4-FFF2-40B4-BE49-F238E27FC236}">
                <a16:creationId xmlns:a16="http://schemas.microsoft.com/office/drawing/2014/main" id="{B7399348-C37F-45D1-A6EC-A90227C28A98}"/>
              </a:ext>
            </a:extLst>
          </p:cNvPr>
          <p:cNvSpPr>
            <a:spLocks noGrp="1"/>
          </p:cNvSpPr>
          <p:nvPr>
            <p:ph type="body" sz="quarter" idx="13"/>
          </p:nvPr>
        </p:nvSpPr>
        <p:spPr/>
        <p:txBody>
          <a:bodyPr/>
          <a:lstStyle/>
          <a:p>
            <a:r>
              <a:rPr lang="en-US" dirty="0"/>
              <a:t>Project code is a unique one-letter code. </a:t>
            </a:r>
          </a:p>
          <a:p>
            <a:pPr lvl="1"/>
            <a:r>
              <a:rPr lang="en-US" dirty="0"/>
              <a:t>‘B’ is to be used for US MDP LTS</a:t>
            </a:r>
          </a:p>
          <a:p>
            <a:pPr lvl="1"/>
            <a:r>
              <a:rPr lang="en-US" dirty="0"/>
              <a:t>‘Y’ is to be used for US MDP HTS</a:t>
            </a:r>
          </a:p>
          <a:p>
            <a:r>
              <a:rPr lang="en-US" dirty="0"/>
              <a:t>The following letters are reserved for other projects:</a:t>
            </a:r>
          </a:p>
          <a:p>
            <a:pPr lvl="1"/>
            <a:r>
              <a:rPr lang="en-US" dirty="0"/>
              <a:t>‘A’ is actively used for CERN’s </a:t>
            </a:r>
            <a:r>
              <a:rPr lang="en-US" dirty="0" err="1"/>
              <a:t>HiLumi</a:t>
            </a:r>
            <a:r>
              <a:rPr lang="en-US" dirty="0"/>
              <a:t> LHC</a:t>
            </a:r>
          </a:p>
          <a:p>
            <a:pPr lvl="1"/>
            <a:r>
              <a:rPr lang="en-US" dirty="0"/>
              <a:t>‘C’ was used before 2016 for US CDP and is now actively used for CERN’s FCC </a:t>
            </a:r>
          </a:p>
          <a:p>
            <a:pPr lvl="1"/>
            <a:r>
              <a:rPr lang="en-US" dirty="0"/>
              <a:t>‘H’ is reserved for CERN’s High Field Magnet (HFM) program</a:t>
            </a:r>
          </a:p>
          <a:p>
            <a:pPr lvl="1"/>
            <a:r>
              <a:rPr lang="en-US" dirty="0"/>
              <a:t>‘P’ is actively used for LARP/US HL-LHC AUP</a:t>
            </a:r>
          </a:p>
          <a:p>
            <a:pPr lvl="1"/>
            <a:r>
              <a:rPr lang="en-US" dirty="0"/>
              <a:t>‘W’ is for other projects, including TFD</a:t>
            </a:r>
          </a:p>
          <a:p>
            <a:endParaRPr lang="en-US" dirty="0"/>
          </a:p>
        </p:txBody>
      </p:sp>
      <p:sp>
        <p:nvSpPr>
          <p:cNvPr id="6" name="Title 5">
            <a:extLst>
              <a:ext uri="{FF2B5EF4-FFF2-40B4-BE49-F238E27FC236}">
                <a16:creationId xmlns:a16="http://schemas.microsoft.com/office/drawing/2014/main" id="{D0BD6ECE-1CAC-4EFB-985A-093C64E94543}"/>
              </a:ext>
            </a:extLst>
          </p:cNvPr>
          <p:cNvSpPr>
            <a:spLocks noGrp="1"/>
          </p:cNvSpPr>
          <p:nvPr>
            <p:ph type="title"/>
          </p:nvPr>
        </p:nvSpPr>
        <p:spPr/>
        <p:txBody>
          <a:bodyPr/>
          <a:lstStyle/>
          <a:p>
            <a:r>
              <a:rPr lang="en-US" dirty="0"/>
              <a:t>Project Code</a:t>
            </a:r>
          </a:p>
        </p:txBody>
      </p:sp>
    </p:spTree>
    <p:extLst>
      <p:ext uri="{BB962C8B-B14F-4D97-AF65-F5344CB8AC3E}">
        <p14:creationId xmlns:p14="http://schemas.microsoft.com/office/powerpoint/2010/main" val="106452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7C79B-DB85-41E7-9376-D05854D7DB22}"/>
              </a:ext>
            </a:extLst>
          </p:cNvPr>
          <p:cNvSpPr>
            <a:spLocks noGrp="1"/>
          </p:cNvSpPr>
          <p:nvPr>
            <p:ph type="dt" sz="half" idx="10"/>
          </p:nvPr>
        </p:nvSpPr>
        <p:spPr/>
        <p:txBody>
          <a:bodyPr/>
          <a:lstStyle/>
          <a:p>
            <a:r>
              <a:rPr lang="en-US"/>
              <a:t>2021-11-03</a:t>
            </a:r>
          </a:p>
        </p:txBody>
      </p:sp>
      <p:sp>
        <p:nvSpPr>
          <p:cNvPr id="3" name="Footer Placeholder 2">
            <a:extLst>
              <a:ext uri="{FF2B5EF4-FFF2-40B4-BE49-F238E27FC236}">
                <a16:creationId xmlns:a16="http://schemas.microsoft.com/office/drawing/2014/main" id="{638C4C95-AA67-4216-9F90-8A36177ED9C4}"/>
              </a:ext>
            </a:extLst>
          </p:cNvPr>
          <p:cNvSpPr>
            <a:spLocks noGrp="1"/>
          </p:cNvSpPr>
          <p:nvPr>
            <p:ph type="ftr" sz="quarter" idx="11"/>
          </p:nvPr>
        </p:nvSpPr>
        <p:spPr/>
        <p:txBody>
          <a:bodyPr/>
          <a:lstStyle/>
          <a:p>
            <a:r>
              <a:rPr lang="en-US"/>
              <a:t>Introduction to Materials Naminig Scheme </a:t>
            </a:r>
            <a:endParaRPr lang="en-US" dirty="0"/>
          </a:p>
        </p:txBody>
      </p:sp>
      <p:sp>
        <p:nvSpPr>
          <p:cNvPr id="4" name="Slide Number Placeholder 3">
            <a:extLst>
              <a:ext uri="{FF2B5EF4-FFF2-40B4-BE49-F238E27FC236}">
                <a16:creationId xmlns:a16="http://schemas.microsoft.com/office/drawing/2014/main" id="{7853A8CA-AF10-4825-8553-AA66BD3FA8F1}"/>
              </a:ext>
            </a:extLst>
          </p:cNvPr>
          <p:cNvSpPr>
            <a:spLocks noGrp="1"/>
          </p:cNvSpPr>
          <p:nvPr>
            <p:ph type="sldNum" sz="quarter" idx="12"/>
          </p:nvPr>
        </p:nvSpPr>
        <p:spPr/>
        <p:txBody>
          <a:bodyPr/>
          <a:lstStyle/>
          <a:p>
            <a:fld id="{695884B8-C86C-9247-916E-0E4ED69A0AE3}" type="slidenum">
              <a:rPr lang="en-US" smtClean="0"/>
              <a:t>9</a:t>
            </a:fld>
            <a:endParaRPr lang="en-US"/>
          </a:p>
        </p:txBody>
      </p:sp>
      <p:sp>
        <p:nvSpPr>
          <p:cNvPr id="5" name="Text Placeholder 4">
            <a:extLst>
              <a:ext uri="{FF2B5EF4-FFF2-40B4-BE49-F238E27FC236}">
                <a16:creationId xmlns:a16="http://schemas.microsoft.com/office/drawing/2014/main" id="{7C8796BD-183E-4A4E-A7EC-C3EFB3672DBD}"/>
              </a:ext>
            </a:extLst>
          </p:cNvPr>
          <p:cNvSpPr>
            <a:spLocks noGrp="1"/>
          </p:cNvSpPr>
          <p:nvPr>
            <p:ph type="body" sz="quarter" idx="13"/>
          </p:nvPr>
        </p:nvSpPr>
        <p:spPr/>
        <p:txBody>
          <a:bodyPr/>
          <a:lstStyle/>
          <a:p>
            <a:r>
              <a:rPr lang="en-US" dirty="0"/>
              <a:t>Supplier code is a unique one letter code that identifies the strand suppliers who have been offered contracts from either CERN or US HL-LHC AUP. </a:t>
            </a:r>
          </a:p>
          <a:p>
            <a:pPr lvl="1"/>
            <a:r>
              <a:rPr lang="en-US" dirty="0"/>
              <a:t>‘O’ is for Bruker OST</a:t>
            </a:r>
          </a:p>
        </p:txBody>
      </p:sp>
      <p:sp>
        <p:nvSpPr>
          <p:cNvPr id="6" name="Title 5">
            <a:extLst>
              <a:ext uri="{FF2B5EF4-FFF2-40B4-BE49-F238E27FC236}">
                <a16:creationId xmlns:a16="http://schemas.microsoft.com/office/drawing/2014/main" id="{5E5F2DDB-E4A9-4825-9E40-1F4C4AA2E78A}"/>
              </a:ext>
            </a:extLst>
          </p:cNvPr>
          <p:cNvSpPr>
            <a:spLocks noGrp="1"/>
          </p:cNvSpPr>
          <p:nvPr>
            <p:ph type="title"/>
          </p:nvPr>
        </p:nvSpPr>
        <p:spPr/>
        <p:txBody>
          <a:bodyPr/>
          <a:lstStyle/>
          <a:p>
            <a:r>
              <a:rPr lang="en-US" dirty="0"/>
              <a:t>Supplier Code</a:t>
            </a:r>
          </a:p>
        </p:txBody>
      </p:sp>
    </p:spTree>
    <p:extLst>
      <p:ext uri="{BB962C8B-B14F-4D97-AF65-F5344CB8AC3E}">
        <p14:creationId xmlns:p14="http://schemas.microsoft.com/office/powerpoint/2010/main" val="325941759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erials Naming Scheme v1" id="{24982C3E-C589-427D-A815-EEC3683E0295}" vid="{285438C4-4CB5-42D0-B055-8A48C771D5CF}"/>
    </a:ext>
  </a:extLst>
</a:theme>
</file>

<file path=ppt/theme/theme2.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Materials Naming Scheme v1</Template>
  <TotalTime>0</TotalTime>
  <Words>2909</Words>
  <Application>Microsoft Office PowerPoint</Application>
  <PresentationFormat>Custom</PresentationFormat>
  <Paragraphs>298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Courier New</vt:lpstr>
      <vt:lpstr>Franklin Gothic Book</vt:lpstr>
      <vt:lpstr>Wingdings</vt:lpstr>
      <vt:lpstr>1_Custom Design</vt:lpstr>
      <vt:lpstr>PowerPoint Presentation</vt:lpstr>
      <vt:lpstr>Outline</vt:lpstr>
      <vt:lpstr>Introduction</vt:lpstr>
      <vt:lpstr>Billet</vt:lpstr>
      <vt:lpstr>Spool</vt:lpstr>
      <vt:lpstr>Point/Tail</vt:lpstr>
      <vt:lpstr>Code </vt:lpstr>
      <vt:lpstr>Project Code</vt:lpstr>
      <vt:lpstr>Supplier Code</vt:lpstr>
      <vt:lpstr>Rough Diameter</vt:lpstr>
      <vt:lpstr>Material Code</vt:lpstr>
      <vt:lpstr>Billet Number</vt:lpstr>
      <vt:lpstr>Coating and Annealing Code</vt:lpstr>
      <vt:lpstr>Code (Billet and Spool)  </vt:lpstr>
      <vt:lpstr>Point/Tail and Use Code</vt:lpstr>
      <vt:lpstr>Point/Tail Code</vt:lpstr>
      <vt:lpstr>Use Code</vt:lpstr>
      <vt:lpstr>Sample Sequence</vt:lpstr>
      <vt:lpstr>Cable</vt:lpstr>
      <vt:lpstr>Cable</vt:lpstr>
      <vt:lpstr>Cable Production Unit</vt:lpstr>
      <vt:lpstr>100 m Code</vt:lpstr>
      <vt:lpstr>Fork ID or 1 m Code</vt:lpstr>
      <vt:lpstr>Fork Position versus Strand Number Example</vt:lpstr>
      <vt:lpstr>State of Cable/Strand Code</vt:lpstr>
      <vt:lpstr>Extracted and Virgin Strands</vt:lpstr>
      <vt:lpstr>Cable</vt:lpstr>
      <vt:lpstr>Test Samples</vt:lpstr>
      <vt:lpstr>Lab Code</vt:lpstr>
      <vt:lpstr>Sample ID</vt:lpstr>
      <vt:lpstr>HT Furnace Code</vt:lpstr>
      <vt:lpstr>HT Start Date</vt:lpstr>
      <vt:lpstr>HT Pull-out Identifier</vt:lpstr>
      <vt:lpstr>Test Facility Info</vt:lpstr>
      <vt:lpstr>Thermal Cycle Number</vt:lpstr>
      <vt:lpstr>Test Samples</vt:lpstr>
      <vt:lpstr>Example 1: BO08S14451A01U</vt:lpstr>
      <vt:lpstr>Example 2: B14OL1234BB70A </vt:lpstr>
      <vt:lpstr>Example 3: B21OL1357AA23E </vt:lpstr>
      <vt:lpstr>Example 4: BO08S14451A02U.XO11-LVLD130531AU00 </vt:lpstr>
      <vt:lpstr>Example 5: PO08S14451A01U.YV10 …</vt:lpstr>
      <vt:lpstr>Software and Hardware Setup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Pong</dc:creator>
  <cp:lastModifiedBy>Ian Pong</cp:lastModifiedBy>
  <cp:revision>1</cp:revision>
  <dcterms:created xsi:type="dcterms:W3CDTF">2021-11-04T00:01:49Z</dcterms:created>
  <dcterms:modified xsi:type="dcterms:W3CDTF">2021-11-04T00:02:40Z</dcterms:modified>
</cp:coreProperties>
</file>