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84" r:id="rId3"/>
    <p:sldId id="902" r:id="rId4"/>
    <p:sldId id="910" r:id="rId5"/>
    <p:sldId id="908" r:id="rId6"/>
    <p:sldId id="914" r:id="rId7"/>
    <p:sldId id="9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yan Emilov Stoynev" initials="SES" lastIdx="1" clrIdx="0">
    <p:extLst>
      <p:ext uri="{19B8F6BF-5375-455C-9EA6-DF929625EA0E}">
        <p15:presenceInfo xmlns:p15="http://schemas.microsoft.com/office/powerpoint/2012/main" userId="S::stoyan@services.fnal.gov::80e46b27-4fab-42ed-81e0-a562c2602d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E81E-EF89-450E-955A-68313CE17B2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F578-888E-4575-A999-81464E6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E359-6E97-4274-BD59-92CB7AEAC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CD56F-A6A3-407E-B256-C4E3A0057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0589-C773-4523-BDE4-4232C2D3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6F59-7936-4F9B-8851-16EC6BC0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FC9D0-9F45-437E-921F-C090DD81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3A12-512A-4793-B4A1-AC014553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865A7-18F1-44F2-AB6D-9886EEDC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1BB-9E20-4A75-9893-111E12BB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9F5D-D219-4D45-B300-2891912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C53F-03F7-4747-85DB-923C8D5A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09B4E-EF28-4CE4-88C0-0BC67D597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9CAA0-8944-4374-86E4-B7873D118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394C-E97B-4A00-909D-DA59A914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4CE9-9375-47EA-9666-124A09C6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29E0-DEA2-4E60-8B79-83D88CAB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11594906"/>
              </p:ext>
            </p:extLst>
          </p:nvPr>
        </p:nvGraphicFramePr>
        <p:xfrm>
          <a:off x="-493866" y="0"/>
          <a:ext cx="1344808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" r:id="rId3" imgW="16507800" imgH="8418960" progId="">
                  <p:embed/>
                </p:oleObj>
              </mc:Choice>
              <mc:Fallback>
                <p:oleObj r:id="rId3" imgW="16507800" imgH="841896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93866" y="0"/>
                        <a:ext cx="13448086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294" y="4806214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480933" y="2252316"/>
            <a:ext cx="13415963" cy="2145304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4318" y="129490"/>
            <a:ext cx="2868943" cy="10203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50619" y="5459658"/>
            <a:ext cx="13446003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073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0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8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0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8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4F74-A39C-48A8-ABC1-CDA5C075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7A36-C1F5-4FA6-B13C-B04B168E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BF72-E5B1-4463-AC25-C40FB3F1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192C-95E2-4E92-B72A-757CC7D0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0D3B-2382-4976-9C4D-50F14810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9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7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6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8707-0D32-4A32-B8E4-E625F01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7FA2-FB80-45F4-A279-FEC2F266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2E36-6A56-41C0-B43D-61073605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CF7C-00B4-463F-B95E-B48D4FEA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4644-1040-4078-B7E0-42686272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8FE2-276D-44E4-BDE0-1B2F6CE6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E09E-66C4-4149-8902-B2817459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200EF-92E5-4D45-A57E-2D59C67E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FCA70-7B00-4023-9A6F-5FFB34DC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AC2F-6D2F-425C-BF84-D88A3DA5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A7A3E-CA79-4B7E-A304-61184CE8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92C6-9F1A-4D12-A548-708BF01B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3D50A-4946-4CD0-ADD6-128F60DB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61D61-FDD4-469B-BEC1-C26FE77BC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BE7B-4830-46FD-A52E-863D2C8FA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2CC59-5DA6-4871-B8F5-C0C4DF90A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F497-69A2-4478-A6CF-4360D62A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4CAD4-F2BC-4A5F-8D6E-864FC278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B32E-1C1B-45AD-BFA4-006C21C4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A7E1-A2FB-4945-8FEC-2E7BFEE6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3C173-ACF2-4AE7-B24C-99D5D0F5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AF0D8-E35F-41ED-8D16-F176A11E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0374-F9CA-4054-9606-D5EE81A2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00F56-395C-4DB5-AB2A-CAE323D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2BF3-9A9B-489A-A3B4-33658B9D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2326-2377-4846-97EA-93141ED3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0FD0-6D12-434F-B0A2-6625B4EC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3281-864D-45B5-AE4C-944A6891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32227-AE63-468F-8E43-03305D4D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D8B3-B332-46C3-AF49-AB13D77E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853B8-54F7-4D6B-82E9-9E84BA3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51760-7B18-4776-BF8D-9F87C9AD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693D-B99E-4B7E-9700-BFF67DA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0C8A2-10B1-4F4F-8E01-545059A5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39A64-D98B-4657-8272-782D620C4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C8EE-C5FF-4892-9F91-5CD6AE63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7EE33-8DDA-4DC1-9073-7C169D86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D2FBA-92DF-4C5B-B009-15B73BAC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8D71B-D52B-43F9-8DE2-265737C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D9C8-AA3A-4D01-B9D4-073ACDFEC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25D0-6AFA-4EDB-9575-4EA2DD7D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2E7CA-7C20-4551-AD93-00A519069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C371-4A22-4A28-92AE-AAFD797C5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11/10/2021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0953" y="5326401"/>
            <a:ext cx="10968567" cy="805052"/>
          </a:xfrm>
        </p:spPr>
        <p:txBody>
          <a:bodyPr>
            <a:noAutofit/>
          </a:bodyPr>
          <a:lstStyle/>
          <a:p>
            <a:r>
              <a:rPr lang="en-US" sz="2800" b="1" dirty="0"/>
              <a:t>US Magnet Development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3765" y="2726896"/>
            <a:ext cx="10968568" cy="15748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Training Reduction</a:t>
            </a:r>
          </a:p>
          <a:p>
            <a:r>
              <a:rPr lang="en-US" sz="2400" dirty="0"/>
              <a:t>MDP Meeting</a:t>
            </a:r>
          </a:p>
          <a:p>
            <a:r>
              <a:rPr lang="en-US" sz="2400"/>
              <a:t>November 10, </a:t>
            </a:r>
            <a:r>
              <a:rPr lang="en-US" sz="2400" dirty="0"/>
              <a:t>2021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C3E02B-2EE1-49CB-9D3A-93F444B5955F}"/>
              </a:ext>
            </a:extLst>
          </p:cNvPr>
          <p:cNvSpPr txBox="1">
            <a:spLocks/>
          </p:cNvSpPr>
          <p:nvPr/>
        </p:nvSpPr>
        <p:spPr>
          <a:xfrm>
            <a:off x="1820848" y="4450598"/>
            <a:ext cx="8528776" cy="11445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00" b="1" dirty="0" err="1">
                <a:solidFill>
                  <a:srgbClr val="FFFF00"/>
                </a:solidFill>
              </a:rPr>
              <a:t>Emanuela</a:t>
            </a:r>
            <a:r>
              <a:rPr lang="en-US" sz="4900" b="1" dirty="0">
                <a:solidFill>
                  <a:srgbClr val="FFFF00"/>
                </a:solidFill>
              </a:rPr>
              <a:t> Barzi</a:t>
            </a:r>
            <a:r>
              <a:rPr lang="en-US" sz="4900" b="1" baseline="30000" dirty="0">
                <a:solidFill>
                  <a:srgbClr val="FFFF00"/>
                </a:solidFill>
              </a:rPr>
              <a:t>1</a:t>
            </a:r>
            <a:r>
              <a:rPr lang="en-US" sz="4900" b="1" dirty="0">
                <a:solidFill>
                  <a:srgbClr val="FFFF00"/>
                </a:solidFill>
              </a:rPr>
              <a:t>, Maxim Marchevsky</a:t>
            </a:r>
            <a:r>
              <a:rPr lang="en-US" sz="4900" b="1" baseline="30000" dirty="0">
                <a:solidFill>
                  <a:srgbClr val="FFFF00"/>
                </a:solidFill>
              </a:rPr>
              <a:t>2</a:t>
            </a:r>
            <a:r>
              <a:rPr lang="en-US" sz="4900" b="1" dirty="0">
                <a:solidFill>
                  <a:srgbClr val="FFFF00"/>
                </a:solidFill>
              </a:rPr>
              <a:t> , Stoyan Stoynev</a:t>
            </a:r>
            <a:r>
              <a:rPr lang="en-US" sz="4900" b="1" baseline="30000" dirty="0">
                <a:solidFill>
                  <a:srgbClr val="FFFF00"/>
                </a:solidFill>
              </a:rPr>
              <a:t>1</a:t>
            </a:r>
            <a:r>
              <a:rPr lang="en-US" sz="4900" b="1" dirty="0">
                <a:solidFill>
                  <a:srgbClr val="FFFF00"/>
                </a:solidFill>
              </a:rPr>
              <a:t>, Xingchen Xu</a:t>
            </a:r>
            <a:r>
              <a:rPr lang="en-US" sz="4900" b="1" baseline="30000" dirty="0">
                <a:solidFill>
                  <a:srgbClr val="FFFF00"/>
                </a:solidFill>
              </a:rPr>
              <a:t>1</a:t>
            </a:r>
          </a:p>
          <a:p>
            <a:r>
              <a:rPr lang="en-US" sz="4300" dirty="0">
                <a:solidFill>
                  <a:srgbClr val="FFFF00"/>
                </a:solidFill>
              </a:rPr>
              <a:t>US Magnet Development Program</a:t>
            </a:r>
          </a:p>
          <a:p>
            <a:r>
              <a:rPr lang="en-US" sz="4300" baseline="30000" dirty="0">
                <a:solidFill>
                  <a:srgbClr val="FFFF00"/>
                </a:solidFill>
              </a:rPr>
              <a:t>1</a:t>
            </a:r>
            <a:r>
              <a:rPr lang="en-US" sz="4300" dirty="0">
                <a:solidFill>
                  <a:srgbClr val="FFFF00"/>
                </a:solidFill>
              </a:rPr>
              <a:t>Fermi National Accelerator Laboratory</a:t>
            </a:r>
          </a:p>
          <a:p>
            <a:r>
              <a:rPr lang="en-US" sz="4300" baseline="30000" dirty="0">
                <a:solidFill>
                  <a:srgbClr val="FFFF00"/>
                </a:solidFill>
              </a:rPr>
              <a:t>2</a:t>
            </a:r>
            <a:r>
              <a:rPr lang="en-US" sz="4300" dirty="0">
                <a:solidFill>
                  <a:srgbClr val="FFFF00"/>
                </a:solidFill>
              </a:rPr>
              <a:t>Lawrence Berkeley National Laboratory </a:t>
            </a:r>
          </a:p>
        </p:txBody>
      </p:sp>
    </p:spTree>
    <p:extLst>
      <p:ext uri="{BB962C8B-B14F-4D97-AF65-F5344CB8AC3E}">
        <p14:creationId xmlns:p14="http://schemas.microsoft.com/office/powerpoint/2010/main" val="292166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reduction roadmap</a:t>
            </a:r>
            <a:br>
              <a:rPr lang="en-US" dirty="0"/>
            </a:br>
            <a:r>
              <a:rPr lang="en-US" dirty="0"/>
              <a:t>(as presented in 2020)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11/10/2021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7158-9FB6-48E2-BF46-9D67F20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7227181-3EDF-498E-ABF7-DCF098C21BDD}"/>
              </a:ext>
            </a:extLst>
          </p:cNvPr>
          <p:cNvGraphicFramePr>
            <a:graphicFrameLocks/>
          </p:cNvGraphicFramePr>
          <p:nvPr/>
        </p:nvGraphicFramePr>
        <p:xfrm>
          <a:off x="9285" y="1196060"/>
          <a:ext cx="9168646" cy="5123717"/>
        </p:xfrm>
        <a:graphic>
          <a:graphicData uri="http://schemas.openxmlformats.org/drawingml/2006/table">
            <a:tbl>
              <a:tblPr firstRow="1" bandRow="1"/>
              <a:tblGrid>
                <a:gridCol w="809753">
                  <a:extLst>
                    <a:ext uri="{9D8B030D-6E8A-4147-A177-3AD203B41FA5}">
                      <a16:colId xmlns:a16="http://schemas.microsoft.com/office/drawing/2014/main" val="4136934260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4035766440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1377492518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3127571232"/>
                    </a:ext>
                  </a:extLst>
                </a:gridCol>
                <a:gridCol w="423427">
                  <a:extLst>
                    <a:ext uri="{9D8B030D-6E8A-4147-A177-3AD203B41FA5}">
                      <a16:colId xmlns:a16="http://schemas.microsoft.com/office/drawing/2014/main" val="1728086096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3892760422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4222138722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1827622950"/>
                    </a:ext>
                  </a:extLst>
                </a:gridCol>
                <a:gridCol w="442732">
                  <a:extLst>
                    <a:ext uri="{9D8B030D-6E8A-4147-A177-3AD203B41FA5}">
                      <a16:colId xmlns:a16="http://schemas.microsoft.com/office/drawing/2014/main" val="1510508720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3351233286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707769555"/>
                    </a:ext>
                  </a:extLst>
                </a:gridCol>
                <a:gridCol w="448519">
                  <a:extLst>
                    <a:ext uri="{9D8B030D-6E8A-4147-A177-3AD203B41FA5}">
                      <a16:colId xmlns:a16="http://schemas.microsoft.com/office/drawing/2014/main" val="2576735316"/>
                    </a:ext>
                  </a:extLst>
                </a:gridCol>
                <a:gridCol w="378030">
                  <a:extLst>
                    <a:ext uri="{9D8B030D-6E8A-4147-A177-3AD203B41FA5}">
                      <a16:colId xmlns:a16="http://schemas.microsoft.com/office/drawing/2014/main" val="1410799266"/>
                    </a:ext>
                  </a:extLst>
                </a:gridCol>
                <a:gridCol w="488142">
                  <a:extLst>
                    <a:ext uri="{9D8B030D-6E8A-4147-A177-3AD203B41FA5}">
                      <a16:colId xmlns:a16="http://schemas.microsoft.com/office/drawing/2014/main" val="3384031838"/>
                    </a:ext>
                  </a:extLst>
                </a:gridCol>
                <a:gridCol w="417653">
                  <a:extLst>
                    <a:ext uri="{9D8B030D-6E8A-4147-A177-3AD203B41FA5}">
                      <a16:colId xmlns:a16="http://schemas.microsoft.com/office/drawing/2014/main" val="1832953865"/>
                    </a:ext>
                  </a:extLst>
                </a:gridCol>
                <a:gridCol w="417653">
                  <a:extLst>
                    <a:ext uri="{9D8B030D-6E8A-4147-A177-3AD203B41FA5}">
                      <a16:colId xmlns:a16="http://schemas.microsoft.com/office/drawing/2014/main" val="2761395236"/>
                    </a:ext>
                  </a:extLst>
                </a:gridCol>
                <a:gridCol w="354881">
                  <a:extLst>
                    <a:ext uri="{9D8B030D-6E8A-4147-A177-3AD203B41FA5}">
                      <a16:colId xmlns:a16="http://schemas.microsoft.com/office/drawing/2014/main" val="1943286742"/>
                    </a:ext>
                  </a:extLst>
                </a:gridCol>
                <a:gridCol w="1492341">
                  <a:extLst>
                    <a:ext uri="{9D8B030D-6E8A-4147-A177-3AD203B41FA5}">
                      <a16:colId xmlns:a16="http://schemas.microsoft.com/office/drawing/2014/main" val="3426096409"/>
                    </a:ext>
                  </a:extLst>
                </a:gridCol>
              </a:tblGrid>
              <a:tr h="77650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4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39207"/>
                  </a:ext>
                </a:extLst>
              </a:tr>
              <a:tr h="152662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High-Cp R&amp;D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65366"/>
                  </a:ext>
                </a:extLst>
              </a:tr>
              <a:tr h="111312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Cable/stack training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474793"/>
                  </a:ext>
                </a:extLst>
              </a:tr>
              <a:tr h="97542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/>
                        <a:t>QCD</a:t>
                      </a:r>
                    </a:p>
                    <a:p>
                      <a:pPr algn="ctr"/>
                      <a:r>
                        <a:rPr lang="en-US" sz="1800" b="1" dirty="0"/>
                        <a:t>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40445"/>
                  </a:ext>
                </a:extLst>
              </a:tr>
              <a:tr h="732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Vibrational R&amp;D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92196"/>
                  </a:ext>
                </a:extLst>
              </a:tr>
            </a:tbl>
          </a:graphicData>
        </a:graphic>
      </p:graphicFrame>
      <p:sp>
        <p:nvSpPr>
          <p:cNvPr id="7" name="Right Arrow 92">
            <a:extLst>
              <a:ext uri="{FF2B5EF4-FFF2-40B4-BE49-F238E27FC236}">
                <a16:creationId xmlns:a16="http://schemas.microsoft.com/office/drawing/2014/main" id="{120604A1-0AFA-447B-97C4-49E235AF8E16}"/>
              </a:ext>
            </a:extLst>
          </p:cNvPr>
          <p:cNvSpPr/>
          <p:nvPr/>
        </p:nvSpPr>
        <p:spPr>
          <a:xfrm>
            <a:off x="9285" y="1160539"/>
            <a:ext cx="9125429" cy="601080"/>
          </a:xfrm>
          <a:prstGeom prst="rightArrow">
            <a:avLst>
              <a:gd name="adj1" fmla="val 64567"/>
              <a:gd name="adj2" fmla="val 88636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CEA57-036B-40E4-B2A4-4AF989E65179}"/>
              </a:ext>
            </a:extLst>
          </p:cNvPr>
          <p:cNvSpPr txBox="1"/>
          <p:nvPr/>
        </p:nvSpPr>
        <p:spPr>
          <a:xfrm>
            <a:off x="-14922" y="1238170"/>
            <a:ext cx="93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EB703-91EC-4667-A4FB-023119C37C9A}"/>
              </a:ext>
            </a:extLst>
          </p:cNvPr>
          <p:cNvSpPr txBox="1"/>
          <p:nvPr/>
        </p:nvSpPr>
        <p:spPr>
          <a:xfrm>
            <a:off x="1252726" y="1248468"/>
            <a:ext cx="92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B2502-6241-41E1-9DD6-583772374D6D}"/>
              </a:ext>
            </a:extLst>
          </p:cNvPr>
          <p:cNvSpPr txBox="1"/>
          <p:nvPr/>
        </p:nvSpPr>
        <p:spPr>
          <a:xfrm>
            <a:off x="2986702" y="1238170"/>
            <a:ext cx="88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F82F8-D252-46A8-B1F0-932D67B5A6A5}"/>
              </a:ext>
            </a:extLst>
          </p:cNvPr>
          <p:cNvSpPr txBox="1"/>
          <p:nvPr/>
        </p:nvSpPr>
        <p:spPr>
          <a:xfrm>
            <a:off x="4620525" y="1229738"/>
            <a:ext cx="92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1491C-763C-467F-BEF6-AE78993B0823}"/>
              </a:ext>
            </a:extLst>
          </p:cNvPr>
          <p:cNvSpPr txBox="1"/>
          <p:nvPr/>
        </p:nvSpPr>
        <p:spPr>
          <a:xfrm>
            <a:off x="6402037" y="1238168"/>
            <a:ext cx="92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srgbClr val="154D81"/>
                </a:solidFill>
                <a:latin typeface="Arial"/>
              </a:rPr>
              <a:t>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D54B2-D4E7-4A10-915C-54416B8FCC3F}"/>
              </a:ext>
            </a:extLst>
          </p:cNvPr>
          <p:cNvSpPr/>
          <p:nvPr/>
        </p:nvSpPr>
        <p:spPr>
          <a:xfrm>
            <a:off x="4632804" y="2016138"/>
            <a:ext cx="1856671" cy="600268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High-Cp applications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to coils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CBB138-4E1A-464B-A7F3-12704F097458}"/>
              </a:ext>
            </a:extLst>
          </p:cNvPr>
          <p:cNvSpPr/>
          <p:nvPr/>
        </p:nvSpPr>
        <p:spPr>
          <a:xfrm>
            <a:off x="419174" y="2006416"/>
            <a:ext cx="2098704" cy="392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High-Cp wire concept development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EE692-0B03-4A31-9839-60F662D1EA66}"/>
              </a:ext>
            </a:extLst>
          </p:cNvPr>
          <p:cNvSpPr/>
          <p:nvPr/>
        </p:nvSpPr>
        <p:spPr>
          <a:xfrm>
            <a:off x="2549573" y="1989493"/>
            <a:ext cx="2098704" cy="369332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Cable studies 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 high-Cp wire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96334-0C19-410B-AAAC-12690E1EBCC7}"/>
              </a:ext>
            </a:extLst>
          </p:cNvPr>
          <p:cNvSpPr txBox="1"/>
          <p:nvPr/>
        </p:nvSpPr>
        <p:spPr>
          <a:xfrm>
            <a:off x="819129" y="160672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Q3   Q4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B7856-949B-4023-8339-13A2092A5B67}"/>
              </a:ext>
            </a:extLst>
          </p:cNvPr>
          <p:cNvSpPr txBox="1"/>
          <p:nvPr/>
        </p:nvSpPr>
        <p:spPr>
          <a:xfrm>
            <a:off x="141538" y="16025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AFAD0C-8E0F-46F1-A2D8-94EF56C47D16}"/>
              </a:ext>
            </a:extLst>
          </p:cNvPr>
          <p:cNvSpPr/>
          <p:nvPr/>
        </p:nvSpPr>
        <p:spPr>
          <a:xfrm>
            <a:off x="1192442" y="2439046"/>
            <a:ext cx="3084030" cy="392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High-Cp cable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 and tests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B27F31-144B-4647-A7C0-A40FEE7ECBA2}"/>
              </a:ext>
            </a:extLst>
          </p:cNvPr>
          <p:cNvSpPr/>
          <p:nvPr/>
        </p:nvSpPr>
        <p:spPr>
          <a:xfrm>
            <a:off x="418892" y="4744153"/>
            <a:ext cx="4119332" cy="574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Quench Current-boosting Device (QCD) development and tests on small models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A536AF-5954-438A-84B2-F635EA3F3DB0}"/>
              </a:ext>
            </a:extLst>
          </p:cNvPr>
          <p:cNvSpPr/>
          <p:nvPr/>
        </p:nvSpPr>
        <p:spPr>
          <a:xfrm>
            <a:off x="4585460" y="4651553"/>
            <a:ext cx="2973580" cy="504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QCD</a:t>
            </a:r>
            <a:r>
              <a:rPr lang="en-US" sz="16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 larger magnet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studies and tests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D7C061-66B3-4D7D-B683-DFA6864FA09A}"/>
              </a:ext>
            </a:extLst>
          </p:cNvPr>
          <p:cNvSpPr/>
          <p:nvPr/>
        </p:nvSpPr>
        <p:spPr>
          <a:xfrm>
            <a:off x="1100557" y="5635208"/>
            <a:ext cx="1798320" cy="282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Ultrasonic pulsing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9F64DD-6601-40A5-AA0C-7B92ACA0705A}"/>
              </a:ext>
            </a:extLst>
          </p:cNvPr>
          <p:cNvSpPr/>
          <p:nvPr/>
        </p:nvSpPr>
        <p:spPr>
          <a:xfrm>
            <a:off x="2567012" y="5968731"/>
            <a:ext cx="3396908" cy="282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Vibrational tests development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45FC1-C9B2-4B54-AE8B-174E97EA0874}"/>
              </a:ext>
            </a:extLst>
          </p:cNvPr>
          <p:cNvSpPr txBox="1"/>
          <p:nvPr/>
        </p:nvSpPr>
        <p:spPr>
          <a:xfrm>
            <a:off x="2559314" y="160672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Q3   Q4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162560-D60C-4387-B146-E8813DA21CE8}"/>
              </a:ext>
            </a:extLst>
          </p:cNvPr>
          <p:cNvSpPr txBox="1"/>
          <p:nvPr/>
        </p:nvSpPr>
        <p:spPr>
          <a:xfrm>
            <a:off x="4306952" y="160641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Q2   Q3   Q4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3579E4-DAAA-47A8-8CBE-C9FBAB54B49D}"/>
              </a:ext>
            </a:extLst>
          </p:cNvPr>
          <p:cNvSpPr txBox="1"/>
          <p:nvPr/>
        </p:nvSpPr>
        <p:spPr>
          <a:xfrm>
            <a:off x="6039619" y="160639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   Q2  Q3  Q4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156FF6-3A6C-4521-87A9-DE081EE44550}"/>
              </a:ext>
            </a:extLst>
          </p:cNvPr>
          <p:cNvSpPr/>
          <p:nvPr/>
        </p:nvSpPr>
        <p:spPr>
          <a:xfrm>
            <a:off x="3824841" y="3556919"/>
            <a:ext cx="2739065" cy="472344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Cable device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development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F6A9F-6A33-4B22-929E-855ACD9C2331}"/>
              </a:ext>
            </a:extLst>
          </p:cNvPr>
          <p:cNvSpPr/>
          <p:nvPr/>
        </p:nvSpPr>
        <p:spPr>
          <a:xfrm>
            <a:off x="4913926" y="4059299"/>
            <a:ext cx="2739065" cy="470299"/>
          </a:xfrm>
          <a:prstGeom prst="rect">
            <a:avLst/>
          </a:prstGeom>
          <a:solidFill>
            <a:srgbClr val="519A24">
              <a:lumMod val="60000"/>
              <a:lumOff val="4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fabrication and sample testing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DB6E45-493D-430A-A5F4-8156AD6D242C}"/>
              </a:ext>
            </a:extLst>
          </p:cNvPr>
          <p:cNvSpPr/>
          <p:nvPr/>
        </p:nvSpPr>
        <p:spPr>
          <a:xfrm>
            <a:off x="4571999" y="5230466"/>
            <a:ext cx="1830038" cy="296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CCT magnet tests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9E45BE-5475-4031-9FA6-402CEB0BB4D8}"/>
              </a:ext>
            </a:extLst>
          </p:cNvPr>
          <p:cNvSpPr/>
          <p:nvPr/>
        </p:nvSpPr>
        <p:spPr>
          <a:xfrm>
            <a:off x="2664958" y="3080319"/>
            <a:ext cx="1966917" cy="410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Strand and cable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FEM simulations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9312F1-21D0-4E7B-9B23-CC3B2C171FD3}"/>
              </a:ext>
            </a:extLst>
          </p:cNvPr>
          <p:cNvSpPr/>
          <p:nvPr/>
        </p:nvSpPr>
        <p:spPr>
          <a:xfrm>
            <a:off x="3688298" y="2679768"/>
            <a:ext cx="1766208" cy="410495"/>
          </a:xfrm>
          <a:prstGeom prst="rect">
            <a:avLst/>
          </a:prstGeom>
          <a:solidFill>
            <a:srgbClr val="1997B7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404040">
                    <a:lumMod val="50000"/>
                  </a:srgbClr>
                </a:solidFill>
                <a:latin typeface="Arial"/>
              </a:rPr>
              <a:t>High-Cp wire and tape optimization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D326CA-1006-4B68-A47A-FCA3AE9399CB}"/>
              </a:ext>
            </a:extLst>
          </p:cNvPr>
          <p:cNvSpPr txBox="1"/>
          <p:nvPr/>
        </p:nvSpPr>
        <p:spPr>
          <a:xfrm>
            <a:off x="2898877" y="6417781"/>
            <a:ext cx="42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C0C0C0"/>
                </a:highlight>
              </a:rPr>
              <a:t>In red border lines – independent funding</a:t>
            </a:r>
          </a:p>
        </p:txBody>
      </p:sp>
    </p:spTree>
    <p:extLst>
      <p:ext uri="{BB962C8B-B14F-4D97-AF65-F5344CB8AC3E}">
        <p14:creationId xmlns:p14="http://schemas.microsoft.com/office/powerpoint/2010/main" val="39736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training reduction roadmap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11/10/2021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7158-9FB6-48E2-BF46-9D67F20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BF5E8-4CEB-4640-99EE-26E503CFB128}"/>
              </a:ext>
            </a:extLst>
          </p:cNvPr>
          <p:cNvSpPr/>
          <p:nvPr/>
        </p:nvSpPr>
        <p:spPr>
          <a:xfrm>
            <a:off x="213772" y="5166755"/>
            <a:ext cx="742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https://science.osti.gov/-/media/hep/pdf/Reports/2020/USMDP-2020-Plan-Update-web.pdf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88B62-F2AB-4184-97E7-DD0A763C30D5}"/>
              </a:ext>
            </a:extLst>
          </p:cNvPr>
          <p:cNvSpPr txBox="1"/>
          <p:nvPr/>
        </p:nvSpPr>
        <p:spPr>
          <a:xfrm>
            <a:off x="457200" y="1869078"/>
            <a:ext cx="382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Roadmap as in the official document: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F3A5F-1046-4145-8D71-84F824B3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421"/>
            <a:ext cx="11562546" cy="951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6D984-4FC0-4CEF-88A1-4E74CB5C6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" y="2477386"/>
            <a:ext cx="11340478" cy="4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4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11/10/2021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7158-9FB6-48E2-BF46-9D67F20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F33D2-A636-47AC-A3AE-2251E5FE8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1" b="3935"/>
          <a:stretch/>
        </p:blipFill>
        <p:spPr>
          <a:xfrm>
            <a:off x="66118" y="1256404"/>
            <a:ext cx="6795415" cy="2172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484B52-E68A-44A8-8E87-24E40A03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" y="3429000"/>
            <a:ext cx="5731189" cy="20452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C063CC4-75F9-40D8-B5D5-505ED224CED4}"/>
              </a:ext>
            </a:extLst>
          </p:cNvPr>
          <p:cNvSpPr txBox="1"/>
          <p:nvPr/>
        </p:nvSpPr>
        <p:spPr>
          <a:xfrm>
            <a:off x="6751472" y="1164068"/>
            <a:ext cx="544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QCD</a:t>
            </a:r>
            <a:r>
              <a:rPr lang="en-US" dirty="0"/>
              <a:t>: Under completion, test expected in February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84EE8-322C-4C17-961E-5CA97D0BE88A}"/>
              </a:ext>
            </a:extLst>
          </p:cNvPr>
          <p:cNvSpPr txBox="1"/>
          <p:nvPr/>
        </p:nvSpPr>
        <p:spPr>
          <a:xfrm>
            <a:off x="6804888" y="2107191"/>
            <a:ext cx="49826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High-Cp</a:t>
            </a:r>
            <a:r>
              <a:rPr lang="en-US" dirty="0"/>
              <a:t> : Wire/cable tests performed with high-Cp </a:t>
            </a:r>
          </a:p>
          <a:p>
            <a:r>
              <a:rPr lang="en-US" dirty="0"/>
              <a:t>                  wrapped tape,</a:t>
            </a:r>
          </a:p>
          <a:p>
            <a:r>
              <a:rPr lang="en-US" dirty="0"/>
              <a:t>                  high-Cp wires with improved properties </a:t>
            </a:r>
          </a:p>
          <a:p>
            <a:r>
              <a:rPr lang="en-US" dirty="0"/>
              <a:t>                  fabricated, test with cables in 2022</a:t>
            </a:r>
          </a:p>
          <a:p>
            <a:r>
              <a:rPr lang="en-US" dirty="0"/>
              <a:t>                  FEM simulations in 2022</a:t>
            </a:r>
          </a:p>
          <a:p>
            <a:r>
              <a:rPr lang="en-US" dirty="0"/>
              <a:t>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B5355B-F347-4534-A046-7EF4B2CB77F4}"/>
              </a:ext>
            </a:extLst>
          </p:cNvPr>
          <p:cNvSpPr txBox="1"/>
          <p:nvPr/>
        </p:nvSpPr>
        <p:spPr>
          <a:xfrm>
            <a:off x="6804888" y="1518147"/>
            <a:ext cx="4660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Ultrasonics</a:t>
            </a:r>
            <a:r>
              <a:rPr lang="en-US" dirty="0"/>
              <a:t>: no SC magnet tests in FY21, we are </a:t>
            </a:r>
          </a:p>
          <a:p>
            <a:r>
              <a:rPr lang="en-US" dirty="0"/>
              <a:t>                      preparing for tests in FY22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CB4D06-5A30-4899-A83C-AC6003D3197D}"/>
              </a:ext>
            </a:extLst>
          </p:cNvPr>
          <p:cNvSpPr txBox="1"/>
          <p:nvPr/>
        </p:nvSpPr>
        <p:spPr>
          <a:xfrm>
            <a:off x="6751472" y="4068832"/>
            <a:ext cx="5352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Overall, we are running with 6-12 months delay due to </a:t>
            </a:r>
          </a:p>
          <a:p>
            <a:r>
              <a:rPr lang="en-US" dirty="0">
                <a:solidFill>
                  <a:srgbClr val="FF0000"/>
                </a:solidFill>
              </a:rPr>
              <a:t>multiple factors.</a:t>
            </a:r>
          </a:p>
          <a:p>
            <a:r>
              <a:rPr lang="en-US" dirty="0">
                <a:solidFill>
                  <a:srgbClr val="FF0000"/>
                </a:solidFill>
              </a:rPr>
              <a:t>Some studies may be hard to get to in a timely manner.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CC625-4856-415B-A972-426A86023DE4}"/>
              </a:ext>
            </a:extLst>
          </p:cNvPr>
          <p:cNvSpPr/>
          <p:nvPr/>
        </p:nvSpPr>
        <p:spPr>
          <a:xfrm>
            <a:off x="385222" y="5556003"/>
            <a:ext cx="742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https://science.osti.gov/-/media/hep/pdf/Reports/2020/USMDP-2020-Plan-Update-web.pdf</a:t>
            </a:r>
          </a:p>
        </p:txBody>
      </p:sp>
    </p:spTree>
    <p:extLst>
      <p:ext uri="{BB962C8B-B14F-4D97-AF65-F5344CB8AC3E}">
        <p14:creationId xmlns:p14="http://schemas.microsoft.com/office/powerpoint/2010/main" val="368966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11/10/2021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7158-9FB6-48E2-BF46-9D67F20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84B52-E68A-44A8-8E87-24E40A03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" y="2211705"/>
            <a:ext cx="6822062" cy="243459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B52C88-1F82-40E0-927E-C1227003FD54}"/>
              </a:ext>
            </a:extLst>
          </p:cNvPr>
          <p:cNvCxnSpPr>
            <a:cxnSpLocks/>
          </p:cNvCxnSpPr>
          <p:nvPr/>
        </p:nvCxnSpPr>
        <p:spPr>
          <a:xfrm flipV="1">
            <a:off x="6874857" y="2318374"/>
            <a:ext cx="348903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A7A367-F1E3-46B0-AF31-982876AF01DC}"/>
              </a:ext>
            </a:extLst>
          </p:cNvPr>
          <p:cNvSpPr txBox="1"/>
          <p:nvPr/>
        </p:nvSpPr>
        <p:spPr>
          <a:xfrm>
            <a:off x="7303770" y="2063342"/>
            <a:ext cx="4284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may want to plan for a second “mirror” </a:t>
            </a:r>
          </a:p>
          <a:p>
            <a:r>
              <a:rPr lang="en-US" dirty="0"/>
              <a:t>magnet test first, as originally envisioned; </a:t>
            </a:r>
          </a:p>
          <a:p>
            <a:r>
              <a:rPr lang="en-US" dirty="0"/>
              <a:t>in any case FY22 is difficult for testing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3AC83-9EA7-4186-BBF0-945D5434494A}"/>
              </a:ext>
            </a:extLst>
          </p:cNvPr>
          <p:cNvCxnSpPr>
            <a:cxnSpLocks/>
          </p:cNvCxnSpPr>
          <p:nvPr/>
        </p:nvCxnSpPr>
        <p:spPr>
          <a:xfrm>
            <a:off x="6920577" y="2781424"/>
            <a:ext cx="748953" cy="405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5C854A-9810-4F70-8D7C-D400C8D17404}"/>
              </a:ext>
            </a:extLst>
          </p:cNvPr>
          <p:cNvCxnSpPr>
            <a:cxnSpLocks/>
          </p:cNvCxnSpPr>
          <p:nvPr/>
        </p:nvCxnSpPr>
        <p:spPr>
          <a:xfrm>
            <a:off x="6920577" y="3023370"/>
            <a:ext cx="588933" cy="12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61177D-F833-4E00-BC07-DD578CC786E4}"/>
              </a:ext>
            </a:extLst>
          </p:cNvPr>
          <p:cNvSpPr txBox="1"/>
          <p:nvPr/>
        </p:nvSpPr>
        <p:spPr>
          <a:xfrm>
            <a:off x="7715250" y="3080390"/>
            <a:ext cx="327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expected till the end of 2022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81B0B2-4710-4201-9F2F-1C4995C93142}"/>
              </a:ext>
            </a:extLst>
          </p:cNvPr>
          <p:cNvCxnSpPr>
            <a:cxnSpLocks/>
          </p:cNvCxnSpPr>
          <p:nvPr/>
        </p:nvCxnSpPr>
        <p:spPr>
          <a:xfrm>
            <a:off x="6874857" y="3365307"/>
            <a:ext cx="634653" cy="339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D0DCAD-123B-4ADE-B7DC-D1A9FFAA86EF}"/>
              </a:ext>
            </a:extLst>
          </p:cNvPr>
          <p:cNvSpPr txBox="1"/>
          <p:nvPr/>
        </p:nvSpPr>
        <p:spPr>
          <a:xfrm>
            <a:off x="7563557" y="3544368"/>
            <a:ext cx="4670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requires resources to develop and a </a:t>
            </a:r>
          </a:p>
          <a:p>
            <a:r>
              <a:rPr lang="en-US" dirty="0"/>
              <a:t>dedicated team, we </a:t>
            </a:r>
            <a:r>
              <a:rPr lang="en-US" b="1" dirty="0"/>
              <a:t>could</a:t>
            </a:r>
            <a:r>
              <a:rPr lang="en-US" dirty="0"/>
              <a:t> set up a team in FY22</a:t>
            </a:r>
          </a:p>
        </p:txBody>
      </p:sp>
    </p:spTree>
    <p:extLst>
      <p:ext uri="{BB962C8B-B14F-4D97-AF65-F5344CB8AC3E}">
        <p14:creationId xmlns:p14="http://schemas.microsoft.com/office/powerpoint/2010/main" val="322449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11/10/2021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7158-9FB6-48E2-BF46-9D67F20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5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365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PowerPoint Presentation</vt:lpstr>
      <vt:lpstr>Training reduction roadmap (as presented in 2020) </vt:lpstr>
      <vt:lpstr>Official training reduction roadmap </vt:lpstr>
      <vt:lpstr>Milestones</vt:lpstr>
      <vt:lpstr>Future milestones</vt:lpstr>
      <vt:lpstr>Spare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MDPCT1b quenches</dc:title>
  <dc:creator>Stoyan Emilov Stoynev</dc:creator>
  <cp:lastModifiedBy>Stoyan Emilov Stoynev</cp:lastModifiedBy>
  <cp:revision>462</cp:revision>
  <dcterms:created xsi:type="dcterms:W3CDTF">2020-07-14T20:17:35Z</dcterms:created>
  <dcterms:modified xsi:type="dcterms:W3CDTF">2021-11-10T21:52:48Z</dcterms:modified>
</cp:coreProperties>
</file>