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92" r:id="rId4"/>
    <p:sldId id="259" r:id="rId5"/>
    <p:sldId id="293" r:id="rId6"/>
    <p:sldId id="300" r:id="rId7"/>
    <p:sldId id="294" r:id="rId8"/>
    <p:sldId id="267" r:id="rId9"/>
    <p:sldId id="260" r:id="rId10"/>
    <p:sldId id="261" r:id="rId11"/>
    <p:sldId id="272" r:id="rId12"/>
    <p:sldId id="273" r:id="rId13"/>
    <p:sldId id="274" r:id="rId14"/>
    <p:sldId id="275" r:id="rId15"/>
    <p:sldId id="276" r:id="rId16"/>
    <p:sldId id="301" r:id="rId17"/>
    <p:sldId id="296" r:id="rId18"/>
    <p:sldId id="268" r:id="rId19"/>
    <p:sldId id="269" r:id="rId20"/>
    <p:sldId id="297" r:id="rId21"/>
    <p:sldId id="298" r:id="rId22"/>
    <p:sldId id="26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66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9BB38-9156-4AF6-BE5F-593FED882BB1}" type="datetimeFigureOut">
              <a:rPr lang="en-US" smtClean="0"/>
              <a:t>2021-08-30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F2C296-1EF7-432F-9827-D10DD483B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8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2C296-1EF7-432F-9827-D10DD483B3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6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Monofilament billets, Ni or </a:t>
            </a:r>
            <a:r>
              <a:rPr lang="en-US" dirty="0" err="1"/>
              <a:t>Nb</a:t>
            </a:r>
            <a:r>
              <a:rPr lang="en-US" baseline="0" dirty="0"/>
              <a:t> wrapped, Cu-can, EB weld, hot extrusion, draw down.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1B40D-5FF6-4BF8-85ED-1D4DF4AEB646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731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3641FF-8F91-434F-B81C-5474EC6623A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851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Billet</a:t>
            </a:r>
            <a:r>
              <a:rPr lang="en-US" baseline="0" dirty="0"/>
              <a:t> assembly, vacuum and EB weld, HIP, hot extrusion, bench draw, bull block drawn, HT, series draw, twisting, final draw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1B40D-5FF6-4BF8-85ED-1D4DF4AEB646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828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Billet</a:t>
            </a:r>
            <a:r>
              <a:rPr lang="en-US" baseline="0" dirty="0"/>
              <a:t> assembly, vacuum and EB weld, HIP, hot extrusion, bench draw, bull block drawn, HT, series draw, twisting, final draw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3641FF-8F91-434F-B81C-5474EC6623A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289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Billet</a:t>
            </a:r>
            <a:r>
              <a:rPr lang="en-US" baseline="0" dirty="0"/>
              <a:t> assembly, vacuum and EB weld, HIP, hot extrusion, bench draw, bull block drawn, HT, series draw, twisting, final draw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1B40D-5FF6-4BF8-85ED-1D4DF4AEB646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360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90181" eaLnBrk="0" hangingPunct="0">
              <a:defRPr sz="2500">
                <a:solidFill>
                  <a:schemeClr val="tx1"/>
                </a:solidFill>
                <a:latin typeface="Tahoma" pitchFamily="34" charset="0"/>
              </a:defRPr>
            </a:lvl1pPr>
            <a:lvl2pPr marL="771056" indent="-296560" defTabSz="990181" eaLnBrk="0" hangingPunct="0">
              <a:defRPr sz="2500">
                <a:solidFill>
                  <a:schemeClr val="tx1"/>
                </a:solidFill>
                <a:latin typeface="Tahoma" pitchFamily="34" charset="0"/>
              </a:defRPr>
            </a:lvl2pPr>
            <a:lvl3pPr marL="1186240" indent="-237249" defTabSz="990181" eaLnBrk="0" hangingPunct="0">
              <a:defRPr sz="2500">
                <a:solidFill>
                  <a:schemeClr val="tx1"/>
                </a:solidFill>
                <a:latin typeface="Tahoma" pitchFamily="34" charset="0"/>
              </a:defRPr>
            </a:lvl3pPr>
            <a:lvl4pPr marL="1660736" indent="-237249" defTabSz="990181" eaLnBrk="0" hangingPunct="0">
              <a:defRPr sz="2500">
                <a:solidFill>
                  <a:schemeClr val="tx1"/>
                </a:solidFill>
                <a:latin typeface="Tahoma" pitchFamily="34" charset="0"/>
              </a:defRPr>
            </a:lvl4pPr>
            <a:lvl5pPr marL="2135232" indent="-237249" defTabSz="990181" eaLnBrk="0" hangingPunct="0">
              <a:defRPr sz="2500">
                <a:solidFill>
                  <a:schemeClr val="tx1"/>
                </a:solidFill>
                <a:latin typeface="Tahoma" pitchFamily="34" charset="0"/>
              </a:defRPr>
            </a:lvl5pPr>
            <a:lvl6pPr marL="2609728" indent="-237249" defTabSz="99018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ahoma" pitchFamily="34" charset="0"/>
              </a:defRPr>
            </a:lvl6pPr>
            <a:lvl7pPr marL="3084224" indent="-237249" defTabSz="99018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ahoma" pitchFamily="34" charset="0"/>
              </a:defRPr>
            </a:lvl7pPr>
            <a:lvl8pPr marL="3558720" indent="-237249" defTabSz="99018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ahoma" pitchFamily="34" charset="0"/>
              </a:defRPr>
            </a:lvl8pPr>
            <a:lvl9pPr marL="4033216" indent="-237249" defTabSz="99018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fld id="{78B06264-F546-4BA2-AF85-9F723EAEB89B}" type="slidenum">
              <a:rPr lang="en-GB" sz="1400">
                <a:solidFill>
                  <a:prstClr val="black"/>
                </a:solidFill>
                <a:latin typeface="Calibri" pitchFamily="34" charset="0"/>
              </a:rPr>
              <a:pPr>
                <a:defRPr/>
              </a:pPr>
              <a:t>18</a:t>
            </a:fld>
            <a:endParaRPr lang="en-GB" sz="1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0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0B1A5-DF0A-4B10-BC2B-E502CB4E93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45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Ian Pong\Documents\LBNL\Logo\LBNL_Full_Logo_Final.jpg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3326160" cy="365125"/>
          </a:xfrm>
        </p:spPr>
        <p:txBody>
          <a:bodyPr/>
          <a:lstStyle/>
          <a:p>
            <a:r>
              <a:rPr lang="en-US"/>
              <a:t>2021 08 31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on Applied Superconductors - Ian Pong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69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2021 08 31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on Applied Superconductors - Ian Pong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03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2021 08 31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on Applied Superconductors - Ian Pong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0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  <a:alpha val="40000"/>
                  </a:prstClr>
                </a:solidFill>
              </a:rPr>
              <a:t>2021 08 31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  <a:alpha val="40000"/>
                  </a:prstClr>
                </a:solidFill>
              </a:rPr>
              <a:t>Tutorial on Applied Superconductors - Ian Pong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2C016-3679-48E8-A085-E057B65DFCEE}" type="slidenum">
              <a:rPr lang="en-US" smtClean="0">
                <a:solidFill>
                  <a:prstClr val="black">
                    <a:lumMod val="75000"/>
                    <a:lumOff val="25000"/>
                    <a:alpha val="4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376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an Pong\Documents\LBNL\Logo\LBNL_Full_Logo_Final.jpg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84790"/>
            <a:ext cx="10972800" cy="464137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2021 08 31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on Applied Superconductors - Ian Pong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3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2021 08 31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on Applied Superconductors - Ian Pong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93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2021 08 31 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on Applied Superconductors - Ian Pong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75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2021 08 31 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on Applied Superconductors - Ian Pong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01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2021 08 31 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on Applied Superconductors - Ian Pong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63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2021 08 31 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on Applied Superconductors - Ian Pong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61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2021 08 31 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on Applied Superconductors - Ian Pong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7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2021 08 31 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on Applied Superconductors - Ian Pong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78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2021 08 31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Tutorial on Applied Superconductors - Ian Pong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2" descr="C:\Users\Ian Pong\Documents\LBNL\Logo\LBNL_Full_Logo_Final.jpg"/>
          <p:cNvPicPr preferRelativeResize="0">
            <a:picLocks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75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pong@lbl.go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u.nl/hfml/research/levitation/diamagnetic/" TargetMode="External"/><Relationship Id="rId3" Type="http://schemas.microsoft.com/office/2007/relationships/media" Target="../media/media3.mp4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43014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xg3ygONEwM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youtube.com/watch?v=eSYlJm_GEl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3.pn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12" Type="http://schemas.openxmlformats.org/officeDocument/2006/relationships/image" Target="../media/image4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gif"/><Relationship Id="rId11" Type="http://schemas.openxmlformats.org/officeDocument/2006/relationships/image" Target="../media/image41.jpg"/><Relationship Id="rId5" Type="http://schemas.openxmlformats.org/officeDocument/2006/relationships/image" Target="../media/image35.jpg"/><Relationship Id="rId10" Type="http://schemas.openxmlformats.org/officeDocument/2006/relationships/image" Target="../media/image40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cds.cern.ch/record/2272497?ln=en" TargetMode="External"/><Relationship Id="rId2" Type="http://schemas.openxmlformats.org/officeDocument/2006/relationships/hyperlink" Target="https://www.iter.org/news/videos/28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53.jpg"/><Relationship Id="rId3" Type="http://schemas.openxmlformats.org/officeDocument/2006/relationships/image" Target="../media/image44.png"/><Relationship Id="rId7" Type="http://schemas.openxmlformats.org/officeDocument/2006/relationships/image" Target="../media/image36.gif"/><Relationship Id="rId12" Type="http://schemas.openxmlformats.org/officeDocument/2006/relationships/image" Target="../media/image5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11" Type="http://schemas.openxmlformats.org/officeDocument/2006/relationships/image" Target="../media/image51.jpg"/><Relationship Id="rId5" Type="http://schemas.openxmlformats.org/officeDocument/2006/relationships/image" Target="../media/image46.png"/><Relationship Id="rId10" Type="http://schemas.openxmlformats.org/officeDocument/2006/relationships/image" Target="../media/image50.jpg"/><Relationship Id="rId4" Type="http://schemas.openxmlformats.org/officeDocument/2006/relationships/image" Target="../media/image45.jpg"/><Relationship Id="rId9" Type="http://schemas.openxmlformats.org/officeDocument/2006/relationships/image" Target="../media/image49.jpg"/><Relationship Id="rId1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ascg.msm.cam.ac.uk/lectures/applications/medicalmri.ph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Tutorial on Applied Superconductors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Ian Pong (</a:t>
            </a:r>
            <a:r>
              <a:rPr lang="en-GB" dirty="0">
                <a:hlinkClick r:id="rId3"/>
              </a:rPr>
              <a:t>ipong@lbl.gov</a:t>
            </a:r>
            <a:r>
              <a:rPr lang="en-GB" dirty="0"/>
              <a:t>)</a:t>
            </a:r>
          </a:p>
          <a:p>
            <a:r>
              <a:rPr lang="en-GB" dirty="0"/>
              <a:t>2021 08 31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2021 08 31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on Applied Superconductors - Ian Pong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451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mato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4032" y="1916832"/>
            <a:ext cx="4320000" cy="3240000"/>
          </a:xfrm>
          <a:prstGeom prst="rect">
            <a:avLst/>
          </a:prstGeom>
        </p:spPr>
      </p:pic>
      <p:pic>
        <p:nvPicPr>
          <p:cNvPr id="3" name="strawberry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9536" y="1916832"/>
            <a:ext cx="4320000" cy="3240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31704" y="5444864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http://www.ru.nl/hfml/research/levitation/diamagnetic/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2021 08 31 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on Applied Superconductors - Ian Pong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6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NbTi strands are made</a:t>
            </a:r>
            <a:endParaRPr lang="en-GB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8000" y="1433880"/>
            <a:ext cx="6016000" cy="45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7760" y="6012000"/>
            <a:ext cx="1041648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33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Images from P. Lee’s University of Wisconsin lecture slides on NbTi (2000/01)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2A394-2E31-43BE-B9B7-8EFDE1A4F2E6}" type="slidenum">
              <a:rPr lang="en-GB" smtClean="0"/>
              <a:t>11</a:t>
            </a:fld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2021 08 31 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on Applied Superconductors - Ian Pong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389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NbTi strands are made</a:t>
            </a:r>
            <a:endParaRPr lang="en-GB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9243" y="1428714"/>
            <a:ext cx="2293515" cy="454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87760" y="6012000"/>
            <a:ext cx="1041648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33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Images from P. Lee’s University of Wisconsin lecture slides on NbTi (2000/01)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2A394-2E31-43BE-B9B7-8EFDE1A4F2E6}" type="slidenum">
              <a:rPr lang="en-GB" smtClean="0"/>
              <a:t>12</a:t>
            </a:fld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2021 08 31 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on Applied Superconductors - Ian Pong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721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NbTi strands are made</a:t>
            </a:r>
            <a:endParaRPr lang="en-GB" dirty="0"/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5600" y="1316765"/>
            <a:ext cx="6400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3744" y="6012000"/>
            <a:ext cx="1070451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33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Image from Encyclopaedia of Materials: Science and Technology, Elsevier 2003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2A394-2E31-43BE-B9B7-8EFDE1A4F2E6}" type="slidenum">
              <a:rPr lang="en-GB" smtClean="0"/>
              <a:t>13</a:t>
            </a:fld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2021 08 31 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on Applied Superconductors - Ian Pong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188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NbTi strands are made</a:t>
            </a:r>
            <a:endParaRPr lang="en-GB" dirty="0"/>
          </a:p>
        </p:txBody>
      </p:sp>
      <p:pic>
        <p:nvPicPr>
          <p:cNvPr id="5" name="Picture 4" descr="33%OI-ST-extrusion-pro-f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4422" y="1508787"/>
            <a:ext cx="5763159" cy="452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7760" y="6012000"/>
            <a:ext cx="1041648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33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Image from P. Lee’s University of Wisconsin lecture slides on NbTi (2000/01)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2A394-2E31-43BE-B9B7-8EFDE1A4F2E6}" type="slidenum">
              <a:rPr lang="en-GB" smtClean="0"/>
              <a:t>14</a:t>
            </a:fld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2021 08 31 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on Applied Superconductors - Ian Pong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388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NbTi strands are made</a:t>
            </a:r>
            <a:endParaRPr lang="en-GB" dirty="0"/>
          </a:p>
        </p:txBody>
      </p:sp>
      <p:pic>
        <p:nvPicPr>
          <p:cNvPr id="4" name="Picture 6" descr="33%OI-ST-large-draw-final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8864" y="1508787"/>
            <a:ext cx="9034272" cy="436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47867" y="6012000"/>
            <a:ext cx="849626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33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Image from P. Lee in Wire Journal International Feb. 2003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2A394-2E31-43BE-B9B7-8EFDE1A4F2E6}" type="slidenum">
              <a:rPr lang="en-GB" smtClean="0"/>
              <a:t>15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2021 08 31 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on Applied Superconductors - Ian Pong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875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8C70F-59B8-4EDA-8F87-A8D83859D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Rutherford Cabling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470F5-A358-4649-AF4E-BA7FB5C68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CERN: </a:t>
            </a:r>
            <a:r>
              <a:rPr lang="en-US" dirty="0">
                <a:hlinkClick r:id="rId2"/>
              </a:rPr>
              <a:t>https://www.youtube.com/watch?v=Uxg3ygONEwM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CAADE-DF16-4EB9-9B55-E7AACC6A4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2021 08 31 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F4BD6-30BD-45C5-B408-11F70EDBE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on Applied Superconductors - Ian Pong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02C0B-715C-47C5-9746-9D39E7EA6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122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hlinkClick r:id="rId2"/>
              </a:rPr>
              <a:t>How Cable-in-Conduit-Conductors are made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2021 08 31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on Applied Superconductors - Ian Pong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17</a:t>
            </a:fld>
            <a:endParaRPr lang="en-GB"/>
          </a:p>
        </p:txBody>
      </p:sp>
      <p:pic>
        <p:nvPicPr>
          <p:cNvPr id="7" name="Рисунок 9" descr="p10101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522" y="2092109"/>
            <a:ext cx="5292337" cy="3960000"/>
          </a:xfrm>
          <a:prstGeom prst="rect">
            <a:avLst/>
          </a:prstGeom>
          <a:noFill/>
        </p:spPr>
      </p:pic>
      <p:pic>
        <p:nvPicPr>
          <p:cNvPr id="8" name="Рисунок 10" descr="p1010154"/>
          <p:cNvPicPr>
            <a:picLocks noChangeAspect="1" noChangeArrowheads="1"/>
          </p:cNvPicPr>
          <p:nvPr/>
        </p:nvPicPr>
        <p:blipFill rotWithShape="1">
          <a:blip r:embed="rId4" cstate="print"/>
          <a:srcRect t="1" b="260"/>
          <a:stretch/>
        </p:blipFill>
        <p:spPr bwMode="auto">
          <a:xfrm>
            <a:off x="6326162" y="2092109"/>
            <a:ext cx="5300317" cy="39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8075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F CS: Picture" descr="D:\Data\Presentations\NHMFL\Magnets and Materials Seminar 2013\Figures\EUTF5-CS-p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877" y="1595049"/>
            <a:ext cx="3682364" cy="366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Stag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50482" y="1077466"/>
            <a:ext cx="1979395" cy="1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Stag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50482" y="1921540"/>
            <a:ext cx="1979395" cy="171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Stag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50482" y="2549754"/>
            <a:ext cx="1979395" cy="24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Stag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50482" y="3250528"/>
            <a:ext cx="1979395" cy="21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Stag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50482" y="4192353"/>
            <a:ext cx="1979395" cy="627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Stage 1"/>
          <p:cNvSpPr txBox="1">
            <a:spLocks noChangeArrowheads="1"/>
          </p:cNvSpPr>
          <p:nvPr/>
        </p:nvSpPr>
        <p:spPr bwMode="auto">
          <a:xfrm>
            <a:off x="7650480" y="1153665"/>
            <a:ext cx="3017520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Stage 1 (inner triplet):</a:t>
            </a:r>
          </a:p>
          <a:p>
            <a:pPr eaLnBrk="1" hangingPunct="1">
              <a:lnSpc>
                <a:spcPct val="110000"/>
              </a:lnSpc>
            </a:pP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2x </a:t>
            </a:r>
            <a:r>
              <a:rPr lang="en-US" sz="1600" dirty="0" err="1">
                <a:solidFill>
                  <a:prstClr val="black"/>
                </a:solidFill>
                <a:latin typeface="Calibri" pitchFamily="34" charset="0"/>
              </a:rPr>
              <a:t>sc</a:t>
            </a: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 +1x </a:t>
            </a:r>
            <a:r>
              <a:rPr lang="en-US" sz="1600" dirty="0">
                <a:solidFill>
                  <a:srgbClr val="FF9966"/>
                </a:solidFill>
                <a:latin typeface="Calibri" pitchFamily="34" charset="0"/>
              </a:rPr>
              <a:t>Cu</a:t>
            </a:r>
            <a:endParaRPr lang="en-GB" sz="1600" dirty="0">
              <a:solidFill>
                <a:srgbClr val="FF9966"/>
              </a:solidFill>
              <a:latin typeface="Calibri" pitchFamily="34" charset="0"/>
            </a:endParaRPr>
          </a:p>
        </p:txBody>
      </p:sp>
      <p:sp>
        <p:nvSpPr>
          <p:cNvPr id="34" name="Text Stage 2"/>
          <p:cNvSpPr txBox="1">
            <a:spLocks noChangeArrowheads="1"/>
          </p:cNvSpPr>
          <p:nvPr/>
        </p:nvSpPr>
        <p:spPr bwMode="auto">
          <a:xfrm>
            <a:off x="7650480" y="2052723"/>
            <a:ext cx="3017520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Stage 2: x3</a:t>
            </a:r>
          </a:p>
        </p:txBody>
      </p:sp>
      <p:sp>
        <p:nvSpPr>
          <p:cNvPr id="35" name="Text Stage 3"/>
          <p:cNvSpPr txBox="1">
            <a:spLocks noChangeArrowheads="1"/>
          </p:cNvSpPr>
          <p:nvPr/>
        </p:nvSpPr>
        <p:spPr bwMode="auto">
          <a:xfrm>
            <a:off x="7650480" y="2753497"/>
            <a:ext cx="3017520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Stage 3: x5</a:t>
            </a:r>
          </a:p>
        </p:txBody>
      </p:sp>
      <p:sp>
        <p:nvSpPr>
          <p:cNvPr id="36" name="Text Stage 4"/>
          <p:cNvSpPr txBox="1">
            <a:spLocks noChangeArrowheads="1"/>
          </p:cNvSpPr>
          <p:nvPr/>
        </p:nvSpPr>
        <p:spPr bwMode="auto">
          <a:xfrm>
            <a:off x="7644077" y="3424477"/>
            <a:ext cx="3017520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Stage 4 (</a:t>
            </a:r>
            <a:r>
              <a:rPr lang="en-US" sz="1600" dirty="0">
                <a:solidFill>
                  <a:srgbClr val="AE0000"/>
                </a:solidFill>
                <a:latin typeface="Calibri" pitchFamily="34" charset="0"/>
              </a:rPr>
              <a:t>petal</a:t>
            </a: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): x5 around (3x4 </a:t>
            </a:r>
            <a:r>
              <a:rPr lang="en-US" sz="1600" dirty="0">
                <a:solidFill>
                  <a:srgbClr val="FF9966"/>
                </a:solidFill>
                <a:latin typeface="Calibri" pitchFamily="34" charset="0"/>
              </a:rPr>
              <a:t>Cu</a:t>
            </a: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) core  + </a:t>
            </a:r>
            <a:r>
              <a:rPr lang="en-US" sz="1600" dirty="0">
                <a:solidFill>
                  <a:srgbClr val="E5E9F7">
                    <a:lumMod val="50000"/>
                  </a:srgbClr>
                </a:solidFill>
                <a:latin typeface="Calibri" pitchFamily="34" charset="0"/>
              </a:rPr>
              <a:t>stainless steel</a:t>
            </a: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 wrap</a:t>
            </a:r>
          </a:p>
        </p:txBody>
      </p:sp>
      <p:sp>
        <p:nvSpPr>
          <p:cNvPr id="37" name="Text Stage 5"/>
          <p:cNvSpPr txBox="1">
            <a:spLocks noChangeArrowheads="1"/>
          </p:cNvSpPr>
          <p:nvPr/>
        </p:nvSpPr>
        <p:spPr bwMode="auto">
          <a:xfrm>
            <a:off x="7644078" y="4779792"/>
            <a:ext cx="3017520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Stage 5: x6 around central cooling spiral  + </a:t>
            </a:r>
            <a:r>
              <a:rPr lang="en-US" sz="1600" dirty="0">
                <a:solidFill>
                  <a:srgbClr val="E5E9F7">
                    <a:lumMod val="50000"/>
                  </a:srgbClr>
                </a:solidFill>
                <a:latin typeface="Calibri" pitchFamily="34" charset="0"/>
              </a:rPr>
              <a:t>stainless steel </a:t>
            </a: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wrap</a:t>
            </a:r>
          </a:p>
        </p:txBody>
      </p:sp>
      <p:sp>
        <p:nvSpPr>
          <p:cNvPr id="39" name="Text Central Cooling Spiral"/>
          <p:cNvSpPr txBox="1">
            <a:spLocks noChangeArrowheads="1"/>
          </p:cNvSpPr>
          <p:nvPr/>
        </p:nvSpPr>
        <p:spPr bwMode="auto">
          <a:xfrm>
            <a:off x="7644078" y="6013002"/>
            <a:ext cx="3017520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1600" dirty="0">
                <a:solidFill>
                  <a:prstClr val="black"/>
                </a:solidFill>
                <a:latin typeface="Calibri" pitchFamily="34" charset="0"/>
              </a:rPr>
              <a:t>Central Cooling Spiral</a:t>
            </a:r>
          </a:p>
        </p:txBody>
      </p:sp>
      <p:pic>
        <p:nvPicPr>
          <p:cNvPr id="1029" name="Picture: Central Cooling Spira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5629" y="5547667"/>
            <a:ext cx="1984249" cy="50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: ITER TF Cable"/>
          <p:cNvSpPr txBox="1">
            <a:spLocks noChangeArrowheads="1"/>
          </p:cNvSpPr>
          <p:nvPr/>
        </p:nvSpPr>
        <p:spPr bwMode="auto">
          <a:xfrm>
            <a:off x="4589515" y="5511542"/>
            <a:ext cx="2019088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GB" sz="2400" dirty="0">
                <a:solidFill>
                  <a:prstClr val="black"/>
                </a:solidFill>
                <a:latin typeface="Calibri" pitchFamily="34" charset="0"/>
              </a:rPr>
              <a:t>ITER TF Cable</a:t>
            </a:r>
            <a:endParaRPr lang="en-GB" sz="28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5" name="Content Placeholder: 5 cable stages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000" dirty="0">
                <a:cs typeface="Tahoma"/>
              </a:rPr>
              <a:t>5 cable stages.</a:t>
            </a:r>
          </a:p>
        </p:txBody>
      </p:sp>
      <p:cxnSp>
        <p:nvCxnSpPr>
          <p:cNvPr id="7" name="Straight Connector sub-upper"/>
          <p:cNvCxnSpPr/>
          <p:nvPr/>
        </p:nvCxnSpPr>
        <p:spPr>
          <a:xfrm>
            <a:off x="7034477" y="2415900"/>
            <a:ext cx="609600" cy="784501"/>
          </a:xfrm>
          <a:prstGeom prst="line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: sub-lower"/>
          <p:cNvCxnSpPr/>
          <p:nvPr/>
        </p:nvCxnSpPr>
        <p:spPr>
          <a:xfrm flipV="1">
            <a:off x="7186877" y="3577873"/>
            <a:ext cx="463604" cy="480624"/>
          </a:xfrm>
          <a:prstGeom prst="line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: Stainless steel wrap"/>
          <p:cNvGrpSpPr/>
          <p:nvPr/>
        </p:nvGrpSpPr>
        <p:grpSpPr>
          <a:xfrm>
            <a:off x="2134717" y="4326698"/>
            <a:ext cx="2208683" cy="1186732"/>
            <a:chOff x="610716" y="4326698"/>
            <a:chExt cx="2208683" cy="1186732"/>
          </a:xfrm>
        </p:grpSpPr>
        <p:cxnSp>
          <p:nvCxnSpPr>
            <p:cNvPr id="10" name="Straight Arrow Connector 9"/>
            <p:cNvCxnSpPr>
              <a:stCxn id="44" idx="0"/>
            </p:cNvCxnSpPr>
            <p:nvPr/>
          </p:nvCxnSpPr>
          <p:spPr>
            <a:xfrm flipV="1">
              <a:off x="1715058" y="4326698"/>
              <a:ext cx="976019" cy="76200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 Box 16"/>
            <p:cNvSpPr txBox="1">
              <a:spLocks noChangeArrowheads="1"/>
            </p:cNvSpPr>
            <p:nvPr/>
          </p:nvSpPr>
          <p:spPr bwMode="auto">
            <a:xfrm>
              <a:off x="610716" y="5088698"/>
              <a:ext cx="2208683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GB" sz="1800" dirty="0">
                  <a:solidFill>
                    <a:srgbClr val="E5E9F7">
                      <a:lumMod val="50000"/>
                    </a:srgbClr>
                  </a:solidFill>
                  <a:latin typeface="Calibri" pitchFamily="34" charset="0"/>
                </a:rPr>
                <a:t>Stainless steel </a:t>
              </a:r>
              <a:r>
                <a:rPr lang="en-GB" sz="1800" dirty="0">
                  <a:solidFill>
                    <a:prstClr val="black"/>
                  </a:solidFill>
                  <a:latin typeface="Calibri" pitchFamily="34" charset="0"/>
                </a:rPr>
                <a:t>wrap</a:t>
              </a:r>
              <a:endParaRPr lang="en-GB" sz="2000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cxnSp>
        <p:nvCxnSpPr>
          <p:cNvPr id="46" name="Straight Arrow Connector: Tube"/>
          <p:cNvCxnSpPr>
            <a:stCxn id="47" idx="3"/>
          </p:cNvCxnSpPr>
          <p:nvPr/>
        </p:nvCxnSpPr>
        <p:spPr>
          <a:xfrm flipV="1">
            <a:off x="3848099" y="5031389"/>
            <a:ext cx="1052462" cy="1059246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: Stainless steel tube"/>
          <p:cNvSpPr txBox="1">
            <a:spLocks noChangeArrowheads="1"/>
          </p:cNvSpPr>
          <p:nvPr/>
        </p:nvSpPr>
        <p:spPr bwMode="auto">
          <a:xfrm>
            <a:off x="2133599" y="5545871"/>
            <a:ext cx="1714500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GB" sz="1800" dirty="0">
                <a:solidFill>
                  <a:srgbClr val="E5E9F7">
                    <a:lumMod val="50000"/>
                  </a:srgbClr>
                </a:solidFill>
                <a:latin typeface="Calibri" pitchFamily="34" charset="0"/>
              </a:rPr>
              <a:t>Austenitic stainless steel</a:t>
            </a:r>
          </a:p>
          <a:p>
            <a:pPr algn="ctr">
              <a:lnSpc>
                <a:spcPct val="120000"/>
              </a:lnSpc>
            </a:pPr>
            <a:r>
              <a:rPr lang="en-GB" sz="1800" dirty="0">
                <a:solidFill>
                  <a:prstClr val="black"/>
                </a:solidFill>
                <a:latin typeface="Calibri" pitchFamily="34" charset="0"/>
              </a:rPr>
              <a:t>conduit tube</a:t>
            </a:r>
            <a:endParaRPr lang="en-GB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8" name="Content Placeholder 2: strands"/>
          <p:cNvSpPr txBox="1">
            <a:spLocks/>
          </p:cNvSpPr>
          <p:nvPr/>
        </p:nvSpPr>
        <p:spPr>
          <a:xfrm>
            <a:off x="1657348" y="1371602"/>
            <a:ext cx="5581652" cy="76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/>
              </a:buClr>
              <a:buSzPct val="80000"/>
              <a:buFont typeface="Wingdings" pitchFamily="2" charset="2"/>
              <a:buChar char="v"/>
              <a:defRPr sz="2200" kern="1200">
                <a:gradFill>
                  <a:gsLst>
                    <a:gs pos="0">
                      <a:schemeClr val="tx1">
                        <a:alpha val="90000"/>
                      </a:schemeClr>
                    </a:gs>
                    <a:gs pos="100000">
                      <a:schemeClr val="tx1">
                        <a:lumMod val="75000"/>
                        <a:lumOff val="25000"/>
                        <a:alpha val="90000"/>
                      </a:schemeClr>
                    </a:gs>
                  </a:gsLst>
                  <a:lin ang="5400000" scaled="0"/>
                </a:gradFill>
                <a:latin typeface="Calibri" pitchFamily="34" charset="0"/>
                <a:ea typeface="+mn-ea"/>
                <a:cs typeface="+mn-cs"/>
              </a:defRPr>
            </a:lvl1pPr>
            <a:lvl2pPr marL="577850" indent="-228600" algn="l" defTabSz="914400" rtl="0" eaLnBrk="1" latinLnBrk="0" hangingPunct="1">
              <a:spcBef>
                <a:spcPts val="1200"/>
              </a:spcBef>
              <a:buSzPct val="100000"/>
              <a:buFont typeface="Wingdings" pitchFamily="2" charset="2"/>
              <a:buChar char=""/>
              <a:defRPr sz="2200" kern="1200">
                <a:gradFill>
                  <a:gsLst>
                    <a:gs pos="0">
                      <a:schemeClr val="tx1">
                        <a:alpha val="90000"/>
                      </a:schemeClr>
                    </a:gs>
                    <a:gs pos="100000">
                      <a:schemeClr val="tx1">
                        <a:lumMod val="75000"/>
                        <a:lumOff val="25000"/>
                        <a:alpha val="90000"/>
                      </a:schemeClr>
                    </a:gs>
                  </a:gsLst>
                  <a:lin ang="5400000" scaled="0"/>
                </a:gradFill>
                <a:latin typeface="Calibri" pitchFamily="34" charset="0"/>
                <a:ea typeface="+mn-ea"/>
                <a:cs typeface="+mn-cs"/>
              </a:defRPr>
            </a:lvl2pPr>
            <a:lvl3pPr marL="806450" indent="-228600" algn="l" defTabSz="914400" rtl="0" eaLnBrk="1" latinLnBrk="0" hangingPunct="1">
              <a:spcBef>
                <a:spcPts val="1200"/>
              </a:spcBef>
              <a:buClr>
                <a:schemeClr val="accent4"/>
              </a:buClr>
              <a:buSzPct val="100000"/>
              <a:buFont typeface="Wingdings" pitchFamily="2" charset="2"/>
              <a:buChar char="w"/>
              <a:defRPr sz="2000" kern="1200">
                <a:gradFill>
                  <a:gsLst>
                    <a:gs pos="0">
                      <a:schemeClr val="tx1">
                        <a:alpha val="90000"/>
                      </a:schemeClr>
                    </a:gs>
                    <a:gs pos="100000">
                      <a:schemeClr val="tx1">
                        <a:lumMod val="75000"/>
                        <a:lumOff val="25000"/>
                        <a:alpha val="90000"/>
                      </a:schemeClr>
                    </a:gs>
                  </a:gsLst>
                  <a:lin ang="5400000" scaled="0"/>
                </a:gradFill>
                <a:latin typeface="Calibri" pitchFamily="34" charset="0"/>
                <a:ea typeface="+mn-ea"/>
                <a:cs typeface="+mn-cs"/>
              </a:defRPr>
            </a:lvl3pPr>
            <a:lvl4pPr marL="1035050" indent="-228600" algn="l" defTabSz="914400" rtl="0" eaLnBrk="1" latinLnBrk="0" hangingPunct="1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"/>
              <a:defRPr sz="1800" kern="1200">
                <a:gradFill>
                  <a:gsLst>
                    <a:gs pos="0">
                      <a:schemeClr val="tx1">
                        <a:alpha val="90000"/>
                      </a:schemeClr>
                    </a:gs>
                    <a:gs pos="100000">
                      <a:schemeClr val="tx1">
                        <a:lumMod val="75000"/>
                        <a:lumOff val="25000"/>
                        <a:alpha val="90000"/>
                      </a:schemeClr>
                    </a:gs>
                  </a:gsLst>
                  <a:lin ang="5400000" scaled="0"/>
                </a:gradFill>
                <a:latin typeface="Calibri" pitchFamily="34" charset="0"/>
                <a:ea typeface="+mn-ea"/>
                <a:cs typeface="+mn-cs"/>
              </a:defRPr>
            </a:lvl4pPr>
            <a:lvl5pPr marL="1263650" indent="-228600" algn="l" defTabSz="914400" rtl="0" eaLnBrk="1" latinLnBrk="0" hangingPunct="1">
              <a:spcBef>
                <a:spcPts val="1200"/>
              </a:spcBef>
              <a:buClr>
                <a:schemeClr val="accent3"/>
              </a:buClr>
              <a:buSzPct val="100000"/>
              <a:buFont typeface="Wingdings" pitchFamily="2" charset="2"/>
              <a:buChar char="w"/>
              <a:defRPr sz="1600" kern="1200">
                <a:gradFill>
                  <a:gsLst>
                    <a:gs pos="0">
                      <a:schemeClr val="tx1">
                        <a:alpha val="90000"/>
                      </a:schemeClr>
                    </a:gs>
                    <a:gs pos="100000">
                      <a:schemeClr val="tx1">
                        <a:lumMod val="75000"/>
                        <a:lumOff val="25000"/>
                        <a:alpha val="90000"/>
                      </a:schemeClr>
                    </a:gs>
                  </a:gsLst>
                  <a:lin ang="5400000" scaled="0"/>
                </a:gradFill>
                <a:latin typeface="Calibri" pitchFamily="34" charset="0"/>
                <a:ea typeface="+mn-ea"/>
                <a:cs typeface="+mn-cs"/>
              </a:defRPr>
            </a:lvl5pPr>
            <a:lvl6pPr marL="1492250" indent="-228600" algn="l" defTabSz="914400" rtl="0" eaLnBrk="1" latinLnBrk="0" hangingPunct="1">
              <a:spcBef>
                <a:spcPts val="1200"/>
              </a:spcBef>
              <a:buClr>
                <a:schemeClr val="accent5"/>
              </a:buClr>
              <a:buFont typeface="Wingdings" pitchFamily="2" charset="2"/>
              <a:buChar char=""/>
              <a:defRPr sz="1600" kern="1200">
                <a:gradFill>
                  <a:gsLst>
                    <a:gs pos="0">
                      <a:schemeClr val="tx1">
                        <a:alpha val="90000"/>
                      </a:schemeClr>
                    </a:gs>
                    <a:gs pos="100000">
                      <a:schemeClr val="tx1">
                        <a:lumMod val="75000"/>
                        <a:lumOff val="25000"/>
                        <a:alpha val="90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6pPr>
            <a:lvl7pPr marL="1720850" indent="-228600" algn="l" defTabSz="914400" rtl="0" eaLnBrk="1" latinLnBrk="0" hangingPunct="1">
              <a:spcBef>
                <a:spcPts val="1200"/>
              </a:spcBef>
              <a:buClr>
                <a:schemeClr val="accent6"/>
              </a:buClr>
              <a:buFont typeface="Wingdings" pitchFamily="2" charset="2"/>
              <a:buChar char=""/>
              <a:defRPr sz="1600" kern="1200">
                <a:gradFill>
                  <a:gsLst>
                    <a:gs pos="0">
                      <a:schemeClr val="tx1">
                        <a:alpha val="90000"/>
                      </a:schemeClr>
                    </a:gs>
                    <a:gs pos="100000">
                      <a:schemeClr val="tx1">
                        <a:lumMod val="75000"/>
                        <a:lumOff val="25000"/>
                        <a:alpha val="90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7pPr>
            <a:lvl8pPr marL="1949450" indent="-228600" algn="l" defTabSz="914400" rtl="0" eaLnBrk="1" latinLnBrk="0" hangingPunct="1">
              <a:spcBef>
                <a:spcPts val="1200"/>
              </a:spcBef>
              <a:buFont typeface="Wingdings" pitchFamily="2" charset="2"/>
              <a:buChar char=""/>
              <a:defRPr sz="1600" kern="1200" baseline="0">
                <a:gradFill>
                  <a:gsLst>
                    <a:gs pos="0">
                      <a:schemeClr val="tx1">
                        <a:alpha val="90000"/>
                      </a:schemeClr>
                    </a:gs>
                    <a:gs pos="100000">
                      <a:schemeClr val="tx1">
                        <a:lumMod val="75000"/>
                        <a:lumOff val="25000"/>
                        <a:alpha val="90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8pPr>
            <a:lvl9pPr marL="2178050" indent="-228600" algn="l" defTabSz="914400" rtl="0" eaLnBrk="1" latinLnBrk="0" hangingPunct="1">
              <a:spcBef>
                <a:spcPts val="1200"/>
              </a:spcBef>
              <a:buFont typeface="Wingdings" pitchFamily="2" charset="2"/>
              <a:buChar char=""/>
              <a:defRPr sz="1600" kern="1200" baseline="0">
                <a:gradFill>
                  <a:gsLst>
                    <a:gs pos="0">
                      <a:schemeClr val="tx1">
                        <a:alpha val="90000"/>
                      </a:schemeClr>
                    </a:gs>
                    <a:gs pos="100000">
                      <a:schemeClr val="tx1">
                        <a:lumMod val="75000"/>
                        <a:lumOff val="25000"/>
                        <a:alpha val="90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black"/>
              </a:buClr>
            </a:pPr>
            <a:r>
              <a:rPr lang="en-US" sz="2000" dirty="0">
                <a:solidFill>
                  <a:prstClr val="black"/>
                </a:solidFill>
                <a:cs typeface="Tahoma"/>
              </a:rPr>
              <a:t>Both </a:t>
            </a:r>
            <a:r>
              <a:rPr lang="en-US" sz="2000" dirty="0" err="1">
                <a:solidFill>
                  <a:prstClr val="black"/>
                </a:solidFill>
                <a:cs typeface="Tahoma"/>
              </a:rPr>
              <a:t>sc</a:t>
            </a:r>
            <a:r>
              <a:rPr lang="en-US" sz="2000" dirty="0">
                <a:solidFill>
                  <a:prstClr val="black"/>
                </a:solidFill>
                <a:cs typeface="Tahoma"/>
              </a:rPr>
              <a:t> and </a:t>
            </a:r>
            <a:r>
              <a:rPr lang="en-US" sz="2000" dirty="0">
                <a:solidFill>
                  <a:srgbClr val="FF9966"/>
                </a:solidFill>
                <a:cs typeface="Tahoma"/>
              </a:rPr>
              <a:t>Cu </a:t>
            </a:r>
            <a:r>
              <a:rPr lang="en-US" sz="2000" dirty="0">
                <a:solidFill>
                  <a:prstClr val="black"/>
                </a:solidFill>
                <a:cs typeface="Tahoma"/>
              </a:rPr>
              <a:t>strands used.</a:t>
            </a:r>
          </a:p>
        </p:txBody>
      </p:sp>
      <p:pic>
        <p:nvPicPr>
          <p:cNvPr id="11" name="Picture: sc stran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3855" y="2225310"/>
            <a:ext cx="1079308" cy="111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: Cu strand" descr="D:\Data\Presentations\NHMFL\Magnets and Materials Seminar 2013\Figures\ITER_TF5_Piece2_Full_x5_DetaiForMaterialsandMagnetsSeminar-Custrandonly-ssh-pal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56" y="3337257"/>
            <a:ext cx="1058617" cy="111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to hide strands" hidden="1"/>
          <p:cNvSpPr/>
          <p:nvPr/>
        </p:nvSpPr>
        <p:spPr>
          <a:xfrm>
            <a:off x="1828801" y="2133600"/>
            <a:ext cx="1410257" cy="243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49" name="Straight Arrow Connector sc"/>
          <p:cNvCxnSpPr/>
          <p:nvPr/>
        </p:nvCxnSpPr>
        <p:spPr>
          <a:xfrm flipH="1" flipV="1">
            <a:off x="2583164" y="2784647"/>
            <a:ext cx="1733157" cy="44960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Cu"/>
          <p:cNvCxnSpPr/>
          <p:nvPr/>
        </p:nvCxnSpPr>
        <p:spPr>
          <a:xfrm flipH="1">
            <a:off x="2593511" y="3250528"/>
            <a:ext cx="1621566" cy="644514"/>
          </a:xfrm>
          <a:prstGeom prst="straightConnector1">
            <a:avLst/>
          </a:prstGeom>
          <a:ln w="19050">
            <a:solidFill>
              <a:srgbClr val="FF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5190417" y="2986914"/>
            <a:ext cx="762000" cy="762000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scene3d>
            <a:camera prst="orthographicFront">
              <a:rot lat="0" lon="21599994" rev="0"/>
            </a:camera>
            <a:lightRig rig="contrasting" dir="t"/>
          </a:scene3d>
          <a:sp3d extrusionH="2082800" contourW="12700" prstMaterial="softEdge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50000"/>
                <a:lumOff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184120" y="2986914"/>
            <a:ext cx="762000" cy="762000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scene3d>
            <a:camera prst="orthographicFront">
              <a:rot lat="0" lon="299993" rev="0"/>
            </a:camera>
            <a:lightRig rig="contrasting" dir="t"/>
          </a:scene3d>
          <a:sp3d extrusionH="2082800" contourW="12700" prstMaterial="softEdge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50000"/>
                <a:lumOff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5189157" y="2993841"/>
            <a:ext cx="762000" cy="762000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scene3d>
            <a:camera prst="orthographicFront">
              <a:rot lat="0" lon="599993" rev="0"/>
            </a:camera>
            <a:lightRig rig="contrasting" dir="t"/>
          </a:scene3d>
          <a:sp3d extrusionH="2082800" contourW="12700" prstMaterial="softEdge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50000"/>
                <a:lumOff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5175885" y="2990724"/>
            <a:ext cx="762000" cy="762000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scene3d>
            <a:camera prst="orthographicFront">
              <a:rot lat="0" lon="899993" rev="0"/>
            </a:camera>
            <a:lightRig rig="contrasting" dir="t"/>
          </a:scene3d>
          <a:sp3d extrusionH="2082800" contourW="12700" prstMaterial="softEdge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50000"/>
                <a:lumOff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5175885" y="2990850"/>
            <a:ext cx="762000" cy="762000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scene3d>
            <a:camera prst="orthographicFront">
              <a:rot lat="0" lon="1199993" rev="0"/>
            </a:camera>
            <a:lightRig rig="contrasting" dir="t"/>
          </a:scene3d>
          <a:sp3d extrusionH="2082800" contourW="12700" prstMaterial="softEdge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50000"/>
                <a:lumOff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5151120" y="2994660"/>
            <a:ext cx="762000" cy="762000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scene3d>
            <a:camera prst="orthographicFront">
              <a:rot lat="0" lon="1499994" rev="0"/>
            </a:camera>
            <a:lightRig rig="contrasting" dir="t"/>
          </a:scene3d>
          <a:sp3d extrusionH="2082800" contourW="12700" prstMaterial="softEdge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50000"/>
                <a:lumOff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5130165" y="2994660"/>
            <a:ext cx="762000" cy="762000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scene3d>
            <a:camera prst="orthographicFront">
              <a:rot lat="0" lon="1800000" rev="0"/>
            </a:camera>
            <a:lightRig rig="contrasting" dir="t"/>
          </a:scene3d>
          <a:sp3d extrusionH="2082800" contourW="12700" prstMaterial="softEdge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50000"/>
                <a:lumOff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5101590" y="2997714"/>
            <a:ext cx="762000" cy="762000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scene3d>
            <a:camera prst="orthographicFront">
              <a:rot lat="0" lon="2100000" rev="0"/>
            </a:camera>
            <a:lightRig rig="contrasting" dir="t"/>
          </a:scene3d>
          <a:sp3d extrusionH="2082800" contourW="12700" prstMaterial="softEdge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50000"/>
                <a:lumOff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5084445" y="2998470"/>
            <a:ext cx="762000" cy="762000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scene3d>
            <a:camera prst="orthographicFront">
              <a:rot lat="0" lon="2400000" rev="0"/>
            </a:camera>
            <a:lightRig rig="contrasting" dir="t"/>
          </a:scene3d>
          <a:sp3d extrusionH="2082800" contourW="12700" prstMaterial="softEdge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50000"/>
                <a:lumOff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5063490" y="2994660"/>
            <a:ext cx="762000" cy="762000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scene3d>
            <a:camera prst="orthographicFront">
              <a:rot lat="0" lon="2700000" rev="0"/>
            </a:camera>
            <a:lightRig rig="contrasting" dir="t"/>
          </a:scene3d>
          <a:sp3d extrusionH="2082800" contourW="12700" prstMaterial="softEdge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50000"/>
                <a:lumOff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5029200" y="2998470"/>
            <a:ext cx="762000" cy="762000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scene3d>
            <a:camera prst="orthographicFront">
              <a:rot lat="0" lon="3000000" rev="0"/>
            </a:camera>
            <a:lightRig rig="contrasting" dir="t"/>
          </a:scene3d>
          <a:sp3d extrusionH="2082800" contourW="12700" prstMaterial="softEdge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50000"/>
                <a:lumOff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5000625" y="2998470"/>
            <a:ext cx="762000" cy="762000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scene3d>
            <a:camera prst="orthographicFront">
              <a:rot lat="0" lon="3300000" rev="0"/>
            </a:camera>
            <a:lightRig rig="contrasting" dir="t"/>
          </a:scene3d>
          <a:sp3d extrusionH="2082800" contourW="12700" prstMaterial="softEdge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50000"/>
                <a:lumOff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4970145" y="2996565"/>
            <a:ext cx="762000" cy="762000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scene3d>
            <a:camera prst="orthographicFront">
              <a:rot lat="0" lon="3600000" rev="0"/>
            </a:camera>
            <a:lightRig rig="contrasting" dir="t"/>
          </a:scene3d>
          <a:sp3d extrusionH="2082800" contourW="12700" prstMaterial="softEdge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50000"/>
                <a:lumOff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4935855" y="2996565"/>
            <a:ext cx="762000" cy="762000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scene3d>
            <a:camera prst="orthographicFront">
              <a:rot lat="0" lon="3900000" rev="0"/>
            </a:camera>
            <a:lightRig rig="contrasting" dir="t"/>
          </a:scene3d>
          <a:sp3d extrusionH="2082800" contourW="12700" prstMaterial="softEdge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50000"/>
                <a:lumOff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4905375" y="2996565"/>
            <a:ext cx="762000" cy="762000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scene3d>
            <a:camera prst="orthographicFront">
              <a:rot lat="0" lon="4200000" rev="0"/>
            </a:camera>
            <a:lightRig rig="contrasting" dir="t"/>
          </a:scene3d>
          <a:sp3d extrusionH="2082800" contourW="12700" prstMaterial="softEdge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50000"/>
                <a:lumOff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4867275" y="2996565"/>
            <a:ext cx="762000" cy="762000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scene3d>
            <a:camera prst="orthographicFront">
              <a:rot lat="0" lon="4500000" rev="0"/>
            </a:camera>
            <a:lightRig rig="contrasting" dir="t"/>
          </a:scene3d>
          <a:sp3d extrusionH="2082800" contourW="12700" prstMaterial="softEdge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50000"/>
                <a:lumOff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4832985" y="2998470"/>
            <a:ext cx="762000" cy="762000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scene3d>
            <a:camera prst="orthographicFront">
              <a:rot lat="0" lon="4800000" rev="0"/>
            </a:camera>
            <a:lightRig rig="contrasting" dir="t"/>
          </a:scene3d>
          <a:sp3d extrusionH="2082800" contourW="12700" prstMaterial="softEdge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50000"/>
                <a:lumOff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4794885" y="2998029"/>
            <a:ext cx="762000" cy="762000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scene3d>
            <a:camera prst="orthographicFront">
              <a:rot lat="0" lon="5100000" rev="0"/>
            </a:camera>
            <a:lightRig rig="contrasting" dir="t"/>
          </a:scene3d>
          <a:sp3d extrusionH="2082800" contourW="12700" prstMaterial="softEdge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50000"/>
                <a:lumOff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4758690" y="2998344"/>
            <a:ext cx="762000" cy="762000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scene3d>
            <a:camera prst="orthographicFront">
              <a:rot lat="0" lon="5400000" rev="0"/>
            </a:camera>
            <a:lightRig rig="contrasting" dir="t"/>
          </a:scene3d>
          <a:sp3d extrusionH="2082800" contourW="12700" prstMaterial="softEdge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50000"/>
                <a:lumOff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1" name="Authors"/>
          <p:cNvSpPr txBox="1"/>
          <p:nvPr/>
        </p:nvSpPr>
        <p:spPr>
          <a:xfrm>
            <a:off x="3848100" y="6487762"/>
            <a:ext cx="2628901" cy="295275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noAutofit/>
          </a:bodyPr>
          <a:lstStyle/>
          <a:p>
            <a:pPr algn="ctr" eaLnBrk="0" hangingPunct="0"/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Peter J. Lee &amp; Carlos Sanabria</a:t>
            </a:r>
          </a:p>
        </p:txBody>
      </p:sp>
      <p:pic>
        <p:nvPicPr>
          <p:cNvPr id="52" name="Picture 2" descr="D:\Data\My Pictures\LOGOS\ASC\HorizontalTriplet\Action ASC\ASC@NHMFL@FSU-Horizontal-511h-notflat-unReversed-fog-transp-256w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940" y="6359743"/>
            <a:ext cx="643196" cy="44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6088" y="61717"/>
            <a:ext cx="6608658" cy="1001265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ITER CICC: Components</a:t>
            </a:r>
          </a:p>
        </p:txBody>
      </p:sp>
      <p:pic>
        <p:nvPicPr>
          <p:cNvPr id="53" name="Picture 52" descr="C:\Users\sanabria\Documents\Misc\Logos\IterLogo_RGB_NoonYellow_wCo.pn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510" y="6362602"/>
            <a:ext cx="935890" cy="445199"/>
          </a:xfrm>
          <a:prstGeom prst="rect">
            <a:avLst/>
          </a:prstGeom>
          <a:noFill/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  <a:alpha val="40000"/>
                  </a:prstClr>
                </a:solidFill>
              </a:rPr>
              <a:t>2021 08 31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  <a:alpha val="40000"/>
                  </a:prstClr>
                </a:solidFill>
              </a:rPr>
              <a:t>Tutorial on Applied Superconductors - Ian Pong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2C016-3679-48E8-A085-E057B65DFCEE}" type="slidenum">
              <a:rPr lang="en-US" smtClean="0">
                <a:solidFill>
                  <a:prstClr val="black">
                    <a:lumMod val="75000"/>
                    <a:lumOff val="25000"/>
                    <a:alpha val="40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lumMod val="75000"/>
                  <a:lumOff val="25000"/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1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166 0.07774 L 3.33333E-6 -8.69968E-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-388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333 -0.08885 L 3.33333E-6 -4.11846E-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444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"/>
                            </p:stCondLst>
                            <p:childTnLst>
                              <p:par>
                                <p:cTn id="111" presetID="1" presetClass="exit" presetSubtype="0" fill="hold" grpId="1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"/>
                            </p:stCondLst>
                            <p:childTnLst>
                              <p:par>
                                <p:cTn id="117" presetID="1" presetClass="exit" presetSubtype="0" fill="hold" grpId="1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"/>
                            </p:stCondLst>
                            <p:childTnLst>
                              <p:par>
                                <p:cTn id="123" presetID="1" presetClass="exit" presetSubtype="0" fill="hold" grpId="1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"/>
                            </p:stCondLst>
                            <p:childTnLst>
                              <p:par>
                                <p:cTn id="129" presetID="1" presetClass="exit" presetSubtype="0" fill="hold" grpId="1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"/>
                            </p:stCondLst>
                            <p:childTnLst>
                              <p:par>
                                <p:cTn id="135" presetID="1" presetClass="exit" presetSubtype="0" fill="hold" grpId="1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"/>
                            </p:stCondLst>
                            <p:childTnLst>
                              <p:par>
                                <p:cTn id="141" presetID="1" presetClass="exit" presetSubtype="0" fill="hold" grpId="1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5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50"/>
                            </p:stCondLst>
                            <p:childTnLst>
                              <p:par>
                                <p:cTn id="147" presetID="1" presetClass="exit" presetSubtype="0" fill="hold" grpId="1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00"/>
                            </p:stCondLst>
                            <p:childTnLst>
                              <p:par>
                                <p:cTn id="153" presetID="1" presetClass="exit" presetSubtype="0" fill="hold" grpId="1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5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50"/>
                            </p:stCondLst>
                            <p:childTnLst>
                              <p:par>
                                <p:cTn id="159" presetID="1" presetClass="exit" presetSubtype="0" fill="hold" grpId="1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" presetClass="exit" presetSubtype="0" fill="hold" grpId="1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5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50"/>
                            </p:stCondLst>
                            <p:childTnLst>
                              <p:par>
                                <p:cTn id="171" presetID="1" presetClass="exit" presetSubtype="0" fill="hold" grpId="1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00"/>
                            </p:stCondLst>
                            <p:childTnLst>
                              <p:par>
                                <p:cTn id="177" presetID="1" presetClass="exit" presetSubtype="0" fill="hold" grpId="1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65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650"/>
                            </p:stCondLst>
                            <p:childTnLst>
                              <p:par>
                                <p:cTn id="183" presetID="1" presetClass="exit" presetSubtype="0" fill="hold" grpId="1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7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700"/>
                            </p:stCondLst>
                            <p:childTnLst>
                              <p:par>
                                <p:cTn id="189" presetID="1" presetClass="exit" presetSubtype="0" fill="hold" grpId="1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75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750"/>
                            </p:stCondLst>
                            <p:childTnLst>
                              <p:par>
                                <p:cTn id="195" presetID="1" presetClass="exit" presetSubtype="0" fill="hold" grpId="1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8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800"/>
                            </p:stCondLst>
                            <p:childTnLst>
                              <p:par>
                                <p:cTn id="201" presetID="1" presetClass="exit" presetSubtype="0" fill="hold" grpId="1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85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850"/>
                            </p:stCondLst>
                            <p:childTnLst>
                              <p:par>
                                <p:cTn id="207" presetID="1" presetClass="exit" presetSubtype="0" fill="hold" grpId="1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9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900"/>
                            </p:stCondLst>
                            <p:childTnLst>
                              <p:par>
                                <p:cTn id="213" presetID="1" presetClass="exit" presetSubtype="0" fill="hold" grpId="1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950"/>
                            </p:stCondLst>
                            <p:childTnLst>
                              <p:par>
                                <p:cTn id="2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-0.35539 L -3.33333E-6 -3.67885E-6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17770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7 0.31097 L 3.33333E-6 4.58121E-7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15548"/>
                                    </p:animMotion>
                                  </p:childTnLst>
                                </p:cTn>
                              </p:par>
                              <p:par>
                                <p:cTn id="2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6 0.14437 L -3.33333E-6 4.79408E-6 " pathEditMode="relative" rAng="0" ptsTypes="AA">
                                      <p:cBhvr>
                                        <p:cTn id="2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7219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3 0.06663 L -3.33333E-6 1.06895E-6 " pathEditMode="relative" rAng="0" ptsTypes="AA">
                                      <p:cBhvr>
                                        <p:cTn id="26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3332"/>
                                    </p:animMotion>
                                  </p:childTnLst>
                                </p:cTn>
                              </p:par>
                              <p:par>
                                <p:cTn id="26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718 -0.0118 L -4.16667E-6 3.22073E-6 " pathEditMode="relative" rAng="0" ptsTypes="AA">
                                      <p:cBhvr>
                                        <p:cTn id="27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578"/>
                                    </p:animMotion>
                                  </p:childTnLst>
                                </p:cTn>
                              </p:par>
                              <p:par>
                                <p:cTn id="2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2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3" dur="500" fill="hold"/>
                                        <p:tgtEl>
                                          <p:spTgt spid="3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8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000"/>
                            </p:stCondLst>
                            <p:childTnLst>
                              <p:par>
                                <p:cTn id="2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-0.16659 L -3.33333E-6 -2.19806E-6 " pathEditMode="relative" rAng="0" ptsTypes="AA">
                                      <p:cBhvr>
                                        <p:cTn id="30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8329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4" dur="500" fill="hold"/>
                                        <p:tgtEl>
                                          <p:spTgt spid="3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3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5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9" grpId="0"/>
      <p:bldP spid="25" grpId="0" build="p"/>
      <p:bldP spid="47" grpId="0"/>
      <p:bldP spid="48" grpId="0" build="p"/>
      <p:bldP spid="13" grpId="0" animBg="1"/>
      <p:bldP spid="21" grpId="0" animBg="1"/>
      <p:bldP spid="21" grpId="1" animBg="1"/>
      <p:bldP spid="21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  <p:bldP spid="70" grpId="0" animBg="1"/>
      <p:bldP spid="70" grpId="1" animBg="1"/>
      <p:bldP spid="70" grpId="2" animBg="1"/>
      <p:bldP spid="71" grpId="0" animBg="1"/>
      <p:bldP spid="71" grpId="1" animBg="1"/>
      <p:bldP spid="71" grpId="2" animBg="1"/>
      <p:bldP spid="51" grpId="0" animBg="1"/>
      <p:bldP spid="5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8 Click for zoom"/>
          <p:cNvSpPr txBox="1"/>
          <p:nvPr/>
        </p:nvSpPr>
        <p:spPr>
          <a:xfrm>
            <a:off x="1676400" y="1600200"/>
            <a:ext cx="152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Click for:</a:t>
            </a:r>
          </a:p>
          <a:p>
            <a:pPr eaLnBrk="0" hangingPunct="0"/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  <a:p>
            <a:pPr eaLnBrk="0" hangingPunct="0"/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Extended Zoom into area with broken filaments</a:t>
            </a:r>
          </a:p>
        </p:txBody>
      </p:sp>
      <p:pic>
        <p:nvPicPr>
          <p:cNvPr id="1028" name="Entire 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0093" y="0"/>
            <a:ext cx="68379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ffset image for zoom-lowest re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092" y="0"/>
            <a:ext cx="6837908" cy="6858000"/>
          </a:xfrm>
          <a:prstGeom prst="rect">
            <a:avLst/>
          </a:prstGeom>
          <a:ln>
            <a:noFill/>
          </a:ln>
        </p:spPr>
      </p:pic>
      <p:pic>
        <p:nvPicPr>
          <p:cNvPr id="4" name="1st zoom polish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6858000" cy="6858000"/>
          </a:xfrm>
          <a:prstGeom prst="rect">
            <a:avLst/>
          </a:prstGeom>
        </p:spPr>
      </p:pic>
      <p:pic>
        <p:nvPicPr>
          <p:cNvPr id="5" name="2nd zoom polish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6858000" cy="6858000"/>
          </a:xfrm>
          <a:prstGeom prst="rect">
            <a:avLst/>
          </a:prstGeom>
        </p:spPr>
      </p:pic>
      <p:sp>
        <p:nvSpPr>
          <p:cNvPr id="2" name="Left White Rectangle Mask"/>
          <p:cNvSpPr/>
          <p:nvPr/>
        </p:nvSpPr>
        <p:spPr>
          <a:xfrm>
            <a:off x="1524000" y="0"/>
            <a:ext cx="2287231" cy="6857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Etch Ani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715" y="39328"/>
            <a:ext cx="1476129" cy="1408473"/>
          </a:xfrm>
          <a:prstGeom prst="rect">
            <a:avLst/>
          </a:prstGeom>
        </p:spPr>
      </p:pic>
      <p:pic>
        <p:nvPicPr>
          <p:cNvPr id="6" name="Etched strands at 2nd zoom level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6858000" cy="6858000"/>
          </a:xfrm>
          <a:prstGeom prst="rect">
            <a:avLst/>
          </a:prstGeom>
        </p:spPr>
      </p:pic>
      <p:sp>
        <p:nvSpPr>
          <p:cNvPr id="14" name="TextBox 1 Strands Move in the direction of the Lorentz Force"/>
          <p:cNvSpPr txBox="1"/>
          <p:nvPr/>
        </p:nvSpPr>
        <p:spPr>
          <a:xfrm>
            <a:off x="1603802" y="1447800"/>
            <a:ext cx="22262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The strands move in the direction of the Lorentz Force</a:t>
            </a:r>
          </a:p>
        </p:txBody>
      </p:sp>
      <p:sp>
        <p:nvSpPr>
          <p:cNvPr id="20" name="TextBox 2 Opening up void space"/>
          <p:cNvSpPr txBox="1"/>
          <p:nvPr/>
        </p:nvSpPr>
        <p:spPr>
          <a:xfrm>
            <a:off x="1603801" y="3026896"/>
            <a:ext cx="22262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Opening up void space where strands can move more easily.</a:t>
            </a:r>
          </a:p>
        </p:txBody>
      </p:sp>
      <p:sp>
        <p:nvSpPr>
          <p:cNvPr id="26" name="Lef-Right Arrow"/>
          <p:cNvSpPr/>
          <p:nvPr/>
        </p:nvSpPr>
        <p:spPr>
          <a:xfrm rot="19137366">
            <a:off x="4285055" y="1802593"/>
            <a:ext cx="10668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0" name="Right-Left Arrow"/>
          <p:cNvSpPr/>
          <p:nvPr/>
        </p:nvSpPr>
        <p:spPr>
          <a:xfrm rot="8432624">
            <a:off x="8019171" y="1889731"/>
            <a:ext cx="10668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TextBox: Filaments fractured by strand bending"/>
          <p:cNvSpPr txBox="1"/>
          <p:nvPr/>
        </p:nvSpPr>
        <p:spPr>
          <a:xfrm>
            <a:off x="5181600" y="2225896"/>
            <a:ext cx="144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AE0000"/>
                </a:solidFill>
                <a:latin typeface="Calibri" panose="020F0502020204030204" pitchFamily="34" charset="0"/>
              </a:rPr>
              <a:t>Filaments</a:t>
            </a:r>
          </a:p>
          <a:p>
            <a:pPr eaLnBrk="0" hangingPunct="0"/>
            <a:r>
              <a:rPr lang="en-US" sz="2400" b="1" dirty="0">
                <a:solidFill>
                  <a:srgbClr val="AE0000"/>
                </a:solidFill>
                <a:latin typeface="Calibri" panose="020F0502020204030204" pitchFamily="34" charset="0"/>
              </a:rPr>
              <a:t>fractured by strand bending</a:t>
            </a:r>
          </a:p>
        </p:txBody>
      </p:sp>
      <p:pic>
        <p:nvPicPr>
          <p:cNvPr id="15" name="SEM1_etched_SEM x500 1024h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329" y="1"/>
            <a:ext cx="9195342" cy="6857999"/>
          </a:xfrm>
          <a:prstGeom prst="rect">
            <a:avLst/>
          </a:prstGeom>
        </p:spPr>
      </p:pic>
      <p:pic>
        <p:nvPicPr>
          <p:cNvPr id="17" name="SEM2 CSJA_LFZ_HP_2_etched_detail centered on 2k x50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330" y="2"/>
            <a:ext cx="9195343" cy="6857996"/>
          </a:xfrm>
          <a:prstGeom prst="rect">
            <a:avLst/>
          </a:prstGeom>
        </p:spPr>
      </p:pic>
      <p:pic>
        <p:nvPicPr>
          <p:cNvPr id="18" name="SEM3: CSJA_LFZ_HP_2_etched_1024h  x200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17" y="1"/>
            <a:ext cx="9141766" cy="6857999"/>
          </a:xfrm>
          <a:prstGeom prst="rect">
            <a:avLst/>
          </a:prstGeom>
        </p:spPr>
      </p:pic>
      <p:pic>
        <p:nvPicPr>
          <p:cNvPr id="22" name="SEM4 CSJA_LFZ_HP_2_etched x2000 detail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17" y="1"/>
            <a:ext cx="9141764" cy="6857999"/>
          </a:xfrm>
          <a:prstGeom prst="rect">
            <a:avLst/>
          </a:prstGeom>
        </p:spPr>
      </p:pic>
      <p:sp>
        <p:nvSpPr>
          <p:cNvPr id="19" name="2nd Left White Rectangle Mask"/>
          <p:cNvSpPr/>
          <p:nvPr/>
        </p:nvSpPr>
        <p:spPr>
          <a:xfrm>
            <a:off x="1524000" y="0"/>
            <a:ext cx="2287231" cy="6857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1" name="TextBox 3 Etched Intro"/>
          <p:cNvSpPr txBox="1"/>
          <p:nvPr/>
        </p:nvSpPr>
        <p:spPr>
          <a:xfrm>
            <a:off x="1756202" y="1600200"/>
            <a:ext cx="17405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Etching the Cu away allows broken filaments to fall out.</a:t>
            </a:r>
          </a:p>
        </p:txBody>
      </p:sp>
      <p:sp>
        <p:nvSpPr>
          <p:cNvPr id="23" name="TextBox Nb3Sn grain structure"/>
          <p:cNvSpPr txBox="1"/>
          <p:nvPr/>
        </p:nvSpPr>
        <p:spPr>
          <a:xfrm>
            <a:off x="1676400" y="1600200"/>
            <a:ext cx="1905001" cy="3416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The Nb</a:t>
            </a:r>
            <a:r>
              <a:rPr lang="en-US" sz="2400" baseline="-25000" dirty="0">
                <a:solidFill>
                  <a:prstClr val="black"/>
                </a:solidFill>
                <a:latin typeface="Calibri" panose="020F0502020204030204" pitchFamily="34" charset="0"/>
              </a:rPr>
              <a:t>3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Sn fractures at the grain boundaries and thus we see the grain structure across the filaments.</a:t>
            </a:r>
          </a:p>
        </p:txBody>
      </p:sp>
      <p:pic>
        <p:nvPicPr>
          <p:cNvPr id="1031" name="SLCM logo" descr="D:\Data\My Pictures\LOGOS\Other\HD\HD-Col-SLCM-Logo-160w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201027"/>
            <a:ext cx="898424" cy="65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Title"/>
          <p:cNvSpPr>
            <a:spLocks noGrp="1"/>
          </p:cNvSpPr>
          <p:nvPr>
            <p:ph type="title"/>
          </p:nvPr>
        </p:nvSpPr>
        <p:spPr>
          <a:xfrm>
            <a:off x="1600200" y="76200"/>
            <a:ext cx="1676400" cy="1371600"/>
          </a:xfrm>
        </p:spPr>
        <p:txBody>
          <a:bodyPr>
            <a:normAutofit/>
          </a:bodyPr>
          <a:lstStyle/>
          <a:p>
            <a:r>
              <a:rPr lang="en-US" sz="3600" dirty="0"/>
              <a:t>CSJA2</a:t>
            </a:r>
            <a:br>
              <a:rPr lang="en-US" sz="3600" dirty="0"/>
            </a:br>
            <a:r>
              <a:rPr lang="en-US" sz="3600" dirty="0" err="1"/>
              <a:t>HFZ</a:t>
            </a:r>
            <a:endParaRPr lang="en-US" sz="3600" dirty="0"/>
          </a:p>
        </p:txBody>
      </p:sp>
      <p:grpSp>
        <p:nvGrpSpPr>
          <p:cNvPr id="13" name="Group Lorentz Force"/>
          <p:cNvGrpSpPr/>
          <p:nvPr/>
        </p:nvGrpSpPr>
        <p:grpSpPr>
          <a:xfrm>
            <a:off x="1988404" y="4884435"/>
            <a:ext cx="1135797" cy="1356330"/>
            <a:chOff x="464403" y="4651980"/>
            <a:chExt cx="1135797" cy="1356330"/>
          </a:xfrm>
        </p:grpSpPr>
        <p:sp>
          <p:nvSpPr>
            <p:cNvPr id="11" name="TextBox 10"/>
            <p:cNvSpPr txBox="1"/>
            <p:nvPr/>
          </p:nvSpPr>
          <p:spPr>
            <a:xfrm rot="16200000">
              <a:off x="201737" y="4914646"/>
              <a:ext cx="13563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prstClr val="black"/>
                  </a:solidFill>
                  <a:latin typeface="Calibri" pitchFamily="34" charset="0"/>
                </a:rPr>
                <a:t>Lorentz Force</a:t>
              </a:r>
            </a:p>
          </p:txBody>
        </p:sp>
        <p:sp>
          <p:nvSpPr>
            <p:cNvPr id="12" name="Up Arrow 11"/>
            <p:cNvSpPr/>
            <p:nvPr/>
          </p:nvSpPr>
          <p:spPr>
            <a:xfrm>
              <a:off x="1295400" y="5029200"/>
              <a:ext cx="304800" cy="53340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7" name="White box to cover Lorentz Force for neatness"/>
          <p:cNvSpPr/>
          <p:nvPr/>
        </p:nvSpPr>
        <p:spPr>
          <a:xfrm>
            <a:off x="1676400" y="4965888"/>
            <a:ext cx="1905001" cy="1053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6" name="NHMFL arrow logo" descr="D:\Data\My Pictures\LOGOS\ASC\ASC\HorizontalTriplet\promologo-horiz-arrows+dropshadow16col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03803" y="6248401"/>
            <a:ext cx="682197" cy="600075"/>
          </a:xfrm>
          <a:prstGeom prst="rect">
            <a:avLst/>
          </a:prstGeom>
          <a:noFill/>
        </p:spPr>
      </p:pic>
      <p:sp>
        <p:nvSpPr>
          <p:cNvPr id="25" name="FESEM Text"/>
          <p:cNvSpPr txBox="1"/>
          <p:nvPr/>
        </p:nvSpPr>
        <p:spPr>
          <a:xfrm>
            <a:off x="2403902" y="6019801"/>
            <a:ext cx="1253698" cy="8286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 eaLnBrk="0" hangingPunct="0"/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FESEM:</a:t>
            </a:r>
          </a:p>
          <a:p>
            <a:pPr algn="ctr" eaLnBrk="0" hangingPunct="0"/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SE</a:t>
            </a:r>
          </a:p>
        </p:txBody>
      </p:sp>
      <p:sp>
        <p:nvSpPr>
          <p:cNvPr id="28" name="Authors"/>
          <p:cNvSpPr txBox="1"/>
          <p:nvPr/>
        </p:nvSpPr>
        <p:spPr>
          <a:xfrm>
            <a:off x="2286000" y="6019801"/>
            <a:ext cx="1525231" cy="828674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noAutofit/>
          </a:bodyPr>
          <a:lstStyle/>
          <a:p>
            <a:pPr algn="ctr" eaLnBrk="0" hangingPunct="0"/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Peter J. Lee &amp;</a:t>
            </a:r>
          </a:p>
          <a:p>
            <a:pPr algn="ctr" eaLnBrk="0" hangingPunct="0"/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Carlos Sanabria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2021 08 31 </a:t>
            </a:r>
            <a:endParaRPr lang="en-GB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on Applied Superconductors - Ian Pong</a:t>
            </a:r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47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3333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30120" y="3012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6530" y="653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408800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37436E-6 L 0.20833 -0.08885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444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44440" y="4444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37436E-6 L 0.01667 0.1110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555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56280" y="5628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44440" y="4444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37436E-6 L -0.01771 -0.2554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-1277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6" presetClass="emph" presetSubtype="0" accel="37500" decel="375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8000" fill="hold"/>
                                        <p:tgtEl>
                                          <p:spTgt spid="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6" presetClass="emph" presetSubtype="0" accel="37500" decel="37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8000" fill="hold"/>
                                        <p:tgtEl>
                                          <p:spTgt spid="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1" presetID="6" presetClass="emph" presetSubtype="0" accel="37500" decel="375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8000" fill="hold"/>
                                        <p:tgtEl>
                                          <p:spTgt spid="5"/>
                                        </p:tgtEl>
                                      </p:cBhvr>
                                      <p:by x="332000" y="332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6" presetClass="emph" presetSubtype="0" accel="37500" decel="37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8000" fill="hold"/>
                                        <p:tgtEl>
                                          <p:spTgt spid="4"/>
                                        </p:tgtEl>
                                      </p:cBhvr>
                                      <p:by x="332000" y="33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8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024 0.38709 L -3.05556E-6 3.23461E-6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3" y="-19366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475 -0.32531 L 3.61111E-6 -2.35539E-6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16266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5" presetID="2" presetClass="exit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65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" presetClass="emph" presetSubtype="2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8" presetClass="emph" presetSubtype="0" accel="37500" decel="37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408800">
                                      <p:cBhvr>
                                        <p:cTn id="179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8" presetClass="emph" presetSubtype="0" accel="37500" decel="37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408800">
                                      <p:cBhvr>
                                        <p:cTn id="181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42" presetClass="path" presetSubtype="0" accel="37500" decel="37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833 -0.08885 L 0 1.37436E-6 " pathEditMode="relative" rAng="0" ptsTypes="AA">
                                      <p:cBhvr>
                                        <p:cTn id="183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444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6" presetClass="emph" presetSubtype="0" accel="37500" decel="37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5" dur="8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31000" y="1531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6" presetClass="emph" presetSubtype="0" accel="37600" decel="37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7" dur="800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8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6000"/>
                            </p:stCondLst>
                            <p:childTnLst>
                              <p:par>
                                <p:cTn id="1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1" dur="8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25000" y="225000"/>
                                    </p:animScale>
                                  </p:childTnLst>
                                </p:cTn>
                              </p:par>
                              <p:par>
                                <p:cTn id="2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0.11106 L 0 1.37436E-6 " pathEditMode="relative" rAng="0" ptsTypes="AA">
                                      <p:cBhvr>
                                        <p:cTn id="203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5553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8000" fill="hold"/>
                                        <p:tgtEl>
                                          <p:spTgt spid="15"/>
                                        </p:tgtEl>
                                      </p:cBhvr>
                                      <p:by x="225000" y="225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37436E-6 L -0.04167 -0.25544 " pathEditMode="relative" rAng="0" ptsTypes="AA">
                                      <p:cBhvr>
                                        <p:cTn id="207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2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5" dur="8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77700" y="177700"/>
                                    </p:animScale>
                                  </p:childTnLst>
                                </p:cTn>
                              </p:par>
                              <p:par>
                                <p:cTn id="216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7" dur="8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77700" y="1777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2000"/>
                            </p:stCondLst>
                            <p:childTnLst>
                              <p:par>
                                <p:cTn id="2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6" presetClass="emph" presetSubtype="0" accel="37500" decel="37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5" dur="8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25000" y="225000"/>
                                    </p:animScale>
                                  </p:childTnLst>
                                </p:cTn>
                              </p:par>
                              <p:par>
                                <p:cTn id="226" presetID="6" presetClass="emph" presetSubtype="0" accel="37500" decel="37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7" dur="8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25000" y="225000"/>
                                    </p:animScale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4" presetID="22" presetClass="exit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5" dur="8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9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 animBg="1"/>
      <p:bldP spid="2" grpId="1" animBg="1"/>
      <p:bldP spid="14" grpId="0" build="allAtOnce"/>
      <p:bldP spid="14" grpId="1" build="allAtOnce"/>
      <p:bldP spid="20" grpId="0" build="allAtOnce"/>
      <p:bldP spid="20" grpId="1" build="allAtOnce"/>
      <p:bldP spid="26" grpId="0" animBg="1"/>
      <p:bldP spid="26" grpId="1" animBg="1"/>
      <p:bldP spid="26" grpId="2" animBg="1"/>
      <p:bldP spid="26" grpId="3" animBg="1"/>
      <p:bldP spid="30" grpId="0" animBg="1"/>
      <p:bldP spid="30" grpId="1" animBg="1"/>
      <p:bldP spid="30" grpId="2" animBg="1"/>
      <p:bldP spid="30" grpId="3" animBg="1"/>
      <p:bldP spid="10" grpId="0"/>
      <p:bldP spid="10" grpId="1"/>
      <p:bldP spid="10" grpId="2"/>
      <p:bldP spid="19" grpId="0" animBg="1"/>
      <p:bldP spid="19" grpId="1" animBg="1"/>
      <p:bldP spid="21" grpId="0" build="allAtOnce"/>
      <p:bldP spid="21" grpId="1" build="allAtOnce"/>
      <p:bldP spid="23" grpId="0" animBg="1"/>
      <p:bldP spid="23" grpId="1" animBg="1"/>
      <p:bldP spid="23" grpId="2" animBg="1"/>
      <p:bldP spid="7" grpId="0" animBg="1"/>
      <p:bldP spid="7" grpId="1" animBg="1"/>
      <p:bldP spid="25" grpId="0" animBg="1"/>
      <p:bldP spid="25" grpId="1" animBg="1"/>
      <p:bldP spid="25" grpId="2" animBg="1"/>
      <p:bldP spid="25" grpId="3" animBg="1"/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Applied Superconductors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is superconductivity?</a:t>
            </a:r>
          </a:p>
          <a:p>
            <a:r>
              <a:rPr lang="en-GB" dirty="0"/>
              <a:t>Where can we find superconductors?</a:t>
            </a:r>
          </a:p>
          <a:p>
            <a:r>
              <a:rPr lang="en-GB" dirty="0"/>
              <a:t>When was superconductivity discovered?</a:t>
            </a:r>
          </a:p>
          <a:p>
            <a:r>
              <a:rPr lang="en-GB" dirty="0"/>
              <a:t>Relationship with magnetism</a:t>
            </a:r>
          </a:p>
          <a:p>
            <a:r>
              <a:rPr lang="en-GB" dirty="0"/>
              <a:t>How superconductors are made</a:t>
            </a:r>
          </a:p>
          <a:p>
            <a:r>
              <a:rPr lang="en-GB" dirty="0"/>
              <a:t>Who needs superconducting magnets?</a:t>
            </a:r>
          </a:p>
          <a:p>
            <a:r>
              <a:rPr lang="en-GB" dirty="0"/>
              <a:t>Myth busters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2021 08 31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on Applied Superconductors - Ian Pong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96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needs superconducting magnets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Fusion devices such as ITER (see </a:t>
            </a:r>
            <a:r>
              <a:rPr lang="en-US" dirty="0">
                <a:hlinkClick r:id="rId2"/>
              </a:rPr>
              <a:t>video</a:t>
            </a:r>
            <a:r>
              <a:rPr lang="en-US" dirty="0"/>
              <a:t>)</a:t>
            </a:r>
          </a:p>
          <a:p>
            <a:r>
              <a:rPr lang="en-US" dirty="0"/>
              <a:t>Particle accelerators such as LHC at CERN (see </a:t>
            </a:r>
            <a:r>
              <a:rPr lang="en-US" dirty="0">
                <a:hlinkClick r:id="rId3"/>
              </a:rPr>
              <a:t>video</a:t>
            </a:r>
            <a:r>
              <a:rPr lang="en-US" dirty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2021 08 31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on Applied Superconductors - Ian Pong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370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Myth Buster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temperature superconductors</a:t>
            </a:r>
          </a:p>
          <a:p>
            <a:r>
              <a:rPr lang="en-US" dirty="0"/>
              <a:t>Why not for power transmission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2021 08 31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on Applied Superconductors - Ian Pong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4596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Full C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6" name="Polished CS from Jiany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"/>
            <a:ext cx="9144000" cy="6857999"/>
          </a:xfrm>
          <a:prstGeom prst="rect">
            <a:avLst/>
          </a:prstGeom>
        </p:spPr>
      </p:pic>
      <p:pic>
        <p:nvPicPr>
          <p:cNvPr id="15" name="Bottom Ba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579394"/>
            <a:ext cx="9144000" cy="278607"/>
          </a:xfrm>
          <a:prstGeom prst="rect">
            <a:avLst/>
          </a:prstGeom>
        </p:spPr>
      </p:pic>
      <p:pic>
        <p:nvPicPr>
          <p:cNvPr id="13" name="Squished etched C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"/>
            <a:ext cx="9144000" cy="6857999"/>
          </a:xfrm>
          <a:prstGeom prst="rect">
            <a:avLst/>
          </a:prstGeom>
        </p:spPr>
      </p:pic>
      <p:pic>
        <p:nvPicPr>
          <p:cNvPr id="17" name="Etch Animatio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118" y="2819400"/>
            <a:ext cx="1277764" cy="1219200"/>
          </a:xfrm>
          <a:prstGeom prst="rect">
            <a:avLst/>
          </a:prstGeom>
        </p:spPr>
      </p:pic>
      <p:pic>
        <p:nvPicPr>
          <p:cNvPr id="11" name="FFx18.9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"/>
            <a:ext cx="9143999" cy="6857999"/>
          </a:xfrm>
          <a:prstGeom prst="rect">
            <a:avLst/>
          </a:prstGeom>
        </p:spPr>
      </p:pic>
      <p:sp>
        <p:nvSpPr>
          <p:cNvPr id="19" name="Text Description - Polished"/>
          <p:cNvSpPr/>
          <p:nvPr/>
        </p:nvSpPr>
        <p:spPr>
          <a:xfrm>
            <a:off x="9296400" y="0"/>
            <a:ext cx="1371600" cy="6576244"/>
          </a:xfrm>
          <a:prstGeom prst="rect">
            <a:avLst/>
          </a:prstGeom>
          <a:solidFill>
            <a:schemeClr val="bg1">
              <a:alpha val="50000"/>
            </a:schemeClr>
          </a:solidFill>
          <a:effectLst/>
        </p:spPr>
        <p:txBody>
          <a:bodyPr wrap="square" lIns="64008" rIns="64008">
            <a:normAutofit/>
          </a:bodyPr>
          <a:lstStyle/>
          <a:p>
            <a:r>
              <a:rPr lang="en-US" kern="1000" spc="-80" dirty="0">
                <a:latin typeface="Calibri" panose="020F0502020204030204" pitchFamily="34" charset="0"/>
              </a:rPr>
              <a:t>Polished transverse cross- section of a Bi-2212 round wire with 7 bundles of 27 filaments manufactured by </a:t>
            </a:r>
            <a:r>
              <a:rPr lang="en-US" kern="1000" spc="-80" dirty="0" err="1">
                <a:latin typeface="Calibri" panose="020F0502020204030204" pitchFamily="34" charset="0"/>
              </a:rPr>
              <a:t>OST</a:t>
            </a:r>
            <a:r>
              <a:rPr lang="en-US" kern="1000" spc="-80" dirty="0">
                <a:latin typeface="Calibri" panose="020F0502020204030204" pitchFamily="34" charset="0"/>
              </a:rPr>
              <a:t>. This wire was heat treated at 100 </a:t>
            </a:r>
            <a:r>
              <a:rPr lang="en-US" kern="1000" spc="-80" dirty="0" err="1">
                <a:latin typeface="Calibri" panose="020F0502020204030204" pitchFamily="34" charset="0"/>
              </a:rPr>
              <a:t>atm</a:t>
            </a:r>
            <a:r>
              <a:rPr lang="en-US" kern="1000" spc="-80" dirty="0">
                <a:latin typeface="Calibri" panose="020F0502020204030204" pitchFamily="34" charset="0"/>
              </a:rPr>
              <a:t> over-pressure to densify the filaments.</a:t>
            </a:r>
          </a:p>
        </p:txBody>
      </p:sp>
      <p:sp>
        <p:nvSpPr>
          <p:cNvPr id="18" name="Jianyi Jiang Bottom Bar"/>
          <p:cNvSpPr txBox="1">
            <a:spLocks/>
          </p:cNvSpPr>
          <p:nvPr/>
        </p:nvSpPr>
        <p:spPr>
          <a:xfrm>
            <a:off x="1524000" y="6579394"/>
            <a:ext cx="5486400" cy="278607"/>
          </a:xfrm>
          <a:prstGeom prst="rect">
            <a:avLst/>
          </a:prstGeom>
          <a:solidFill>
            <a:schemeClr val="bg1">
              <a:alpha val="50000"/>
            </a:schemeClr>
          </a:solidFill>
          <a:effectLst/>
        </p:spPr>
        <p:txBody>
          <a:bodyPr wrap="square" tIns="18288" bIns="18288" anchor="ctr">
            <a:normAutofit/>
          </a:bodyPr>
          <a:lstStyle>
            <a:defPPr>
              <a:defRPr lang="en-US"/>
            </a:defPPr>
            <a:lvl1pPr>
              <a:defRPr sz="2000">
                <a:latin typeface="Calibri" panose="020F0502020204030204" pitchFamily="34" charset="0"/>
              </a:defRPr>
            </a:lvl1pPr>
          </a:lstStyle>
          <a:p>
            <a:r>
              <a:rPr lang="en-US" sz="1400" dirty="0"/>
              <a:t>FESEM-BSE Image by Jianyi Jiang, ASC, NHMFL</a:t>
            </a:r>
          </a:p>
        </p:txBody>
      </p:sp>
      <p:pic>
        <p:nvPicPr>
          <p:cNvPr id="12" name="FFx18.917 no scale marker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7999"/>
          </a:xfrm>
          <a:prstGeom prst="rect">
            <a:avLst/>
          </a:prstGeom>
        </p:spPr>
      </p:pic>
      <p:pic>
        <p:nvPicPr>
          <p:cNvPr id="10" name="FFx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"/>
            <a:ext cx="9144000" cy="6857999"/>
          </a:xfrm>
          <a:prstGeom prst="rect">
            <a:avLst/>
          </a:prstGeom>
        </p:spPr>
      </p:pic>
      <p:pic>
        <p:nvPicPr>
          <p:cNvPr id="9" name="FFx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"/>
            <a:ext cx="9144000" cy="6857999"/>
          </a:xfrm>
          <a:prstGeom prst="rect">
            <a:avLst/>
          </a:prstGeom>
        </p:spPr>
      </p:pic>
      <p:pic>
        <p:nvPicPr>
          <p:cNvPr id="8" name="FFx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"/>
            <a:ext cx="9144000" cy="6857999"/>
          </a:xfrm>
          <a:prstGeom prst="rect">
            <a:avLst/>
          </a:prstGeom>
        </p:spPr>
      </p:pic>
      <p:pic>
        <p:nvPicPr>
          <p:cNvPr id="7" name="FFx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"/>
            <a:ext cx="9144000" cy="6857999"/>
          </a:xfrm>
          <a:prstGeom prst="rect">
            <a:avLst/>
          </a:prstGeom>
        </p:spPr>
      </p:pic>
      <p:pic>
        <p:nvPicPr>
          <p:cNvPr id="6" name="Final Fram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"/>
            <a:ext cx="9144000" cy="6857999"/>
          </a:xfrm>
          <a:prstGeom prst="rect">
            <a:avLst/>
          </a:prstGeom>
        </p:spPr>
      </p:pic>
      <p:sp>
        <p:nvSpPr>
          <p:cNvPr id="2" name="Text Description - Etched"/>
          <p:cNvSpPr/>
          <p:nvPr/>
        </p:nvSpPr>
        <p:spPr>
          <a:xfrm>
            <a:off x="1524000" y="3149"/>
            <a:ext cx="1371600" cy="6576244"/>
          </a:xfrm>
          <a:prstGeom prst="rect">
            <a:avLst/>
          </a:prstGeom>
          <a:solidFill>
            <a:schemeClr val="bg1">
              <a:alpha val="50000"/>
            </a:schemeClr>
          </a:solidFill>
          <a:effectLst/>
        </p:spPr>
        <p:txBody>
          <a:bodyPr wrap="square" lIns="64008" rIns="64008">
            <a:normAutofit/>
          </a:bodyPr>
          <a:lstStyle/>
          <a:p>
            <a:r>
              <a:rPr lang="en-US" kern="1000" spc="-80" dirty="0">
                <a:latin typeface="Calibri" panose="020F0502020204030204" pitchFamily="34" charset="0"/>
              </a:rPr>
              <a:t>Transverse cross- section of a Bi-2212 round wire with 7 bundles of 27 filaments manufactured by </a:t>
            </a:r>
            <a:r>
              <a:rPr lang="en-US" kern="1000" spc="-80" dirty="0" err="1">
                <a:latin typeface="Calibri" panose="020F0502020204030204" pitchFamily="34" charset="0"/>
              </a:rPr>
              <a:t>OST</a:t>
            </a:r>
            <a:r>
              <a:rPr lang="en-US" kern="1000" spc="-80" dirty="0">
                <a:latin typeface="Calibri" panose="020F0502020204030204" pitchFamily="34" charset="0"/>
              </a:rPr>
              <a:t>. This wire was heat treated at 100 </a:t>
            </a:r>
            <a:r>
              <a:rPr lang="en-US" kern="1000" spc="-80" dirty="0" err="1">
                <a:latin typeface="Calibri" panose="020F0502020204030204" pitchFamily="34" charset="0"/>
              </a:rPr>
              <a:t>atm</a:t>
            </a:r>
            <a:r>
              <a:rPr lang="en-US" kern="1000" spc="-80" dirty="0">
                <a:latin typeface="Calibri" panose="020F0502020204030204" pitchFamily="34" charset="0"/>
              </a:rPr>
              <a:t> over-pressure to densify the filaments. The silver matrix was etched down to reveal the sub-surface filament structure.</a:t>
            </a:r>
          </a:p>
        </p:txBody>
      </p:sp>
      <p:sp>
        <p:nvSpPr>
          <p:cNvPr id="3" name="Maxime Matras Bottom Bar"/>
          <p:cNvSpPr txBox="1">
            <a:spLocks/>
          </p:cNvSpPr>
          <p:nvPr/>
        </p:nvSpPr>
        <p:spPr>
          <a:xfrm>
            <a:off x="1524000" y="6579394"/>
            <a:ext cx="5486400" cy="278607"/>
          </a:xfrm>
          <a:prstGeom prst="rect">
            <a:avLst/>
          </a:prstGeom>
          <a:solidFill>
            <a:schemeClr val="bg1">
              <a:alpha val="50000"/>
            </a:schemeClr>
          </a:solidFill>
          <a:effectLst/>
        </p:spPr>
        <p:txBody>
          <a:bodyPr wrap="square" tIns="18288" bIns="18288" anchor="ctr">
            <a:normAutofit fontScale="70000" lnSpcReduction="20000"/>
          </a:bodyPr>
          <a:lstStyle>
            <a:defPPr>
              <a:defRPr lang="en-US"/>
            </a:defPPr>
            <a:lvl1pPr>
              <a:defRPr sz="200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FESEM-SE2 Images (etched wires) by Maxime R. </a:t>
            </a:r>
            <a:r>
              <a:rPr lang="en-US" dirty="0" err="1"/>
              <a:t>Matras</a:t>
            </a:r>
            <a:r>
              <a:rPr lang="en-US" dirty="0"/>
              <a:t>, ASC, NHMFL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2021 08 31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on Applied Superconductors - Ian Pong</a:t>
            </a:r>
            <a:endParaRPr lang="en-GB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00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838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83800" y="838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84580" y="8458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3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" presetClass="exit" presetSubtype="4" accel="2000" decel="2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2" accel="500" decel="5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1" presetClass="entr" presetSubtype="3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60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8" accel="4000" decel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3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93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3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9300" y="1193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5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1" dur="3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8230" y="11823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3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8230" y="11823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3000" fill="hold"/>
                                        <p:tgtEl>
                                          <p:spTgt spid="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3000" fill="hold"/>
                                        <p:tgtEl>
                                          <p:spTgt spid="1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3000" fill="hold"/>
                                        <p:tgtEl>
                                          <p:spTgt spid="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1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8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" presetClass="entr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2" grpId="0" animBg="1"/>
      <p:bldP spid="2" grpId="1" animBg="1"/>
      <p:bldP spid="2" grpId="2" animBg="1"/>
      <p:bldP spid="2" grpId="3" animBg="1"/>
      <p:bldP spid="3" grpId="0" animBg="1"/>
      <p:bldP spid="3" grpId="1" animBg="1"/>
      <p:bldP spid="3" grpId="2" animBg="1"/>
      <p:bldP spid="3" grpId="3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superconductivity?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Superconductivity is a state of matter</a:t>
            </a:r>
          </a:p>
          <a:p>
            <a:r>
              <a:rPr lang="en-US" dirty="0"/>
              <a:t>Its existence depends on</a:t>
            </a:r>
          </a:p>
          <a:p>
            <a:pPr lvl="1"/>
            <a:r>
              <a:rPr lang="en-US" dirty="0"/>
              <a:t>Temperature*</a:t>
            </a:r>
          </a:p>
          <a:p>
            <a:pPr lvl="1"/>
            <a:r>
              <a:rPr lang="en-US" dirty="0"/>
              <a:t>Current density*</a:t>
            </a:r>
          </a:p>
          <a:p>
            <a:pPr lvl="1"/>
            <a:r>
              <a:rPr lang="en-US" dirty="0"/>
              <a:t>Magnetic field*</a:t>
            </a:r>
          </a:p>
          <a:p>
            <a:pPr lvl="1"/>
            <a:r>
              <a:rPr lang="en-US" dirty="0"/>
              <a:t>Pressure</a:t>
            </a:r>
          </a:p>
          <a:p>
            <a:pPr lvl="1"/>
            <a:r>
              <a:rPr lang="en-US" dirty="0"/>
              <a:t>Composition</a:t>
            </a:r>
          </a:p>
          <a:p>
            <a:r>
              <a:rPr lang="en-US" dirty="0"/>
              <a:t>An interdisciplinary subject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2021 08 31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on Applied Superconductors - Ian Pong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37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can we find superconductors?</a:t>
            </a:r>
          </a:p>
        </p:txBody>
      </p:sp>
      <p:pic>
        <p:nvPicPr>
          <p:cNvPr id="1026" name="Picture 2" descr="http://superconductors.org/percht2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345" y="1628800"/>
            <a:ext cx="739089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2021 08 31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on Applied Superconductors - Ian Pong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13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When was superconductivity discovered?</a:t>
            </a:r>
          </a:p>
        </p:txBody>
      </p:sp>
      <p:pic>
        <p:nvPicPr>
          <p:cNvPr id="2050" name="Picture 2" descr="http://images.fineartamerica.com/images-medium-large/sir-james-dewar-1842-1923-grang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340768"/>
            <a:ext cx="39884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9376" y="6145007"/>
            <a:ext cx="57711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http://images.fineartamerica.com/images-medium-large/sir-james-dewar-1842-1923-granger.jpg</a:t>
            </a:r>
          </a:p>
        </p:txBody>
      </p:sp>
      <p:pic>
        <p:nvPicPr>
          <p:cNvPr id="2052" name="Picture 4" descr="http://www.nobelprize.org/nobel_prizes/physics/laureates/1913/onn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1473842"/>
            <a:ext cx="2826078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92322" y="5600911"/>
            <a:ext cx="2481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Heike </a:t>
            </a:r>
            <a:r>
              <a:rPr lang="en-US" dirty="0" err="1"/>
              <a:t>Kamerlingh</a:t>
            </a:r>
            <a:r>
              <a:rPr lang="en-US" dirty="0"/>
              <a:t> </a:t>
            </a:r>
            <a:r>
              <a:rPr lang="en-US" dirty="0" err="1"/>
              <a:t>Onnes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28048" y="6137313"/>
            <a:ext cx="52497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http://www.nobelprize.org/nobel_prizes/physics/laureates/1913/onnes-bio.html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2021 08 31 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on Applied Superconductors - Ian Pong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673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19B6A-F5AA-42AD-BF6B-ACE243287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C92B8-BA2D-4DF3-AD19-4AE274B3A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Conduction</a:t>
            </a:r>
          </a:p>
          <a:p>
            <a:r>
              <a:rPr lang="en-US" dirty="0"/>
              <a:t>Convection</a:t>
            </a:r>
          </a:p>
          <a:p>
            <a:r>
              <a:rPr lang="en-US" dirty="0"/>
              <a:t>Radiation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BF730-9B6F-418D-93A5-979C55C41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2021 08 31 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5BD8F-3FE5-4746-BA2D-0998F4292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on Applied Superconductors - Ian Pong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3B193-E20D-44AD-B24D-CC275E660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6</a:t>
            </a:fld>
            <a:endParaRPr lang="en-GB"/>
          </a:p>
        </p:txBody>
      </p:sp>
      <p:pic>
        <p:nvPicPr>
          <p:cNvPr id="1026" name="Picture 2" descr="3D model nitrogen dewar - TurboSquid 1374858">
            <a:extLst>
              <a:ext uri="{FF2B5EF4-FFF2-40B4-BE49-F238E27FC236}">
                <a16:creationId xmlns:a16="http://schemas.microsoft.com/office/drawing/2014/main" id="{DD208239-781E-445A-B607-98ABB9EDB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764" y="1811174"/>
            <a:ext cx="4081636" cy="408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war Or Vacuum Flask Fully Labelled Diagram With Editable Layers. Royalty  Free Cliparts, Vectors, And Stock Illustration. Image 32555670.">
            <a:extLst>
              <a:ext uri="{FF2B5EF4-FFF2-40B4-BE49-F238E27FC236}">
                <a16:creationId xmlns:a16="http://schemas.microsoft.com/office/drawing/2014/main" id="{CAEED376-96F3-4537-8BF6-4C722B423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1811174"/>
            <a:ext cx="4279749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47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Superconductivity and Magnetism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Superconductivity was discovered because of low temperature physics</a:t>
            </a:r>
          </a:p>
          <a:p>
            <a:r>
              <a:rPr lang="en-US" dirty="0"/>
              <a:t>Its most important application to-date is realized in superconducting magnets, not power transmission</a:t>
            </a:r>
          </a:p>
          <a:p>
            <a:pPr lvl="1"/>
            <a:r>
              <a:rPr lang="en-US" dirty="0"/>
              <a:t>MRI for medical use, NMR for biochemical research</a:t>
            </a:r>
          </a:p>
          <a:p>
            <a:pPr lvl="1"/>
            <a:r>
              <a:rPr lang="en-US" dirty="0"/>
              <a:t>Accelerators and detectors for particle physics</a:t>
            </a:r>
          </a:p>
          <a:p>
            <a:pPr lvl="1"/>
            <a:r>
              <a:rPr lang="en-US" dirty="0"/>
              <a:t>Plasma confinement for fusion energy</a:t>
            </a:r>
          </a:p>
          <a:p>
            <a:r>
              <a:rPr lang="en-US" dirty="0"/>
              <a:t>And a lot of other interesting things… (maglev demo)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2021 08 31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on Applied Superconductors - Ian Pong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7</a:t>
            </a:fld>
            <a:endParaRPr lang="en-GB"/>
          </a:p>
        </p:txBody>
      </p:sp>
      <p:pic>
        <p:nvPicPr>
          <p:cNvPr id="8" name="Picture 7" descr="Chart, diagram&#10;&#10;Description automatically generated with medium confidence">
            <a:extLst>
              <a:ext uri="{FF2B5EF4-FFF2-40B4-BE49-F238E27FC236}">
                <a16:creationId xmlns:a16="http://schemas.microsoft.com/office/drawing/2014/main" id="{C79CE0F0-4A71-4EA5-A443-D3F120104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266" y="2539277"/>
            <a:ext cx="5663952" cy="3586892"/>
          </a:xfrm>
          <a:prstGeom prst="rect">
            <a:avLst/>
          </a:prstGeom>
        </p:spPr>
      </p:pic>
      <p:pic>
        <p:nvPicPr>
          <p:cNvPr id="2050" name="Picture 2" descr="Superconductivity – Simpliphy">
            <a:extLst>
              <a:ext uri="{FF2B5EF4-FFF2-40B4-BE49-F238E27FC236}">
                <a16:creationId xmlns:a16="http://schemas.microsoft.com/office/drawing/2014/main" id="{5679AE5D-7B38-4CDC-A400-B388C38BC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837" y="2539277"/>
            <a:ext cx="4376192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57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Superconducting MRI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945" y="2348880"/>
            <a:ext cx="6101309" cy="26824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36323" y="5261111"/>
            <a:ext cx="4402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H. Wada </a:t>
            </a:r>
            <a:r>
              <a:rPr lang="en-GB" sz="1400" i="1" dirty="0"/>
              <a:t>et al.</a:t>
            </a:r>
            <a:r>
              <a:rPr lang="en-GB" sz="1400" dirty="0"/>
              <a:t>, </a:t>
            </a:r>
            <a:r>
              <a:rPr lang="en-GB" sz="1400" i="1" dirty="0"/>
              <a:t>IEEE Trans. Appl. </a:t>
            </a:r>
            <a:r>
              <a:rPr lang="en-GB" sz="1400" i="1" dirty="0" err="1"/>
              <a:t>Supercond</a:t>
            </a:r>
            <a:r>
              <a:rPr lang="en-GB" sz="1400" i="1" dirty="0"/>
              <a:t>.</a:t>
            </a:r>
            <a:r>
              <a:rPr lang="en-GB" sz="1400" dirty="0"/>
              <a:t> </a:t>
            </a:r>
            <a:r>
              <a:rPr lang="en-GB" sz="1400" b="1" dirty="0"/>
              <a:t>20</a:t>
            </a:r>
            <a:r>
              <a:rPr lang="en-GB" sz="1400" dirty="0"/>
              <a:t> 115 (2010)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2021 08 31 </a:t>
            </a:r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on Applied Superconductors - Ian Pong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8</a:t>
            </a:fld>
            <a:endParaRPr lang="en-GB"/>
          </a:p>
        </p:txBody>
      </p:sp>
      <p:pic>
        <p:nvPicPr>
          <p:cNvPr id="3074" name="Picture 2" descr="http://bungelab.berkeley.edu/wp-content/uploads/2014/03/Lego-MRI-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49352"/>
            <a:ext cx="4767998" cy="2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3791" y="5261111"/>
            <a:ext cx="524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http://bungelab.berkeley.edu/wp-content/uploads/2014/03/Lego-MRI-Image.jpg</a:t>
            </a:r>
          </a:p>
        </p:txBody>
      </p:sp>
    </p:spTree>
    <p:extLst>
      <p:ext uri="{BB962C8B-B14F-4D97-AF65-F5344CB8AC3E}">
        <p14:creationId xmlns:p14="http://schemas.microsoft.com/office/powerpoint/2010/main" val="3532129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ro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8161" y="1052736"/>
            <a:ext cx="6435679" cy="482675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2021 08 31 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on Applied Superconductors - Ian Pong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9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661904" y="5933260"/>
            <a:ext cx="4868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https://www.youtube.com/watch?v=A1vyB-O5i6E</a:t>
            </a:r>
          </a:p>
        </p:txBody>
      </p:sp>
    </p:spTree>
    <p:extLst>
      <p:ext uri="{BB962C8B-B14F-4D97-AF65-F5344CB8AC3E}">
        <p14:creationId xmlns:p14="http://schemas.microsoft.com/office/powerpoint/2010/main" val="25059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8123</TotalTime>
  <Words>1021</Words>
  <Application>Microsoft Office PowerPoint</Application>
  <PresentationFormat>Widescreen</PresentationFormat>
  <Paragraphs>172</Paragraphs>
  <Slides>22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Wingdings</vt:lpstr>
      <vt:lpstr>Office Theme</vt:lpstr>
      <vt:lpstr>Tutorial on Applied Superconductors</vt:lpstr>
      <vt:lpstr>Applied Superconductors</vt:lpstr>
      <vt:lpstr>What is superconductivity?</vt:lpstr>
      <vt:lpstr>Where can we find superconductors?</vt:lpstr>
      <vt:lpstr>When was superconductivity discovered?</vt:lpstr>
      <vt:lpstr>Heat Transfer</vt:lpstr>
      <vt:lpstr>Superconductivity and Magnetism</vt:lpstr>
      <vt:lpstr>Superconducting MRI</vt:lpstr>
      <vt:lpstr>PowerPoint Presentation</vt:lpstr>
      <vt:lpstr>PowerPoint Presentation</vt:lpstr>
      <vt:lpstr>How NbTi strands are made</vt:lpstr>
      <vt:lpstr>How NbTi strands are made</vt:lpstr>
      <vt:lpstr>How NbTi strands are made</vt:lpstr>
      <vt:lpstr>How NbTi strands are made</vt:lpstr>
      <vt:lpstr>How NbTi strands are made</vt:lpstr>
      <vt:lpstr>Rutherford Cabling</vt:lpstr>
      <vt:lpstr>How Cable-in-Conduit-Conductors are made</vt:lpstr>
      <vt:lpstr>ITER CICC: Components</vt:lpstr>
      <vt:lpstr>CSJA2 HFZ</vt:lpstr>
      <vt:lpstr>Who needs superconducting magnets</vt:lpstr>
      <vt:lpstr>Myth Buster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LBNL LARP Effort – Ian Pong</dc:title>
  <dc:creator>Ian Pong</dc:creator>
  <cp:lastModifiedBy>Ian Pong</cp:lastModifiedBy>
  <cp:revision>38</cp:revision>
  <dcterms:created xsi:type="dcterms:W3CDTF">2013-02-14T18:56:39Z</dcterms:created>
  <dcterms:modified xsi:type="dcterms:W3CDTF">2021-08-31T20:59:30Z</dcterms:modified>
</cp:coreProperties>
</file>