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</p:sldMasterIdLst>
  <p:notesMasterIdLst>
    <p:notesMasterId r:id="rId41"/>
  </p:notesMasterIdLst>
  <p:sldIdLst>
    <p:sldId id="256" r:id="rId3"/>
    <p:sldId id="832" r:id="rId4"/>
    <p:sldId id="870" r:id="rId5"/>
    <p:sldId id="892" r:id="rId6"/>
    <p:sldId id="334" r:id="rId7"/>
    <p:sldId id="897" r:id="rId8"/>
    <p:sldId id="896" r:id="rId9"/>
    <p:sldId id="902" r:id="rId10"/>
    <p:sldId id="901" r:id="rId11"/>
    <p:sldId id="904" r:id="rId12"/>
    <p:sldId id="903" r:id="rId13"/>
    <p:sldId id="898" r:id="rId14"/>
    <p:sldId id="899" r:id="rId15"/>
    <p:sldId id="337" r:id="rId16"/>
    <p:sldId id="351" r:id="rId17"/>
    <p:sldId id="905" r:id="rId18"/>
    <p:sldId id="746" r:id="rId19"/>
    <p:sldId id="900" r:id="rId20"/>
    <p:sldId id="747" r:id="rId21"/>
    <p:sldId id="257" r:id="rId22"/>
    <p:sldId id="259" r:id="rId23"/>
    <p:sldId id="908" r:id="rId24"/>
    <p:sldId id="906" r:id="rId25"/>
    <p:sldId id="840" r:id="rId26"/>
    <p:sldId id="834" r:id="rId27"/>
    <p:sldId id="841" r:id="rId28"/>
    <p:sldId id="845" r:id="rId29"/>
    <p:sldId id="847" r:id="rId30"/>
    <p:sldId id="846" r:id="rId31"/>
    <p:sldId id="842" r:id="rId32"/>
    <p:sldId id="844" r:id="rId33"/>
    <p:sldId id="274" r:id="rId34"/>
    <p:sldId id="276" r:id="rId35"/>
    <p:sldId id="909" r:id="rId36"/>
    <p:sldId id="910" r:id="rId37"/>
    <p:sldId id="911" r:id="rId38"/>
    <p:sldId id="912" r:id="rId39"/>
    <p:sldId id="91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>
      <p:cViewPr varScale="1">
        <p:scale>
          <a:sx n="117" d="100"/>
          <a:sy n="117" d="100"/>
        </p:scale>
        <p:origin x="120" y="3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8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767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834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F5B81-1974-4045-9BE2-8792D491B8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58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160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0714_001-2-Edit_blueppt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"/>
            <a:ext cx="12192000" cy="855663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x-none" altLang="x-none" sz="2400">
              <a:solidFill>
                <a:srgbClr val="000000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2579"/>
            <a:ext cx="12192000" cy="8430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0C11F7-91F7-EF4B-BDE6-9C994AE44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0800"/>
            <a:ext cx="688900" cy="347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546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99484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249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34430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08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57120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64994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37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211690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90180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878645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356409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12214865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576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732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308168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66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with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810185" y="1930566"/>
            <a:ext cx="2216852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6200166" y="1930566"/>
            <a:ext cx="2216852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8582913" y="1930566"/>
            <a:ext cx="2216852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1422586" y="1930566"/>
            <a:ext cx="2216852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30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04" y="3602184"/>
            <a:ext cx="5278225" cy="287308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68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2" y="958853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31 July 2019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7" y="6504216"/>
            <a:ext cx="8349492" cy="250031"/>
          </a:xfrm>
          <a:prstGeom prst="rect">
            <a:avLst/>
          </a:prstGeo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S. Krave | Investigation of Thermoplastic Matrix Materials for Nb3Sn Superconducting Coils MDP Edition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565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"/>
            <a:ext cx="12192000" cy="855663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x-none" altLang="x-none" sz="2400">
              <a:solidFill>
                <a:srgbClr val="000000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2579"/>
            <a:ext cx="12192000" cy="8430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0C11F7-91F7-EF4B-BDE6-9C994AE44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0800"/>
            <a:ext cx="688900" cy="347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989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B98D08-8358-47EC-A2ED-D44D2A480CA1}"/>
              </a:ext>
            </a:extLst>
          </p:cNvPr>
          <p:cNvSpPr/>
          <p:nvPr userDrawn="1"/>
        </p:nvSpPr>
        <p:spPr>
          <a:xfrm>
            <a:off x="11589843" y="6270964"/>
            <a:ext cx="343856" cy="256032"/>
          </a:xfrm>
          <a:prstGeom prst="ellipse">
            <a:avLst/>
          </a:prstGeom>
          <a:solidFill>
            <a:srgbClr val="566A86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1" dirty="0">
              <a:solidFill>
                <a:schemeClr val="tx1"/>
              </a:solidFill>
              <a:latin typeface="Lato Light" charset="0"/>
              <a:cs typeface="Lato Light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70631F-8B23-40D6-A83E-3ED21ED14B2A}"/>
              </a:ext>
            </a:extLst>
          </p:cNvPr>
          <p:cNvSpPr txBox="1"/>
          <p:nvPr userDrawn="1"/>
        </p:nvSpPr>
        <p:spPr>
          <a:xfrm>
            <a:off x="11617978" y="6294663"/>
            <a:ext cx="287586" cy="207753"/>
          </a:xfrm>
          <a:prstGeom prst="rect">
            <a:avLst/>
          </a:prstGeom>
          <a:noFill/>
        </p:spPr>
        <p:txBody>
          <a:bodyPr wrap="square" lIns="68584" tIns="34292" rIns="68584" bIns="34292" rtlCol="0">
            <a:spAutoFit/>
          </a:bodyPr>
          <a:lstStyle/>
          <a:p>
            <a:pPr algn="ctr"/>
            <a:fld id="{260E2A6B-A809-4840-BF14-8648BC0BDF87}" type="slidenum">
              <a:rPr lang="id-ID" sz="900" b="1" smtClean="0">
                <a:solidFill>
                  <a:schemeClr val="bg1"/>
                </a:solidFill>
                <a:latin typeface="Lato Light" charset="0"/>
                <a:cs typeface="Lato Light" charset="0"/>
              </a:rPr>
              <a:pPr algn="ctr"/>
              <a:t>‹#›</a:t>
            </a:fld>
            <a:endParaRPr lang="id-ID" sz="900" b="1" dirty="0">
              <a:solidFill>
                <a:schemeClr val="bg1"/>
              </a:solidFill>
              <a:latin typeface="Lato Light" charset="0"/>
              <a:cs typeface="Lato Light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4B2756-BFB9-4261-8364-A8E2F8E18727}"/>
              </a:ext>
            </a:extLst>
          </p:cNvPr>
          <p:cNvSpPr/>
          <p:nvPr userDrawn="1"/>
        </p:nvSpPr>
        <p:spPr>
          <a:xfrm>
            <a:off x="0" y="-1"/>
            <a:ext cx="12192000" cy="457200"/>
          </a:xfrm>
          <a:prstGeom prst="rect">
            <a:avLst/>
          </a:prstGeom>
          <a:solidFill>
            <a:srgbClr val="259D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F2BCE4-03BC-47AB-8522-21FB88F8C7D1}"/>
              </a:ext>
            </a:extLst>
          </p:cNvPr>
          <p:cNvSpPr/>
          <p:nvPr userDrawn="1"/>
        </p:nvSpPr>
        <p:spPr>
          <a:xfrm>
            <a:off x="0" y="6620996"/>
            <a:ext cx="12192000" cy="228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DE-SC0018701 Update – September 28, 2021</a:t>
            </a:r>
          </a:p>
        </p:txBody>
      </p:sp>
    </p:spTree>
    <p:extLst>
      <p:ext uri="{BB962C8B-B14F-4D97-AF65-F5344CB8AC3E}">
        <p14:creationId xmlns:p14="http://schemas.microsoft.com/office/powerpoint/2010/main" val="554350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Updates on Material Studies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53136"/>
            <a:ext cx="10363200" cy="1224136"/>
          </a:xfrm>
          <a:solidFill>
            <a:srgbClr val="EAEAEA">
              <a:alpha val="23137"/>
            </a:srgbClr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S. Krave, A. Haight, T. Shen, J. L. </a:t>
            </a:r>
            <a:r>
              <a:rPr lang="en-US" dirty="0" err="1"/>
              <a:t>Rudeiros</a:t>
            </a:r>
            <a:endParaRPr lang="en-US" dirty="0"/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8 December 2021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US Magnet Development Program</a:t>
            </a: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02836-8383-4577-ADBE-A75C21329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3226"/>
          </a:xfrm>
        </p:spPr>
        <p:txBody>
          <a:bodyPr/>
          <a:lstStyle/>
          <a:p>
            <a:r>
              <a:rPr lang="en-US" dirty="0"/>
              <a:t>Thermal Expansion – Particle Size &amp; Loading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FD780E-516B-493C-A049-DE9AA9400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544" y="1174940"/>
            <a:ext cx="8483753" cy="53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86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202A0-8716-4E7F-B282-5FFD1BA54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1506"/>
          </a:xfrm>
        </p:spPr>
        <p:txBody>
          <a:bodyPr/>
          <a:lstStyle/>
          <a:p>
            <a:r>
              <a:rPr lang="en-US" dirty="0"/>
              <a:t>Electrical Properties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0BDA3-73AE-40B4-9DB3-6FF26D701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63" y="1206632"/>
            <a:ext cx="5449182" cy="3136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57E35C-9794-4FF6-8F97-E957383CC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954" y="1206632"/>
            <a:ext cx="5449183" cy="3152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2819E6-7E5B-43FA-B5F4-E8DC30905930}"/>
              </a:ext>
            </a:extLst>
          </p:cNvPr>
          <p:cNvSpPr txBox="1"/>
          <p:nvPr/>
        </p:nvSpPr>
        <p:spPr>
          <a:xfrm>
            <a:off x="503863" y="4732256"/>
            <a:ext cx="108499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Modeling at MIT indicated that there was a potential concern with breakdown initiating at particle boundaries resulting in lower electrical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Testing at CTD shows that the particles have no significant effect on electrical performance</a:t>
            </a:r>
          </a:p>
        </p:txBody>
      </p:sp>
    </p:spTree>
    <p:extLst>
      <p:ext uri="{BB962C8B-B14F-4D97-AF65-F5344CB8AC3E}">
        <p14:creationId xmlns:p14="http://schemas.microsoft.com/office/powerpoint/2010/main" val="1833728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503D0-C4E5-40C2-927A-DEFAFE81C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13" y="389875"/>
            <a:ext cx="10515600" cy="945201"/>
          </a:xfrm>
        </p:spPr>
        <p:txBody>
          <a:bodyPr>
            <a:normAutofit/>
          </a:bodyPr>
          <a:lstStyle/>
          <a:p>
            <a:r>
              <a:rPr lang="en-US" sz="3200" dirty="0"/>
              <a:t>Other Thermally Conductive Resins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ABE92-3D03-4AF2-8B3B-0BB4D7452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763" y="1253330"/>
            <a:ext cx="10515599" cy="5119189"/>
          </a:xfrm>
        </p:spPr>
        <p:txBody>
          <a:bodyPr>
            <a:normAutofit/>
          </a:bodyPr>
          <a:lstStyle/>
          <a:p>
            <a:r>
              <a:rPr lang="en-US" sz="2000" dirty="0">
                <a:sym typeface="Symbol" panose="05050102010706020507" pitchFamily="18" charset="2"/>
              </a:rPr>
              <a:t>Focusing on Filler 3 from Phase I</a:t>
            </a:r>
          </a:p>
          <a:p>
            <a:pPr lvl="1"/>
            <a:r>
              <a:rPr lang="en-US" sz="1600" dirty="0">
                <a:sym typeface="Symbol" panose="05050102010706020507" pitchFamily="18" charset="2"/>
              </a:rPr>
              <a:t>Higher thermal conductivity than Filler 1</a:t>
            </a:r>
          </a:p>
          <a:p>
            <a:pPr lvl="1"/>
            <a:r>
              <a:rPr lang="en-US" sz="1600" dirty="0">
                <a:sym typeface="Symbol" panose="05050102010706020507" pitchFamily="18" charset="2"/>
              </a:rPr>
              <a:t>Additional synergistic possibilities when blended</a:t>
            </a:r>
            <a:br>
              <a:rPr lang="en-US" sz="1600" dirty="0">
                <a:sym typeface="Symbol" panose="05050102010706020507" pitchFamily="18" charset="2"/>
              </a:rPr>
            </a:br>
            <a:r>
              <a:rPr lang="en-US" sz="1600" dirty="0">
                <a:sym typeface="Symbol" panose="05050102010706020507" pitchFamily="18" charset="2"/>
              </a:rPr>
              <a:t>with Filler 1</a:t>
            </a:r>
          </a:p>
          <a:p>
            <a:r>
              <a:rPr lang="en-US" sz="2000" dirty="0">
                <a:sym typeface="Symbol" panose="05050102010706020507" pitchFamily="18" charset="2"/>
              </a:rPr>
              <a:t>Particles were surface modified for improved </a:t>
            </a:r>
            <a:br>
              <a:rPr lang="en-US" sz="2000" dirty="0">
                <a:sym typeface="Symbol" panose="05050102010706020507" pitchFamily="18" charset="2"/>
              </a:rPr>
            </a:br>
            <a:r>
              <a:rPr lang="en-US" sz="2000" dirty="0">
                <a:sym typeface="Symbol" panose="05050102010706020507" pitchFamily="18" charset="2"/>
              </a:rPr>
              <a:t>dispersion, treatment also shown to </a:t>
            </a:r>
            <a:br>
              <a:rPr lang="en-US" sz="2000" dirty="0">
                <a:sym typeface="Symbol" panose="05050102010706020507" pitchFamily="18" charset="2"/>
              </a:rPr>
            </a:br>
            <a:r>
              <a:rPr lang="en-US" sz="2000" dirty="0">
                <a:sym typeface="Symbol" panose="05050102010706020507" pitchFamily="18" charset="2"/>
              </a:rPr>
              <a:t>lower viscosity</a:t>
            </a:r>
          </a:p>
          <a:p>
            <a:r>
              <a:rPr lang="en-US" sz="2000" dirty="0"/>
              <a:t>Thermal conductivity evaluated at MIT using</a:t>
            </a:r>
            <a:br>
              <a:rPr lang="en-US" sz="2000" dirty="0"/>
            </a:br>
            <a:r>
              <a:rPr lang="en-US" sz="2000" dirty="0"/>
              <a:t>3</a:t>
            </a:r>
            <a:r>
              <a:rPr lang="en-US" sz="2000" dirty="0">
                <a:sym typeface="Symbol" panose="05050102010706020507" pitchFamily="18" charset="2"/>
              </a:rPr>
              <a:t> method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Joule heating in the wire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/>
              <a:t>oscillatory heating that is </a:t>
            </a:r>
            <a:br>
              <a:rPr lang="en-US" sz="1800" dirty="0"/>
            </a:br>
            <a:r>
              <a:rPr lang="en-US" sz="1800" dirty="0"/>
              <a:t>dissipated to surrounding material  </a:t>
            </a:r>
          </a:p>
          <a:p>
            <a:pPr lvl="2">
              <a:lnSpc>
                <a:spcPct val="110000"/>
              </a:lnSpc>
            </a:pPr>
            <a:r>
              <a:rPr lang="en-US" sz="1500" dirty="0"/>
              <a:t>Amplitude of temperature oscillations </a:t>
            </a:r>
            <a:br>
              <a:rPr lang="en-US" sz="1500" dirty="0"/>
            </a:br>
            <a:r>
              <a:rPr lang="en-US" sz="1500" dirty="0"/>
              <a:t>in wire used to infer thermal conductivity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629E36-EF1D-4367-9B1A-9FD8230EB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813" y="4513113"/>
            <a:ext cx="2985985" cy="1552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9A5A5E-0598-4AB2-82D5-6067D659A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35" r="21803"/>
          <a:stretch/>
        </p:blipFill>
        <p:spPr>
          <a:xfrm>
            <a:off x="8480798" y="4949952"/>
            <a:ext cx="3484984" cy="67834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1F8BD551-D15B-4AC2-9887-584D65FCAA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t="3759" r="7108" b="3013"/>
          <a:stretch/>
        </p:blipFill>
        <p:spPr>
          <a:xfrm>
            <a:off x="5578038" y="1908048"/>
            <a:ext cx="3484984" cy="24394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773C38-2679-4D76-86E7-FE4DE689B830}"/>
              </a:ext>
            </a:extLst>
          </p:cNvPr>
          <p:cNvSpPr txBox="1"/>
          <p:nvPr/>
        </p:nvSpPr>
        <p:spPr>
          <a:xfrm>
            <a:off x="9063022" y="2569080"/>
            <a:ext cx="29074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u="none" strike="noStrike" baseline="0" dirty="0"/>
              <a:t>E.-S. Lee et al. / </a:t>
            </a:r>
            <a:r>
              <a:rPr lang="en-US" sz="1400" b="0" i="1" u="none" strike="noStrike" baseline="0" dirty="0"/>
              <a:t>Colloids and Surfaces A: </a:t>
            </a:r>
            <a:r>
              <a:rPr lang="en-US" sz="1400" b="0" i="1" u="none" strike="noStrike" baseline="0" dirty="0" err="1"/>
              <a:t>Physicochem</a:t>
            </a:r>
            <a:r>
              <a:rPr lang="en-US" sz="1400" b="0" i="1" u="none" strike="noStrike" baseline="0" dirty="0"/>
              <a:t>. Eng. Aspects</a:t>
            </a:r>
            <a:r>
              <a:rPr lang="en-US" sz="1400" b="0" u="none" strike="noStrike" baseline="0" dirty="0"/>
              <a:t> 316 (2008) 95–103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1493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7A20-15EC-4805-A365-BF69C9CCD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5774"/>
          </a:xfrm>
        </p:spPr>
        <p:txBody>
          <a:bodyPr/>
          <a:lstStyle/>
          <a:p>
            <a:r>
              <a:rPr lang="en-US"/>
              <a:t>Early Results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F1A14-9585-4BD1-99C0-840EAB765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889" y="1441659"/>
            <a:ext cx="3706198" cy="4591495"/>
          </a:xfrm>
        </p:spPr>
        <p:txBody>
          <a:bodyPr>
            <a:normAutofit/>
          </a:bodyPr>
          <a:lstStyle/>
          <a:p>
            <a:r>
              <a:rPr lang="en-US" sz="2400" dirty="0"/>
              <a:t>Increased particle loading to 30 vol% </a:t>
            </a:r>
          </a:p>
          <a:p>
            <a:pPr marL="461963" lvl="1"/>
            <a:r>
              <a:rPr lang="en-US" sz="2000" dirty="0"/>
              <a:t>HEP Phase I material was not processable: paste at 25 vol% filler</a:t>
            </a:r>
          </a:p>
          <a:p>
            <a:pPr marL="461963" lvl="1"/>
            <a:r>
              <a:rPr lang="en-US" sz="2000" dirty="0"/>
              <a:t>These systems were pourable at 30 vol % filler</a:t>
            </a:r>
          </a:p>
          <a:p>
            <a:pPr marL="461963" lvl="1"/>
            <a:r>
              <a:rPr lang="en-US" sz="2000" dirty="0">
                <a:sym typeface="Symbol" panose="05050102010706020507" pitchFamily="18" charset="2"/>
              </a:rPr>
              <a:t> improved by factor of 2 or better at temperatures above 10K relative to HEP Phase I program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DBC95B-5F78-473B-A85E-E53C02025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763" y="1540157"/>
            <a:ext cx="7493669" cy="436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69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219" y="495300"/>
            <a:ext cx="9459177" cy="6858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Toughened Resin Systems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00F0A1-5E8E-4B3B-8780-07485B6AAB64}"/>
              </a:ext>
            </a:extLst>
          </p:cNvPr>
          <p:cNvGraphicFramePr>
            <a:graphicFrameLocks noGrp="1"/>
          </p:cNvGraphicFramePr>
          <p:nvPr/>
        </p:nvGraphicFramePr>
        <p:xfrm>
          <a:off x="404501" y="1160026"/>
          <a:ext cx="10706510" cy="2475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1172">
                  <a:extLst>
                    <a:ext uri="{9D8B030D-6E8A-4147-A177-3AD203B41FA5}">
                      <a16:colId xmlns:a16="http://schemas.microsoft.com/office/drawing/2014/main" val="1872591290"/>
                    </a:ext>
                  </a:extLst>
                </a:gridCol>
                <a:gridCol w="4727335">
                  <a:extLst>
                    <a:ext uri="{9D8B030D-6E8A-4147-A177-3AD203B41FA5}">
                      <a16:colId xmlns:a16="http://schemas.microsoft.com/office/drawing/2014/main" val="972532996"/>
                    </a:ext>
                  </a:extLst>
                </a:gridCol>
                <a:gridCol w="1344471">
                  <a:extLst>
                    <a:ext uri="{9D8B030D-6E8A-4147-A177-3AD203B41FA5}">
                      <a16:colId xmlns:a16="http://schemas.microsoft.com/office/drawing/2014/main" val="1296014423"/>
                    </a:ext>
                  </a:extLst>
                </a:gridCol>
                <a:gridCol w="1418592">
                  <a:extLst>
                    <a:ext uri="{9D8B030D-6E8A-4147-A177-3AD203B41FA5}">
                      <a16:colId xmlns:a16="http://schemas.microsoft.com/office/drawing/2014/main" val="2175767210"/>
                    </a:ext>
                  </a:extLst>
                </a:gridCol>
                <a:gridCol w="1504940">
                  <a:extLst>
                    <a:ext uri="{9D8B030D-6E8A-4147-A177-3AD203B41FA5}">
                      <a16:colId xmlns:a16="http://schemas.microsoft.com/office/drawing/2014/main" val="3333613398"/>
                    </a:ext>
                  </a:extLst>
                </a:gridCol>
              </a:tblGrid>
              <a:tr h="449580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Name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600" baseline="-25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°C (tan </a:t>
                      </a: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)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Viscosity @ 60°C (</a:t>
                      </a:r>
                      <a:r>
                        <a:rPr lang="en-US" sz="1600" dirty="0" err="1">
                          <a:effectLst/>
                        </a:rPr>
                        <a:t>cP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273342"/>
                  </a:ext>
                </a:extLst>
              </a:tr>
              <a:tr h="95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Initial</a:t>
                      </a:r>
                    </a:p>
                  </a:txBody>
                  <a:tcPr marL="41589" marR="4158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hours</a:t>
                      </a:r>
                    </a:p>
                  </a:txBody>
                  <a:tcPr marL="41589" marR="41589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30247"/>
                  </a:ext>
                </a:extLst>
              </a:tr>
              <a:tr h="28306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CTD-101K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Baseline anhydride-cured epoxy resin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150 (avg QA)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 70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100 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extLst>
                  <a:ext uri="{0D108BD9-81ED-4DB2-BD59-A6C34878D82A}">
                    <a16:rowId xmlns:a16="http://schemas.microsoft.com/office/drawing/2014/main" val="1885498782"/>
                  </a:ext>
                </a:extLst>
              </a:tr>
              <a:tr h="29223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CTD-103K2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Long pot life 2-part formulation similar to CTD-101K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141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61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61.5 (4.5 hr)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extLst>
                  <a:ext uri="{0D108BD9-81ED-4DB2-BD59-A6C34878D82A}">
                    <a16:rowId xmlns:a16="http://schemas.microsoft.com/office/drawing/2014/main" val="1514016447"/>
                  </a:ext>
                </a:extLst>
              </a:tr>
              <a:tr h="29223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CTD-103LT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Lightly toughened version of CTD-103K2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126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24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71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extLst>
                  <a:ext uri="{0D108BD9-81ED-4DB2-BD59-A6C34878D82A}">
                    <a16:rowId xmlns:a16="http://schemas.microsoft.com/office/drawing/2014/main" val="2642330316"/>
                  </a:ext>
                </a:extLst>
              </a:tr>
              <a:tr h="31108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CTD-155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Anhydride-cured epoxy resin with reactive rubber </a:t>
                      </a:r>
                      <a:r>
                        <a:rPr lang="en-US" sz="1400" dirty="0" err="1">
                          <a:effectLst/>
                        </a:rPr>
                        <a:t>toughener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147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125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127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extLst>
                  <a:ext uri="{0D108BD9-81ED-4DB2-BD59-A6C34878D82A}">
                    <a16:rowId xmlns:a16="http://schemas.microsoft.com/office/drawing/2014/main" val="279629512"/>
                  </a:ext>
                </a:extLst>
              </a:tr>
              <a:tr h="30165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CTD-701X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Extremely low viscosity, tough polyolefin resin system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131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25 (@ 25°C)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70 (90 min, 25°C)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extLst>
                  <a:ext uri="{0D108BD9-81ED-4DB2-BD59-A6C34878D82A}">
                    <a16:rowId xmlns:a16="http://schemas.microsoft.com/office/drawing/2014/main" val="3877429948"/>
                  </a:ext>
                </a:extLst>
              </a:tr>
              <a:tr h="30165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CTD-7.1E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Low viscosity, toughened amine-cured epoxy resin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72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225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Approx. 2 </a:t>
                      </a:r>
                      <a:r>
                        <a:rPr lang="en-US" sz="1400" dirty="0" err="1">
                          <a:effectLst/>
                        </a:rPr>
                        <a:t>hr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extLst>
                  <a:ext uri="{0D108BD9-81ED-4DB2-BD59-A6C34878D82A}">
                    <a16:rowId xmlns:a16="http://schemas.microsoft.com/office/drawing/2014/main" val="1263817819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C0AEF8-F445-48F5-91D8-7CDA4F769F6C}"/>
              </a:ext>
            </a:extLst>
          </p:cNvPr>
          <p:cNvSpPr/>
          <p:nvPr/>
        </p:nvSpPr>
        <p:spPr>
          <a:xfrm>
            <a:off x="358219" y="2990850"/>
            <a:ext cx="10752792" cy="350952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04FD3C-E8F8-4885-81A1-D64A5DA68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01" y="3648923"/>
            <a:ext cx="4887128" cy="2964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D65F2F-6FFB-4DDA-B08A-FE9BC12D11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1" t="8247" r="2391" b="2405"/>
          <a:stretch/>
        </p:blipFill>
        <p:spPr>
          <a:xfrm>
            <a:off x="5438528" y="3627846"/>
            <a:ext cx="4378868" cy="29648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DB8AB0-71D4-47A7-B6AD-F5AB7BB1AED0}"/>
              </a:ext>
            </a:extLst>
          </p:cNvPr>
          <p:cNvSpPr txBox="1"/>
          <p:nvPr/>
        </p:nvSpPr>
        <p:spPr>
          <a:xfrm>
            <a:off x="9742307" y="3704599"/>
            <a:ext cx="243310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Initial CTD-701X </a:t>
            </a:r>
            <a:br>
              <a:rPr lang="en-US" sz="1800" dirty="0"/>
            </a:br>
            <a:r>
              <a:rPr lang="en-US" sz="1800" dirty="0"/>
              <a:t>formulation </a:t>
            </a:r>
            <a:br>
              <a:rPr lang="en-US" sz="1800" dirty="0"/>
            </a:br>
            <a:r>
              <a:rPr lang="en-US" sz="1800" dirty="0"/>
              <a:t>showed rapid </a:t>
            </a:r>
            <a:br>
              <a:rPr lang="en-US" sz="1800" dirty="0"/>
            </a:br>
            <a:r>
              <a:rPr lang="en-US" sz="1800" dirty="0"/>
              <a:t>viscosity increase </a:t>
            </a:r>
            <a:br>
              <a:rPr lang="en-US" sz="1800" dirty="0"/>
            </a:br>
            <a:r>
              <a:rPr lang="en-US" sz="1800" dirty="0"/>
              <a:t>at 2hr  (25°C)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Catalyst change </a:t>
            </a:r>
            <a:br>
              <a:rPr lang="en-US" sz="1800" dirty="0"/>
            </a:br>
            <a:r>
              <a:rPr lang="en-US" sz="1800" dirty="0"/>
              <a:t>allowed a significant </a:t>
            </a:r>
            <a:br>
              <a:rPr lang="en-US" sz="1800" dirty="0"/>
            </a:br>
            <a:r>
              <a:rPr lang="en-US" sz="1800" dirty="0"/>
              <a:t>increase in </a:t>
            </a:r>
            <a:r>
              <a:rPr lang="en-US" sz="1800" dirty="0" err="1"/>
              <a:t>potlife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– heat required to </a:t>
            </a:r>
            <a:br>
              <a:rPr lang="en-US" sz="1800" dirty="0"/>
            </a:br>
            <a:r>
              <a:rPr lang="en-US" sz="1800" dirty="0"/>
              <a:t>initiate cure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59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3678D-57BF-4880-BB96-29E768A5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85" y="448879"/>
            <a:ext cx="7785928" cy="625777"/>
          </a:xfrm>
        </p:spPr>
        <p:txBody>
          <a:bodyPr>
            <a:noAutofit/>
          </a:bodyPr>
          <a:lstStyle/>
          <a:p>
            <a:r>
              <a:rPr lang="en-US" sz="3200" dirty="0"/>
              <a:t>Mechanical Property Summary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3E10A7-DD6A-492F-9462-64AC835319B1}"/>
              </a:ext>
            </a:extLst>
          </p:cNvPr>
          <p:cNvSpPr txBox="1"/>
          <p:nvPr/>
        </p:nvSpPr>
        <p:spPr>
          <a:xfrm>
            <a:off x="485480" y="994755"/>
            <a:ext cx="6099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6781 style S2 glass reinforcement, </a:t>
            </a:r>
            <a:r>
              <a:rPr lang="en-US" dirty="0" err="1"/>
              <a:t>V</a:t>
            </a:r>
            <a:r>
              <a:rPr lang="en-US" baseline="-25000" dirty="0" err="1"/>
              <a:t>f</a:t>
            </a:r>
            <a:r>
              <a:rPr lang="en-US" dirty="0"/>
              <a:t> ~ 50%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E2C560-BAAD-4812-AA79-FD4C81C38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56" y="1314976"/>
            <a:ext cx="4628717" cy="22506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7D694E-8A85-45BA-916C-7A9ED24DB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73" y="4000359"/>
            <a:ext cx="4586128" cy="225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190D0F-0716-4046-B8FF-E6AFE0DD4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917" y="1288279"/>
            <a:ext cx="4637528" cy="2274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C77D9A-04E3-40DF-A90B-402B6668B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925" y="4013646"/>
            <a:ext cx="4632215" cy="226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10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A03BF-3748-9F47-8859-BFD88EF14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CCT Sub4 Magnet 4K Test Summary</a:t>
            </a:r>
          </a:p>
        </p:txBody>
      </p:sp>
      <p:sp>
        <p:nvSpPr>
          <p:cNvPr id="4" name="Google Shape;112;p1">
            <a:extLst>
              <a:ext uri="{FF2B5EF4-FFF2-40B4-BE49-F238E27FC236}">
                <a16:creationId xmlns:a16="http://schemas.microsoft.com/office/drawing/2014/main" id="{C716BAE2-1B11-FE42-9C93-A3FD36357A55}"/>
              </a:ext>
            </a:extLst>
          </p:cNvPr>
          <p:cNvSpPr txBox="1"/>
          <p:nvPr/>
        </p:nvSpPr>
        <p:spPr>
          <a:xfrm>
            <a:off x="1307354" y="1653871"/>
            <a:ext cx="9320701" cy="1323399"/>
          </a:xfrm>
          <a:prstGeom prst="rect">
            <a:avLst/>
          </a:prstGeom>
          <a:solidFill>
            <a:srgbClr val="C4BD9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was supported by the US. Department of Energy, Office of Science, Office of High Energy Physics </a:t>
            </a:r>
            <a:endParaRPr sz="1600" dirty="0"/>
          </a:p>
          <a:p>
            <a:pPr lvl="0" algn="ctr"/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 a phase II SBIR award with the </a:t>
            </a:r>
            <a:r>
              <a:rPr lang="en-US" sz="1600" b="1" dirty="0">
                <a:solidFill>
                  <a:srgbClr val="1513FF"/>
                </a:solidFill>
                <a:latin typeface="Calibri"/>
                <a:ea typeface="Calibri"/>
                <a:cs typeface="Calibri"/>
                <a:sym typeface="Calibri"/>
              </a:rPr>
              <a:t>Composite Technology Development, Inc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., led by </a:t>
            </a:r>
            <a:r>
              <a:rPr lang="en-US" sz="1600" b="1" dirty="0">
                <a:solidFill>
                  <a:srgbClr val="1513FF"/>
                </a:solidFill>
                <a:latin typeface="Calibri"/>
                <a:ea typeface="Calibri"/>
                <a:cs typeface="Calibri"/>
                <a:sym typeface="Calibri"/>
              </a:rPr>
              <a:t>Andrea Haight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b="1" dirty="0">
                <a:solidFill>
                  <a:srgbClr val="1513FF"/>
                </a:solidFill>
                <a:latin typeface="Calibri"/>
                <a:ea typeface="Calibri"/>
                <a:cs typeface="Calibri"/>
                <a:sym typeface="Calibri"/>
              </a:rPr>
              <a:t>LBNL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led by </a:t>
            </a:r>
            <a:r>
              <a:rPr lang="en-US" sz="1600" b="1" dirty="0">
                <a:solidFill>
                  <a:srgbClr val="1513FF"/>
                </a:solidFill>
                <a:latin typeface="Calibri"/>
                <a:ea typeface="Calibri"/>
                <a:cs typeface="Calibri"/>
                <a:sym typeface="Calibri"/>
              </a:rPr>
              <a:t>Tengming Shen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en-US" sz="1600" b="1" dirty="0">
                <a:solidFill>
                  <a:srgbClr val="1513FF"/>
                </a:solidFill>
                <a:latin typeface="Calibri"/>
                <a:ea typeface="Calibri"/>
                <a:cs typeface="Calibri"/>
                <a:sym typeface="Calibri"/>
              </a:rPr>
              <a:t>Fermilab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led by </a:t>
            </a:r>
            <a:r>
              <a:rPr lang="en-US" sz="1600" b="1" dirty="0">
                <a:solidFill>
                  <a:srgbClr val="1513FF"/>
                </a:solidFill>
                <a:latin typeface="Calibri"/>
                <a:ea typeface="Calibri"/>
                <a:cs typeface="Calibri"/>
                <a:sym typeface="Calibri"/>
              </a:rPr>
              <a:t>Steve Krave</a:t>
            </a: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Work at LBNL was partially supported by the </a:t>
            </a:r>
            <a:r>
              <a:rPr lang="en-US" sz="16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US. Department of Energy, Office of Science, Office of High Energy Physics through the U.S. Magnet Development Program.</a:t>
            </a:r>
            <a:endParaRPr sz="1600" dirty="0"/>
          </a:p>
        </p:txBody>
      </p:sp>
      <p:sp>
        <p:nvSpPr>
          <p:cNvPr id="5" name="Google Shape;112;p1">
            <a:extLst>
              <a:ext uri="{FF2B5EF4-FFF2-40B4-BE49-F238E27FC236}">
                <a16:creationId xmlns:a16="http://schemas.microsoft.com/office/drawing/2014/main" id="{6998E102-746C-BC42-8FC9-54609025129D}"/>
              </a:ext>
            </a:extLst>
          </p:cNvPr>
          <p:cNvSpPr txBox="1"/>
          <p:nvPr/>
        </p:nvSpPr>
        <p:spPr>
          <a:xfrm>
            <a:off x="1768724" y="4940727"/>
            <a:ext cx="8654551" cy="13233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US" sz="16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Thanks LBNL colleagues who involved in the design, construction, and test of this magnet. </a:t>
            </a:r>
            <a:r>
              <a:rPr lang="en-US" sz="1600" dirty="0">
                <a:solidFill>
                  <a:srgbClr val="151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Jose Luis </a:t>
            </a:r>
            <a:r>
              <a:rPr lang="en-US" sz="1600" dirty="0" err="1">
                <a:solidFill>
                  <a:srgbClr val="151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Rudeiros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Diego Arbelaez, Tim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Bogdanof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Laura Garcia Fajardo, </a:t>
            </a:r>
            <a:r>
              <a:rPr lang="en-US" sz="16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Geonseok</a:t>
            </a: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Lee,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Mark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Krutulis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Elizabeth Lee, Maxim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Marchevsky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Max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Maruszewski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Cory Myers, Robert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Memmo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Jim Swanson, Jordan Taylor, Reed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Teyber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Marcos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Turqueti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Lucas Brouwer,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Shlomo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Caspi, Marius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Junchno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Paolo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Ferracin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Ian Pong, Soren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Prestemon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21D4F-6CA5-214E-A7E0-E9C693FBE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39" y="3581010"/>
            <a:ext cx="3505200" cy="500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59586A-80BC-7D41-8081-B15C1937A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594" y="3590023"/>
            <a:ext cx="3086100" cy="66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7C8BBE-E341-7B49-B034-7A529DC07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226" y="3458885"/>
            <a:ext cx="1506384" cy="114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29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A47B2-B138-C145-8314-A6513293C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8247"/>
            <a:ext cx="10366248" cy="768731"/>
          </a:xfrm>
        </p:spPr>
        <p:txBody>
          <a:bodyPr/>
          <a:lstStyle/>
          <a:p>
            <a:r>
              <a:rPr lang="en-US" b="1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FE7AC-7F81-734D-9AC0-2691FDA59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524" y="1430235"/>
            <a:ext cx="10515600" cy="4351338"/>
          </a:xfrm>
        </p:spPr>
        <p:txBody>
          <a:bodyPr/>
          <a:lstStyle/>
          <a:p>
            <a:r>
              <a:rPr lang="en-US" sz="2400" b="1" dirty="0"/>
              <a:t>CTD-101K and NHMFL Mix 61 have been two primary epoxy resins used for constructing superconducting accelerator magnets.</a:t>
            </a:r>
          </a:p>
          <a:p>
            <a:r>
              <a:rPr lang="en-US" sz="2400" b="1" dirty="0"/>
              <a:t>A non-epoxy, high toughness, potentially radiation hard resin CTD-701x was developed in a collaboration between Composite Technology Development, Inc. (CTD), Fermilab and LBNL, and first applied in the LBNL’s subscale Nb</a:t>
            </a:r>
            <a:r>
              <a:rPr lang="en-US" sz="2400" b="1" baseline="-25000" dirty="0"/>
              <a:t>3</a:t>
            </a:r>
            <a:r>
              <a:rPr lang="en-US" sz="2400" b="1" dirty="0"/>
              <a:t>Sn CCT magnet.</a:t>
            </a:r>
          </a:p>
          <a:p>
            <a:r>
              <a:rPr lang="en-US" sz="2400" b="1" dirty="0"/>
              <a:t>4K magnet testing was performed in August 2021 at LBNL. Good quench behavior was obtained with improved understanding of quench locations and driving mechanisms.</a:t>
            </a:r>
          </a:p>
          <a:p>
            <a:r>
              <a:rPr lang="en-US" sz="2400" b="1" dirty="0"/>
              <a:t>The resin looks a promising system to pursue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62627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BCB83-06A0-4466-8F01-AD09554C9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10" y="459394"/>
            <a:ext cx="10515600" cy="710506"/>
          </a:xfrm>
        </p:spPr>
        <p:txBody>
          <a:bodyPr>
            <a:normAutofit fontScale="90000"/>
          </a:bodyPr>
          <a:lstStyle/>
          <a:p>
            <a:r>
              <a:rPr lang="en-US" dirty="0"/>
              <a:t>Subscale CCT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FDEEC-B9A4-4139-9B6E-A592E48761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1571" y="1605328"/>
            <a:ext cx="6000266" cy="49797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">
              <a:spcBef>
                <a:spcPts val="600"/>
              </a:spcBef>
            </a:pPr>
            <a:r>
              <a:rPr lang="en-US" sz="2400" dirty="0"/>
              <a:t>CTD-701X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L2D and L1E impregnated, some process changes for L1E to reduce voids</a:t>
            </a:r>
          </a:p>
          <a:p>
            <a:pPr>
              <a:spcBef>
                <a:spcPts val="600"/>
              </a:spcBef>
            </a:pPr>
            <a:endParaRPr lang="en-US" sz="24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759FCE-6CF8-4F55-91BA-6E0C26BEA3B0}"/>
              </a:ext>
            </a:extLst>
          </p:cNvPr>
          <p:cNvGrpSpPr/>
          <p:nvPr/>
        </p:nvGrpSpPr>
        <p:grpSpPr>
          <a:xfrm>
            <a:off x="6588939" y="678250"/>
            <a:ext cx="5473069" cy="2672923"/>
            <a:chOff x="197189" y="3149348"/>
            <a:chExt cx="6293636" cy="3175252"/>
          </a:xfrm>
        </p:grpSpPr>
        <p:pic>
          <p:nvPicPr>
            <p:cNvPr id="17" name="Picture 16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76E7B16F-447A-4C85-BE6E-776413D0B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89" y="3509344"/>
              <a:ext cx="6293636" cy="281525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912238F-2109-47B9-8503-7019AA809223}"/>
                </a:ext>
              </a:extLst>
            </p:cNvPr>
            <p:cNvSpPr txBox="1"/>
            <p:nvPr/>
          </p:nvSpPr>
          <p:spPr>
            <a:xfrm>
              <a:off x="1634269" y="3149348"/>
              <a:ext cx="3419475" cy="496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259DCE"/>
                  </a:solidFill>
                </a:rPr>
                <a:t>L1E after impregnation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4DF485-40A6-42D9-8CB6-0FC482F5CF0F}"/>
              </a:ext>
            </a:extLst>
          </p:cNvPr>
          <p:cNvGrpSpPr/>
          <p:nvPr/>
        </p:nvGrpSpPr>
        <p:grpSpPr>
          <a:xfrm>
            <a:off x="429110" y="3624037"/>
            <a:ext cx="6533665" cy="2785597"/>
            <a:chOff x="429110" y="3322247"/>
            <a:chExt cx="5876441" cy="2497920"/>
          </a:xfrm>
        </p:grpSpPr>
        <p:pic>
          <p:nvPicPr>
            <p:cNvPr id="23" name="Picture 22" descr="A picture containing table, indoor, desk, office&#10;&#10;Description automatically generated">
              <a:extLst>
                <a:ext uri="{FF2B5EF4-FFF2-40B4-BE49-F238E27FC236}">
                  <a16:creationId xmlns:a16="http://schemas.microsoft.com/office/drawing/2014/main" id="{DE790752-CF49-4710-87AC-01C695BCD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7" b="34105"/>
            <a:stretch/>
          </p:blipFill>
          <p:spPr>
            <a:xfrm>
              <a:off x="429110" y="3657415"/>
              <a:ext cx="5876441" cy="216275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628B804-11C0-408D-818C-E5B5151FE723}"/>
                </a:ext>
              </a:extLst>
            </p:cNvPr>
            <p:cNvSpPr txBox="1"/>
            <p:nvPr/>
          </p:nvSpPr>
          <p:spPr>
            <a:xfrm>
              <a:off x="1911417" y="3322247"/>
              <a:ext cx="29118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259DCE"/>
                  </a:solidFill>
                </a:rPr>
                <a:t>Quench antenna mounting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A25EE57-930E-471E-BBA5-8396100AB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023" y="3873074"/>
            <a:ext cx="3419966" cy="256875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0660D1-7429-40CD-ADAC-F23839DCC2C1}"/>
              </a:ext>
            </a:extLst>
          </p:cNvPr>
          <p:cNvSpPr txBox="1"/>
          <p:nvPr/>
        </p:nvSpPr>
        <p:spPr>
          <a:xfrm>
            <a:off x="7953092" y="3487777"/>
            <a:ext cx="2911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59DCE"/>
                </a:solidFill>
              </a:rPr>
              <a:t>Shell Press</a:t>
            </a:r>
          </a:p>
        </p:txBody>
      </p:sp>
    </p:spTree>
    <p:extLst>
      <p:ext uri="{BB962C8B-B14F-4D97-AF65-F5344CB8AC3E}">
        <p14:creationId xmlns:p14="http://schemas.microsoft.com/office/powerpoint/2010/main" val="4122068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4C576-63DF-1742-81ED-00E71F380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434200"/>
            <a:ext cx="10515600" cy="8540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Magnet Construction (Assembly and Test Phase)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1066BD-1274-DA48-B94B-EC25ED96A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8450721" y="2444569"/>
            <a:ext cx="3441666" cy="2581250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B3C75FD-3C14-44EB-AC67-D2350A9F8AF3}"/>
              </a:ext>
            </a:extLst>
          </p:cNvPr>
          <p:cNvGrpSpPr/>
          <p:nvPr/>
        </p:nvGrpSpPr>
        <p:grpSpPr>
          <a:xfrm>
            <a:off x="299613" y="2059646"/>
            <a:ext cx="3825663" cy="2738708"/>
            <a:chOff x="366088" y="2081260"/>
            <a:chExt cx="3825663" cy="27387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0A1A89-3F59-AD45-82E2-2D10AA191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859"/>
            <a:stretch/>
          </p:blipFill>
          <p:spPr>
            <a:xfrm>
              <a:off x="445204" y="2450592"/>
              <a:ext cx="3667432" cy="236937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7E97B2-52AF-1043-A670-17DA4AFDCF29}"/>
                </a:ext>
              </a:extLst>
            </p:cNvPr>
            <p:cNvSpPr txBox="1"/>
            <p:nvPr/>
          </p:nvSpPr>
          <p:spPr>
            <a:xfrm>
              <a:off x="366088" y="2081260"/>
              <a:ext cx="3825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Magnet being assembled under press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D62F40-A20E-4A29-9CC2-6239E9292B7B}"/>
              </a:ext>
            </a:extLst>
          </p:cNvPr>
          <p:cNvGrpSpPr/>
          <p:nvPr/>
        </p:nvGrpSpPr>
        <p:grpSpPr>
          <a:xfrm>
            <a:off x="4372398" y="2059646"/>
            <a:ext cx="3979607" cy="2088407"/>
            <a:chOff x="4300633" y="2410441"/>
            <a:chExt cx="3979607" cy="20884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8301EF-2117-3A4F-B4CB-2DADAA5AF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413" r="27992"/>
            <a:stretch/>
          </p:blipFill>
          <p:spPr>
            <a:xfrm rot="16200000">
              <a:off x="5430899" y="1649508"/>
              <a:ext cx="1719075" cy="397960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8EC201-E866-F440-BF50-82CC0EC8011B}"/>
                </a:ext>
              </a:extLst>
            </p:cNvPr>
            <p:cNvSpPr txBox="1"/>
            <p:nvPr/>
          </p:nvSpPr>
          <p:spPr>
            <a:xfrm>
              <a:off x="4300633" y="2410441"/>
              <a:ext cx="2110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Magnet out of press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B38AAA0-AD35-FD47-8E36-6752F7E460C1}"/>
              </a:ext>
            </a:extLst>
          </p:cNvPr>
          <p:cNvSpPr txBox="1"/>
          <p:nvPr/>
        </p:nvSpPr>
        <p:spPr>
          <a:xfrm>
            <a:off x="8352005" y="2059646"/>
            <a:ext cx="3133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Magnet Return End before test</a:t>
            </a:r>
          </a:p>
        </p:txBody>
      </p:sp>
    </p:spTree>
    <p:extLst>
      <p:ext uri="{BB962C8B-B14F-4D97-AF65-F5344CB8AC3E}">
        <p14:creationId xmlns:p14="http://schemas.microsoft.com/office/powerpoint/2010/main" val="3722792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68C57-B87F-4490-954B-738EAE717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608C8-B9A0-4A7B-BC0B-1424969B6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Materials Goals from MDP Plan</a:t>
            </a:r>
          </a:p>
          <a:p>
            <a:r>
              <a:rPr lang="en-US" dirty="0"/>
              <a:t>Updates On CTD/FNAL/LBNL Collaboration</a:t>
            </a:r>
          </a:p>
          <a:p>
            <a:r>
              <a:rPr lang="en-US" dirty="0"/>
              <a:t>Other updates from FNAL</a:t>
            </a:r>
          </a:p>
          <a:p>
            <a:r>
              <a:rPr lang="en-US" dirty="0"/>
              <a:t>Updates from LNBL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08858-8346-4DE0-8B27-E650D2230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64DFEB-30B3-4527-A140-2FDBA9E96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721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6251B3-DAB1-1C48-96EA-06DEC50E0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7908" y="1156446"/>
            <a:ext cx="7032473" cy="5372027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06909D1-753A-B644-8538-0DE3F148D4E1}"/>
              </a:ext>
            </a:extLst>
          </p:cNvPr>
          <p:cNvSpPr txBox="1">
            <a:spLocks/>
          </p:cNvSpPr>
          <p:nvPr/>
        </p:nvSpPr>
        <p:spPr>
          <a:xfrm>
            <a:off x="401802" y="384049"/>
            <a:ext cx="10415016" cy="107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Quench training curves – CCT sub2/sub3/sub4</a:t>
            </a:r>
          </a:p>
        </p:txBody>
      </p:sp>
    </p:spTree>
    <p:extLst>
      <p:ext uri="{BB962C8B-B14F-4D97-AF65-F5344CB8AC3E}">
        <p14:creationId xmlns:p14="http://schemas.microsoft.com/office/powerpoint/2010/main" val="2809725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F8573DA-DB1B-2F40-B06B-3A115C246232}"/>
              </a:ext>
            </a:extLst>
          </p:cNvPr>
          <p:cNvSpPr txBox="1">
            <a:spLocks/>
          </p:cNvSpPr>
          <p:nvPr/>
        </p:nvSpPr>
        <p:spPr>
          <a:xfrm>
            <a:off x="430490" y="502233"/>
            <a:ext cx="11331019" cy="107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Quench training curves – CCT sub2/sub3/sub4/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sub2+TC/sub3+TC</a:t>
            </a:r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B538CBAC-9EBC-AE4D-97EA-82278F475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35" y="1709558"/>
            <a:ext cx="5459081" cy="4170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75868E-C49A-2442-A568-403D5C0CC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266" y="1742943"/>
            <a:ext cx="5459081" cy="41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77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22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33DD1-7A99-CC4C-98B9-E5BEAB45D7C6}"/>
              </a:ext>
            </a:extLst>
          </p:cNvPr>
          <p:cNvSpPr txBox="1"/>
          <p:nvPr/>
        </p:nvSpPr>
        <p:spPr>
          <a:xfrm>
            <a:off x="684620" y="1417530"/>
            <a:ext cx="10933612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/>
              <a:t>More tests and analysis incoming for sub4 including thermal cycle quench tests, microscopy thereafter</a:t>
            </a:r>
            <a:endParaRPr lang="en-US" sz="2000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CTD-701x is not removing all quench trainings. That is not what we advertise it for – there is potential for a significant reduction of training cycles</a:t>
            </a:r>
            <a:endParaRPr lang="en-US" sz="2000" b="1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Overall, sub4 has training that is as good as, if not better than, those of sub2 and sub3, despite </a:t>
            </a:r>
            <a:r>
              <a:rPr lang="en-US" sz="2000" b="1" dirty="0">
                <a:ea typeface="+mn-lt"/>
                <a:cs typeface="+mn-lt"/>
              </a:rPr>
              <a:t>imperfect impregnation</a:t>
            </a:r>
            <a:r>
              <a:rPr lang="en-US" sz="2000" b="1" dirty="0"/>
              <a:t> of the outer layer coil </a:t>
            </a:r>
            <a:endParaRPr lang="en-US" sz="2000" b="1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NHMFL Mix 61 is an amine-cured system known to have lower radiation resistance  </a:t>
            </a:r>
            <a:endParaRPr lang="en-US" sz="2000" b="1" dirty="0"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b="1" dirty="0"/>
              <a:t>As a highly crosslinked polyolefin system CTD-701x has potential for higher radiation resistance</a:t>
            </a:r>
            <a:endParaRPr lang="en-US" sz="2000" b="1" dirty="0"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b="1" dirty="0"/>
              <a:t>Irradiation at MIT is expected to be completed in the next few weeks with mechanical testing to follow</a:t>
            </a:r>
            <a:endParaRPr lang="en-US" sz="2000" b="1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701x is an interesting system to work with for superconducting magnets and to bring into the commercial market</a:t>
            </a:r>
            <a:endParaRPr lang="en-US" sz="20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8773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DF50D-95CA-48B6-8D58-6670DC59C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Topics from FNAL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8BA63-76C4-41BD-B6E0-DB1C5483F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1EDB6-CFD5-4192-A9FC-F6BF971CA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EC5D4-B02D-4650-B718-D05975EE0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326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FC40E-784D-4A87-8E69-47115CEAA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in collaboration with CTD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6F5721-B65A-4B9C-8AB7-08FFF8269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219200"/>
            <a:ext cx="3743932" cy="280457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4BC2A-C24D-4527-ADDB-215C3CD9D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March 2021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4A99FA-EACF-4834-AA52-9A7CD8A1D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54DECD-A17A-44DC-A3DE-4937B7F30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19200"/>
            <a:ext cx="3656910" cy="2739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594435-00FC-40C8-A16A-925C13537F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097781"/>
            <a:ext cx="6324600" cy="21020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A2679C-0186-46CD-97F3-CDD0F979F996}"/>
              </a:ext>
            </a:extLst>
          </p:cNvPr>
          <p:cNvSpPr txBox="1"/>
          <p:nvPr/>
        </p:nvSpPr>
        <p:spPr>
          <a:xfrm>
            <a:off x="457200" y="1447800"/>
            <a:ext cx="4267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have measured a handful of candidate resins in collaboration with CTD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CTD 155 and 153, toughened epoxy resins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CTD 701 Thermoset polyolefin, extremely tough</a:t>
            </a:r>
          </a:p>
          <a:p>
            <a:r>
              <a:rPr lang="en-US" dirty="0"/>
              <a:t>This information helped to feed into selecting 155 as a primary base for the filled resin tests above</a:t>
            </a:r>
          </a:p>
          <a:p>
            <a:endParaRPr lang="en-US" dirty="0"/>
          </a:p>
          <a:p>
            <a:r>
              <a:rPr lang="en-US" dirty="0"/>
              <a:t>Although the unusual thermal shock performance and lack of audible cracking, along with general toughness and extreme elongation of the 701 system were unusual enough to warrant interest in building a magnet with it.</a:t>
            </a:r>
          </a:p>
        </p:txBody>
      </p:sp>
    </p:spTree>
    <p:extLst>
      <p:ext uri="{BB962C8B-B14F-4D97-AF65-F5344CB8AC3E}">
        <p14:creationId xmlns:p14="http://schemas.microsoft.com/office/powerpoint/2010/main" val="2284785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750789-E30E-4837-B555-6F9EA989E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Beginnings of interface Investigation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BCBC2D-4256-40E5-AACB-829E9D8C3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Traditionally not much attention is paid to the inputs into a system, cable is insulated and wound without much management of surfaces.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Contaminants are assumed to go away during reaction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This is not the case.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Reaction residues remain on the cable these likely include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Decomposed siloxane coupling agent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Decomposed cable lubrication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Other decomposed </a:t>
            </a:r>
            <a:r>
              <a:rPr lang="en-US" sz="1600" dirty="0" err="1"/>
              <a:t>sizings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Ceramic binder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100" dirty="0"/>
              <a:t>More silica/silicone ceramic compounds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050" dirty="0"/>
              <a:t>Contain carbon in raw state, goal is pyrolysis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53965-C770-493C-A74C-D7BF80DA4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0C6C2-051F-410F-AD2D-59956983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8728C7-A32E-4D7E-9A7C-495EDD5E4F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73053"/>
            <a:ext cx="4389834" cy="58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946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C26424-391B-4E78-9A73-3AAB978733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1" t="4418" r="6666" b="27179"/>
          <a:stretch/>
        </p:blipFill>
        <p:spPr>
          <a:xfrm>
            <a:off x="7340216" y="2819400"/>
            <a:ext cx="4521586" cy="32118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2B9CD1-5FA5-4A93-A866-84650138F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Pass at washing cable before reaction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E2FC2C-D8A2-462D-8B86-D70CDA7EF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23408" y="302983"/>
            <a:ext cx="4472088" cy="3352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B1EEB-F3C6-4D07-81B1-8B9F5B195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Cleaning process: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Cable and insulation ultrasonic cleaned in 2% </a:t>
            </a:r>
            <a:r>
              <a:rPr lang="en-US" dirty="0" err="1"/>
              <a:t>Citranox</a:t>
            </a:r>
            <a:r>
              <a:rPr lang="en-US" dirty="0"/>
              <a:t> solution at 50°C for 15 minutes.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Isopropyl Alcohol rinse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Displaces water and fast to evaporate, reduce further oxidation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Air dry</a:t>
            </a:r>
          </a:p>
          <a:p>
            <a:r>
              <a:rPr lang="en-US" dirty="0"/>
              <a:t>Followed by react in argon, impregnate as usual.</a:t>
            </a:r>
          </a:p>
          <a:p>
            <a:endParaRPr lang="en-US" dirty="0"/>
          </a:p>
          <a:p>
            <a:r>
              <a:rPr lang="en-US" dirty="0"/>
              <a:t>Results from 1</a:t>
            </a:r>
            <a:r>
              <a:rPr lang="en-US" baseline="30000" dirty="0"/>
              <a:t>st</a:t>
            </a:r>
            <a:r>
              <a:rPr lang="en-US" dirty="0"/>
              <a:t> set of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Stacks were very well adhered, a set of shims was missing mold release and was extremely difficult to remove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 Beam Testing revealed no shear failure, though peal load was ~3x the standard 101k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audible cracking until failure, unlike all other tests besides 701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A4073-5011-4E36-94DE-86C4EDAFF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A7C7A-D817-4894-9815-BC5A890C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01E84-3CD5-4857-9D4C-FE06B70123B3}"/>
              </a:ext>
            </a:extLst>
          </p:cNvPr>
          <p:cNvSpPr txBox="1"/>
          <p:nvPr/>
        </p:nvSpPr>
        <p:spPr>
          <a:xfrm>
            <a:off x="4953000" y="43434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crack on bottom of stack. Failure is tensile from bending. Conductor fractured.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F23C0E-323F-4E75-8A37-E318413C53A4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7239000" y="4648203"/>
            <a:ext cx="2438400" cy="2953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389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3E9E12-0892-49AF-82C1-53B2415D8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F3071-BE49-47E2-8581-1D7A631C9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34CDBB33-03AA-42FC-83B2-E750D16C373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14400" y="884903"/>
            <a:ext cx="10668000" cy="534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31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DC2B1E6-2796-498B-ACF3-1ADF4E0D8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Cross Section Testing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3DBE9E-7E16-45E6-8001-B2013A50B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03DBDE-D73E-47D2-800D-0144A7DF3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F193B0E-8DD5-461F-AB49-61089B9E11C9}"/>
              </a:ext>
            </a:extLst>
          </p:cNvPr>
          <p:cNvSpPr txBox="1">
            <a:spLocks/>
          </p:cNvSpPr>
          <p:nvPr/>
        </p:nvSpPr>
        <p:spPr>
          <a:xfrm>
            <a:off x="228599" y="719139"/>
            <a:ext cx="7162801" cy="20390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Single sample as a low strength outlier</a:t>
            </a:r>
          </a:p>
          <a:p>
            <a:pPr marL="285750" indent="-285750"/>
            <a:r>
              <a:rPr lang="en-US" sz="2000" dirty="0"/>
              <a:t>Delaminated between cable insulation and cable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Typical with all FNAL coils</a:t>
            </a:r>
          </a:p>
          <a:p>
            <a:pPr lvl="1">
              <a:buFont typeface="Arial" pitchFamily="34" charset="0"/>
              <a:buChar char="•"/>
            </a:pPr>
            <a:endParaRPr lang="en-US" sz="1800" dirty="0"/>
          </a:p>
          <a:p>
            <a:pPr marL="285750" indent="-285750"/>
            <a:r>
              <a:rPr lang="en-US" sz="2000" dirty="0"/>
              <a:t>More along the lines of a cohesive failure, but still mostly adhesive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“Preferred” failure mode as typically indicated good bonding and system performance.</a:t>
            </a:r>
          </a:p>
          <a:p>
            <a:pPr marL="285750" indent="-285750"/>
            <a:r>
              <a:rPr lang="en-US" sz="2000" dirty="0"/>
              <a:t>Failure between turns</a:t>
            </a:r>
            <a:endParaRPr lang="en-US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F7CCE63A-60AB-4931-9CAE-B16D14C92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23" t="29940" r="21485" b="18816"/>
          <a:stretch/>
        </p:blipFill>
        <p:spPr>
          <a:xfrm rot="16200000">
            <a:off x="8197255" y="837718"/>
            <a:ext cx="3216796" cy="42517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D5B917-D896-48D4-84D3-2B62D7AD8296}"/>
              </a:ext>
            </a:extLst>
          </p:cNvPr>
          <p:cNvSpPr txBox="1"/>
          <p:nvPr/>
        </p:nvSpPr>
        <p:spPr>
          <a:xfrm>
            <a:off x="8184099" y="1121003"/>
            <a:ext cx="2349500" cy="70788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Slight discoloration found on weak coil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8F52A12-CC46-4FB4-83CC-7EAB91DB79BA}"/>
              </a:ext>
            </a:extLst>
          </p:cNvPr>
          <p:cNvCxnSpPr>
            <a:cxnSpLocks/>
          </p:cNvCxnSpPr>
          <p:nvPr/>
        </p:nvCxnSpPr>
        <p:spPr>
          <a:xfrm>
            <a:off x="9352499" y="1828889"/>
            <a:ext cx="1009650" cy="12318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E46B506-1839-489A-817B-A592A93B5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47" t="27655" r="26574" b="53128"/>
          <a:stretch/>
        </p:blipFill>
        <p:spPr>
          <a:xfrm>
            <a:off x="762000" y="4099842"/>
            <a:ext cx="4117457" cy="178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94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8B96DA-7302-471C-8B2B-AB29CD37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BDDA0F-EFC5-4CAC-B053-C3D88DD0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9" name="Content Placeholder 13">
            <a:extLst>
              <a:ext uri="{FF2B5EF4-FFF2-40B4-BE49-F238E27FC236}">
                <a16:creationId xmlns:a16="http://schemas.microsoft.com/office/drawing/2014/main" id="{9895C3AC-C758-4CCE-B015-1E028C26D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396" y="381000"/>
            <a:ext cx="3684004" cy="2725737"/>
          </a:xfrm>
          <a:prstGeom prst="rect">
            <a:avLst/>
          </a:prstGeom>
        </p:spPr>
      </p:pic>
      <p:pic>
        <p:nvPicPr>
          <p:cNvPr id="10" name="Content Placeholder 16">
            <a:extLst>
              <a:ext uri="{FF2B5EF4-FFF2-40B4-BE49-F238E27FC236}">
                <a16:creationId xmlns:a16="http://schemas.microsoft.com/office/drawing/2014/main" id="{E29FC057-6B0D-4F52-A658-DCA56131C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377" y="381000"/>
            <a:ext cx="3684004" cy="2725737"/>
          </a:xfrm>
          <a:prstGeom prst="rect">
            <a:avLst/>
          </a:prstGeom>
        </p:spPr>
      </p:pic>
      <p:pic>
        <p:nvPicPr>
          <p:cNvPr id="11" name="Content Placeholder 16">
            <a:extLst>
              <a:ext uri="{FF2B5EF4-FFF2-40B4-BE49-F238E27FC236}">
                <a16:creationId xmlns:a16="http://schemas.microsoft.com/office/drawing/2014/main" id="{25BE53A6-807B-456F-8A79-29B6F8492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377" y="3106737"/>
            <a:ext cx="3684004" cy="2725737"/>
          </a:xfrm>
          <a:prstGeom prst="rect">
            <a:avLst/>
          </a:prstGeom>
        </p:spPr>
      </p:pic>
      <p:pic>
        <p:nvPicPr>
          <p:cNvPr id="12" name="Content Placeholder 19">
            <a:extLst>
              <a:ext uri="{FF2B5EF4-FFF2-40B4-BE49-F238E27FC236}">
                <a16:creationId xmlns:a16="http://schemas.microsoft.com/office/drawing/2014/main" id="{0A8EDA43-D3FB-48C5-9845-A299F515B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396" y="3106737"/>
            <a:ext cx="3684004" cy="2725737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01E7110-B99B-4A76-B5AD-2B4AED89E400}"/>
              </a:ext>
            </a:extLst>
          </p:cNvPr>
          <p:cNvSpPr txBox="1">
            <a:spLocks/>
          </p:cNvSpPr>
          <p:nvPr/>
        </p:nvSpPr>
        <p:spPr>
          <a:xfrm>
            <a:off x="228600" y="160336"/>
            <a:ext cx="3201777" cy="57832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Stats from above data have been collected</a:t>
            </a:r>
          </a:p>
          <a:p>
            <a:r>
              <a:rPr lang="en-US" sz="2800" dirty="0"/>
              <a:t>Failure load is not correlated with TG</a:t>
            </a:r>
          </a:p>
          <a:p>
            <a:r>
              <a:rPr lang="en-US" sz="2800" dirty="0"/>
              <a:t>Stiffness is not correlated with </a:t>
            </a:r>
            <a:r>
              <a:rPr lang="en-US" sz="2800" dirty="0" err="1"/>
              <a:t>Tg</a:t>
            </a:r>
            <a:endParaRPr lang="en-US" sz="2800" dirty="0"/>
          </a:p>
          <a:p>
            <a:r>
              <a:rPr lang="en-US" sz="2800" dirty="0"/>
              <a:t>Max load has positive correlation to Stiffness</a:t>
            </a:r>
          </a:p>
        </p:txBody>
      </p:sp>
    </p:spTree>
    <p:extLst>
      <p:ext uri="{BB962C8B-B14F-4D97-AF65-F5344CB8AC3E}">
        <p14:creationId xmlns:p14="http://schemas.microsoft.com/office/powerpoint/2010/main" val="1071879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0566-E8EB-4EBF-AE54-5071D7D6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51CB4-B144-4FB5-9DBC-8F2546852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133" y="1340768"/>
            <a:ext cx="10972800" cy="46413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Work to develop processes and materials to enable high performance magnet designs</a:t>
            </a:r>
          </a:p>
          <a:p>
            <a:pPr lvl="1"/>
            <a:r>
              <a:rPr lang="en-US" dirty="0"/>
              <a:t>Evaluate resin systems for standard processing parameters</a:t>
            </a:r>
          </a:p>
          <a:p>
            <a:pPr lvl="2"/>
            <a:r>
              <a:rPr lang="en-US" dirty="0"/>
              <a:t>Viscosity, mixing processes, curing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pPr lvl="2"/>
            <a:endParaRPr lang="en-US" dirty="0"/>
          </a:p>
          <a:p>
            <a:r>
              <a:rPr lang="en-US" dirty="0"/>
              <a:t>Applicable Driving Technical Questions:</a:t>
            </a:r>
          </a:p>
          <a:p>
            <a:pPr lvl="1"/>
            <a:r>
              <a:rPr lang="en-US" dirty="0"/>
              <a:t>How do magnet materials directly affect magnet training and performance?</a:t>
            </a:r>
          </a:p>
          <a:p>
            <a:pPr lvl="1"/>
            <a:r>
              <a:rPr lang="en-US" dirty="0"/>
              <a:t>How can magnet materials be designed to facilitate improved magnet performance?</a:t>
            </a:r>
          </a:p>
          <a:p>
            <a:pPr lvl="1"/>
            <a:r>
              <a:rPr lang="en-US" dirty="0"/>
              <a:t>Can improved processes lead to more cost effective and robust magnet designs?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D8C26-A3EE-46CE-9FCB-B4B0A7E3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09/29/2021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549AC-7DDA-4315-9458-DA7A6017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326B0-5350-4077-AB05-37C3A54F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636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EC360-F812-4E54-B22C-7C407935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273050"/>
            <a:ext cx="5029197" cy="1162050"/>
          </a:xfrm>
        </p:spPr>
        <p:txBody>
          <a:bodyPr/>
          <a:lstStyle/>
          <a:p>
            <a:r>
              <a:rPr lang="en-US" dirty="0"/>
              <a:t>Ongoing Interfaces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929A8E4-D2D4-467C-81D9-065841CD3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34400" y="1600200"/>
            <a:ext cx="2352675" cy="28194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88BAC-9287-44B5-8DC6-22AF5C1A8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5181597" cy="4691063"/>
          </a:xfrm>
        </p:spPr>
        <p:txBody>
          <a:bodyPr>
            <a:normAutofit/>
          </a:bodyPr>
          <a:lstStyle/>
          <a:p>
            <a:r>
              <a:rPr lang="en-US" sz="1800" dirty="0"/>
              <a:t>Interface investigation is ongoing, partly under SBIR with CTD for managing resin coupling through recipe modification. 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Improve material performance in real-world baseline process (no washing)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Improve ultimate achievable performance in system with controlled inputs (Washed Cable)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1800" dirty="0"/>
              <a:t>Potentially investigate release agents as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 adhesion, no ability to store energy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ADE89E-98FA-4479-BA5C-283E0EF47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0CD07-4B7C-40AA-8641-5310A8124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300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60A53-2169-43C8-B523-1DA259E5C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at LBNL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5212E-98D1-4621-8087-C5C87F183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LBNL has been busy with work utilizing the 701 resin system, reported above</a:t>
            </a:r>
          </a:p>
          <a:p>
            <a:pPr lvl="1"/>
            <a:r>
              <a:rPr lang="en-US" dirty="0"/>
              <a:t>In addition, more thermal shock testing using the bolt technique has been completed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472C3-1DEC-4668-B2F7-02F8F6C34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AD0344-FA9F-4F3A-8F8B-0998D739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892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indoor, rolling pin&#10;&#10;Description automatically generated">
            <a:extLst>
              <a:ext uri="{FF2B5EF4-FFF2-40B4-BE49-F238E27FC236}">
                <a16:creationId xmlns:a16="http://schemas.microsoft.com/office/drawing/2014/main" id="{785F20E6-EF3E-490F-A0A9-8965CD7B1F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0" b="31006"/>
          <a:stretch/>
        </p:blipFill>
        <p:spPr>
          <a:xfrm>
            <a:off x="101601" y="3735802"/>
            <a:ext cx="8051800" cy="24473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4B735AD-A9CA-4B9E-8F29-4F15578DA3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9" t="40296" r="18620" b="16402"/>
          <a:stretch/>
        </p:blipFill>
        <p:spPr>
          <a:xfrm>
            <a:off x="9174399" y="646974"/>
            <a:ext cx="2916000" cy="29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D7FE54-B2FC-45A7-8D88-AEBD7410E5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42813" r="57486" b="13927"/>
          <a:stretch/>
        </p:blipFill>
        <p:spPr>
          <a:xfrm>
            <a:off x="6150133" y="646974"/>
            <a:ext cx="2916000" cy="2916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148A9D-1A91-4318-91BC-747BE7365D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6" t="8002" r="22025" b="63258"/>
          <a:stretch/>
        </p:blipFill>
        <p:spPr>
          <a:xfrm>
            <a:off x="3125867" y="646974"/>
            <a:ext cx="2916000" cy="2916000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A900D605-EFD5-4046-93F5-067EDA99EA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7" t="4315" r="30053" b="10123"/>
          <a:stretch/>
        </p:blipFill>
        <p:spPr>
          <a:xfrm>
            <a:off x="101601" y="646974"/>
            <a:ext cx="2916000" cy="291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B14131-FEC1-4A85-9499-CF6FC8A68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057"/>
            <a:ext cx="4470400" cy="589280"/>
          </a:xfrm>
        </p:spPr>
        <p:txBody>
          <a:bodyPr>
            <a:norm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Thermal shock cycle #0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7513C848-CC2E-4F6F-B2BC-F33E67087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54E5-3E73-4DF7-B4DE-F9D2D224CEAA}" type="datetime3">
              <a:rPr lang="en-US" smtClean="0"/>
              <a:t>8 December 2021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1FDA0FD1-8614-425B-A531-EE3ED84AA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J. L. Rudeiros Fernandez et al.</a:t>
            </a: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0357DC1E-532C-489F-8536-655E1164D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BEC3-915A-4D45-9E30-61A6B72FA145}" type="slidenum">
              <a:rPr lang="en-US" smtClean="0"/>
              <a:t>32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173009-1741-4FBD-A6A2-572335DE3CB3}"/>
              </a:ext>
            </a:extLst>
          </p:cNvPr>
          <p:cNvSpPr>
            <a:spLocks noChangeAspect="1"/>
          </p:cNvSpPr>
          <p:nvPr/>
        </p:nvSpPr>
        <p:spPr>
          <a:xfrm>
            <a:off x="101600" y="647337"/>
            <a:ext cx="2916000" cy="29160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01D885-4C81-4A05-AD4B-45232A5D20BF}"/>
              </a:ext>
            </a:extLst>
          </p:cNvPr>
          <p:cNvSpPr>
            <a:spLocks noChangeAspect="1"/>
          </p:cNvSpPr>
          <p:nvPr/>
        </p:nvSpPr>
        <p:spPr>
          <a:xfrm>
            <a:off x="3125867" y="647337"/>
            <a:ext cx="2916000" cy="29160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985CDB-C98B-4A80-81A7-B971DA0EC6D9}"/>
              </a:ext>
            </a:extLst>
          </p:cNvPr>
          <p:cNvSpPr>
            <a:spLocks noChangeAspect="1"/>
          </p:cNvSpPr>
          <p:nvPr/>
        </p:nvSpPr>
        <p:spPr>
          <a:xfrm>
            <a:off x="6150134" y="647337"/>
            <a:ext cx="2916000" cy="29160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25E5B-5E18-4637-8218-F4533A9C4FFD}"/>
              </a:ext>
            </a:extLst>
          </p:cNvPr>
          <p:cNvSpPr>
            <a:spLocks noChangeAspect="1"/>
          </p:cNvSpPr>
          <p:nvPr/>
        </p:nvSpPr>
        <p:spPr>
          <a:xfrm>
            <a:off x="9174400" y="646974"/>
            <a:ext cx="2916000" cy="29160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A7FB84-1AE1-4DEA-B150-7E3A9352F0A2}"/>
              </a:ext>
            </a:extLst>
          </p:cNvPr>
          <p:cNvSpPr>
            <a:spLocks noChangeAspect="1"/>
          </p:cNvSpPr>
          <p:nvPr/>
        </p:nvSpPr>
        <p:spPr>
          <a:xfrm>
            <a:off x="101600" y="3736164"/>
            <a:ext cx="8051800" cy="244699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B65756-7DB4-42A2-BCAB-8706CFB58558}"/>
              </a:ext>
            </a:extLst>
          </p:cNvPr>
          <p:cNvSpPr txBox="1"/>
          <p:nvPr/>
        </p:nvSpPr>
        <p:spPr>
          <a:xfrm>
            <a:off x="2691289" y="3187723"/>
            <a:ext cx="32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525CA8-4D4C-4575-A8FF-2DD79E2037AF}"/>
              </a:ext>
            </a:extLst>
          </p:cNvPr>
          <p:cNvSpPr txBox="1"/>
          <p:nvPr/>
        </p:nvSpPr>
        <p:spPr>
          <a:xfrm>
            <a:off x="5660666" y="3187723"/>
            <a:ext cx="32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A067A0-5E6B-4E46-AD79-A2D241A30C2C}"/>
              </a:ext>
            </a:extLst>
          </p:cNvPr>
          <p:cNvSpPr txBox="1"/>
          <p:nvPr/>
        </p:nvSpPr>
        <p:spPr>
          <a:xfrm>
            <a:off x="8722041" y="3181623"/>
            <a:ext cx="32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785036-E6A0-4C60-B689-C3C628B199CA}"/>
              </a:ext>
            </a:extLst>
          </p:cNvPr>
          <p:cNvSpPr txBox="1"/>
          <p:nvPr/>
        </p:nvSpPr>
        <p:spPr>
          <a:xfrm>
            <a:off x="11691418" y="3181623"/>
            <a:ext cx="32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F2542A-2548-45EB-8199-7CE9F9DC1FEB}"/>
              </a:ext>
            </a:extLst>
          </p:cNvPr>
          <p:cNvSpPr txBox="1"/>
          <p:nvPr/>
        </p:nvSpPr>
        <p:spPr>
          <a:xfrm>
            <a:off x="7756086" y="5753879"/>
            <a:ext cx="32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2F23B4-754B-4915-A723-6D2AB5ACE5A0}"/>
              </a:ext>
            </a:extLst>
          </p:cNvPr>
          <p:cNvSpPr txBox="1"/>
          <p:nvPr/>
        </p:nvSpPr>
        <p:spPr>
          <a:xfrm>
            <a:off x="8447443" y="4259202"/>
            <a:ext cx="3693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a, c, d, e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Standard curing cycle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Cured at 50 °C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8C59AA-95AC-5E49-BEF0-683D612A97B5}"/>
              </a:ext>
            </a:extLst>
          </p:cNvPr>
          <p:cNvSpPr txBox="1"/>
          <p:nvPr/>
        </p:nvSpPr>
        <p:spPr>
          <a:xfrm>
            <a:off x="8273620" y="5436973"/>
            <a:ext cx="3918380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/>
              <a:t>TS note:</a:t>
            </a:r>
          </a:p>
          <a:p>
            <a:r>
              <a:rPr lang="en-US"/>
              <a:t>c, d came from the TestCure0216_2021.</a:t>
            </a:r>
          </a:p>
          <a:p>
            <a:r>
              <a:rPr lang="en-US"/>
              <a:t>The rest came from </a:t>
            </a:r>
          </a:p>
          <a:p>
            <a:r>
              <a:rPr lang="en-US"/>
              <a:t>701xTestCureWBIN5dummy.</a:t>
            </a:r>
          </a:p>
        </p:txBody>
      </p:sp>
    </p:spTree>
    <p:extLst>
      <p:ext uri="{BB962C8B-B14F-4D97-AF65-F5344CB8AC3E}">
        <p14:creationId xmlns:p14="http://schemas.microsoft.com/office/powerpoint/2010/main" val="26413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900D605-EFD5-4046-93F5-067EDA99EA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9" t="2999" r="21046" b="5444"/>
          <a:stretch/>
        </p:blipFill>
        <p:spPr>
          <a:xfrm>
            <a:off x="101598" y="646428"/>
            <a:ext cx="2916001" cy="2916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5F20E6-EF3E-490F-A0A9-8965CD7B1F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1" b="27121"/>
          <a:stretch/>
        </p:blipFill>
        <p:spPr>
          <a:xfrm>
            <a:off x="101601" y="3735802"/>
            <a:ext cx="8051800" cy="24473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4B735AD-A9CA-4B9E-8F29-4F15578DA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8" t="4441" r="18817" b="6785"/>
          <a:stretch/>
        </p:blipFill>
        <p:spPr>
          <a:xfrm>
            <a:off x="9174399" y="645519"/>
            <a:ext cx="2916000" cy="29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D7FE54-B2FC-45A7-8D88-AEBD7410E5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1" t="8737" r="21081" b="4260"/>
          <a:stretch/>
        </p:blipFill>
        <p:spPr>
          <a:xfrm>
            <a:off x="6150131" y="645519"/>
            <a:ext cx="2916004" cy="29160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148A9D-1A91-4318-91BC-747BE7365D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9" t="17331" r="27369" b="15305"/>
          <a:stretch/>
        </p:blipFill>
        <p:spPr>
          <a:xfrm>
            <a:off x="3125864" y="646428"/>
            <a:ext cx="2916003" cy="291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B14131-FEC1-4A85-9499-CF6FC8A68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057"/>
            <a:ext cx="4808220" cy="589280"/>
          </a:xfrm>
        </p:spPr>
        <p:txBody>
          <a:bodyPr>
            <a:norm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Thermal shock cycle #10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7513C848-CC2E-4F6F-B2BC-F33E67087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54E5-3E73-4DF7-B4DE-F9D2D224CEAA}" type="datetime3">
              <a:rPr lang="en-US" smtClean="0"/>
              <a:t>8 December 2021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1FDA0FD1-8614-425B-A531-EE3ED84AA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J. L. Rudeiros Fernandez et al.</a:t>
            </a: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0357DC1E-532C-489F-8536-655E1164D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BEC3-915A-4D45-9E30-61A6B72FA145}" type="slidenum">
              <a:rPr lang="en-US" smtClean="0"/>
              <a:t>33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173009-1741-4FBD-A6A2-572335DE3CB3}"/>
              </a:ext>
            </a:extLst>
          </p:cNvPr>
          <p:cNvSpPr>
            <a:spLocks noChangeAspect="1"/>
          </p:cNvSpPr>
          <p:nvPr/>
        </p:nvSpPr>
        <p:spPr>
          <a:xfrm>
            <a:off x="101600" y="647337"/>
            <a:ext cx="2916000" cy="29160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01D885-4C81-4A05-AD4B-45232A5D20BF}"/>
              </a:ext>
            </a:extLst>
          </p:cNvPr>
          <p:cNvSpPr>
            <a:spLocks noChangeAspect="1"/>
          </p:cNvSpPr>
          <p:nvPr/>
        </p:nvSpPr>
        <p:spPr>
          <a:xfrm>
            <a:off x="3125867" y="647337"/>
            <a:ext cx="2916000" cy="29160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985CDB-C98B-4A80-81A7-B971DA0EC6D9}"/>
              </a:ext>
            </a:extLst>
          </p:cNvPr>
          <p:cNvSpPr>
            <a:spLocks noChangeAspect="1"/>
          </p:cNvSpPr>
          <p:nvPr/>
        </p:nvSpPr>
        <p:spPr>
          <a:xfrm>
            <a:off x="6150134" y="647337"/>
            <a:ext cx="2916000" cy="29160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25E5B-5E18-4637-8218-F4533A9C4FFD}"/>
              </a:ext>
            </a:extLst>
          </p:cNvPr>
          <p:cNvSpPr>
            <a:spLocks noChangeAspect="1"/>
          </p:cNvSpPr>
          <p:nvPr/>
        </p:nvSpPr>
        <p:spPr>
          <a:xfrm>
            <a:off x="9174400" y="646974"/>
            <a:ext cx="2916000" cy="291600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A7FB84-1AE1-4DEA-B150-7E3A9352F0A2}"/>
              </a:ext>
            </a:extLst>
          </p:cNvPr>
          <p:cNvSpPr>
            <a:spLocks noChangeAspect="1"/>
          </p:cNvSpPr>
          <p:nvPr/>
        </p:nvSpPr>
        <p:spPr>
          <a:xfrm>
            <a:off x="101600" y="3736164"/>
            <a:ext cx="8051800" cy="244699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18B145-D7EE-4F0D-A341-0477DB0416C7}"/>
              </a:ext>
            </a:extLst>
          </p:cNvPr>
          <p:cNvSpPr txBox="1"/>
          <p:nvPr/>
        </p:nvSpPr>
        <p:spPr>
          <a:xfrm>
            <a:off x="2691289" y="3187723"/>
            <a:ext cx="32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E5ECFF-0482-4E62-996B-638879D3B09F}"/>
              </a:ext>
            </a:extLst>
          </p:cNvPr>
          <p:cNvSpPr txBox="1"/>
          <p:nvPr/>
        </p:nvSpPr>
        <p:spPr>
          <a:xfrm>
            <a:off x="5660666" y="3187723"/>
            <a:ext cx="32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7770F9-A6B7-4F85-A5FF-818EE09EFA28}"/>
              </a:ext>
            </a:extLst>
          </p:cNvPr>
          <p:cNvSpPr txBox="1"/>
          <p:nvPr/>
        </p:nvSpPr>
        <p:spPr>
          <a:xfrm>
            <a:off x="8722041" y="3181623"/>
            <a:ext cx="32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41DD59-0DA7-44D2-B9EB-436CE98E4A41}"/>
              </a:ext>
            </a:extLst>
          </p:cNvPr>
          <p:cNvSpPr txBox="1"/>
          <p:nvPr/>
        </p:nvSpPr>
        <p:spPr>
          <a:xfrm>
            <a:off x="11691418" y="3181623"/>
            <a:ext cx="32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82D8B6-A060-4908-999A-0899A3109BD3}"/>
              </a:ext>
            </a:extLst>
          </p:cNvPr>
          <p:cNvSpPr txBox="1"/>
          <p:nvPr/>
        </p:nvSpPr>
        <p:spPr>
          <a:xfrm>
            <a:off x="7756086" y="5753879"/>
            <a:ext cx="32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CF3A75-3E99-4C54-A296-60BEB950C492}"/>
              </a:ext>
            </a:extLst>
          </p:cNvPr>
          <p:cNvSpPr txBox="1"/>
          <p:nvPr/>
        </p:nvSpPr>
        <p:spPr>
          <a:xfrm>
            <a:off x="8431995" y="3836886"/>
            <a:ext cx="3693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a, c, d, 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Standard curing cycle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Cured at 50 °C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1E5CD0-FE7B-4281-B139-8C72D55FD261}"/>
              </a:ext>
            </a:extLst>
          </p:cNvPr>
          <p:cNvSpPr txBox="1"/>
          <p:nvPr/>
        </p:nvSpPr>
        <p:spPr>
          <a:xfrm>
            <a:off x="6545974" y="4819835"/>
            <a:ext cx="5308599" cy="13849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Over 10 samples and 100 total thermal cycles including FNAL data, only 1 crack has been observed</a:t>
            </a:r>
          </a:p>
        </p:txBody>
      </p:sp>
    </p:spTree>
    <p:extLst>
      <p:ext uri="{BB962C8B-B14F-4D97-AF65-F5344CB8AC3E}">
        <p14:creationId xmlns:p14="http://schemas.microsoft.com/office/powerpoint/2010/main" val="1796798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9DD75-2B77-4AE0-B4FB-62F8E196C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67D31-C585-4038-A775-5738ED9E1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4C22895-3BAB-4A62-A5C2-77E6B7FDF3A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057400" y="59532"/>
            <a:ext cx="8077200" cy="6016732"/>
          </a:xfrm>
        </p:spPr>
      </p:pic>
    </p:spTree>
    <p:extLst>
      <p:ext uri="{BB962C8B-B14F-4D97-AF65-F5344CB8AC3E}">
        <p14:creationId xmlns:p14="http://schemas.microsoft.com/office/powerpoint/2010/main" val="4214213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FF415-8F64-4BEC-BE7D-9CF11C58D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9FC31-D50D-4F23-8BAA-CA48593D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A987287-1AE5-4487-B2E2-E93FBE40C2B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86000" y="304800"/>
            <a:ext cx="7620000" cy="5670382"/>
          </a:xfrm>
        </p:spPr>
      </p:pic>
    </p:spTree>
    <p:extLst>
      <p:ext uri="{BB962C8B-B14F-4D97-AF65-F5344CB8AC3E}">
        <p14:creationId xmlns:p14="http://schemas.microsoft.com/office/powerpoint/2010/main" val="3883472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A7E731-8028-41FF-B7EB-D9D56ABAD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13DE4B-2637-4D2B-9574-B62F7C7C5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6E1D6D-356F-4A74-AE26-5CDD6C5BE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-152400"/>
            <a:ext cx="9145276" cy="64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72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2A4AAA-9A8E-4C15-B5BE-4B140D917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A8A28A-D5D0-4F36-9712-FD15970E9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1FD1AD-B8F9-4477-AD2F-E114C0066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424" y="-76200"/>
            <a:ext cx="8321152" cy="626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60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253447-FA95-49FB-8DBC-F3CD03919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next steps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8E63E1-B7FE-4737-B7BA-83FE80865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Continue work on Interfacial modification and testing</a:t>
            </a:r>
          </a:p>
          <a:p>
            <a:r>
              <a:rPr lang="en-US" dirty="0"/>
              <a:t>Continue Testing on Bin 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54412-EB0C-41C8-9AF5-451E81E2D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CA478-005A-4A61-9AA1-8BD75317A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773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242C35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4" tIns="17147" rIns="34294" bIns="17147" spcCol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 charset="0"/>
              <a:ea typeface="+mn-ea"/>
              <a:cs typeface="Lato Light" charset="0"/>
            </a:endParaRPr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2084388" y="-655809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8" tIns="45724" rIns="91448" bIns="4572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charset="0"/>
              <a:ea typeface="+mn-ea"/>
              <a:cs typeface="+mn-cs"/>
            </a:endParaRPr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2084388" y="-655809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8" tIns="45724" rIns="91448" bIns="4572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080A1E-5803-4013-B706-E2774A6D71C4}"/>
              </a:ext>
            </a:extLst>
          </p:cNvPr>
          <p:cNvGrpSpPr/>
          <p:nvPr/>
        </p:nvGrpSpPr>
        <p:grpSpPr>
          <a:xfrm>
            <a:off x="1717318" y="1906710"/>
            <a:ext cx="8733032" cy="907939"/>
            <a:chOff x="1738059" y="2066965"/>
            <a:chExt cx="8733032" cy="907939"/>
          </a:xfrm>
        </p:grpSpPr>
        <p:sp>
          <p:nvSpPr>
            <p:cNvPr id="13" name="TextBox 12"/>
            <p:cNvSpPr txBox="1"/>
            <p:nvPr/>
          </p:nvSpPr>
          <p:spPr>
            <a:xfrm>
              <a:off x="1738059" y="2636350"/>
              <a:ext cx="8733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" charset="0"/>
                  <a:ea typeface="Lato" charset="0"/>
                  <a:cs typeface="Lato" charset="0"/>
                </a:rPr>
                <a:t>A world-leader in advanced material systems and solutions for challenging environments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58803" y="2066965"/>
              <a:ext cx="869154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Lato Black" charset="0"/>
                  <a:ea typeface="Lato Black" charset="0"/>
                  <a:cs typeface="Lato Black" charset="0"/>
                </a:rPr>
                <a:t>Composite Technology Development, Inc.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8085" y="3058915"/>
            <a:ext cx="1125582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Radiation-Tolerant, Thermally Conductive Resin Systems for High Energy Physics Magnets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SBIR Grant No. DE-SC0018701</a:t>
            </a:r>
            <a:br>
              <a:rPr kumimoji="0" lang="en-US" sz="28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Lato Black" charset="0"/>
                <a:cs typeface="Lato Black" charset="0"/>
              </a:rPr>
            </a:br>
            <a:endParaRPr kumimoji="0" lang="en-US" sz="22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Andrea Haight and Tengming Shen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September 28, 2021</a:t>
            </a:r>
            <a:br>
              <a:rPr kumimoji="0" lang="en-US" sz="2200" b="1" i="1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Lato Black" charset="0"/>
                <a:cs typeface="Lato Black" charset="0"/>
              </a:rPr>
            </a:br>
            <a:br>
              <a:rPr kumimoji="0" lang="en-US" sz="2200" b="1" i="1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Lato Black" charset="0"/>
                <a:cs typeface="Lato Black" charset="0"/>
              </a:rPr>
            </a:br>
            <a:endParaRPr kumimoji="0" lang="en-US" sz="2200" b="1" i="1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Lato Black" charset="0"/>
              <a:cs typeface="Lato Black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400" r="90000">
                        <a14:foregroundMark x1="26400" y1="30000" x2="26400" y2="30000"/>
                        <a14:foregroundMark x1="49400" y1="22500" x2="49400" y2="2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257" y="455836"/>
            <a:ext cx="4027823" cy="161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767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CC019CFC-13D6-4093-BC17-691762B231F4}"/>
              </a:ext>
            </a:extLst>
          </p:cNvPr>
          <p:cNvGrpSpPr/>
          <p:nvPr/>
        </p:nvGrpSpPr>
        <p:grpSpPr>
          <a:xfrm>
            <a:off x="1665114" y="162063"/>
            <a:ext cx="8442238" cy="6377192"/>
            <a:chOff x="1863366" y="209375"/>
            <a:chExt cx="8442238" cy="63771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06B959E-3C75-49D3-A567-516437D3032B}"/>
                </a:ext>
              </a:extLst>
            </p:cNvPr>
            <p:cNvGrpSpPr/>
            <p:nvPr/>
          </p:nvGrpSpPr>
          <p:grpSpPr>
            <a:xfrm>
              <a:off x="1863366" y="209375"/>
              <a:ext cx="8442238" cy="6377192"/>
              <a:chOff x="801004" y="-42973"/>
              <a:chExt cx="8442238" cy="6377192"/>
            </a:xfrm>
          </p:grpSpPr>
          <p:sp>
            <p:nvSpPr>
              <p:cNvPr id="6" name="Rounded Rectangle 3">
                <a:extLst>
                  <a:ext uri="{FF2B5EF4-FFF2-40B4-BE49-F238E27FC236}">
                    <a16:creationId xmlns:a16="http://schemas.microsoft.com/office/drawing/2014/main" id="{D650852A-CC53-4CE0-95ED-164071C21A6C}"/>
                  </a:ext>
                </a:extLst>
              </p:cNvPr>
              <p:cNvSpPr/>
              <p:nvPr/>
            </p:nvSpPr>
            <p:spPr>
              <a:xfrm>
                <a:off x="824037" y="4459342"/>
                <a:ext cx="8419205" cy="1827565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ounded Rectangle 4">
                <a:extLst>
                  <a:ext uri="{FF2B5EF4-FFF2-40B4-BE49-F238E27FC236}">
                    <a16:creationId xmlns:a16="http://schemas.microsoft.com/office/drawing/2014/main" id="{515AD28E-68A3-4973-8F9D-6952AA5383BA}"/>
                  </a:ext>
                </a:extLst>
              </p:cNvPr>
              <p:cNvSpPr/>
              <p:nvPr/>
            </p:nvSpPr>
            <p:spPr>
              <a:xfrm>
                <a:off x="824036" y="1340480"/>
                <a:ext cx="4093919" cy="301063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ounded Rectangle 5">
                <a:extLst>
                  <a:ext uri="{FF2B5EF4-FFF2-40B4-BE49-F238E27FC236}">
                    <a16:creationId xmlns:a16="http://schemas.microsoft.com/office/drawing/2014/main" id="{3A04B8E5-718D-406D-BF07-4E68D08506CC}"/>
                  </a:ext>
                </a:extLst>
              </p:cNvPr>
              <p:cNvSpPr/>
              <p:nvPr/>
            </p:nvSpPr>
            <p:spPr>
              <a:xfrm>
                <a:off x="5149324" y="1359910"/>
                <a:ext cx="4093918" cy="301063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6">
                <a:extLst>
                  <a:ext uri="{FF2B5EF4-FFF2-40B4-BE49-F238E27FC236}">
                    <a16:creationId xmlns:a16="http://schemas.microsoft.com/office/drawing/2014/main" id="{07482C35-DBCB-43DF-9FFF-336FE9FC1DBA}"/>
                  </a:ext>
                </a:extLst>
              </p:cNvPr>
              <p:cNvSpPr/>
              <p:nvPr/>
            </p:nvSpPr>
            <p:spPr>
              <a:xfrm>
                <a:off x="801004" y="-42973"/>
                <a:ext cx="8419205" cy="1232124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BD2954-B87C-4106-92A9-A7D055463F29}"/>
                  </a:ext>
                </a:extLst>
              </p:cNvPr>
              <p:cNvSpPr txBox="1"/>
              <p:nvPr/>
            </p:nvSpPr>
            <p:spPr>
              <a:xfrm>
                <a:off x="3446550" y="40641"/>
                <a:ext cx="54674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ctr"/>
                <a:r>
                  <a:rPr lang="en-US" sz="2000" b="1" u="sng" dirty="0"/>
                  <a:t>Program Goal:</a:t>
                </a:r>
                <a:r>
                  <a:rPr lang="en-US" sz="2000" b="1" dirty="0"/>
                  <a:t> </a:t>
                </a:r>
                <a:br>
                  <a:rPr lang="en-US" sz="2000" b="1" dirty="0"/>
                </a:br>
                <a:r>
                  <a:rPr lang="en-US" sz="2000" b="1" dirty="0"/>
                  <a:t>Address long magnet training cycles through insulation optimization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D7CAE9-0F94-4507-B37D-7531484B5D1D}"/>
                  </a:ext>
                </a:extLst>
              </p:cNvPr>
              <p:cNvSpPr txBox="1"/>
              <p:nvPr/>
            </p:nvSpPr>
            <p:spPr>
              <a:xfrm>
                <a:off x="5147593" y="3628563"/>
                <a:ext cx="39668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Formulation &amp; evaluation of high strain insulation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ABDD81-4CC5-4B3C-A84D-B5DE6F925714}"/>
                  </a:ext>
                </a:extLst>
              </p:cNvPr>
              <p:cNvSpPr txBox="1"/>
              <p:nvPr/>
            </p:nvSpPr>
            <p:spPr>
              <a:xfrm>
                <a:off x="1007468" y="3628563"/>
                <a:ext cx="36302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Formulation &amp; evaluation of thermally conductive insulation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D4C16E0-FA0B-4259-BEC9-E0805A73D38F}"/>
                  </a:ext>
                </a:extLst>
              </p:cNvPr>
              <p:cNvSpPr txBox="1"/>
              <p:nvPr/>
            </p:nvSpPr>
            <p:spPr>
              <a:xfrm>
                <a:off x="1064636" y="4610670"/>
                <a:ext cx="5115657" cy="1723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09538" indent="-109538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Optimization of high strain and thermally conductive insulation options</a:t>
                </a:r>
              </a:p>
              <a:p>
                <a:pPr marL="109538" indent="-109538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Stack testing for screening options</a:t>
                </a:r>
              </a:p>
              <a:p>
                <a:pPr marL="109538" indent="-109538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Subscale CCT magnet fabrication &amp; testing</a:t>
                </a:r>
              </a:p>
              <a:p>
                <a:endParaRPr lang="en-US" sz="1600" b="1" dirty="0"/>
              </a:p>
            </p:txBody>
          </p:sp>
          <p:pic>
            <p:nvPicPr>
              <p:cNvPr id="15" name="Picture 2" descr="Related image">
                <a:extLst>
                  <a:ext uri="{FF2B5EF4-FFF2-40B4-BE49-F238E27FC236}">
                    <a16:creationId xmlns:a16="http://schemas.microsoft.com/office/drawing/2014/main" id="{EAE86E73-D6F5-4108-B23D-BEB14EC817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9653" y="89120"/>
                <a:ext cx="2236769" cy="9332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A0767B5-D950-4757-8DFC-3D087D476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3406" y="4611114"/>
                <a:ext cx="1462887" cy="622814"/>
              </a:xfrm>
              <a:prstGeom prst="rect">
                <a:avLst/>
              </a:prstGeom>
            </p:spPr>
          </p:pic>
          <p:sp>
            <p:nvSpPr>
              <p:cNvPr id="19" name="Left-Right Arrow 9">
                <a:extLst>
                  <a:ext uri="{FF2B5EF4-FFF2-40B4-BE49-F238E27FC236}">
                    <a16:creationId xmlns:a16="http://schemas.microsoft.com/office/drawing/2014/main" id="{E333773D-5218-47FD-A0DD-955827C4ACD3}"/>
                  </a:ext>
                </a:extLst>
              </p:cNvPr>
              <p:cNvSpPr/>
              <p:nvPr/>
            </p:nvSpPr>
            <p:spPr>
              <a:xfrm>
                <a:off x="4583746" y="2655296"/>
                <a:ext cx="894348" cy="381000"/>
              </a:xfrm>
              <a:prstGeom prst="left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8" descr="Image result for lawrence berkeley national laboratory logo">
                <a:extLst>
                  <a:ext uri="{FF2B5EF4-FFF2-40B4-BE49-F238E27FC236}">
                    <a16:creationId xmlns:a16="http://schemas.microsoft.com/office/drawing/2014/main" id="{D4E6A07F-DF22-4E32-87FD-11C84608AF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974" y="5234790"/>
                <a:ext cx="1244386" cy="9436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 descr="Image result for fermilab logo">
                <a:extLst>
                  <a:ext uri="{FF2B5EF4-FFF2-40B4-BE49-F238E27FC236}">
                    <a16:creationId xmlns:a16="http://schemas.microsoft.com/office/drawing/2014/main" id="{C80CEC8C-F0E7-4995-97C5-F6AFAB96B4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15" b="32483"/>
              <a:stretch/>
            </p:blipFill>
            <p:spPr bwMode="auto">
              <a:xfrm>
                <a:off x="5896689" y="5376581"/>
                <a:ext cx="1816234" cy="728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BC5E6ED-39FC-44FD-8658-BA8338A48548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8579" y="1803851"/>
              <a:ext cx="3265606" cy="2051796"/>
            </a:xfrm>
            <a:prstGeom prst="rect">
              <a:avLst/>
            </a:prstGeom>
            <a:noFill/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187868-9D2A-4C78-9A2C-F0D52B759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88003" y="1829115"/>
              <a:ext cx="3251374" cy="2051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674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0560F-2F11-4580-9F30-A93E55653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96" y="392388"/>
            <a:ext cx="7886700" cy="93577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Thermally Conductive Resins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6DF2E-8BAD-4675-9D39-F50C0A80BF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996" y="1827347"/>
            <a:ext cx="7886700" cy="4351338"/>
          </a:xfrm>
        </p:spPr>
        <p:txBody>
          <a:bodyPr>
            <a:normAutofit/>
          </a:bodyPr>
          <a:lstStyle/>
          <a:p>
            <a:pPr marL="227013" indent="-227013" defTabSz="1354618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Fillers selected based on published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cryogenic thermal conductivity data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from NIST, CERN</a:t>
            </a:r>
          </a:p>
          <a:p>
            <a:pPr marL="227013" indent="-227013" defTabSz="1354618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Modeling used to identify target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volume fraction, typically 30 – 40 vol %</a:t>
            </a:r>
          </a:p>
          <a:p>
            <a:pPr marL="227013" indent="-227013" defTabSz="1354618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Nanoscale materials for potential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property enhancement and to retain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processability</a:t>
            </a:r>
          </a:p>
          <a:p>
            <a:pPr marL="227013" indent="-227013" defTabSz="1354618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Tested from 4K to 298K</a:t>
            </a:r>
          </a:p>
          <a:p>
            <a:pPr marL="227013" indent="-227013" defTabSz="1354618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Phase I data shown from 4K to 30K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B8D418-7B3F-4982-8134-C101C0B8265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8081AD-53F4-4AFB-8BC3-81DFB6085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743" y="1328161"/>
            <a:ext cx="6619353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03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E873B-F58B-4C1F-B3A6-D045885AC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28" y="338373"/>
            <a:ext cx="10515600" cy="728427"/>
          </a:xfrm>
        </p:spPr>
        <p:txBody>
          <a:bodyPr>
            <a:normAutofit/>
          </a:bodyPr>
          <a:lstStyle/>
          <a:p>
            <a:r>
              <a:rPr lang="en-US" sz="3200" dirty="0"/>
              <a:t>CTD-155GN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72AAF-305D-45BD-A3A0-530292ED1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164" y="1040942"/>
            <a:ext cx="4084565" cy="55439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Most promising Phase I filler added</a:t>
            </a:r>
            <a:br>
              <a:rPr lang="en-US" sz="2000" dirty="0"/>
            </a:br>
            <a:r>
              <a:rPr lang="en-US" sz="2000" dirty="0"/>
              <a:t>to CTD-155 (a toughened resin)</a:t>
            </a:r>
          </a:p>
          <a:p>
            <a:pPr lvl="1"/>
            <a:r>
              <a:rPr lang="en-US" sz="1800" dirty="0"/>
              <a:t>35 vol % system viscosity too </a:t>
            </a:r>
            <a:br>
              <a:rPr lang="en-US" sz="1800" dirty="0"/>
            </a:br>
            <a:r>
              <a:rPr lang="en-US" sz="1800" dirty="0"/>
              <a:t>high for VPI processing</a:t>
            </a:r>
          </a:p>
          <a:p>
            <a:pPr lvl="1"/>
            <a:r>
              <a:rPr lang="en-US" sz="1800" dirty="0"/>
              <a:t>Reduced particle loading level </a:t>
            </a:r>
            <a:br>
              <a:rPr lang="en-US" sz="1800" dirty="0"/>
            </a:br>
            <a:r>
              <a:rPr lang="en-US" sz="1800" dirty="0"/>
              <a:t>to 20 vol % to manage viscosity</a:t>
            </a:r>
          </a:p>
          <a:p>
            <a:endParaRPr lang="en-US" sz="2000" dirty="0">
              <a:sym typeface="Symbol" panose="05050102010706020507" pitchFamily="18" charset="2"/>
            </a:endParaRPr>
          </a:p>
          <a:p>
            <a:endParaRPr lang="en-US" sz="2000" dirty="0">
              <a:sym typeface="Symbol" panose="05050102010706020507" pitchFamily="18" charset="2"/>
            </a:endParaRPr>
          </a:p>
          <a:p>
            <a:endParaRPr lang="en-US" sz="2000" dirty="0">
              <a:sym typeface="Symbol" panose="05050102010706020507" pitchFamily="18" charset="2"/>
            </a:endParaRPr>
          </a:p>
          <a:p>
            <a:endParaRPr lang="en-US" sz="2000" dirty="0">
              <a:sym typeface="Symbol" panose="05050102010706020507" pitchFamily="18" charset="2"/>
            </a:endParaRPr>
          </a:p>
          <a:p>
            <a:endParaRPr lang="en-US" sz="2000" dirty="0">
              <a:sym typeface="Symbol" panose="05050102010706020507" pitchFamily="18" charset="2"/>
            </a:endParaRPr>
          </a:p>
          <a:p>
            <a:endParaRPr lang="en-US" sz="2000" dirty="0">
              <a:sym typeface="Symbol" panose="05050102010706020507" pitchFamily="18" charset="2"/>
            </a:endParaRPr>
          </a:p>
          <a:p>
            <a:endParaRPr lang="en-US" sz="2000" dirty="0">
              <a:sym typeface="Symbol" panose="05050102010706020507" pitchFamily="18" charset="2"/>
            </a:endParaRPr>
          </a:p>
          <a:p>
            <a:r>
              <a:rPr lang="en-US" sz="2000" dirty="0">
                <a:sym typeface="Symbol" panose="05050102010706020507" pitchFamily="18" charset="2"/>
              </a:rPr>
              <a:t> = 0.4 W/m-K at 90K</a:t>
            </a:r>
          </a:p>
        </p:txBody>
      </p:sp>
      <p:pic>
        <p:nvPicPr>
          <p:cNvPr id="7" name="Content Placeholder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C199A97D-2B04-418C-BF98-E79139057A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415" y="1183911"/>
            <a:ext cx="3767575" cy="282568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696006-3D30-48C4-86D0-8E025FD8CCE8}"/>
              </a:ext>
            </a:extLst>
          </p:cNvPr>
          <p:cNvSpPr txBox="1"/>
          <p:nvPr/>
        </p:nvSpPr>
        <p:spPr>
          <a:xfrm>
            <a:off x="11383789" y="1229479"/>
            <a:ext cx="69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400x</a:t>
            </a:r>
          </a:p>
        </p:txBody>
      </p:sp>
      <p:pic>
        <p:nvPicPr>
          <p:cNvPr id="12" name="Picture 11" descr="A picture containing old, night sky&#10;&#10;Description automatically generated">
            <a:extLst>
              <a:ext uri="{FF2B5EF4-FFF2-40B4-BE49-F238E27FC236}">
                <a16:creationId xmlns:a16="http://schemas.microsoft.com/office/drawing/2014/main" id="{3DF9AE44-AC8F-48AF-8825-442C3109BF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918" y="3732258"/>
            <a:ext cx="3754072" cy="28155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19C8A3-86D2-46CD-978A-FCA188451237}"/>
              </a:ext>
            </a:extLst>
          </p:cNvPr>
          <p:cNvSpPr txBox="1"/>
          <p:nvPr/>
        </p:nvSpPr>
        <p:spPr>
          <a:xfrm>
            <a:off x="11217897" y="3866547"/>
            <a:ext cx="82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1000x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1CBCF5-AE73-42E4-BFF8-14E6C2783A22}"/>
              </a:ext>
            </a:extLst>
          </p:cNvPr>
          <p:cNvSpPr txBox="1"/>
          <p:nvPr/>
        </p:nvSpPr>
        <p:spPr>
          <a:xfrm>
            <a:off x="4477731" y="1244336"/>
            <a:ext cx="772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400x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C9F433-ED54-4578-B4F4-306A267526D3}"/>
              </a:ext>
            </a:extLst>
          </p:cNvPr>
          <p:cNvSpPr txBox="1"/>
          <p:nvPr/>
        </p:nvSpPr>
        <p:spPr>
          <a:xfrm>
            <a:off x="4460144" y="3866547"/>
            <a:ext cx="772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1000x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3817CAE-4FB5-41C4-AE6A-494F1C229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66" y="2908723"/>
            <a:ext cx="4020210" cy="27156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897C31-43C9-400A-BF9F-C9407693FFE2}"/>
              </a:ext>
            </a:extLst>
          </p:cNvPr>
          <p:cNvSpPr txBox="1"/>
          <p:nvPr/>
        </p:nvSpPr>
        <p:spPr>
          <a:xfrm>
            <a:off x="8372306" y="1759652"/>
            <a:ext cx="390282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227013" algn="l"/>
              </a:tabLst>
            </a:pPr>
            <a:r>
              <a:rPr lang="en-US" sz="1600" dirty="0">
                <a:sym typeface="Symbol" panose="05050102010706020507" pitchFamily="18" charset="2"/>
              </a:rPr>
              <a:t>S2 glass laminates fabricated </a:t>
            </a:r>
            <a:br>
              <a:rPr lang="en-US" sz="1600" dirty="0">
                <a:sym typeface="Symbol" panose="05050102010706020507" pitchFamily="18" charset="2"/>
              </a:rPr>
            </a:br>
            <a:r>
              <a:rPr lang="en-US" sz="1600" dirty="0">
                <a:sym typeface="Symbol" panose="05050102010706020507" pitchFamily="18" charset="2"/>
              </a:rPr>
              <a:t>with this resin</a:t>
            </a:r>
          </a:p>
          <a:p>
            <a:pPr marL="574675" lvl="2" indent="-117475">
              <a:buFont typeface="Arial" panose="020B0604020202020204" pitchFamily="34" charset="0"/>
              <a:buChar char="•"/>
              <a:tabLst>
                <a:tab pos="227013" algn="l"/>
              </a:tabLst>
            </a:pPr>
            <a:r>
              <a:rPr lang="en-US" sz="1400" dirty="0">
                <a:sym typeface="Symbol" panose="05050102010706020507" pitchFamily="18" charset="2"/>
              </a:rPr>
              <a:t>No particle filtering</a:t>
            </a:r>
          </a:p>
          <a:p>
            <a:pPr marL="574675" lvl="2" indent="-117475">
              <a:buFont typeface="Arial" panose="020B0604020202020204" pitchFamily="34" charset="0"/>
              <a:buChar char="•"/>
              <a:tabLst>
                <a:tab pos="227013" algn="l"/>
              </a:tabLst>
            </a:pPr>
            <a:r>
              <a:rPr lang="en-US" sz="1400" dirty="0">
                <a:sym typeface="Symbol" panose="05050102010706020507" pitchFamily="18" charset="2"/>
              </a:rPr>
              <a:t>Uniform appearance through</a:t>
            </a:r>
            <a:br>
              <a:rPr lang="en-US" sz="1400" dirty="0">
                <a:sym typeface="Symbol" panose="05050102010706020507" pitchFamily="18" charset="2"/>
              </a:rPr>
            </a:br>
            <a:r>
              <a:rPr lang="en-US" sz="1400" dirty="0">
                <a:sym typeface="Symbol" panose="05050102010706020507" pitchFamily="18" charset="2"/>
              </a:rPr>
              <a:t>the laminate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43911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C67B4-37BF-4B09-8005-4FDD29BB5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6260"/>
          </a:xfrm>
        </p:spPr>
        <p:txBody>
          <a:bodyPr/>
          <a:lstStyle/>
          <a:p>
            <a:r>
              <a:rPr lang="en-US" dirty="0"/>
              <a:t>Mechanical Properties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614BECC-1B32-4CD6-8397-1433934528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8268" y="3816067"/>
            <a:ext cx="4030792" cy="2483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861C29-249D-45B3-B723-B0FE558E6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078" y="1524000"/>
            <a:ext cx="3822722" cy="2777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4EBDBF-074C-40C5-BCC4-099FED31AC37}"/>
              </a:ext>
            </a:extLst>
          </p:cNvPr>
          <p:cNvSpPr txBox="1"/>
          <p:nvPr/>
        </p:nvSpPr>
        <p:spPr>
          <a:xfrm>
            <a:off x="6315961" y="4421423"/>
            <a:ext cx="5750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CTD-155GN showed a larger fraction of adhesive failures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018457-6B42-4F5A-981C-95E6AD25EE2C}"/>
              </a:ext>
            </a:extLst>
          </p:cNvPr>
          <p:cNvGrpSpPr/>
          <p:nvPr/>
        </p:nvGrpSpPr>
        <p:grpSpPr>
          <a:xfrm>
            <a:off x="7033017" y="4724400"/>
            <a:ext cx="4110716" cy="1574954"/>
            <a:chOff x="7748203" y="4919886"/>
            <a:chExt cx="4110716" cy="1574954"/>
          </a:xfrm>
        </p:grpSpPr>
        <p:pic>
          <p:nvPicPr>
            <p:cNvPr id="11" name="Picture 10" descr="A picture containing several&#10;&#10;Description automatically generated">
              <a:extLst>
                <a:ext uri="{FF2B5EF4-FFF2-40B4-BE49-F238E27FC236}">
                  <a16:creationId xmlns:a16="http://schemas.microsoft.com/office/drawing/2014/main" id="{8E9A3F56-A62F-4C0F-BEBF-93BD3527B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73" b="8667"/>
            <a:stretch/>
          </p:blipFill>
          <p:spPr>
            <a:xfrm>
              <a:off x="7748203" y="4919886"/>
              <a:ext cx="2168794" cy="1574954"/>
            </a:xfrm>
            <a:prstGeom prst="rect">
              <a:avLst/>
            </a:prstGeom>
          </p:spPr>
        </p:pic>
        <p:pic>
          <p:nvPicPr>
            <p:cNvPr id="12" name="Picture 11" descr="A group of coins&#10;&#10;Description automatically generated with low confidence">
              <a:extLst>
                <a:ext uri="{FF2B5EF4-FFF2-40B4-BE49-F238E27FC236}">
                  <a16:creationId xmlns:a16="http://schemas.microsoft.com/office/drawing/2014/main" id="{355C7E4D-04C4-406D-9708-461F3D28B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1" t="8667" r="10339"/>
            <a:stretch/>
          </p:blipFill>
          <p:spPr>
            <a:xfrm>
              <a:off x="9916997" y="4919887"/>
              <a:ext cx="1941922" cy="1574953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36A7DC4-286F-4854-A7AC-A3C775EF1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268" y="1131388"/>
            <a:ext cx="4030792" cy="248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03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EDF661-66EC-46F6-8E2F-0937015F9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805622"/>
            <a:ext cx="9305925" cy="5833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1B8676-B499-4211-9CD5-942E951F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7874"/>
          </a:xfrm>
        </p:spPr>
        <p:txBody>
          <a:bodyPr/>
          <a:lstStyle/>
          <a:p>
            <a:r>
              <a:rPr lang="en-US" dirty="0"/>
              <a:t>Thermal Expansion</a:t>
            </a:r>
          </a:p>
        </p:txBody>
      </p:sp>
    </p:spTree>
    <p:extLst>
      <p:ext uri="{BB962C8B-B14F-4D97-AF65-F5344CB8AC3E}">
        <p14:creationId xmlns:p14="http://schemas.microsoft.com/office/powerpoint/2010/main" val="2399651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P_template.pptx" id="{96EB11EC-4848-4146-863E-4F32E6568D2C}" vid="{743B1CAF-C298-45C4-A0E3-80F7E987BC17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MDP_wide_template</Template>
  <TotalTime>420</TotalTime>
  <Words>1837</Words>
  <Application>Microsoft Office PowerPoint</Application>
  <PresentationFormat>Widescreen</PresentationFormat>
  <Paragraphs>276</Paragraphs>
  <Slides>38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Lato</vt:lpstr>
      <vt:lpstr>Lato Black</vt:lpstr>
      <vt:lpstr>Lato Light</vt:lpstr>
      <vt:lpstr>Times New Roman</vt:lpstr>
      <vt:lpstr>Office Theme</vt:lpstr>
      <vt:lpstr>1_Office Theme</vt:lpstr>
      <vt:lpstr>Updates on Material Studies</vt:lpstr>
      <vt:lpstr>Outline</vt:lpstr>
      <vt:lpstr>Goals of the working group</vt:lpstr>
      <vt:lpstr>PowerPoint Presentation</vt:lpstr>
      <vt:lpstr>PowerPoint Presentation</vt:lpstr>
      <vt:lpstr>Thermally Conductive Resins</vt:lpstr>
      <vt:lpstr>CTD-155GN Evaluation</vt:lpstr>
      <vt:lpstr>Mechanical Properties</vt:lpstr>
      <vt:lpstr>Thermal Expansion</vt:lpstr>
      <vt:lpstr>Thermal Expansion – Particle Size &amp; Loading</vt:lpstr>
      <vt:lpstr>Electrical Properties</vt:lpstr>
      <vt:lpstr>Other Thermally Conductive Resins</vt:lpstr>
      <vt:lpstr>Early Results</vt:lpstr>
      <vt:lpstr>Toughened Resin Systems</vt:lpstr>
      <vt:lpstr>Mechanical Property Summary</vt:lpstr>
      <vt:lpstr>CCT Sub4 Magnet 4K Test Summary</vt:lpstr>
      <vt:lpstr>Executive Summary</vt:lpstr>
      <vt:lpstr>Subscale CCT </vt:lpstr>
      <vt:lpstr>Magnet Construction (Assembly and Test Phase)</vt:lpstr>
      <vt:lpstr>PowerPoint Presentation</vt:lpstr>
      <vt:lpstr>PowerPoint Presentation</vt:lpstr>
      <vt:lpstr>Summary and outlook</vt:lpstr>
      <vt:lpstr>Additional Topics from FNAL</vt:lpstr>
      <vt:lpstr>Measurements in collaboration with CTD</vt:lpstr>
      <vt:lpstr>Beginnings of interface Investigation</vt:lpstr>
      <vt:lpstr>1st Pass at washing cable before reaction</vt:lpstr>
      <vt:lpstr>PowerPoint Presentation</vt:lpstr>
      <vt:lpstr>Coil Cross Section Testing</vt:lpstr>
      <vt:lpstr>PowerPoint Presentation</vt:lpstr>
      <vt:lpstr>Ongoing Interfaces</vt:lpstr>
      <vt:lpstr>Work at LBNL</vt:lpstr>
      <vt:lpstr>Thermal shock cycle #0</vt:lpstr>
      <vt:lpstr>Thermal shock cycle #10</vt:lpstr>
      <vt:lpstr>PowerPoint Presentation</vt:lpstr>
      <vt:lpstr>PowerPoint Presentation</vt:lpstr>
      <vt:lpstr>PowerPoint Presentation</vt:lpstr>
      <vt:lpstr>PowerPoint Presentation</vt:lpstr>
      <vt:lpstr>Conclusions and next steps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Updates on Material Studies</dc:title>
  <dc:creator>Steven T. Krave</dc:creator>
  <cp:lastModifiedBy>Steven T. Krave</cp:lastModifiedBy>
  <cp:revision>20</cp:revision>
  <dcterms:created xsi:type="dcterms:W3CDTF">2021-12-08T14:54:40Z</dcterms:created>
  <dcterms:modified xsi:type="dcterms:W3CDTF">2021-12-08T21:55:06Z</dcterms:modified>
</cp:coreProperties>
</file>