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4" r:id="rId4"/>
  </p:sldMasterIdLst>
  <p:notesMasterIdLst>
    <p:notesMasterId r:id="rId120"/>
  </p:notesMasterIdLst>
  <p:handoutMasterIdLst>
    <p:handoutMasterId r:id="rId121"/>
  </p:handoutMasterIdLst>
  <p:sldIdLst>
    <p:sldId id="259" r:id="rId5"/>
    <p:sldId id="260" r:id="rId6"/>
    <p:sldId id="315" r:id="rId7"/>
    <p:sldId id="299" r:id="rId8"/>
    <p:sldId id="325" r:id="rId9"/>
    <p:sldId id="326" r:id="rId10"/>
    <p:sldId id="327" r:id="rId11"/>
    <p:sldId id="378" r:id="rId12"/>
    <p:sldId id="372" r:id="rId13"/>
    <p:sldId id="328" r:id="rId14"/>
    <p:sldId id="329" r:id="rId15"/>
    <p:sldId id="330" r:id="rId16"/>
    <p:sldId id="371" r:id="rId17"/>
    <p:sldId id="331" r:id="rId18"/>
    <p:sldId id="332" r:id="rId19"/>
    <p:sldId id="301" r:id="rId20"/>
    <p:sldId id="334" r:id="rId21"/>
    <p:sldId id="333" r:id="rId22"/>
    <p:sldId id="374" r:id="rId23"/>
    <p:sldId id="312" r:id="rId24"/>
    <p:sldId id="375" r:id="rId25"/>
    <p:sldId id="376" r:id="rId26"/>
    <p:sldId id="381" r:id="rId27"/>
    <p:sldId id="382" r:id="rId28"/>
    <p:sldId id="307" r:id="rId29"/>
    <p:sldId id="335" r:id="rId30"/>
    <p:sldId id="336" r:id="rId31"/>
    <p:sldId id="337" r:id="rId32"/>
    <p:sldId id="262" r:id="rId33"/>
    <p:sldId id="379" r:id="rId34"/>
    <p:sldId id="380" r:id="rId35"/>
    <p:sldId id="261" r:id="rId36"/>
    <p:sldId id="298" r:id="rId37"/>
    <p:sldId id="338" r:id="rId38"/>
    <p:sldId id="339" r:id="rId39"/>
    <p:sldId id="340" r:id="rId40"/>
    <p:sldId id="341" r:id="rId41"/>
    <p:sldId id="292" r:id="rId42"/>
    <p:sldId id="342" r:id="rId43"/>
    <p:sldId id="323" r:id="rId44"/>
    <p:sldId id="308" r:id="rId45"/>
    <p:sldId id="296" r:id="rId46"/>
    <p:sldId id="291" r:id="rId47"/>
    <p:sldId id="293" r:id="rId48"/>
    <p:sldId id="347" r:id="rId49"/>
    <p:sldId id="269" r:id="rId50"/>
    <p:sldId id="266" r:id="rId51"/>
    <p:sldId id="267" r:id="rId52"/>
    <p:sldId id="263" r:id="rId53"/>
    <p:sldId id="264" r:id="rId54"/>
    <p:sldId id="303" r:id="rId55"/>
    <p:sldId id="270" r:id="rId56"/>
    <p:sldId id="284" r:id="rId57"/>
    <p:sldId id="279" r:id="rId58"/>
    <p:sldId id="287" r:id="rId59"/>
    <p:sldId id="288" r:id="rId60"/>
    <p:sldId id="285" r:id="rId61"/>
    <p:sldId id="286" r:id="rId62"/>
    <p:sldId id="282" r:id="rId63"/>
    <p:sldId id="373" r:id="rId64"/>
    <p:sldId id="317" r:id="rId65"/>
    <p:sldId id="383" r:id="rId66"/>
    <p:sldId id="386" r:id="rId67"/>
    <p:sldId id="385" r:id="rId68"/>
    <p:sldId id="318" r:id="rId69"/>
    <p:sldId id="319" r:id="rId70"/>
    <p:sldId id="344" r:id="rId71"/>
    <p:sldId id="294" r:id="rId72"/>
    <p:sldId id="316" r:id="rId73"/>
    <p:sldId id="258" r:id="rId74"/>
    <p:sldId id="345" r:id="rId75"/>
    <p:sldId id="346" r:id="rId76"/>
    <p:sldId id="350" r:id="rId77"/>
    <p:sldId id="265" r:id="rId78"/>
    <p:sldId id="351" r:id="rId79"/>
    <p:sldId id="352" r:id="rId80"/>
    <p:sldId id="268" r:id="rId81"/>
    <p:sldId id="353" r:id="rId82"/>
    <p:sldId id="354" r:id="rId83"/>
    <p:sldId id="355" r:id="rId84"/>
    <p:sldId id="356" r:id="rId85"/>
    <p:sldId id="357" r:id="rId86"/>
    <p:sldId id="358" r:id="rId87"/>
    <p:sldId id="275" r:id="rId88"/>
    <p:sldId id="276" r:id="rId89"/>
    <p:sldId id="277" r:id="rId90"/>
    <p:sldId id="278" r:id="rId91"/>
    <p:sldId id="359" r:id="rId92"/>
    <p:sldId id="280" r:id="rId93"/>
    <p:sldId id="281" r:id="rId94"/>
    <p:sldId id="360" r:id="rId95"/>
    <p:sldId id="361" r:id="rId96"/>
    <p:sldId id="362" r:id="rId97"/>
    <p:sldId id="363" r:id="rId98"/>
    <p:sldId id="364" r:id="rId99"/>
    <p:sldId id="365" r:id="rId100"/>
    <p:sldId id="302" r:id="rId101"/>
    <p:sldId id="366" r:id="rId102"/>
    <p:sldId id="367" r:id="rId103"/>
    <p:sldId id="368" r:id="rId104"/>
    <p:sldId id="369" r:id="rId105"/>
    <p:sldId id="370" r:id="rId106"/>
    <p:sldId id="310" r:id="rId107"/>
    <p:sldId id="311" r:id="rId108"/>
    <p:sldId id="297" r:id="rId109"/>
    <p:sldId id="271" r:id="rId110"/>
    <p:sldId id="272" r:id="rId111"/>
    <p:sldId id="273" r:id="rId112"/>
    <p:sldId id="274" r:id="rId113"/>
    <p:sldId id="304" r:id="rId114"/>
    <p:sldId id="309" r:id="rId115"/>
    <p:sldId id="314" r:id="rId116"/>
    <p:sldId id="290" r:id="rId117"/>
    <p:sldId id="313" r:id="rId118"/>
    <p:sldId id="283" r:id="rId119"/>
  </p:sldIdLst>
  <p:sldSz cx="12192000" cy="6858000"/>
  <p:notesSz cx="7026275" cy="9312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43C0797-1DBF-E746-A4B5-9A1E67F95DA7}">
          <p14:sldIdLst>
            <p14:sldId id="259"/>
            <p14:sldId id="260"/>
          </p14:sldIdLst>
        </p14:section>
        <p14:section name="Development of light sources" id="{FC9FBF1A-FE04-0340-8CD3-A6B34F0C081D}">
          <p14:sldIdLst>
            <p14:sldId id="315"/>
            <p14:sldId id="299"/>
          </p14:sldIdLst>
        </p14:section>
        <p14:section name="motivation and introduction of wigglers/undulators" id="{B43252F6-387A-534E-BB37-7C47218F5970}">
          <p14:sldIdLst>
            <p14:sldId id="325"/>
            <p14:sldId id="326"/>
            <p14:sldId id="327"/>
            <p14:sldId id="378"/>
            <p14:sldId id="372"/>
          </p14:sldIdLst>
        </p14:section>
        <p14:section name="Basic concept" id="{667B5A44-2C4A-6149-873A-315AE75572E5}">
          <p14:sldIdLst>
            <p14:sldId id="328"/>
            <p14:sldId id="329"/>
            <p14:sldId id="330"/>
            <p14:sldId id="371"/>
            <p14:sldId id="331"/>
            <p14:sldId id="332"/>
          </p14:sldIdLst>
        </p14:section>
        <p14:section name="Material selection&#13;Material selection&#13;Materials selection" id="{D68925FC-AB4D-4443-9D53-376EF6D2C0A4}">
          <p14:sldIdLst>
            <p14:sldId id="301"/>
            <p14:sldId id="334"/>
          </p14:sldIdLst>
        </p14:section>
        <p14:section name="Technical issues &#13;" id="{4B106EF7-AC33-E24D-9651-E9A0F496E6B6}">
          <p14:sldIdLst>
            <p14:sldId id="333"/>
            <p14:sldId id="374"/>
            <p14:sldId id="312"/>
            <p14:sldId id="375"/>
            <p14:sldId id="376"/>
            <p14:sldId id="381"/>
            <p14:sldId id="382"/>
            <p14:sldId id="307"/>
            <p14:sldId id="335"/>
            <p14:sldId id="336"/>
            <p14:sldId id="337"/>
            <p14:sldId id="262"/>
            <p14:sldId id="379"/>
            <p14:sldId id="380"/>
            <p14:sldId id="261"/>
            <p14:sldId id="298"/>
          </p14:sldIdLst>
        </p14:section>
        <p14:section name="Potential impact to facility capabilities&#13;" id="{F4E2B569-939F-1240-9C87-ECCA3949F446}">
          <p14:sldIdLst>
            <p14:sldId id="338"/>
            <p14:sldId id="339"/>
            <p14:sldId id="340"/>
            <p14:sldId id="341"/>
            <p14:sldId id="292"/>
            <p14:sldId id="342"/>
            <p14:sldId id="323"/>
            <p14:sldId id="308"/>
            <p14:sldId id="296"/>
          </p14:sldIdLst>
        </p14:section>
        <p14:section name="Status" id="{EA15D0D0-0B15-5849-A4A5-7956EC4EA092}">
          <p14:sldIdLst>
            <p14:sldId id="291"/>
            <p14:sldId id="293"/>
            <p14:sldId id="347"/>
            <p14:sldId id="269"/>
            <p14:sldId id="266"/>
            <p14:sldId id="267"/>
            <p14:sldId id="263"/>
            <p14:sldId id="264"/>
            <p14:sldId id="303"/>
            <p14:sldId id="270"/>
            <p14:sldId id="284"/>
            <p14:sldId id="279"/>
            <p14:sldId id="287"/>
            <p14:sldId id="288"/>
            <p14:sldId id="285"/>
            <p14:sldId id="286"/>
            <p14:sldId id="282"/>
            <p14:sldId id="373"/>
          </p14:sldIdLst>
        </p14:section>
        <p14:section name="Future directions" id="{DD55E2E1-585B-7743-8FED-CABA96E21A79}">
          <p14:sldIdLst>
            <p14:sldId id="317"/>
            <p14:sldId id="383"/>
            <p14:sldId id="386"/>
            <p14:sldId id="385"/>
          </p14:sldIdLst>
        </p14:section>
        <p14:section name="Backup" id="{98360AEC-5795-5840-B450-98E3629245EB}">
          <p14:sldIdLst>
            <p14:sldId id="318"/>
            <p14:sldId id="319"/>
            <p14:sldId id="344"/>
            <p14:sldId id="294"/>
            <p14:sldId id="316"/>
            <p14:sldId id="258"/>
            <p14:sldId id="345"/>
            <p14:sldId id="346"/>
            <p14:sldId id="350"/>
            <p14:sldId id="265"/>
            <p14:sldId id="351"/>
            <p14:sldId id="352"/>
            <p14:sldId id="268"/>
            <p14:sldId id="353"/>
            <p14:sldId id="354"/>
            <p14:sldId id="355"/>
            <p14:sldId id="356"/>
            <p14:sldId id="357"/>
            <p14:sldId id="358"/>
            <p14:sldId id="275"/>
            <p14:sldId id="276"/>
            <p14:sldId id="277"/>
            <p14:sldId id="278"/>
            <p14:sldId id="359"/>
            <p14:sldId id="280"/>
            <p14:sldId id="281"/>
            <p14:sldId id="360"/>
            <p14:sldId id="361"/>
            <p14:sldId id="362"/>
            <p14:sldId id="363"/>
            <p14:sldId id="364"/>
            <p14:sldId id="365"/>
            <p14:sldId id="302"/>
            <p14:sldId id="366"/>
            <p14:sldId id="367"/>
            <p14:sldId id="368"/>
            <p14:sldId id="369"/>
            <p14:sldId id="370"/>
            <p14:sldId id="310"/>
            <p14:sldId id="311"/>
            <p14:sldId id="297"/>
            <p14:sldId id="271"/>
            <p14:sldId id="272"/>
            <p14:sldId id="273"/>
            <p14:sldId id="274"/>
            <p14:sldId id="304"/>
            <p14:sldId id="309"/>
            <p14:sldId id="314"/>
            <p14:sldId id="290"/>
            <p14:sldId id="313"/>
            <p14:sldId id="2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  <a:srgbClr val="4F81BD"/>
    <a:srgbClr val="996633"/>
    <a:srgbClr val="385D8A"/>
    <a:srgbClr val="E1F4FF"/>
    <a:srgbClr val="FF6600"/>
    <a:srgbClr val="3333CC"/>
    <a:srgbClr val="00CC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8" autoAdjust="0"/>
    <p:restoredTop sz="94694" autoAdjust="0"/>
  </p:normalViewPr>
  <p:slideViewPr>
    <p:cSldViewPr>
      <p:cViewPr varScale="1">
        <p:scale>
          <a:sx n="104" d="100"/>
          <a:sy n="104" d="100"/>
        </p:scale>
        <p:origin x="240" y="5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3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viewProps" Target="viewProp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theme" Target="theme/theme1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notesMaster" Target="notesMasters/notesMaster1.xml"/><Relationship Id="rId125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9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emf"/><Relationship Id="rId2" Type="http://schemas.openxmlformats.org/officeDocument/2006/relationships/image" Target="../media/image263.emf"/><Relationship Id="rId1" Type="http://schemas.openxmlformats.org/officeDocument/2006/relationships/image" Target="../media/image262.emf"/><Relationship Id="rId4" Type="http://schemas.openxmlformats.org/officeDocument/2006/relationships/image" Target="../media/image265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emf"/><Relationship Id="rId2" Type="http://schemas.openxmlformats.org/officeDocument/2006/relationships/image" Target="../media/image267.emf"/><Relationship Id="rId1" Type="http://schemas.openxmlformats.org/officeDocument/2006/relationships/image" Target="../media/image266.emf"/><Relationship Id="rId4" Type="http://schemas.openxmlformats.org/officeDocument/2006/relationships/image" Target="../media/image269.emf"/></Relationships>
</file>

<file path=ppt/drawings/_rels/vmlDrawing13.v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emf"/><Relationship Id="rId13" Type="http://schemas.openxmlformats.org/officeDocument/2006/relationships/image" Target="../media/image284.emf"/><Relationship Id="rId3" Type="http://schemas.openxmlformats.org/officeDocument/2006/relationships/image" Target="../media/image274.emf"/><Relationship Id="rId7" Type="http://schemas.openxmlformats.org/officeDocument/2006/relationships/image" Target="../media/image278.emf"/><Relationship Id="rId12" Type="http://schemas.openxmlformats.org/officeDocument/2006/relationships/image" Target="../media/image283.emf"/><Relationship Id="rId2" Type="http://schemas.openxmlformats.org/officeDocument/2006/relationships/image" Target="../media/image273.emf"/><Relationship Id="rId16" Type="http://schemas.openxmlformats.org/officeDocument/2006/relationships/image" Target="../media/image287.emf"/><Relationship Id="rId1" Type="http://schemas.openxmlformats.org/officeDocument/2006/relationships/image" Target="../media/image272.emf"/><Relationship Id="rId6" Type="http://schemas.openxmlformats.org/officeDocument/2006/relationships/image" Target="../media/image277.emf"/><Relationship Id="rId11" Type="http://schemas.openxmlformats.org/officeDocument/2006/relationships/image" Target="../media/image282.emf"/><Relationship Id="rId5" Type="http://schemas.openxmlformats.org/officeDocument/2006/relationships/image" Target="../media/image276.emf"/><Relationship Id="rId15" Type="http://schemas.openxmlformats.org/officeDocument/2006/relationships/image" Target="../media/image286.emf"/><Relationship Id="rId10" Type="http://schemas.openxmlformats.org/officeDocument/2006/relationships/image" Target="../media/image281.emf"/><Relationship Id="rId4" Type="http://schemas.openxmlformats.org/officeDocument/2006/relationships/image" Target="../media/image275.emf"/><Relationship Id="rId9" Type="http://schemas.openxmlformats.org/officeDocument/2006/relationships/image" Target="../media/image280.emf"/><Relationship Id="rId14" Type="http://schemas.openxmlformats.org/officeDocument/2006/relationships/image" Target="../media/image28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image" Target="../media/image92.emf"/><Relationship Id="rId6" Type="http://schemas.openxmlformats.org/officeDocument/2006/relationships/image" Target="../media/image97.emf"/><Relationship Id="rId5" Type="http://schemas.openxmlformats.org/officeDocument/2006/relationships/image" Target="../media/image96.emf"/><Relationship Id="rId4" Type="http://schemas.openxmlformats.org/officeDocument/2006/relationships/image" Target="../media/image95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image" Target="../media/image9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82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863" y="0"/>
            <a:ext cx="304482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7C01C-6C8C-3D4C-BF0B-976358F78C38}" type="datetimeFigureOut">
              <a:rPr lang="en-US" smtClean="0"/>
              <a:t>1/26/22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5550"/>
            <a:ext cx="304482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863" y="8845550"/>
            <a:ext cx="304482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C6C21-7ED8-784C-B647-18AC620D6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846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>
              <a:defRPr sz="1200"/>
            </a:lvl1pPr>
          </a:lstStyle>
          <a:p>
            <a:fld id="{4D5706A0-D2B7-4EC2-AE30-C6304752000D}" type="datetimeFigureOut">
              <a:rPr lang="en-US" smtClean="0"/>
              <a:t>1/26/22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7125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60" tIns="46680" rIns="93360" bIns="4668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8" y="4423331"/>
            <a:ext cx="5621020" cy="4190524"/>
          </a:xfrm>
          <a:prstGeom prst="rect">
            <a:avLst/>
          </a:prstGeom>
        </p:spPr>
        <p:txBody>
          <a:bodyPr vert="horz" lIns="93360" tIns="46680" rIns="93360" bIns="466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>
              <a:defRPr sz="1200"/>
            </a:lvl1pPr>
          </a:lstStyle>
          <a:p>
            <a:fld id="{7369E9FE-DFB1-4751-A50D-17C72C099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759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7125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9E9FE-DFB1-4751-A50D-17C72C0998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68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1F80394-06D5-C84B-913C-C7229BF33A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E40440-F837-6545-89AE-8DEDD130127D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44613813-D73C-C44F-A789-D1069CD7857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185863" y="698500"/>
            <a:ext cx="4622800" cy="3467100"/>
          </a:xfrm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A2EE77D6-4FDD-EC49-87B3-E566BAF47A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3450" y="4402138"/>
            <a:ext cx="5130800" cy="4173537"/>
          </a:xfrm>
        </p:spPr>
        <p:txBody>
          <a:bodyPr/>
          <a:lstStyle/>
          <a:p>
            <a:pPr defTabSz="1216025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6772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05D98E3-873F-2F49-B2DA-DF6E4016BE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D0686C-17FA-6C43-9C03-1C761FFEC186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BC938310-ACEB-F844-8C2F-0DE561BDC87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185863" y="698500"/>
            <a:ext cx="4622800" cy="3467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4606023D-99AA-3841-83C7-01EE2282B46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33450" y="4402138"/>
            <a:ext cx="5130800" cy="41735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958" tIns="46479" rIns="92958" bIns="46479"/>
          <a:lstStyle/>
          <a:p>
            <a:pPr defTabSz="1216025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F3326A1-A338-AF4D-B5EB-47078F0EE9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2DD441-3428-C04C-8920-3F85AE04E8F7}" type="slidenum">
              <a:rPr lang="en-US" altLang="en-US"/>
              <a:pPr/>
              <a:t>42</a:t>
            </a:fld>
            <a:endParaRPr lang="en-US" altLang="en-US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8F37EADE-9EDB-4D46-84FE-1575E875EF1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185863" y="698500"/>
            <a:ext cx="4622800" cy="3467100"/>
          </a:xfrm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5DF53E23-3506-D945-86A3-67F03D5F3B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3450" y="4402138"/>
            <a:ext cx="5130800" cy="4173537"/>
          </a:xfrm>
        </p:spPr>
        <p:txBody>
          <a:bodyPr/>
          <a:lstStyle/>
          <a:p>
            <a:pPr defTabSz="1216025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2504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asted-image.pdf">
            <a:extLst>
              <a:ext uri="{FF2B5EF4-FFF2-40B4-BE49-F238E27FC236}">
                <a16:creationId xmlns:a16="http://schemas.microsoft.com/office/drawing/2014/main" id="{DE2FCA5E-8EEF-084D-80D4-349A2C2B343C}"/>
              </a:ext>
            </a:extLst>
          </p:cNvPr>
          <p:cNvPicPr/>
          <p:nvPr userDrawn="1"/>
        </p:nvPicPr>
        <p:blipFill>
          <a:blip r:embed="rId2">
            <a:alphaModFix amt="77931"/>
          </a:blip>
          <a:stretch>
            <a:fillRect/>
          </a:stretch>
        </p:blipFill>
        <p:spPr>
          <a:xfrm>
            <a:off x="0" y="-522790"/>
            <a:ext cx="12268200" cy="738079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717" y="4387983"/>
            <a:ext cx="10968567" cy="805052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1717" y="2095500"/>
            <a:ext cx="10968568" cy="1574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3340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F4270-DBFA-B94E-9BC4-A7C9EC28E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ECAD65-6F06-3C4A-B821-5B88E814F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July 26, 2006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A6B382-8474-6E49-9868-1BF21966D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Soren Prestemon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1F248C-C11D-0B4D-93D8-14A3BA1EE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FFE36F-E801-2A4C-A8ED-936863A8AF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6232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E1DAD-2A06-CA4F-AC99-FBB638F97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799B6-8047-F74E-AC08-AEB8D59CD6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DC0A57-9F48-2540-A180-245A5BC57517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071E4E-78D6-464C-B406-A745F0833366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9824419-F047-6C4E-B630-D9528DA538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24601"/>
            <a:ext cx="2844800" cy="39687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July 26, 2006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E958605-1BD8-E244-8987-23F347856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24601"/>
            <a:ext cx="3860800" cy="39687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Soren Prestemon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ABF1D34-7F17-0742-8504-2CE715DE0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24601"/>
            <a:ext cx="2844800" cy="396875"/>
          </a:xfrm>
        </p:spPr>
        <p:txBody>
          <a:bodyPr/>
          <a:lstStyle>
            <a:lvl1pPr>
              <a:defRPr/>
            </a:lvl1pPr>
          </a:lstStyle>
          <a:p>
            <a:fld id="{95A1A72C-7B44-7444-9C2D-B1608D0EAE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8414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gradFill flip="none" rotWithShape="1">
          <a:gsLst>
            <a:gs pos="0">
              <a:srgbClr val="096DFD"/>
            </a:gs>
            <a:gs pos="100000">
              <a:srgbClr val="19506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892968" y="76847"/>
            <a:ext cx="10406064" cy="933555"/>
          </a:xfrm>
          <a:prstGeom prst="rect">
            <a:avLst/>
          </a:prstGeom>
        </p:spPr>
        <p:txBody>
          <a:bodyPr lIns="35718" tIns="35718" rIns="35718" bIns="35718"/>
          <a:lstStyle>
            <a:lvl1pPr algn="ctr" defTabSz="584200">
              <a:defRPr sz="4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xfrm>
            <a:off x="274774" y="1429963"/>
            <a:ext cx="11642453" cy="3283775"/>
          </a:xfrm>
          <a:prstGeom prst="rect">
            <a:avLst/>
          </a:prstGeom>
        </p:spPr>
        <p:txBody>
          <a:bodyPr lIns="35718" tIns="35718" rIns="35718" bIns="35718" anchor="ctr"/>
          <a:lstStyle>
            <a:lvl1pPr marL="312821" indent="-312821" defTabSz="584200">
              <a:lnSpc>
                <a:spcPct val="90000"/>
              </a:lnSpc>
              <a:spcBef>
                <a:spcPts val="1000"/>
              </a:spcBef>
              <a:buClrTx/>
              <a:buSzPct val="75000"/>
              <a:buFontTx/>
              <a:buChar char="•"/>
              <a:defRPr sz="2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62000" indent="-304800" defTabSz="584200">
              <a:lnSpc>
                <a:spcPct val="90000"/>
              </a:lnSpc>
              <a:spcBef>
                <a:spcPts val="1000"/>
              </a:spcBef>
              <a:buClrTx/>
              <a:buSzPct val="75000"/>
              <a:buFontTx/>
              <a:buChar char="✓"/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210235" indent="-295835" defTabSz="584200">
              <a:lnSpc>
                <a:spcPct val="90000"/>
              </a:lnSpc>
              <a:spcBef>
                <a:spcPts val="1000"/>
              </a:spcBef>
              <a:buClrTx/>
              <a:buSzPct val="75000"/>
              <a:buFontTx/>
              <a:buChar char="➡"/>
              <a:defRPr sz="2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85925" indent="-314325" defTabSz="584200">
              <a:lnSpc>
                <a:spcPct val="90000"/>
              </a:lnSpc>
              <a:spcBef>
                <a:spcPts val="1000"/>
              </a:spcBef>
              <a:buClrTx/>
              <a:buSzPct val="75000"/>
              <a:buFontTx/>
              <a:buChar char="✦"/>
              <a:defRPr sz="2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133600" indent="-304800" defTabSz="584200">
              <a:lnSpc>
                <a:spcPct val="90000"/>
              </a:lnSpc>
              <a:spcBef>
                <a:spcPts val="1000"/>
              </a:spcBef>
              <a:buClrTx/>
              <a:buSzPct val="75000"/>
              <a:buFontTx/>
              <a:buChar char="-"/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Five</a:t>
            </a:r>
          </a:p>
        </p:txBody>
      </p:sp>
      <p:pic>
        <p:nvPicPr>
          <p:cNvPr id="41" name="image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405" y="6051699"/>
            <a:ext cx="12191191" cy="816812"/>
          </a:xfrm>
          <a:prstGeom prst="rect">
            <a:avLst/>
          </a:prstGeom>
          <a:ln w="12700">
            <a:round/>
          </a:ln>
        </p:spPr>
      </p:pic>
      <p:sp>
        <p:nvSpPr>
          <p:cNvPr id="42" name="Shape 42"/>
          <p:cNvSpPr/>
          <p:nvPr/>
        </p:nvSpPr>
        <p:spPr>
          <a:xfrm>
            <a:off x="2767009" y="6557713"/>
            <a:ext cx="4764124" cy="25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5842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200">
                <a:solidFill>
                  <a:srgbClr val="FFFFFF"/>
                </a:solidFill>
              </a:rPr>
              <a:t>Soren Prestemon,  Beam Dynamics meets Magnets-II, Bad Zurzach </a:t>
            </a:r>
          </a:p>
        </p:txBody>
      </p:sp>
      <p:sp>
        <p:nvSpPr>
          <p:cNvPr id="43" name="Shape 43"/>
          <p:cNvSpPr>
            <a:spLocks noGrp="1"/>
          </p:cNvSpPr>
          <p:nvPr>
            <p:ph type="sldNum" sz="quarter" idx="2"/>
          </p:nvPr>
        </p:nvSpPr>
        <p:spPr>
          <a:xfrm>
            <a:off x="9388787" y="6570424"/>
            <a:ext cx="314331" cy="231379"/>
          </a:xfrm>
          <a:prstGeom prst="rect">
            <a:avLst/>
          </a:prstGeom>
          <a:ln w="3175">
            <a:round/>
          </a:ln>
        </p:spPr>
        <p:txBody>
          <a:bodyPr wrap="none" lIns="26789" tIns="26789" rIns="26789" bIns="26789"/>
          <a:lstStyle>
            <a:lvl1pPr algn="ctr" defTabSz="584200"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198251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6621F-BA8F-7E47-9450-A0AB75374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4CF88-A353-2A49-99B5-61D4B7B2994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E6D3AE-F143-F24A-95F7-436044A3BA09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BCB7D4-C0F1-0741-8795-2CD3F2CF222A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E18E6E2-CD0B-D34F-A893-B9B6271DD1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24601"/>
            <a:ext cx="2844800" cy="39687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July 26, 2006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DA0401F-B56A-364C-9A39-91D1BEB90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24601"/>
            <a:ext cx="3860800" cy="39687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Soren Prestemon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03B4252-F1E2-C349-A61F-2BAC72C6B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24601"/>
            <a:ext cx="2844800" cy="396875"/>
          </a:xfrm>
        </p:spPr>
        <p:txBody>
          <a:bodyPr/>
          <a:lstStyle>
            <a:lvl1pPr>
              <a:defRPr/>
            </a:lvl1pPr>
          </a:lstStyle>
          <a:p>
            <a:fld id="{F9087EB9-DB37-8C40-B75A-06CCF9845A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2936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1766C-FDB6-5E4B-9318-0271C1B2B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B45AC7-5F77-6D41-9535-F491BA43A02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E74C2346-9C6C-8843-901E-A96CC7E3EC42}"/>
              </a:ext>
            </a:extLst>
          </p:cNvPr>
          <p:cNvSpPr>
            <a:spLocks noGrp="1"/>
          </p:cNvSpPr>
          <p:nvPr>
            <p:ph type="ch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D2D8F4-057D-F84F-9E7A-85E54AE4F9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24601"/>
            <a:ext cx="2844800" cy="39687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July 26, 2006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8F59D9-0DFE-1849-A52F-DF8F3AAAF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24601"/>
            <a:ext cx="3860800" cy="39687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Soren Prestemon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0BBB9-F1B9-9140-A3E2-CDC51A8B5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24601"/>
            <a:ext cx="2844800" cy="396875"/>
          </a:xfrm>
        </p:spPr>
        <p:txBody>
          <a:bodyPr/>
          <a:lstStyle>
            <a:lvl1pPr>
              <a:defRPr/>
            </a:lvl1pPr>
          </a:lstStyle>
          <a:p>
            <a:fld id="{4414DAD1-E797-C840-AEE0-04CF17EFB0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9849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1">
            <a:extLst>
              <a:ext uri="{FF2B5EF4-FFF2-40B4-BE49-F238E27FC236}">
                <a16:creationId xmlns:a16="http://schemas.microsoft.com/office/drawing/2014/main" id="{F7F6A2DC-690D-9C48-866E-84FDBF471032}"/>
              </a:ext>
            </a:extLst>
          </p:cNvPr>
          <p:cNvSpPr/>
          <p:nvPr userDrawn="1"/>
        </p:nvSpPr>
        <p:spPr>
          <a:xfrm>
            <a:off x="0" y="-2887"/>
            <a:ext cx="12170229" cy="1138959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22860" rIns="22860" anchor="ctr"/>
          <a:lstStyle/>
          <a:p>
            <a:pPr algn="ctr" defTabSz="228541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F4495-27E8-004C-8903-BF4538E2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01F61-6447-2C47-AAA5-8A361603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S. Prestemon     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9C193-CAEC-E34E-92A4-59DB19B6A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F72E2FE-7B63-AF4A-93E8-BA374B01E2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9491" y="1524000"/>
            <a:ext cx="11430000" cy="4530725"/>
          </a:xfrm>
        </p:spPr>
        <p:txBody>
          <a:bodyPr lIns="182880" rIns="182880">
            <a:normAutofit/>
          </a:bodyPr>
          <a:lstStyle>
            <a:lvl1pPr>
              <a:defRPr sz="2200"/>
            </a:lvl1pPr>
            <a:lvl2pPr marL="342900" indent="-114300">
              <a:buFont typeface="Courier New" panose="02070309020205020404" pitchFamily="49" charset="0"/>
              <a:buChar char="o"/>
              <a:defRPr sz="2000"/>
            </a:lvl2pPr>
            <a:lvl3pPr marL="628650" indent="-171450">
              <a:buFont typeface="Wingdings" pitchFamily="2" charset="2"/>
              <a:buChar char="Ø"/>
              <a:defRPr sz="1800"/>
            </a:lvl3pPr>
            <a:lvl4pPr marL="800100" indent="-114300">
              <a:buFont typeface="Wingdings" pitchFamily="2" charset="2"/>
              <a:buChar char="ü"/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7B60B32-36BC-C140-891C-CE927D306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47625"/>
            <a:ext cx="10515600" cy="1088448"/>
          </a:xfrm>
        </p:spPr>
        <p:txBody>
          <a:bodyPr>
            <a:normAutofit/>
          </a:bodyPr>
          <a:lstStyle>
            <a:lvl1pPr algn="l"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1356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1">
            <a:extLst>
              <a:ext uri="{FF2B5EF4-FFF2-40B4-BE49-F238E27FC236}">
                <a16:creationId xmlns:a16="http://schemas.microsoft.com/office/drawing/2014/main" id="{F7F6A2DC-690D-9C48-866E-84FDBF471032}"/>
              </a:ext>
            </a:extLst>
          </p:cNvPr>
          <p:cNvSpPr/>
          <p:nvPr userDrawn="1"/>
        </p:nvSpPr>
        <p:spPr>
          <a:xfrm>
            <a:off x="0" y="-2887"/>
            <a:ext cx="12170229" cy="1138959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22860" rIns="22860" anchor="ctr"/>
          <a:lstStyle/>
          <a:p>
            <a:pPr algn="ctr" defTabSz="228541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F4495-27E8-004C-8903-BF4538E2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01F61-6447-2C47-AAA5-8A361603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S. Prestemon     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9C193-CAEC-E34E-92A4-59DB19B6A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F72E2FE-7B63-AF4A-93E8-BA374B01E2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9491" y="1524000"/>
            <a:ext cx="11430000" cy="4530725"/>
          </a:xfrm>
        </p:spPr>
        <p:txBody>
          <a:bodyPr lIns="182880" rIns="182880">
            <a:normAutofit/>
          </a:bodyPr>
          <a:lstStyle>
            <a:lvl1pPr>
              <a:defRPr sz="2200"/>
            </a:lvl1pPr>
            <a:lvl2pPr marL="342900" indent="-114300">
              <a:buFont typeface="Courier New" panose="02070309020205020404" pitchFamily="49" charset="0"/>
              <a:buChar char="o"/>
              <a:defRPr sz="2000"/>
            </a:lvl2pPr>
            <a:lvl3pPr marL="628650" indent="-171450">
              <a:buFont typeface="Wingdings" pitchFamily="2" charset="2"/>
              <a:buChar char="Ø"/>
              <a:defRPr sz="1800"/>
            </a:lvl3pPr>
            <a:lvl4pPr marL="800100" indent="-114300">
              <a:buFont typeface="Wingdings" pitchFamily="2" charset="2"/>
              <a:buChar char="ü"/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7B60B32-36BC-C140-891C-CE927D306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47625"/>
            <a:ext cx="10515600" cy="1088448"/>
          </a:xfrm>
        </p:spPr>
        <p:txBody>
          <a:bodyPr>
            <a:normAutofit/>
          </a:bodyPr>
          <a:lstStyle>
            <a:lvl1pPr algn="l"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0638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1">
            <a:extLst>
              <a:ext uri="{FF2B5EF4-FFF2-40B4-BE49-F238E27FC236}">
                <a16:creationId xmlns:a16="http://schemas.microsoft.com/office/drawing/2014/main" id="{F7F6A2DC-690D-9C48-866E-84FDBF471032}"/>
              </a:ext>
            </a:extLst>
          </p:cNvPr>
          <p:cNvSpPr/>
          <p:nvPr userDrawn="1"/>
        </p:nvSpPr>
        <p:spPr>
          <a:xfrm>
            <a:off x="0" y="-2887"/>
            <a:ext cx="12170229" cy="1138959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22860" rIns="22860" anchor="ctr"/>
          <a:lstStyle/>
          <a:p>
            <a:pPr algn="ctr" defTabSz="228541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F4495-27E8-004C-8903-BF4538E2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01F61-6447-2C47-AAA5-8A361603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S. Prestemon     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9C193-CAEC-E34E-92A4-59DB19B6A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F72E2FE-7B63-AF4A-93E8-BA374B01E2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9491" y="1524000"/>
            <a:ext cx="11430000" cy="4530725"/>
          </a:xfrm>
        </p:spPr>
        <p:txBody>
          <a:bodyPr lIns="182880" rIns="182880">
            <a:normAutofit/>
          </a:bodyPr>
          <a:lstStyle>
            <a:lvl1pPr>
              <a:defRPr sz="2200"/>
            </a:lvl1pPr>
            <a:lvl2pPr marL="342900" indent="-114300">
              <a:buFont typeface="Courier New" panose="02070309020205020404" pitchFamily="49" charset="0"/>
              <a:buChar char="o"/>
              <a:defRPr sz="2000"/>
            </a:lvl2pPr>
            <a:lvl3pPr marL="628650" indent="-171450">
              <a:buFont typeface="Wingdings" pitchFamily="2" charset="2"/>
              <a:buChar char="Ø"/>
              <a:defRPr sz="1800"/>
            </a:lvl3pPr>
            <a:lvl4pPr marL="800100" indent="-114300">
              <a:buFont typeface="Wingdings" pitchFamily="2" charset="2"/>
              <a:buChar char="ü"/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7B60B32-36BC-C140-891C-CE927D306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47625"/>
            <a:ext cx="10515600" cy="1088448"/>
          </a:xfrm>
        </p:spPr>
        <p:txBody>
          <a:bodyPr>
            <a:normAutofit/>
          </a:bodyPr>
          <a:lstStyle>
            <a:lvl1pPr algn="l"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31975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1">
            <a:extLst>
              <a:ext uri="{FF2B5EF4-FFF2-40B4-BE49-F238E27FC236}">
                <a16:creationId xmlns:a16="http://schemas.microsoft.com/office/drawing/2014/main" id="{F7F6A2DC-690D-9C48-866E-84FDBF471032}"/>
              </a:ext>
            </a:extLst>
          </p:cNvPr>
          <p:cNvSpPr/>
          <p:nvPr userDrawn="1"/>
        </p:nvSpPr>
        <p:spPr>
          <a:xfrm>
            <a:off x="0" y="-2887"/>
            <a:ext cx="12170229" cy="1138959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22860" rIns="22860" anchor="ctr"/>
          <a:lstStyle/>
          <a:p>
            <a:pPr algn="ctr" defTabSz="228541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F4495-27E8-004C-8903-BF4538E2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01F61-6447-2C47-AAA5-8A361603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S. Prestemon     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9C193-CAEC-E34E-92A4-59DB19B6A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F72E2FE-7B63-AF4A-93E8-BA374B01E2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9491" y="1524000"/>
            <a:ext cx="11430000" cy="4530725"/>
          </a:xfrm>
        </p:spPr>
        <p:txBody>
          <a:bodyPr lIns="182880" rIns="182880">
            <a:normAutofit/>
          </a:bodyPr>
          <a:lstStyle>
            <a:lvl1pPr>
              <a:defRPr sz="2200"/>
            </a:lvl1pPr>
            <a:lvl2pPr marL="342900" indent="-114300">
              <a:buFont typeface="Courier New" panose="02070309020205020404" pitchFamily="49" charset="0"/>
              <a:buChar char="o"/>
              <a:defRPr sz="2000"/>
            </a:lvl2pPr>
            <a:lvl3pPr marL="628650" indent="-171450">
              <a:buFont typeface="Wingdings" pitchFamily="2" charset="2"/>
              <a:buChar char="Ø"/>
              <a:defRPr sz="1800"/>
            </a:lvl3pPr>
            <a:lvl4pPr marL="800100" indent="-114300">
              <a:buFont typeface="Wingdings" pitchFamily="2" charset="2"/>
              <a:buChar char="ü"/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7B60B32-36BC-C140-891C-CE927D306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47625"/>
            <a:ext cx="10515600" cy="1088448"/>
          </a:xfrm>
        </p:spPr>
        <p:txBody>
          <a:bodyPr>
            <a:normAutofit/>
          </a:bodyPr>
          <a:lstStyle>
            <a:lvl1pPr algn="l"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36498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1">
            <a:extLst>
              <a:ext uri="{FF2B5EF4-FFF2-40B4-BE49-F238E27FC236}">
                <a16:creationId xmlns:a16="http://schemas.microsoft.com/office/drawing/2014/main" id="{F7F6A2DC-690D-9C48-866E-84FDBF471032}"/>
              </a:ext>
            </a:extLst>
          </p:cNvPr>
          <p:cNvSpPr/>
          <p:nvPr userDrawn="1"/>
        </p:nvSpPr>
        <p:spPr>
          <a:xfrm>
            <a:off x="0" y="-2887"/>
            <a:ext cx="12170229" cy="1138959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22860" rIns="22860" anchor="ctr"/>
          <a:lstStyle/>
          <a:p>
            <a:pPr algn="ctr" defTabSz="228541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F4495-27E8-004C-8903-BF4538E2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01F61-6447-2C47-AAA5-8A361603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S. Prestemon     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9C193-CAEC-E34E-92A4-59DB19B6A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F72E2FE-7B63-AF4A-93E8-BA374B01E2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9491" y="1524000"/>
            <a:ext cx="11430000" cy="4530725"/>
          </a:xfrm>
        </p:spPr>
        <p:txBody>
          <a:bodyPr lIns="182880" rIns="182880">
            <a:normAutofit/>
          </a:bodyPr>
          <a:lstStyle>
            <a:lvl1pPr>
              <a:defRPr sz="2200"/>
            </a:lvl1pPr>
            <a:lvl2pPr marL="342900" indent="-114300">
              <a:buFont typeface="Courier New" panose="02070309020205020404" pitchFamily="49" charset="0"/>
              <a:buChar char="o"/>
              <a:defRPr sz="2000"/>
            </a:lvl2pPr>
            <a:lvl3pPr marL="628650" indent="-171450">
              <a:buFont typeface="Wingdings" pitchFamily="2" charset="2"/>
              <a:buChar char="Ø"/>
              <a:defRPr sz="1800"/>
            </a:lvl3pPr>
            <a:lvl4pPr marL="800100" indent="-114300">
              <a:buFont typeface="Wingdings" pitchFamily="2" charset="2"/>
              <a:buChar char="ü"/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7B60B32-36BC-C140-891C-CE927D306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47625"/>
            <a:ext cx="10515600" cy="1088448"/>
          </a:xfrm>
        </p:spPr>
        <p:txBody>
          <a:bodyPr>
            <a:normAutofit/>
          </a:bodyPr>
          <a:lstStyle>
            <a:lvl1pPr algn="l"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1946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86694"/>
            <a:ext cx="1097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2909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1">
            <a:extLst>
              <a:ext uri="{FF2B5EF4-FFF2-40B4-BE49-F238E27FC236}">
                <a16:creationId xmlns:a16="http://schemas.microsoft.com/office/drawing/2014/main" id="{F7F6A2DC-690D-9C48-866E-84FDBF471032}"/>
              </a:ext>
            </a:extLst>
          </p:cNvPr>
          <p:cNvSpPr/>
          <p:nvPr userDrawn="1"/>
        </p:nvSpPr>
        <p:spPr>
          <a:xfrm>
            <a:off x="0" y="-2887"/>
            <a:ext cx="12170229" cy="1138959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22860" rIns="22860" anchor="ctr"/>
          <a:lstStyle/>
          <a:p>
            <a:pPr algn="ctr" defTabSz="228541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F4495-27E8-004C-8903-BF4538E2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01F61-6447-2C47-AAA5-8A361603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S. Prestemon     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9C193-CAEC-E34E-92A4-59DB19B6A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F72E2FE-7B63-AF4A-93E8-BA374B01E2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9491" y="1524000"/>
            <a:ext cx="11430000" cy="4530725"/>
          </a:xfrm>
        </p:spPr>
        <p:txBody>
          <a:bodyPr lIns="182880" rIns="182880">
            <a:normAutofit/>
          </a:bodyPr>
          <a:lstStyle>
            <a:lvl1pPr>
              <a:defRPr sz="2200"/>
            </a:lvl1pPr>
            <a:lvl2pPr marL="342900" indent="-114300">
              <a:buFont typeface="Courier New" panose="02070309020205020404" pitchFamily="49" charset="0"/>
              <a:buChar char="o"/>
              <a:defRPr sz="2000"/>
            </a:lvl2pPr>
            <a:lvl3pPr marL="628650" indent="-171450">
              <a:buFont typeface="Wingdings" pitchFamily="2" charset="2"/>
              <a:buChar char="Ø"/>
              <a:defRPr sz="1800"/>
            </a:lvl3pPr>
            <a:lvl4pPr marL="800100" indent="-114300">
              <a:buFont typeface="Wingdings" pitchFamily="2" charset="2"/>
              <a:buChar char="ü"/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7B60B32-36BC-C140-891C-CE927D306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47625"/>
            <a:ext cx="10515600" cy="1088448"/>
          </a:xfrm>
        </p:spPr>
        <p:txBody>
          <a:bodyPr>
            <a:normAutofit/>
          </a:bodyPr>
          <a:lstStyle>
            <a:lvl1pPr algn="l"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46949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1">
            <a:extLst>
              <a:ext uri="{FF2B5EF4-FFF2-40B4-BE49-F238E27FC236}">
                <a16:creationId xmlns:a16="http://schemas.microsoft.com/office/drawing/2014/main" id="{F7F6A2DC-690D-9C48-866E-84FDBF471032}"/>
              </a:ext>
            </a:extLst>
          </p:cNvPr>
          <p:cNvSpPr/>
          <p:nvPr userDrawn="1"/>
        </p:nvSpPr>
        <p:spPr>
          <a:xfrm>
            <a:off x="0" y="-2887"/>
            <a:ext cx="12170229" cy="1138959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22860" rIns="22860" anchor="ctr"/>
          <a:lstStyle/>
          <a:p>
            <a:pPr algn="ctr" defTabSz="228541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F4495-27E8-004C-8903-BF4538E2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01F61-6447-2C47-AAA5-8A361603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S. Prestemon     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9C193-CAEC-E34E-92A4-59DB19B6A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F72E2FE-7B63-AF4A-93E8-BA374B01E2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9491" y="1524000"/>
            <a:ext cx="11430000" cy="4530725"/>
          </a:xfrm>
        </p:spPr>
        <p:txBody>
          <a:bodyPr lIns="182880" rIns="182880">
            <a:normAutofit/>
          </a:bodyPr>
          <a:lstStyle>
            <a:lvl1pPr>
              <a:defRPr sz="2200"/>
            </a:lvl1pPr>
            <a:lvl2pPr marL="342900" indent="-114300">
              <a:buFont typeface="Courier New" panose="02070309020205020404" pitchFamily="49" charset="0"/>
              <a:buChar char="o"/>
              <a:defRPr sz="2000"/>
            </a:lvl2pPr>
            <a:lvl3pPr marL="628650" indent="-171450">
              <a:buFont typeface="Wingdings" pitchFamily="2" charset="2"/>
              <a:buChar char="Ø"/>
              <a:defRPr sz="1800"/>
            </a:lvl3pPr>
            <a:lvl4pPr marL="800100" indent="-114300">
              <a:buFont typeface="Wingdings" pitchFamily="2" charset="2"/>
              <a:buChar char="ü"/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7B60B32-36BC-C140-891C-CE927D306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47625"/>
            <a:ext cx="10515600" cy="1088448"/>
          </a:xfrm>
        </p:spPr>
        <p:txBody>
          <a:bodyPr>
            <a:normAutofit/>
          </a:bodyPr>
          <a:lstStyle>
            <a:lvl1pPr algn="l"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83957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1">
            <a:extLst>
              <a:ext uri="{FF2B5EF4-FFF2-40B4-BE49-F238E27FC236}">
                <a16:creationId xmlns:a16="http://schemas.microsoft.com/office/drawing/2014/main" id="{F7F6A2DC-690D-9C48-866E-84FDBF471032}"/>
              </a:ext>
            </a:extLst>
          </p:cNvPr>
          <p:cNvSpPr/>
          <p:nvPr userDrawn="1"/>
        </p:nvSpPr>
        <p:spPr>
          <a:xfrm>
            <a:off x="0" y="-2887"/>
            <a:ext cx="12170229" cy="1138959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22860" rIns="22860" anchor="ctr"/>
          <a:lstStyle/>
          <a:p>
            <a:pPr algn="ctr" defTabSz="228541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F4495-27E8-004C-8903-BF4538E2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01F61-6447-2C47-AAA5-8A361603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S. Prestemon     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9C193-CAEC-E34E-92A4-59DB19B6A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F72E2FE-7B63-AF4A-93E8-BA374B01E2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9491" y="1524000"/>
            <a:ext cx="11430000" cy="4530725"/>
          </a:xfrm>
        </p:spPr>
        <p:txBody>
          <a:bodyPr lIns="182880" rIns="182880">
            <a:normAutofit/>
          </a:bodyPr>
          <a:lstStyle>
            <a:lvl1pPr>
              <a:defRPr sz="2200"/>
            </a:lvl1pPr>
            <a:lvl2pPr marL="342900" indent="-114300">
              <a:buFont typeface="Courier New" panose="02070309020205020404" pitchFamily="49" charset="0"/>
              <a:buChar char="o"/>
              <a:defRPr sz="2000"/>
            </a:lvl2pPr>
            <a:lvl3pPr marL="628650" indent="-171450">
              <a:buFont typeface="Wingdings" pitchFamily="2" charset="2"/>
              <a:buChar char="Ø"/>
              <a:defRPr sz="1800"/>
            </a:lvl3pPr>
            <a:lvl4pPr marL="800100" indent="-114300">
              <a:buFont typeface="Wingdings" pitchFamily="2" charset="2"/>
              <a:buChar char="ü"/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7B60B32-36BC-C140-891C-CE927D306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47625"/>
            <a:ext cx="10515600" cy="1088448"/>
          </a:xfrm>
        </p:spPr>
        <p:txBody>
          <a:bodyPr>
            <a:normAutofit/>
          </a:bodyPr>
          <a:lstStyle>
            <a:lvl1pPr algn="l"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3654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1">
            <a:extLst>
              <a:ext uri="{FF2B5EF4-FFF2-40B4-BE49-F238E27FC236}">
                <a16:creationId xmlns:a16="http://schemas.microsoft.com/office/drawing/2014/main" id="{F7F6A2DC-690D-9C48-866E-84FDBF471032}"/>
              </a:ext>
            </a:extLst>
          </p:cNvPr>
          <p:cNvSpPr/>
          <p:nvPr userDrawn="1"/>
        </p:nvSpPr>
        <p:spPr>
          <a:xfrm>
            <a:off x="0" y="-2887"/>
            <a:ext cx="12170229" cy="1138959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22860" rIns="22860" anchor="ctr"/>
          <a:lstStyle/>
          <a:p>
            <a:pPr algn="ctr" defTabSz="228541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F4495-27E8-004C-8903-BF4538E2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01F61-6447-2C47-AAA5-8A361603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S. Prestemon     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9C193-CAEC-E34E-92A4-59DB19B6A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F72E2FE-7B63-AF4A-93E8-BA374B01E2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9491" y="1524000"/>
            <a:ext cx="11430000" cy="4530725"/>
          </a:xfrm>
        </p:spPr>
        <p:txBody>
          <a:bodyPr lIns="182880" rIns="182880">
            <a:normAutofit/>
          </a:bodyPr>
          <a:lstStyle>
            <a:lvl1pPr>
              <a:defRPr sz="2200"/>
            </a:lvl1pPr>
            <a:lvl2pPr marL="342900" indent="-114300">
              <a:buFont typeface="Courier New" panose="02070309020205020404" pitchFamily="49" charset="0"/>
              <a:buChar char="o"/>
              <a:defRPr sz="2000"/>
            </a:lvl2pPr>
            <a:lvl3pPr marL="628650" indent="-171450">
              <a:buFont typeface="Wingdings" pitchFamily="2" charset="2"/>
              <a:buChar char="Ø"/>
              <a:defRPr sz="1800"/>
            </a:lvl3pPr>
            <a:lvl4pPr marL="800100" indent="-114300">
              <a:buFont typeface="Wingdings" pitchFamily="2" charset="2"/>
              <a:buChar char="ü"/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7B60B32-36BC-C140-891C-CE927D306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47625"/>
            <a:ext cx="10515600" cy="1088448"/>
          </a:xfrm>
        </p:spPr>
        <p:txBody>
          <a:bodyPr>
            <a:normAutofit/>
          </a:bodyPr>
          <a:lstStyle>
            <a:lvl1pPr algn="l"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9832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 marL="228600" indent="-228600">
              <a:defRPr sz="2000"/>
            </a:lvl1pPr>
            <a:lvl2pPr marL="457200" indent="-228600">
              <a:defRPr sz="2000"/>
            </a:lvl2pPr>
            <a:lvl3pPr marL="687388" indent="-230188">
              <a:defRPr sz="2000"/>
            </a:lvl3pPr>
            <a:lvl4pPr marL="915988" indent="-228600">
              <a:defRPr sz="2000"/>
            </a:lvl4pPr>
            <a:lvl5pPr marL="1144588" indent="-228600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 marL="228600" indent="-228600">
              <a:defRPr sz="2000"/>
            </a:lvl1pPr>
            <a:lvl2pPr marL="457200" indent="-228600">
              <a:defRPr sz="2000"/>
            </a:lvl2pPr>
            <a:lvl3pPr marL="685800" indent="-228600">
              <a:tabLst/>
              <a:defRPr sz="2000"/>
            </a:lvl3pPr>
            <a:lvl4pPr marL="915988" indent="-228600">
              <a:defRPr sz="2000"/>
            </a:lvl4pPr>
            <a:lvl5pPr marL="1144588" indent="-228600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674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551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597026"/>
            <a:ext cx="12192000" cy="2068513"/>
          </a:xfrm>
        </p:spPr>
        <p:txBody>
          <a:bodyPr anchor="ctr" anchorCtr="1">
            <a:normAutofit/>
          </a:bodyPr>
          <a:lstStyle>
            <a:lvl1pPr algn="ctr">
              <a:defRPr sz="32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717" y="4064001"/>
            <a:ext cx="10970683" cy="1698625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979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66478"/>
            <a:ext cx="10972800" cy="715962"/>
          </a:xfr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3"/>
          <p:cNvPicPr>
            <a:picLocks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38667" y="6325664"/>
            <a:ext cx="1463040" cy="456136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4"/>
          <p:cNvPicPr>
            <a:picLocks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210"/>
          <a:stretch/>
        </p:blipFill>
        <p:spPr bwMode="auto">
          <a:xfrm>
            <a:off x="10613813" y="6324600"/>
            <a:ext cx="1463040" cy="45613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8800" y="6400800"/>
            <a:ext cx="1828800" cy="3507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5706013" y="6443224"/>
            <a:ext cx="938732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7BA11B2D-A0FE-4BD3-B19B-FB641551155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882650"/>
            <a:ext cx="10464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101601" y="6477000"/>
            <a:ext cx="4033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SCU Closeout meeting, March 3</a:t>
            </a:r>
            <a:r>
              <a:rPr lang="en-US" sz="18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rd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2016</a:t>
            </a:r>
            <a:endParaRPr lang="en-US" sz="1800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447801"/>
            <a:ext cx="10972800" cy="4525963"/>
          </a:xfrm>
        </p:spPr>
        <p:txBody>
          <a:bodyPr>
            <a:normAutofit/>
          </a:bodyPr>
          <a:lstStyle>
            <a:lvl1pPr marL="514350" marR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 sz="28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/>
              <a:t>Bullet 1…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/>
              <a:t>Bullet 2…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/>
              <a:t>Bullet 3…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11390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78C80-FE22-EC4C-947D-585FAB9F7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225A57-52E1-2A41-A9D1-021173A30EF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D3200D-7589-5F47-8405-CD930A1EFC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EBEFF9-2F34-2545-A873-3EB664CCD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24601"/>
            <a:ext cx="2844800" cy="39687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July 26, 2006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D9F560-DB48-CF46-80C3-FF7AB92D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24601"/>
            <a:ext cx="3860800" cy="39687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Soren Prestemon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7E475B-AB54-D54C-99F4-0C0717454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24601"/>
            <a:ext cx="2844800" cy="396875"/>
          </a:xfrm>
        </p:spPr>
        <p:txBody>
          <a:bodyPr/>
          <a:lstStyle>
            <a:lvl1pPr>
              <a:defRPr/>
            </a:lvl1pPr>
          </a:lstStyle>
          <a:p>
            <a:fld id="{8E607856-FD24-A344-99DD-7AD597677B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0381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5E89B-0BB1-0A4C-B60E-926714EFE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nline Image Placeholder 2">
            <a:extLst>
              <a:ext uri="{FF2B5EF4-FFF2-40B4-BE49-F238E27FC236}">
                <a16:creationId xmlns:a16="http://schemas.microsoft.com/office/drawing/2014/main" id="{CC0B322D-5DAA-0A49-8462-E54017AF06F0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A12420-55B3-2542-BBC8-2F84806F22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7E2EE5-DE42-E44C-BFC2-3548A8C5C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24601"/>
            <a:ext cx="2844800" cy="39687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July 26, 2006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64B199-6815-0C4E-A4C7-F3D6C5BF0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24601"/>
            <a:ext cx="3860800" cy="39687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Soren Prestemon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B2B3E4-AA21-4B45-903F-3747A2F8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24601"/>
            <a:ext cx="2844800" cy="396875"/>
          </a:xfrm>
        </p:spPr>
        <p:txBody>
          <a:bodyPr/>
          <a:lstStyle>
            <a:lvl1pPr>
              <a:defRPr/>
            </a:lvl1pPr>
          </a:lstStyle>
          <a:p>
            <a:fld id="{A91D93D8-F76F-D54F-911E-966ED64963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2038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8F73C4-C80A-1541-B39B-EE9D751CD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July 26, 2006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13AE47-1E35-9842-9B70-BC9FDE3FD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Soren Prestemon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FC8AF-6851-0E45-9EFB-6F3071518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67DEC7-92E3-304A-9083-7F7AD7FA1D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8073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 userDrawn="1"/>
        </p:nvSpPr>
        <p:spPr>
          <a:xfrm>
            <a:off x="0" y="6239580"/>
            <a:ext cx="12192000" cy="61842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sz="18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sz="18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25514" y="6397424"/>
            <a:ext cx="688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8" name="Picture 1" descr="ATAP_footer_orange_reversed_.png"/>
          <p:cNvPicPr>
            <a:picLocks noChangeAspect="1"/>
          </p:cNvPicPr>
          <p:nvPr userDrawn="1"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2918" y="6348367"/>
            <a:ext cx="3865033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B666C9-B9F8-D848-950A-DFB1A72619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19400" y="6391504"/>
            <a:ext cx="419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49" name="Picture 48" descr="LBL_logo_notext_rev_transparent.png">
            <a:extLst>
              <a:ext uri="{FF2B5EF4-FFF2-40B4-BE49-F238E27FC236}">
                <a16:creationId xmlns:a16="http://schemas.microsoft.com/office/drawing/2014/main" id="{24F50038-B720-2640-9EC9-42AD5CB3A3AB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6270481"/>
            <a:ext cx="1051390" cy="55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38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1F497D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F497D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F497D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F497D"/>
          </a:solidFill>
          <a:latin typeface="+mj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00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32.bin"/><Relationship Id="rId18" Type="http://schemas.openxmlformats.org/officeDocument/2006/relationships/image" Target="../media/image279.emf"/><Relationship Id="rId26" Type="http://schemas.openxmlformats.org/officeDocument/2006/relationships/image" Target="../media/image283.emf"/><Relationship Id="rId3" Type="http://schemas.openxmlformats.org/officeDocument/2006/relationships/oleObject" Target="../embeddings/oleObject27.bin"/><Relationship Id="rId21" Type="http://schemas.openxmlformats.org/officeDocument/2006/relationships/oleObject" Target="../embeddings/oleObject36.bin"/><Relationship Id="rId34" Type="http://schemas.openxmlformats.org/officeDocument/2006/relationships/image" Target="../media/image287.emf"/><Relationship Id="rId7" Type="http://schemas.openxmlformats.org/officeDocument/2006/relationships/oleObject" Target="../embeddings/oleObject29.bin"/><Relationship Id="rId12" Type="http://schemas.openxmlformats.org/officeDocument/2006/relationships/image" Target="../media/image276.emf"/><Relationship Id="rId17" Type="http://schemas.openxmlformats.org/officeDocument/2006/relationships/oleObject" Target="../embeddings/oleObject34.bin"/><Relationship Id="rId25" Type="http://schemas.openxmlformats.org/officeDocument/2006/relationships/oleObject" Target="../embeddings/oleObject38.bin"/><Relationship Id="rId33" Type="http://schemas.openxmlformats.org/officeDocument/2006/relationships/oleObject" Target="../embeddings/oleObject42.bin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78.emf"/><Relationship Id="rId20" Type="http://schemas.openxmlformats.org/officeDocument/2006/relationships/image" Target="../media/image280.emf"/><Relationship Id="rId29" Type="http://schemas.openxmlformats.org/officeDocument/2006/relationships/oleObject" Target="../embeddings/oleObject40.bin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73.emf"/><Relationship Id="rId11" Type="http://schemas.openxmlformats.org/officeDocument/2006/relationships/oleObject" Target="../embeddings/oleObject31.bin"/><Relationship Id="rId24" Type="http://schemas.openxmlformats.org/officeDocument/2006/relationships/image" Target="../media/image282.emf"/><Relationship Id="rId32" Type="http://schemas.openxmlformats.org/officeDocument/2006/relationships/image" Target="../media/image286.emf"/><Relationship Id="rId5" Type="http://schemas.openxmlformats.org/officeDocument/2006/relationships/oleObject" Target="../embeddings/oleObject28.bin"/><Relationship Id="rId15" Type="http://schemas.openxmlformats.org/officeDocument/2006/relationships/oleObject" Target="../embeddings/oleObject33.bin"/><Relationship Id="rId23" Type="http://schemas.openxmlformats.org/officeDocument/2006/relationships/oleObject" Target="../embeddings/oleObject37.bin"/><Relationship Id="rId28" Type="http://schemas.openxmlformats.org/officeDocument/2006/relationships/image" Target="../media/image284.emf"/><Relationship Id="rId10" Type="http://schemas.openxmlformats.org/officeDocument/2006/relationships/image" Target="../media/image275.emf"/><Relationship Id="rId19" Type="http://schemas.openxmlformats.org/officeDocument/2006/relationships/oleObject" Target="../embeddings/oleObject35.bin"/><Relationship Id="rId31" Type="http://schemas.openxmlformats.org/officeDocument/2006/relationships/oleObject" Target="../embeddings/oleObject41.bin"/><Relationship Id="rId4" Type="http://schemas.openxmlformats.org/officeDocument/2006/relationships/image" Target="../media/image272.emf"/><Relationship Id="rId9" Type="http://schemas.openxmlformats.org/officeDocument/2006/relationships/oleObject" Target="../embeddings/oleObject30.bin"/><Relationship Id="rId14" Type="http://schemas.openxmlformats.org/officeDocument/2006/relationships/image" Target="../media/image277.emf"/><Relationship Id="rId22" Type="http://schemas.openxmlformats.org/officeDocument/2006/relationships/image" Target="../media/image281.emf"/><Relationship Id="rId27" Type="http://schemas.openxmlformats.org/officeDocument/2006/relationships/oleObject" Target="../embeddings/oleObject39.bin"/><Relationship Id="rId30" Type="http://schemas.openxmlformats.org/officeDocument/2006/relationships/image" Target="../media/image285.emf"/><Relationship Id="rId8" Type="http://schemas.openxmlformats.org/officeDocument/2006/relationships/image" Target="../media/image274.em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em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gif"/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2" Type="http://schemas.openxmlformats.org/officeDocument/2006/relationships/image" Target="../media/image2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7.png"/><Relationship Id="rId4" Type="http://schemas.openxmlformats.org/officeDocument/2006/relationships/image" Target="../media/image296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jpeg"/><Relationship Id="rId2" Type="http://schemas.openxmlformats.org/officeDocument/2006/relationships/image" Target="../media/image2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1.jpeg"/><Relationship Id="rId4" Type="http://schemas.openxmlformats.org/officeDocument/2006/relationships/image" Target="../media/image300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jpeg"/><Relationship Id="rId2" Type="http://schemas.openxmlformats.org/officeDocument/2006/relationships/image" Target="../media/image302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jpeg"/><Relationship Id="rId2" Type="http://schemas.openxmlformats.org/officeDocument/2006/relationships/image" Target="../media/image30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06.wmf"/><Relationship Id="rId5" Type="http://schemas.openxmlformats.org/officeDocument/2006/relationships/oleObject" Target="../embeddings/oleObject43.bin"/><Relationship Id="rId4" Type="http://schemas.openxmlformats.org/officeDocument/2006/relationships/image" Target="../media/image308.JP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tiff"/><Relationship Id="rId2" Type="http://schemas.openxmlformats.org/officeDocument/2006/relationships/image" Target="../media/image30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1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4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5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emf"/><Relationship Id="rId13" Type="http://schemas.openxmlformats.org/officeDocument/2006/relationships/oleObject" Target="../embeddings/oleObject11.bin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9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3.e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0" Type="http://schemas.openxmlformats.org/officeDocument/2006/relationships/image" Target="../media/image95.emf"/><Relationship Id="rId4" Type="http://schemas.openxmlformats.org/officeDocument/2006/relationships/image" Target="../media/image92.emf"/><Relationship Id="rId9" Type="http://schemas.openxmlformats.org/officeDocument/2006/relationships/oleObject" Target="../embeddings/oleObject9.bin"/><Relationship Id="rId14" Type="http://schemas.openxmlformats.org/officeDocument/2006/relationships/image" Target="../media/image97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emf"/><Relationship Id="rId3" Type="http://schemas.openxmlformats.org/officeDocument/2006/relationships/image" Target="../media/image100.emf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2.emf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99.emf"/><Relationship Id="rId4" Type="http://schemas.openxmlformats.org/officeDocument/2006/relationships/image" Target="../media/image101.jpeg"/><Relationship Id="rId9" Type="http://schemas.openxmlformats.org/officeDocument/2006/relationships/oleObject" Target="../embeddings/oleObject14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emf"/><Relationship Id="rId5" Type="http://schemas.openxmlformats.org/officeDocument/2006/relationships/image" Target="../media/image105.emf"/><Relationship Id="rId4" Type="http://schemas.openxmlformats.org/officeDocument/2006/relationships/image" Target="../media/image10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9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3" Type="http://schemas.microsoft.com/office/2007/relationships/media" Target="../media/media2.mp4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1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13.png"/><Relationship Id="rId5" Type="http://schemas.microsoft.com/office/2007/relationships/media" Target="../media/media3.mp4"/><Relationship Id="rId15" Type="http://schemas.openxmlformats.org/officeDocument/2006/relationships/image" Target="../media/image117.png"/><Relationship Id="rId10" Type="http://schemas.openxmlformats.org/officeDocument/2006/relationships/image" Target="../media/image112.png"/><Relationship Id="rId4" Type="http://schemas.openxmlformats.org/officeDocument/2006/relationships/video" Target="../media/media2.mp4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5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2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2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1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6.png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wmf"/><Relationship Id="rId2" Type="http://schemas.openxmlformats.org/officeDocument/2006/relationships/image" Target="../media/image14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png"/><Relationship Id="rId7" Type="http://schemas.openxmlformats.org/officeDocument/2006/relationships/image" Target="../media/image1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58.png"/><Relationship Id="rId5" Type="http://schemas.openxmlformats.org/officeDocument/2006/relationships/oleObject" Target="../embeddings/oleObject17.bin"/><Relationship Id="rId4" Type="http://schemas.openxmlformats.org/officeDocument/2006/relationships/image" Target="../media/image14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png"/><Relationship Id="rId5" Type="http://schemas.openxmlformats.org/officeDocument/2006/relationships/image" Target="../media/image21.emf"/><Relationship Id="rId4" Type="http://schemas.openxmlformats.org/officeDocument/2006/relationships/oleObject" Target="../embeddings/oleObject3.bin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182.jpeg"/><Relationship Id="rId7" Type="http://schemas.openxmlformats.org/officeDocument/2006/relationships/image" Target="../media/image185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184.png"/><Relationship Id="rId4" Type="http://schemas.openxmlformats.org/officeDocument/2006/relationships/image" Target="../media/image18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7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gif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20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26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8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4.png"/><Relationship Id="rId5" Type="http://schemas.openxmlformats.org/officeDocument/2006/relationships/image" Target="../media/image213.png"/><Relationship Id="rId4" Type="http://schemas.openxmlformats.org/officeDocument/2006/relationships/image" Target="../media/image21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233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7" Type="http://schemas.openxmlformats.org/officeDocument/2006/relationships/image" Target="../media/image246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5.png"/><Relationship Id="rId5" Type="http://schemas.openxmlformats.org/officeDocument/2006/relationships/image" Target="../media/image244.png"/><Relationship Id="rId4" Type="http://schemas.openxmlformats.org/officeDocument/2006/relationships/image" Target="../media/image2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png"/><Relationship Id="rId3" Type="http://schemas.openxmlformats.org/officeDocument/2006/relationships/image" Target="../media/image250.png"/><Relationship Id="rId7" Type="http://schemas.openxmlformats.org/officeDocument/2006/relationships/image" Target="../media/image254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3.png"/><Relationship Id="rId5" Type="http://schemas.openxmlformats.org/officeDocument/2006/relationships/image" Target="../media/image252.png"/><Relationship Id="rId4" Type="http://schemas.openxmlformats.org/officeDocument/2006/relationships/image" Target="../media/image251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em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em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em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61.png"/><Relationship Id="rId5" Type="http://schemas.openxmlformats.org/officeDocument/2006/relationships/image" Target="../media/image260.png"/><Relationship Id="rId4" Type="http://schemas.openxmlformats.org/officeDocument/2006/relationships/image" Target="../media/image259.emf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e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63.emf"/><Relationship Id="rId11" Type="http://schemas.openxmlformats.org/officeDocument/2006/relationships/image" Target="../media/image261.png"/><Relationship Id="rId5" Type="http://schemas.openxmlformats.org/officeDocument/2006/relationships/oleObject" Target="../embeddings/oleObject20.bin"/><Relationship Id="rId10" Type="http://schemas.openxmlformats.org/officeDocument/2006/relationships/image" Target="../media/image265.emf"/><Relationship Id="rId4" Type="http://schemas.openxmlformats.org/officeDocument/2006/relationships/image" Target="../media/image262.emf"/><Relationship Id="rId9" Type="http://schemas.openxmlformats.org/officeDocument/2006/relationships/oleObject" Target="../embeddings/oleObject22.bin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7.emf"/><Relationship Id="rId3" Type="http://schemas.openxmlformats.org/officeDocument/2006/relationships/image" Target="../media/image270.emf"/><Relationship Id="rId7" Type="http://schemas.openxmlformats.org/officeDocument/2006/relationships/oleObject" Target="../embeddings/oleObject24.bin"/><Relationship Id="rId12" Type="http://schemas.openxmlformats.org/officeDocument/2006/relationships/image" Target="../media/image269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66.emf"/><Relationship Id="rId11" Type="http://schemas.openxmlformats.org/officeDocument/2006/relationships/oleObject" Target="../embeddings/oleObject26.bin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268.emf"/><Relationship Id="rId4" Type="http://schemas.openxmlformats.org/officeDocument/2006/relationships/image" Target="../media/image271.jpeg"/><Relationship Id="rId9" Type="http://schemas.openxmlformats.org/officeDocument/2006/relationships/oleObject" Target="../embeddings/oleObject2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800100" y="4669533"/>
            <a:ext cx="10591800" cy="1601019"/>
          </a:xfrm>
        </p:spPr>
        <p:txBody>
          <a:bodyPr>
            <a:noAutofit/>
          </a:bodyPr>
          <a:lstStyle/>
          <a:p>
            <a:pPr algn="l"/>
            <a:r>
              <a:rPr lang="en-US" sz="1800" i="1" dirty="0">
                <a:solidFill>
                  <a:srgbClr val="FFFFFF"/>
                </a:solidFill>
              </a:rPr>
              <a:t>D. Arbelaez, S. Myers, X. Wang, M. </a:t>
            </a:r>
            <a:r>
              <a:rPr lang="en-US" sz="1800" i="1" dirty="0" err="1">
                <a:solidFill>
                  <a:srgbClr val="FFFFFF"/>
                </a:solidFill>
              </a:rPr>
              <a:t>Turqueti</a:t>
            </a:r>
            <a:r>
              <a:rPr lang="en-US" sz="1800" i="1" dirty="0">
                <a:solidFill>
                  <a:srgbClr val="FFFFFF"/>
                </a:solidFill>
              </a:rPr>
              <a:t>, H. Pan, E. </a:t>
            </a:r>
            <a:r>
              <a:rPr lang="en-US" sz="1800" i="1" dirty="0" err="1">
                <a:solidFill>
                  <a:srgbClr val="FFFFFF"/>
                </a:solidFill>
              </a:rPr>
              <a:t>Rochepault</a:t>
            </a:r>
            <a:r>
              <a:rPr lang="en-US" sz="1800" i="1" dirty="0">
                <a:solidFill>
                  <a:srgbClr val="FFFFFF"/>
                </a:solidFill>
              </a:rPr>
              <a:t>, T. Ki, S. Myers, T. </a:t>
            </a:r>
            <a:r>
              <a:rPr lang="en-US" sz="1800" i="1" dirty="0" err="1">
                <a:solidFill>
                  <a:srgbClr val="FFFFFF"/>
                </a:solidFill>
              </a:rPr>
              <a:t>Seyler</a:t>
            </a:r>
            <a:r>
              <a:rPr lang="en-US" sz="1800" i="1" dirty="0">
                <a:solidFill>
                  <a:srgbClr val="FFFFFF"/>
                </a:solidFill>
              </a:rPr>
              <a:t>, M. </a:t>
            </a:r>
            <a:r>
              <a:rPr lang="en-US" sz="1800" i="1" dirty="0" err="1">
                <a:solidFill>
                  <a:srgbClr val="FFFFFF"/>
                </a:solidFill>
              </a:rPr>
              <a:t>Morsch</a:t>
            </a:r>
            <a:r>
              <a:rPr lang="en-US" sz="1800" i="1" dirty="0">
                <a:solidFill>
                  <a:srgbClr val="FFFFFF"/>
                </a:solidFill>
              </a:rPr>
              <a:t>, R. </a:t>
            </a:r>
            <a:r>
              <a:rPr lang="en-US" sz="1800" i="1" dirty="0" err="1">
                <a:solidFill>
                  <a:srgbClr val="FFFFFF"/>
                </a:solidFill>
              </a:rPr>
              <a:t>Oort</a:t>
            </a:r>
            <a:r>
              <a:rPr lang="en-US" sz="1800" i="1" dirty="0">
                <a:solidFill>
                  <a:srgbClr val="FFFFFF"/>
                </a:solidFill>
              </a:rPr>
              <a:t>, D. </a:t>
            </a:r>
            <a:r>
              <a:rPr lang="en-US" sz="1800" i="1" dirty="0" err="1">
                <a:solidFill>
                  <a:srgbClr val="FFFFFF"/>
                </a:solidFill>
              </a:rPr>
              <a:t>Dietderich</a:t>
            </a:r>
            <a:r>
              <a:rPr lang="en-US" sz="1800" i="1" dirty="0">
                <a:solidFill>
                  <a:srgbClr val="FFFFFF"/>
                </a:solidFill>
              </a:rPr>
              <a:t>, L. </a:t>
            </a:r>
            <a:r>
              <a:rPr lang="en-US" sz="1800" i="1" dirty="0" err="1">
                <a:solidFill>
                  <a:srgbClr val="FFFFFF"/>
                </a:solidFill>
              </a:rPr>
              <a:t>Brouwer</a:t>
            </a:r>
            <a:r>
              <a:rPr lang="en-US" sz="1800" i="1" dirty="0">
                <a:solidFill>
                  <a:srgbClr val="FFFFFF"/>
                </a:solidFill>
              </a:rPr>
              <a:t>, M. </a:t>
            </a:r>
            <a:r>
              <a:rPr lang="en-US" sz="1800" i="1" dirty="0" err="1">
                <a:solidFill>
                  <a:srgbClr val="FFFFFF"/>
                </a:solidFill>
              </a:rPr>
              <a:t>Marchevky</a:t>
            </a:r>
            <a:r>
              <a:rPr lang="en-US" sz="1800" i="1" dirty="0">
                <a:solidFill>
                  <a:srgbClr val="FFFFFF"/>
                </a:solidFill>
              </a:rPr>
              <a:t>, M. </a:t>
            </a:r>
            <a:r>
              <a:rPr lang="en-US" sz="1800" i="1" dirty="0" err="1">
                <a:solidFill>
                  <a:srgbClr val="FFFFFF"/>
                </a:solidFill>
              </a:rPr>
              <a:t>Leitner</a:t>
            </a:r>
            <a:r>
              <a:rPr lang="en-US" sz="1800" i="1" dirty="0">
                <a:solidFill>
                  <a:srgbClr val="FFFFFF"/>
                </a:solidFill>
              </a:rPr>
              <a:t>, R. Schlueter, </a:t>
            </a:r>
            <a:r>
              <a:rPr lang="en-US" sz="1800" b="1" i="1" dirty="0">
                <a:solidFill>
                  <a:srgbClr val="FFFFFF"/>
                </a:solidFill>
              </a:rPr>
              <a:t>S. </a:t>
            </a:r>
            <a:r>
              <a:rPr lang="en-US" sz="1800" b="1" i="1" dirty="0" err="1">
                <a:solidFill>
                  <a:srgbClr val="FFFFFF"/>
                </a:solidFill>
              </a:rPr>
              <a:t>Prestemon</a:t>
            </a:r>
            <a:r>
              <a:rPr lang="en-US" sz="1800" b="1" i="1" dirty="0">
                <a:solidFill>
                  <a:srgbClr val="FFFFFF"/>
                </a:solidFill>
              </a:rPr>
              <a:t>,…</a:t>
            </a:r>
          </a:p>
          <a:p>
            <a:pPr algn="l">
              <a:spcBef>
                <a:spcPts val="0"/>
              </a:spcBef>
            </a:pPr>
            <a:endParaRPr 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0" y="2119636"/>
            <a:ext cx="10968568" cy="1574800"/>
          </a:xfrm>
        </p:spPr>
        <p:txBody>
          <a:bodyPr/>
          <a:lstStyle/>
          <a:p>
            <a:r>
              <a:rPr lang="en-US" dirty="0"/>
              <a:t>Introduction to Superconducting Undulators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058400" y="6400801"/>
            <a:ext cx="609600" cy="365125"/>
          </a:xfrm>
        </p:spPr>
        <p:txBody>
          <a:bodyPr/>
          <a:lstStyle/>
          <a:p>
            <a:fld id="{7BA11B2D-A0FE-4BD3-B19B-FB64155115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 idx="4294967295"/>
          </p:nvPr>
        </p:nvSpPr>
        <p:spPr>
          <a:xfrm>
            <a:off x="0" y="10610"/>
            <a:ext cx="12192000" cy="1133929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9006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47040EBA-7FB8-5047-AF8C-BBBBF7C0AC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A brief review of the historical role of superconducting insertion devices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81C481D4-468A-B543-A207-B62B3428CF7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1" y="1688306"/>
            <a:ext cx="11430000" cy="4525963"/>
          </a:xfrm>
        </p:spPr>
        <p:txBody>
          <a:bodyPr/>
          <a:lstStyle/>
          <a:p>
            <a:r>
              <a:rPr lang="en-US" altLang="en-US" dirty="0"/>
              <a:t>The first undulators proposed were superconducting</a:t>
            </a:r>
            <a:r>
              <a:rPr lang="en-US" altLang="en-US" sz="2000" dirty="0"/>
              <a:t> </a:t>
            </a:r>
          </a:p>
          <a:p>
            <a:pPr lvl="1"/>
            <a:r>
              <a:rPr lang="en-US" altLang="en-US" dirty="0"/>
              <a:t>1975, undulator for FEL experiment at HEPL, Stanford</a:t>
            </a:r>
          </a:p>
          <a:p>
            <a:pPr lvl="1"/>
            <a:r>
              <a:rPr lang="en-US" altLang="en-US" dirty="0"/>
              <a:t>1979, undulator on ACO</a:t>
            </a:r>
          </a:p>
          <a:p>
            <a:pPr lvl="1"/>
            <a:r>
              <a:rPr lang="en-US" altLang="en-US" dirty="0"/>
              <a:t>1979, 3.5T wiggler for VEPP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B9AEE84-488E-C248-9E95-3EEBAD502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C52C634F-BE47-134B-BAA4-A152B4280989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9FDDCEC6-D930-0B4B-B916-A7CEF83A58C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 bwMode="auto">
          <a:xfrm>
            <a:off x="0" y="6324600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July 26, 2006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A74C1BD-BE9F-EC46-9C47-CDDCC218825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0" y="6324600"/>
            <a:ext cx="2895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Soren Prestemon</a:t>
            </a:r>
          </a:p>
        </p:txBody>
      </p:sp>
      <p:grpSp>
        <p:nvGrpSpPr>
          <p:cNvPr id="10249" name="Group 9">
            <a:extLst>
              <a:ext uri="{FF2B5EF4-FFF2-40B4-BE49-F238E27FC236}">
                <a16:creationId xmlns:a16="http://schemas.microsoft.com/office/drawing/2014/main" id="{F27D86BD-B0D3-014C-ABF1-010724C8F415}"/>
              </a:ext>
            </a:extLst>
          </p:cNvPr>
          <p:cNvGrpSpPr>
            <a:grpSpLocks/>
          </p:cNvGrpSpPr>
          <p:nvPr/>
        </p:nvGrpSpPr>
        <p:grpSpPr bwMode="auto">
          <a:xfrm>
            <a:off x="7922227" y="1945085"/>
            <a:ext cx="4243388" cy="779463"/>
            <a:chOff x="3024" y="1008"/>
            <a:chExt cx="2673" cy="491"/>
          </a:xfrm>
        </p:grpSpPr>
        <p:pic>
          <p:nvPicPr>
            <p:cNvPr id="10247" name="Picture 7">
              <a:extLst>
                <a:ext uri="{FF2B5EF4-FFF2-40B4-BE49-F238E27FC236}">
                  <a16:creationId xmlns:a16="http://schemas.microsoft.com/office/drawing/2014/main" id="{034C762D-3A95-DB40-8BBC-20FE9A085E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1008"/>
              <a:ext cx="2673" cy="491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248" name="Text Box 8">
              <a:extLst>
                <a:ext uri="{FF2B5EF4-FFF2-40B4-BE49-F238E27FC236}">
                  <a16:creationId xmlns:a16="http://schemas.microsoft.com/office/drawing/2014/main" id="{3F29BE5A-05A6-B846-AAC0-A245491C13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0" y="1141"/>
              <a:ext cx="85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000"/>
                <a:t>Rev. Sci. Instr., 1979</a:t>
              </a:r>
            </a:p>
          </p:txBody>
        </p:sp>
      </p:grpSp>
      <p:pic>
        <p:nvPicPr>
          <p:cNvPr id="10251" name="Picture 11">
            <a:extLst>
              <a:ext uri="{FF2B5EF4-FFF2-40B4-BE49-F238E27FC236}">
                <a16:creationId xmlns:a16="http://schemas.microsoft.com/office/drawing/2014/main" id="{B7B07115-C79B-F54B-A8E0-4878D49F3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2" y="2896395"/>
            <a:ext cx="4237038" cy="297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2" name="Picture 12">
            <a:extLst>
              <a:ext uri="{FF2B5EF4-FFF2-40B4-BE49-F238E27FC236}">
                <a16:creationId xmlns:a16="http://schemas.microsoft.com/office/drawing/2014/main" id="{2AF8F61C-AAAB-1142-8929-5A57E0605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406884"/>
            <a:ext cx="5029200" cy="269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4" name="Oval 14">
            <a:extLst>
              <a:ext uri="{FF2B5EF4-FFF2-40B4-BE49-F238E27FC236}">
                <a16:creationId xmlns:a16="http://schemas.microsoft.com/office/drawing/2014/main" id="{3CCD22A9-3CF6-C14F-916E-07F85AFFE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3962400"/>
            <a:ext cx="1066800" cy="195263"/>
          </a:xfrm>
          <a:prstGeom prst="ellipse">
            <a:avLst/>
          </a:prstGeom>
          <a:noFill/>
          <a:ln w="2222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5" name="AutoShape 15">
            <a:extLst>
              <a:ext uri="{FF2B5EF4-FFF2-40B4-BE49-F238E27FC236}">
                <a16:creationId xmlns:a16="http://schemas.microsoft.com/office/drawing/2014/main" id="{32F15629-295E-FB49-A805-A0ADA737D3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231106"/>
            <a:ext cx="2286000" cy="457200"/>
          </a:xfrm>
          <a:prstGeom prst="bevel">
            <a:avLst>
              <a:gd name="adj" fmla="val 12500"/>
            </a:avLst>
          </a:prstGeom>
          <a:blipFill dpi="0" rotWithShape="0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SWRomns" pitchFamily="2" charset="0"/>
              </a:rPr>
              <a:t>Ancient history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Date Placeholder 5">
            <a:extLst>
              <a:ext uri="{FF2B5EF4-FFF2-40B4-BE49-F238E27FC236}">
                <a16:creationId xmlns:a16="http://schemas.microsoft.com/office/drawing/2014/main" id="{70AFA6C8-7208-3E41-87B1-1E36F760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July 26, 2006</a:t>
            </a:r>
          </a:p>
        </p:txBody>
      </p:sp>
      <p:sp>
        <p:nvSpPr>
          <p:cNvPr id="177" name="Footer Placeholder 6">
            <a:extLst>
              <a:ext uri="{FF2B5EF4-FFF2-40B4-BE49-F238E27FC236}">
                <a16:creationId xmlns:a16="http://schemas.microsoft.com/office/drawing/2014/main" id="{7A53F996-85C5-AD47-95F2-D8826507D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Soren Prestemon</a:t>
            </a:r>
          </a:p>
        </p:txBody>
      </p:sp>
      <p:sp>
        <p:nvSpPr>
          <p:cNvPr id="178" name="Slide Number Placeholder 7">
            <a:extLst>
              <a:ext uri="{FF2B5EF4-FFF2-40B4-BE49-F238E27FC236}">
                <a16:creationId xmlns:a16="http://schemas.microsoft.com/office/drawing/2014/main" id="{3875DCE7-765F-F14B-89E9-63ECEAA0A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1878-5C1E-6C43-A3FB-5ABAB61A2D2E}" type="slidenum">
              <a:rPr lang="en-US" altLang="en-US"/>
              <a:pPr/>
              <a:t>100</a:t>
            </a:fld>
            <a:endParaRPr lang="en-US" altLang="en-US"/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E721A31C-BEFE-E24D-B9A9-B267BBCDB6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477250" cy="762000"/>
          </a:xfrm>
        </p:spPr>
        <p:txBody>
          <a:bodyPr/>
          <a:lstStyle/>
          <a:p>
            <a:r>
              <a:rPr lang="en-US" altLang="en-US" b="1"/>
              <a:t>With some switching… </a:t>
            </a:r>
            <a:r>
              <a:rPr lang="en-US" altLang="en-US" b="1" i="1"/>
              <a:t>enhanced spectral range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3D811928-AE50-5B4A-A8A3-3EA879D7D64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76400" y="1143000"/>
            <a:ext cx="3810000" cy="99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1800"/>
              <a:t>Separating the coils in the </a:t>
            </a:r>
            <a:r>
              <a:rPr lang="en-US" altLang="en-US" sz="1800">
                <a:latin typeface="Symbol" pitchFamily="2" charset="2"/>
              </a:rPr>
              <a:t>a</a:t>
            </a:r>
            <a:r>
              <a:rPr lang="en-US" altLang="en-US" sz="1800"/>
              <a:t> (and </a:t>
            </a:r>
            <a:r>
              <a:rPr lang="en-US" altLang="en-US" sz="1800">
                <a:latin typeface="Symbol" pitchFamily="2" charset="2"/>
              </a:rPr>
              <a:t>b</a:t>
            </a:r>
            <a:r>
              <a:rPr lang="en-US" altLang="en-US" sz="1800"/>
              <a:t>) circuit into two groupings allows for period-halving:</a:t>
            </a:r>
          </a:p>
        </p:txBody>
      </p:sp>
      <p:graphicFrame>
        <p:nvGraphicFramePr>
          <p:cNvPr id="62468" name="Object 4">
            <a:extLst>
              <a:ext uri="{FF2B5EF4-FFF2-40B4-BE49-F238E27FC236}">
                <a16:creationId xmlns:a16="http://schemas.microsoft.com/office/drawing/2014/main" id="{EE8C1E33-73FF-2249-AACF-D4AA91492365}"/>
              </a:ext>
            </a:extLst>
          </p:cNvPr>
          <p:cNvGraphicFramePr>
            <a:graphicFrameLocks noChangeAspect="1"/>
          </p:cNvGraphicFramePr>
          <p:nvPr>
            <p:ph sz="quarter" idx="2"/>
          </p:nvPr>
        </p:nvGraphicFramePr>
        <p:xfrm>
          <a:off x="5867400" y="1003300"/>
          <a:ext cx="304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77" name="Equation" r:id="rId3" imgW="4394200" imgH="4394200" progId="Equation.DSMT4">
                  <p:embed/>
                </p:oleObj>
              </mc:Choice>
              <mc:Fallback>
                <p:oleObj name="Equation" r:id="rId3" imgW="4394200" imgH="4394200" progId="Equation.DSMT4">
                  <p:embed/>
                  <p:pic>
                    <p:nvPicPr>
                      <p:cNvPr id="62468" name="Object 4">
                        <a:extLst>
                          <a:ext uri="{FF2B5EF4-FFF2-40B4-BE49-F238E27FC236}">
                            <a16:creationId xmlns:a16="http://schemas.microsoft.com/office/drawing/2014/main" id="{EE8C1E33-73FF-2249-AACF-D4AA914923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1003300"/>
                        <a:ext cx="304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69" name="Line 5">
            <a:extLst>
              <a:ext uri="{FF2B5EF4-FFF2-40B4-BE49-F238E27FC236}">
                <a16:creationId xmlns:a16="http://schemas.microsoft.com/office/drawing/2014/main" id="{599C820B-BD47-4D45-B923-32B911B412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43600" y="1365251"/>
            <a:ext cx="0" cy="5635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0" name="Line 6">
            <a:extLst>
              <a:ext uri="{FF2B5EF4-FFF2-40B4-BE49-F238E27FC236}">
                <a16:creationId xmlns:a16="http://schemas.microsoft.com/office/drawing/2014/main" id="{1136D031-8D32-8749-B72A-14CA8519EB14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1365251"/>
            <a:ext cx="0" cy="5635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1" name="Line 7">
            <a:extLst>
              <a:ext uri="{FF2B5EF4-FFF2-40B4-BE49-F238E27FC236}">
                <a16:creationId xmlns:a16="http://schemas.microsoft.com/office/drawing/2014/main" id="{A2C9BA58-671B-0249-A1DA-08364D30A8D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86600" y="1365251"/>
            <a:ext cx="0" cy="5635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2" name="Line 8">
            <a:extLst>
              <a:ext uri="{FF2B5EF4-FFF2-40B4-BE49-F238E27FC236}">
                <a16:creationId xmlns:a16="http://schemas.microsoft.com/office/drawing/2014/main" id="{FB116A91-B2B0-A44F-87A2-FF5FE8220741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1365251"/>
            <a:ext cx="0" cy="5635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3" name="Line 9">
            <a:extLst>
              <a:ext uri="{FF2B5EF4-FFF2-40B4-BE49-F238E27FC236}">
                <a16:creationId xmlns:a16="http://schemas.microsoft.com/office/drawing/2014/main" id="{E9E74946-2749-654E-B5D7-55651BF8F5A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2209800"/>
            <a:ext cx="48006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4" name="AutoShape 10">
            <a:extLst>
              <a:ext uri="{FF2B5EF4-FFF2-40B4-BE49-F238E27FC236}">
                <a16:creationId xmlns:a16="http://schemas.microsoft.com/office/drawing/2014/main" id="{6F346DD8-8E3A-224A-AB68-B5D94E773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1928814"/>
            <a:ext cx="152400" cy="187325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2475" name="Group 11">
            <a:extLst>
              <a:ext uri="{FF2B5EF4-FFF2-40B4-BE49-F238E27FC236}">
                <a16:creationId xmlns:a16="http://schemas.microsoft.com/office/drawing/2014/main" id="{FD1E67E7-D801-8547-AE2E-BF224BFA7E5B}"/>
              </a:ext>
            </a:extLst>
          </p:cNvPr>
          <p:cNvGrpSpPr>
            <a:grpSpLocks/>
          </p:cNvGrpSpPr>
          <p:nvPr/>
        </p:nvGrpSpPr>
        <p:grpSpPr bwMode="auto">
          <a:xfrm>
            <a:off x="5867400" y="1928814"/>
            <a:ext cx="152400" cy="187325"/>
            <a:chOff x="2496" y="2064"/>
            <a:chExt cx="144" cy="144"/>
          </a:xfrm>
        </p:grpSpPr>
        <p:sp>
          <p:nvSpPr>
            <p:cNvPr id="62476" name="Oval 12">
              <a:extLst>
                <a:ext uri="{FF2B5EF4-FFF2-40B4-BE49-F238E27FC236}">
                  <a16:creationId xmlns:a16="http://schemas.microsoft.com/office/drawing/2014/main" id="{0BF0A4B4-E4C0-254A-BAA7-B6212A228B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064"/>
              <a:ext cx="144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7" name="Oval 13">
              <a:extLst>
                <a:ext uri="{FF2B5EF4-FFF2-40B4-BE49-F238E27FC236}">
                  <a16:creationId xmlns:a16="http://schemas.microsoft.com/office/drawing/2014/main" id="{CFE121D6-B51F-4A44-84CA-789E4CDB99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112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2478" name="AutoShape 14">
            <a:extLst>
              <a:ext uri="{FF2B5EF4-FFF2-40B4-BE49-F238E27FC236}">
                <a16:creationId xmlns:a16="http://schemas.microsoft.com/office/drawing/2014/main" id="{74FC7D6A-D1FA-2E48-84E1-09537FF8C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1928814"/>
            <a:ext cx="152400" cy="187325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2479" name="Group 15">
            <a:extLst>
              <a:ext uri="{FF2B5EF4-FFF2-40B4-BE49-F238E27FC236}">
                <a16:creationId xmlns:a16="http://schemas.microsoft.com/office/drawing/2014/main" id="{8DAB0243-230B-7C4F-833D-45AE11E4C17F}"/>
              </a:ext>
            </a:extLst>
          </p:cNvPr>
          <p:cNvGrpSpPr>
            <a:grpSpLocks/>
          </p:cNvGrpSpPr>
          <p:nvPr/>
        </p:nvGrpSpPr>
        <p:grpSpPr bwMode="auto">
          <a:xfrm>
            <a:off x="7010400" y="1928814"/>
            <a:ext cx="152400" cy="187325"/>
            <a:chOff x="2496" y="2064"/>
            <a:chExt cx="144" cy="144"/>
          </a:xfrm>
        </p:grpSpPr>
        <p:sp>
          <p:nvSpPr>
            <p:cNvPr id="62480" name="Oval 16">
              <a:extLst>
                <a:ext uri="{FF2B5EF4-FFF2-40B4-BE49-F238E27FC236}">
                  <a16:creationId xmlns:a16="http://schemas.microsoft.com/office/drawing/2014/main" id="{EB2EECB9-B01F-9141-BDCC-DCEE493DEE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064"/>
              <a:ext cx="144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1" name="Oval 17">
              <a:extLst>
                <a:ext uri="{FF2B5EF4-FFF2-40B4-BE49-F238E27FC236}">
                  <a16:creationId xmlns:a16="http://schemas.microsoft.com/office/drawing/2014/main" id="{4A8DC4DC-58EA-5D4C-B078-5F306526FA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112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2482" name="Line 18">
            <a:extLst>
              <a:ext uri="{FF2B5EF4-FFF2-40B4-BE49-F238E27FC236}">
                <a16:creationId xmlns:a16="http://schemas.microsoft.com/office/drawing/2014/main" id="{5DBDD8B4-6C38-7343-8607-FF032F05053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05800" y="1365251"/>
            <a:ext cx="0" cy="5635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3" name="Line 19">
            <a:extLst>
              <a:ext uri="{FF2B5EF4-FFF2-40B4-BE49-F238E27FC236}">
                <a16:creationId xmlns:a16="http://schemas.microsoft.com/office/drawing/2014/main" id="{76AE9DBE-CD64-2C41-8766-86D3FA855BF6}"/>
              </a:ext>
            </a:extLst>
          </p:cNvPr>
          <p:cNvSpPr>
            <a:spLocks noChangeShapeType="1"/>
          </p:cNvSpPr>
          <p:nvPr/>
        </p:nvSpPr>
        <p:spPr bwMode="auto">
          <a:xfrm>
            <a:off x="8915400" y="1365251"/>
            <a:ext cx="0" cy="5635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4" name="Line 20">
            <a:extLst>
              <a:ext uri="{FF2B5EF4-FFF2-40B4-BE49-F238E27FC236}">
                <a16:creationId xmlns:a16="http://schemas.microsoft.com/office/drawing/2014/main" id="{D50CD8A0-700F-5E48-8F2A-1B54591D32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448800" y="1365251"/>
            <a:ext cx="0" cy="5635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5" name="Line 21">
            <a:extLst>
              <a:ext uri="{FF2B5EF4-FFF2-40B4-BE49-F238E27FC236}">
                <a16:creationId xmlns:a16="http://schemas.microsoft.com/office/drawing/2014/main" id="{CE81F34D-D77D-F94A-8840-77C549A4BD3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58400" y="1365251"/>
            <a:ext cx="0" cy="5635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6" name="AutoShape 22">
            <a:extLst>
              <a:ext uri="{FF2B5EF4-FFF2-40B4-BE49-F238E27FC236}">
                <a16:creationId xmlns:a16="http://schemas.microsoft.com/office/drawing/2014/main" id="{1345AA22-69AA-574F-8062-8AFF449F8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1928814"/>
            <a:ext cx="152400" cy="187325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2487" name="Group 23">
            <a:extLst>
              <a:ext uri="{FF2B5EF4-FFF2-40B4-BE49-F238E27FC236}">
                <a16:creationId xmlns:a16="http://schemas.microsoft.com/office/drawing/2014/main" id="{2D94EF07-3C83-8F47-BD91-A13C9D6E3BAB}"/>
              </a:ext>
            </a:extLst>
          </p:cNvPr>
          <p:cNvGrpSpPr>
            <a:grpSpLocks/>
          </p:cNvGrpSpPr>
          <p:nvPr/>
        </p:nvGrpSpPr>
        <p:grpSpPr bwMode="auto">
          <a:xfrm>
            <a:off x="8229600" y="1928814"/>
            <a:ext cx="152400" cy="187325"/>
            <a:chOff x="2496" y="2064"/>
            <a:chExt cx="144" cy="144"/>
          </a:xfrm>
        </p:grpSpPr>
        <p:sp>
          <p:nvSpPr>
            <p:cNvPr id="62488" name="Oval 24">
              <a:extLst>
                <a:ext uri="{FF2B5EF4-FFF2-40B4-BE49-F238E27FC236}">
                  <a16:creationId xmlns:a16="http://schemas.microsoft.com/office/drawing/2014/main" id="{2CF324AD-C01A-4B45-A272-C7FD59D552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064"/>
              <a:ext cx="144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9" name="Oval 25">
              <a:extLst>
                <a:ext uri="{FF2B5EF4-FFF2-40B4-BE49-F238E27FC236}">
                  <a16:creationId xmlns:a16="http://schemas.microsoft.com/office/drawing/2014/main" id="{5912FC1C-EAC7-0A46-BE69-7D610D2BFE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112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2490" name="AutoShape 26">
            <a:extLst>
              <a:ext uri="{FF2B5EF4-FFF2-40B4-BE49-F238E27FC236}">
                <a16:creationId xmlns:a16="http://schemas.microsoft.com/office/drawing/2014/main" id="{B26D0FE3-D9AD-7049-BDB6-F2350CA9A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200" y="1928814"/>
            <a:ext cx="152400" cy="187325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2491" name="Group 27">
            <a:extLst>
              <a:ext uri="{FF2B5EF4-FFF2-40B4-BE49-F238E27FC236}">
                <a16:creationId xmlns:a16="http://schemas.microsoft.com/office/drawing/2014/main" id="{CD48F39D-3346-E24E-B4CD-EB7E593EC9CB}"/>
              </a:ext>
            </a:extLst>
          </p:cNvPr>
          <p:cNvGrpSpPr>
            <a:grpSpLocks/>
          </p:cNvGrpSpPr>
          <p:nvPr/>
        </p:nvGrpSpPr>
        <p:grpSpPr bwMode="auto">
          <a:xfrm>
            <a:off x="9372600" y="1928814"/>
            <a:ext cx="152400" cy="187325"/>
            <a:chOff x="2496" y="2064"/>
            <a:chExt cx="144" cy="144"/>
          </a:xfrm>
        </p:grpSpPr>
        <p:sp>
          <p:nvSpPr>
            <p:cNvPr id="62492" name="Oval 28">
              <a:extLst>
                <a:ext uri="{FF2B5EF4-FFF2-40B4-BE49-F238E27FC236}">
                  <a16:creationId xmlns:a16="http://schemas.microsoft.com/office/drawing/2014/main" id="{377B80E9-2A03-CB47-ABAE-E1826BB26A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064"/>
              <a:ext cx="144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3" name="Oval 29">
              <a:extLst>
                <a:ext uri="{FF2B5EF4-FFF2-40B4-BE49-F238E27FC236}">
                  <a16:creationId xmlns:a16="http://schemas.microsoft.com/office/drawing/2014/main" id="{E83325DB-D579-2240-A9D5-DD0FB259F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112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2494" name="Line 30">
            <a:extLst>
              <a:ext uri="{FF2B5EF4-FFF2-40B4-BE49-F238E27FC236}">
                <a16:creationId xmlns:a16="http://schemas.microsoft.com/office/drawing/2014/main" id="{9A619C0E-FA8E-F845-A21B-C8708CE4603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48400" y="1458913"/>
            <a:ext cx="0" cy="4699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95" name="Line 31">
            <a:extLst>
              <a:ext uri="{FF2B5EF4-FFF2-40B4-BE49-F238E27FC236}">
                <a16:creationId xmlns:a16="http://schemas.microsoft.com/office/drawing/2014/main" id="{2F6B658A-A004-9048-9887-6D12C3CD9F4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58000" y="1458913"/>
            <a:ext cx="0" cy="4699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96" name="Line 32">
            <a:extLst>
              <a:ext uri="{FF2B5EF4-FFF2-40B4-BE49-F238E27FC236}">
                <a16:creationId xmlns:a16="http://schemas.microsoft.com/office/drawing/2014/main" id="{55E3391D-6648-AB41-86FF-64B0CF616B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91400" y="1458913"/>
            <a:ext cx="0" cy="4699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97" name="Line 33">
            <a:extLst>
              <a:ext uri="{FF2B5EF4-FFF2-40B4-BE49-F238E27FC236}">
                <a16:creationId xmlns:a16="http://schemas.microsoft.com/office/drawing/2014/main" id="{224629CD-05DF-C447-B8B1-A5065654AA7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1000" y="1458913"/>
            <a:ext cx="0" cy="4699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98" name="AutoShape 34">
            <a:extLst>
              <a:ext uri="{FF2B5EF4-FFF2-40B4-BE49-F238E27FC236}">
                <a16:creationId xmlns:a16="http://schemas.microsoft.com/office/drawing/2014/main" id="{1DCBA82B-EB46-C94F-A69B-09261BF50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1928814"/>
            <a:ext cx="152400" cy="187325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2499" name="Group 35">
            <a:extLst>
              <a:ext uri="{FF2B5EF4-FFF2-40B4-BE49-F238E27FC236}">
                <a16:creationId xmlns:a16="http://schemas.microsoft.com/office/drawing/2014/main" id="{9C1BC597-91F3-3247-9A81-C46E0C531035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1928814"/>
            <a:ext cx="152400" cy="187325"/>
            <a:chOff x="2496" y="2064"/>
            <a:chExt cx="144" cy="144"/>
          </a:xfrm>
        </p:grpSpPr>
        <p:sp>
          <p:nvSpPr>
            <p:cNvPr id="62500" name="Oval 36">
              <a:extLst>
                <a:ext uri="{FF2B5EF4-FFF2-40B4-BE49-F238E27FC236}">
                  <a16:creationId xmlns:a16="http://schemas.microsoft.com/office/drawing/2014/main" id="{24E80E50-3FD2-9142-BA8C-45BAA76C2A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064"/>
              <a:ext cx="144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1" name="Oval 37">
              <a:extLst>
                <a:ext uri="{FF2B5EF4-FFF2-40B4-BE49-F238E27FC236}">
                  <a16:creationId xmlns:a16="http://schemas.microsoft.com/office/drawing/2014/main" id="{0976FD2D-61B8-DB4E-99F6-22DE381024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112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2502" name="AutoShape 38">
            <a:extLst>
              <a:ext uri="{FF2B5EF4-FFF2-40B4-BE49-F238E27FC236}">
                <a16:creationId xmlns:a16="http://schemas.microsoft.com/office/drawing/2014/main" id="{76C3E870-CE46-C248-A73B-502858088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1928814"/>
            <a:ext cx="152400" cy="187325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2503" name="Group 39">
            <a:extLst>
              <a:ext uri="{FF2B5EF4-FFF2-40B4-BE49-F238E27FC236}">
                <a16:creationId xmlns:a16="http://schemas.microsoft.com/office/drawing/2014/main" id="{2B6294AB-FB88-3B49-A4C3-10BF58A1C3ED}"/>
              </a:ext>
            </a:extLst>
          </p:cNvPr>
          <p:cNvGrpSpPr>
            <a:grpSpLocks/>
          </p:cNvGrpSpPr>
          <p:nvPr/>
        </p:nvGrpSpPr>
        <p:grpSpPr bwMode="auto">
          <a:xfrm>
            <a:off x="7315200" y="1928814"/>
            <a:ext cx="152400" cy="187325"/>
            <a:chOff x="2496" y="2064"/>
            <a:chExt cx="144" cy="144"/>
          </a:xfrm>
        </p:grpSpPr>
        <p:sp>
          <p:nvSpPr>
            <p:cNvPr id="62504" name="Oval 40">
              <a:extLst>
                <a:ext uri="{FF2B5EF4-FFF2-40B4-BE49-F238E27FC236}">
                  <a16:creationId xmlns:a16="http://schemas.microsoft.com/office/drawing/2014/main" id="{DD9266EC-DD67-0240-AC86-8F63A0989E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064"/>
              <a:ext cx="144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5" name="Oval 41">
              <a:extLst>
                <a:ext uri="{FF2B5EF4-FFF2-40B4-BE49-F238E27FC236}">
                  <a16:creationId xmlns:a16="http://schemas.microsoft.com/office/drawing/2014/main" id="{52A8B47F-2F66-EB4D-97BF-26C839B989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112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2506" name="Line 42">
            <a:extLst>
              <a:ext uri="{FF2B5EF4-FFF2-40B4-BE49-F238E27FC236}">
                <a16:creationId xmlns:a16="http://schemas.microsoft.com/office/drawing/2014/main" id="{2E1AE53B-65E1-4A41-BEDC-2CA0E8FCE4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610600" y="1458913"/>
            <a:ext cx="0" cy="4699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507" name="Line 43">
            <a:extLst>
              <a:ext uri="{FF2B5EF4-FFF2-40B4-BE49-F238E27FC236}">
                <a16:creationId xmlns:a16="http://schemas.microsoft.com/office/drawing/2014/main" id="{788F68CA-47C0-9A44-8344-736FDD580677}"/>
              </a:ext>
            </a:extLst>
          </p:cNvPr>
          <p:cNvSpPr>
            <a:spLocks noChangeShapeType="1"/>
          </p:cNvSpPr>
          <p:nvPr/>
        </p:nvSpPr>
        <p:spPr bwMode="auto">
          <a:xfrm>
            <a:off x="9220200" y="1458913"/>
            <a:ext cx="0" cy="4699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508" name="Line 44">
            <a:extLst>
              <a:ext uri="{FF2B5EF4-FFF2-40B4-BE49-F238E27FC236}">
                <a16:creationId xmlns:a16="http://schemas.microsoft.com/office/drawing/2014/main" id="{91242DC3-57D4-2841-9440-BE0B387A0DC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753600" y="1458914"/>
            <a:ext cx="0" cy="4778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509" name="Line 45">
            <a:extLst>
              <a:ext uri="{FF2B5EF4-FFF2-40B4-BE49-F238E27FC236}">
                <a16:creationId xmlns:a16="http://schemas.microsoft.com/office/drawing/2014/main" id="{BCF6E45F-9B67-B84F-A5A6-CE0A70F241B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63200" y="1458913"/>
            <a:ext cx="0" cy="4699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510" name="AutoShape 46">
            <a:extLst>
              <a:ext uri="{FF2B5EF4-FFF2-40B4-BE49-F238E27FC236}">
                <a16:creationId xmlns:a16="http://schemas.microsoft.com/office/drawing/2014/main" id="{337CB338-E2AF-844D-B5DE-20AB28223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1928814"/>
            <a:ext cx="152400" cy="187325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2511" name="Group 47">
            <a:extLst>
              <a:ext uri="{FF2B5EF4-FFF2-40B4-BE49-F238E27FC236}">
                <a16:creationId xmlns:a16="http://schemas.microsoft.com/office/drawing/2014/main" id="{7D4F4CBE-7D89-5243-A9CC-92ED32E861C6}"/>
              </a:ext>
            </a:extLst>
          </p:cNvPr>
          <p:cNvGrpSpPr>
            <a:grpSpLocks/>
          </p:cNvGrpSpPr>
          <p:nvPr/>
        </p:nvGrpSpPr>
        <p:grpSpPr bwMode="auto">
          <a:xfrm>
            <a:off x="8534400" y="1928814"/>
            <a:ext cx="152400" cy="187325"/>
            <a:chOff x="2496" y="2064"/>
            <a:chExt cx="144" cy="144"/>
          </a:xfrm>
        </p:grpSpPr>
        <p:sp>
          <p:nvSpPr>
            <p:cNvPr id="62512" name="Oval 48">
              <a:extLst>
                <a:ext uri="{FF2B5EF4-FFF2-40B4-BE49-F238E27FC236}">
                  <a16:creationId xmlns:a16="http://schemas.microsoft.com/office/drawing/2014/main" id="{BAA52FAC-5A66-524C-BF16-80C71A103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064"/>
              <a:ext cx="144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3" name="Oval 49">
              <a:extLst>
                <a:ext uri="{FF2B5EF4-FFF2-40B4-BE49-F238E27FC236}">
                  <a16:creationId xmlns:a16="http://schemas.microsoft.com/office/drawing/2014/main" id="{41463325-B57C-8D4F-8AEF-573DE20223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112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2514" name="AutoShape 50">
            <a:extLst>
              <a:ext uri="{FF2B5EF4-FFF2-40B4-BE49-F238E27FC236}">
                <a16:creationId xmlns:a16="http://schemas.microsoft.com/office/drawing/2014/main" id="{FD4F302A-7061-EC43-9463-3FF4DAC23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0" y="1928814"/>
            <a:ext cx="152400" cy="187325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2515" name="Group 51">
            <a:extLst>
              <a:ext uri="{FF2B5EF4-FFF2-40B4-BE49-F238E27FC236}">
                <a16:creationId xmlns:a16="http://schemas.microsoft.com/office/drawing/2014/main" id="{3C9FF4F3-490A-2F4F-B2C8-5213C7F0E45A}"/>
              </a:ext>
            </a:extLst>
          </p:cNvPr>
          <p:cNvGrpSpPr>
            <a:grpSpLocks/>
          </p:cNvGrpSpPr>
          <p:nvPr/>
        </p:nvGrpSpPr>
        <p:grpSpPr bwMode="auto">
          <a:xfrm>
            <a:off x="9677400" y="1928814"/>
            <a:ext cx="152400" cy="187325"/>
            <a:chOff x="2496" y="2064"/>
            <a:chExt cx="144" cy="144"/>
          </a:xfrm>
        </p:grpSpPr>
        <p:sp>
          <p:nvSpPr>
            <p:cNvPr id="62516" name="Oval 52">
              <a:extLst>
                <a:ext uri="{FF2B5EF4-FFF2-40B4-BE49-F238E27FC236}">
                  <a16:creationId xmlns:a16="http://schemas.microsoft.com/office/drawing/2014/main" id="{C22F4452-1B50-FA42-910D-75D7AE167A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064"/>
              <a:ext cx="144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7" name="Oval 53">
              <a:extLst>
                <a:ext uri="{FF2B5EF4-FFF2-40B4-BE49-F238E27FC236}">
                  <a16:creationId xmlns:a16="http://schemas.microsoft.com/office/drawing/2014/main" id="{B6846F5F-FA4E-D24B-ABD5-9EA46C5548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112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62518" name="Object 54">
            <a:extLst>
              <a:ext uri="{FF2B5EF4-FFF2-40B4-BE49-F238E27FC236}">
                <a16:creationId xmlns:a16="http://schemas.microsoft.com/office/drawing/2014/main" id="{291C6334-BAB6-FB46-8A9E-2B37C381EF6C}"/>
              </a:ext>
            </a:extLst>
          </p:cNvPr>
          <p:cNvGraphicFramePr>
            <a:graphicFrameLocks noChangeAspect="1"/>
          </p:cNvGraphicFramePr>
          <p:nvPr>
            <p:ph sz="quarter" idx="4294967295"/>
          </p:nvPr>
        </p:nvGraphicFramePr>
        <p:xfrm>
          <a:off x="6096000" y="1160463"/>
          <a:ext cx="304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78" name="Equation" r:id="rId5" imgW="4394200" imgH="4394200" progId="Equation.DSMT4">
                  <p:embed/>
                </p:oleObj>
              </mc:Choice>
              <mc:Fallback>
                <p:oleObj name="Equation" r:id="rId5" imgW="4394200" imgH="4394200" progId="Equation.DSMT4">
                  <p:embed/>
                  <p:pic>
                    <p:nvPicPr>
                      <p:cNvPr id="62518" name="Object 54">
                        <a:extLst>
                          <a:ext uri="{FF2B5EF4-FFF2-40B4-BE49-F238E27FC236}">
                            <a16:creationId xmlns:a16="http://schemas.microsoft.com/office/drawing/2014/main" id="{291C6334-BAB6-FB46-8A9E-2B37C381EF6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160463"/>
                        <a:ext cx="304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519" name="Object 55">
            <a:extLst>
              <a:ext uri="{FF2B5EF4-FFF2-40B4-BE49-F238E27FC236}">
                <a16:creationId xmlns:a16="http://schemas.microsoft.com/office/drawing/2014/main" id="{2F35E217-8BD6-654B-AFD6-201012B47FB5}"/>
              </a:ext>
            </a:extLst>
          </p:cNvPr>
          <p:cNvGraphicFramePr>
            <a:graphicFrameLocks noChangeAspect="1"/>
          </p:cNvGraphicFramePr>
          <p:nvPr>
            <p:ph sz="quarter" idx="3"/>
          </p:nvPr>
        </p:nvGraphicFramePr>
        <p:xfrm>
          <a:off x="1676400" y="2209801"/>
          <a:ext cx="3657600" cy="123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79" name="Equation" r:id="rId7" imgW="69342000" imgH="23406100" progId="Equation.DSMT4">
                  <p:embed/>
                </p:oleObj>
              </mc:Choice>
              <mc:Fallback>
                <p:oleObj name="Equation" r:id="rId7" imgW="69342000" imgH="23406100" progId="Equation.DSMT4">
                  <p:embed/>
                  <p:pic>
                    <p:nvPicPr>
                      <p:cNvPr id="62519" name="Object 55">
                        <a:extLst>
                          <a:ext uri="{FF2B5EF4-FFF2-40B4-BE49-F238E27FC236}">
                            <a16:creationId xmlns:a16="http://schemas.microsoft.com/office/drawing/2014/main" id="{2F35E217-8BD6-654B-AFD6-201012B47FB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2209801"/>
                        <a:ext cx="3657600" cy="1235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520" name="Text Box 56">
            <a:extLst>
              <a:ext uri="{FF2B5EF4-FFF2-40B4-BE49-F238E27FC236}">
                <a16:creationId xmlns:a16="http://schemas.microsoft.com/office/drawing/2014/main" id="{87E5F2BA-0AD3-F14A-9BE6-4BEBD1ADA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3200400"/>
            <a:ext cx="21288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latin typeface="Times New Roman" panose="02020603050405020304" pitchFamily="18" charset="0"/>
              </a:rPr>
              <a:t>(variable linear, no elliptic)</a:t>
            </a:r>
          </a:p>
        </p:txBody>
      </p:sp>
      <p:sp>
        <p:nvSpPr>
          <p:cNvPr id="62521" name="Rectangle 57">
            <a:extLst>
              <a:ext uri="{FF2B5EF4-FFF2-40B4-BE49-F238E27FC236}">
                <a16:creationId xmlns:a16="http://schemas.microsoft.com/office/drawing/2014/main" id="{9CADB90F-96A3-A645-B74A-FE5036A8F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657600"/>
            <a:ext cx="3810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/>
              <a:t>Going further… separating the coils in the </a:t>
            </a:r>
            <a:r>
              <a:rPr lang="en-US" altLang="en-US" sz="1800">
                <a:latin typeface="Symbol" pitchFamily="2" charset="2"/>
              </a:rPr>
              <a:t>a1</a:t>
            </a:r>
            <a:r>
              <a:rPr lang="en-US" altLang="en-US" sz="1800"/>
              <a:t> (and </a:t>
            </a:r>
            <a:r>
              <a:rPr lang="en-US" altLang="en-US" sz="1800">
                <a:latin typeface="Symbol" pitchFamily="2" charset="2"/>
              </a:rPr>
              <a:t>a2,</a:t>
            </a:r>
            <a:r>
              <a:rPr lang="en-US" altLang="en-US" sz="1800"/>
              <a:t> </a:t>
            </a:r>
            <a:r>
              <a:rPr lang="en-US" altLang="en-US" sz="1800">
                <a:latin typeface="Symbol" pitchFamily="2" charset="2"/>
              </a:rPr>
              <a:t>b1, b2</a:t>
            </a:r>
            <a:r>
              <a:rPr lang="en-US" altLang="en-US" sz="1800"/>
              <a:t>) circuit into two groupings allows for period doubling:</a:t>
            </a:r>
          </a:p>
        </p:txBody>
      </p:sp>
      <p:graphicFrame>
        <p:nvGraphicFramePr>
          <p:cNvPr id="62522" name="Object 58">
            <a:extLst>
              <a:ext uri="{FF2B5EF4-FFF2-40B4-BE49-F238E27FC236}">
                <a16:creationId xmlns:a16="http://schemas.microsoft.com/office/drawing/2014/main" id="{C33A2C1B-6161-174F-8AFA-98BF0D175B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52601" y="4953000"/>
          <a:ext cx="3387725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80" name="Equation" r:id="rId9" imgW="62903100" imgH="15798800" progId="Equation.DSMT4">
                  <p:embed/>
                </p:oleObj>
              </mc:Choice>
              <mc:Fallback>
                <p:oleObj name="Equation" r:id="rId9" imgW="62903100" imgH="15798800" progId="Equation.DSMT4">
                  <p:embed/>
                  <p:pic>
                    <p:nvPicPr>
                      <p:cNvPr id="62522" name="Object 58">
                        <a:extLst>
                          <a:ext uri="{FF2B5EF4-FFF2-40B4-BE49-F238E27FC236}">
                            <a16:creationId xmlns:a16="http://schemas.microsoft.com/office/drawing/2014/main" id="{C33A2C1B-6161-174F-8AFA-98BF0D175B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1" y="4953000"/>
                        <a:ext cx="3387725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2523" name="Group 59">
            <a:extLst>
              <a:ext uri="{FF2B5EF4-FFF2-40B4-BE49-F238E27FC236}">
                <a16:creationId xmlns:a16="http://schemas.microsoft.com/office/drawing/2014/main" id="{A3094586-11EE-384F-B3CA-AF718A7F0CB7}"/>
              </a:ext>
            </a:extLst>
          </p:cNvPr>
          <p:cNvGrpSpPr>
            <a:grpSpLocks/>
          </p:cNvGrpSpPr>
          <p:nvPr/>
        </p:nvGrpSpPr>
        <p:grpSpPr bwMode="auto">
          <a:xfrm>
            <a:off x="5715000" y="2233613"/>
            <a:ext cx="4800600" cy="1528762"/>
            <a:chOff x="2640" y="1485"/>
            <a:chExt cx="3024" cy="963"/>
          </a:xfrm>
        </p:grpSpPr>
        <p:graphicFrame>
          <p:nvGraphicFramePr>
            <p:cNvPr id="62524" name="Object 60">
              <a:extLst>
                <a:ext uri="{FF2B5EF4-FFF2-40B4-BE49-F238E27FC236}">
                  <a16:creationId xmlns:a16="http://schemas.microsoft.com/office/drawing/2014/main" id="{10850E0F-6C28-1E4F-829E-583E73CB95E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28" y="1485"/>
            <a:ext cx="203" cy="2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381" name="Equation" r:id="rId11" imgW="4978400" imgH="4394200" progId="Equation.DSMT4">
                    <p:embed/>
                  </p:oleObj>
                </mc:Choice>
                <mc:Fallback>
                  <p:oleObj name="Equation" r:id="rId11" imgW="4978400" imgH="4394200" progId="Equation.DSMT4">
                    <p:embed/>
                    <p:pic>
                      <p:nvPicPr>
                        <p:cNvPr id="62524" name="Object 60">
                          <a:extLst>
                            <a:ext uri="{FF2B5EF4-FFF2-40B4-BE49-F238E27FC236}">
                              <a16:creationId xmlns:a16="http://schemas.microsoft.com/office/drawing/2014/main" id="{10850E0F-6C28-1E4F-829E-583E73CB95E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28" y="1485"/>
                          <a:ext cx="203" cy="22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2525" name="Object 61">
              <a:extLst>
                <a:ext uri="{FF2B5EF4-FFF2-40B4-BE49-F238E27FC236}">
                  <a16:creationId xmlns:a16="http://schemas.microsoft.com/office/drawing/2014/main" id="{AB07665D-D85C-7B4C-B731-B520518B931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083" y="1485"/>
            <a:ext cx="233" cy="2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382" name="Equation" r:id="rId13" imgW="5562600" imgH="4394200" progId="Equation.DSMT4">
                    <p:embed/>
                  </p:oleObj>
                </mc:Choice>
                <mc:Fallback>
                  <p:oleObj name="Equation" r:id="rId13" imgW="5562600" imgH="4394200" progId="Equation.DSMT4">
                    <p:embed/>
                    <p:pic>
                      <p:nvPicPr>
                        <p:cNvPr id="62525" name="Object 61">
                          <a:extLst>
                            <a:ext uri="{FF2B5EF4-FFF2-40B4-BE49-F238E27FC236}">
                              <a16:creationId xmlns:a16="http://schemas.microsoft.com/office/drawing/2014/main" id="{AB07665D-D85C-7B4C-B731-B520518B931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83" y="1485"/>
                          <a:ext cx="233" cy="2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2526" name="Object 62">
              <a:extLst>
                <a:ext uri="{FF2B5EF4-FFF2-40B4-BE49-F238E27FC236}">
                  <a16:creationId xmlns:a16="http://schemas.microsoft.com/office/drawing/2014/main" id="{8C81A240-5825-624D-A1DA-0AB3D935AE0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287" y="1550"/>
            <a:ext cx="233" cy="2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383" name="Equation" r:id="rId15" imgW="5562600" imgH="4394200" progId="Equation.DSMT4">
                    <p:embed/>
                  </p:oleObj>
                </mc:Choice>
                <mc:Fallback>
                  <p:oleObj name="Equation" r:id="rId15" imgW="5562600" imgH="4394200" progId="Equation.DSMT4">
                    <p:embed/>
                    <p:pic>
                      <p:nvPicPr>
                        <p:cNvPr id="62526" name="Object 62">
                          <a:extLst>
                            <a:ext uri="{FF2B5EF4-FFF2-40B4-BE49-F238E27FC236}">
                              <a16:creationId xmlns:a16="http://schemas.microsoft.com/office/drawing/2014/main" id="{8C81A240-5825-624D-A1DA-0AB3D935AE0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87" y="1550"/>
                          <a:ext cx="233" cy="2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2527" name="Line 63">
              <a:extLst>
                <a:ext uri="{FF2B5EF4-FFF2-40B4-BE49-F238E27FC236}">
                  <a16:creationId xmlns:a16="http://schemas.microsoft.com/office/drawing/2014/main" id="{26480DE2-B29C-F24B-A8EB-BBB64055BB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4" y="1916"/>
              <a:ext cx="0" cy="35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28" name="Line 64">
              <a:extLst>
                <a:ext uri="{FF2B5EF4-FFF2-40B4-BE49-F238E27FC236}">
                  <a16:creationId xmlns:a16="http://schemas.microsoft.com/office/drawing/2014/main" id="{CA0339AD-8777-F848-BCA5-02C356D148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68" y="1920"/>
              <a:ext cx="0" cy="33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29" name="Line 65">
              <a:extLst>
                <a:ext uri="{FF2B5EF4-FFF2-40B4-BE49-F238E27FC236}">
                  <a16:creationId xmlns:a16="http://schemas.microsoft.com/office/drawing/2014/main" id="{0A870FB2-5A80-3542-8B47-0332FC1145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04" y="1916"/>
              <a:ext cx="0" cy="35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30" name="Line 66">
              <a:extLst>
                <a:ext uri="{FF2B5EF4-FFF2-40B4-BE49-F238E27FC236}">
                  <a16:creationId xmlns:a16="http://schemas.microsoft.com/office/drawing/2014/main" id="{B53BC2B2-8F33-9F42-887A-5507876D52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0" y="2448"/>
              <a:ext cx="3024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31" name="AutoShape 67">
              <a:extLst>
                <a:ext uri="{FF2B5EF4-FFF2-40B4-BE49-F238E27FC236}">
                  <a16:creationId xmlns:a16="http://schemas.microsoft.com/office/drawing/2014/main" id="{ACAA1088-E68D-2145-AF0E-917DFC5C9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271"/>
              <a:ext cx="96" cy="118"/>
            </a:xfrm>
            <a:prstGeom prst="flowChartSummingJunction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2532" name="Group 68">
              <a:extLst>
                <a:ext uri="{FF2B5EF4-FFF2-40B4-BE49-F238E27FC236}">
                  <a16:creationId xmlns:a16="http://schemas.microsoft.com/office/drawing/2014/main" id="{1FEDC903-F7FB-154F-B6F6-143461F142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36" y="2271"/>
              <a:ext cx="96" cy="118"/>
              <a:chOff x="2496" y="2064"/>
              <a:chExt cx="144" cy="144"/>
            </a:xfrm>
          </p:grpSpPr>
          <p:sp>
            <p:nvSpPr>
              <p:cNvPr id="62533" name="Oval 69">
                <a:extLst>
                  <a:ext uri="{FF2B5EF4-FFF2-40B4-BE49-F238E27FC236}">
                    <a16:creationId xmlns:a16="http://schemas.microsoft.com/office/drawing/2014/main" id="{36960AB1-798E-F640-8FF3-6A06FBA0A8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6" y="2064"/>
                <a:ext cx="144" cy="14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34" name="Oval 70">
                <a:extLst>
                  <a:ext uri="{FF2B5EF4-FFF2-40B4-BE49-F238E27FC236}">
                    <a16:creationId xmlns:a16="http://schemas.microsoft.com/office/drawing/2014/main" id="{94BC060D-F759-0B4D-831C-51F76EDAE6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211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2535" name="AutoShape 71">
              <a:extLst>
                <a:ext uri="{FF2B5EF4-FFF2-40B4-BE49-F238E27FC236}">
                  <a16:creationId xmlns:a16="http://schemas.microsoft.com/office/drawing/2014/main" id="{55BB60A7-8631-5C46-9ED6-BEB01FB26B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2271"/>
              <a:ext cx="96" cy="118"/>
            </a:xfrm>
            <a:prstGeom prst="flowChartSummingJunction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2536" name="Group 72">
              <a:extLst>
                <a:ext uri="{FF2B5EF4-FFF2-40B4-BE49-F238E27FC236}">
                  <a16:creationId xmlns:a16="http://schemas.microsoft.com/office/drawing/2014/main" id="{F0016D77-FDEC-F840-B228-53972AA044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56" y="2271"/>
              <a:ext cx="96" cy="118"/>
              <a:chOff x="2496" y="2064"/>
              <a:chExt cx="144" cy="144"/>
            </a:xfrm>
          </p:grpSpPr>
          <p:sp>
            <p:nvSpPr>
              <p:cNvPr id="62537" name="Oval 73">
                <a:extLst>
                  <a:ext uri="{FF2B5EF4-FFF2-40B4-BE49-F238E27FC236}">
                    <a16:creationId xmlns:a16="http://schemas.microsoft.com/office/drawing/2014/main" id="{4DD14EC0-F53A-894C-97AD-936F3A3687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6" y="2064"/>
                <a:ext cx="144" cy="14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38" name="Oval 74">
                <a:extLst>
                  <a:ext uri="{FF2B5EF4-FFF2-40B4-BE49-F238E27FC236}">
                    <a16:creationId xmlns:a16="http://schemas.microsoft.com/office/drawing/2014/main" id="{E4D000EE-933C-1140-BE53-97DAE524C8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211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2539" name="Line 75">
              <a:extLst>
                <a:ext uri="{FF2B5EF4-FFF2-40B4-BE49-F238E27FC236}">
                  <a16:creationId xmlns:a16="http://schemas.microsoft.com/office/drawing/2014/main" id="{43E363EC-4542-3C4E-B362-00ECCF1E93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2" y="1916"/>
              <a:ext cx="0" cy="35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40" name="Line 76">
              <a:extLst>
                <a:ext uri="{FF2B5EF4-FFF2-40B4-BE49-F238E27FC236}">
                  <a16:creationId xmlns:a16="http://schemas.microsoft.com/office/drawing/2014/main" id="{7B3CADC4-389B-E04B-B192-791CEB58A4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92" y="1916"/>
              <a:ext cx="0" cy="35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41" name="AutoShape 77">
              <a:extLst>
                <a:ext uri="{FF2B5EF4-FFF2-40B4-BE49-F238E27FC236}">
                  <a16:creationId xmlns:a16="http://schemas.microsoft.com/office/drawing/2014/main" id="{C4DADBBA-9D5D-8942-8D61-69B2A7B7A7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" y="2271"/>
              <a:ext cx="96" cy="118"/>
            </a:xfrm>
            <a:prstGeom prst="flowChartSummingJunction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2542" name="Group 78">
              <a:extLst>
                <a:ext uri="{FF2B5EF4-FFF2-40B4-BE49-F238E27FC236}">
                  <a16:creationId xmlns:a16="http://schemas.microsoft.com/office/drawing/2014/main" id="{781A7D6C-D7BD-7746-B54A-03F157E212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24" y="2271"/>
              <a:ext cx="96" cy="118"/>
              <a:chOff x="2496" y="2064"/>
              <a:chExt cx="144" cy="144"/>
            </a:xfrm>
          </p:grpSpPr>
          <p:sp>
            <p:nvSpPr>
              <p:cNvPr id="62543" name="Oval 79">
                <a:extLst>
                  <a:ext uri="{FF2B5EF4-FFF2-40B4-BE49-F238E27FC236}">
                    <a16:creationId xmlns:a16="http://schemas.microsoft.com/office/drawing/2014/main" id="{CEB64340-A2AD-2F46-9AA4-12F603E369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6" y="2064"/>
                <a:ext cx="144" cy="14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44" name="Oval 80">
                <a:extLst>
                  <a:ext uri="{FF2B5EF4-FFF2-40B4-BE49-F238E27FC236}">
                    <a16:creationId xmlns:a16="http://schemas.microsoft.com/office/drawing/2014/main" id="{519B3E6F-31C9-764F-9A87-87B4CFA15E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211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2545" name="AutoShape 81">
              <a:extLst>
                <a:ext uri="{FF2B5EF4-FFF2-40B4-BE49-F238E27FC236}">
                  <a16:creationId xmlns:a16="http://schemas.microsoft.com/office/drawing/2014/main" id="{C336767E-68BF-A444-B49D-B3C45DC39D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8" y="2271"/>
              <a:ext cx="96" cy="118"/>
            </a:xfrm>
            <a:prstGeom prst="flowChartSummingJunction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2546" name="Group 82">
              <a:extLst>
                <a:ext uri="{FF2B5EF4-FFF2-40B4-BE49-F238E27FC236}">
                  <a16:creationId xmlns:a16="http://schemas.microsoft.com/office/drawing/2014/main" id="{A8011CCF-443D-7241-93C6-9CA9E019F7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44" y="2271"/>
              <a:ext cx="96" cy="118"/>
              <a:chOff x="2496" y="2064"/>
              <a:chExt cx="144" cy="144"/>
            </a:xfrm>
          </p:grpSpPr>
          <p:sp>
            <p:nvSpPr>
              <p:cNvPr id="62547" name="Oval 83">
                <a:extLst>
                  <a:ext uri="{FF2B5EF4-FFF2-40B4-BE49-F238E27FC236}">
                    <a16:creationId xmlns:a16="http://schemas.microsoft.com/office/drawing/2014/main" id="{953E52E1-0B8B-EF4D-A80F-081D95A6E2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6" y="2064"/>
                <a:ext cx="144" cy="14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48" name="Oval 84">
                <a:extLst>
                  <a:ext uri="{FF2B5EF4-FFF2-40B4-BE49-F238E27FC236}">
                    <a16:creationId xmlns:a16="http://schemas.microsoft.com/office/drawing/2014/main" id="{846BC3A7-277A-2742-AFB1-B24A66543E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211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2549" name="Line 85">
              <a:extLst>
                <a:ext uri="{FF2B5EF4-FFF2-40B4-BE49-F238E27FC236}">
                  <a16:creationId xmlns:a16="http://schemas.microsoft.com/office/drawing/2014/main" id="{8D716FE5-96D9-2C4C-9A68-3C0CD94DD8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" y="196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50" name="Line 86">
              <a:extLst>
                <a:ext uri="{FF2B5EF4-FFF2-40B4-BE49-F238E27FC236}">
                  <a16:creationId xmlns:a16="http://schemas.microsoft.com/office/drawing/2014/main" id="{AEC3DFE0-86AB-7444-882C-1D2D071A6C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60" y="1975"/>
              <a:ext cx="0" cy="2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51" name="Line 87">
              <a:extLst>
                <a:ext uri="{FF2B5EF4-FFF2-40B4-BE49-F238E27FC236}">
                  <a16:creationId xmlns:a16="http://schemas.microsoft.com/office/drawing/2014/main" id="{E2B70E9F-BEAE-8D41-A88F-E01CEF9D55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0" y="1975"/>
              <a:ext cx="0" cy="2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52" name="AutoShape 88">
              <a:extLst>
                <a:ext uri="{FF2B5EF4-FFF2-40B4-BE49-F238E27FC236}">
                  <a16:creationId xmlns:a16="http://schemas.microsoft.com/office/drawing/2014/main" id="{7B9C21A3-BFA4-664C-A121-97FACA4391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2271"/>
              <a:ext cx="96" cy="118"/>
            </a:xfrm>
            <a:prstGeom prst="flowChartSummingJunction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2553" name="Group 89">
              <a:extLst>
                <a:ext uri="{FF2B5EF4-FFF2-40B4-BE49-F238E27FC236}">
                  <a16:creationId xmlns:a16="http://schemas.microsoft.com/office/drawing/2014/main" id="{15373C8D-4EA1-9F48-B337-56B1493682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8" y="2271"/>
              <a:ext cx="96" cy="118"/>
              <a:chOff x="2496" y="2064"/>
              <a:chExt cx="144" cy="144"/>
            </a:xfrm>
          </p:grpSpPr>
          <p:sp>
            <p:nvSpPr>
              <p:cNvPr id="62554" name="Oval 90">
                <a:extLst>
                  <a:ext uri="{FF2B5EF4-FFF2-40B4-BE49-F238E27FC236}">
                    <a16:creationId xmlns:a16="http://schemas.microsoft.com/office/drawing/2014/main" id="{6CA05181-3499-2C45-86A5-F968EF60B8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6" y="2064"/>
                <a:ext cx="144" cy="14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55" name="Oval 91">
                <a:extLst>
                  <a:ext uri="{FF2B5EF4-FFF2-40B4-BE49-F238E27FC236}">
                    <a16:creationId xmlns:a16="http://schemas.microsoft.com/office/drawing/2014/main" id="{15C1E4C2-CBA6-3F4D-91DF-D6B955DA01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211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2556" name="AutoShape 92">
              <a:extLst>
                <a:ext uri="{FF2B5EF4-FFF2-40B4-BE49-F238E27FC236}">
                  <a16:creationId xmlns:a16="http://schemas.microsoft.com/office/drawing/2014/main" id="{0AE3702E-9A4B-CC4B-BD08-53AB566D5C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271"/>
              <a:ext cx="96" cy="118"/>
            </a:xfrm>
            <a:prstGeom prst="flowChartSummingJunction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2557" name="Group 93">
              <a:extLst>
                <a:ext uri="{FF2B5EF4-FFF2-40B4-BE49-F238E27FC236}">
                  <a16:creationId xmlns:a16="http://schemas.microsoft.com/office/drawing/2014/main" id="{62B1ED68-620E-7148-9583-C9EABED1FA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48" y="2271"/>
              <a:ext cx="96" cy="118"/>
              <a:chOff x="2496" y="2064"/>
              <a:chExt cx="144" cy="144"/>
            </a:xfrm>
          </p:grpSpPr>
          <p:sp>
            <p:nvSpPr>
              <p:cNvPr id="62558" name="Oval 94">
                <a:extLst>
                  <a:ext uri="{FF2B5EF4-FFF2-40B4-BE49-F238E27FC236}">
                    <a16:creationId xmlns:a16="http://schemas.microsoft.com/office/drawing/2014/main" id="{3D623B43-9EA8-BF47-8884-839496EC94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6" y="2064"/>
                <a:ext cx="144" cy="14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59" name="Oval 95">
                <a:extLst>
                  <a:ext uri="{FF2B5EF4-FFF2-40B4-BE49-F238E27FC236}">
                    <a16:creationId xmlns:a16="http://schemas.microsoft.com/office/drawing/2014/main" id="{43A35FF9-611B-F840-A6A2-35CE1CD4F0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211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2560" name="Line 96">
              <a:extLst>
                <a:ext uri="{FF2B5EF4-FFF2-40B4-BE49-F238E27FC236}">
                  <a16:creationId xmlns:a16="http://schemas.microsoft.com/office/drawing/2014/main" id="{136FF782-B999-1D4C-963B-56A2D2453A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48" y="1975"/>
              <a:ext cx="0" cy="2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61" name="Line 97">
              <a:extLst>
                <a:ext uri="{FF2B5EF4-FFF2-40B4-BE49-F238E27FC236}">
                  <a16:creationId xmlns:a16="http://schemas.microsoft.com/office/drawing/2014/main" id="{558FB5A0-67D7-2A4D-9B77-B499E70255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68" y="1975"/>
              <a:ext cx="0" cy="2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62" name="AutoShape 98">
              <a:extLst>
                <a:ext uri="{FF2B5EF4-FFF2-40B4-BE49-F238E27FC236}">
                  <a16:creationId xmlns:a16="http://schemas.microsoft.com/office/drawing/2014/main" id="{15337886-9046-4E4C-9080-21AF366CBF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" y="2271"/>
              <a:ext cx="96" cy="118"/>
            </a:xfrm>
            <a:prstGeom prst="flowChartSummingJunction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2563" name="Group 99">
              <a:extLst>
                <a:ext uri="{FF2B5EF4-FFF2-40B4-BE49-F238E27FC236}">
                  <a16:creationId xmlns:a16="http://schemas.microsoft.com/office/drawing/2014/main" id="{27F4D366-FB07-5B4C-A635-740F96A310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6" y="2271"/>
              <a:ext cx="96" cy="118"/>
              <a:chOff x="2496" y="2064"/>
              <a:chExt cx="144" cy="144"/>
            </a:xfrm>
          </p:grpSpPr>
          <p:sp>
            <p:nvSpPr>
              <p:cNvPr id="62564" name="Oval 100">
                <a:extLst>
                  <a:ext uri="{FF2B5EF4-FFF2-40B4-BE49-F238E27FC236}">
                    <a16:creationId xmlns:a16="http://schemas.microsoft.com/office/drawing/2014/main" id="{488BBED3-CADE-454C-9A63-A5BCCBA80C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6" y="2064"/>
                <a:ext cx="144" cy="14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65" name="Oval 101">
                <a:extLst>
                  <a:ext uri="{FF2B5EF4-FFF2-40B4-BE49-F238E27FC236}">
                    <a16:creationId xmlns:a16="http://schemas.microsoft.com/office/drawing/2014/main" id="{BFBFD925-1342-334C-BE10-BA6FF2916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211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2566" name="AutoShape 102">
              <a:extLst>
                <a:ext uri="{FF2B5EF4-FFF2-40B4-BE49-F238E27FC236}">
                  <a16:creationId xmlns:a16="http://schemas.microsoft.com/office/drawing/2014/main" id="{8A51D592-9891-FE4C-AA3C-2C2568538B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0" y="2271"/>
              <a:ext cx="96" cy="118"/>
            </a:xfrm>
            <a:prstGeom prst="flowChartSummingJunction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2567" name="Group 103">
              <a:extLst>
                <a:ext uri="{FF2B5EF4-FFF2-40B4-BE49-F238E27FC236}">
                  <a16:creationId xmlns:a16="http://schemas.microsoft.com/office/drawing/2014/main" id="{3B47C9F9-5FFC-8D42-B1E5-F78F8E154B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36" y="2271"/>
              <a:ext cx="96" cy="118"/>
              <a:chOff x="2496" y="2064"/>
              <a:chExt cx="144" cy="144"/>
            </a:xfrm>
          </p:grpSpPr>
          <p:sp>
            <p:nvSpPr>
              <p:cNvPr id="62568" name="Oval 104">
                <a:extLst>
                  <a:ext uri="{FF2B5EF4-FFF2-40B4-BE49-F238E27FC236}">
                    <a16:creationId xmlns:a16="http://schemas.microsoft.com/office/drawing/2014/main" id="{DCDC3065-C88F-A848-852A-2E409902C5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6" y="2064"/>
                <a:ext cx="144" cy="14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69" name="Oval 105">
                <a:extLst>
                  <a:ext uri="{FF2B5EF4-FFF2-40B4-BE49-F238E27FC236}">
                    <a16:creationId xmlns:a16="http://schemas.microsoft.com/office/drawing/2014/main" id="{8147B4A9-3A36-AA4D-8CD4-49C264DCE0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211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aphicFrame>
          <p:nvGraphicFramePr>
            <p:cNvPr id="62570" name="Object 106">
              <a:extLst>
                <a:ext uri="{FF2B5EF4-FFF2-40B4-BE49-F238E27FC236}">
                  <a16:creationId xmlns:a16="http://schemas.microsoft.com/office/drawing/2014/main" id="{91B59A06-C958-4047-BC3B-C7A8E1E47A9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80" y="1600"/>
            <a:ext cx="203" cy="2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384" name="Equation" r:id="rId17" imgW="5270500" imgH="4394200" progId="Equation.DSMT4">
                    <p:embed/>
                  </p:oleObj>
                </mc:Choice>
                <mc:Fallback>
                  <p:oleObj name="Equation" r:id="rId17" imgW="5270500" imgH="4394200" progId="Equation.DSMT4">
                    <p:embed/>
                    <p:pic>
                      <p:nvPicPr>
                        <p:cNvPr id="62570" name="Object 106">
                          <a:extLst>
                            <a:ext uri="{FF2B5EF4-FFF2-40B4-BE49-F238E27FC236}">
                              <a16:creationId xmlns:a16="http://schemas.microsoft.com/office/drawing/2014/main" id="{91B59A06-C958-4047-BC3B-C7A8E1E47A9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0" y="1600"/>
                          <a:ext cx="203" cy="21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2571" name="Line 107">
              <a:extLst>
                <a:ext uri="{FF2B5EF4-FFF2-40B4-BE49-F238E27FC236}">
                  <a16:creationId xmlns:a16="http://schemas.microsoft.com/office/drawing/2014/main" id="{C8001628-A824-0240-9594-658D97EAE5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6" y="196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72" name="Line 108">
              <a:extLst>
                <a:ext uri="{FF2B5EF4-FFF2-40B4-BE49-F238E27FC236}">
                  <a16:creationId xmlns:a16="http://schemas.microsoft.com/office/drawing/2014/main" id="{FA264EEC-7309-8248-AFCC-441B483CBB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4" y="196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73" name="Line 109">
              <a:extLst>
                <a:ext uri="{FF2B5EF4-FFF2-40B4-BE49-F238E27FC236}">
                  <a16:creationId xmlns:a16="http://schemas.microsoft.com/office/drawing/2014/main" id="{3D670F85-4685-D84D-8E2A-D5B502366D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4" y="196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74" name="Line 110">
              <a:extLst>
                <a:ext uri="{FF2B5EF4-FFF2-40B4-BE49-F238E27FC236}">
                  <a16:creationId xmlns:a16="http://schemas.microsoft.com/office/drawing/2014/main" id="{FF46ABD1-2F78-6F41-8318-5B642352F8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88" y="1920"/>
              <a:ext cx="0" cy="33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75" name="Line 111">
              <a:extLst>
                <a:ext uri="{FF2B5EF4-FFF2-40B4-BE49-F238E27FC236}">
                  <a16:creationId xmlns:a16="http://schemas.microsoft.com/office/drawing/2014/main" id="{4966A227-6539-6440-B1C0-1058041B74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656" y="1920"/>
              <a:ext cx="0" cy="33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76" name="Line 112">
              <a:extLst>
                <a:ext uri="{FF2B5EF4-FFF2-40B4-BE49-F238E27FC236}">
                  <a16:creationId xmlns:a16="http://schemas.microsoft.com/office/drawing/2014/main" id="{FE652B82-57B3-664E-BAEE-A62A29DD2E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376" y="1920"/>
              <a:ext cx="0" cy="33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2577" name="Text Box 113">
            <a:extLst>
              <a:ext uri="{FF2B5EF4-FFF2-40B4-BE49-F238E27FC236}">
                <a16:creationId xmlns:a16="http://schemas.microsoft.com/office/drawing/2014/main" id="{E6CD7145-4C56-624B-BA3A-491E4DBA9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862013"/>
            <a:ext cx="2211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i="1">
                <a:latin typeface="Times New Roman" panose="02020603050405020304" pitchFamily="18" charset="0"/>
              </a:rPr>
              <a:t>Full polarization control</a:t>
            </a:r>
          </a:p>
        </p:txBody>
      </p:sp>
      <p:sp>
        <p:nvSpPr>
          <p:cNvPr id="62578" name="Text Box 114">
            <a:extLst>
              <a:ext uri="{FF2B5EF4-FFF2-40B4-BE49-F238E27FC236}">
                <a16:creationId xmlns:a16="http://schemas.microsoft.com/office/drawing/2014/main" id="{53763CA1-AF59-684B-9D50-9C8861713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1" y="2400301"/>
            <a:ext cx="23590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i="1">
                <a:latin typeface="Times New Roman" panose="02020603050405020304" pitchFamily="18" charset="0"/>
              </a:rPr>
              <a:t>Period-halved </a:t>
            </a:r>
          </a:p>
          <a:p>
            <a:r>
              <a:rPr lang="en-US" altLang="en-US" sz="1600" i="1">
                <a:latin typeface="Times New Roman" panose="02020603050405020304" pitchFamily="18" charset="0"/>
              </a:rPr>
              <a:t>linear polarization control</a:t>
            </a:r>
          </a:p>
        </p:txBody>
      </p:sp>
      <p:grpSp>
        <p:nvGrpSpPr>
          <p:cNvPr id="62579" name="Group 115">
            <a:extLst>
              <a:ext uri="{FF2B5EF4-FFF2-40B4-BE49-F238E27FC236}">
                <a16:creationId xmlns:a16="http://schemas.microsoft.com/office/drawing/2014/main" id="{AB047693-71D8-514C-A356-D7D8A866715B}"/>
              </a:ext>
            </a:extLst>
          </p:cNvPr>
          <p:cNvGrpSpPr>
            <a:grpSpLocks/>
          </p:cNvGrpSpPr>
          <p:nvPr/>
        </p:nvGrpSpPr>
        <p:grpSpPr bwMode="auto">
          <a:xfrm>
            <a:off x="5715000" y="3962400"/>
            <a:ext cx="4800600" cy="1600200"/>
            <a:chOff x="2640" y="2640"/>
            <a:chExt cx="3024" cy="1008"/>
          </a:xfrm>
        </p:grpSpPr>
        <p:graphicFrame>
          <p:nvGraphicFramePr>
            <p:cNvPr id="62580" name="Object 116">
              <a:extLst>
                <a:ext uri="{FF2B5EF4-FFF2-40B4-BE49-F238E27FC236}">
                  <a16:creationId xmlns:a16="http://schemas.microsoft.com/office/drawing/2014/main" id="{E8E90D1E-EE53-EF44-ABB8-3DB406C4839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28" y="2640"/>
            <a:ext cx="203" cy="1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385" name="Equation" r:id="rId19" imgW="6146800" imgH="4394200" progId="Equation.DSMT4">
                    <p:embed/>
                  </p:oleObj>
                </mc:Choice>
                <mc:Fallback>
                  <p:oleObj name="Equation" r:id="rId19" imgW="6146800" imgH="4394200" progId="Equation.DSMT4">
                    <p:embed/>
                    <p:pic>
                      <p:nvPicPr>
                        <p:cNvPr id="62580" name="Object 116">
                          <a:extLst>
                            <a:ext uri="{FF2B5EF4-FFF2-40B4-BE49-F238E27FC236}">
                              <a16:creationId xmlns:a16="http://schemas.microsoft.com/office/drawing/2014/main" id="{E8E90D1E-EE53-EF44-ABB8-3DB406C4839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28" y="2640"/>
                          <a:ext cx="203" cy="1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2581" name="Object 117">
              <a:extLst>
                <a:ext uri="{FF2B5EF4-FFF2-40B4-BE49-F238E27FC236}">
                  <a16:creationId xmlns:a16="http://schemas.microsoft.com/office/drawing/2014/main" id="{B465F6A6-3AFE-1F4E-8B09-DEAEDCADA7A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083" y="2798"/>
            <a:ext cx="233" cy="1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386" name="Equation" r:id="rId21" imgW="6438900" imgH="4394200" progId="Equation.DSMT4">
                    <p:embed/>
                  </p:oleObj>
                </mc:Choice>
                <mc:Fallback>
                  <p:oleObj name="Equation" r:id="rId21" imgW="6438900" imgH="4394200" progId="Equation.DSMT4">
                    <p:embed/>
                    <p:pic>
                      <p:nvPicPr>
                        <p:cNvPr id="62581" name="Object 117">
                          <a:extLst>
                            <a:ext uri="{FF2B5EF4-FFF2-40B4-BE49-F238E27FC236}">
                              <a16:creationId xmlns:a16="http://schemas.microsoft.com/office/drawing/2014/main" id="{B465F6A6-3AFE-1F4E-8B09-DEAEDCADA7A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83" y="2798"/>
                          <a:ext cx="233" cy="1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2582" name="Object 118">
              <a:extLst>
                <a:ext uri="{FF2B5EF4-FFF2-40B4-BE49-F238E27FC236}">
                  <a16:creationId xmlns:a16="http://schemas.microsoft.com/office/drawing/2014/main" id="{FF7FC00E-6AE3-544D-8593-2773F46DA92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287" y="2851"/>
            <a:ext cx="233" cy="1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387" name="Equation" r:id="rId23" imgW="6438900" imgH="4394200" progId="Equation.DSMT4">
                    <p:embed/>
                  </p:oleObj>
                </mc:Choice>
                <mc:Fallback>
                  <p:oleObj name="Equation" r:id="rId23" imgW="6438900" imgH="4394200" progId="Equation.DSMT4">
                    <p:embed/>
                    <p:pic>
                      <p:nvPicPr>
                        <p:cNvPr id="62582" name="Object 118">
                          <a:extLst>
                            <a:ext uri="{FF2B5EF4-FFF2-40B4-BE49-F238E27FC236}">
                              <a16:creationId xmlns:a16="http://schemas.microsoft.com/office/drawing/2014/main" id="{FF7FC00E-6AE3-544D-8593-2773F46DA92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87" y="2851"/>
                          <a:ext cx="233" cy="1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2583" name="Line 119">
              <a:extLst>
                <a:ext uri="{FF2B5EF4-FFF2-40B4-BE49-F238E27FC236}">
                  <a16:creationId xmlns:a16="http://schemas.microsoft.com/office/drawing/2014/main" id="{70D71A78-C823-124D-9DF1-6EAD62D840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4" y="3116"/>
              <a:ext cx="0" cy="35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84" name="Line 120">
              <a:extLst>
                <a:ext uri="{FF2B5EF4-FFF2-40B4-BE49-F238E27FC236}">
                  <a16:creationId xmlns:a16="http://schemas.microsoft.com/office/drawing/2014/main" id="{97D67397-1A30-474F-B77E-7A624043BE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68" y="3120"/>
              <a:ext cx="0" cy="33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85" name="Line 121">
              <a:extLst>
                <a:ext uri="{FF2B5EF4-FFF2-40B4-BE49-F238E27FC236}">
                  <a16:creationId xmlns:a16="http://schemas.microsoft.com/office/drawing/2014/main" id="{5DBF2FAC-1278-264F-BCE1-D3DF853C63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04" y="3120"/>
              <a:ext cx="0" cy="36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86" name="Line 122">
              <a:extLst>
                <a:ext uri="{FF2B5EF4-FFF2-40B4-BE49-F238E27FC236}">
                  <a16:creationId xmlns:a16="http://schemas.microsoft.com/office/drawing/2014/main" id="{28121B43-E57E-784C-A4C8-4D1293DCFA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8" y="3116"/>
              <a:ext cx="0" cy="355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87" name="Line 123">
              <a:extLst>
                <a:ext uri="{FF2B5EF4-FFF2-40B4-BE49-F238E27FC236}">
                  <a16:creationId xmlns:a16="http://schemas.microsoft.com/office/drawing/2014/main" id="{08D824D0-9FCE-584A-8213-75A81D2ACE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0" y="3648"/>
              <a:ext cx="3024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88" name="AutoShape 124">
              <a:extLst>
                <a:ext uri="{FF2B5EF4-FFF2-40B4-BE49-F238E27FC236}">
                  <a16:creationId xmlns:a16="http://schemas.microsoft.com/office/drawing/2014/main" id="{F936E714-1884-DE46-9FB1-FE808AB669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3471"/>
              <a:ext cx="96" cy="118"/>
            </a:xfrm>
            <a:prstGeom prst="flowChartSummingJunction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2589" name="Group 125">
              <a:extLst>
                <a:ext uri="{FF2B5EF4-FFF2-40B4-BE49-F238E27FC236}">
                  <a16:creationId xmlns:a16="http://schemas.microsoft.com/office/drawing/2014/main" id="{28F733B4-AFB8-0E46-B48E-509DD4AE60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36" y="3471"/>
              <a:ext cx="96" cy="118"/>
              <a:chOff x="2496" y="2064"/>
              <a:chExt cx="144" cy="144"/>
            </a:xfrm>
          </p:grpSpPr>
          <p:sp>
            <p:nvSpPr>
              <p:cNvPr id="62590" name="Oval 126">
                <a:extLst>
                  <a:ext uri="{FF2B5EF4-FFF2-40B4-BE49-F238E27FC236}">
                    <a16:creationId xmlns:a16="http://schemas.microsoft.com/office/drawing/2014/main" id="{DA6F8C30-CA72-104D-ACE6-F8065EE1A1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6" y="2064"/>
                <a:ext cx="144" cy="14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91" name="Oval 127">
                <a:extLst>
                  <a:ext uri="{FF2B5EF4-FFF2-40B4-BE49-F238E27FC236}">
                    <a16:creationId xmlns:a16="http://schemas.microsoft.com/office/drawing/2014/main" id="{FE96DFF7-2B18-0A43-B75D-13B9EA28C4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211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2592" name="AutoShape 128">
              <a:extLst>
                <a:ext uri="{FF2B5EF4-FFF2-40B4-BE49-F238E27FC236}">
                  <a16:creationId xmlns:a16="http://schemas.microsoft.com/office/drawing/2014/main" id="{C91ACF13-3FD9-8049-B6EF-496DCE25EA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3471"/>
              <a:ext cx="96" cy="118"/>
            </a:xfrm>
            <a:prstGeom prst="flowChartSummingJunction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2593" name="Group 129">
              <a:extLst>
                <a:ext uri="{FF2B5EF4-FFF2-40B4-BE49-F238E27FC236}">
                  <a16:creationId xmlns:a16="http://schemas.microsoft.com/office/drawing/2014/main" id="{F042382E-80B1-C24D-A16E-0CB28CC604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56" y="3471"/>
              <a:ext cx="96" cy="118"/>
              <a:chOff x="2496" y="2064"/>
              <a:chExt cx="144" cy="144"/>
            </a:xfrm>
          </p:grpSpPr>
          <p:sp>
            <p:nvSpPr>
              <p:cNvPr id="62594" name="Oval 130">
                <a:extLst>
                  <a:ext uri="{FF2B5EF4-FFF2-40B4-BE49-F238E27FC236}">
                    <a16:creationId xmlns:a16="http://schemas.microsoft.com/office/drawing/2014/main" id="{6136B6A5-A3AD-0A46-B985-35A3EDC8DC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6" y="2064"/>
                <a:ext cx="144" cy="14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95" name="Oval 131">
                <a:extLst>
                  <a:ext uri="{FF2B5EF4-FFF2-40B4-BE49-F238E27FC236}">
                    <a16:creationId xmlns:a16="http://schemas.microsoft.com/office/drawing/2014/main" id="{488E4F8E-945E-074A-BAFC-D56595C3BF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211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2596" name="AutoShape 132">
              <a:extLst>
                <a:ext uri="{FF2B5EF4-FFF2-40B4-BE49-F238E27FC236}">
                  <a16:creationId xmlns:a16="http://schemas.microsoft.com/office/drawing/2014/main" id="{A1DD6D0C-787A-EE49-8D81-CE5233312F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" y="3471"/>
              <a:ext cx="96" cy="118"/>
            </a:xfrm>
            <a:prstGeom prst="flowChartSummingJunction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2597" name="Group 133">
              <a:extLst>
                <a:ext uri="{FF2B5EF4-FFF2-40B4-BE49-F238E27FC236}">
                  <a16:creationId xmlns:a16="http://schemas.microsoft.com/office/drawing/2014/main" id="{556D1CB0-9381-6741-9EAF-D9E885D3AD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24" y="3471"/>
              <a:ext cx="96" cy="118"/>
              <a:chOff x="2496" y="2064"/>
              <a:chExt cx="144" cy="144"/>
            </a:xfrm>
          </p:grpSpPr>
          <p:sp>
            <p:nvSpPr>
              <p:cNvPr id="62598" name="Oval 134">
                <a:extLst>
                  <a:ext uri="{FF2B5EF4-FFF2-40B4-BE49-F238E27FC236}">
                    <a16:creationId xmlns:a16="http://schemas.microsoft.com/office/drawing/2014/main" id="{AC09907D-47D2-4148-9A1D-71ECE03773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6" y="2064"/>
                <a:ext cx="144" cy="14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99" name="Oval 135">
                <a:extLst>
                  <a:ext uri="{FF2B5EF4-FFF2-40B4-BE49-F238E27FC236}">
                    <a16:creationId xmlns:a16="http://schemas.microsoft.com/office/drawing/2014/main" id="{93A0F26D-2DAB-2A4D-B1A9-D58594A04F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211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2600" name="AutoShape 136">
              <a:extLst>
                <a:ext uri="{FF2B5EF4-FFF2-40B4-BE49-F238E27FC236}">
                  <a16:creationId xmlns:a16="http://schemas.microsoft.com/office/drawing/2014/main" id="{01700C9B-4DBE-C94A-A1D1-7C001BB05F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8" y="3471"/>
              <a:ext cx="96" cy="118"/>
            </a:xfrm>
            <a:prstGeom prst="flowChartSummingJunction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2601" name="Group 137">
              <a:extLst>
                <a:ext uri="{FF2B5EF4-FFF2-40B4-BE49-F238E27FC236}">
                  <a16:creationId xmlns:a16="http://schemas.microsoft.com/office/drawing/2014/main" id="{6A0B1A21-3247-FA4C-AEED-8560B3264E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44" y="3471"/>
              <a:ext cx="96" cy="118"/>
              <a:chOff x="2496" y="2064"/>
              <a:chExt cx="144" cy="144"/>
            </a:xfrm>
          </p:grpSpPr>
          <p:sp>
            <p:nvSpPr>
              <p:cNvPr id="62602" name="Oval 138">
                <a:extLst>
                  <a:ext uri="{FF2B5EF4-FFF2-40B4-BE49-F238E27FC236}">
                    <a16:creationId xmlns:a16="http://schemas.microsoft.com/office/drawing/2014/main" id="{3041BF1F-C516-EE42-A963-A0AF9F56B1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6" y="2064"/>
                <a:ext cx="144" cy="14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603" name="Oval 139">
                <a:extLst>
                  <a:ext uri="{FF2B5EF4-FFF2-40B4-BE49-F238E27FC236}">
                    <a16:creationId xmlns:a16="http://schemas.microsoft.com/office/drawing/2014/main" id="{94091DB2-802C-1A48-9CDC-0D98DB4E52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211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2604" name="Line 140">
              <a:extLst>
                <a:ext uri="{FF2B5EF4-FFF2-40B4-BE49-F238E27FC236}">
                  <a16:creationId xmlns:a16="http://schemas.microsoft.com/office/drawing/2014/main" id="{23B26AFC-5EEB-0746-A308-8F5CC2B05B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76" y="3120"/>
              <a:ext cx="0" cy="35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05" name="Line 141">
              <a:extLst>
                <a:ext uri="{FF2B5EF4-FFF2-40B4-BE49-F238E27FC236}">
                  <a16:creationId xmlns:a16="http://schemas.microsoft.com/office/drawing/2014/main" id="{BDE3E715-E439-8843-AC71-C92515553C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60" y="3120"/>
              <a:ext cx="0" cy="3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06" name="Line 142">
              <a:extLst>
                <a:ext uri="{FF2B5EF4-FFF2-40B4-BE49-F238E27FC236}">
                  <a16:creationId xmlns:a16="http://schemas.microsoft.com/office/drawing/2014/main" id="{3614F767-3A21-3A4A-9D8B-375825E3AD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96" y="3120"/>
              <a:ext cx="0" cy="3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07" name="Line 143">
              <a:extLst>
                <a:ext uri="{FF2B5EF4-FFF2-40B4-BE49-F238E27FC236}">
                  <a16:creationId xmlns:a16="http://schemas.microsoft.com/office/drawing/2014/main" id="{9BA1EDE4-8F56-554A-BF3E-1576E21D87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0" y="3120"/>
              <a:ext cx="0" cy="35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08" name="AutoShape 144">
              <a:extLst>
                <a:ext uri="{FF2B5EF4-FFF2-40B4-BE49-F238E27FC236}">
                  <a16:creationId xmlns:a16="http://schemas.microsoft.com/office/drawing/2014/main" id="{E7C1A7FC-DE12-754B-9032-0FFD87CDD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3471"/>
              <a:ext cx="96" cy="118"/>
            </a:xfrm>
            <a:prstGeom prst="flowChartSummingJunction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2609" name="Group 145">
              <a:extLst>
                <a:ext uri="{FF2B5EF4-FFF2-40B4-BE49-F238E27FC236}">
                  <a16:creationId xmlns:a16="http://schemas.microsoft.com/office/drawing/2014/main" id="{2FB19C40-6B5E-7944-89FA-3DA14E98E6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8" y="3471"/>
              <a:ext cx="96" cy="118"/>
              <a:chOff x="2496" y="2064"/>
              <a:chExt cx="144" cy="144"/>
            </a:xfrm>
          </p:grpSpPr>
          <p:sp>
            <p:nvSpPr>
              <p:cNvPr id="62610" name="Oval 146">
                <a:extLst>
                  <a:ext uri="{FF2B5EF4-FFF2-40B4-BE49-F238E27FC236}">
                    <a16:creationId xmlns:a16="http://schemas.microsoft.com/office/drawing/2014/main" id="{28BD2E32-D2B7-674E-9AB3-8476783F44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6" y="2064"/>
                <a:ext cx="144" cy="14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611" name="Oval 147">
                <a:extLst>
                  <a:ext uri="{FF2B5EF4-FFF2-40B4-BE49-F238E27FC236}">
                    <a16:creationId xmlns:a16="http://schemas.microsoft.com/office/drawing/2014/main" id="{BCB8D744-6B02-9448-B518-F33827481C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211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2612" name="AutoShape 148">
              <a:extLst>
                <a:ext uri="{FF2B5EF4-FFF2-40B4-BE49-F238E27FC236}">
                  <a16:creationId xmlns:a16="http://schemas.microsoft.com/office/drawing/2014/main" id="{92106AFF-50E0-9E49-AFA6-8AF8C1F51B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3471"/>
              <a:ext cx="96" cy="118"/>
            </a:xfrm>
            <a:prstGeom prst="flowChartSummingJunction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2613" name="Group 149">
              <a:extLst>
                <a:ext uri="{FF2B5EF4-FFF2-40B4-BE49-F238E27FC236}">
                  <a16:creationId xmlns:a16="http://schemas.microsoft.com/office/drawing/2014/main" id="{FF029937-6C2C-A640-873B-7D5E4D21C7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48" y="3471"/>
              <a:ext cx="96" cy="118"/>
              <a:chOff x="2496" y="2064"/>
              <a:chExt cx="144" cy="144"/>
            </a:xfrm>
          </p:grpSpPr>
          <p:sp>
            <p:nvSpPr>
              <p:cNvPr id="62614" name="Oval 150">
                <a:extLst>
                  <a:ext uri="{FF2B5EF4-FFF2-40B4-BE49-F238E27FC236}">
                    <a16:creationId xmlns:a16="http://schemas.microsoft.com/office/drawing/2014/main" id="{CD9996BA-39B0-984C-8A9C-0E2B95B8E2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6" y="2064"/>
                <a:ext cx="144" cy="14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615" name="Oval 151">
                <a:extLst>
                  <a:ext uri="{FF2B5EF4-FFF2-40B4-BE49-F238E27FC236}">
                    <a16:creationId xmlns:a16="http://schemas.microsoft.com/office/drawing/2014/main" id="{09670D3F-7843-5348-89B0-450DFC8A7A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211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2616" name="AutoShape 152">
              <a:extLst>
                <a:ext uri="{FF2B5EF4-FFF2-40B4-BE49-F238E27FC236}">
                  <a16:creationId xmlns:a16="http://schemas.microsoft.com/office/drawing/2014/main" id="{21AE9C44-3DDC-4A44-9BC6-13FEC35E41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" y="3471"/>
              <a:ext cx="96" cy="118"/>
            </a:xfrm>
            <a:prstGeom prst="flowChartSummingJunction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2617" name="Group 153">
              <a:extLst>
                <a:ext uri="{FF2B5EF4-FFF2-40B4-BE49-F238E27FC236}">
                  <a16:creationId xmlns:a16="http://schemas.microsoft.com/office/drawing/2014/main" id="{0CEE715B-E55A-2446-9883-40CD0FD273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6" y="3471"/>
              <a:ext cx="96" cy="118"/>
              <a:chOff x="2496" y="2064"/>
              <a:chExt cx="144" cy="144"/>
            </a:xfrm>
          </p:grpSpPr>
          <p:sp>
            <p:nvSpPr>
              <p:cNvPr id="62618" name="Oval 154">
                <a:extLst>
                  <a:ext uri="{FF2B5EF4-FFF2-40B4-BE49-F238E27FC236}">
                    <a16:creationId xmlns:a16="http://schemas.microsoft.com/office/drawing/2014/main" id="{9A53FF2C-A15D-004A-9BD1-CD8E2ACD3B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6" y="2064"/>
                <a:ext cx="144" cy="14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619" name="Oval 155">
                <a:extLst>
                  <a:ext uri="{FF2B5EF4-FFF2-40B4-BE49-F238E27FC236}">
                    <a16:creationId xmlns:a16="http://schemas.microsoft.com/office/drawing/2014/main" id="{F663DB09-7097-C54C-B996-FBC18A9BB8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211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2620" name="AutoShape 156">
              <a:extLst>
                <a:ext uri="{FF2B5EF4-FFF2-40B4-BE49-F238E27FC236}">
                  <a16:creationId xmlns:a16="http://schemas.microsoft.com/office/drawing/2014/main" id="{570E949B-CF43-B640-A23C-1A81392447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0" y="3471"/>
              <a:ext cx="96" cy="118"/>
            </a:xfrm>
            <a:prstGeom prst="flowChartSummingJunction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2621" name="Group 157">
              <a:extLst>
                <a:ext uri="{FF2B5EF4-FFF2-40B4-BE49-F238E27FC236}">
                  <a16:creationId xmlns:a16="http://schemas.microsoft.com/office/drawing/2014/main" id="{2ADDF6B6-7F24-2A42-A5BF-16A56C3B78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36" y="3471"/>
              <a:ext cx="96" cy="118"/>
              <a:chOff x="2496" y="2064"/>
              <a:chExt cx="144" cy="144"/>
            </a:xfrm>
          </p:grpSpPr>
          <p:sp>
            <p:nvSpPr>
              <p:cNvPr id="62622" name="Oval 158">
                <a:extLst>
                  <a:ext uri="{FF2B5EF4-FFF2-40B4-BE49-F238E27FC236}">
                    <a16:creationId xmlns:a16="http://schemas.microsoft.com/office/drawing/2014/main" id="{BA44E9D0-97C6-AA40-904C-BB48457655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6" y="2064"/>
                <a:ext cx="144" cy="14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623" name="Oval 159">
                <a:extLst>
                  <a:ext uri="{FF2B5EF4-FFF2-40B4-BE49-F238E27FC236}">
                    <a16:creationId xmlns:a16="http://schemas.microsoft.com/office/drawing/2014/main" id="{BE1531EC-6AB8-D547-8D59-6785AF4A12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211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aphicFrame>
          <p:nvGraphicFramePr>
            <p:cNvPr id="62624" name="Object 160">
              <a:extLst>
                <a:ext uri="{FF2B5EF4-FFF2-40B4-BE49-F238E27FC236}">
                  <a16:creationId xmlns:a16="http://schemas.microsoft.com/office/drawing/2014/main" id="{EB0DE7B8-8F31-EB49-B118-6ED526D107C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31" y="2716"/>
            <a:ext cx="203" cy="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388" name="Equation" r:id="rId25" imgW="6146800" imgH="4394200" progId="Equation.DSMT4">
                    <p:embed/>
                  </p:oleObj>
                </mc:Choice>
                <mc:Fallback>
                  <p:oleObj name="Equation" r:id="rId25" imgW="6146800" imgH="4394200" progId="Equation.DSMT4">
                    <p:embed/>
                    <p:pic>
                      <p:nvPicPr>
                        <p:cNvPr id="62624" name="Object 160">
                          <a:extLst>
                            <a:ext uri="{FF2B5EF4-FFF2-40B4-BE49-F238E27FC236}">
                              <a16:creationId xmlns:a16="http://schemas.microsoft.com/office/drawing/2014/main" id="{EB0DE7B8-8F31-EB49-B118-6ED526D107C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31" y="2716"/>
                          <a:ext cx="203" cy="1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2625" name="Object 161">
              <a:extLst>
                <a:ext uri="{FF2B5EF4-FFF2-40B4-BE49-F238E27FC236}">
                  <a16:creationId xmlns:a16="http://schemas.microsoft.com/office/drawing/2014/main" id="{7B9F0C55-EF4A-DD41-A758-54B1911429E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408" y="2736"/>
            <a:ext cx="192" cy="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389" name="Equation" r:id="rId27" imgW="6146800" imgH="4394200" progId="Equation.DSMT4">
                    <p:embed/>
                  </p:oleObj>
                </mc:Choice>
                <mc:Fallback>
                  <p:oleObj name="Equation" r:id="rId27" imgW="6146800" imgH="4394200" progId="Equation.DSMT4">
                    <p:embed/>
                    <p:pic>
                      <p:nvPicPr>
                        <p:cNvPr id="62625" name="Object 161">
                          <a:extLst>
                            <a:ext uri="{FF2B5EF4-FFF2-40B4-BE49-F238E27FC236}">
                              <a16:creationId xmlns:a16="http://schemas.microsoft.com/office/drawing/2014/main" id="{7B9F0C55-EF4A-DD41-A758-54B1911429E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8" y="2736"/>
                          <a:ext cx="192" cy="1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2626" name="Line 162">
              <a:extLst>
                <a:ext uri="{FF2B5EF4-FFF2-40B4-BE49-F238E27FC236}">
                  <a16:creationId xmlns:a16="http://schemas.microsoft.com/office/drawing/2014/main" id="{F72F5AE0-EF3C-A94C-B049-C8BEE231BA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2" y="3116"/>
              <a:ext cx="0" cy="35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27" name="Line 163">
              <a:extLst>
                <a:ext uri="{FF2B5EF4-FFF2-40B4-BE49-F238E27FC236}">
                  <a16:creationId xmlns:a16="http://schemas.microsoft.com/office/drawing/2014/main" id="{C8795FA8-73CA-D443-9F83-2788E7F7A4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656" y="3120"/>
              <a:ext cx="0" cy="33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28" name="Line 164">
              <a:extLst>
                <a:ext uri="{FF2B5EF4-FFF2-40B4-BE49-F238E27FC236}">
                  <a16:creationId xmlns:a16="http://schemas.microsoft.com/office/drawing/2014/main" id="{9F6632EE-ABA4-3043-8AFB-8E21890CDD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64" y="3120"/>
              <a:ext cx="0" cy="35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29" name="Line 165">
              <a:extLst>
                <a:ext uri="{FF2B5EF4-FFF2-40B4-BE49-F238E27FC236}">
                  <a16:creationId xmlns:a16="http://schemas.microsoft.com/office/drawing/2014/main" id="{8CC70260-42C5-6A42-B2D4-22BCEA46DB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848" y="3120"/>
              <a:ext cx="0" cy="3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30" name="Line 166">
              <a:extLst>
                <a:ext uri="{FF2B5EF4-FFF2-40B4-BE49-F238E27FC236}">
                  <a16:creationId xmlns:a16="http://schemas.microsoft.com/office/drawing/2014/main" id="{52122525-74EC-934D-8F44-C9D6E38DE5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92" y="3120"/>
              <a:ext cx="0" cy="36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31" name="Line 167">
              <a:extLst>
                <a:ext uri="{FF2B5EF4-FFF2-40B4-BE49-F238E27FC236}">
                  <a16:creationId xmlns:a16="http://schemas.microsoft.com/office/drawing/2014/main" id="{414F6EBB-3649-2942-BDAA-70A0D165EE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76" y="3116"/>
              <a:ext cx="0" cy="355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32" name="Line 168">
              <a:extLst>
                <a:ext uri="{FF2B5EF4-FFF2-40B4-BE49-F238E27FC236}">
                  <a16:creationId xmlns:a16="http://schemas.microsoft.com/office/drawing/2014/main" id="{728B9B4E-C81B-AB40-A8B4-C197B0C726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84" y="3120"/>
              <a:ext cx="0" cy="3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33" name="Line 169">
              <a:extLst>
                <a:ext uri="{FF2B5EF4-FFF2-40B4-BE49-F238E27FC236}">
                  <a16:creationId xmlns:a16="http://schemas.microsoft.com/office/drawing/2014/main" id="{9FB9B763-68A1-AC47-B84F-3EBA86425F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68" y="3120"/>
              <a:ext cx="0" cy="35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62634" name="Object 170">
              <a:extLst>
                <a:ext uri="{FF2B5EF4-FFF2-40B4-BE49-F238E27FC236}">
                  <a16:creationId xmlns:a16="http://schemas.microsoft.com/office/drawing/2014/main" id="{D3DA53B6-0889-E946-989D-FC00B68F737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744" y="2880"/>
            <a:ext cx="220" cy="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390" name="Equation" r:id="rId29" imgW="6438900" imgH="4394200" progId="Equation.DSMT4">
                    <p:embed/>
                  </p:oleObj>
                </mc:Choice>
                <mc:Fallback>
                  <p:oleObj name="Equation" r:id="rId29" imgW="6438900" imgH="4394200" progId="Equation.DSMT4">
                    <p:embed/>
                    <p:pic>
                      <p:nvPicPr>
                        <p:cNvPr id="62634" name="Object 170">
                          <a:extLst>
                            <a:ext uri="{FF2B5EF4-FFF2-40B4-BE49-F238E27FC236}">
                              <a16:creationId xmlns:a16="http://schemas.microsoft.com/office/drawing/2014/main" id="{D3DA53B6-0889-E946-989D-FC00B68F737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44" y="2880"/>
                          <a:ext cx="220" cy="1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2635" name="Object 171">
              <a:extLst>
                <a:ext uri="{FF2B5EF4-FFF2-40B4-BE49-F238E27FC236}">
                  <a16:creationId xmlns:a16="http://schemas.microsoft.com/office/drawing/2014/main" id="{ECF44E50-B2AA-B045-9912-E55E168CA6B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936" y="2928"/>
            <a:ext cx="220" cy="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391" name="Equation" r:id="rId31" imgW="6438900" imgH="4394200" progId="Equation.DSMT4">
                    <p:embed/>
                  </p:oleObj>
                </mc:Choice>
                <mc:Fallback>
                  <p:oleObj name="Equation" r:id="rId31" imgW="6438900" imgH="4394200" progId="Equation.DSMT4">
                    <p:embed/>
                    <p:pic>
                      <p:nvPicPr>
                        <p:cNvPr id="62635" name="Object 171">
                          <a:extLst>
                            <a:ext uri="{FF2B5EF4-FFF2-40B4-BE49-F238E27FC236}">
                              <a16:creationId xmlns:a16="http://schemas.microsoft.com/office/drawing/2014/main" id="{ECF44E50-B2AA-B045-9912-E55E168CA6B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6" y="2928"/>
                          <a:ext cx="220" cy="1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2636" name="Object 172">
              <a:extLst>
                <a:ext uri="{FF2B5EF4-FFF2-40B4-BE49-F238E27FC236}">
                  <a16:creationId xmlns:a16="http://schemas.microsoft.com/office/drawing/2014/main" id="{B404794C-0B9C-4D42-8101-3582F6621C2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595" y="2805"/>
            <a:ext cx="202" cy="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392" name="Equation" r:id="rId33" imgW="6438900" imgH="4394200" progId="Equation.DSMT4">
                    <p:embed/>
                  </p:oleObj>
                </mc:Choice>
                <mc:Fallback>
                  <p:oleObj name="Equation" r:id="rId33" imgW="6438900" imgH="4394200" progId="Equation.DSMT4">
                    <p:embed/>
                    <p:pic>
                      <p:nvPicPr>
                        <p:cNvPr id="62636" name="Object 172">
                          <a:extLst>
                            <a:ext uri="{FF2B5EF4-FFF2-40B4-BE49-F238E27FC236}">
                              <a16:creationId xmlns:a16="http://schemas.microsoft.com/office/drawing/2014/main" id="{B404794C-0B9C-4D42-8101-3582F6621C2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95" y="2805"/>
                          <a:ext cx="202" cy="1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2637" name="Text Box 173">
              <a:extLst>
                <a:ext uri="{FF2B5EF4-FFF2-40B4-BE49-F238E27FC236}">
                  <a16:creationId xmlns:a16="http://schemas.microsoft.com/office/drawing/2014/main" id="{510395ED-6F5A-1C40-8597-03D6171263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2688"/>
              <a:ext cx="1351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i="1">
                  <a:latin typeface="Times New Roman" panose="02020603050405020304" pitchFamily="18" charset="0"/>
                </a:rPr>
                <a:t>Period-doubled </a:t>
              </a:r>
            </a:p>
            <a:p>
              <a:r>
                <a:rPr lang="en-US" altLang="en-US" sz="1600" i="1">
                  <a:latin typeface="Times New Roman" panose="02020603050405020304" pitchFamily="18" charset="0"/>
                </a:rPr>
                <a:t>full polarization control</a:t>
              </a:r>
            </a:p>
          </p:txBody>
        </p:sp>
      </p:grpSp>
      <p:sp>
        <p:nvSpPr>
          <p:cNvPr id="62638" name="Text Box 174">
            <a:extLst>
              <a:ext uri="{FF2B5EF4-FFF2-40B4-BE49-F238E27FC236}">
                <a16:creationId xmlns:a16="http://schemas.microsoft.com/office/drawing/2014/main" id="{E8DDBEAD-CD66-4C4D-9761-D76956C3A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1426" y="5324475"/>
            <a:ext cx="2028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latin typeface="Times New Roman" panose="02020603050405020304" pitchFamily="18" charset="0"/>
              </a:rPr>
              <a:t>(Full polarization control)</a:t>
            </a:r>
          </a:p>
        </p:txBody>
      </p:sp>
      <p:sp>
        <p:nvSpPr>
          <p:cNvPr id="62639" name="Text Box 175">
            <a:extLst>
              <a:ext uri="{FF2B5EF4-FFF2-40B4-BE49-F238E27FC236}">
                <a16:creationId xmlns:a16="http://schemas.microsoft.com/office/drawing/2014/main" id="{02899E2E-B2D1-BC48-A263-804450E17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715001"/>
            <a:ext cx="8915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600" b="1" i="1">
                <a:latin typeface="Times New Roman" panose="02020603050405020304" pitchFamily="18" charset="0"/>
              </a:rPr>
              <a:t>NOTE: Two power supplies (A, B) needed for linear polarization control; four needed for full </a:t>
            </a:r>
          </a:p>
          <a:p>
            <a:r>
              <a:rPr lang="en-US" altLang="en-US" sz="1600" b="1" i="1">
                <a:latin typeface="Times New Roman" panose="02020603050405020304" pitchFamily="18" charset="0"/>
              </a:rPr>
              <a:t>(linear+elliptic) polarization control; switching network could provide access to the above regimes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CFDEFA9-71E7-C24F-9894-4FB78304CF2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1981200" y="6324601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July 26, 2006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A8C2C48-314E-AC4E-8E81-63574A87E79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4648200" y="6324601"/>
            <a:ext cx="2895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Soren Prestemon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B8FA1F4-9AAF-1C4B-B31E-ECDAF9070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077200" y="6324601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C52C634F-BE47-134B-BAA4-A152B4280989}" type="slidenum">
              <a:rPr lang="en-US" altLang="en-US" smtClean="0"/>
              <a:pPr/>
              <a:t>101</a:t>
            </a:fld>
            <a:endParaRPr lang="en-US" altLang="en-US"/>
          </a:p>
        </p:txBody>
      </p:sp>
      <p:sp>
        <p:nvSpPr>
          <p:cNvPr id="67592" name="Rectangle 8">
            <a:extLst>
              <a:ext uri="{FF2B5EF4-FFF2-40B4-BE49-F238E27FC236}">
                <a16:creationId xmlns:a16="http://schemas.microsoft.com/office/drawing/2014/main" id="{946B85D6-0CE3-2143-BE07-1FB8EB5A09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792162"/>
          </a:xfrm>
        </p:spPr>
        <p:txBody>
          <a:bodyPr/>
          <a:lstStyle/>
          <a:p>
            <a:r>
              <a:rPr lang="en-US" altLang="en-US" sz="2000"/>
              <a:t>A conceptual design for the LBNL SC-EPU with minimal joints</a:t>
            </a:r>
          </a:p>
        </p:txBody>
      </p:sp>
      <p:sp>
        <p:nvSpPr>
          <p:cNvPr id="67594" name="Rectangle 10">
            <a:extLst>
              <a:ext uri="{FF2B5EF4-FFF2-40B4-BE49-F238E27FC236}">
                <a16:creationId xmlns:a16="http://schemas.microsoft.com/office/drawing/2014/main" id="{888690D3-9BBE-824D-9761-6CDB31A50F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219201"/>
            <a:ext cx="8229600" cy="4525963"/>
          </a:xfrm>
        </p:spPr>
        <p:txBody>
          <a:bodyPr/>
          <a:lstStyle/>
          <a:p>
            <a:r>
              <a:rPr lang="en-US" altLang="en-US" sz="1400"/>
              <a:t>Cryocooled using heat-pipe approach</a:t>
            </a:r>
          </a:p>
          <a:p>
            <a:r>
              <a:rPr lang="en-US" altLang="en-US" sz="1400"/>
              <a:t>Performance limited by AC losses (dB/dt-induced heating) of coil</a:t>
            </a:r>
          </a:p>
          <a:p>
            <a:r>
              <a:rPr lang="en-US" altLang="en-US" sz="1400"/>
              <a:t>Period halving/doubling requires “switchyard” – superconducting switch needs to be demonstrated</a:t>
            </a:r>
          </a:p>
        </p:txBody>
      </p:sp>
      <p:pic>
        <p:nvPicPr>
          <p:cNvPr id="67588" name="Picture 4">
            <a:extLst>
              <a:ext uri="{FF2B5EF4-FFF2-40B4-BE49-F238E27FC236}">
                <a16:creationId xmlns:a16="http://schemas.microsoft.com/office/drawing/2014/main" id="{4006DC3E-2F1E-D040-9746-A60AE6BA8908}"/>
              </a:ext>
            </a:extLst>
          </p:cNvPr>
          <p:cNvPicPr>
            <a:picLocks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209800"/>
            <a:ext cx="4343400" cy="4046538"/>
          </a:xfrm>
          <a:noFill/>
          <a:ln/>
        </p:spPr>
      </p:pic>
      <p:pic>
        <p:nvPicPr>
          <p:cNvPr id="67591" name="Picture 7">
            <a:extLst>
              <a:ext uri="{FF2B5EF4-FFF2-40B4-BE49-F238E27FC236}">
                <a16:creationId xmlns:a16="http://schemas.microsoft.com/office/drawing/2014/main" id="{7C603120-E34C-6D48-B73A-D108A1EFACB0}"/>
              </a:ext>
            </a:extLst>
          </p:cNvPr>
          <p:cNvPicPr>
            <a:picLocks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2209800"/>
            <a:ext cx="4419600" cy="4070350"/>
          </a:xfrm>
          <a:noFill/>
          <a:ln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90BD2C27-DCEC-D947-8454-D50F502F6BB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1981200" y="6324601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July 26, 2006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F1887899-B7BF-EE43-A7B3-7BCE6850F18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4648200" y="6324601"/>
            <a:ext cx="2895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Soren Prestemon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E990ED04-B9B7-B748-8FD8-C7E2C449C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077200" y="6324601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C52C634F-BE47-134B-BAA4-A152B4280989}" type="slidenum">
              <a:rPr lang="en-US" altLang="en-US" smtClean="0"/>
              <a:pPr/>
              <a:t>102</a:t>
            </a:fld>
            <a:endParaRPr lang="en-US" altLang="en-US"/>
          </a:p>
        </p:txBody>
      </p:sp>
      <p:pic>
        <p:nvPicPr>
          <p:cNvPr id="64514" name="Picture 1026">
            <a:extLst>
              <a:ext uri="{FF2B5EF4-FFF2-40B4-BE49-F238E27FC236}">
                <a16:creationId xmlns:a16="http://schemas.microsoft.com/office/drawing/2014/main" id="{CF4B43BD-A527-F14A-88B8-75ADFC7F2D99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295401"/>
            <a:ext cx="8763000" cy="5140325"/>
          </a:xfrm>
          <a:noFill/>
          <a:ln/>
        </p:spPr>
      </p:pic>
      <p:sp>
        <p:nvSpPr>
          <p:cNvPr id="64515" name="Rectangle 1027">
            <a:extLst>
              <a:ext uri="{FF2B5EF4-FFF2-40B4-BE49-F238E27FC236}">
                <a16:creationId xmlns:a16="http://schemas.microsoft.com/office/drawing/2014/main" id="{A7FA14A3-9499-CA49-B476-620A6B3861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62200" y="228600"/>
            <a:ext cx="7854950" cy="1347788"/>
          </a:xfrm>
        </p:spPr>
        <p:txBody>
          <a:bodyPr/>
          <a:lstStyle/>
          <a:p>
            <a:r>
              <a:rPr lang="en-US" altLang="en-US"/>
              <a:t>Spectral range and Brightness of example SC-EPU </a:t>
            </a:r>
            <a:r>
              <a:rPr lang="en-US" altLang="en-US">
                <a:latin typeface="Symbol" pitchFamily="2" charset="2"/>
              </a:rPr>
              <a:t>l</a:t>
            </a:r>
            <a:r>
              <a:rPr lang="en-US" altLang="en-US"/>
              <a:t>=28mm device and PM-EPU </a:t>
            </a:r>
            <a:r>
              <a:rPr lang="en-US" altLang="en-US">
                <a:latin typeface="Symbol" pitchFamily="2" charset="2"/>
              </a:rPr>
              <a:t>l</a:t>
            </a:r>
            <a:r>
              <a:rPr lang="en-US" altLang="en-US"/>
              <a:t>=32mm </a:t>
            </a:r>
          </a:p>
        </p:txBody>
      </p:sp>
      <p:sp>
        <p:nvSpPr>
          <p:cNvPr id="64516" name="Text Box 1028">
            <a:extLst>
              <a:ext uri="{FF2B5EF4-FFF2-40B4-BE49-F238E27FC236}">
                <a16:creationId xmlns:a16="http://schemas.microsoft.com/office/drawing/2014/main" id="{62E6108E-104B-6947-9B0D-99B903E96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4400" y="2905125"/>
            <a:ext cx="8524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Times New Roman" panose="02020603050405020304" pitchFamily="18" charset="0"/>
              </a:rPr>
              <a:t>Circular</a:t>
            </a:r>
          </a:p>
        </p:txBody>
      </p:sp>
      <p:sp>
        <p:nvSpPr>
          <p:cNvPr id="64517" name="Text Box 1029">
            <a:extLst>
              <a:ext uri="{FF2B5EF4-FFF2-40B4-BE49-F238E27FC236}">
                <a16:creationId xmlns:a16="http://schemas.microsoft.com/office/drawing/2014/main" id="{B27DE013-7C84-A34D-A36E-F4B2574AF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1905000"/>
            <a:ext cx="18367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Symbol" pitchFamily="2" charset="2"/>
              </a:rPr>
              <a:t>l</a:t>
            </a:r>
            <a:r>
              <a:rPr lang="en-US" altLang="en-US" sz="1600">
                <a:latin typeface="Times New Roman" panose="02020603050405020304" pitchFamily="18" charset="0"/>
              </a:rPr>
              <a:t> linear polarization</a:t>
            </a:r>
          </a:p>
        </p:txBody>
      </p:sp>
      <p:sp>
        <p:nvSpPr>
          <p:cNvPr id="64518" name="Line 1030">
            <a:extLst>
              <a:ext uri="{FF2B5EF4-FFF2-40B4-BE49-F238E27FC236}">
                <a16:creationId xmlns:a16="http://schemas.microsoft.com/office/drawing/2014/main" id="{218A87DD-38AB-C442-9590-864622FE2B7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1639" y="3209926"/>
            <a:ext cx="333375" cy="498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19" name="Line 1031">
            <a:extLst>
              <a:ext uri="{FF2B5EF4-FFF2-40B4-BE49-F238E27FC236}">
                <a16:creationId xmlns:a16="http://schemas.microsoft.com/office/drawing/2014/main" id="{E51A9F8F-AD7D-4740-8DB7-BC79A210D4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51338" y="2438401"/>
            <a:ext cx="1668462" cy="646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0" name="Text Box 1032">
            <a:extLst>
              <a:ext uri="{FF2B5EF4-FFF2-40B4-BE49-F238E27FC236}">
                <a16:creationId xmlns:a16="http://schemas.microsoft.com/office/drawing/2014/main" id="{5AB6DA50-1CB8-DC47-B75D-D23FDEF8E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3886200"/>
            <a:ext cx="19383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Symbol" pitchFamily="2" charset="2"/>
              </a:rPr>
              <a:t>2l</a:t>
            </a:r>
            <a:r>
              <a:rPr lang="en-US" altLang="en-US" sz="1600">
                <a:latin typeface="Times New Roman" panose="02020603050405020304" pitchFamily="18" charset="0"/>
              </a:rPr>
              <a:t> linear polarization</a:t>
            </a:r>
          </a:p>
        </p:txBody>
      </p:sp>
      <p:sp>
        <p:nvSpPr>
          <p:cNvPr id="64521" name="Text Box 1033">
            <a:extLst>
              <a:ext uri="{FF2B5EF4-FFF2-40B4-BE49-F238E27FC236}">
                <a16:creationId xmlns:a16="http://schemas.microsoft.com/office/drawing/2014/main" id="{795A689B-9223-3E4E-8546-B89424F9D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1" y="3276600"/>
            <a:ext cx="3968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Symbol" pitchFamily="2" charset="2"/>
              </a:rPr>
              <a:t>2l</a:t>
            </a:r>
          </a:p>
        </p:txBody>
      </p:sp>
      <p:sp>
        <p:nvSpPr>
          <p:cNvPr id="64522" name="Text Box 1034">
            <a:extLst>
              <a:ext uri="{FF2B5EF4-FFF2-40B4-BE49-F238E27FC236}">
                <a16:creationId xmlns:a16="http://schemas.microsoft.com/office/drawing/2014/main" id="{87AF4C28-40DE-5040-9426-1EE573942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590800"/>
            <a:ext cx="29687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Symbol" pitchFamily="2" charset="2"/>
              </a:rPr>
              <a:t>l</a:t>
            </a:r>
          </a:p>
        </p:txBody>
      </p:sp>
      <p:sp>
        <p:nvSpPr>
          <p:cNvPr id="64523" name="Text Box 1035">
            <a:extLst>
              <a:ext uri="{FF2B5EF4-FFF2-40B4-BE49-F238E27FC236}">
                <a16:creationId xmlns:a16="http://schemas.microsoft.com/office/drawing/2014/main" id="{3B28D5EE-29F1-5040-93C0-4DD8B544D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1" y="1371600"/>
            <a:ext cx="2144713" cy="1377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latin typeface="Times New Roman" panose="02020603050405020304" pitchFamily="18" charset="0"/>
              </a:rPr>
              <a:t>Beam Parameters:</a:t>
            </a:r>
          </a:p>
          <a:p>
            <a:r>
              <a:rPr lang="en-US" altLang="en-US" sz="1400">
                <a:latin typeface="Times New Roman" panose="02020603050405020304" pitchFamily="18" charset="0"/>
              </a:rPr>
              <a:t>I=0.5A</a:t>
            </a:r>
          </a:p>
          <a:p>
            <a:r>
              <a:rPr lang="en-US" altLang="en-US" sz="1400">
                <a:latin typeface="Symbol" pitchFamily="2" charset="2"/>
              </a:rPr>
              <a:t>b</a:t>
            </a:r>
            <a:r>
              <a:rPr lang="en-US" altLang="en-US" sz="1400">
                <a:latin typeface="Times New Roman" panose="02020603050405020304" pitchFamily="18" charset="0"/>
              </a:rPr>
              <a:t>x/y=13.65 / 2.25m</a:t>
            </a:r>
          </a:p>
          <a:p>
            <a:r>
              <a:rPr lang="en-US" altLang="en-US" sz="1400">
                <a:latin typeface="Symbol" pitchFamily="2" charset="2"/>
              </a:rPr>
              <a:t>e</a:t>
            </a:r>
            <a:r>
              <a:rPr lang="en-US" altLang="en-US" sz="1400">
                <a:latin typeface="Times New Roman" panose="02020603050405020304" pitchFamily="18" charset="0"/>
              </a:rPr>
              <a:t>x/y=6.3 / 0.03nm</a:t>
            </a:r>
          </a:p>
          <a:p>
            <a:r>
              <a:rPr lang="en-US" altLang="en-US" sz="1400">
                <a:latin typeface="Times New Roman" panose="02020603050405020304" pitchFamily="18" charset="0"/>
              </a:rPr>
              <a:t>0.06 disp. in x</a:t>
            </a:r>
          </a:p>
          <a:p>
            <a:r>
              <a:rPr lang="en-US" altLang="en-US" sz="1400">
                <a:latin typeface="Times New Roman" panose="02020603050405020304" pitchFamily="18" charset="0"/>
              </a:rPr>
              <a:t>Energy spread not included</a:t>
            </a:r>
          </a:p>
        </p:txBody>
      </p:sp>
      <p:sp>
        <p:nvSpPr>
          <p:cNvPr id="64524" name="Line 1036">
            <a:extLst>
              <a:ext uri="{FF2B5EF4-FFF2-40B4-BE49-F238E27FC236}">
                <a16:creationId xmlns:a16="http://schemas.microsoft.com/office/drawing/2014/main" id="{D67417BB-BEBE-BD4D-91F8-DD7A7B629321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4495800"/>
            <a:ext cx="1524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5" name="Text Box 1037">
            <a:extLst>
              <a:ext uri="{FF2B5EF4-FFF2-40B4-BE49-F238E27FC236}">
                <a16:creationId xmlns:a16="http://schemas.microsoft.com/office/drawing/2014/main" id="{F72718D9-E514-A34B-A3B8-19FCF35E0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886200"/>
            <a:ext cx="15954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latin typeface="Times New Roman" panose="02020603050405020304" pitchFamily="18" charset="0"/>
              </a:rPr>
              <a:t>Limited by aperture</a:t>
            </a:r>
          </a:p>
        </p:txBody>
      </p:sp>
      <p:sp>
        <p:nvSpPr>
          <p:cNvPr id="64526" name="Line 1038">
            <a:extLst>
              <a:ext uri="{FF2B5EF4-FFF2-40B4-BE49-F238E27FC236}">
                <a16:creationId xmlns:a16="http://schemas.microsoft.com/office/drawing/2014/main" id="{6193978B-2BE2-364F-BBD4-91E0FF491BB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4114800"/>
            <a:ext cx="76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7" name="Line 1039">
            <a:extLst>
              <a:ext uri="{FF2B5EF4-FFF2-40B4-BE49-F238E27FC236}">
                <a16:creationId xmlns:a16="http://schemas.microsoft.com/office/drawing/2014/main" id="{401A785D-92D5-3F41-856F-0F80BA7EFB8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96000" y="3581400"/>
            <a:ext cx="76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Undulators Are Used To Produce High Brightness Synchrotron Radiation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205" y="1243941"/>
            <a:ext cx="11753668" cy="196500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Most undulators in operation around the world use permanent magnet (PM) technology</a:t>
            </a:r>
          </a:p>
          <a:p>
            <a:r>
              <a:rPr lang="en-US" dirty="0"/>
              <a:t>Magnetic field strength is used to tune the photon wavelength</a:t>
            </a:r>
          </a:p>
          <a:p>
            <a:pPr lvl="1"/>
            <a:r>
              <a:rPr lang="en-US" dirty="0"/>
              <a:t>Adjust gap in PM undulator</a:t>
            </a:r>
          </a:p>
          <a:p>
            <a:pPr lvl="1"/>
            <a:r>
              <a:rPr lang="en-US" dirty="0"/>
              <a:t>Adjust current in superconducting undulator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103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324600" y="2514600"/>
            <a:ext cx="5562600" cy="3576372"/>
            <a:chOff x="0" y="1252729"/>
            <a:chExt cx="9144000" cy="5605271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1252729"/>
              <a:ext cx="9144000" cy="5605271"/>
              <a:chOff x="0" y="1252729"/>
              <a:chExt cx="9144000" cy="5605271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1252729"/>
                <a:ext cx="9144000" cy="5605271"/>
              </a:xfrm>
              <a:prstGeom prst="rect">
                <a:avLst/>
              </a:prstGeom>
            </p:spPr>
          </p:pic>
          <p:sp>
            <p:nvSpPr>
              <p:cNvPr id="37" name="TextBox 36"/>
              <p:cNvSpPr txBox="1"/>
              <p:nvPr/>
            </p:nvSpPr>
            <p:spPr>
              <a:xfrm>
                <a:off x="0" y="6478786"/>
                <a:ext cx="2233305" cy="307777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Arial Narrow Bold" panose="020B0706020202030204" pitchFamily="34" charset="0"/>
                  </a:rPr>
                  <a:t>LCLS-II Soft X-Ray Undulator</a:t>
                </a:r>
              </a:p>
            </p:txBody>
          </p:sp>
        </p:grpSp>
        <p:cxnSp>
          <p:nvCxnSpPr>
            <p:cNvPr id="10" name="Straight Arrow Connector 9"/>
            <p:cNvCxnSpPr/>
            <p:nvPr/>
          </p:nvCxnSpPr>
          <p:spPr>
            <a:xfrm>
              <a:off x="3982567" y="4920758"/>
              <a:ext cx="199943" cy="104799"/>
            </a:xfrm>
            <a:prstGeom prst="straightConnector1">
              <a:avLst/>
            </a:prstGeom>
            <a:ln w="22225" cap="rnd">
              <a:solidFill>
                <a:srgbClr val="FFFF4F"/>
              </a:solidFill>
              <a:headEnd type="none" w="med" len="med"/>
              <a:tailEnd type="triangle" w="med" len="lg"/>
            </a:ln>
            <a:effectLst>
              <a:glow rad="50800">
                <a:srgbClr val="FFFE4B">
                  <a:alpha val="28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3642612" y="4700440"/>
              <a:ext cx="153092" cy="104799"/>
            </a:xfrm>
            <a:prstGeom prst="straightConnector1">
              <a:avLst/>
            </a:prstGeom>
            <a:ln w="19050" cap="rnd">
              <a:solidFill>
                <a:srgbClr val="FFFF4F"/>
              </a:solidFill>
              <a:headEnd type="none" w="med" len="med"/>
              <a:tailEnd type="triangle" w="med" len="lg"/>
            </a:ln>
            <a:effectLst>
              <a:glow rad="50800">
                <a:srgbClr val="FFFE4B">
                  <a:alpha val="28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3046316" y="4348272"/>
              <a:ext cx="77594" cy="46794"/>
            </a:xfrm>
            <a:prstGeom prst="straightConnector1">
              <a:avLst/>
            </a:prstGeom>
            <a:ln w="22225" cap="rnd">
              <a:solidFill>
                <a:srgbClr val="FFFF4F"/>
              </a:solidFill>
              <a:headEnd type="none" w="med" len="med"/>
              <a:tailEnd type="triangle" w="sm" len="med"/>
            </a:ln>
            <a:effectLst>
              <a:glow rad="50800">
                <a:srgbClr val="FFFE4B">
                  <a:alpha val="28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3439122" y="4298748"/>
              <a:ext cx="77594" cy="46794"/>
            </a:xfrm>
            <a:prstGeom prst="straightConnector1">
              <a:avLst/>
            </a:prstGeom>
            <a:ln w="22225" cap="rnd">
              <a:solidFill>
                <a:srgbClr val="FFFF4F"/>
              </a:solidFill>
              <a:headEnd type="none" w="med" len="med"/>
              <a:tailEnd type="triangle" w="sm" len="med"/>
            </a:ln>
            <a:effectLst>
              <a:glow rad="50800">
                <a:srgbClr val="FFFE4B">
                  <a:alpha val="28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3126573" y="4146113"/>
              <a:ext cx="77594" cy="46794"/>
            </a:xfrm>
            <a:prstGeom prst="straightConnector1">
              <a:avLst/>
            </a:prstGeom>
            <a:ln w="22225" cap="rnd">
              <a:solidFill>
                <a:srgbClr val="FFFF4F"/>
              </a:solidFill>
              <a:headEnd type="none" w="med" len="med"/>
              <a:tailEnd type="triangle" w="sm" len="med"/>
            </a:ln>
            <a:effectLst>
              <a:glow rad="50800">
                <a:srgbClr val="FFFE4B">
                  <a:alpha val="28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3330809" y="4508660"/>
              <a:ext cx="77594" cy="46794"/>
            </a:xfrm>
            <a:prstGeom prst="straightConnector1">
              <a:avLst/>
            </a:prstGeom>
            <a:ln w="22225" cap="rnd">
              <a:solidFill>
                <a:srgbClr val="FFFF4F"/>
              </a:solidFill>
              <a:headEnd type="none" w="med" len="med"/>
              <a:tailEnd type="triangle" w="sm" len="med"/>
            </a:ln>
            <a:effectLst>
              <a:glow rad="50800">
                <a:srgbClr val="FFFE4B">
                  <a:alpha val="28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4488742" y="5163019"/>
              <a:ext cx="218671" cy="149691"/>
            </a:xfrm>
            <a:prstGeom prst="straightConnector1">
              <a:avLst/>
            </a:prstGeom>
            <a:ln w="28575" cap="rnd">
              <a:solidFill>
                <a:srgbClr val="FFFF4F"/>
              </a:solidFill>
              <a:headEnd type="none" w="med" len="med"/>
              <a:tailEnd type="triangle" w="med" len="lg"/>
            </a:ln>
            <a:effectLst>
              <a:glow rad="50800">
                <a:srgbClr val="FFFE4B">
                  <a:alpha val="28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4707902" y="4813476"/>
              <a:ext cx="188501" cy="115991"/>
            </a:xfrm>
            <a:prstGeom prst="straightConnector1">
              <a:avLst/>
            </a:prstGeom>
            <a:ln w="22225" cap="rnd">
              <a:solidFill>
                <a:srgbClr val="FFFF4F"/>
              </a:solidFill>
              <a:headEnd type="none" w="med" len="med"/>
              <a:tailEnd type="triangle" w="med" len="lg"/>
            </a:ln>
            <a:effectLst>
              <a:glow rad="50800">
                <a:srgbClr val="FFFE4B">
                  <a:alpha val="28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352552" y="5041629"/>
              <a:ext cx="254378" cy="141444"/>
            </a:xfrm>
            <a:prstGeom prst="straightConnector1">
              <a:avLst/>
            </a:prstGeom>
            <a:ln w="31750" cap="rnd">
              <a:solidFill>
                <a:srgbClr val="FFFF4F"/>
              </a:solidFill>
              <a:headEnd type="none" w="med" len="med"/>
              <a:tailEnd type="triangle" w="med" len="lg"/>
            </a:ln>
            <a:effectLst>
              <a:glow rad="50800">
                <a:srgbClr val="FFFE4B">
                  <a:alpha val="28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5152535" y="5528336"/>
              <a:ext cx="332984" cy="193195"/>
            </a:xfrm>
            <a:prstGeom prst="straightConnector1">
              <a:avLst/>
            </a:prstGeom>
            <a:ln w="41275" cap="rnd">
              <a:solidFill>
                <a:srgbClr val="FFFF4F"/>
              </a:solidFill>
              <a:headEnd type="none" w="med" len="med"/>
              <a:tailEnd type="triangle" w="med" len="lg"/>
            </a:ln>
            <a:effectLst>
              <a:glow rad="50800">
                <a:srgbClr val="FFFE4B">
                  <a:alpha val="28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6078517" y="6066542"/>
              <a:ext cx="366852" cy="186441"/>
            </a:xfrm>
            <a:prstGeom prst="straightConnector1">
              <a:avLst/>
            </a:prstGeom>
            <a:ln w="41275" cap="rnd">
              <a:solidFill>
                <a:srgbClr val="FFFF4F"/>
              </a:solidFill>
              <a:headEnd type="none" w="med" len="med"/>
              <a:tailEnd type="triangle" w="med" len="lg"/>
            </a:ln>
            <a:effectLst>
              <a:glow rad="50800">
                <a:srgbClr val="FFFE4B">
                  <a:alpha val="28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7260521" y="5878655"/>
              <a:ext cx="356109" cy="187887"/>
            </a:xfrm>
            <a:prstGeom prst="straightConnector1">
              <a:avLst/>
            </a:prstGeom>
            <a:ln w="41275" cap="rnd">
              <a:solidFill>
                <a:srgbClr val="FFFF4F"/>
              </a:solidFill>
              <a:headEnd type="none" w="med" len="med"/>
              <a:tailEnd type="triangle" w="med" len="lg"/>
            </a:ln>
            <a:effectLst>
              <a:glow rad="50800">
                <a:srgbClr val="FFFE4B">
                  <a:alpha val="28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6118622" y="5421570"/>
              <a:ext cx="311871" cy="175630"/>
            </a:xfrm>
            <a:prstGeom prst="straightConnector1">
              <a:avLst/>
            </a:prstGeom>
            <a:ln w="41275" cap="rnd">
              <a:solidFill>
                <a:srgbClr val="FFFF4F"/>
              </a:solidFill>
              <a:headEnd type="none" w="med" len="med"/>
              <a:tailEnd type="triangle" w="med" len="lg"/>
            </a:ln>
            <a:effectLst>
              <a:glow rad="50800">
                <a:srgbClr val="FFFE4B">
                  <a:alpha val="28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0" y="6478786"/>
              <a:ext cx="2233305" cy="30777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 Narrow Bold" panose="020B0706020202030204" pitchFamily="34" charset="0"/>
                </a:rPr>
                <a:t>LCLS-II Soft X-Ray Undulator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2798366" y="4202487"/>
              <a:ext cx="77594" cy="46794"/>
            </a:xfrm>
            <a:prstGeom prst="straightConnector1">
              <a:avLst/>
            </a:prstGeom>
            <a:ln w="22225" cap="rnd">
              <a:solidFill>
                <a:srgbClr val="FFFF4F"/>
              </a:solidFill>
              <a:headEnd type="none" w="med" len="med"/>
              <a:tailEnd type="triangle" w="sm" len="med"/>
            </a:ln>
            <a:effectLst>
              <a:glow rad="50800">
                <a:srgbClr val="FFFE4B">
                  <a:alpha val="28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2524046" y="4061310"/>
              <a:ext cx="77594" cy="46794"/>
            </a:xfrm>
            <a:prstGeom prst="straightConnector1">
              <a:avLst/>
            </a:prstGeom>
            <a:ln w="22225" cap="rnd">
              <a:solidFill>
                <a:srgbClr val="FFFF4F"/>
              </a:solidFill>
              <a:headEnd type="none" w="med" len="med"/>
              <a:tailEnd type="triangle" w="sm" len="med"/>
            </a:ln>
            <a:effectLst>
              <a:glow rad="50800">
                <a:srgbClr val="FFFE4B">
                  <a:alpha val="28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2314547" y="3937550"/>
              <a:ext cx="77594" cy="46794"/>
            </a:xfrm>
            <a:prstGeom prst="straightConnector1">
              <a:avLst/>
            </a:prstGeom>
            <a:ln w="22225" cap="rnd">
              <a:solidFill>
                <a:srgbClr val="FFFF4F"/>
              </a:solidFill>
              <a:headEnd type="none" w="med" len="med"/>
              <a:tailEnd type="triangle" w="sm" len="med"/>
            </a:ln>
            <a:effectLst>
              <a:glow rad="50800">
                <a:srgbClr val="FFFE4B">
                  <a:alpha val="28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2161293" y="3866511"/>
              <a:ext cx="77594" cy="46794"/>
            </a:xfrm>
            <a:prstGeom prst="straightConnector1">
              <a:avLst/>
            </a:prstGeom>
            <a:ln w="22225" cap="rnd">
              <a:solidFill>
                <a:srgbClr val="FFFF4F"/>
              </a:solidFill>
              <a:headEnd type="none" w="med" len="med"/>
              <a:tailEnd type="triangle" w="sm" len="med"/>
            </a:ln>
            <a:effectLst>
              <a:glow rad="50800">
                <a:srgbClr val="FFFE4B">
                  <a:alpha val="28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1997763" y="3762093"/>
              <a:ext cx="77594" cy="46794"/>
            </a:xfrm>
            <a:prstGeom prst="straightConnector1">
              <a:avLst/>
            </a:prstGeom>
            <a:ln w="22225" cap="rnd">
              <a:solidFill>
                <a:srgbClr val="FFFF4F"/>
              </a:solidFill>
              <a:headEnd type="none" w="med" len="med"/>
              <a:tailEnd type="triangle" w="sm" len="med"/>
            </a:ln>
            <a:effectLst>
              <a:glow rad="50800">
                <a:srgbClr val="FFFE4B">
                  <a:alpha val="28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2877549" y="4008570"/>
              <a:ext cx="77594" cy="46794"/>
            </a:xfrm>
            <a:prstGeom prst="straightConnector1">
              <a:avLst/>
            </a:prstGeom>
            <a:ln w="22225" cap="rnd">
              <a:solidFill>
                <a:srgbClr val="FFFF4F"/>
              </a:solidFill>
              <a:headEnd type="none" w="med" len="med"/>
              <a:tailEnd type="triangle" w="sm" len="med"/>
            </a:ln>
            <a:effectLst>
              <a:glow rad="50800">
                <a:srgbClr val="FFFE4B">
                  <a:alpha val="28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2631331" y="3901773"/>
              <a:ext cx="77594" cy="46794"/>
            </a:xfrm>
            <a:prstGeom prst="straightConnector1">
              <a:avLst/>
            </a:prstGeom>
            <a:ln w="22225" cap="rnd">
              <a:solidFill>
                <a:srgbClr val="FFFF4F"/>
              </a:solidFill>
              <a:headEnd type="none" w="med" len="med"/>
              <a:tailEnd type="triangle" w="sm" len="med"/>
            </a:ln>
            <a:effectLst>
              <a:glow rad="50800">
                <a:srgbClr val="FFFE4B">
                  <a:alpha val="28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2435027" y="3819717"/>
              <a:ext cx="77594" cy="46794"/>
            </a:xfrm>
            <a:prstGeom prst="straightConnector1">
              <a:avLst/>
            </a:prstGeom>
            <a:ln w="22225" cap="rnd">
              <a:solidFill>
                <a:srgbClr val="FFFF4F"/>
              </a:solidFill>
              <a:headEnd type="none" w="med" len="med"/>
              <a:tailEnd type="triangle" w="sm" len="med"/>
            </a:ln>
            <a:effectLst>
              <a:glow rad="50800">
                <a:srgbClr val="FFFE4B">
                  <a:alpha val="28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2265601" y="3750646"/>
              <a:ext cx="77594" cy="46794"/>
            </a:xfrm>
            <a:prstGeom prst="straightConnector1">
              <a:avLst/>
            </a:prstGeom>
            <a:ln w="22225" cap="rnd">
              <a:solidFill>
                <a:srgbClr val="FFFF4F"/>
              </a:solidFill>
              <a:headEnd type="none" w="med" len="med"/>
              <a:tailEnd type="triangle" w="sm" len="med"/>
            </a:ln>
            <a:effectLst>
              <a:glow rad="50800">
                <a:srgbClr val="FFFE4B">
                  <a:alpha val="28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4107426" y="4593158"/>
              <a:ext cx="188501" cy="115991"/>
            </a:xfrm>
            <a:prstGeom prst="straightConnector1">
              <a:avLst/>
            </a:prstGeom>
            <a:ln w="22225" cap="rnd">
              <a:solidFill>
                <a:srgbClr val="FFFF4F"/>
              </a:solidFill>
              <a:headEnd type="none" w="med" len="med"/>
              <a:tailEnd type="triangle" w="med" len="lg"/>
            </a:ln>
            <a:effectLst>
              <a:glow rad="50800">
                <a:srgbClr val="FFFE4B">
                  <a:alpha val="28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3709641" y="4424968"/>
              <a:ext cx="188501" cy="115991"/>
            </a:xfrm>
            <a:prstGeom prst="straightConnector1">
              <a:avLst/>
            </a:prstGeom>
            <a:ln w="19050" cap="rnd">
              <a:solidFill>
                <a:srgbClr val="FFFF4F"/>
              </a:solidFill>
              <a:headEnd type="none" w="med" len="med"/>
              <a:tailEnd type="triangle" w="med" len="lg"/>
            </a:ln>
            <a:effectLst>
              <a:glow rad="50800">
                <a:srgbClr val="FFFE4B">
                  <a:alpha val="28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1906654" y="4053361"/>
                <a:ext cx="2428292" cy="8373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  <m:d>
                        <m:dPr>
                          <m:ctrlPr>
                            <a:rPr lang="en-US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tx2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6654" y="4053361"/>
                <a:ext cx="2428292" cy="83734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1862558" y="5016498"/>
                <a:ext cx="1610761" cy="7637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2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558" y="5016498"/>
                <a:ext cx="1610761" cy="7637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>
            <a:off x="1599079" y="3616587"/>
            <a:ext cx="3474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+mj-lt"/>
              </a:rPr>
              <a:t>First Harmonic Radiation</a:t>
            </a:r>
          </a:p>
        </p:txBody>
      </p:sp>
    </p:spTree>
    <p:extLst>
      <p:ext uri="{BB962C8B-B14F-4D97-AF65-F5344CB8AC3E}">
        <p14:creationId xmlns:p14="http://schemas.microsoft.com/office/powerpoint/2010/main" val="142201019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995253"/>
            <a:ext cx="4325815" cy="32443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Superconducting Undulators Lead To Undulator Higher Field Strength Over A Large Range of Period Lengths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816" y="1218356"/>
            <a:ext cx="11831783" cy="1654421"/>
          </a:xfrm>
        </p:spPr>
        <p:txBody>
          <a:bodyPr>
            <a:noAutofit/>
          </a:bodyPr>
          <a:lstStyle/>
          <a:p>
            <a:r>
              <a:rPr lang="en-US" sz="1800" dirty="0"/>
              <a:t>Undulators with high field strength lead to larger photon energy tuning range</a:t>
            </a:r>
          </a:p>
          <a:p>
            <a:r>
              <a:rPr lang="en-US" sz="1800" dirty="0"/>
              <a:t>Higher photon energy can be obtained (for a given electron beam energy) with higher performing undulator technology by using shorter period device</a:t>
            </a:r>
          </a:p>
          <a:p>
            <a:r>
              <a:rPr lang="en-US" sz="1800" dirty="0"/>
              <a:t>For a fixed photon energy range a shorter undulator line is required with higher performing undulator technology</a:t>
            </a:r>
          </a:p>
          <a:p>
            <a:r>
              <a:rPr lang="en-US" sz="1800" dirty="0"/>
              <a:t>There are several NbTi undulator now in operation at the Advance Photon Source in ANL and at ANKA in Karlsruhe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104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56402" y="5909846"/>
            <a:ext cx="3654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P. Emma et al., Proceedings of FEL2014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3141927"/>
            <a:ext cx="4363154" cy="28479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51584" y="2851815"/>
            <a:ext cx="30425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LCLS-II SCU R&amp;D Program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66735" y="2851815"/>
            <a:ext cx="4413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Comparison of Undulator Technologies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90735" y="5448705"/>
            <a:ext cx="2690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+mj-lt"/>
              </a:rPr>
              <a:t>6 mm vacuum gap assumed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05600" y="4977650"/>
            <a:ext cx="2992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+mj-lt"/>
              </a:rPr>
              <a:t>Lower limit on photon energy is fixed</a:t>
            </a:r>
          </a:p>
        </p:txBody>
      </p:sp>
    </p:spTree>
    <p:extLst>
      <p:ext uri="{BB962C8B-B14F-4D97-AF65-F5344CB8AC3E}">
        <p14:creationId xmlns:p14="http://schemas.microsoft.com/office/powerpoint/2010/main" val="403567400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76453" y="3203655"/>
            <a:ext cx="8050193" cy="3028670"/>
            <a:chOff x="477307" y="3241187"/>
            <a:chExt cx="8050193" cy="302867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1500" y="3276601"/>
              <a:ext cx="7956000" cy="29718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 rot="16200000">
              <a:off x="-756812" y="4554103"/>
              <a:ext cx="27760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  <a:latin typeface="+mj-lt"/>
                </a:rPr>
                <a:t>Average Current Density [A/mm</a:t>
              </a:r>
              <a:r>
                <a:rPr lang="en-US" sz="1400" baseline="30000" dirty="0">
                  <a:solidFill>
                    <a:schemeClr val="tx2"/>
                  </a:solidFill>
                  <a:latin typeface="+mj-lt"/>
                </a:rPr>
                <a:t>2</a:t>
              </a:r>
              <a:r>
                <a:rPr lang="en-US" sz="1400" dirty="0">
                  <a:solidFill>
                    <a:schemeClr val="tx2"/>
                  </a:solidFill>
                  <a:latin typeface="+mj-lt"/>
                </a:rPr>
                <a:t>]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3301996" y="4475306"/>
              <a:ext cx="27760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  <a:latin typeface="+mj-lt"/>
                </a:rPr>
                <a:t>Average Current Density [A/mm</a:t>
              </a:r>
              <a:r>
                <a:rPr lang="en-US" sz="1400" baseline="30000" dirty="0">
                  <a:solidFill>
                    <a:schemeClr val="tx2"/>
                  </a:solidFill>
                  <a:latin typeface="+mj-lt"/>
                </a:rPr>
                <a:t>2</a:t>
              </a:r>
              <a:r>
                <a:rPr lang="en-US" sz="1400" dirty="0">
                  <a:solidFill>
                    <a:schemeClr val="tx2"/>
                  </a:solidFill>
                  <a:latin typeface="+mj-lt"/>
                </a:rPr>
                <a:t>]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30334" y="5962080"/>
              <a:ext cx="15460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  <a:latin typeface="+mj-lt"/>
                </a:rPr>
                <a:t>Magnetic Field [T]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039242" y="5962080"/>
              <a:ext cx="14283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  <a:latin typeface="+mj-lt"/>
                </a:rPr>
                <a:t>Temperature [K]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Has Significant Performance Advantages For SCUs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228600" y="1219200"/>
            <a:ext cx="11734800" cy="2057400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Higher Critical Current Density than </a:t>
            </a:r>
            <a:r>
              <a:rPr lang="en-US" sz="2000" dirty="0" err="1"/>
              <a:t>NbTi</a:t>
            </a:r>
            <a:r>
              <a:rPr lang="en-US" sz="2000" dirty="0"/>
              <a:t> (5T,4.5K) </a:t>
            </a:r>
          </a:p>
          <a:p>
            <a:pPr lvl="1"/>
            <a:r>
              <a:rPr lang="en-US" sz="1800" dirty="0"/>
              <a:t>Translates into potentially ~30% higher field</a:t>
            </a:r>
          </a:p>
          <a:p>
            <a:r>
              <a:rPr lang="en-US" sz="2000" dirty="0"/>
              <a:t>Higher Critical Temperature than </a:t>
            </a:r>
            <a:r>
              <a:rPr lang="en-US" sz="2000" dirty="0" err="1"/>
              <a:t>NbTi</a:t>
            </a:r>
            <a:r>
              <a:rPr lang="en-US" sz="2000" dirty="0"/>
              <a:t> (18K </a:t>
            </a:r>
            <a:r>
              <a:rPr lang="en-US" sz="2000" dirty="0" err="1"/>
              <a:t>vs</a:t>
            </a:r>
            <a:r>
              <a:rPr lang="en-US" sz="2000" dirty="0"/>
              <a:t> 9.5K)</a:t>
            </a:r>
          </a:p>
          <a:p>
            <a:pPr lvl="1"/>
            <a:r>
              <a:rPr lang="en-US" sz="1800" dirty="0"/>
              <a:t>Translates into reduced temp. sensitivity / more temp. “margin”</a:t>
            </a:r>
          </a:p>
          <a:p>
            <a:r>
              <a:rPr lang="en-US" sz="2000" dirty="0"/>
              <a:t>Nb</a:t>
            </a:r>
            <a:r>
              <a:rPr lang="en-US" sz="2000" baseline="-25000" dirty="0"/>
              <a:t>3</a:t>
            </a:r>
            <a:r>
              <a:rPr lang="en-US" sz="2000" dirty="0"/>
              <a:t>Sn requires high temperature heat treatment (~650 °C) and becomes brittle after this reaction (wind and react process)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22514" y="3048000"/>
            <a:ext cx="2640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+mj-lt"/>
              </a:rPr>
              <a:t>Load Line Comparison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99746" y="3048000"/>
            <a:ext cx="3822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+mj-lt"/>
              </a:rPr>
              <a:t>Temperature Margin Comparison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77768" y="5467979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T = 4.2 K</a:t>
            </a:r>
          </a:p>
        </p:txBody>
      </p:sp>
      <p:cxnSp>
        <p:nvCxnSpPr>
          <p:cNvPr id="12" name="Straight Arrow Connector 11"/>
          <p:cNvCxnSpPr>
            <a:stCxn id="16" idx="3"/>
          </p:cNvCxnSpPr>
          <p:nvPr/>
        </p:nvCxnSpPr>
        <p:spPr>
          <a:xfrm flipV="1">
            <a:off x="2773825" y="3639180"/>
            <a:ext cx="163012" cy="385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252383" y="3508499"/>
            <a:ext cx="1521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Critical Surface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57084" y="4022575"/>
            <a:ext cx="53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80%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9144000" y="3352514"/>
            <a:ext cx="2209800" cy="2551243"/>
            <a:chOff x="8917949" y="3428428"/>
            <a:chExt cx="2209800" cy="2551243"/>
          </a:xfrm>
        </p:grpSpPr>
        <p:pic>
          <p:nvPicPr>
            <p:cNvPr id="21" name="Picture 4" descr="C:\Users\darbelaez\Desktop\contours1.gif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3941" r="7825" b="8247"/>
            <a:stretch/>
          </p:blipFill>
          <p:spPr bwMode="auto">
            <a:xfrm>
              <a:off x="8917949" y="3428428"/>
              <a:ext cx="2209800" cy="2551243"/>
            </a:xfrm>
            <a:prstGeom prst="rect">
              <a:avLst/>
            </a:prstGeom>
            <a:noFill/>
          </p:spPr>
        </p:pic>
        <p:sp>
          <p:nvSpPr>
            <p:cNvPr id="22" name="Rectangle 21"/>
            <p:cNvSpPr/>
            <p:nvPr/>
          </p:nvSpPr>
          <p:spPr>
            <a:xfrm>
              <a:off x="9787247" y="5439089"/>
              <a:ext cx="471204" cy="3521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5" name="Straight Arrow Connector 24"/>
          <p:cNvCxnSpPr/>
          <p:nvPr/>
        </p:nvCxnSpPr>
        <p:spPr>
          <a:xfrm flipV="1">
            <a:off x="10101453" y="5363175"/>
            <a:ext cx="383049" cy="61649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779327" y="5903757"/>
            <a:ext cx="2257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Peak field on conductor</a:t>
            </a:r>
          </a:p>
        </p:txBody>
      </p:sp>
    </p:spTree>
    <p:extLst>
      <p:ext uri="{BB962C8B-B14F-4D97-AF65-F5344CB8AC3E}">
        <p14:creationId xmlns:p14="http://schemas.microsoft.com/office/powerpoint/2010/main" val="240436081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Undulator Coil Fabrication: Winding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371601"/>
            <a:ext cx="11734801" cy="1192543"/>
          </a:xfrm>
        </p:spPr>
        <p:txBody>
          <a:bodyPr>
            <a:normAutofit/>
          </a:bodyPr>
          <a:lstStyle/>
          <a:p>
            <a:r>
              <a:rPr lang="en-US" sz="2000" dirty="0"/>
              <a:t>Computer controlled winding machine is used</a:t>
            </a:r>
          </a:p>
          <a:p>
            <a:r>
              <a:rPr lang="en-US" sz="2000" dirty="0"/>
              <a:t>1.6 km of wire are used for a single core (~ 8000 turns)</a:t>
            </a:r>
          </a:p>
          <a:p>
            <a:r>
              <a:rPr lang="en-US" sz="2000" dirty="0"/>
              <a:t>Wire braid insulation trials were performed to develop a thin and robust insulating layer on the wire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11B2D-A0FE-4BD3-B19B-FB6415511553}" type="slidenum">
              <a:rPr lang="en-US" smtClean="0"/>
              <a:pPr/>
              <a:t>106</a:t>
            </a:fld>
            <a:endParaRPr lang="en-US" dirty="0"/>
          </a:p>
        </p:txBody>
      </p:sp>
      <p:pic>
        <p:nvPicPr>
          <p:cNvPr id="4" name="Picture 3" descr="IMG_169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3848" y="2669102"/>
            <a:ext cx="6141552" cy="3134291"/>
          </a:xfrm>
          <a:prstGeom prst="rect">
            <a:avLst/>
          </a:prstGeom>
        </p:spPr>
      </p:pic>
      <p:pic>
        <p:nvPicPr>
          <p:cNvPr id="8" name="Picture 7" descr="all_braids_com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2867" y="2667000"/>
            <a:ext cx="2660332" cy="313639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113386" y="2738303"/>
            <a:ext cx="0" cy="2822743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6200" y="3126302"/>
            <a:ext cx="2649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Increasing braid angle (with respect to wire axis)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609600" y="5412301"/>
            <a:ext cx="762000" cy="6096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24000" y="5869501"/>
            <a:ext cx="2649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Final braid insulation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600200" y="5107501"/>
            <a:ext cx="0" cy="609600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676400" y="5259901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0.71 mm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3550" r="13421"/>
          <a:stretch/>
        </p:blipFill>
        <p:spPr>
          <a:xfrm>
            <a:off x="8946048" y="3632936"/>
            <a:ext cx="3200400" cy="21704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22570" r="12689"/>
          <a:stretch/>
        </p:blipFill>
        <p:spPr>
          <a:xfrm rot="16200000">
            <a:off x="10272705" y="1737354"/>
            <a:ext cx="547089" cy="320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0060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Undulator Coil Fabrication: Heat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22150"/>
            <a:ext cx="12115800" cy="1523999"/>
          </a:xfrm>
        </p:spPr>
        <p:txBody>
          <a:bodyPr>
            <a:noAutofit/>
          </a:bodyPr>
          <a:lstStyle/>
          <a:p>
            <a:r>
              <a:rPr lang="en-US" sz="2000" dirty="0"/>
              <a:t>Wind and react process</a:t>
            </a:r>
          </a:p>
          <a:p>
            <a:r>
              <a:rPr lang="en-US" sz="2000" dirty="0"/>
              <a:t>Large furnace at LBNL can accommodate these coils</a:t>
            </a:r>
          </a:p>
          <a:p>
            <a:r>
              <a:rPr lang="en-US" sz="2000" dirty="0"/>
              <a:t>Coils are compressed in steel tooling </a:t>
            </a:r>
          </a:p>
          <a:p>
            <a:r>
              <a:rPr lang="en-US" sz="2000" dirty="0"/>
              <a:t>Heat treatment performed in </a:t>
            </a:r>
            <a:r>
              <a:rPr lang="en-US" sz="2000" dirty="0" err="1"/>
              <a:t>Ar</a:t>
            </a:r>
            <a:r>
              <a:rPr lang="en-US" sz="2000" dirty="0"/>
              <a:t> atmosphere at 650 degrees for 50 hours (total cycle time is ~ 7 days)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11B2D-A0FE-4BD3-B19B-FB6415511553}" type="slidenum">
              <a:rPr lang="en-US" smtClean="0"/>
              <a:pPr/>
              <a:t>107</a:t>
            </a:fld>
            <a:endParaRPr lang="en-US" dirty="0"/>
          </a:p>
        </p:txBody>
      </p:sp>
      <p:pic>
        <p:nvPicPr>
          <p:cNvPr id="7" name="Picture 6" descr="IMG_197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1401" y="2971801"/>
            <a:ext cx="3200400" cy="3228143"/>
          </a:xfrm>
          <a:prstGeom prst="rect">
            <a:avLst/>
          </a:prstGeom>
        </p:spPr>
      </p:pic>
      <p:pic>
        <p:nvPicPr>
          <p:cNvPr id="8" name="Picture 7" descr="IMG_188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1062" y="5126905"/>
            <a:ext cx="5644138" cy="1073038"/>
          </a:xfrm>
          <a:prstGeom prst="rect">
            <a:avLst/>
          </a:prstGeom>
        </p:spPr>
      </p:pic>
      <p:pic>
        <p:nvPicPr>
          <p:cNvPr id="9" name="Picture 8" descr="IMG_1773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8954" y="2999544"/>
            <a:ext cx="2853476" cy="2048211"/>
          </a:xfrm>
          <a:prstGeom prst="rect">
            <a:avLst/>
          </a:prstGeom>
        </p:spPr>
      </p:pic>
      <p:pic>
        <p:nvPicPr>
          <p:cNvPr id="10" name="Picture 9" descr="IMG_1770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1062" y="3027688"/>
            <a:ext cx="2709402" cy="202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35558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Undulator Coil Fabrication: Epoxy Impregnation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95401"/>
            <a:ext cx="11734800" cy="1523999"/>
          </a:xfrm>
        </p:spPr>
        <p:txBody>
          <a:bodyPr>
            <a:normAutofit/>
          </a:bodyPr>
          <a:lstStyle/>
          <a:p>
            <a:r>
              <a:rPr lang="en-US" sz="2000" dirty="0"/>
              <a:t>Coils are transferred to impregnation tooling</a:t>
            </a:r>
          </a:p>
          <a:p>
            <a:r>
              <a:rPr lang="en-US" sz="2000" dirty="0"/>
              <a:t>Solder joints are made at the ends to flexible </a:t>
            </a:r>
            <a:r>
              <a:rPr lang="en-US" sz="2000" dirty="0" err="1"/>
              <a:t>NbTi</a:t>
            </a:r>
            <a:r>
              <a:rPr lang="en-US" sz="2000" dirty="0"/>
              <a:t> lead cables</a:t>
            </a:r>
          </a:p>
          <a:p>
            <a:r>
              <a:rPr lang="en-US" sz="2000" dirty="0"/>
              <a:t>Instrumentation wires are installed in the coils</a:t>
            </a:r>
          </a:p>
          <a:p>
            <a:r>
              <a:rPr lang="en-US" sz="2000" dirty="0"/>
              <a:t>Impregnation process is carried 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11B2D-A0FE-4BD3-B19B-FB6415511553}" type="slidenum">
              <a:rPr lang="en-US" smtClean="0"/>
              <a:pPr/>
              <a:t>108</a:t>
            </a:fld>
            <a:endParaRPr lang="en-US" dirty="0"/>
          </a:p>
        </p:txBody>
      </p:sp>
      <p:pic>
        <p:nvPicPr>
          <p:cNvPr id="5" name="Picture 4" descr="DSC0701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7401" y="2892098"/>
            <a:ext cx="3400997" cy="3337560"/>
          </a:xfrm>
          <a:prstGeom prst="rect">
            <a:avLst/>
          </a:prstGeom>
        </p:spPr>
      </p:pic>
      <p:pic>
        <p:nvPicPr>
          <p:cNvPr id="7" name="Picture 6" descr="DSC0709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7708" y="2892099"/>
            <a:ext cx="4761117" cy="333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4201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Coil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1"/>
            <a:ext cx="9982200" cy="762000"/>
          </a:xfrm>
        </p:spPr>
        <p:txBody>
          <a:bodyPr>
            <a:normAutofit/>
          </a:bodyPr>
          <a:lstStyle/>
          <a:p>
            <a:r>
              <a:rPr lang="en-US" sz="1800" dirty="0"/>
              <a:t>Magnet test facility at LBNL used to test individual coils for transport current</a:t>
            </a:r>
          </a:p>
          <a:p>
            <a:r>
              <a:rPr lang="en-US" sz="1800" dirty="0"/>
              <a:t>Quench protection system was implemented to protect the full length coils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11B2D-A0FE-4BD3-B19B-FB6415511553}" type="slidenum">
              <a:rPr lang="en-US" smtClean="0"/>
              <a:pPr/>
              <a:t>109</a:t>
            </a:fld>
            <a:endParaRPr lang="en-US" dirty="0"/>
          </a:p>
        </p:txBody>
      </p:sp>
      <p:pic>
        <p:nvPicPr>
          <p:cNvPr id="4" name="Picture 3" descr="IMG_251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014626" y="1879161"/>
            <a:ext cx="4201937" cy="4406020"/>
          </a:xfrm>
          <a:prstGeom prst="rect">
            <a:avLst/>
          </a:prstGeom>
        </p:spPr>
      </p:pic>
      <p:pic>
        <p:nvPicPr>
          <p:cNvPr id="6" name="Picture 5" descr="IMG_244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17" r="1971"/>
          <a:stretch/>
        </p:blipFill>
        <p:spPr>
          <a:xfrm rot="5400000">
            <a:off x="1764487" y="3494867"/>
            <a:ext cx="4167224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64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>
            <a:extLst>
              <a:ext uri="{FF2B5EF4-FFF2-40B4-BE49-F238E27FC236}">
                <a16:creationId xmlns:a16="http://schemas.microsoft.com/office/drawing/2014/main" id="{0D645D0E-AE44-054D-B6BF-08E1477968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dirty="0"/>
              <a:t>LBNL-SLAC Helical Undulator Design – considered early in the development of the LCLS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52C61C3-A7A8-6D42-B886-C3B541037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C52C634F-BE47-134B-BAA4-A152B4280989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44034" name="Picture 2">
            <a:extLst>
              <a:ext uri="{FF2B5EF4-FFF2-40B4-BE49-F238E27FC236}">
                <a16:creationId xmlns:a16="http://schemas.microsoft.com/office/drawing/2014/main" id="{D09649C8-F455-E448-A745-C88D0BE2E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19201"/>
            <a:ext cx="4572000" cy="19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6" name="Picture 4">
            <a:extLst>
              <a:ext uri="{FF2B5EF4-FFF2-40B4-BE49-F238E27FC236}">
                <a16:creationId xmlns:a16="http://schemas.microsoft.com/office/drawing/2014/main" id="{CBBC99FA-5CE0-5649-AC3F-6401FB595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9" y="3434890"/>
            <a:ext cx="4416501" cy="2737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7" name="Text Box 5">
            <a:extLst>
              <a:ext uri="{FF2B5EF4-FFF2-40B4-BE49-F238E27FC236}">
                <a16:creationId xmlns:a16="http://schemas.microsoft.com/office/drawing/2014/main" id="{481F4E17-F560-3B4D-949A-48DF13336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651125"/>
            <a:ext cx="457200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9063" indent="-1190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buFontTx/>
              <a:buChar char="•"/>
            </a:pPr>
            <a:r>
              <a:rPr lang="en-US" altLang="en-US" sz="1400">
                <a:latin typeface="Times New Roman" panose="02020603050405020304" pitchFamily="18" charset="0"/>
              </a:rPr>
              <a:t>S. Caspi, "Magnetic Field Components in a Sinusoidally Varying Helical Wiggler.  LBL-35928  July, 1994</a:t>
            </a:r>
          </a:p>
          <a:p>
            <a:pPr eaLnBrk="0" hangingPunct="0">
              <a:buFontTx/>
              <a:buChar char="•"/>
            </a:pPr>
            <a:r>
              <a:rPr lang="en-US" altLang="en-US" sz="1400">
                <a:latin typeface="Times New Roman" panose="02020603050405020304" pitchFamily="18" charset="0"/>
              </a:rPr>
              <a:t>S. Caspi, "Stored Energy in a Helical Undulator", LBL SC-MAG-474, 1994.</a:t>
            </a:r>
          </a:p>
          <a:p>
            <a:pPr eaLnBrk="0" hangingPunct="0">
              <a:buFontTx/>
              <a:buChar char="•"/>
            </a:pPr>
            <a:r>
              <a:rPr lang="en-US" altLang="en-US" sz="1400">
                <a:latin typeface="Times New Roman" panose="02020603050405020304" pitchFamily="18" charset="0"/>
              </a:rPr>
              <a:t>S. Caspi, "Magnetic Field Components in a Helical Dipole Wiggler with Thick Windings", LBL, 1994</a:t>
            </a:r>
          </a:p>
          <a:p>
            <a:pPr eaLnBrk="0" hangingPunct="0">
              <a:buFontTx/>
              <a:buChar char="•"/>
            </a:pPr>
            <a:r>
              <a:rPr lang="en-US" altLang="en-US" sz="1400">
                <a:latin typeface="Times New Roman" panose="02020603050405020304" pitchFamily="18" charset="0"/>
              </a:rPr>
              <a:t>S. Caspi, "A Superconducting Helical Undulator for Short Wavelength FELs", LBL Report SC-MAG-475, 1994.</a:t>
            </a:r>
          </a:p>
          <a:p>
            <a:pPr eaLnBrk="0" hangingPunct="0">
              <a:buFontTx/>
              <a:buChar char="•"/>
            </a:pPr>
            <a:r>
              <a:rPr lang="en-US" altLang="en-US" sz="1400">
                <a:latin typeface="Times New Roman" panose="02020603050405020304" pitchFamily="18" charset="0"/>
              </a:rPr>
              <a:t>S. Caspi, R. Schlueter, R. Tatchyn, "High Field Strong Focusing Undulator Designs for X-ray Linac Coherent Light Source (LCLS) Applications". SLAC-Pub 95-6885. PAC 1995.</a:t>
            </a:r>
          </a:p>
          <a:p>
            <a:pPr eaLnBrk="0" hangingPunct="0">
              <a:buFontTx/>
              <a:buChar char="•"/>
            </a:pPr>
            <a:r>
              <a:rPr lang="en-US" altLang="en-US" sz="1400">
                <a:latin typeface="Times New Roman" panose="02020603050405020304" pitchFamily="18" charset="0"/>
              </a:rPr>
              <a:t>S. Caspi and C. Taylor , “An experimental superconducting helical undulator”, NIMA Volume 375, 1996</a:t>
            </a:r>
          </a:p>
          <a:p>
            <a:pPr eaLnBrk="0" hangingPunct="0">
              <a:buFontTx/>
              <a:buChar char="•"/>
            </a:pPr>
            <a:r>
              <a:rPr lang="en-US" altLang="en-US" sz="1400">
                <a:latin typeface="Times New Roman" panose="02020603050405020304" pitchFamily="18" charset="0"/>
              </a:rPr>
              <a:t>R. Tatchyn, et al, “R&amp;D toward a linac coherent light source (LCLS) at SLAC”, NIMA, Vol. 375, 1996.</a:t>
            </a:r>
          </a:p>
        </p:txBody>
      </p:sp>
      <p:sp>
        <p:nvSpPr>
          <p:cNvPr id="44038" name="Text Box 6">
            <a:extLst>
              <a:ext uri="{FF2B5EF4-FFF2-40B4-BE49-F238E27FC236}">
                <a16:creationId xmlns:a16="http://schemas.microsoft.com/office/drawing/2014/main" id="{33FCCEA1-3A83-6047-A807-D962B9238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75" y="1143000"/>
            <a:ext cx="4612160" cy="141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FontTx/>
              <a:buChar char="•"/>
            </a:pPr>
            <a:r>
              <a:rPr lang="en-US" altLang="en-US" sz="2000" b="1" dirty="0">
                <a:latin typeface="Times New Roman" panose="02020603050405020304" pitchFamily="18" charset="0"/>
              </a:rPr>
              <a:t> Shell-type cross-section geometry</a:t>
            </a:r>
          </a:p>
          <a:p>
            <a:pPr eaLnBrk="0" hangingPunct="0">
              <a:buFontTx/>
              <a:buChar char="•"/>
            </a:pPr>
            <a:r>
              <a:rPr lang="en-US" altLang="en-US" sz="2000" b="1" dirty="0">
                <a:latin typeface="Times New Roman" panose="02020603050405020304" pitchFamily="18" charset="0"/>
              </a:rPr>
              <a:t> Motivated by LCLS design studies </a:t>
            </a:r>
          </a:p>
          <a:p>
            <a:pPr eaLnBrk="0" hangingPunct="0">
              <a:buFontTx/>
              <a:buChar char="•"/>
            </a:pPr>
            <a:r>
              <a:rPr lang="en-US" altLang="en-US" sz="2000" b="1" dirty="0">
                <a:latin typeface="Times New Roman" panose="02020603050405020304" pitchFamily="18" charset="0"/>
              </a:rPr>
              <a:t> Specialized optimization code available</a:t>
            </a:r>
          </a:p>
          <a:p>
            <a:pPr eaLnBrk="0" hangingPunct="0"/>
            <a:r>
              <a:rPr lang="en-US" altLang="en-US" sz="800" dirty="0">
                <a:latin typeface="Times New Roman" panose="02020603050405020304" pitchFamily="18" charset="0"/>
              </a:rPr>
              <a:t> </a:t>
            </a:r>
          </a:p>
          <a:p>
            <a:pPr eaLnBrk="0" hangingPunct="0"/>
            <a:r>
              <a:rPr lang="en-US" altLang="en-US" u="sng" dirty="0">
                <a:latin typeface="Times New Roman" panose="02020603050405020304" pitchFamily="18" charset="0"/>
              </a:rPr>
              <a:t>LBNL Publications</a:t>
            </a:r>
            <a:r>
              <a:rPr lang="en-US" altLang="en-US" dirty="0">
                <a:latin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10333093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of Acoustic Sensors For Determining Quench Locations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11506200" cy="13716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Mechanical disturbances (conductor motion, epoxy cracking, </a:t>
            </a:r>
            <a:r>
              <a:rPr lang="mr-IN" dirty="0"/>
              <a:t>…</a:t>
            </a:r>
            <a:r>
              <a:rPr lang="en-US" dirty="0"/>
              <a:t>) are a major source of quenching in superconducting magnets</a:t>
            </a:r>
          </a:p>
          <a:p>
            <a:r>
              <a:rPr lang="en-US" dirty="0"/>
              <a:t>Acoustic sensors are placed along the length of the undulator</a:t>
            </a:r>
          </a:p>
          <a:p>
            <a:r>
              <a:rPr lang="en-US" dirty="0"/>
              <a:t>Location of signal initiation is determined by the time it takes for the signal to reach the various sensors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110</a:t>
            </a:fld>
            <a:endParaRPr lang="en-US" dirty="0"/>
          </a:p>
        </p:txBody>
      </p:sp>
      <p:pic>
        <p:nvPicPr>
          <p:cNvPr id="5" name="Picture 4" descr="IMG_415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52"/>
          <a:stretch/>
        </p:blipFill>
        <p:spPr>
          <a:xfrm rot="5400000">
            <a:off x="7423561" y="3156361"/>
            <a:ext cx="3059878" cy="2667000"/>
          </a:xfrm>
          <a:prstGeom prst="rect">
            <a:avLst/>
          </a:prstGeom>
        </p:spPr>
      </p:pic>
      <p:pic>
        <p:nvPicPr>
          <p:cNvPr id="7" name="Picture 6" descr="IMG_4153(1)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5" t="67506" r="67297" b="10929"/>
          <a:stretch/>
        </p:blipFill>
        <p:spPr>
          <a:xfrm rot="5400000">
            <a:off x="5794945" y="4568257"/>
            <a:ext cx="1623813" cy="147890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7162800" y="4267200"/>
            <a:ext cx="1600200" cy="15240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7239000" y="4648200"/>
            <a:ext cx="1828800" cy="144780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3988696"/>
              </p:ext>
            </p:extLst>
          </p:nvPr>
        </p:nvGraphicFramePr>
        <p:xfrm>
          <a:off x="1390950" y="2362200"/>
          <a:ext cx="4584805" cy="37445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" name="Graph" r:id="rId5" imgW="3967200" imgH="3240000" progId="Origin50.Graph">
                  <p:embed/>
                </p:oleObj>
              </mc:Choice>
              <mc:Fallback>
                <p:oleObj name="Graph" r:id="rId5" imgW="3967200" imgH="32400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90950" y="2362200"/>
                        <a:ext cx="4584805" cy="37445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209801" y="5848290"/>
            <a:ext cx="31795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tx2"/>
                </a:solidFill>
                <a:latin typeface="+mj-lt"/>
              </a:rPr>
              <a:t>Courtesy of M. </a:t>
            </a:r>
            <a:r>
              <a:rPr lang="en-US" sz="2000" i="1" dirty="0" err="1">
                <a:solidFill>
                  <a:schemeClr val="tx2"/>
                </a:solidFill>
                <a:latin typeface="+mj-lt"/>
              </a:rPr>
              <a:t>Marchevsky</a:t>
            </a:r>
            <a:endParaRPr lang="en-US" sz="2000" i="1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5723103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Quench Localization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111</a:t>
            </a:fld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181" y="1288068"/>
            <a:ext cx="4081354" cy="477089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63" y="1276938"/>
            <a:ext cx="4121516" cy="4782028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>
            <a:off x="5343968" y="4794188"/>
            <a:ext cx="1316053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343968" y="2204813"/>
            <a:ext cx="1316053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" t="30038" r="2156" b="33974"/>
          <a:stretch/>
        </p:blipFill>
        <p:spPr>
          <a:xfrm rot="5400000">
            <a:off x="4007209" y="3253277"/>
            <a:ext cx="3995573" cy="50437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264593" y="1895302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281294" y="4424856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393378" y="188155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369351" y="4448627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720121" y="1165921"/>
            <a:ext cx="52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634619" y="5549321"/>
            <a:ext cx="886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Bottom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592880" y="5791200"/>
            <a:ext cx="31795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tx2"/>
                </a:solidFill>
                <a:latin typeface="+mj-lt"/>
              </a:rPr>
              <a:t>Courtesy of M. </a:t>
            </a:r>
            <a:r>
              <a:rPr lang="en-US" sz="2000" i="1" dirty="0" err="1">
                <a:solidFill>
                  <a:schemeClr val="tx2"/>
                </a:solidFill>
                <a:latin typeface="+mj-lt"/>
              </a:rPr>
              <a:t>Marchevsky</a:t>
            </a:r>
            <a:endParaRPr lang="en-US" sz="2000" i="1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9736590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Field Correction Methods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23560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Measurements Performed at Argonne National Laboratory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49356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For Integrated System For FELs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453" y="1210165"/>
            <a:ext cx="11658600" cy="2075170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/>
              <a:t>Needs to include BPMs, phase shifters, and quadrupoles</a:t>
            </a:r>
          </a:p>
          <a:p>
            <a:r>
              <a:rPr lang="en-US" sz="1800" dirty="0"/>
              <a:t>Alignment strategy is required (need to reference cold components)</a:t>
            </a:r>
          </a:p>
          <a:p>
            <a:r>
              <a:rPr lang="en-US" sz="1800" dirty="0"/>
              <a:t>Conceptual design was developed at LBNL using a segmented cryostat design (M. </a:t>
            </a:r>
            <a:r>
              <a:rPr lang="en-US" sz="1800" dirty="0" err="1"/>
              <a:t>Leitner</a:t>
            </a:r>
            <a:r>
              <a:rPr lang="en-US" sz="1800" dirty="0"/>
              <a:t>)</a:t>
            </a:r>
          </a:p>
          <a:p>
            <a:pPr lvl="1"/>
            <a:r>
              <a:rPr lang="en-US" sz="1800" dirty="0"/>
              <a:t>3 x 1.5 m undulator segments</a:t>
            </a:r>
          </a:p>
          <a:p>
            <a:pPr lvl="1"/>
            <a:r>
              <a:rPr lang="en-US" sz="1800" dirty="0"/>
              <a:t>Cryogenic posts allow for length change during </a:t>
            </a:r>
            <a:r>
              <a:rPr lang="en-US" sz="1800" dirty="0" err="1"/>
              <a:t>cooldown</a:t>
            </a:r>
            <a:r>
              <a:rPr lang="en-US" sz="1800" dirty="0"/>
              <a:t> along the undulator length and provide rigidity in other directions</a:t>
            </a:r>
          </a:p>
          <a:p>
            <a:pPr lvl="1"/>
            <a:r>
              <a:rPr lang="en-US" sz="1800" dirty="0"/>
              <a:t>Phase shifters are included between each undulator segment</a:t>
            </a:r>
          </a:p>
          <a:p>
            <a:pPr lvl="1"/>
            <a:r>
              <a:rPr lang="en-US" sz="1800" dirty="0"/>
              <a:t>Includes cold focusing </a:t>
            </a:r>
            <a:r>
              <a:rPr lang="en-US" sz="1800" dirty="0" err="1"/>
              <a:t>quadrupole</a:t>
            </a:r>
            <a:r>
              <a:rPr lang="en-US" sz="1800" dirty="0"/>
              <a:t> and smaller alignment </a:t>
            </a:r>
            <a:r>
              <a:rPr lang="en-US" sz="1800" dirty="0" err="1"/>
              <a:t>quadrupole</a:t>
            </a:r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114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3812169" y="4313335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1753" y="3200400"/>
            <a:ext cx="2515544" cy="2930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1481" y="3076584"/>
            <a:ext cx="2783229" cy="3054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9201772" y="2971369"/>
            <a:ext cx="7967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22B45"/>
                </a:solidFill>
                <a:latin typeface="Arial Narrow" panose="020B0606020202030204" pitchFamily="34" charset="0"/>
              </a:rPr>
              <a:t>Focusing Quad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797226" y="2930331"/>
            <a:ext cx="1016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22B45"/>
                </a:solidFill>
                <a:latin typeface="Arial Narrow" panose="020B0606020202030204" pitchFamily="34" charset="0"/>
              </a:rPr>
              <a:t>Cold</a:t>
            </a:r>
          </a:p>
          <a:p>
            <a:pPr algn="ctr"/>
            <a:r>
              <a:rPr lang="en-US" sz="1100" b="1" dirty="0">
                <a:solidFill>
                  <a:srgbClr val="022B45"/>
                </a:solidFill>
                <a:latin typeface="Arial Narrow" panose="020B0606020202030204" pitchFamily="34" charset="0"/>
              </a:rPr>
              <a:t>BPM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9543195" y="3371614"/>
            <a:ext cx="487646" cy="106140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10305226" y="3312997"/>
            <a:ext cx="14733" cy="117421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8157990" y="3053441"/>
            <a:ext cx="12293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22B45"/>
                </a:solidFill>
                <a:latin typeface="Arial Narrow" panose="020B0606020202030204" pitchFamily="34" charset="0"/>
              </a:rPr>
              <a:t>Phase</a:t>
            </a:r>
          </a:p>
          <a:p>
            <a:pPr algn="ctr"/>
            <a:r>
              <a:rPr lang="en-US" sz="1100" b="1" dirty="0">
                <a:solidFill>
                  <a:srgbClr val="022B45"/>
                </a:solidFill>
                <a:latin typeface="Arial Narrow" panose="020B0606020202030204" pitchFamily="34" charset="0"/>
              </a:rPr>
              <a:t>Shifter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8729422" y="3425399"/>
            <a:ext cx="932313" cy="10076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7386719" y="5715000"/>
            <a:ext cx="12293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22B45"/>
                </a:solidFill>
                <a:latin typeface="Arial Narrow" panose="020B0606020202030204" pitchFamily="34" charset="0"/>
              </a:rPr>
              <a:t>Alignment</a:t>
            </a:r>
          </a:p>
          <a:p>
            <a:pPr algn="ctr"/>
            <a:r>
              <a:rPr lang="en-US" sz="1100" b="1" dirty="0">
                <a:solidFill>
                  <a:srgbClr val="022B45"/>
                </a:solidFill>
                <a:latin typeface="Arial Narrow" panose="020B0606020202030204" pitchFamily="34" charset="0"/>
              </a:rPr>
              <a:t>Quad</a:t>
            </a:r>
          </a:p>
        </p:txBody>
      </p:sp>
      <p:grpSp>
        <p:nvGrpSpPr>
          <p:cNvPr id="37" name="Group 36"/>
          <p:cNvGrpSpPr>
            <a:grpSpLocks noChangeAspect="1"/>
          </p:cNvGrpSpPr>
          <p:nvPr/>
        </p:nvGrpSpPr>
        <p:grpSpPr>
          <a:xfrm>
            <a:off x="692461" y="3234931"/>
            <a:ext cx="4953000" cy="3019132"/>
            <a:chOff x="0" y="1009926"/>
            <a:chExt cx="9144000" cy="5573782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009926"/>
              <a:ext cx="9144000" cy="5053583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4918988" y="1299449"/>
              <a:ext cx="2587793" cy="511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800000"/>
                  </a:solidFill>
                  <a:latin typeface="Arial Narrow" panose="020B0606020202030204" pitchFamily="34" charset="0"/>
                </a:rPr>
                <a:t>4.5 K COLDMASS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 bwMode="auto">
            <a:xfrm flipV="1">
              <a:off x="4108175" y="3308118"/>
              <a:ext cx="438425" cy="250908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1" name="TextBox 40"/>
            <p:cNvSpPr txBox="1"/>
            <p:nvPr/>
          </p:nvSpPr>
          <p:spPr>
            <a:xfrm>
              <a:off x="3578086" y="5788224"/>
              <a:ext cx="2462695" cy="795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rgbClr val="022B45"/>
                  </a:solidFill>
                  <a:latin typeface="Arial Narrow" panose="020B0606020202030204" pitchFamily="34" charset="0"/>
                </a:rPr>
                <a:t>Undulator Coil Structure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303618" y="5788222"/>
              <a:ext cx="2462695" cy="795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22B45"/>
                  </a:solidFill>
                  <a:latin typeface="Arial Narrow" panose="020B0606020202030204" pitchFamily="34" charset="0"/>
                </a:rPr>
                <a:t>Bottom Thermal Shield Plate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38538" y="5788222"/>
              <a:ext cx="2954103" cy="482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rgbClr val="022B45"/>
                  </a:solidFill>
                  <a:latin typeface="Arial Narrow" panose="020B0606020202030204" pitchFamily="34" charset="0"/>
                </a:rPr>
                <a:t>Cryogenic Support Posts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49583" y="4332692"/>
              <a:ext cx="2462695" cy="482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rgbClr val="022B45"/>
                  </a:solidFill>
                  <a:latin typeface="Arial Narrow" panose="020B0606020202030204" pitchFamily="34" charset="0"/>
                </a:rPr>
                <a:t>RT Strongback</a:t>
              </a:r>
            </a:p>
          </p:txBody>
        </p:sp>
        <p:cxnSp>
          <p:nvCxnSpPr>
            <p:cNvPr id="46" name="Straight Arrow Connector 45"/>
            <p:cNvCxnSpPr/>
            <p:nvPr/>
          </p:nvCxnSpPr>
          <p:spPr bwMode="auto">
            <a:xfrm flipH="1" flipV="1">
              <a:off x="5317067" y="3487022"/>
              <a:ext cx="1375282" cy="233017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7" name="Straight Arrow Connector 46"/>
            <p:cNvCxnSpPr/>
            <p:nvPr/>
          </p:nvCxnSpPr>
          <p:spPr bwMode="auto">
            <a:xfrm flipV="1">
              <a:off x="1844261" y="3680651"/>
              <a:ext cx="1660939" cy="213654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9" name="Straight Arrow Connector 48"/>
            <p:cNvCxnSpPr/>
            <p:nvPr/>
          </p:nvCxnSpPr>
          <p:spPr bwMode="auto">
            <a:xfrm flipV="1">
              <a:off x="1325217" y="3892318"/>
              <a:ext cx="519044" cy="48922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0" name="Straight Arrow Connector 49"/>
            <p:cNvCxnSpPr/>
            <p:nvPr/>
          </p:nvCxnSpPr>
          <p:spPr bwMode="auto">
            <a:xfrm>
              <a:off x="2070076" y="1752631"/>
              <a:ext cx="275191" cy="192802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1" name="Straight Arrow Connector 50"/>
            <p:cNvCxnSpPr/>
            <p:nvPr/>
          </p:nvCxnSpPr>
          <p:spPr bwMode="auto">
            <a:xfrm flipH="1">
              <a:off x="5638801" y="1752490"/>
              <a:ext cx="235738" cy="145403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2" name="Straight Arrow Connector 51"/>
            <p:cNvCxnSpPr/>
            <p:nvPr/>
          </p:nvCxnSpPr>
          <p:spPr bwMode="auto">
            <a:xfrm flipH="1">
              <a:off x="5317067" y="1741441"/>
              <a:ext cx="557472" cy="130421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53" name="TextBox 52"/>
            <p:cNvSpPr txBox="1"/>
            <p:nvPr/>
          </p:nvSpPr>
          <p:spPr>
            <a:xfrm>
              <a:off x="31702" y="1301011"/>
              <a:ext cx="3572649" cy="511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800000"/>
                  </a:solidFill>
                  <a:latin typeface="Arial Narrow" panose="020B0606020202030204" pitchFamily="34" charset="0"/>
                </a:rPr>
                <a:t>~50 K SHIELD AND BEAMIPE</a:t>
              </a:r>
            </a:p>
          </p:txBody>
        </p:sp>
        <p:cxnSp>
          <p:nvCxnSpPr>
            <p:cNvPr id="54" name="Straight Arrow Connector 53"/>
            <p:cNvCxnSpPr>
              <a:stCxn id="53" idx="2"/>
            </p:cNvCxnSpPr>
            <p:nvPr/>
          </p:nvCxnSpPr>
          <p:spPr bwMode="auto">
            <a:xfrm flipH="1">
              <a:off x="1581107" y="1812394"/>
              <a:ext cx="236921" cy="169297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cxnSp>
        <p:nvCxnSpPr>
          <p:cNvPr id="57" name="Straight Arrow Connector 56"/>
          <p:cNvCxnSpPr/>
          <p:nvPr/>
        </p:nvCxnSpPr>
        <p:spPr bwMode="auto">
          <a:xfrm flipH="1" flipV="1">
            <a:off x="7010400" y="4665876"/>
            <a:ext cx="762000" cy="10491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15873942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Status of Nb</a:t>
            </a:r>
            <a:r>
              <a:rPr lang="en-US" baseline="-25000" dirty="0"/>
              <a:t>3</a:t>
            </a:r>
            <a:r>
              <a:rPr lang="en-US" dirty="0"/>
              <a:t>Sn Superconducting Undulator R&amp;D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1"/>
            <a:ext cx="11582400" cy="4525963"/>
          </a:xfrm>
        </p:spPr>
        <p:txBody>
          <a:bodyPr>
            <a:normAutofit/>
          </a:bodyPr>
          <a:lstStyle/>
          <a:p>
            <a:r>
              <a:rPr lang="en-US" sz="2000" dirty="0"/>
              <a:t>Demonstrated the feasibility of “full length” Nb</a:t>
            </a:r>
            <a:r>
              <a:rPr lang="en-US" sz="2000" baseline="-25000" dirty="0"/>
              <a:t>3</a:t>
            </a:r>
            <a:r>
              <a:rPr lang="en-US" sz="2000" dirty="0"/>
              <a:t>Sn superconducting undulators at LBNL</a:t>
            </a:r>
          </a:p>
          <a:p>
            <a:pPr lvl="1"/>
            <a:r>
              <a:rPr lang="en-US" sz="1800" dirty="0"/>
              <a:t>Developed fabrication and processing techniques for Nb</a:t>
            </a:r>
            <a:r>
              <a:rPr lang="en-US" sz="1800" baseline="-25000" dirty="0"/>
              <a:t>3</a:t>
            </a:r>
            <a:r>
              <a:rPr lang="en-US" sz="1800" dirty="0"/>
              <a:t>Sn undulators (Wire and core insulation, Winding, reaction, epoxy impregnation)</a:t>
            </a:r>
          </a:p>
          <a:p>
            <a:r>
              <a:rPr lang="en-US" sz="2000" dirty="0"/>
              <a:t>Developed quench protection system for high current density undulators</a:t>
            </a:r>
          </a:p>
          <a:p>
            <a:r>
              <a:rPr lang="en-US" sz="2000" dirty="0"/>
              <a:t>Functionality of the YBCO field corrector system was demonstrated</a:t>
            </a:r>
          </a:p>
          <a:p>
            <a:r>
              <a:rPr lang="en-US" sz="2000" dirty="0"/>
              <a:t>Currently ANL is leading effort to install and operate two Nb</a:t>
            </a:r>
            <a:r>
              <a:rPr lang="en-US" sz="2000" baseline="-25000" dirty="0"/>
              <a:t>3</a:t>
            </a:r>
            <a:r>
              <a:rPr lang="en-US" sz="2000" dirty="0"/>
              <a:t>Sn undulators at APS</a:t>
            </a:r>
          </a:p>
          <a:p>
            <a:pPr lvl="1"/>
            <a:r>
              <a:rPr lang="en-US" sz="1600" dirty="0"/>
              <a:t>Effort led by ANL in collaboration with FNAL (conductor and heat treatment optimization) and LBNL (quench protection)</a:t>
            </a:r>
          </a:p>
          <a:p>
            <a:r>
              <a:rPr lang="en-US" sz="2000" dirty="0"/>
              <a:t>Areas of interest for future facilities</a:t>
            </a:r>
          </a:p>
          <a:p>
            <a:pPr lvl="1"/>
            <a:r>
              <a:rPr lang="en-US" sz="1600" dirty="0"/>
              <a:t>Helical SCUs</a:t>
            </a:r>
          </a:p>
          <a:p>
            <a:pPr lvl="1"/>
            <a:r>
              <a:rPr lang="en-US" sz="1600" dirty="0"/>
              <a:t>Polarization control with SCUs</a:t>
            </a:r>
          </a:p>
          <a:p>
            <a:pPr lvl="1"/>
            <a:r>
              <a:rPr lang="en-US" sz="1600" dirty="0"/>
              <a:t>Use of other materials to further increase on axis field (REBCO is main candidate at this point)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11B2D-A0FE-4BD3-B19B-FB6415511553}" type="slidenum">
              <a:rPr lang="en-US" smtClean="0"/>
              <a:pPr/>
              <a:t>115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434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B94D23E4-2653-5E47-B113-29D5F8BDB8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Undulator evolution</a:t>
            </a:r>
            <a:endParaRPr lang="en-US" altLang="en-US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AD2C19BB-A219-B548-BD8A-7DED4C166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B55B-1F78-B249-9082-9EB70A9117F8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B57B3874-4767-434A-9C4E-0FCAA8EEA57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24600"/>
            <a:ext cx="2844800" cy="396875"/>
          </a:xfrm>
        </p:spPr>
        <p:txBody>
          <a:bodyPr/>
          <a:lstStyle/>
          <a:p>
            <a:r>
              <a:rPr lang="en-US" altLang="en-US"/>
              <a:t>July 26, 2006</a:t>
            </a: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8DF8AC74-96A2-5241-851A-D8A126ADF87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24600"/>
            <a:ext cx="3860800" cy="396875"/>
          </a:xfrm>
        </p:spPr>
        <p:txBody>
          <a:bodyPr/>
          <a:lstStyle/>
          <a:p>
            <a:r>
              <a:rPr lang="en-US" altLang="en-US"/>
              <a:t>Soren Prestemon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49F3BBB9-F634-4F4B-A43B-AC2247CDA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2058" y="1661343"/>
            <a:ext cx="1981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1600" b="1" dirty="0"/>
              <a:t>ALS U50 (1993)</a:t>
            </a:r>
          </a:p>
          <a:p>
            <a:pPr>
              <a:buFontTx/>
              <a:buNone/>
            </a:pPr>
            <a:r>
              <a:rPr lang="en-US" altLang="en-US" sz="1600" b="1" dirty="0"/>
              <a:t>Hybrid permanent magnet technology</a:t>
            </a:r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3D8E55BD-3639-7249-8610-A4C9E75A8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6166" y="4114800"/>
            <a:ext cx="19812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1600" b="1" dirty="0"/>
              <a:t> ALS SCU (200?)</a:t>
            </a:r>
          </a:p>
          <a:p>
            <a:pPr>
              <a:buFontTx/>
              <a:buNone/>
            </a:pPr>
            <a:r>
              <a:rPr lang="en-US" altLang="en-US" sz="1600" b="1" dirty="0"/>
              <a:t>Nb</a:t>
            </a:r>
            <a:r>
              <a:rPr lang="en-US" altLang="en-US" sz="1600" b="1" baseline="-25000" dirty="0"/>
              <a:t>3</a:t>
            </a:r>
            <a:r>
              <a:rPr lang="en-US" altLang="en-US" sz="1600" b="1" dirty="0"/>
              <a:t>Sn superconducting undulator</a:t>
            </a:r>
          </a:p>
        </p:txBody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16E92D24-1C31-2C40-95C7-B2FF10FD6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3575" y="4548957"/>
            <a:ext cx="16764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1600" b="1" dirty="0"/>
              <a:t>Spring8  IVUN (2000) </a:t>
            </a:r>
          </a:p>
          <a:p>
            <a:pPr>
              <a:buFontTx/>
              <a:buNone/>
            </a:pPr>
            <a:r>
              <a:rPr lang="en-US" altLang="en-US" sz="1600" b="1" dirty="0"/>
              <a:t>Small gap In-vacuum device</a:t>
            </a:r>
          </a:p>
        </p:txBody>
      </p:sp>
      <p:pic>
        <p:nvPicPr>
          <p:cNvPr id="11270" name="Picture 6">
            <a:extLst>
              <a:ext uri="{FF2B5EF4-FFF2-40B4-BE49-F238E27FC236}">
                <a16:creationId xmlns:a16="http://schemas.microsoft.com/office/drawing/2014/main" id="{45C6E4BA-9FD4-7B44-A6FB-E3122C2B2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7" r="10817" b="12112"/>
          <a:stretch>
            <a:fillRect/>
          </a:stretch>
        </p:blipFill>
        <p:spPr bwMode="auto">
          <a:xfrm>
            <a:off x="9849945" y="775494"/>
            <a:ext cx="2336800" cy="324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Rectangle 7">
            <a:extLst>
              <a:ext uri="{FF2B5EF4-FFF2-40B4-BE49-F238E27FC236}">
                <a16:creationId xmlns:a16="http://schemas.microsoft.com/office/drawing/2014/main" id="{7A417EE0-82FE-4943-BAAD-472C42385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1295400"/>
            <a:ext cx="20574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1600" b="1" dirty="0"/>
              <a:t>ALS EPU50 (1998)</a:t>
            </a:r>
          </a:p>
          <a:p>
            <a:pPr>
              <a:buFontTx/>
              <a:buNone/>
            </a:pPr>
            <a:r>
              <a:rPr lang="en-US" altLang="en-US" sz="1600" b="1" dirty="0"/>
              <a:t>Pure permanent magnet technology, Elliptically polarizing capability</a:t>
            </a:r>
          </a:p>
        </p:txBody>
      </p:sp>
      <p:pic>
        <p:nvPicPr>
          <p:cNvPr id="11272" name="Picture 8">
            <a:extLst>
              <a:ext uri="{FF2B5EF4-FFF2-40B4-BE49-F238E27FC236}">
                <a16:creationId xmlns:a16="http://schemas.microsoft.com/office/drawing/2014/main" id="{07FE1B5D-25C6-4D48-85EB-B0E23B201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1" t="949" r="3595" b="4747"/>
          <a:stretch>
            <a:fillRect/>
          </a:stretch>
        </p:blipFill>
        <p:spPr bwMode="auto">
          <a:xfrm>
            <a:off x="89858" y="1143000"/>
            <a:ext cx="2336800" cy="307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>
            <a:extLst>
              <a:ext uri="{FF2B5EF4-FFF2-40B4-BE49-F238E27FC236}">
                <a16:creationId xmlns:a16="http://schemas.microsoft.com/office/drawing/2014/main" id="{3E82FA36-03DE-1D42-9994-0CB95FDF5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206" y="3200399"/>
            <a:ext cx="2211568" cy="294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>
            <a:extLst>
              <a:ext uri="{FF2B5EF4-FFF2-40B4-BE49-F238E27FC236}">
                <a16:creationId xmlns:a16="http://schemas.microsoft.com/office/drawing/2014/main" id="{8DD5DAC4-3BAA-6947-80A5-FAAC38F86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7" y="4219195"/>
            <a:ext cx="2743200" cy="205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E86AC6-8AFF-0143-9E12-26E1155F2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variety of technologies exist to produce undulating fields, with permanent magnet systems serving as the workhorse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195">
                <a:solidFill>
                  <a:srgbClr val="3DD8FF"/>
                </a:solidFill>
              </a:rPr>
              <a:t>13</a:t>
            </a:fld>
            <a:endParaRPr sz="1195">
              <a:solidFill>
                <a:srgbClr val="3DD8FF"/>
              </a:solidFill>
            </a:endParaRPr>
          </a:p>
        </p:txBody>
      </p:sp>
      <p:pic>
        <p:nvPicPr>
          <p:cNvPr id="69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1541859" y="1254133"/>
            <a:ext cx="2982516" cy="2098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droppedImage.tiff"/>
          <p:cNvPicPr/>
          <p:nvPr/>
        </p:nvPicPr>
        <p:blipFill>
          <a:blip r:embed="rId3"/>
          <a:stretch>
            <a:fillRect/>
          </a:stretch>
        </p:blipFill>
        <p:spPr>
          <a:xfrm>
            <a:off x="2779494" y="1839516"/>
            <a:ext cx="2968249" cy="2277070"/>
          </a:xfrm>
          <a:prstGeom prst="rect">
            <a:avLst/>
          </a:prstGeom>
          <a:ln w="12700">
            <a:round/>
          </a:ln>
        </p:spPr>
      </p:pic>
      <p:pic>
        <p:nvPicPr>
          <p:cNvPr id="71" name="pasted-image.pdf"/>
          <p:cNvPicPr/>
          <p:nvPr/>
        </p:nvPicPr>
        <p:blipFill>
          <a:blip r:embed="rId4"/>
          <a:stretch>
            <a:fillRect/>
          </a:stretch>
        </p:blipFill>
        <p:spPr>
          <a:xfrm>
            <a:off x="3837255" y="2528427"/>
            <a:ext cx="3414376" cy="2277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72" name="pasted-image.pdf"/>
          <p:cNvPicPr/>
          <p:nvPr/>
        </p:nvPicPr>
        <p:blipFill>
          <a:blip r:embed="rId5"/>
          <a:stretch>
            <a:fillRect/>
          </a:stretch>
        </p:blipFill>
        <p:spPr>
          <a:xfrm>
            <a:off x="5246320" y="3309140"/>
            <a:ext cx="3299169" cy="2277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pasted-image.pdf"/>
          <p:cNvPicPr/>
          <p:nvPr/>
        </p:nvPicPr>
        <p:blipFill>
          <a:blip r:embed="rId6"/>
          <a:stretch>
            <a:fillRect/>
          </a:stretch>
        </p:blipFill>
        <p:spPr>
          <a:xfrm>
            <a:off x="7005891" y="3925691"/>
            <a:ext cx="3657644" cy="2744786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Shape 74"/>
          <p:cNvSpPr/>
          <p:nvPr/>
        </p:nvSpPr>
        <p:spPr>
          <a:xfrm>
            <a:off x="4487338" y="1158580"/>
            <a:ext cx="2093715" cy="548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547" dirty="0"/>
              <a:t>Superconducting bifilar,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547" dirty="0"/>
              <a:t>Stanford, circa 1977</a:t>
            </a:r>
          </a:p>
        </p:txBody>
      </p:sp>
      <p:sp>
        <p:nvSpPr>
          <p:cNvPr id="75" name="Shape 75"/>
          <p:cNvSpPr/>
          <p:nvPr/>
        </p:nvSpPr>
        <p:spPr>
          <a:xfrm>
            <a:off x="5713321" y="1738167"/>
            <a:ext cx="1803764" cy="548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547"/>
              <a:t>PM hybrid, fixed gap,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547"/>
              <a:t>LCLS, Slac</a:t>
            </a:r>
          </a:p>
        </p:txBody>
      </p:sp>
      <p:sp>
        <p:nvSpPr>
          <p:cNvPr id="76" name="Shape 76"/>
          <p:cNvSpPr/>
          <p:nvPr/>
        </p:nvSpPr>
        <p:spPr>
          <a:xfrm>
            <a:off x="7291868" y="2431317"/>
            <a:ext cx="1191225" cy="548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547"/>
              <a:t>PM EPU,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547"/>
              <a:t>Fermi, Trieste</a:t>
            </a:r>
          </a:p>
        </p:txBody>
      </p:sp>
      <p:sp>
        <p:nvSpPr>
          <p:cNvPr id="77" name="Shape 77"/>
          <p:cNvSpPr/>
          <p:nvPr/>
        </p:nvSpPr>
        <p:spPr>
          <a:xfrm>
            <a:off x="8538281" y="3270707"/>
            <a:ext cx="1187826" cy="548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547"/>
              <a:t>IVID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547"/>
              <a:t>XFEL SPring8</a:t>
            </a:r>
          </a:p>
        </p:txBody>
      </p:sp>
      <p:sp>
        <p:nvSpPr>
          <p:cNvPr id="78" name="Shape 78"/>
          <p:cNvSpPr/>
          <p:nvPr/>
        </p:nvSpPr>
        <p:spPr>
          <a:xfrm>
            <a:off x="4937311" y="5711777"/>
            <a:ext cx="2068580" cy="548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547" dirty="0"/>
              <a:t>PM hybrid, variable gap,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547" dirty="0"/>
              <a:t>LCLS-II, </a:t>
            </a:r>
            <a:r>
              <a:rPr sz="1547" dirty="0" err="1"/>
              <a:t>Slac</a:t>
            </a:r>
            <a:endParaRPr sz="1547" dirty="0"/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 advAuto="0"/>
      <p:bldP spid="70" grpId="0" animBg="1" advAuto="0"/>
      <p:bldP spid="71" grpId="0" animBg="1" advAuto="0"/>
      <p:bldP spid="72" grpId="0" animBg="1" advAuto="0"/>
      <p:bldP spid="73" grpId="0" animBg="1" advAuto="0"/>
      <p:bldP spid="74" grpId="0" animBg="1" advAuto="0"/>
      <p:bldP spid="75" grpId="0" animBg="1" advAuto="0"/>
      <p:bldP spid="76" grpId="0" animBg="1" advAuto="0"/>
      <p:bldP spid="77" grpId="0" animBg="1" advAuto="0"/>
      <p:bldP spid="78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BD77D-BB19-2644-9905-284DAF5AC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0" y="11852"/>
            <a:ext cx="12192000" cy="1143000"/>
          </a:xfrm>
        </p:spPr>
        <p:txBody>
          <a:bodyPr>
            <a:normAutofit/>
          </a:bodyPr>
          <a:lstStyle/>
          <a:p>
            <a:r>
              <a:rPr lang="en-US" dirty="0"/>
              <a:t>Superconducting undulators – general approach</a:t>
            </a:r>
          </a:p>
        </p:txBody>
      </p:sp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DE9E5F48-021C-1440-A76E-43D38303F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B7399-8CE0-524D-B583-E84F91B064BD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27" name="Date Placeholder 1">
            <a:extLst>
              <a:ext uri="{FF2B5EF4-FFF2-40B4-BE49-F238E27FC236}">
                <a16:creationId xmlns:a16="http://schemas.microsoft.com/office/drawing/2014/main" id="{9895B93D-771A-2640-89FB-32850AE06F7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endParaRPr lang="en-US" altLang="en-US" dirty="0"/>
          </a:p>
        </p:txBody>
      </p:sp>
      <p:sp>
        <p:nvSpPr>
          <p:cNvPr id="28" name="Footer Placeholder 2">
            <a:extLst>
              <a:ext uri="{FF2B5EF4-FFF2-40B4-BE49-F238E27FC236}">
                <a16:creationId xmlns:a16="http://schemas.microsoft.com/office/drawing/2014/main" id="{9659A331-F386-1042-8A4C-437B35CF8C1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endParaRPr lang="en-US" altLang="en-US" dirty="0"/>
          </a:p>
        </p:txBody>
      </p:sp>
      <p:graphicFrame>
        <p:nvGraphicFramePr>
          <p:cNvPr id="12290" name="Object 2">
            <a:extLst>
              <a:ext uri="{FF2B5EF4-FFF2-40B4-BE49-F238E27FC236}">
                <a16:creationId xmlns:a16="http://schemas.microsoft.com/office/drawing/2014/main" id="{A9FB79FF-3B8C-D943-8BC2-A7607C3A593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81401" y="5029201"/>
          <a:ext cx="1089025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7" name="Bitmap Image" r:id="rId3" imgW="2794000" imgH="2959100" progId="Paint.Picture">
                  <p:embed/>
                </p:oleObj>
              </mc:Choice>
              <mc:Fallback>
                <p:oleObj name="Bitmap Image" r:id="rId3" imgW="2794000" imgH="2959100" progId="Paint.Picture">
                  <p:embed/>
                  <p:pic>
                    <p:nvPicPr>
                      <p:cNvPr id="12290" name="Object 2">
                        <a:extLst>
                          <a:ext uri="{FF2B5EF4-FFF2-40B4-BE49-F238E27FC236}">
                            <a16:creationId xmlns:a16="http://schemas.microsoft.com/office/drawing/2014/main" id="{A9FB79FF-3B8C-D943-8BC2-A7607C3A593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1" y="5029201"/>
                        <a:ext cx="1089025" cy="115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2" name="Picture 4">
            <a:extLst>
              <a:ext uri="{FF2B5EF4-FFF2-40B4-BE49-F238E27FC236}">
                <a16:creationId xmlns:a16="http://schemas.microsoft.com/office/drawing/2014/main" id="{8B06C590-ADDA-8B49-A941-B79E6E2B9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876801"/>
            <a:ext cx="19304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>
            <a:extLst>
              <a:ext uri="{FF2B5EF4-FFF2-40B4-BE49-F238E27FC236}">
                <a16:creationId xmlns:a16="http://schemas.microsoft.com/office/drawing/2014/main" id="{5186214C-E16C-944C-82D5-99F248645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1" y="1925639"/>
            <a:ext cx="3725863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>
            <a:extLst>
              <a:ext uri="{FF2B5EF4-FFF2-40B4-BE49-F238E27FC236}">
                <a16:creationId xmlns:a16="http://schemas.microsoft.com/office/drawing/2014/main" id="{6B37A86C-41E4-1941-B631-4C9DFD05B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1304925"/>
            <a:ext cx="2503488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5" name="Oval 7">
            <a:extLst>
              <a:ext uri="{FF2B5EF4-FFF2-40B4-BE49-F238E27FC236}">
                <a16:creationId xmlns:a16="http://schemas.microsoft.com/office/drawing/2014/main" id="{0B263167-94CF-D843-B50E-C484F644C6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89638" y="1925638"/>
            <a:ext cx="508000" cy="6223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6" name="Freeform 8">
            <a:extLst>
              <a:ext uri="{FF2B5EF4-FFF2-40B4-BE49-F238E27FC236}">
                <a16:creationId xmlns:a16="http://schemas.microsoft.com/office/drawing/2014/main" id="{83367B90-5E7F-894A-911B-35136DFFDC3B}"/>
              </a:ext>
            </a:extLst>
          </p:cNvPr>
          <p:cNvSpPr>
            <a:spLocks noChangeAspect="1"/>
          </p:cNvSpPr>
          <p:nvPr/>
        </p:nvSpPr>
        <p:spPr bwMode="auto">
          <a:xfrm>
            <a:off x="6497638" y="2132014"/>
            <a:ext cx="785812" cy="268287"/>
          </a:xfrm>
          <a:custGeom>
            <a:avLst/>
            <a:gdLst>
              <a:gd name="T0" fmla="*/ 0 w 517"/>
              <a:gd name="T1" fmla="*/ 104 h 186"/>
              <a:gd name="T2" fmla="*/ 74 w 517"/>
              <a:gd name="T3" fmla="*/ 97 h 186"/>
              <a:gd name="T4" fmla="*/ 203 w 517"/>
              <a:gd name="T5" fmla="*/ 172 h 186"/>
              <a:gd name="T6" fmla="*/ 339 w 517"/>
              <a:gd name="T7" fmla="*/ 16 h 186"/>
              <a:gd name="T8" fmla="*/ 517 w 517"/>
              <a:gd name="T9" fmla="*/ 77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7" h="186">
                <a:moveTo>
                  <a:pt x="0" y="104"/>
                </a:moveTo>
                <a:cubicBezTo>
                  <a:pt x="11" y="104"/>
                  <a:pt x="40" y="86"/>
                  <a:pt x="74" y="97"/>
                </a:cubicBezTo>
                <a:cubicBezTo>
                  <a:pt x="108" y="108"/>
                  <a:pt x="159" y="186"/>
                  <a:pt x="203" y="172"/>
                </a:cubicBezTo>
                <a:cubicBezTo>
                  <a:pt x="247" y="158"/>
                  <a:pt x="287" y="32"/>
                  <a:pt x="339" y="16"/>
                </a:cubicBezTo>
                <a:cubicBezTo>
                  <a:pt x="391" y="0"/>
                  <a:pt x="480" y="64"/>
                  <a:pt x="517" y="77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7" name="Line 9">
            <a:extLst>
              <a:ext uri="{FF2B5EF4-FFF2-40B4-BE49-F238E27FC236}">
                <a16:creationId xmlns:a16="http://schemas.microsoft.com/office/drawing/2014/main" id="{82699266-3B9C-3849-A8F5-10D36CC70181}"/>
              </a:ext>
            </a:extLst>
          </p:cNvPr>
          <p:cNvSpPr>
            <a:spLocks noChangeAspect="1" noChangeShapeType="1"/>
          </p:cNvSpPr>
          <p:nvPr/>
        </p:nvSpPr>
        <p:spPr bwMode="auto">
          <a:xfrm flipV="1">
            <a:off x="2209801" y="2890838"/>
            <a:ext cx="874713" cy="1397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8" name="Text Box 10">
            <a:extLst>
              <a:ext uri="{FF2B5EF4-FFF2-40B4-BE49-F238E27FC236}">
                <a16:creationId xmlns:a16="http://schemas.microsoft.com/office/drawing/2014/main" id="{019155B0-332D-E342-805B-11706582B2F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862138" y="2641600"/>
            <a:ext cx="11795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1200">
                <a:latin typeface="Times New Roman" panose="02020603050405020304" pitchFamily="18" charset="0"/>
              </a:rPr>
              <a:t>Electron beam</a:t>
            </a:r>
          </a:p>
        </p:txBody>
      </p:sp>
      <p:sp>
        <p:nvSpPr>
          <p:cNvPr id="12299" name="Oval 11">
            <a:extLst>
              <a:ext uri="{FF2B5EF4-FFF2-40B4-BE49-F238E27FC236}">
                <a16:creationId xmlns:a16="http://schemas.microsoft.com/office/drawing/2014/main" id="{47A9ADCB-2407-D04C-8416-A318B20477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461375" y="3305176"/>
            <a:ext cx="509588" cy="620713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300" name="Picture 12">
            <a:extLst>
              <a:ext uri="{FF2B5EF4-FFF2-40B4-BE49-F238E27FC236}">
                <a16:creationId xmlns:a16="http://schemas.microsoft.com/office/drawing/2014/main" id="{94DA874C-EEB9-364D-ADF4-90F285EC7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226" y="4270375"/>
            <a:ext cx="2436813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01" name="Line 13">
            <a:extLst>
              <a:ext uri="{FF2B5EF4-FFF2-40B4-BE49-F238E27FC236}">
                <a16:creationId xmlns:a16="http://schemas.microsoft.com/office/drawing/2014/main" id="{8FF492EB-4070-1341-8230-A029B7166F5F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8753475" y="3925889"/>
            <a:ext cx="0" cy="2746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2" name="Text Box 14">
            <a:extLst>
              <a:ext uri="{FF2B5EF4-FFF2-40B4-BE49-F238E27FC236}">
                <a16:creationId xmlns:a16="http://schemas.microsoft.com/office/drawing/2014/main" id="{0AD6A8F7-09B1-0444-9D67-6D5F4B74982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402389" y="1436689"/>
            <a:ext cx="8604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1200">
                <a:solidFill>
                  <a:srgbClr val="008000"/>
                </a:solidFill>
                <a:latin typeface="Times New Roman" panose="02020603050405020304" pitchFamily="18" charset="0"/>
              </a:rPr>
              <a:t>Yoke</a:t>
            </a:r>
          </a:p>
        </p:txBody>
      </p:sp>
      <p:sp>
        <p:nvSpPr>
          <p:cNvPr id="12303" name="Text Box 15">
            <a:extLst>
              <a:ext uri="{FF2B5EF4-FFF2-40B4-BE49-F238E27FC236}">
                <a16:creationId xmlns:a16="http://schemas.microsoft.com/office/drawing/2014/main" id="{795D4940-1E4D-B147-AB66-8984BBBCF63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515475" y="2074864"/>
            <a:ext cx="7937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1200">
                <a:solidFill>
                  <a:srgbClr val="008000"/>
                </a:solidFill>
                <a:latin typeface="Times New Roman" panose="02020603050405020304" pitchFamily="18" charset="0"/>
              </a:rPr>
              <a:t>Coil</a:t>
            </a:r>
          </a:p>
        </p:txBody>
      </p:sp>
      <p:sp>
        <p:nvSpPr>
          <p:cNvPr id="12304" name="Line 16">
            <a:extLst>
              <a:ext uri="{FF2B5EF4-FFF2-40B4-BE49-F238E27FC236}">
                <a16:creationId xmlns:a16="http://schemas.microsoft.com/office/drawing/2014/main" id="{156A1B30-94C4-4B44-ABF6-A7FD8D924ED4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9259888" y="2338388"/>
            <a:ext cx="436562" cy="139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5" name="Oval 17">
            <a:extLst>
              <a:ext uri="{FF2B5EF4-FFF2-40B4-BE49-F238E27FC236}">
                <a16:creationId xmlns:a16="http://schemas.microsoft.com/office/drawing/2014/main" id="{8807C412-65DA-424B-BB3C-542825368E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43788" y="4200526"/>
            <a:ext cx="800100" cy="34607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6" name="Text Box 18">
            <a:extLst>
              <a:ext uri="{FF2B5EF4-FFF2-40B4-BE49-F238E27FC236}">
                <a16:creationId xmlns:a16="http://schemas.microsoft.com/office/drawing/2014/main" id="{37A8D678-41A8-5649-9FFE-914C50C7595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733800" y="4191001"/>
            <a:ext cx="21859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1200" i="1"/>
              <a:t>Nb</a:t>
            </a:r>
            <a:r>
              <a:rPr lang="en-US" altLang="en-US" sz="1200" i="1" baseline="-25000"/>
              <a:t>3</a:t>
            </a:r>
            <a:r>
              <a:rPr lang="en-US" altLang="en-US" sz="1200" i="1"/>
              <a:t>Sn cable, made of 6 wires</a:t>
            </a:r>
          </a:p>
          <a:p>
            <a:pPr algn="ctr" eaLnBrk="0" hangingPunct="0"/>
            <a:endParaRPr lang="en-US" altLang="en-US" sz="1200" i="1"/>
          </a:p>
          <a:p>
            <a:pPr algn="ctr" eaLnBrk="0" hangingPunct="0"/>
            <a:r>
              <a:rPr lang="en-US" altLang="en-US" sz="1200" i="1"/>
              <a:t>Ic (6T,4.2K) ~ 510A, 52% Cu </a:t>
            </a:r>
          </a:p>
          <a:p>
            <a:pPr algn="ctr" eaLnBrk="0" hangingPunct="0"/>
            <a:endParaRPr lang="en-US" altLang="en-US" sz="1200" i="1"/>
          </a:p>
        </p:txBody>
      </p:sp>
      <p:sp>
        <p:nvSpPr>
          <p:cNvPr id="12307" name="Oval 19">
            <a:extLst>
              <a:ext uri="{FF2B5EF4-FFF2-40B4-BE49-F238E27FC236}">
                <a16:creationId xmlns:a16="http://schemas.microsoft.com/office/drawing/2014/main" id="{75A8A726-B422-3D4A-9CDC-613E0E8686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33801" y="5257801"/>
            <a:ext cx="142875" cy="1365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8" name="Line 20">
            <a:extLst>
              <a:ext uri="{FF2B5EF4-FFF2-40B4-BE49-F238E27FC236}">
                <a16:creationId xmlns:a16="http://schemas.microsoft.com/office/drawing/2014/main" id="{40156C8F-910C-DD46-95A9-A20AF5E1649B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7080250" y="1719264"/>
            <a:ext cx="363538" cy="2762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309" name="Picture 21">
            <a:extLst>
              <a:ext uri="{FF2B5EF4-FFF2-40B4-BE49-F238E27FC236}">
                <a16:creationId xmlns:a16="http://schemas.microsoft.com/office/drawing/2014/main" id="{7344E22A-E174-4F45-A8C6-C6B653050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886201"/>
            <a:ext cx="1239838" cy="158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10" name="Text Box 22">
            <a:extLst>
              <a:ext uri="{FF2B5EF4-FFF2-40B4-BE49-F238E27FC236}">
                <a16:creationId xmlns:a16="http://schemas.microsoft.com/office/drawing/2014/main" id="{58679407-7B77-4448-A7CC-1D9398548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1051" y="5915025"/>
            <a:ext cx="1438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latin typeface="Times New Roman" panose="02020603050405020304" pitchFamily="18" charset="0"/>
              </a:rPr>
              <a:t>0.48mm diameter</a:t>
            </a:r>
          </a:p>
        </p:txBody>
      </p:sp>
      <p:sp>
        <p:nvSpPr>
          <p:cNvPr id="12311" name="Line 23">
            <a:extLst>
              <a:ext uri="{FF2B5EF4-FFF2-40B4-BE49-F238E27FC236}">
                <a16:creationId xmlns:a16="http://schemas.microsoft.com/office/drawing/2014/main" id="{353B3D07-9926-824C-A2C2-33337F742C9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10400" y="44196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12" name="Line 24">
            <a:extLst>
              <a:ext uri="{FF2B5EF4-FFF2-40B4-BE49-F238E27FC236}">
                <a16:creationId xmlns:a16="http://schemas.microsoft.com/office/drawing/2014/main" id="{C28212B2-6151-F64B-84B7-7DA83B39253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48200" y="5334000"/>
            <a:ext cx="457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13" name="Line 25">
            <a:extLst>
              <a:ext uri="{FF2B5EF4-FFF2-40B4-BE49-F238E27FC236}">
                <a16:creationId xmlns:a16="http://schemas.microsoft.com/office/drawing/2014/main" id="{B17A8E43-12C7-A74E-BCAE-EFFD5418385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971800" y="4953000"/>
            <a:ext cx="838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14" name="Text Box 26">
            <a:extLst>
              <a:ext uri="{FF2B5EF4-FFF2-40B4-BE49-F238E27FC236}">
                <a16:creationId xmlns:a16="http://schemas.microsoft.com/office/drawing/2014/main" id="{9D656393-6FE4-324B-B2C4-2EB06AC7E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178425"/>
            <a:ext cx="13668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latin typeface="Times New Roman" panose="02020603050405020304" pitchFamily="18" charset="0"/>
              </a:rPr>
              <a:t>~40</a:t>
            </a:r>
            <a:r>
              <a:rPr lang="en-US" altLang="en-US" sz="1400">
                <a:latin typeface="Symbol" pitchFamily="2" charset="2"/>
              </a:rPr>
              <a:t>m</a:t>
            </a:r>
            <a:r>
              <a:rPr lang="en-US" altLang="en-US" sz="1400">
                <a:latin typeface="Times New Roman" panose="02020603050405020304" pitchFamily="18" charset="0"/>
              </a:rPr>
              <a:t>m diameter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8F863-4984-244B-BDC6-3DF8FC2B8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considerations</a:t>
            </a:r>
            <a:br>
              <a:rPr lang="en-US" dirty="0"/>
            </a:br>
            <a:r>
              <a:rPr lang="en-US" dirty="0"/>
              <a:t>Motivation for Nb3Sn SCU’s</a:t>
            </a:r>
          </a:p>
        </p:txBody>
      </p:sp>
      <p:pic>
        <p:nvPicPr>
          <p:cNvPr id="16386" name="Picture 1026">
            <a:extLst>
              <a:ext uri="{FF2B5EF4-FFF2-40B4-BE49-F238E27FC236}">
                <a16:creationId xmlns:a16="http://schemas.microsoft.com/office/drawing/2014/main" id="{9D061604-DD68-8E4B-94C9-9785A515F9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216" y="2348705"/>
            <a:ext cx="5025084" cy="3876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23138E07-78FC-364D-8DF5-B808E52FF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2FFA-F29C-C94F-B67A-54641B80413A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16388" name="Rectangle 1028">
            <a:extLst>
              <a:ext uri="{FF2B5EF4-FFF2-40B4-BE49-F238E27FC236}">
                <a16:creationId xmlns:a16="http://schemas.microsoft.com/office/drawing/2014/main" id="{C6910025-0E4D-B748-B91F-2C5C73DF7084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219200"/>
            <a:ext cx="5866712" cy="1219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1400" b="1" dirty="0"/>
              <a:t>Motivation for SCU’s</a:t>
            </a:r>
          </a:p>
          <a:p>
            <a:pPr lvl="1">
              <a:lnSpc>
                <a:spcPct val="80000"/>
              </a:lnSpc>
            </a:pPr>
            <a:r>
              <a:rPr lang="en-US" altLang="en-US" sz="1200" dirty="0"/>
              <a:t>Promises the best performance, in terms of spectral range and brightness, compared to competing technologies (PM, PM hybrid, Cryo-PM, …)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altLang="en-US" sz="1200" dirty="0"/>
              <a:t> </a:t>
            </a:r>
            <a:endParaRPr lang="en-US" altLang="en-US" sz="1000" dirty="0"/>
          </a:p>
        </p:txBody>
      </p:sp>
      <p:sp>
        <p:nvSpPr>
          <p:cNvPr id="16389" name="Rectangle 1029">
            <a:extLst>
              <a:ext uri="{FF2B5EF4-FFF2-40B4-BE49-F238E27FC236}">
                <a16:creationId xmlns:a16="http://schemas.microsoft.com/office/drawing/2014/main" id="{A695DD53-5797-C441-A953-1B9F56C93A1C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908887" y="1143000"/>
            <a:ext cx="5283113" cy="1905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1400" b="1" dirty="0"/>
              <a:t>Motivation for Nb</a:t>
            </a:r>
            <a:r>
              <a:rPr lang="en-US" altLang="en-US" sz="1400" b="1" baseline="-25000" dirty="0"/>
              <a:t>3</a:t>
            </a:r>
            <a:r>
              <a:rPr lang="en-US" altLang="en-US" sz="1400" b="1" dirty="0"/>
              <a:t>Sn</a:t>
            </a:r>
          </a:p>
          <a:p>
            <a:pPr lvl="1">
              <a:lnSpc>
                <a:spcPct val="80000"/>
              </a:lnSpc>
            </a:pPr>
            <a:r>
              <a:rPr lang="en-US" altLang="en-US" sz="1200" dirty="0"/>
              <a:t>Low stored energy in magnetic system</a:t>
            </a:r>
          </a:p>
          <a:p>
            <a:pPr lvl="2">
              <a:lnSpc>
                <a:spcPct val="80000"/>
              </a:lnSpc>
            </a:pPr>
            <a:r>
              <a:rPr lang="en-US" altLang="en-US" sz="1000" dirty="0"/>
              <a:t>“break free” from </a:t>
            </a:r>
            <a:r>
              <a:rPr lang="en-US" altLang="en-US" sz="1000" dirty="0" err="1"/>
              <a:t>J</a:t>
            </a:r>
            <a:r>
              <a:rPr lang="en-US" altLang="en-US" sz="1000" baseline="-25000" dirty="0" err="1"/>
              <a:t>cu</a:t>
            </a:r>
            <a:r>
              <a:rPr lang="en-US" altLang="en-US" sz="1000" dirty="0"/>
              <a:t> protection limitation</a:t>
            </a:r>
          </a:p>
          <a:p>
            <a:pPr lvl="1">
              <a:lnSpc>
                <a:spcPct val="80000"/>
              </a:lnSpc>
            </a:pPr>
            <a:r>
              <a:rPr lang="en-US" altLang="en-US" sz="1200" dirty="0"/>
              <a:t>Take advantage of high </a:t>
            </a:r>
            <a:r>
              <a:rPr lang="en-US" altLang="en-US" sz="1200" dirty="0" err="1"/>
              <a:t>Jc</a:t>
            </a:r>
            <a:r>
              <a:rPr lang="en-US" altLang="en-US" sz="1200" dirty="0"/>
              <a:t>, low Cu fraction in Nb</a:t>
            </a:r>
            <a:r>
              <a:rPr lang="en-US" altLang="en-US" sz="1200" baseline="-25000" dirty="0"/>
              <a:t>3</a:t>
            </a:r>
            <a:r>
              <a:rPr lang="en-US" altLang="en-US" sz="1200" dirty="0"/>
              <a:t>Sn</a:t>
            </a:r>
          </a:p>
          <a:p>
            <a:pPr lvl="1">
              <a:lnSpc>
                <a:spcPct val="80000"/>
              </a:lnSpc>
            </a:pPr>
            <a:r>
              <a:rPr lang="en-US" altLang="en-US" sz="1200" dirty="0"/>
              <a:t>“High” T</a:t>
            </a:r>
            <a:r>
              <a:rPr lang="en-US" altLang="en-US" sz="1200" baseline="-25000" dirty="0"/>
              <a:t>c</a:t>
            </a:r>
            <a:r>
              <a:rPr lang="en-US" altLang="en-US" sz="1200" dirty="0"/>
              <a:t> (~18K) of Nb</a:t>
            </a:r>
            <a:r>
              <a:rPr lang="en-US" altLang="en-US" sz="1200" baseline="-25000" dirty="0"/>
              <a:t>3</a:t>
            </a:r>
            <a:r>
              <a:rPr lang="en-US" altLang="en-US" sz="1200" dirty="0"/>
              <a:t>Sn provides temperature margin for operation with uncertain/varying thermal loads</a:t>
            </a:r>
          </a:p>
          <a:p>
            <a:pPr lvl="1">
              <a:lnSpc>
                <a:spcPct val="80000"/>
              </a:lnSpc>
            </a:pPr>
            <a:endParaRPr lang="en-US" altLang="en-US" sz="1200" dirty="0"/>
          </a:p>
          <a:p>
            <a:pPr lvl="1">
              <a:lnSpc>
                <a:spcPct val="80000"/>
              </a:lnSpc>
              <a:buFontTx/>
              <a:buNone/>
            </a:pPr>
            <a:r>
              <a:rPr lang="en-US" altLang="en-US" sz="1200" b="1" dirty="0">
                <a:solidFill>
                  <a:srgbClr val="CC0000"/>
                </a:solidFill>
              </a:rPr>
              <a:t>=&gt; LBNL pioneered the use of Nb</a:t>
            </a:r>
            <a:r>
              <a:rPr lang="en-US" altLang="en-US" sz="1200" b="1" baseline="-25000" dirty="0">
                <a:solidFill>
                  <a:srgbClr val="CC0000"/>
                </a:solidFill>
              </a:rPr>
              <a:t>3</a:t>
            </a:r>
            <a:r>
              <a:rPr lang="en-US" altLang="en-US" sz="1200" b="1" dirty="0">
                <a:solidFill>
                  <a:srgbClr val="CC0000"/>
                </a:solidFill>
              </a:rPr>
              <a:t>Sn for SCU’s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200" b="1" dirty="0">
              <a:solidFill>
                <a:srgbClr val="CC0000"/>
              </a:solidFill>
            </a:endParaRPr>
          </a:p>
        </p:txBody>
      </p:sp>
      <p:sp>
        <p:nvSpPr>
          <p:cNvPr id="16390" name="Text Box 1030">
            <a:extLst>
              <a:ext uri="{FF2B5EF4-FFF2-40B4-BE49-F238E27FC236}">
                <a16:creationId xmlns:a16="http://schemas.microsoft.com/office/drawing/2014/main" id="{F1D34120-76FE-D747-B687-CCDFA64BB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487" y="1860604"/>
            <a:ext cx="411480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i="1" dirty="0">
                <a:latin typeface="Times New Roman" panose="02020603050405020304" pitchFamily="18" charset="0"/>
              </a:rPr>
              <a:t>Nb3Sn superconducting undulator performance curves</a:t>
            </a:r>
          </a:p>
          <a:p>
            <a:pPr>
              <a:spcBef>
                <a:spcPct val="50000"/>
              </a:spcBef>
            </a:pPr>
            <a:r>
              <a:rPr lang="en-US" altLang="en-US" sz="1400" i="1" dirty="0">
                <a:latin typeface="Times New Roman" panose="02020603050405020304" pitchFamily="18" charset="0"/>
              </a:rPr>
              <a:t>Assume </a:t>
            </a:r>
            <a:r>
              <a:rPr lang="en-US" altLang="en-US" sz="1400" i="1" dirty="0" err="1">
                <a:latin typeface="Times New Roman" panose="02020603050405020304" pitchFamily="18" charset="0"/>
              </a:rPr>
              <a:t>Asc</a:t>
            </a:r>
            <a:r>
              <a:rPr lang="en-US" altLang="en-US" sz="1400" i="1" dirty="0">
                <a:latin typeface="Times New Roman" panose="02020603050405020304" pitchFamily="18" charset="0"/>
              </a:rPr>
              <a:t>/</a:t>
            </a:r>
            <a:r>
              <a:rPr lang="en-US" altLang="en-US" sz="1400" i="1" dirty="0" err="1">
                <a:latin typeface="Times New Roman" panose="02020603050405020304" pitchFamily="18" charset="0"/>
              </a:rPr>
              <a:t>Atot</a:t>
            </a:r>
            <a:r>
              <a:rPr lang="en-US" altLang="en-US" sz="1400" i="1" dirty="0">
                <a:latin typeface="Times New Roman" panose="02020603050405020304" pitchFamily="18" charset="0"/>
              </a:rPr>
              <a:t>=24%, </a:t>
            </a:r>
            <a:r>
              <a:rPr lang="en-US" altLang="en-US" sz="1400" i="1" dirty="0" err="1">
                <a:latin typeface="Times New Roman" panose="02020603050405020304" pitchFamily="18" charset="0"/>
              </a:rPr>
              <a:t>Jc</a:t>
            </a:r>
            <a:r>
              <a:rPr lang="en-US" altLang="en-US" sz="1400" i="1" dirty="0">
                <a:latin typeface="Times New Roman" panose="02020603050405020304" pitchFamily="18" charset="0"/>
              </a:rPr>
              <a:t>(4.2K,6T)=6200A/mm</a:t>
            </a:r>
            <a:r>
              <a:rPr lang="en-US" altLang="en-US" sz="1400" i="1" baseline="30000" dirty="0">
                <a:latin typeface="Times New Roman" panose="02020603050405020304" pitchFamily="18" charset="0"/>
              </a:rPr>
              <a:t>2</a:t>
            </a:r>
          </a:p>
        </p:txBody>
      </p:sp>
      <p:grpSp>
        <p:nvGrpSpPr>
          <p:cNvPr id="16391" name="Group 1031">
            <a:extLst>
              <a:ext uri="{FF2B5EF4-FFF2-40B4-BE49-F238E27FC236}">
                <a16:creationId xmlns:a16="http://schemas.microsoft.com/office/drawing/2014/main" id="{EDE52A99-559C-1F4D-8A1F-242F8AA98787}"/>
              </a:ext>
            </a:extLst>
          </p:cNvPr>
          <p:cNvGrpSpPr>
            <a:grpSpLocks/>
          </p:cNvGrpSpPr>
          <p:nvPr/>
        </p:nvGrpSpPr>
        <p:grpSpPr bwMode="auto">
          <a:xfrm>
            <a:off x="102587" y="2348706"/>
            <a:ext cx="4495800" cy="3876675"/>
            <a:chOff x="3264" y="1824"/>
            <a:chExt cx="2496" cy="2208"/>
          </a:xfrm>
        </p:grpSpPr>
        <p:grpSp>
          <p:nvGrpSpPr>
            <p:cNvPr id="16392" name="Group 1032">
              <a:extLst>
                <a:ext uri="{FF2B5EF4-FFF2-40B4-BE49-F238E27FC236}">
                  <a16:creationId xmlns:a16="http://schemas.microsoft.com/office/drawing/2014/main" id="{8C5FCEF2-87FE-E04F-9BED-CC5C6BA34A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64" y="1824"/>
              <a:ext cx="2496" cy="2208"/>
              <a:chOff x="5232" y="14592"/>
              <a:chExt cx="6096" cy="4564"/>
            </a:xfrm>
          </p:grpSpPr>
          <p:graphicFrame>
            <p:nvGraphicFramePr>
              <p:cNvPr id="16393" name="Object 1033">
                <a:extLst>
                  <a:ext uri="{FF2B5EF4-FFF2-40B4-BE49-F238E27FC236}">
                    <a16:creationId xmlns:a16="http://schemas.microsoft.com/office/drawing/2014/main" id="{D442720E-00A4-4E47-9BB4-78A04595DC1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232" y="14880"/>
              <a:ext cx="6096" cy="42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441" name="Chart" r:id="rId4" imgW="9702800" imgH="6642100" progId="Excel.Chart.8">
                      <p:embed/>
                    </p:oleObj>
                  </mc:Choice>
                  <mc:Fallback>
                    <p:oleObj name="Chart" r:id="rId4" imgW="9702800" imgH="6642100" progId="Excel.Chart.8">
                      <p:embed/>
                      <p:pic>
                        <p:nvPicPr>
                          <p:cNvPr id="16393" name="Object 1033">
                            <a:extLst>
                              <a:ext uri="{FF2B5EF4-FFF2-40B4-BE49-F238E27FC236}">
                                <a16:creationId xmlns:a16="http://schemas.microsoft.com/office/drawing/2014/main" id="{D442720E-00A4-4E47-9BB4-78A04595DC16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t="3052" r="2229" b="3052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32" y="14880"/>
                            <a:ext cx="6096" cy="42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6394" name="Text Box 1034">
                <a:extLst>
                  <a:ext uri="{FF2B5EF4-FFF2-40B4-BE49-F238E27FC236}">
                    <a16:creationId xmlns:a16="http://schemas.microsoft.com/office/drawing/2014/main" id="{1A5688DF-824B-AC49-943B-48EFBC1F5F9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66" y="14592"/>
                <a:ext cx="2734" cy="3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1425" tIns="45713" rIns="91425" bIns="45713"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 altLang="en-US" sz="1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395" name="Oval 1035">
              <a:extLst>
                <a:ext uri="{FF2B5EF4-FFF2-40B4-BE49-F238E27FC236}">
                  <a16:creationId xmlns:a16="http://schemas.microsoft.com/office/drawing/2014/main" id="{C94048C3-3136-864F-8D30-BFAEC77356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00000">
              <a:off x="3591" y="2666"/>
              <a:ext cx="756" cy="332"/>
            </a:xfrm>
            <a:prstGeom prst="ellipse">
              <a:avLst/>
            </a:prstGeom>
            <a:solidFill>
              <a:srgbClr val="FFCC00">
                <a:alpha val="25999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6396" name="Oval 1036">
              <a:extLst>
                <a:ext uri="{FF2B5EF4-FFF2-40B4-BE49-F238E27FC236}">
                  <a16:creationId xmlns:a16="http://schemas.microsoft.com/office/drawing/2014/main" id="{65703C88-048A-394D-A2E5-37D3E5D728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0000">
              <a:off x="3891" y="2931"/>
              <a:ext cx="528" cy="240"/>
            </a:xfrm>
            <a:prstGeom prst="ellipse">
              <a:avLst/>
            </a:prstGeom>
            <a:solidFill>
              <a:srgbClr val="CCFFFF">
                <a:alpha val="25999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6397" name="Text Box 1037">
              <a:extLst>
                <a:ext uri="{FF2B5EF4-FFF2-40B4-BE49-F238E27FC236}">
                  <a16:creationId xmlns:a16="http://schemas.microsoft.com/office/drawing/2014/main" id="{59EDF483-3AC5-374C-96A9-97239C35F5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0" y="3041"/>
              <a:ext cx="211" cy="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b="1">
                  <a:latin typeface="Times New Roman" panose="02020603050405020304" pitchFamily="18" charset="0"/>
                </a:rPr>
                <a:t>SR</a:t>
              </a:r>
            </a:p>
          </p:txBody>
        </p:sp>
        <p:sp>
          <p:nvSpPr>
            <p:cNvPr id="16398" name="Text Box 1038">
              <a:extLst>
                <a:ext uri="{FF2B5EF4-FFF2-40B4-BE49-F238E27FC236}">
                  <a16:creationId xmlns:a16="http://schemas.microsoft.com/office/drawing/2014/main" id="{436DBA97-3DB3-BC4C-A25D-71027D8941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1" y="2684"/>
              <a:ext cx="269" cy="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b="1">
                  <a:latin typeface="Times New Roman" panose="02020603050405020304" pitchFamily="18" charset="0"/>
                </a:rPr>
                <a:t>FEL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949AA503-6085-8244-9025-7B10A05592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2400" dirty="0"/>
              <a:t>Low-temperature superconductors of interest (circa 2003):</a:t>
            </a:r>
            <a:br>
              <a:rPr lang="en-US" altLang="en-US" sz="2400" dirty="0"/>
            </a:br>
            <a:r>
              <a:rPr lang="en-US" altLang="en-US" sz="2400" dirty="0" err="1"/>
              <a:t>NbTi</a:t>
            </a:r>
            <a:r>
              <a:rPr lang="en-US" altLang="en-US" sz="2400" dirty="0"/>
              <a:t> with Artificial Pinning (APC), Nb</a:t>
            </a:r>
            <a:r>
              <a:rPr lang="en-US" altLang="en-US" sz="2400" baseline="-25000" dirty="0"/>
              <a:t>3</a:t>
            </a:r>
            <a:r>
              <a:rPr lang="en-US" altLang="en-US" sz="2400" dirty="0"/>
              <a:t>Sn</a:t>
            </a:r>
          </a:p>
        </p:txBody>
      </p:sp>
      <p:pic>
        <p:nvPicPr>
          <p:cNvPr id="57367" name="Picture 23">
            <a:extLst>
              <a:ext uri="{FF2B5EF4-FFF2-40B4-BE49-F238E27FC236}">
                <a16:creationId xmlns:a16="http://schemas.microsoft.com/office/drawing/2014/main" id="{1DADEBB5-43A5-AC41-8A3F-0ADC356740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080" y="1487488"/>
            <a:ext cx="4587840" cy="4525962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51252F69-AC8D-CA42-9026-E3F65A873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C52C634F-BE47-134B-BAA4-A152B4280989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BB96A0F9-0337-3B40-8E99-9169AAC7FF2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 bwMode="auto">
          <a:xfrm>
            <a:off x="0" y="6324600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July 26, 2006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6DAFD516-9E75-5344-B233-6FFE5CD5F5F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0" y="6324600"/>
            <a:ext cx="2895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Soren Prestemon</a:t>
            </a:r>
          </a:p>
        </p:txBody>
      </p:sp>
      <p:pic>
        <p:nvPicPr>
          <p:cNvPr id="57347" name="Picture 3">
            <a:extLst>
              <a:ext uri="{FF2B5EF4-FFF2-40B4-BE49-F238E27FC236}">
                <a16:creationId xmlns:a16="http://schemas.microsoft.com/office/drawing/2014/main" id="{5C16BB9A-96E0-684B-9F5E-CC72A684A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65" y="3425846"/>
            <a:ext cx="3683765" cy="2751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0" name="Picture 6">
            <a:extLst>
              <a:ext uri="{FF2B5EF4-FFF2-40B4-BE49-F238E27FC236}">
                <a16:creationId xmlns:a16="http://schemas.microsoft.com/office/drawing/2014/main" id="{8D2816EE-3772-DD4E-B74E-5CDBA7824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726" y="3076136"/>
            <a:ext cx="3886200" cy="319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51" name="Text Box 7">
            <a:extLst>
              <a:ext uri="{FF2B5EF4-FFF2-40B4-BE49-F238E27FC236}">
                <a16:creationId xmlns:a16="http://schemas.microsoft.com/office/drawing/2014/main" id="{4C266766-16DD-3D44-93CB-3B2009D62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1525" y="2681290"/>
            <a:ext cx="329288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dirty="0"/>
              <a:t>R. Scanlan and D. </a:t>
            </a:r>
            <a:r>
              <a:rPr lang="en-US" altLang="en-US" sz="1000" dirty="0" err="1"/>
              <a:t>Dietderich</a:t>
            </a:r>
            <a:endParaRPr lang="en-US" altLang="en-US" sz="1000" dirty="0"/>
          </a:p>
          <a:p>
            <a:r>
              <a:rPr lang="en-US" altLang="en-US" sz="1000" dirty="0"/>
              <a:t>IEEE Trans. Applied </a:t>
            </a:r>
            <a:r>
              <a:rPr lang="en-US" altLang="en-US" sz="1000" dirty="0" err="1"/>
              <a:t>Supercond</a:t>
            </a:r>
            <a:r>
              <a:rPr lang="en-US" altLang="en-US" sz="1000" dirty="0"/>
              <a:t>., Vol. 13, No 2, June 2003</a:t>
            </a:r>
          </a:p>
        </p:txBody>
      </p:sp>
      <p:pic>
        <p:nvPicPr>
          <p:cNvPr id="57352" name="Picture 8">
            <a:extLst>
              <a:ext uri="{FF2B5EF4-FFF2-40B4-BE49-F238E27FC236}">
                <a16:creationId xmlns:a16="http://schemas.microsoft.com/office/drawing/2014/main" id="{C0952206-563A-F644-9814-71CB1304E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08" y="1208088"/>
            <a:ext cx="2933700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3" name="Text Box 9">
            <a:extLst>
              <a:ext uri="{FF2B5EF4-FFF2-40B4-BE49-F238E27FC236}">
                <a16:creationId xmlns:a16="http://schemas.microsoft.com/office/drawing/2014/main" id="{638A11B3-5D7A-8A4B-BC86-A0650F024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1" y="1219201"/>
            <a:ext cx="1554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Arno Godeke, </a:t>
            </a:r>
          </a:p>
          <a:p>
            <a:r>
              <a:rPr lang="en-US" altLang="en-US" sz="1000"/>
              <a:t>personal communication</a:t>
            </a:r>
          </a:p>
        </p:txBody>
      </p:sp>
      <p:sp>
        <p:nvSpPr>
          <p:cNvPr id="57373" name="Text Box 29">
            <a:extLst>
              <a:ext uri="{FF2B5EF4-FFF2-40B4-BE49-F238E27FC236}">
                <a16:creationId xmlns:a16="http://schemas.microsoft.com/office/drawing/2014/main" id="{6654E3B8-B7BC-3E46-9D46-7886543A0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7926" y="5894389"/>
            <a:ext cx="1323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altLang="en-US" sz="1000">
                <a:latin typeface="Times New Roman" panose="02020603050405020304" pitchFamily="18" charset="0"/>
              </a:rPr>
              <a:t>Magnetic field (Tesla)</a:t>
            </a:r>
          </a:p>
        </p:txBody>
      </p:sp>
      <p:sp>
        <p:nvSpPr>
          <p:cNvPr id="57374" name="Text Box 30">
            <a:extLst>
              <a:ext uri="{FF2B5EF4-FFF2-40B4-BE49-F238E27FC236}">
                <a16:creationId xmlns:a16="http://schemas.microsoft.com/office/drawing/2014/main" id="{8A2FE227-053E-4247-A63A-FC4CE7D82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1" y="2176463"/>
            <a:ext cx="646113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GB" altLang="en-US" sz="1400">
                <a:latin typeface="Times New Roman" panose="02020603050405020304" pitchFamily="18" charset="0"/>
              </a:rPr>
              <a:t>Nb</a:t>
            </a:r>
            <a:r>
              <a:rPr lang="en-GB" altLang="en-US" sz="1400" baseline="-25000">
                <a:latin typeface="Times New Roman" panose="02020603050405020304" pitchFamily="18" charset="0"/>
              </a:rPr>
              <a:t>3</a:t>
            </a:r>
            <a:r>
              <a:rPr lang="en-GB" altLang="en-US" sz="1400">
                <a:latin typeface="Times New Roman" panose="02020603050405020304" pitchFamily="18" charset="0"/>
              </a:rPr>
              <a:t>Sn</a:t>
            </a:r>
          </a:p>
        </p:txBody>
      </p:sp>
      <p:sp>
        <p:nvSpPr>
          <p:cNvPr id="57375" name="Text Box 31">
            <a:extLst>
              <a:ext uri="{FF2B5EF4-FFF2-40B4-BE49-F238E27FC236}">
                <a16:creationId xmlns:a16="http://schemas.microsoft.com/office/drawing/2014/main" id="{76DF1955-D81C-9944-A290-8FD26D6BE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5" y="3482975"/>
            <a:ext cx="558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altLang="en-US" sz="1400">
                <a:latin typeface="Times New Roman" panose="02020603050405020304" pitchFamily="18" charset="0"/>
              </a:rPr>
              <a:t>NbTi</a:t>
            </a:r>
          </a:p>
        </p:txBody>
      </p:sp>
      <p:sp>
        <p:nvSpPr>
          <p:cNvPr id="57377" name="Text Box 33">
            <a:extLst>
              <a:ext uri="{FF2B5EF4-FFF2-40B4-BE49-F238E27FC236}">
                <a16:creationId xmlns:a16="http://schemas.microsoft.com/office/drawing/2014/main" id="{415D517C-DF9E-BE4E-9E9E-683FEC36B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5135" y="1232339"/>
            <a:ext cx="1509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dirty="0"/>
              <a:t>M. Wilson, </a:t>
            </a:r>
          </a:p>
          <a:p>
            <a:r>
              <a:rPr lang="en-US" altLang="en-US" sz="1000" dirty="0"/>
              <a:t>Cockcroft </a:t>
            </a:r>
            <a:r>
              <a:rPr lang="en-US" altLang="en-US" sz="1000" dirty="0" err="1"/>
              <a:t>Institue</a:t>
            </a:r>
            <a:r>
              <a:rPr lang="en-US" altLang="en-US" sz="1000" dirty="0"/>
              <a:t>, 2006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40" name="Rectangle 8">
            <a:extLst>
              <a:ext uri="{FF2B5EF4-FFF2-40B4-BE49-F238E27FC236}">
                <a16:creationId xmlns:a16="http://schemas.microsoft.com/office/drawing/2014/main" id="{F2A16FB4-073E-0446-857B-3B3261C21D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Nb</a:t>
            </a:r>
            <a:r>
              <a:rPr lang="en-US" altLang="en-US" baseline="-25000"/>
              <a:t>3</a:t>
            </a:r>
            <a:r>
              <a:rPr lang="en-US" altLang="en-US"/>
              <a:t>Sn superconductors </a:t>
            </a:r>
          </a:p>
        </p:txBody>
      </p:sp>
      <p:sp>
        <p:nvSpPr>
          <p:cNvPr id="95241" name="Rectangle 9">
            <a:extLst>
              <a:ext uri="{FF2B5EF4-FFF2-40B4-BE49-F238E27FC236}">
                <a16:creationId xmlns:a16="http://schemas.microsoft.com/office/drawing/2014/main" id="{782A80D3-D184-A742-9FF7-97F439786D8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1303706"/>
            <a:ext cx="109728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1400" dirty="0"/>
              <a:t>These are intermetallic compounds, in an A15 structure; A15 is a </a:t>
            </a:r>
            <a:r>
              <a:rPr lang="en-US" altLang="en-US" sz="1400" b="1" dirty="0">
                <a:solidFill>
                  <a:srgbClr val="CC0000"/>
                </a:solidFill>
              </a:rPr>
              <a:t>brittle</a:t>
            </a:r>
            <a:r>
              <a:rPr lang="en-US" altLang="en-US" sz="1400" dirty="0"/>
              <a:t> crystal structure</a:t>
            </a:r>
          </a:p>
          <a:p>
            <a:pPr>
              <a:lnSpc>
                <a:spcPct val="90000"/>
              </a:lnSpc>
            </a:pPr>
            <a:r>
              <a:rPr lang="en-US" altLang="en-US" sz="1400" dirty="0"/>
              <a:t>Requires a fabrication process providing the appropriate composition and A15 development</a:t>
            </a:r>
          </a:p>
          <a:p>
            <a:pPr>
              <a:lnSpc>
                <a:spcPct val="90000"/>
              </a:lnSpc>
            </a:pPr>
            <a:r>
              <a:rPr lang="en-US" altLang="en-US" sz="1400" dirty="0"/>
              <a:t>Process must not jeopardize </a:t>
            </a:r>
            <a:r>
              <a:rPr lang="en-US" altLang="en-US" sz="1400" b="1" dirty="0">
                <a:solidFill>
                  <a:srgbClr val="CC0000"/>
                </a:solidFill>
              </a:rPr>
              <a:t>quality of stabilizer</a:t>
            </a:r>
            <a:r>
              <a:rPr lang="en-US" altLang="en-US" sz="1400" dirty="0"/>
              <a:t> in conductor (typically Cu)</a:t>
            </a:r>
          </a:p>
          <a:p>
            <a:pPr>
              <a:lnSpc>
                <a:spcPct val="90000"/>
              </a:lnSpc>
            </a:pPr>
            <a:r>
              <a:rPr lang="en-US" altLang="en-US" sz="1400" dirty="0"/>
              <a:t>Requires heat treatment to </a:t>
            </a:r>
            <a:r>
              <a:rPr lang="en-US" altLang="en-US" sz="1400" b="1" dirty="0">
                <a:solidFill>
                  <a:srgbClr val="CC0000"/>
                </a:solidFill>
              </a:rPr>
              <a:t>~650C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1400" dirty="0">
              <a:solidFill>
                <a:srgbClr val="CC000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1400" b="1" dirty="0">
                <a:solidFill>
                  <a:srgbClr val="CC0000"/>
                </a:solidFill>
              </a:rPr>
              <a:t>=&gt; Have significant impact on magnet design and fabrication!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14972F2-C9EB-504A-BC7A-C9F19FCDD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C52C634F-BE47-134B-BAA4-A152B4280989}" type="slidenum">
              <a:rPr lang="en-US" altLang="en-US" smtClean="0"/>
              <a:pPr/>
              <a:t>17</a:t>
            </a:fld>
            <a:endParaRPr lang="en-US" alt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4D72C1C-3945-6F40-ACC3-DA2037D1370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 bwMode="auto">
          <a:xfrm>
            <a:off x="0" y="6324600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July 26, 2006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70911D4-3F35-AB44-BFE1-34BCDFA3D83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0" y="6324600"/>
            <a:ext cx="2895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Soren Prestemon</a:t>
            </a:r>
          </a:p>
        </p:txBody>
      </p:sp>
      <p:pic>
        <p:nvPicPr>
          <p:cNvPr id="95245" name="Picture 13">
            <a:extLst>
              <a:ext uri="{FF2B5EF4-FFF2-40B4-BE49-F238E27FC236}">
                <a16:creationId xmlns:a16="http://schemas.microsoft.com/office/drawing/2014/main" id="{4DF5DB1F-9867-5B46-919A-C93A18032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819401"/>
            <a:ext cx="2139950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238" name="Picture 6">
            <a:extLst>
              <a:ext uri="{FF2B5EF4-FFF2-40B4-BE49-F238E27FC236}">
                <a16:creationId xmlns:a16="http://schemas.microsoft.com/office/drawing/2014/main" id="{3D4DE6E9-0D8A-EF44-8DDE-678A35444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763839"/>
            <a:ext cx="4343400" cy="348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5242" name="Text Box 10">
            <a:extLst>
              <a:ext uri="{FF2B5EF4-FFF2-40B4-BE49-F238E27FC236}">
                <a16:creationId xmlns:a16="http://schemas.microsoft.com/office/drawing/2014/main" id="{67478E00-5C2B-1A40-8367-253DA9B44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2895600"/>
            <a:ext cx="1981200" cy="1181100"/>
          </a:xfrm>
          <a:prstGeom prst="rect">
            <a:avLst/>
          </a:prstGeom>
          <a:solidFill>
            <a:srgbClr val="FF99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400" dirty="0"/>
              <a:t>See Thesis of </a:t>
            </a:r>
          </a:p>
          <a:p>
            <a:pPr algn="ctr"/>
            <a:r>
              <a:rPr lang="en-US" altLang="en-US" sz="1400" b="1" dirty="0"/>
              <a:t>Arno </a:t>
            </a:r>
            <a:r>
              <a:rPr lang="en-US" altLang="en-US" sz="1400" b="1" dirty="0" err="1"/>
              <a:t>Godeke</a:t>
            </a:r>
            <a:r>
              <a:rPr lang="en-US" altLang="en-US" sz="1400" dirty="0"/>
              <a:t> </a:t>
            </a:r>
          </a:p>
          <a:p>
            <a:pPr algn="ctr"/>
            <a:r>
              <a:rPr lang="en-US" altLang="en-US" sz="1400" dirty="0"/>
              <a:t>for an excellent </a:t>
            </a:r>
          </a:p>
          <a:p>
            <a:pPr algn="ctr"/>
            <a:r>
              <a:rPr lang="en-US" altLang="en-US" sz="1400" dirty="0"/>
              <a:t>review of Nb</a:t>
            </a:r>
            <a:r>
              <a:rPr lang="en-US" altLang="en-US" sz="1400" baseline="-25000" dirty="0"/>
              <a:t>3</a:t>
            </a:r>
            <a:r>
              <a:rPr lang="en-US" altLang="en-US" sz="1400" dirty="0"/>
              <a:t>Sn</a:t>
            </a:r>
          </a:p>
          <a:p>
            <a:pPr algn="ctr"/>
            <a:r>
              <a:rPr lang="en-US" altLang="en-US" sz="1400" dirty="0"/>
              <a:t>(source of these plots)</a:t>
            </a:r>
          </a:p>
        </p:txBody>
      </p:sp>
      <p:pic>
        <p:nvPicPr>
          <p:cNvPr id="95244" name="Picture 12">
            <a:extLst>
              <a:ext uri="{FF2B5EF4-FFF2-40B4-BE49-F238E27FC236}">
                <a16:creationId xmlns:a16="http://schemas.microsoft.com/office/drawing/2014/main" id="{F57CECA5-AAD8-3F4F-BEBC-B7C7507EC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800601"/>
            <a:ext cx="160020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246" name="Picture 14">
            <a:extLst>
              <a:ext uri="{FF2B5EF4-FFF2-40B4-BE49-F238E27FC236}">
                <a16:creationId xmlns:a16="http://schemas.microsoft.com/office/drawing/2014/main" id="{DCEDA66D-2FF1-2746-9ECE-5D8835D0C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7257"/>
            <a:ext cx="4038600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3D0A3-4F61-3847-94F1-E8874A5C5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Technical issues with superconducting ID’s</a:t>
            </a:r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DBC2B5E7-0E7C-0E47-8C4B-476E21D1A7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" y="1222977"/>
            <a:ext cx="109728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en-US" sz="1600" b="1" i="1" dirty="0"/>
              <a:t>“Low” peak conductor fields =&gt; high current densities</a:t>
            </a:r>
          </a:p>
          <a:p>
            <a:pPr lvl="1">
              <a:lnSpc>
                <a:spcPct val="80000"/>
              </a:lnSpc>
            </a:pPr>
            <a:r>
              <a:rPr lang="en-US" altLang="en-US" sz="1400" dirty="0"/>
              <a:t>Low-field instability issues</a:t>
            </a:r>
          </a:p>
          <a:p>
            <a:pPr lvl="1">
              <a:lnSpc>
                <a:spcPct val="80000"/>
              </a:lnSpc>
            </a:pPr>
            <a:r>
              <a:rPr lang="en-US" altLang="en-US" sz="1400" dirty="0"/>
              <a:t>Quench protection must accommodate extremely high Cu current densities</a:t>
            </a:r>
          </a:p>
          <a:p>
            <a:pPr lvl="1">
              <a:lnSpc>
                <a:spcPct val="80000"/>
              </a:lnSpc>
            </a:pPr>
            <a:r>
              <a:rPr lang="en-US" altLang="en-US" sz="1400" dirty="0"/>
              <a:t>Small conductor size required for reasonable currents =&gt; poor fill factor</a:t>
            </a:r>
          </a:p>
          <a:p>
            <a:pPr>
              <a:lnSpc>
                <a:spcPct val="80000"/>
              </a:lnSpc>
            </a:pPr>
            <a:r>
              <a:rPr lang="en-US" altLang="en-US" sz="1600" b="1" i="1" dirty="0"/>
              <a:t>Cryogenic issues</a:t>
            </a:r>
          </a:p>
          <a:p>
            <a:pPr lvl="1">
              <a:lnSpc>
                <a:spcPct val="80000"/>
              </a:lnSpc>
            </a:pPr>
            <a:r>
              <a:rPr lang="en-US" altLang="en-US" sz="1400" dirty="0"/>
              <a:t>Beam-based heating</a:t>
            </a:r>
          </a:p>
          <a:p>
            <a:pPr lvl="2">
              <a:lnSpc>
                <a:spcPct val="80000"/>
              </a:lnSpc>
            </a:pPr>
            <a:r>
              <a:rPr lang="en-US" altLang="en-US" sz="1200" dirty="0"/>
              <a:t>Image-currents</a:t>
            </a:r>
          </a:p>
          <a:p>
            <a:pPr lvl="2">
              <a:lnSpc>
                <a:spcPct val="80000"/>
              </a:lnSpc>
            </a:pPr>
            <a:r>
              <a:rPr lang="en-US" altLang="en-US" sz="1200" dirty="0"/>
              <a:t>Synchrotron radiation</a:t>
            </a:r>
          </a:p>
          <a:p>
            <a:pPr lvl="2">
              <a:lnSpc>
                <a:spcPct val="80000"/>
              </a:lnSpc>
            </a:pPr>
            <a:r>
              <a:rPr lang="en-US" altLang="en-US" sz="1200" dirty="0"/>
              <a:t>Other…</a:t>
            </a:r>
          </a:p>
          <a:p>
            <a:pPr lvl="1">
              <a:lnSpc>
                <a:spcPct val="80000"/>
              </a:lnSpc>
            </a:pPr>
            <a:r>
              <a:rPr lang="en-US" altLang="en-US" sz="1400" dirty="0"/>
              <a:t>Traditional loads (conduction and thermal radiation)</a:t>
            </a:r>
          </a:p>
          <a:p>
            <a:pPr>
              <a:lnSpc>
                <a:spcPct val="80000"/>
              </a:lnSpc>
            </a:pPr>
            <a:r>
              <a:rPr lang="en-US" altLang="en-US" sz="1600" b="1" i="1" dirty="0"/>
              <a:t>Phase-correction</a:t>
            </a:r>
          </a:p>
          <a:p>
            <a:pPr lvl="1">
              <a:lnSpc>
                <a:spcPct val="80000"/>
              </a:lnSpc>
            </a:pPr>
            <a:r>
              <a:rPr lang="en-US" altLang="en-US" sz="1400" dirty="0"/>
              <a:t>May need active correction due to dual regime (saturated and unsaturated poles)</a:t>
            </a:r>
          </a:p>
          <a:p>
            <a:pPr lvl="2">
              <a:lnSpc>
                <a:spcPct val="80000"/>
              </a:lnSpc>
            </a:pPr>
            <a:r>
              <a:rPr lang="en-US" altLang="en-US" sz="1200" dirty="0"/>
              <a:t>Application-dependent</a:t>
            </a:r>
          </a:p>
          <a:p>
            <a:pPr>
              <a:lnSpc>
                <a:spcPct val="80000"/>
              </a:lnSpc>
            </a:pPr>
            <a:r>
              <a:rPr lang="en-US" altLang="en-US" sz="1600" b="1" i="1" dirty="0"/>
              <a:t>Magnet measurement system</a:t>
            </a:r>
            <a:r>
              <a:rPr lang="en-US" altLang="en-US" sz="1600" dirty="0"/>
              <a:t> </a:t>
            </a:r>
          </a:p>
          <a:p>
            <a:pPr lvl="1">
              <a:lnSpc>
                <a:spcPct val="80000"/>
              </a:lnSpc>
            </a:pPr>
            <a:r>
              <a:rPr lang="en-US" altLang="en-US" sz="1400" dirty="0"/>
              <a:t>Must work with cold magnet</a:t>
            </a:r>
          </a:p>
          <a:p>
            <a:pPr lvl="1">
              <a:lnSpc>
                <a:spcPct val="80000"/>
              </a:lnSpc>
            </a:pPr>
            <a:r>
              <a:rPr lang="en-US" altLang="en-US" sz="1400" dirty="0"/>
              <a:t>Need integral measurements for beam displacement and steering determination</a:t>
            </a:r>
          </a:p>
          <a:p>
            <a:pPr lvl="1">
              <a:lnSpc>
                <a:spcPct val="80000"/>
              </a:lnSpc>
            </a:pPr>
            <a:r>
              <a:rPr lang="en-US" altLang="en-US" sz="1400" dirty="0"/>
              <a:t>Need Hall-probe data with sufficient accuracy for phase-error determination</a:t>
            </a:r>
            <a:endParaRPr lang="en-US" altLang="en-US" sz="1600" dirty="0"/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98371CCA-A8E8-A846-9490-7BD0C69D8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C52C634F-BE47-134B-BAA4-A152B4280989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36" name="Date Placeholder 3">
            <a:extLst>
              <a:ext uri="{FF2B5EF4-FFF2-40B4-BE49-F238E27FC236}">
                <a16:creationId xmlns:a16="http://schemas.microsoft.com/office/drawing/2014/main" id="{015A6F62-353B-3F47-84D2-1CBAE998FB0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 bwMode="auto">
          <a:xfrm>
            <a:off x="0" y="6324600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July 26, 2006</a:t>
            </a:r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3C001B93-BBA8-7748-A231-5800BFEB2DE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0" y="6324600"/>
            <a:ext cx="2895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dirty="0"/>
              <a:t>Soren </a:t>
            </a:r>
            <a:r>
              <a:rPr lang="en-US" altLang="en-US" dirty="0" err="1"/>
              <a:t>Prestemon</a:t>
            </a:r>
            <a:endParaRPr lang="en-US" altLang="en-US" dirty="0"/>
          </a:p>
        </p:txBody>
      </p:sp>
      <p:pic>
        <p:nvPicPr>
          <p:cNvPr id="14375" name="Picture 39">
            <a:extLst>
              <a:ext uri="{FF2B5EF4-FFF2-40B4-BE49-F238E27FC236}">
                <a16:creationId xmlns:a16="http://schemas.microsoft.com/office/drawing/2014/main" id="{A3870E39-E7B7-1A44-BD3E-1F3109BCF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9"/>
          <a:stretch>
            <a:fillRect/>
          </a:stretch>
        </p:blipFill>
        <p:spPr bwMode="auto">
          <a:xfrm>
            <a:off x="2716213" y="5102226"/>
            <a:ext cx="23431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4">
            <a:extLst>
              <a:ext uri="{FF2B5EF4-FFF2-40B4-BE49-F238E27FC236}">
                <a16:creationId xmlns:a16="http://schemas.microsoft.com/office/drawing/2014/main" id="{53E25061-8E7D-4940-9362-A84A3BF37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8292" y="2355453"/>
            <a:ext cx="4648200" cy="846138"/>
          </a:xfrm>
          <a:prstGeom prst="rect">
            <a:avLst/>
          </a:prstGeom>
          <a:solidFill>
            <a:srgbClr val="00CCFF">
              <a:alpha val="4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003366"/>
                </a:solidFill>
                <a:latin typeface="Times New Roman" panose="02020603050405020304" pitchFamily="18" charset="0"/>
              </a:rPr>
              <a:t>See “</a:t>
            </a:r>
            <a:r>
              <a:rPr lang="en-US" altLang="en-US" sz="1400" b="1">
                <a:solidFill>
                  <a:srgbClr val="003366"/>
                </a:solidFill>
                <a:latin typeface="Times New Roman" panose="02020603050405020304" pitchFamily="18" charset="0"/>
              </a:rPr>
              <a:t>Workshop on Superconducting Undulators &amp; Wigglers”, ESRF</a:t>
            </a:r>
          </a:p>
          <a:p>
            <a:pPr>
              <a:spcBef>
                <a:spcPct val="50000"/>
              </a:spcBef>
            </a:pPr>
            <a:r>
              <a:rPr lang="en-US" altLang="en-US" sz="1400" b="1" i="1">
                <a:solidFill>
                  <a:srgbClr val="003366"/>
                </a:solidFill>
                <a:latin typeface="Times New Roman" panose="02020603050405020304" pitchFamily="18" charset="0"/>
              </a:rPr>
              <a:t>http://www.esrf.fr/Acelerators/Conferences/ID_Workshop</a:t>
            </a:r>
            <a:endParaRPr lang="en-US" altLang="en-US" sz="1400" b="1" i="1">
              <a:latin typeface="Times New Roman" panose="02020603050405020304" pitchFamily="18" charset="0"/>
            </a:endParaRPr>
          </a:p>
        </p:txBody>
      </p:sp>
      <p:pic>
        <p:nvPicPr>
          <p:cNvPr id="14341" name="Picture 5">
            <a:extLst>
              <a:ext uri="{FF2B5EF4-FFF2-40B4-BE49-F238E27FC236}">
                <a16:creationId xmlns:a16="http://schemas.microsoft.com/office/drawing/2014/main" id="{5EA63110-3E75-4F4E-9084-12A9E2E4F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9"/>
          <a:stretch>
            <a:fillRect/>
          </a:stretch>
        </p:blipFill>
        <p:spPr bwMode="auto">
          <a:xfrm>
            <a:off x="4648200" y="5105401"/>
            <a:ext cx="23431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9" name="AutoShape 13">
            <a:extLst>
              <a:ext uri="{FF2B5EF4-FFF2-40B4-BE49-F238E27FC236}">
                <a16:creationId xmlns:a16="http://schemas.microsoft.com/office/drawing/2014/main" id="{6CB0DB8F-7C0A-8140-9730-27FA70FD2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1" y="5181601"/>
            <a:ext cx="650875" cy="87313"/>
          </a:xfrm>
          <a:prstGeom prst="rightArrow">
            <a:avLst>
              <a:gd name="adj1" fmla="val 50000"/>
              <a:gd name="adj2" fmla="val 186363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0" name="AutoShape 14">
            <a:extLst>
              <a:ext uri="{FF2B5EF4-FFF2-40B4-BE49-F238E27FC236}">
                <a16:creationId xmlns:a16="http://schemas.microsoft.com/office/drawing/2014/main" id="{77A3F197-5C2A-4545-B903-EDA18BBD2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3938" y="5051426"/>
            <a:ext cx="754062" cy="87313"/>
          </a:xfrm>
          <a:prstGeom prst="rightArrow">
            <a:avLst>
              <a:gd name="adj1" fmla="val 50000"/>
              <a:gd name="adj2" fmla="val 215908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1" name="AutoShape 15">
            <a:extLst>
              <a:ext uri="{FF2B5EF4-FFF2-40B4-BE49-F238E27FC236}">
                <a16:creationId xmlns:a16="http://schemas.microsoft.com/office/drawing/2014/main" id="{48CD2AB6-8703-6E44-81CC-0CFA1FE44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8813" y="6092825"/>
            <a:ext cx="228600" cy="2286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2" name="AutoShape 16">
            <a:extLst>
              <a:ext uri="{FF2B5EF4-FFF2-40B4-BE49-F238E27FC236}">
                <a16:creationId xmlns:a16="http://schemas.microsoft.com/office/drawing/2014/main" id="{6638D385-EA20-F445-BE51-FE5A605F5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105400"/>
            <a:ext cx="228600" cy="228600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7" name="Text Box 21">
            <a:extLst>
              <a:ext uri="{FF2B5EF4-FFF2-40B4-BE49-F238E27FC236}">
                <a16:creationId xmlns:a16="http://schemas.microsoft.com/office/drawing/2014/main" id="{0C49A70A-3A20-034C-9670-3277897F3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9080" y="4553710"/>
            <a:ext cx="36006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b="1" i="1" dirty="0">
                <a:solidFill>
                  <a:srgbClr val="CC0000"/>
                </a:solidFill>
              </a:rPr>
              <a:t>EM wavefronts must be in phase: distance traveled by electron</a:t>
            </a:r>
          </a:p>
          <a:p>
            <a:r>
              <a:rPr lang="en-US" altLang="en-US" sz="1000" b="1" i="1" dirty="0">
                <a:solidFill>
                  <a:srgbClr val="CC0000"/>
                </a:solidFill>
              </a:rPr>
              <a:t>between consecutive accelerations should be constant</a:t>
            </a:r>
          </a:p>
        </p:txBody>
      </p:sp>
      <p:sp>
        <p:nvSpPr>
          <p:cNvPr id="14359" name="Rectangle 23">
            <a:extLst>
              <a:ext uri="{FF2B5EF4-FFF2-40B4-BE49-F238E27FC236}">
                <a16:creationId xmlns:a16="http://schemas.microsoft.com/office/drawing/2014/main" id="{C80A43D2-E79E-6F46-8EC8-535419B3F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4363" y="241935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61" name="Line 25">
            <a:extLst>
              <a:ext uri="{FF2B5EF4-FFF2-40B4-BE49-F238E27FC236}">
                <a16:creationId xmlns:a16="http://schemas.microsoft.com/office/drawing/2014/main" id="{DC014062-60D1-2544-A849-3E808F2D1674}"/>
              </a:ext>
            </a:extLst>
          </p:cNvPr>
          <p:cNvSpPr>
            <a:spLocks noChangeShapeType="1"/>
          </p:cNvSpPr>
          <p:nvPr/>
        </p:nvSpPr>
        <p:spPr bwMode="auto">
          <a:xfrm>
            <a:off x="1668463" y="5697538"/>
            <a:ext cx="914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2" name="Line 26">
            <a:extLst>
              <a:ext uri="{FF2B5EF4-FFF2-40B4-BE49-F238E27FC236}">
                <a16:creationId xmlns:a16="http://schemas.microsoft.com/office/drawing/2014/main" id="{297C62F9-A731-3D40-8706-DBEBE2448D91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5200" y="57150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3" name="Line 27">
            <a:extLst>
              <a:ext uri="{FF2B5EF4-FFF2-40B4-BE49-F238E27FC236}">
                <a16:creationId xmlns:a16="http://schemas.microsoft.com/office/drawing/2014/main" id="{4D305AFC-EDBC-8F49-96E5-A09CA937F4E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15200" y="5257800"/>
            <a:ext cx="160020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4" name="Line 28">
            <a:extLst>
              <a:ext uri="{FF2B5EF4-FFF2-40B4-BE49-F238E27FC236}">
                <a16:creationId xmlns:a16="http://schemas.microsoft.com/office/drawing/2014/main" id="{176446C6-460B-C446-A3AB-98865412824C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5200" y="54864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5" name="AutoShape 29">
            <a:extLst>
              <a:ext uri="{FF2B5EF4-FFF2-40B4-BE49-F238E27FC236}">
                <a16:creationId xmlns:a16="http://schemas.microsoft.com/office/drawing/2014/main" id="{E74AFEA1-D51C-2B40-8246-5268A8058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2863" y="5588000"/>
            <a:ext cx="228600" cy="2286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6" name="Text Box 30">
            <a:extLst>
              <a:ext uri="{FF2B5EF4-FFF2-40B4-BE49-F238E27FC236}">
                <a16:creationId xmlns:a16="http://schemas.microsoft.com/office/drawing/2014/main" id="{E879A59D-87C2-5741-A3B4-627DC9038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2526" y="5367339"/>
            <a:ext cx="3016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>
                <a:solidFill>
                  <a:srgbClr val="CC0000"/>
                </a:solidFill>
              </a:rPr>
              <a:t>e</a:t>
            </a:r>
            <a:r>
              <a:rPr lang="en-US" altLang="en-US" sz="1200" baseline="30000">
                <a:solidFill>
                  <a:srgbClr val="CC0000"/>
                </a:solidFill>
              </a:rPr>
              <a:t>-</a:t>
            </a:r>
          </a:p>
        </p:txBody>
      </p:sp>
      <p:sp>
        <p:nvSpPr>
          <p:cNvPr id="14367" name="AutoShape 31">
            <a:extLst>
              <a:ext uri="{FF2B5EF4-FFF2-40B4-BE49-F238E27FC236}">
                <a16:creationId xmlns:a16="http://schemas.microsoft.com/office/drawing/2014/main" id="{679C7A3A-2015-7146-A836-0869450A4C10}"/>
              </a:ext>
            </a:extLst>
          </p:cNvPr>
          <p:cNvSpPr>
            <a:spLocks/>
          </p:cNvSpPr>
          <p:nvPr/>
        </p:nvSpPr>
        <p:spPr bwMode="auto">
          <a:xfrm>
            <a:off x="8991600" y="5486400"/>
            <a:ext cx="152400" cy="228600"/>
          </a:xfrm>
          <a:prstGeom prst="rightBrace">
            <a:avLst>
              <a:gd name="adj1" fmla="val 125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8" name="Text Box 32">
            <a:extLst>
              <a:ext uri="{FF2B5EF4-FFF2-40B4-BE49-F238E27FC236}">
                <a16:creationId xmlns:a16="http://schemas.microsoft.com/office/drawing/2014/main" id="{DC8AF2F8-7306-1C4B-920C-6CA8953D9D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4326" y="5443539"/>
            <a:ext cx="11033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>
                <a:solidFill>
                  <a:srgbClr val="CC0000"/>
                </a:solidFill>
              </a:rPr>
              <a:t>Displacement</a:t>
            </a:r>
          </a:p>
        </p:txBody>
      </p:sp>
      <p:sp>
        <p:nvSpPr>
          <p:cNvPr id="14370" name="Text Box 34">
            <a:extLst>
              <a:ext uri="{FF2B5EF4-FFF2-40B4-BE49-F238E27FC236}">
                <a16:creationId xmlns:a16="http://schemas.microsoft.com/office/drawing/2014/main" id="{B883CA41-4BDE-014D-AC40-5F2E1F864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2151" y="5280026"/>
            <a:ext cx="2635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>
                <a:solidFill>
                  <a:srgbClr val="CC0000"/>
                </a:solidFill>
                <a:latin typeface="Symbol" pitchFamily="2" charset="2"/>
              </a:rPr>
              <a:t>a</a:t>
            </a:r>
          </a:p>
        </p:txBody>
      </p:sp>
      <p:sp>
        <p:nvSpPr>
          <p:cNvPr id="14371" name="Line 35">
            <a:extLst>
              <a:ext uri="{FF2B5EF4-FFF2-40B4-BE49-F238E27FC236}">
                <a16:creationId xmlns:a16="http://schemas.microsoft.com/office/drawing/2014/main" id="{77228BCD-E059-8343-87FE-6CBD99C6E75B}"/>
              </a:ext>
            </a:extLst>
          </p:cNvPr>
          <p:cNvSpPr>
            <a:spLocks noChangeShapeType="1"/>
          </p:cNvSpPr>
          <p:nvPr/>
        </p:nvSpPr>
        <p:spPr bwMode="auto">
          <a:xfrm>
            <a:off x="8328025" y="5173663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2" name="Line 36">
            <a:extLst>
              <a:ext uri="{FF2B5EF4-FFF2-40B4-BE49-F238E27FC236}">
                <a16:creationId xmlns:a16="http://schemas.microsoft.com/office/drawing/2014/main" id="{62711906-E9FA-6247-ADC3-8738A13AC1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58200" y="54864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3" name="AutoShape 37">
            <a:extLst>
              <a:ext uri="{FF2B5EF4-FFF2-40B4-BE49-F238E27FC236}">
                <a16:creationId xmlns:a16="http://schemas.microsoft.com/office/drawing/2014/main" id="{D439C83F-1D75-7B44-8490-FFA340E1F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2475" y="5594350"/>
            <a:ext cx="228600" cy="2286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74" name="Text Box 38">
            <a:extLst>
              <a:ext uri="{FF2B5EF4-FFF2-40B4-BE49-F238E27FC236}">
                <a16:creationId xmlns:a16="http://schemas.microsoft.com/office/drawing/2014/main" id="{84FA373D-15C2-824A-B852-E77F915F9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0" y="5181600"/>
            <a:ext cx="7493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>
                <a:solidFill>
                  <a:srgbClr val="CC0000"/>
                </a:solidFill>
              </a:rPr>
              <a:t>Steering</a:t>
            </a:r>
          </a:p>
        </p:txBody>
      </p:sp>
      <p:sp>
        <p:nvSpPr>
          <p:cNvPr id="14376" name="AutoShape 40">
            <a:extLst>
              <a:ext uri="{FF2B5EF4-FFF2-40B4-BE49-F238E27FC236}">
                <a16:creationId xmlns:a16="http://schemas.microsoft.com/office/drawing/2014/main" id="{E8BFE829-6DB2-1346-B1BF-AE3D243C4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7638" y="5014913"/>
            <a:ext cx="228600" cy="2286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77" name="AutoShape 41">
            <a:extLst>
              <a:ext uri="{FF2B5EF4-FFF2-40B4-BE49-F238E27FC236}">
                <a16:creationId xmlns:a16="http://schemas.microsoft.com/office/drawing/2014/main" id="{6527BB46-BAAF-E54C-B725-BAB8AC25C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4500" y="5003800"/>
            <a:ext cx="228600" cy="2286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78" name="AutoShape 42">
            <a:extLst>
              <a:ext uri="{FF2B5EF4-FFF2-40B4-BE49-F238E27FC236}">
                <a16:creationId xmlns:a16="http://schemas.microsoft.com/office/drawing/2014/main" id="{B1498820-C778-954D-B2AE-41DEC312C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8213" y="6089650"/>
            <a:ext cx="228600" cy="2286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79" name="AutoShape 43">
            <a:extLst>
              <a:ext uri="{FF2B5EF4-FFF2-40B4-BE49-F238E27FC236}">
                <a16:creationId xmlns:a16="http://schemas.microsoft.com/office/drawing/2014/main" id="{B8CF0F58-6546-8546-AB99-EAE3987FB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6096000"/>
            <a:ext cx="228600" cy="2286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80" name="AutoShape 44">
            <a:extLst>
              <a:ext uri="{FF2B5EF4-FFF2-40B4-BE49-F238E27FC236}">
                <a16:creationId xmlns:a16="http://schemas.microsoft.com/office/drawing/2014/main" id="{52381998-C995-A94E-90EE-3ABDC023B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8200" y="4992688"/>
            <a:ext cx="228600" cy="2286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81" name="AutoShape 45">
            <a:extLst>
              <a:ext uri="{FF2B5EF4-FFF2-40B4-BE49-F238E27FC236}">
                <a16:creationId xmlns:a16="http://schemas.microsoft.com/office/drawing/2014/main" id="{680B99C2-D6F0-7F4A-8F2B-BD07DFE77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2626" y="5084763"/>
            <a:ext cx="650875" cy="87312"/>
          </a:xfrm>
          <a:prstGeom prst="rightArrow">
            <a:avLst>
              <a:gd name="adj1" fmla="val 50000"/>
              <a:gd name="adj2" fmla="val 186365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82" name="AutoShape 46">
            <a:extLst>
              <a:ext uri="{FF2B5EF4-FFF2-40B4-BE49-F238E27FC236}">
                <a16:creationId xmlns:a16="http://schemas.microsoft.com/office/drawing/2014/main" id="{698278C8-DD72-B444-BD3A-B49E99AD4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1" y="5073651"/>
            <a:ext cx="650875" cy="87313"/>
          </a:xfrm>
          <a:prstGeom prst="rightArrow">
            <a:avLst>
              <a:gd name="adj1" fmla="val 50000"/>
              <a:gd name="adj2" fmla="val 186363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83" name="AutoShape 47">
            <a:extLst>
              <a:ext uri="{FF2B5EF4-FFF2-40B4-BE49-F238E27FC236}">
                <a16:creationId xmlns:a16="http://schemas.microsoft.com/office/drawing/2014/main" id="{DF32815F-CD0F-3841-A492-6FDE1022A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1576" y="6203951"/>
            <a:ext cx="650875" cy="87313"/>
          </a:xfrm>
          <a:prstGeom prst="rightArrow">
            <a:avLst>
              <a:gd name="adj1" fmla="val 50000"/>
              <a:gd name="adj2" fmla="val 186363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84" name="AutoShape 48">
            <a:extLst>
              <a:ext uri="{FF2B5EF4-FFF2-40B4-BE49-F238E27FC236}">
                <a16:creationId xmlns:a16="http://schemas.microsoft.com/office/drawing/2014/main" id="{59ECDCA0-5A8C-2F48-AA27-EC15F222A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1" y="6188076"/>
            <a:ext cx="650875" cy="87313"/>
          </a:xfrm>
          <a:prstGeom prst="rightArrow">
            <a:avLst>
              <a:gd name="adj1" fmla="val 50000"/>
              <a:gd name="adj2" fmla="val 186363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85" name="AutoShape 49">
            <a:extLst>
              <a:ext uri="{FF2B5EF4-FFF2-40B4-BE49-F238E27FC236}">
                <a16:creationId xmlns:a16="http://schemas.microsoft.com/office/drawing/2014/main" id="{27A1F47D-DFEB-E348-8E15-5F80D7691E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4989" y="6216651"/>
            <a:ext cx="650875" cy="87313"/>
          </a:xfrm>
          <a:prstGeom prst="rightArrow">
            <a:avLst>
              <a:gd name="adj1" fmla="val 50000"/>
              <a:gd name="adj2" fmla="val 186363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404F5-765E-EA45-B0A5-480BF0C9F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Improvements in field quality from detailed understanding of error sources and optimized tuning</a:t>
            </a:r>
          </a:p>
        </p:txBody>
      </p:sp>
      <p:sp>
        <p:nvSpPr>
          <p:cNvPr id="174" name="Shape 174"/>
          <p:cNvSpPr>
            <a:spLocks noGrp="1"/>
          </p:cNvSpPr>
          <p:nvPr>
            <p:ph idx="1"/>
          </p:nvPr>
        </p:nvSpPr>
        <p:spPr>
          <a:xfrm>
            <a:off x="260952" y="1262149"/>
            <a:ext cx="10864248" cy="2166851"/>
          </a:xfrm>
          <a:prstGeom prst="rect">
            <a:avLst/>
          </a:prstGeom>
        </p:spPr>
        <p:txBody>
          <a:bodyPr/>
          <a:lstStyle/>
          <a:p>
            <a:pPr marL="512919" indent="-289685">
              <a:defRPr sz="1800">
                <a:solidFill>
                  <a:srgbClr val="000000"/>
                </a:solidFill>
              </a:defRPr>
            </a:pPr>
            <a:r>
              <a:rPr sz="2180" dirty="0"/>
              <a:t>Undulator field quality dictates electron trajectory wander and phase advance</a:t>
            </a:r>
          </a:p>
          <a:p>
            <a:pPr marL="512919" indent="-289685">
              <a:defRPr sz="1800">
                <a:solidFill>
                  <a:srgbClr val="000000"/>
                </a:solidFill>
              </a:defRPr>
            </a:pPr>
            <a:r>
              <a:rPr sz="2180" dirty="0"/>
              <a:t>Evaluate all error sources:</a:t>
            </a:r>
          </a:p>
          <a:p>
            <a:pPr marL="800376" lvl="1" indent="-264614">
              <a:defRPr sz="1800">
                <a:solidFill>
                  <a:srgbClr val="000000"/>
                </a:solidFill>
              </a:defRPr>
            </a:pPr>
            <a:r>
              <a:rPr sz="1898" dirty="0"/>
              <a:t>Amplitudes and distributions</a:t>
            </a:r>
          </a:p>
          <a:p>
            <a:pPr marL="800376" lvl="1" indent="-264614">
              <a:defRPr sz="1800">
                <a:solidFill>
                  <a:srgbClr val="000000"/>
                </a:solidFill>
              </a:defRPr>
            </a:pPr>
            <a:r>
              <a:rPr sz="1898" dirty="0"/>
              <a:t>Dependence on field strength</a:t>
            </a:r>
          </a:p>
          <a:p>
            <a:pPr marL="512919" indent="-289685">
              <a:defRPr sz="1800">
                <a:solidFill>
                  <a:srgbClr val="000000"/>
                </a:solidFill>
              </a:defRPr>
            </a:pPr>
            <a:r>
              <a:rPr sz="2180" dirty="0"/>
              <a:t>Identify reliable correction methodology</a:t>
            </a:r>
          </a:p>
        </p:txBody>
      </p:sp>
      <p:sp>
        <p:nvSpPr>
          <p:cNvPr id="175" name="Shape 17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195">
                <a:solidFill>
                  <a:srgbClr val="3DD8FF"/>
                </a:solidFill>
              </a:rPr>
              <a:t>19</a:t>
            </a:fld>
            <a:endParaRPr sz="1195">
              <a:solidFill>
                <a:srgbClr val="3DD8FF"/>
              </a:solidFill>
            </a:endParaRPr>
          </a:p>
        </p:txBody>
      </p:sp>
      <p:grpSp>
        <p:nvGrpSpPr>
          <p:cNvPr id="178" name="Group 178"/>
          <p:cNvGrpSpPr/>
          <p:nvPr/>
        </p:nvGrpSpPr>
        <p:grpSpPr>
          <a:xfrm>
            <a:off x="7469132" y="1848802"/>
            <a:ext cx="3330956" cy="1889444"/>
            <a:chOff x="79792" y="0"/>
            <a:chExt cx="4737357" cy="2687207"/>
          </a:xfrm>
        </p:grpSpPr>
        <p:sp>
          <p:nvSpPr>
            <p:cNvPr id="176" name="Shape 176"/>
            <p:cNvSpPr/>
            <p:nvPr/>
          </p:nvSpPr>
          <p:spPr>
            <a:xfrm>
              <a:off x="79792" y="0"/>
              <a:ext cx="4737359" cy="2687208"/>
            </a:xfrm>
            <a:prstGeom prst="roundRect">
              <a:avLst>
                <a:gd name="adj" fmla="val 17605"/>
              </a:avLst>
            </a:pr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600"/>
              </a:pPr>
              <a:endParaRPr sz="1828"/>
            </a:p>
          </p:txBody>
        </p:sp>
        <p:pic>
          <p:nvPicPr>
            <p:cNvPr id="177" name="pasted-image.pdf"/>
            <p:cNvPicPr/>
            <p:nvPr/>
          </p:nvPicPr>
          <p:blipFill>
            <a:blip r:embed="rId2"/>
            <a:srcRect t="4222" r="8874"/>
            <a:stretch>
              <a:fillRect/>
            </a:stretch>
          </p:blipFill>
          <p:spPr>
            <a:xfrm>
              <a:off x="267217" y="175706"/>
              <a:ext cx="4192752" cy="2419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3" name="Shape 183"/>
          <p:cNvSpPr/>
          <p:nvPr/>
        </p:nvSpPr>
        <p:spPr>
          <a:xfrm>
            <a:off x="5719971" y="4912205"/>
            <a:ext cx="892969" cy="419243"/>
          </a:xfrm>
          <a:prstGeom prst="rightArrow">
            <a:avLst>
              <a:gd name="adj1" fmla="val 36426"/>
              <a:gd name="adj2" fmla="val 101548"/>
            </a:avLst>
          </a:prstGeom>
          <a:blipFill>
            <a:blip r:embed="rId3"/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 lvl="0">
              <a:defRPr sz="2600"/>
            </a:pPr>
            <a:endParaRPr sz="1828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9C8E34-F4E0-6F45-B361-EC0E2BC15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951" y="3693394"/>
            <a:ext cx="5251517" cy="2326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E71281-2736-EB49-9898-F6E6454F6F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9372" y="3738246"/>
            <a:ext cx="4450476" cy="2480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animBg="1" advAuto="0"/>
      <p:bldP spid="183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102" y="1672046"/>
            <a:ext cx="10972800" cy="4525963"/>
          </a:xfrm>
        </p:spPr>
        <p:txBody>
          <a:bodyPr>
            <a:normAutofit/>
          </a:bodyPr>
          <a:lstStyle/>
          <a:p>
            <a:r>
              <a:rPr lang="en-US" dirty="0"/>
              <a:t>Development of light sources</a:t>
            </a:r>
          </a:p>
          <a:p>
            <a:r>
              <a:rPr lang="en-US" dirty="0"/>
              <a:t>The motivation and introduction of wigglers/undulators</a:t>
            </a:r>
          </a:p>
          <a:p>
            <a:r>
              <a:rPr lang="en-US" dirty="0"/>
              <a:t>Basic concept of a superconducting undulator</a:t>
            </a:r>
          </a:p>
          <a:p>
            <a:r>
              <a:rPr lang="en-US" dirty="0"/>
              <a:t>Material selection</a:t>
            </a:r>
          </a:p>
          <a:p>
            <a:r>
              <a:rPr lang="en-US" dirty="0"/>
              <a:t>Technical issues </a:t>
            </a:r>
          </a:p>
          <a:p>
            <a:r>
              <a:rPr lang="en-US" dirty="0"/>
              <a:t>Potential impact to facility capabilities</a:t>
            </a:r>
          </a:p>
          <a:p>
            <a:r>
              <a:rPr lang="en-US" dirty="0"/>
              <a:t>Status </a:t>
            </a:r>
          </a:p>
          <a:p>
            <a:r>
              <a:rPr lang="en-US" dirty="0"/>
              <a:t>Future direction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11B2D-A0FE-4BD3-B19B-FB6415511553}" type="slidenum">
              <a:rPr lang="en-US" smtClean="0">
                <a:solidFill>
                  <a:srgbClr val="FFFFFF"/>
                </a:solidFill>
              </a:rPr>
              <a:pPr/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984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Several Local Field Correction Methods Have Been Proposed And Tested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03200" y="1259006"/>
            <a:ext cx="6502400" cy="217882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Induction shimming (demonstrated on short undulator)</a:t>
            </a:r>
          </a:p>
          <a:p>
            <a:r>
              <a:rPr lang="en-US" dirty="0"/>
              <a:t>Addition of iron pieces in core pockets</a:t>
            </a:r>
          </a:p>
          <a:p>
            <a:r>
              <a:rPr lang="en-US" dirty="0"/>
              <a:t>Small coil loops around poles</a:t>
            </a:r>
          </a:p>
          <a:p>
            <a:r>
              <a:rPr lang="en-US" dirty="0"/>
              <a:t>Current loops on vacuum chamber using HTS tape</a:t>
            </a:r>
          </a:p>
          <a:p>
            <a:r>
              <a:rPr lang="en-US" dirty="0"/>
              <a:t>Heater switch concept</a:t>
            </a:r>
          </a:p>
          <a:p>
            <a:pPr lvl="1"/>
            <a:r>
              <a:rPr lang="en-US" dirty="0"/>
              <a:t>Single drive current</a:t>
            </a:r>
          </a:p>
          <a:p>
            <a:pPr lvl="1"/>
            <a:r>
              <a:rPr lang="en-US" dirty="0"/>
              <a:t>Switches can be used to turn correction loops on / off along the undulator length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1498601"/>
            <a:ext cx="5003800" cy="15921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23200" y="1156855"/>
            <a:ext cx="3567002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latin typeface="+mj-lt"/>
              </a:rPr>
              <a:t>Induction Shimming Concept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10400" y="3048195"/>
            <a:ext cx="4389856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i="1" dirty="0">
                <a:latin typeface="+mj-lt"/>
              </a:rPr>
              <a:t>D. Wollman et al., Phys. Rev. AB. </a:t>
            </a:r>
            <a:r>
              <a:rPr lang="en-US" sz="1467" b="1" i="1" dirty="0">
                <a:latin typeface="+mj-lt"/>
              </a:rPr>
              <a:t>12</a:t>
            </a:r>
            <a:r>
              <a:rPr lang="en-US" sz="1467" i="1" dirty="0">
                <a:latin typeface="+mj-lt"/>
              </a:rPr>
              <a:t>, 040702 (2009)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604" y="3805744"/>
            <a:ext cx="3751393" cy="21145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03870" y="3437827"/>
            <a:ext cx="3754810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latin typeface="+mj-lt"/>
              </a:rPr>
              <a:t>Additional Iron Pieces Concept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82034" y="5875006"/>
            <a:ext cx="5290294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67" i="1" dirty="0">
                <a:latin typeface="+mj-lt"/>
              </a:rPr>
              <a:t>S </a:t>
            </a:r>
            <a:r>
              <a:rPr lang="en-US" sz="1467" i="1" dirty="0" err="1">
                <a:latin typeface="+mj-lt"/>
              </a:rPr>
              <a:t>Chunjarean</a:t>
            </a:r>
            <a:r>
              <a:rPr lang="en-US" sz="1467" i="1" dirty="0">
                <a:latin typeface="+mj-lt"/>
              </a:rPr>
              <a:t> et al., </a:t>
            </a:r>
            <a:r>
              <a:rPr lang="fr-FR" sz="1467" i="1" dirty="0" err="1">
                <a:latin typeface="+mj-lt"/>
              </a:rPr>
              <a:t>Supercond</a:t>
            </a:r>
            <a:r>
              <a:rPr lang="fr-FR" sz="1467" i="1" dirty="0">
                <a:latin typeface="+mj-lt"/>
              </a:rPr>
              <a:t>. </a:t>
            </a:r>
            <a:r>
              <a:rPr lang="fr-FR" sz="1467" i="1" dirty="0" err="1">
                <a:latin typeface="+mj-lt"/>
              </a:rPr>
              <a:t>Sci</a:t>
            </a:r>
            <a:r>
              <a:rPr lang="fr-FR" sz="1467" i="1" dirty="0">
                <a:latin typeface="+mj-lt"/>
              </a:rPr>
              <a:t>. </a:t>
            </a:r>
            <a:r>
              <a:rPr lang="fr-FR" sz="1467" i="1" dirty="0" err="1">
                <a:latin typeface="+mj-lt"/>
              </a:rPr>
              <a:t>Technol</a:t>
            </a:r>
            <a:r>
              <a:rPr lang="fr-FR" sz="1467" i="1" dirty="0">
                <a:latin typeface="+mj-lt"/>
              </a:rPr>
              <a:t>. 24 (2011) 055013</a:t>
            </a:r>
            <a:endParaRPr lang="en-US" sz="1467" i="1" dirty="0"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154" y="3726269"/>
            <a:ext cx="3052247" cy="214873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37006" y="3357516"/>
            <a:ext cx="3556743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latin typeface="+mj-lt"/>
              </a:rPr>
              <a:t>Wire Loops Around the Poles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28892" y="5683750"/>
            <a:ext cx="5257417" cy="54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67" i="1" dirty="0">
                <a:latin typeface="+mj-lt"/>
              </a:rPr>
              <a:t>S. </a:t>
            </a:r>
            <a:r>
              <a:rPr lang="en-US" sz="1467" i="1" dirty="0" err="1">
                <a:latin typeface="+mj-lt"/>
              </a:rPr>
              <a:t>Prestemon</a:t>
            </a:r>
            <a:r>
              <a:rPr lang="en-US" sz="1467" i="1" dirty="0">
                <a:latin typeface="+mj-lt"/>
              </a:rPr>
              <a:t> et al., IEEE TRANS. APPL. SUPERCOND., VOL. 15, NO. 2, JUNE 2005</a:t>
            </a:r>
          </a:p>
        </p:txBody>
      </p:sp>
    </p:spTree>
    <p:extLst>
      <p:ext uri="{BB962C8B-B14F-4D97-AF65-F5344CB8AC3E}">
        <p14:creationId xmlns:p14="http://schemas.microsoft.com/office/powerpoint/2010/main" val="14253417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asted-image.pdf"/>
          <p:cNvPicPr/>
          <p:nvPr/>
        </p:nvPicPr>
        <p:blipFill>
          <a:blip r:embed="rId2">
            <a:alphaModFix amt="64816"/>
          </a:blip>
          <a:stretch>
            <a:fillRect/>
          </a:stretch>
        </p:blipFill>
        <p:spPr>
          <a:xfrm>
            <a:off x="1541859" y="1254133"/>
            <a:ext cx="9079681" cy="472346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4AC407-42C2-8C48-8CF0-622665C90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Tuning of superconducting undulators using active correction techniques</a:t>
            </a:r>
          </a:p>
        </p:txBody>
      </p:sp>
      <p:sp>
        <p:nvSpPr>
          <p:cNvPr id="210" name="Shape 210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559643" indent="-336409">
              <a:defRPr sz="1800">
                <a:solidFill>
                  <a:srgbClr val="000000"/>
                </a:solidFill>
              </a:defRPr>
            </a:pPr>
            <a:r>
              <a:rPr sz="2531"/>
              <a:t>Concept of in-situ tuning of undulators</a:t>
            </a:r>
          </a:p>
          <a:p>
            <a:pPr marL="849379" lvl="1" indent="-313616">
              <a:spcBef>
                <a:spcPts val="844"/>
              </a:spcBef>
              <a:defRPr sz="1800">
                <a:solidFill>
                  <a:srgbClr val="000000"/>
                </a:solidFill>
              </a:defRPr>
            </a:pPr>
            <a:r>
              <a:rPr sz="2250"/>
              <a:t>Selectable correction locations</a:t>
            </a:r>
          </a:p>
          <a:p>
            <a:pPr marL="849379" lvl="1" indent="-313616">
              <a:spcBef>
                <a:spcPts val="844"/>
              </a:spcBef>
              <a:defRPr sz="1800">
                <a:solidFill>
                  <a:srgbClr val="000000"/>
                </a:solidFill>
              </a:defRPr>
            </a:pPr>
            <a:r>
              <a:rPr sz="2250"/>
              <a:t>Corrections at all locations have the same strength</a:t>
            </a:r>
          </a:p>
          <a:p>
            <a:pPr marL="849379" lvl="1" indent="-313616">
              <a:spcBef>
                <a:spcPts val="844"/>
              </a:spcBef>
              <a:defRPr sz="1800">
                <a:solidFill>
                  <a:srgbClr val="000000"/>
                </a:solidFill>
              </a:defRPr>
            </a:pPr>
            <a:r>
              <a:rPr sz="2250"/>
              <a:t>Strength can be varied with a single power supply as a function of the undulator field strength</a:t>
            </a:r>
          </a:p>
        </p:txBody>
      </p:sp>
      <p:sp>
        <p:nvSpPr>
          <p:cNvPr id="211" name="Shape 21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195">
                <a:solidFill>
                  <a:srgbClr val="3DD8FF"/>
                </a:solidFill>
              </a:rPr>
              <a:t>21</a:t>
            </a:fld>
            <a:endParaRPr sz="1195">
              <a:solidFill>
                <a:srgbClr val="3DD8FF"/>
              </a:solidFill>
            </a:endParaRPr>
          </a:p>
        </p:txBody>
      </p:sp>
      <p:grpSp>
        <p:nvGrpSpPr>
          <p:cNvPr id="214" name="Group 214"/>
          <p:cNvGrpSpPr/>
          <p:nvPr/>
        </p:nvGrpSpPr>
        <p:grpSpPr>
          <a:xfrm>
            <a:off x="2965376" y="5261647"/>
            <a:ext cx="6261249" cy="1231462"/>
            <a:chOff x="-215900" y="-139700"/>
            <a:chExt cx="8904886" cy="1751411"/>
          </a:xfrm>
        </p:grpSpPr>
        <p:pic>
          <p:nvPicPr>
            <p:cNvPr id="213" name="pasted-image.pdf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8473087" cy="119261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2" name="Picture 211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-215901" y="-139700"/>
              <a:ext cx="8904888" cy="175141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63432B-05E1-4749-B93D-E98E094EF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SCU tuning can accommodate typical manufacturing errors </a:t>
            </a:r>
            <a:br>
              <a:rPr lang="en-US" dirty="0"/>
            </a:br>
            <a:r>
              <a:rPr lang="en-US" dirty="0"/>
              <a:t>with a single active circuit </a:t>
            </a:r>
          </a:p>
        </p:txBody>
      </p:sp>
      <p:sp>
        <p:nvSpPr>
          <p:cNvPr id="217" name="Shape 217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195">
                <a:solidFill>
                  <a:srgbClr val="3DD8FF"/>
                </a:solidFill>
              </a:rPr>
              <a:t>22</a:t>
            </a:fld>
            <a:endParaRPr sz="1195">
              <a:solidFill>
                <a:srgbClr val="3DD8FF"/>
              </a:solidFill>
            </a:endParaRPr>
          </a:p>
        </p:txBody>
      </p:sp>
      <p:grpSp>
        <p:nvGrpSpPr>
          <p:cNvPr id="220" name="Group 220"/>
          <p:cNvGrpSpPr/>
          <p:nvPr/>
        </p:nvGrpSpPr>
        <p:grpSpPr>
          <a:xfrm>
            <a:off x="8915400" y="705685"/>
            <a:ext cx="3152397" cy="2487722"/>
            <a:chOff x="0" y="0"/>
            <a:chExt cx="4015867" cy="3112400"/>
          </a:xfrm>
        </p:grpSpPr>
        <p:sp>
          <p:nvSpPr>
            <p:cNvPr id="218" name="Shape 218"/>
            <p:cNvSpPr/>
            <p:nvPr/>
          </p:nvSpPr>
          <p:spPr>
            <a:xfrm>
              <a:off x="0" y="0"/>
              <a:ext cx="4015868" cy="3112401"/>
            </a:xfrm>
            <a:prstGeom prst="roundRect">
              <a:avLst>
                <a:gd name="adj" fmla="val 15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600"/>
              </a:pPr>
              <a:endParaRPr sz="1828"/>
            </a:p>
          </p:txBody>
        </p:sp>
        <p:pic>
          <p:nvPicPr>
            <p:cNvPr id="219" name="pasted-image.pdf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41211" y="107178"/>
              <a:ext cx="3533445" cy="28980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1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637047" y="1249292"/>
            <a:ext cx="4572960" cy="114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pasted-image.pdf"/>
          <p:cNvPicPr/>
          <p:nvPr/>
        </p:nvPicPr>
        <p:blipFill>
          <a:blip r:embed="rId4"/>
          <a:stretch>
            <a:fillRect/>
          </a:stretch>
        </p:blipFill>
        <p:spPr>
          <a:xfrm>
            <a:off x="444608" y="2549255"/>
            <a:ext cx="4572960" cy="36803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5" name="Group 225"/>
          <p:cNvGrpSpPr/>
          <p:nvPr/>
        </p:nvGrpSpPr>
        <p:grpSpPr>
          <a:xfrm>
            <a:off x="7924799" y="3193408"/>
            <a:ext cx="3815027" cy="2870360"/>
            <a:chOff x="0" y="0"/>
            <a:chExt cx="5882364" cy="4390578"/>
          </a:xfrm>
        </p:grpSpPr>
        <p:sp>
          <p:nvSpPr>
            <p:cNvPr id="223" name="Shape 223"/>
            <p:cNvSpPr/>
            <p:nvPr/>
          </p:nvSpPr>
          <p:spPr>
            <a:xfrm>
              <a:off x="0" y="0"/>
              <a:ext cx="5882365" cy="4390579"/>
            </a:xfrm>
            <a:prstGeom prst="roundRect">
              <a:avLst>
                <a:gd name="adj" fmla="val 15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600"/>
              </a:pPr>
              <a:endParaRPr sz="1828"/>
            </a:p>
          </p:txBody>
        </p:sp>
        <p:pic>
          <p:nvPicPr>
            <p:cNvPr id="224" name="pasted-image.pdf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85875" y="154393"/>
              <a:ext cx="5603901" cy="40538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6" name="Shape 226"/>
          <p:cNvSpPr/>
          <p:nvPr/>
        </p:nvSpPr>
        <p:spPr>
          <a:xfrm>
            <a:off x="6588403" y="2445745"/>
            <a:ext cx="2531335" cy="487056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055" dirty="0"/>
              <a:t>Example: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055" dirty="0"/>
              <a:t>3.3m device, yielding 331 poles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055" dirty="0"/>
              <a:t>period 20mm, magnetic gap 7.5mm</a:t>
            </a:r>
          </a:p>
        </p:txBody>
      </p:sp>
      <p:sp>
        <p:nvSpPr>
          <p:cNvPr id="227" name="Shape 227"/>
          <p:cNvSpPr/>
          <p:nvPr/>
        </p:nvSpPr>
        <p:spPr>
          <a:xfrm>
            <a:off x="2520192" y="5897889"/>
            <a:ext cx="2599366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 i="1"/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1687">
                <a:solidFill>
                  <a:srgbClr val="FFFFFF"/>
                </a:solidFill>
              </a:rPr>
              <a:t>Rochepault et al., TAS 2014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" grpId="0" animBg="1" advAuto="0"/>
      <p:bldP spid="225" grpId="0" animBg="1" advAuto="0"/>
      <p:bldP spid="226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11B2D-A0FE-4BD3-B19B-FB641551155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52" name="Shape 452"/>
          <p:cNvSpPr>
            <a:spLocks noGrp="1"/>
          </p:cNvSpPr>
          <p:nvPr>
            <p:ph type="body" sz="quarter" idx="13"/>
          </p:nvPr>
        </p:nvSpPr>
        <p:spPr>
          <a:xfrm>
            <a:off x="38947" y="1229736"/>
            <a:ext cx="6202828" cy="4530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16568" indent="-216568">
              <a:defRPr sz="1800">
                <a:solidFill>
                  <a:srgbClr val="000000"/>
                </a:solidFill>
              </a:defRPr>
            </a:pPr>
            <a:r>
              <a:rPr sz="1800" dirty="0">
                <a:solidFill>
                  <a:srgbClr val="000000"/>
                </a:solidFill>
              </a:rPr>
              <a:t>One superconducting path - with heater</a:t>
            </a:r>
          </a:p>
          <a:p>
            <a:pPr marL="216568" indent="-216568">
              <a:defRPr sz="1800">
                <a:solidFill>
                  <a:srgbClr val="000000"/>
                </a:solidFill>
              </a:defRPr>
            </a:pPr>
            <a:r>
              <a:rPr sz="1800" dirty="0">
                <a:solidFill>
                  <a:srgbClr val="000000"/>
                </a:solidFill>
              </a:rPr>
              <a:t>One resistive path (low resistance)</a:t>
            </a:r>
          </a:p>
          <a:p>
            <a:pPr marL="216568" indent="-216568">
              <a:defRPr sz="1800">
                <a:solidFill>
                  <a:srgbClr val="000000"/>
                </a:solidFill>
              </a:defRPr>
            </a:pPr>
            <a:r>
              <a:rPr sz="1800" dirty="0">
                <a:solidFill>
                  <a:srgbClr val="000000"/>
                </a:solidFill>
              </a:rPr>
              <a:t>When heater is on the superconducting path becomes resistive (high resistance)</a:t>
            </a:r>
          </a:p>
        </p:txBody>
      </p:sp>
      <p:sp>
        <p:nvSpPr>
          <p:cNvPr id="451" name="Shape 45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FFFFFF"/>
                </a:solidFill>
              </a:rPr>
              <a:t>Switch-Based Tuning Concept</a:t>
            </a:r>
            <a:r>
              <a:rPr lang="en-US" sz="3200" dirty="0">
                <a:solidFill>
                  <a:srgbClr val="FFFFFF"/>
                </a:solidFill>
              </a:rPr>
              <a:t> enables correction of local field errors that impact trajectory and phase</a:t>
            </a:r>
            <a:endParaRPr sz="3200" dirty="0">
              <a:solidFill>
                <a:srgbClr val="FFFFFF"/>
              </a:solidFill>
            </a:endParaRPr>
          </a:p>
        </p:txBody>
      </p:sp>
      <p:pic>
        <p:nvPicPr>
          <p:cNvPr id="450" name="image23.png" descr="D:\Universität\Wissenschaftliche Arbeiten\LBL Thesis\Presentations\[Seyl13] Undulator shimming and measurements_raw\0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523672" y="3317501"/>
            <a:ext cx="3602038" cy="433388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Shape 455"/>
          <p:cNvSpPr/>
          <p:nvPr/>
        </p:nvSpPr>
        <p:spPr>
          <a:xfrm>
            <a:off x="5932113" y="3174235"/>
            <a:ext cx="2481264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lvl="0">
              <a:defRPr sz="1800"/>
            </a:pPr>
            <a:r>
              <a:rPr sz="1600" dirty="0">
                <a:latin typeface="Calibri"/>
                <a:ea typeface="Calibri"/>
                <a:cs typeface="Calibri"/>
              </a:rPr>
              <a:t>Superconducting path</a:t>
            </a:r>
          </a:p>
        </p:txBody>
      </p:sp>
      <p:pic>
        <p:nvPicPr>
          <p:cNvPr id="459" name="image24.png" descr="D:\Universität\Wissenschaftliche Arbeiten\LBL Thesis\Presentations\[Seyl13] Undulator shimming and measurements_raw\3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1526653" y="3317501"/>
            <a:ext cx="3602038" cy="2809876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Shape 460"/>
          <p:cNvSpPr/>
          <p:nvPr/>
        </p:nvSpPr>
        <p:spPr>
          <a:xfrm>
            <a:off x="161509" y="4385683"/>
            <a:ext cx="1310936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 sz="1800"/>
            </a:pPr>
            <a:r>
              <a:rPr sz="1600" dirty="0">
                <a:latin typeface="Calibri"/>
                <a:ea typeface="Calibri"/>
                <a:cs typeface="Calibri"/>
              </a:rPr>
              <a:t>Resistive </a:t>
            </a:r>
          </a:p>
          <a:p>
            <a:pPr lvl="0">
              <a:defRPr sz="1800"/>
            </a:pPr>
            <a:r>
              <a:rPr sz="1600" dirty="0">
                <a:latin typeface="Calibri"/>
                <a:ea typeface="Calibri"/>
                <a:cs typeface="Calibri"/>
              </a:rPr>
              <a:t>solder joint</a:t>
            </a:r>
          </a:p>
          <a:p>
            <a:pPr lvl="0">
              <a:defRPr sz="1800"/>
            </a:pPr>
            <a:r>
              <a:rPr sz="1600" dirty="0">
                <a:latin typeface="Calibri"/>
                <a:ea typeface="Calibri"/>
                <a:cs typeface="Calibri"/>
              </a:rPr>
              <a:t>(low resistance)</a:t>
            </a:r>
          </a:p>
        </p:txBody>
      </p:sp>
      <p:pic>
        <p:nvPicPr>
          <p:cNvPr id="462" name="image25.png" descr="D:\Universität\Wissenschaftliche Arbeiten\LBL Thesis\Presentations\[Seyl13] Undulator shimming and measurements_raw\0.1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1518665" y="3317500"/>
            <a:ext cx="3602039" cy="433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3" name="image26.png" descr="D:\Universität\Wissenschaftliche Arbeiten\LBL Thesis\Presentations\[Seyl13] Undulator shimming and measurements_raw\0.1h.png"/>
          <p:cNvPicPr/>
          <p:nvPr/>
        </p:nvPicPr>
        <p:blipFill>
          <a:blip r:embed="rId5"/>
          <a:stretch>
            <a:fillRect/>
          </a:stretch>
        </p:blipFill>
        <p:spPr>
          <a:xfrm>
            <a:off x="1523672" y="3317500"/>
            <a:ext cx="3602038" cy="433389"/>
          </a:xfrm>
          <a:prstGeom prst="rect">
            <a:avLst/>
          </a:prstGeom>
          <a:ln w="12700">
            <a:miter lim="400000"/>
          </a:ln>
        </p:spPr>
      </p:pic>
      <p:sp>
        <p:nvSpPr>
          <p:cNvPr id="466" name="Shape 466"/>
          <p:cNvSpPr/>
          <p:nvPr/>
        </p:nvSpPr>
        <p:spPr>
          <a:xfrm flipH="1">
            <a:off x="2599213" y="2963164"/>
            <a:ext cx="720473" cy="386365"/>
          </a:xfrm>
          <a:prstGeom prst="line">
            <a:avLst/>
          </a:prstGeom>
          <a:ln w="12700">
            <a:solidFill/>
            <a:tailEnd type="stealth"/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>
              <a:defRPr sz="1100">
                <a:latin typeface="+mj-lt"/>
                <a:ea typeface="+mj-ea"/>
                <a:cs typeface="+mj-cs"/>
                <a:sym typeface="Helvetica"/>
              </a:defRPr>
            </a:pPr>
            <a:endParaRPr sz="1100"/>
          </a:p>
        </p:txBody>
      </p:sp>
      <p:sp>
        <p:nvSpPr>
          <p:cNvPr id="484" name="Shape 484"/>
          <p:cNvSpPr/>
          <p:nvPr/>
        </p:nvSpPr>
        <p:spPr>
          <a:xfrm>
            <a:off x="3320759" y="2926414"/>
            <a:ext cx="2531" cy="3910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7200" y="7200"/>
                  <a:pt x="14400" y="14400"/>
                  <a:pt x="21600" y="21600"/>
                </a:cubicBezTo>
              </a:path>
            </a:pathLst>
          </a:custGeom>
          <a:ln w="12700">
            <a:solidFill/>
            <a:tailEnd type="stealth"/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lvl="0"/>
            <a:endParaRPr sz="3600"/>
          </a:p>
        </p:txBody>
      </p:sp>
      <p:sp>
        <p:nvSpPr>
          <p:cNvPr id="468" name="Shape 468"/>
          <p:cNvSpPr/>
          <p:nvPr/>
        </p:nvSpPr>
        <p:spPr>
          <a:xfrm>
            <a:off x="3319685" y="2963165"/>
            <a:ext cx="720900" cy="354337"/>
          </a:xfrm>
          <a:prstGeom prst="line">
            <a:avLst/>
          </a:prstGeom>
          <a:ln w="12700">
            <a:solidFill/>
            <a:tailEnd type="stealth"/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>
              <a:defRPr sz="1100">
                <a:latin typeface="+mj-lt"/>
                <a:ea typeface="+mj-ea"/>
                <a:cs typeface="+mj-cs"/>
                <a:sym typeface="Helvetica"/>
              </a:defRPr>
            </a:pPr>
            <a:endParaRPr sz="1100"/>
          </a:p>
        </p:txBody>
      </p:sp>
      <p:sp>
        <p:nvSpPr>
          <p:cNvPr id="469" name="Shape 469"/>
          <p:cNvSpPr/>
          <p:nvPr/>
        </p:nvSpPr>
        <p:spPr>
          <a:xfrm>
            <a:off x="2838041" y="2593833"/>
            <a:ext cx="107824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dirty="0"/>
              <a:t>Heaters ON</a:t>
            </a:r>
          </a:p>
        </p:txBody>
      </p:sp>
      <p:pic>
        <p:nvPicPr>
          <p:cNvPr id="36" name="image27.png" descr="C:\Users\Tobias\Desktop\YBCO_structure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108699" y="1159566"/>
            <a:ext cx="5003855" cy="1932907"/>
          </a:xfrm>
          <a:prstGeom prst="rect">
            <a:avLst/>
          </a:prstGeom>
          <a:noFill/>
          <a:ln w="22225" cap="flat">
            <a:solidFill>
              <a:srgbClr val="C00000"/>
            </a:solidFill>
            <a:miter lim="400000"/>
          </a:ln>
          <a:effectLst/>
        </p:spPr>
      </p:pic>
      <p:sp>
        <p:nvSpPr>
          <p:cNvPr id="7" name="Rectangle 6"/>
          <p:cNvSpPr/>
          <p:nvPr/>
        </p:nvSpPr>
        <p:spPr>
          <a:xfrm>
            <a:off x="2393577" y="3508233"/>
            <a:ext cx="182880" cy="246888"/>
          </a:xfrm>
          <a:prstGeom prst="rect">
            <a:avLst/>
          </a:prstGeom>
          <a:solidFill>
            <a:schemeClr val="bg1">
              <a:lumMod val="50000"/>
              <a:alpha val="8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461" name="Shape 461"/>
          <p:cNvSpPr/>
          <p:nvPr/>
        </p:nvSpPr>
        <p:spPr>
          <a:xfrm>
            <a:off x="958561" y="3344883"/>
            <a:ext cx="4896546" cy="1"/>
          </a:xfrm>
          <a:prstGeom prst="line">
            <a:avLst/>
          </a:prstGeom>
          <a:ln w="12700">
            <a:solidFill/>
            <a:tailEnd type="stealth"/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>
              <a:defRPr sz="1100">
                <a:latin typeface="+mj-lt"/>
                <a:ea typeface="+mj-ea"/>
                <a:cs typeface="+mj-cs"/>
                <a:sym typeface="Helvetica"/>
              </a:defRPr>
            </a:pPr>
            <a:endParaRPr sz="1100"/>
          </a:p>
        </p:txBody>
      </p:sp>
      <p:sp>
        <p:nvSpPr>
          <p:cNvPr id="40" name="Shape 469"/>
          <p:cNvSpPr/>
          <p:nvPr/>
        </p:nvSpPr>
        <p:spPr>
          <a:xfrm>
            <a:off x="2842003" y="2593833"/>
            <a:ext cx="114076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dirty="0">
                <a:solidFill>
                  <a:schemeClr val="tx1"/>
                </a:solidFill>
              </a:rPr>
              <a:t>Heaters O</a:t>
            </a:r>
            <a:r>
              <a:rPr lang="en-US" dirty="0">
                <a:solidFill>
                  <a:schemeClr val="tx1"/>
                </a:solidFill>
              </a:rPr>
              <a:t>FF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465" name="Shape 465"/>
          <p:cNvSpPr/>
          <p:nvPr/>
        </p:nvSpPr>
        <p:spPr>
          <a:xfrm flipV="1">
            <a:off x="1088255" y="3602677"/>
            <a:ext cx="1332149" cy="1044117"/>
          </a:xfrm>
          <a:prstGeom prst="line">
            <a:avLst/>
          </a:prstGeom>
          <a:ln w="12700">
            <a:solidFill/>
            <a:tailEnd type="stealth"/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>
              <a:defRPr sz="1100">
                <a:latin typeface="+mj-lt"/>
                <a:ea typeface="+mj-ea"/>
                <a:cs typeface="+mj-cs"/>
                <a:sym typeface="Helvetica"/>
              </a:defRPr>
            </a:pPr>
            <a:endParaRPr sz="1100"/>
          </a:p>
        </p:txBody>
      </p:sp>
      <p:sp>
        <p:nvSpPr>
          <p:cNvPr id="42" name="Rectangle 41"/>
          <p:cNvSpPr/>
          <p:nvPr/>
        </p:nvSpPr>
        <p:spPr>
          <a:xfrm>
            <a:off x="2639109" y="3508233"/>
            <a:ext cx="182880" cy="246888"/>
          </a:xfrm>
          <a:prstGeom prst="rect">
            <a:avLst/>
          </a:prstGeom>
          <a:solidFill>
            <a:schemeClr val="bg1">
              <a:lumMod val="50000"/>
              <a:alpha val="8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43" name="Rectangle 42"/>
          <p:cNvSpPr/>
          <p:nvPr/>
        </p:nvSpPr>
        <p:spPr>
          <a:xfrm>
            <a:off x="3113241" y="3508233"/>
            <a:ext cx="182880" cy="246888"/>
          </a:xfrm>
          <a:prstGeom prst="rect">
            <a:avLst/>
          </a:prstGeom>
          <a:solidFill>
            <a:schemeClr val="bg1">
              <a:lumMod val="50000"/>
              <a:alpha val="8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44" name="Rectangle 43"/>
          <p:cNvSpPr/>
          <p:nvPr/>
        </p:nvSpPr>
        <p:spPr>
          <a:xfrm>
            <a:off x="3358779" y="3508233"/>
            <a:ext cx="182880" cy="246888"/>
          </a:xfrm>
          <a:prstGeom prst="rect">
            <a:avLst/>
          </a:prstGeom>
          <a:solidFill>
            <a:schemeClr val="bg1">
              <a:lumMod val="50000"/>
              <a:alpha val="8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45" name="Rectangle 44"/>
          <p:cNvSpPr/>
          <p:nvPr/>
        </p:nvSpPr>
        <p:spPr>
          <a:xfrm>
            <a:off x="3832905" y="3508233"/>
            <a:ext cx="182880" cy="246888"/>
          </a:xfrm>
          <a:prstGeom prst="rect">
            <a:avLst/>
          </a:prstGeom>
          <a:solidFill>
            <a:schemeClr val="bg1">
              <a:lumMod val="50000"/>
              <a:alpha val="8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46" name="Rectangle 45"/>
          <p:cNvSpPr/>
          <p:nvPr/>
        </p:nvSpPr>
        <p:spPr>
          <a:xfrm>
            <a:off x="4078443" y="3508233"/>
            <a:ext cx="182880" cy="246888"/>
          </a:xfrm>
          <a:prstGeom prst="rect">
            <a:avLst/>
          </a:prstGeom>
          <a:solidFill>
            <a:schemeClr val="bg1">
              <a:lumMod val="50000"/>
              <a:alpha val="8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grpSp>
        <p:nvGrpSpPr>
          <p:cNvPr id="6" name="Group 5"/>
          <p:cNvGrpSpPr/>
          <p:nvPr/>
        </p:nvGrpSpPr>
        <p:grpSpPr>
          <a:xfrm>
            <a:off x="958561" y="3587619"/>
            <a:ext cx="4916948" cy="2460826"/>
            <a:chOff x="927184" y="3279786"/>
            <a:chExt cx="4916948" cy="2460826"/>
          </a:xfrm>
        </p:grpSpPr>
        <p:sp>
          <p:nvSpPr>
            <p:cNvPr id="470" name="Shape 470"/>
            <p:cNvSpPr/>
            <p:nvPr/>
          </p:nvSpPr>
          <p:spPr>
            <a:xfrm flipH="1">
              <a:off x="927184" y="3294844"/>
              <a:ext cx="1533851" cy="1"/>
            </a:xfrm>
            <a:prstGeom prst="line">
              <a:avLst/>
            </a:prstGeom>
            <a:ln w="12700">
              <a:solidFill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lIns="0" tIns="0" rIns="0" bIns="0"/>
            <a:lstStyle/>
            <a:p>
              <a:pPr lvl="0">
                <a:defRPr sz="1100">
                  <a:latin typeface="+mj-lt"/>
                  <a:ea typeface="+mj-ea"/>
                  <a:cs typeface="+mj-cs"/>
                  <a:sym typeface="Helvetica"/>
                </a:defRPr>
              </a:pPr>
              <a:endParaRPr sz="1100"/>
            </a:p>
          </p:txBody>
        </p:sp>
        <p:sp>
          <p:nvSpPr>
            <p:cNvPr id="471" name="Shape 471"/>
            <p:cNvSpPr/>
            <p:nvPr/>
          </p:nvSpPr>
          <p:spPr>
            <a:xfrm flipH="1">
              <a:off x="2459682" y="3294843"/>
              <a:ext cx="1354" cy="2445768"/>
            </a:xfrm>
            <a:prstGeom prst="line">
              <a:avLst/>
            </a:prstGeom>
            <a:ln w="12700">
              <a:solidFill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lIns="0" tIns="0" rIns="0" bIns="0"/>
            <a:lstStyle/>
            <a:p>
              <a:pPr lvl="0">
                <a:defRPr sz="1100">
                  <a:latin typeface="+mj-lt"/>
                  <a:ea typeface="+mj-ea"/>
                  <a:cs typeface="+mj-cs"/>
                  <a:sym typeface="Helvetica"/>
                </a:defRPr>
              </a:pPr>
              <a:endParaRPr sz="1100"/>
            </a:p>
          </p:txBody>
        </p:sp>
        <p:sp>
          <p:nvSpPr>
            <p:cNvPr id="472" name="Shape 472"/>
            <p:cNvSpPr/>
            <p:nvPr/>
          </p:nvSpPr>
          <p:spPr>
            <a:xfrm flipH="1">
              <a:off x="2663580" y="3294843"/>
              <a:ext cx="1354" cy="2445768"/>
            </a:xfrm>
            <a:prstGeom prst="line">
              <a:avLst/>
            </a:prstGeom>
            <a:ln w="12700">
              <a:solidFill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lIns="0" tIns="0" rIns="0" bIns="0"/>
            <a:lstStyle/>
            <a:p>
              <a:pPr lvl="0">
                <a:defRPr sz="1100">
                  <a:latin typeface="+mj-lt"/>
                  <a:ea typeface="+mj-ea"/>
                  <a:cs typeface="+mj-cs"/>
                  <a:sym typeface="Helvetica"/>
                </a:defRPr>
              </a:pPr>
              <a:endParaRPr sz="1100"/>
            </a:p>
          </p:txBody>
        </p:sp>
        <p:sp>
          <p:nvSpPr>
            <p:cNvPr id="473" name="Shape 473"/>
            <p:cNvSpPr/>
            <p:nvPr/>
          </p:nvSpPr>
          <p:spPr>
            <a:xfrm flipH="1">
              <a:off x="3181114" y="3283978"/>
              <a:ext cx="1354" cy="2445768"/>
            </a:xfrm>
            <a:prstGeom prst="line">
              <a:avLst/>
            </a:prstGeom>
            <a:ln w="12700">
              <a:solidFill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lIns="0" tIns="0" rIns="0" bIns="0"/>
            <a:lstStyle/>
            <a:p>
              <a:pPr lvl="0">
                <a:defRPr sz="1100">
                  <a:latin typeface="+mj-lt"/>
                  <a:ea typeface="+mj-ea"/>
                  <a:cs typeface="+mj-cs"/>
                  <a:sym typeface="Helvetica"/>
                </a:defRPr>
              </a:pPr>
              <a:endParaRPr sz="1100"/>
            </a:p>
          </p:txBody>
        </p:sp>
        <p:sp>
          <p:nvSpPr>
            <p:cNvPr id="474" name="Shape 474"/>
            <p:cNvSpPr/>
            <p:nvPr/>
          </p:nvSpPr>
          <p:spPr>
            <a:xfrm flipH="1">
              <a:off x="3394506" y="3286172"/>
              <a:ext cx="1353" cy="2445768"/>
            </a:xfrm>
            <a:prstGeom prst="line">
              <a:avLst/>
            </a:prstGeom>
            <a:ln w="12700">
              <a:solidFill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lIns="0" tIns="0" rIns="0" bIns="0"/>
            <a:lstStyle/>
            <a:p>
              <a:pPr lvl="0">
                <a:defRPr sz="1100">
                  <a:latin typeface="+mj-lt"/>
                  <a:ea typeface="+mj-ea"/>
                  <a:cs typeface="+mj-cs"/>
                  <a:sym typeface="Helvetica"/>
                </a:defRPr>
              </a:pPr>
              <a:endParaRPr sz="1100"/>
            </a:p>
          </p:txBody>
        </p:sp>
        <p:sp>
          <p:nvSpPr>
            <p:cNvPr id="475" name="Shape 475"/>
            <p:cNvSpPr/>
            <p:nvPr/>
          </p:nvSpPr>
          <p:spPr>
            <a:xfrm flipH="1">
              <a:off x="3901195" y="3286172"/>
              <a:ext cx="1353" cy="2445768"/>
            </a:xfrm>
            <a:prstGeom prst="line">
              <a:avLst/>
            </a:prstGeom>
            <a:ln w="12700">
              <a:solidFill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lIns="0" tIns="0" rIns="0" bIns="0"/>
            <a:lstStyle/>
            <a:p>
              <a:pPr lvl="0">
                <a:defRPr sz="1100">
                  <a:latin typeface="+mj-lt"/>
                  <a:ea typeface="+mj-ea"/>
                  <a:cs typeface="+mj-cs"/>
                  <a:sym typeface="Helvetica"/>
                </a:defRPr>
              </a:pPr>
              <a:endParaRPr sz="1100"/>
            </a:p>
          </p:txBody>
        </p:sp>
        <p:sp>
          <p:nvSpPr>
            <p:cNvPr id="476" name="Shape 476"/>
            <p:cNvSpPr/>
            <p:nvPr/>
          </p:nvSpPr>
          <p:spPr>
            <a:xfrm flipH="1">
              <a:off x="4117219" y="3286172"/>
              <a:ext cx="1353" cy="2445768"/>
            </a:xfrm>
            <a:prstGeom prst="line">
              <a:avLst/>
            </a:prstGeom>
            <a:ln w="12700">
              <a:solidFill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lIns="0" tIns="0" rIns="0" bIns="0"/>
            <a:lstStyle/>
            <a:p>
              <a:pPr lvl="0">
                <a:defRPr sz="1100">
                  <a:latin typeface="+mj-lt"/>
                  <a:ea typeface="+mj-ea"/>
                  <a:cs typeface="+mj-cs"/>
                  <a:sym typeface="Helvetica"/>
                </a:defRPr>
              </a:pPr>
              <a:endParaRPr sz="1100"/>
            </a:p>
          </p:txBody>
        </p:sp>
        <p:sp>
          <p:nvSpPr>
            <p:cNvPr id="477" name="Shape 477"/>
            <p:cNvSpPr/>
            <p:nvPr/>
          </p:nvSpPr>
          <p:spPr>
            <a:xfrm>
              <a:off x="2663581" y="3283978"/>
              <a:ext cx="518887" cy="1"/>
            </a:xfrm>
            <a:prstGeom prst="line">
              <a:avLst/>
            </a:prstGeom>
            <a:ln w="12700">
              <a:solidFill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lIns="0" tIns="0" rIns="0" bIns="0"/>
            <a:lstStyle/>
            <a:p>
              <a:pPr lvl="0">
                <a:defRPr sz="1100">
                  <a:latin typeface="+mj-lt"/>
                  <a:ea typeface="+mj-ea"/>
                  <a:cs typeface="+mj-cs"/>
                  <a:sym typeface="Helvetica"/>
                </a:defRPr>
              </a:pPr>
              <a:endParaRPr sz="1100"/>
            </a:p>
          </p:txBody>
        </p:sp>
        <p:sp>
          <p:nvSpPr>
            <p:cNvPr id="478" name="Shape 478"/>
            <p:cNvSpPr/>
            <p:nvPr/>
          </p:nvSpPr>
          <p:spPr>
            <a:xfrm flipV="1">
              <a:off x="3395858" y="3283977"/>
              <a:ext cx="506689" cy="2195"/>
            </a:xfrm>
            <a:prstGeom prst="line">
              <a:avLst/>
            </a:prstGeom>
            <a:ln w="12700">
              <a:solidFill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lIns="0" tIns="0" rIns="0" bIns="0"/>
            <a:lstStyle/>
            <a:p>
              <a:pPr lvl="0">
                <a:defRPr sz="1100">
                  <a:latin typeface="+mj-lt"/>
                  <a:ea typeface="+mj-ea"/>
                  <a:cs typeface="+mj-cs"/>
                  <a:sym typeface="Helvetica"/>
                </a:defRPr>
              </a:pPr>
              <a:endParaRPr sz="1100"/>
            </a:p>
          </p:txBody>
        </p:sp>
        <p:sp>
          <p:nvSpPr>
            <p:cNvPr id="479" name="Shape 479"/>
            <p:cNvSpPr/>
            <p:nvPr/>
          </p:nvSpPr>
          <p:spPr>
            <a:xfrm>
              <a:off x="2459683" y="5740611"/>
              <a:ext cx="205251" cy="1"/>
            </a:xfrm>
            <a:prstGeom prst="line">
              <a:avLst/>
            </a:prstGeom>
            <a:ln w="12700">
              <a:solidFill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lIns="0" tIns="0" rIns="0" bIns="0"/>
            <a:lstStyle/>
            <a:p>
              <a:pPr lvl="0">
                <a:defRPr sz="1100">
                  <a:latin typeface="+mj-lt"/>
                  <a:ea typeface="+mj-ea"/>
                  <a:cs typeface="+mj-cs"/>
                  <a:sym typeface="Helvetica"/>
                </a:defRPr>
              </a:pPr>
              <a:endParaRPr sz="1100"/>
            </a:p>
          </p:txBody>
        </p:sp>
        <p:sp>
          <p:nvSpPr>
            <p:cNvPr id="480" name="Shape 480"/>
            <p:cNvSpPr/>
            <p:nvPr/>
          </p:nvSpPr>
          <p:spPr>
            <a:xfrm flipV="1">
              <a:off x="3181115" y="5740610"/>
              <a:ext cx="214744" cy="2"/>
            </a:xfrm>
            <a:prstGeom prst="line">
              <a:avLst/>
            </a:prstGeom>
            <a:ln w="12700">
              <a:solidFill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lIns="0" tIns="0" rIns="0" bIns="0"/>
            <a:lstStyle/>
            <a:p>
              <a:pPr lvl="0">
                <a:defRPr sz="1100">
                  <a:latin typeface="+mj-lt"/>
                  <a:ea typeface="+mj-ea"/>
                  <a:cs typeface="+mj-cs"/>
                  <a:sym typeface="Helvetica"/>
                </a:defRPr>
              </a:pPr>
              <a:endParaRPr sz="1100"/>
            </a:p>
          </p:txBody>
        </p:sp>
        <p:sp>
          <p:nvSpPr>
            <p:cNvPr id="481" name="Shape 481"/>
            <p:cNvSpPr/>
            <p:nvPr/>
          </p:nvSpPr>
          <p:spPr>
            <a:xfrm flipV="1">
              <a:off x="3901195" y="5729745"/>
              <a:ext cx="216025" cy="2195"/>
            </a:xfrm>
            <a:prstGeom prst="line">
              <a:avLst/>
            </a:prstGeom>
            <a:ln w="12700">
              <a:solidFill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lIns="0" tIns="0" rIns="0" bIns="0"/>
            <a:lstStyle/>
            <a:p>
              <a:pPr lvl="0">
                <a:defRPr sz="1100">
                  <a:latin typeface="+mj-lt"/>
                  <a:ea typeface="+mj-ea"/>
                  <a:cs typeface="+mj-cs"/>
                  <a:sym typeface="Helvetica"/>
                </a:defRPr>
              </a:pPr>
              <a:endParaRPr sz="1100"/>
            </a:p>
          </p:txBody>
        </p:sp>
        <p:sp>
          <p:nvSpPr>
            <p:cNvPr id="482" name="Shape 482"/>
            <p:cNvSpPr/>
            <p:nvPr/>
          </p:nvSpPr>
          <p:spPr>
            <a:xfrm>
              <a:off x="4118571" y="3279786"/>
              <a:ext cx="1725561" cy="1"/>
            </a:xfrm>
            <a:prstGeom prst="line">
              <a:avLst/>
            </a:prstGeom>
            <a:ln w="12700">
              <a:solidFill/>
              <a:tailEnd type="stealth"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lIns="0" tIns="0" rIns="0" bIns="0"/>
            <a:lstStyle/>
            <a:p>
              <a:pPr lvl="0">
                <a:defRPr sz="1100">
                  <a:latin typeface="+mj-lt"/>
                  <a:ea typeface="+mj-ea"/>
                  <a:cs typeface="+mj-cs"/>
                  <a:sym typeface="Helvetica"/>
                </a:defRPr>
              </a:pPr>
              <a:endParaRPr sz="1100"/>
            </a:p>
          </p:txBody>
        </p:sp>
      </p:grpSp>
      <p:sp>
        <p:nvSpPr>
          <p:cNvPr id="464" name="Shape 464"/>
          <p:cNvSpPr/>
          <p:nvPr/>
        </p:nvSpPr>
        <p:spPr>
          <a:xfrm flipV="1">
            <a:off x="1088255" y="3602677"/>
            <a:ext cx="1606703" cy="1044117"/>
          </a:xfrm>
          <a:prstGeom prst="line">
            <a:avLst/>
          </a:prstGeom>
          <a:ln w="12700">
            <a:solidFill/>
            <a:tailEnd type="stealth"/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>
              <a:defRPr sz="1100">
                <a:latin typeface="+mj-lt"/>
                <a:ea typeface="+mj-ea"/>
                <a:cs typeface="+mj-cs"/>
                <a:sym typeface="Helvetica"/>
              </a:defRPr>
            </a:pPr>
            <a:endParaRPr sz="1100"/>
          </a:p>
        </p:txBody>
      </p:sp>
      <p:sp>
        <p:nvSpPr>
          <p:cNvPr id="47" name="Shape 460"/>
          <p:cNvSpPr/>
          <p:nvPr/>
        </p:nvSpPr>
        <p:spPr>
          <a:xfrm>
            <a:off x="183777" y="3279633"/>
            <a:ext cx="6349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 sz="1800"/>
            </a:pPr>
            <a:r>
              <a:rPr lang="en-US" sz="1600" dirty="0">
                <a:latin typeface="Calibri"/>
                <a:ea typeface="Calibri"/>
                <a:cs typeface="Calibri"/>
              </a:rPr>
              <a:t>Current</a:t>
            </a:r>
            <a:endParaRPr sz="1600" dirty="0">
              <a:latin typeface="Calibri"/>
              <a:ea typeface="Calibri"/>
              <a:cs typeface="Calibri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ABAA6AA-49C9-C143-8CE4-82FF7D1881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8699" y="3719862"/>
            <a:ext cx="5083302" cy="263648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B4450-590A-9F47-AD91-7EC6025C5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Prestemon      Joint DESY and University of Hamburg Accelerator Physics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27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5" grpId="0" animBg="1"/>
      <p:bldP spid="469" grpId="0" animBg="1"/>
      <p:bldP spid="461" grpId="0" animBg="1"/>
      <p:bldP spid="4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roup 495"/>
          <p:cNvGrpSpPr/>
          <p:nvPr/>
        </p:nvGrpSpPr>
        <p:grpSpPr>
          <a:xfrm>
            <a:off x="7050785" y="1195096"/>
            <a:ext cx="5141216" cy="4277450"/>
            <a:chOff x="0" y="997868"/>
            <a:chExt cx="3533497" cy="3009689"/>
          </a:xfrm>
        </p:grpSpPr>
        <p:pic>
          <p:nvPicPr>
            <p:cNvPr id="493" name="image33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9400"/>
            <a:stretch/>
          </p:blipFill>
          <p:spPr>
            <a:xfrm>
              <a:off x="0" y="997868"/>
              <a:ext cx="3533497" cy="10220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4" name="image34.pn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987602"/>
              <a:ext cx="3533497" cy="20199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11B2D-A0FE-4BD3-B19B-FB641551155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87" name="Shape 487"/>
          <p:cNvSpPr>
            <a:spLocks noGrp="1"/>
          </p:cNvSpPr>
          <p:nvPr>
            <p:ph type="body" sz="quarter" idx="13"/>
          </p:nvPr>
        </p:nvSpPr>
        <p:spPr>
          <a:xfrm>
            <a:off x="64792" y="1195096"/>
            <a:ext cx="7536159" cy="4089599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568" indent="-216568">
              <a:defRPr sz="1800">
                <a:solidFill>
                  <a:srgbClr val="000000"/>
                </a:solidFill>
              </a:defRPr>
            </a:pPr>
            <a:r>
              <a:rPr sz="1800" dirty="0">
                <a:solidFill>
                  <a:srgbClr val="000000"/>
                </a:solidFill>
              </a:rPr>
              <a:t>Commercial tape from SuperPower Inc.</a:t>
            </a:r>
          </a:p>
          <a:p>
            <a:pPr marL="216568" indent="-216568">
              <a:defRPr sz="1800">
                <a:solidFill>
                  <a:srgbClr val="000000"/>
                </a:solidFill>
              </a:defRPr>
            </a:pPr>
            <a:r>
              <a:rPr sz="1800" dirty="0">
                <a:solidFill>
                  <a:srgbClr val="000000"/>
                </a:solidFill>
              </a:rPr>
              <a:t>Masks designed for photolithography process</a:t>
            </a:r>
          </a:p>
          <a:p>
            <a:pPr marL="216568" indent="-216568">
              <a:defRPr sz="1800">
                <a:solidFill>
                  <a:srgbClr val="000000"/>
                </a:solidFill>
              </a:defRPr>
            </a:pPr>
            <a:r>
              <a:rPr sz="1800" dirty="0">
                <a:solidFill>
                  <a:srgbClr val="000000"/>
                </a:solidFill>
              </a:rPr>
              <a:t>Chemical etching remove</a:t>
            </a:r>
            <a:r>
              <a:rPr lang="en-US" sz="1800" dirty="0">
                <a:solidFill>
                  <a:srgbClr val="000000"/>
                </a:solidFill>
              </a:rPr>
              <a:t>s</a:t>
            </a:r>
            <a:r>
              <a:rPr sz="1800" dirty="0">
                <a:solidFill>
                  <a:srgbClr val="000000"/>
                </a:solidFill>
              </a:rPr>
              <a:t> Copper, Silver, and YBCO layers where desired</a:t>
            </a:r>
            <a:endParaRPr lang="en-US" sz="1800" dirty="0">
              <a:solidFill>
                <a:srgbClr val="000000"/>
              </a:solidFill>
            </a:endParaRPr>
          </a:p>
          <a:p>
            <a:pPr marL="216568" indent="-216568">
              <a:defRPr sz="1800">
                <a:solidFill>
                  <a:srgbClr val="000000"/>
                </a:solidFill>
              </a:defRPr>
            </a:pPr>
            <a:r>
              <a:rPr lang="en-US" sz="1800" dirty="0" err="1">
                <a:solidFill>
                  <a:srgbClr val="000000"/>
                </a:solidFill>
              </a:rPr>
              <a:t>Solderable</a:t>
            </a:r>
            <a:r>
              <a:rPr lang="en-US" sz="1800" dirty="0">
                <a:solidFill>
                  <a:srgbClr val="000000"/>
                </a:solidFill>
              </a:rPr>
              <a:t> thin film heaters developed for efficient and reliable fabrication</a:t>
            </a:r>
          </a:p>
          <a:p>
            <a:pPr marL="216568" indent="-216568">
              <a:defRPr sz="1800">
                <a:solidFill>
                  <a:srgbClr val="000000"/>
                </a:solidFill>
              </a:defRPr>
            </a:pPr>
            <a:r>
              <a:rPr lang="en-US" sz="1800" dirty="0">
                <a:solidFill>
                  <a:srgbClr val="000000"/>
                </a:solidFill>
              </a:rPr>
              <a:t>Laser cutting is used to separate joint section</a:t>
            </a:r>
            <a:endParaRPr sz="1800" dirty="0">
              <a:solidFill>
                <a:srgbClr val="000000"/>
              </a:solidFill>
            </a:endParaRPr>
          </a:p>
        </p:txBody>
      </p:sp>
      <p:sp>
        <p:nvSpPr>
          <p:cNvPr id="486" name="Shape 48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426466">
              <a:defRPr sz="3066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FFFFFF"/>
                </a:solidFill>
              </a:rPr>
              <a:t>Current path</a:t>
            </a:r>
            <a:r>
              <a:rPr lang="en-US" sz="3200" dirty="0">
                <a:solidFill>
                  <a:srgbClr val="FFFFFF"/>
                </a:solidFill>
              </a:rPr>
              <a:t> can be made</a:t>
            </a:r>
            <a:r>
              <a:rPr sz="3200" dirty="0">
                <a:solidFill>
                  <a:srgbClr val="FFFFFF"/>
                </a:solidFill>
              </a:rPr>
              <a:t> via lithography on YBCO Tapes</a:t>
            </a:r>
          </a:p>
        </p:txBody>
      </p:sp>
      <p:pic>
        <p:nvPicPr>
          <p:cNvPr id="14" name="Picture 13" descr="IMG_2275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854" b="3561"/>
          <a:stretch/>
        </p:blipFill>
        <p:spPr>
          <a:xfrm>
            <a:off x="2969071" y="2817194"/>
            <a:ext cx="3869697" cy="1468551"/>
          </a:xfrm>
          <a:prstGeom prst="rect">
            <a:avLst/>
          </a:prstGeom>
        </p:spPr>
      </p:pic>
      <p:pic>
        <p:nvPicPr>
          <p:cNvPr id="4" name="Picture 3" descr="IMG_2491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5" t="32058" r="36185" b="39081"/>
          <a:stretch/>
        </p:blipFill>
        <p:spPr>
          <a:xfrm>
            <a:off x="276809" y="2822812"/>
            <a:ext cx="2480246" cy="1457314"/>
          </a:xfrm>
          <a:prstGeom prst="rect">
            <a:avLst/>
          </a:prstGeom>
        </p:spPr>
      </p:pic>
      <p:pic>
        <p:nvPicPr>
          <p:cNvPr id="11" name="Picture 10" descr="IMG_2594.JPG">
            <a:extLst>
              <a:ext uri="{FF2B5EF4-FFF2-40B4-BE49-F238E27FC236}">
                <a16:creationId xmlns:a16="http://schemas.microsoft.com/office/drawing/2014/main" id="{A5CD9A7F-F8C8-DE4C-9EEB-0B1ECB4DC0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187" y="4392422"/>
            <a:ext cx="5389701" cy="190259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08EF63-9D92-D843-BBF9-F8B49B0C3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Prestemon      Joint DESY and University of Hamburg Accelerator Physics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06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Corrector Fabrication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1143000"/>
            <a:ext cx="11811001" cy="838200"/>
          </a:xfrm>
        </p:spPr>
        <p:txBody>
          <a:bodyPr>
            <a:normAutofit/>
          </a:bodyPr>
          <a:lstStyle/>
          <a:p>
            <a:r>
              <a:rPr lang="en-US" sz="1900" dirty="0"/>
              <a:t>Process to adhere correctors to the vacuum chamber was developed (correctors and glue take up 0.2 mm of excess thickness)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11B2D-A0FE-4BD3-B19B-FB6415511553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9" name="Picture 8" descr="Macintosh HD:Users:Diego:Library:Containers:com.apple.mail:Data:Library:Mail Downloads:81E68513-1299-4EA8-A294-42FF46C05533:IMG_259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7120079" y="2651808"/>
            <a:ext cx="4352644" cy="274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IMG_259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" y="3663616"/>
            <a:ext cx="7282471" cy="2570748"/>
          </a:xfrm>
          <a:prstGeom prst="rect">
            <a:avLst/>
          </a:prstGeom>
        </p:spPr>
      </p:pic>
      <p:pic>
        <p:nvPicPr>
          <p:cNvPr id="4" name="Picture 3" descr="FullSizeRender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2" r="30570"/>
          <a:stretch/>
        </p:blipFill>
        <p:spPr>
          <a:xfrm rot="16200000">
            <a:off x="3056649" y="-885480"/>
            <a:ext cx="1778775" cy="728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0809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4AD26E4B-A1CB-0048-9613-C40B641A1F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Cryogenic design options</a:t>
            </a:r>
          </a:p>
        </p:txBody>
      </p:sp>
      <p:sp>
        <p:nvSpPr>
          <p:cNvPr id="24622" name="Rectangle 46">
            <a:extLst>
              <a:ext uri="{FF2B5EF4-FFF2-40B4-BE49-F238E27FC236}">
                <a16:creationId xmlns:a16="http://schemas.microsoft.com/office/drawing/2014/main" id="{EBEB5930-1DCE-D440-82FC-80712807E98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9816" y="1233106"/>
            <a:ext cx="109728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1600" dirty="0"/>
              <a:t>Can use liquid cryogens or cryocoolers</a:t>
            </a:r>
          </a:p>
          <a:p>
            <a:pPr lvl="1">
              <a:lnSpc>
                <a:spcPct val="90000"/>
              </a:lnSpc>
            </a:pPr>
            <a:r>
              <a:rPr lang="en-US" altLang="en-US" sz="1400" dirty="0"/>
              <a:t>Liquid cryogen approach requires </a:t>
            </a:r>
            <a:r>
              <a:rPr lang="en-US" altLang="en-US" sz="1400" dirty="0" err="1"/>
              <a:t>liquifier</a:t>
            </a:r>
            <a:r>
              <a:rPr lang="en-US" altLang="en-US" sz="1400" dirty="0"/>
              <a:t> + distribution system or user refills</a:t>
            </a:r>
          </a:p>
          <a:p>
            <a:pPr lvl="1">
              <a:lnSpc>
                <a:spcPct val="90000"/>
              </a:lnSpc>
            </a:pPr>
            <a:r>
              <a:rPr lang="en-US" altLang="en-US" sz="1400" dirty="0"/>
              <a:t>Cryocoolers require low heat load and (traditionally) incur temperature gradients through conduction path and impose vibrations from GM cryocooler</a:t>
            </a:r>
          </a:p>
          <a:p>
            <a:pPr lvl="2">
              <a:lnSpc>
                <a:spcPct val="90000"/>
              </a:lnSpc>
            </a:pPr>
            <a:r>
              <a:rPr lang="en-US" altLang="en-US" sz="1200" dirty="0"/>
              <a:t>Limits operating current due to current-lead heat load (despite HTS leads; typical limit is &lt;1kA)</a:t>
            </a:r>
          </a:p>
          <a:p>
            <a:pPr lvl="2">
              <a:lnSpc>
                <a:spcPct val="90000"/>
              </a:lnSpc>
            </a:pPr>
            <a:r>
              <a:rPr lang="en-US" altLang="en-US" sz="1200" dirty="0"/>
              <a:t>Solution: heat pipe approach (</a:t>
            </a:r>
            <a:r>
              <a:rPr lang="en-US" altLang="en-US" sz="1200" dirty="0">
                <a:solidFill>
                  <a:schemeClr val="accent2"/>
                </a:solidFill>
              </a:rPr>
              <a:t>C. Taylor; M. Green</a:t>
            </a:r>
            <a:r>
              <a:rPr lang="en-US" altLang="en-US" sz="1200" dirty="0"/>
              <a:t>)</a:t>
            </a:r>
          </a:p>
          <a:p>
            <a:pPr>
              <a:lnSpc>
                <a:spcPct val="90000"/>
              </a:lnSpc>
            </a:pPr>
            <a:r>
              <a:rPr lang="en-US" altLang="en-US" sz="1600" dirty="0"/>
              <a:t>Need to know the heat loads under all operating regimes</a:t>
            </a:r>
          </a:p>
        </p:txBody>
      </p:sp>
      <p:sp>
        <p:nvSpPr>
          <p:cNvPr id="47" name="Slide Number Placeholder 5">
            <a:extLst>
              <a:ext uri="{FF2B5EF4-FFF2-40B4-BE49-F238E27FC236}">
                <a16:creationId xmlns:a16="http://schemas.microsoft.com/office/drawing/2014/main" id="{1EA185AF-03EA-554F-BA18-1A467E91D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C52C634F-BE47-134B-BAA4-A152B4280989}" type="slidenum">
              <a:rPr lang="en-US" altLang="en-US" smtClean="0"/>
              <a:pPr/>
              <a:t>26</a:t>
            </a:fld>
            <a:endParaRPr lang="en-US" altLang="en-US"/>
          </a:p>
        </p:txBody>
      </p:sp>
      <p:sp>
        <p:nvSpPr>
          <p:cNvPr id="45" name="Date Placeholder 3">
            <a:extLst>
              <a:ext uri="{FF2B5EF4-FFF2-40B4-BE49-F238E27FC236}">
                <a16:creationId xmlns:a16="http://schemas.microsoft.com/office/drawing/2014/main" id="{A35E4EE0-8BF6-C040-A697-DAC18214612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 bwMode="auto">
          <a:xfrm>
            <a:off x="0" y="6324600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July 26, 2006</a:t>
            </a:r>
          </a:p>
        </p:txBody>
      </p:sp>
      <p:sp>
        <p:nvSpPr>
          <p:cNvPr id="46" name="Footer Placeholder 4">
            <a:extLst>
              <a:ext uri="{FF2B5EF4-FFF2-40B4-BE49-F238E27FC236}">
                <a16:creationId xmlns:a16="http://schemas.microsoft.com/office/drawing/2014/main" id="{820B1289-7BC6-C44B-93F8-C24BD057E13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0" y="6324600"/>
            <a:ext cx="2895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Soren Prestemon</a:t>
            </a:r>
          </a:p>
        </p:txBody>
      </p:sp>
      <p:sp>
        <p:nvSpPr>
          <p:cNvPr id="24610" name="Text Box 34">
            <a:extLst>
              <a:ext uri="{FF2B5EF4-FFF2-40B4-BE49-F238E27FC236}">
                <a16:creationId xmlns:a16="http://schemas.microsoft.com/office/drawing/2014/main" id="{866EBFC2-7A16-944F-B47D-21CDCFAB2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1075" y="5478463"/>
            <a:ext cx="15240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>
                <a:latin typeface="Times New Roman" panose="02020603050405020304" pitchFamily="18" charset="0"/>
              </a:rPr>
              <a:t>Aggressive spacings:</a:t>
            </a:r>
          </a:p>
          <a:p>
            <a:pPr algn="ctr">
              <a:spcBef>
                <a:spcPct val="50000"/>
              </a:spcBef>
            </a:pPr>
            <a:r>
              <a:rPr lang="en-US" altLang="en-US" sz="1200">
                <a:latin typeface="Symbol" pitchFamily="2" charset="2"/>
              </a:rPr>
              <a:t>D</a:t>
            </a:r>
            <a:r>
              <a:rPr lang="en-US" altLang="en-US" sz="1200">
                <a:latin typeface="Times New Roman" panose="02020603050405020304" pitchFamily="18" charset="0"/>
              </a:rPr>
              <a:t>w~0.75mm</a:t>
            </a:r>
          </a:p>
          <a:p>
            <a:pPr algn="ctr">
              <a:spcBef>
                <a:spcPct val="50000"/>
              </a:spcBef>
            </a:pPr>
            <a:r>
              <a:rPr lang="en-US" altLang="en-US" sz="1200">
                <a:latin typeface="Symbol" pitchFamily="2" charset="2"/>
              </a:rPr>
              <a:t>D</a:t>
            </a:r>
            <a:r>
              <a:rPr lang="en-US" altLang="en-US" sz="1200">
                <a:latin typeface="Times New Roman" panose="02020603050405020304" pitchFamily="18" charset="0"/>
              </a:rPr>
              <a:t>g</a:t>
            </a:r>
            <a:r>
              <a:rPr lang="en-US" altLang="en-US" sz="1200" baseline="-25000">
                <a:latin typeface="Times New Roman" panose="02020603050405020304" pitchFamily="18" charset="0"/>
              </a:rPr>
              <a:t>v</a:t>
            </a:r>
            <a:r>
              <a:rPr lang="en-US" altLang="en-US" sz="1200">
                <a:latin typeface="Times New Roman" panose="02020603050405020304" pitchFamily="18" charset="0"/>
              </a:rPr>
              <a:t>~1mm</a:t>
            </a:r>
          </a:p>
        </p:txBody>
      </p:sp>
      <p:grpSp>
        <p:nvGrpSpPr>
          <p:cNvPr id="24623" name="Group 47">
            <a:extLst>
              <a:ext uri="{FF2B5EF4-FFF2-40B4-BE49-F238E27FC236}">
                <a16:creationId xmlns:a16="http://schemas.microsoft.com/office/drawing/2014/main" id="{6F93A857-DDF2-4145-AD1C-95A2B2835DC4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3886200"/>
            <a:ext cx="5486400" cy="2362200"/>
            <a:chOff x="0" y="2160"/>
            <a:chExt cx="4032" cy="1776"/>
          </a:xfrm>
        </p:grpSpPr>
        <p:grpSp>
          <p:nvGrpSpPr>
            <p:cNvPr id="24579" name="Group 3">
              <a:extLst>
                <a:ext uri="{FF2B5EF4-FFF2-40B4-BE49-F238E27FC236}">
                  <a16:creationId xmlns:a16="http://schemas.microsoft.com/office/drawing/2014/main" id="{CF33A302-5413-1140-95ED-EB7FCCECA5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2160"/>
              <a:ext cx="4032" cy="1776"/>
              <a:chOff x="240" y="1056"/>
              <a:chExt cx="5232" cy="2448"/>
            </a:xfrm>
          </p:grpSpPr>
          <p:grpSp>
            <p:nvGrpSpPr>
              <p:cNvPr id="24580" name="Group 4">
                <a:extLst>
                  <a:ext uri="{FF2B5EF4-FFF2-40B4-BE49-F238E27FC236}">
                    <a16:creationId xmlns:a16="http://schemas.microsoft.com/office/drawing/2014/main" id="{2D28997F-0150-FB4B-89AB-7998431104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52" y="1056"/>
                <a:ext cx="1920" cy="2448"/>
                <a:chOff x="3552" y="1056"/>
                <a:chExt cx="1920" cy="2448"/>
              </a:xfrm>
            </p:grpSpPr>
            <p:sp>
              <p:nvSpPr>
                <p:cNvPr id="24581" name="Rectangle 5">
                  <a:extLst>
                    <a:ext uri="{FF2B5EF4-FFF2-40B4-BE49-F238E27FC236}">
                      <a16:creationId xmlns:a16="http://schemas.microsoft.com/office/drawing/2014/main" id="{22BD3ADF-C614-8341-AC7B-BF5BB3FE51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2" y="1056"/>
                  <a:ext cx="1200" cy="816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582" name="Rectangle 6">
                  <a:extLst>
                    <a:ext uri="{FF2B5EF4-FFF2-40B4-BE49-F238E27FC236}">
                      <a16:creationId xmlns:a16="http://schemas.microsoft.com/office/drawing/2014/main" id="{F2E5D87B-176A-9348-99E2-56508E10A5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2" y="1968"/>
                  <a:ext cx="1200" cy="576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583" name="Rectangle 7">
                  <a:extLst>
                    <a:ext uri="{FF2B5EF4-FFF2-40B4-BE49-F238E27FC236}">
                      <a16:creationId xmlns:a16="http://schemas.microsoft.com/office/drawing/2014/main" id="{E293281C-BDAA-5842-B8EA-13551C0FE3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2" y="2640"/>
                  <a:ext cx="1200" cy="864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584" name="Oval 8">
                  <a:extLst>
                    <a:ext uri="{FF2B5EF4-FFF2-40B4-BE49-F238E27FC236}">
                      <a16:creationId xmlns:a16="http://schemas.microsoft.com/office/drawing/2014/main" id="{DE94E0FF-7627-7B46-BE91-354E400C1B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00" y="2016"/>
                  <a:ext cx="1104" cy="48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585" name="Text Box 9">
                  <a:extLst>
                    <a:ext uri="{FF2B5EF4-FFF2-40B4-BE49-F238E27FC236}">
                      <a16:creationId xmlns:a16="http://schemas.microsoft.com/office/drawing/2014/main" id="{162313C3-C0AF-854D-B7B8-C38DBC3B334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992" y="1777"/>
                  <a:ext cx="480" cy="34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600">
                      <a:latin typeface="Symbol" pitchFamily="2" charset="2"/>
                    </a:rPr>
                    <a:t>D</a:t>
                  </a:r>
                  <a:r>
                    <a:rPr lang="en-US" altLang="en-US" sz="1600">
                      <a:latin typeface="Times New Roman" panose="02020603050405020304" pitchFamily="18" charset="0"/>
                    </a:rPr>
                    <a:t>g</a:t>
                  </a:r>
                  <a:r>
                    <a:rPr lang="en-US" altLang="en-US" sz="1600" baseline="-25000">
                      <a:latin typeface="Times New Roman" panose="02020603050405020304" pitchFamily="18" charset="0"/>
                    </a:rPr>
                    <a:t>v</a:t>
                  </a:r>
                </a:p>
              </p:txBody>
            </p:sp>
            <p:grpSp>
              <p:nvGrpSpPr>
                <p:cNvPr id="24586" name="Group 10">
                  <a:extLst>
                    <a:ext uri="{FF2B5EF4-FFF2-40B4-BE49-F238E27FC236}">
                      <a16:creationId xmlns:a16="http://schemas.microsoft.com/office/drawing/2014/main" id="{ACF4700D-BC4C-A24C-A98C-973F21071FD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800" y="1728"/>
                  <a:ext cx="192" cy="384"/>
                  <a:chOff x="624" y="1872"/>
                  <a:chExt cx="192" cy="384"/>
                </a:xfrm>
              </p:grpSpPr>
              <p:sp>
                <p:nvSpPr>
                  <p:cNvPr id="24587" name="Line 11">
                    <a:extLst>
                      <a:ext uri="{FF2B5EF4-FFF2-40B4-BE49-F238E27FC236}">
                        <a16:creationId xmlns:a16="http://schemas.microsoft.com/office/drawing/2014/main" id="{CAA951AF-6FAB-014C-87E9-0010DF03AEC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24" y="2016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88" name="Line 12">
                    <a:extLst>
                      <a:ext uri="{FF2B5EF4-FFF2-40B4-BE49-F238E27FC236}">
                        <a16:creationId xmlns:a16="http://schemas.microsoft.com/office/drawing/2014/main" id="{8DF843EB-9239-214C-A5BF-ADFBE67B3CB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24" y="2112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89" name="Line 13">
                    <a:extLst>
                      <a:ext uri="{FF2B5EF4-FFF2-40B4-BE49-F238E27FC236}">
                        <a16:creationId xmlns:a16="http://schemas.microsoft.com/office/drawing/2014/main" id="{D0D48A56-90D4-D546-AF4D-476D4C509E2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20" y="1872"/>
                    <a:ext cx="0" cy="1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90" name="Line 14">
                    <a:extLst>
                      <a:ext uri="{FF2B5EF4-FFF2-40B4-BE49-F238E27FC236}">
                        <a16:creationId xmlns:a16="http://schemas.microsoft.com/office/drawing/2014/main" id="{DF87281D-03EC-8443-9881-B34D3EE36FC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20" y="2160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4591" name="Text Box 15">
                  <a:extLst>
                    <a:ext uri="{FF2B5EF4-FFF2-40B4-BE49-F238E27FC236}">
                      <a16:creationId xmlns:a16="http://schemas.microsoft.com/office/drawing/2014/main" id="{FA51F93A-3F5A-6446-8598-2FDD22C2B43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81" y="2400"/>
                  <a:ext cx="960" cy="34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600" b="1">
                      <a:latin typeface="Times New Roman" panose="02020603050405020304" pitchFamily="18" charset="0"/>
                    </a:rPr>
                    <a:t>20-60K</a:t>
                  </a:r>
                </a:p>
              </p:txBody>
            </p:sp>
          </p:grpSp>
          <p:grpSp>
            <p:nvGrpSpPr>
              <p:cNvPr id="24592" name="Group 16">
                <a:extLst>
                  <a:ext uri="{FF2B5EF4-FFF2-40B4-BE49-F238E27FC236}">
                    <a16:creationId xmlns:a16="http://schemas.microsoft.com/office/drawing/2014/main" id="{7F5C6A1C-32A1-3542-9156-C22B807A65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0" y="1200"/>
                <a:ext cx="3264" cy="2208"/>
                <a:chOff x="240" y="1200"/>
                <a:chExt cx="3264" cy="2208"/>
              </a:xfrm>
            </p:grpSpPr>
            <p:sp>
              <p:nvSpPr>
                <p:cNvPr id="24593" name="Rectangle 17">
                  <a:extLst>
                    <a:ext uri="{FF2B5EF4-FFF2-40B4-BE49-F238E27FC236}">
                      <a16:creationId xmlns:a16="http://schemas.microsoft.com/office/drawing/2014/main" id="{54E138B2-667D-5949-88E5-10A33F87BA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0" y="2016"/>
                  <a:ext cx="1200" cy="528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594" name="Rectangle 18">
                  <a:extLst>
                    <a:ext uri="{FF2B5EF4-FFF2-40B4-BE49-F238E27FC236}">
                      <a16:creationId xmlns:a16="http://schemas.microsoft.com/office/drawing/2014/main" id="{3D4C36A9-BA49-8044-B17D-43EFE98BAF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0" y="1200"/>
                  <a:ext cx="1200" cy="816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595" name="Rectangle 19">
                  <a:extLst>
                    <a:ext uri="{FF2B5EF4-FFF2-40B4-BE49-F238E27FC236}">
                      <a16:creationId xmlns:a16="http://schemas.microsoft.com/office/drawing/2014/main" id="{B2651946-B5CC-FD47-A8A6-B12828DF95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0" y="2544"/>
                  <a:ext cx="1200" cy="864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596" name="Oval 20">
                  <a:extLst>
                    <a:ext uri="{FF2B5EF4-FFF2-40B4-BE49-F238E27FC236}">
                      <a16:creationId xmlns:a16="http://schemas.microsoft.com/office/drawing/2014/main" id="{B8040728-03A9-274E-A651-77AA9A8679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2064"/>
                  <a:ext cx="1104" cy="4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4597" name="Group 21">
                  <a:extLst>
                    <a:ext uri="{FF2B5EF4-FFF2-40B4-BE49-F238E27FC236}">
                      <a16:creationId xmlns:a16="http://schemas.microsoft.com/office/drawing/2014/main" id="{7C8B3A4D-E3BA-564E-AAD2-672E19F44A4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" y="1872"/>
                  <a:ext cx="192" cy="384"/>
                  <a:chOff x="624" y="1872"/>
                  <a:chExt cx="192" cy="384"/>
                </a:xfrm>
              </p:grpSpPr>
              <p:sp>
                <p:nvSpPr>
                  <p:cNvPr id="24598" name="Line 22">
                    <a:extLst>
                      <a:ext uri="{FF2B5EF4-FFF2-40B4-BE49-F238E27FC236}">
                        <a16:creationId xmlns:a16="http://schemas.microsoft.com/office/drawing/2014/main" id="{D97F1C14-1A0D-B94B-B01A-D5115239FAF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24" y="2016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99" name="Line 23">
                    <a:extLst>
                      <a:ext uri="{FF2B5EF4-FFF2-40B4-BE49-F238E27FC236}">
                        <a16:creationId xmlns:a16="http://schemas.microsoft.com/office/drawing/2014/main" id="{10A6D686-E68E-E349-929F-FE5E1B8DA5A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24" y="2112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600" name="Line 24">
                    <a:extLst>
                      <a:ext uri="{FF2B5EF4-FFF2-40B4-BE49-F238E27FC236}">
                        <a16:creationId xmlns:a16="http://schemas.microsoft.com/office/drawing/2014/main" id="{675F129D-825E-7E4D-86A1-09816401C8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20" y="1872"/>
                    <a:ext cx="0" cy="1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601" name="Line 25">
                    <a:extLst>
                      <a:ext uri="{FF2B5EF4-FFF2-40B4-BE49-F238E27FC236}">
                        <a16:creationId xmlns:a16="http://schemas.microsoft.com/office/drawing/2014/main" id="{A4184F31-2F36-A049-BA09-189A9160394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20" y="2160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4602" name="Text Box 26">
                  <a:extLst>
                    <a:ext uri="{FF2B5EF4-FFF2-40B4-BE49-F238E27FC236}">
                      <a16:creationId xmlns:a16="http://schemas.microsoft.com/office/drawing/2014/main" id="{AC6402AD-8AAF-6A47-8708-EEF4372C1EE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0" y="1920"/>
                  <a:ext cx="432" cy="3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600">
                      <a:latin typeface="Symbol" pitchFamily="2" charset="2"/>
                    </a:rPr>
                    <a:t>D</a:t>
                  </a:r>
                  <a:r>
                    <a:rPr lang="en-US" altLang="en-US" sz="1600">
                      <a:latin typeface="Times New Roman" panose="02020603050405020304" pitchFamily="18" charset="0"/>
                    </a:rPr>
                    <a:t>w</a:t>
                  </a:r>
                </a:p>
              </p:txBody>
            </p:sp>
            <p:sp>
              <p:nvSpPr>
                <p:cNvPr id="24603" name="Text Box 27">
                  <a:extLst>
                    <a:ext uri="{FF2B5EF4-FFF2-40B4-BE49-F238E27FC236}">
                      <a16:creationId xmlns:a16="http://schemas.microsoft.com/office/drawing/2014/main" id="{1DE0033D-8EDB-8D45-9B83-FBFA71660E9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95" y="1249"/>
                  <a:ext cx="720" cy="34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600">
                      <a:latin typeface="Times New Roman" panose="02020603050405020304" pitchFamily="18" charset="0"/>
                    </a:rPr>
                    <a:t>Yoke</a:t>
                  </a:r>
                </a:p>
              </p:txBody>
            </p:sp>
            <p:sp>
              <p:nvSpPr>
                <p:cNvPr id="24604" name="Text Box 28">
                  <a:extLst>
                    <a:ext uri="{FF2B5EF4-FFF2-40B4-BE49-F238E27FC236}">
                      <a16:creationId xmlns:a16="http://schemas.microsoft.com/office/drawing/2014/main" id="{B5C218A6-76A2-1D43-86FB-1195F4F6DD1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50" y="1967"/>
                  <a:ext cx="961" cy="60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600">
                      <a:latin typeface="Times New Roman" panose="02020603050405020304" pitchFamily="18" charset="0"/>
                    </a:rPr>
                    <a:t>Vacuum chamber</a:t>
                  </a:r>
                </a:p>
              </p:txBody>
            </p:sp>
            <p:sp>
              <p:nvSpPr>
                <p:cNvPr id="24605" name="Line 29">
                  <a:extLst>
                    <a:ext uri="{FF2B5EF4-FFF2-40B4-BE49-F238E27FC236}">
                      <a16:creationId xmlns:a16="http://schemas.microsoft.com/office/drawing/2014/main" id="{1ADE3430-0E53-9E4C-83B2-218CC5E5B1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208" y="1392"/>
                  <a:ext cx="432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606" name="Line 30">
                  <a:extLst>
                    <a:ext uri="{FF2B5EF4-FFF2-40B4-BE49-F238E27FC236}">
                      <a16:creationId xmlns:a16="http://schemas.microsoft.com/office/drawing/2014/main" id="{9058B1BB-0E90-5344-9DE5-80AC9067A2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20" y="1392"/>
                  <a:ext cx="33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607" name="Line 31">
                  <a:extLst>
                    <a:ext uri="{FF2B5EF4-FFF2-40B4-BE49-F238E27FC236}">
                      <a16:creationId xmlns:a16="http://schemas.microsoft.com/office/drawing/2014/main" id="{BEF8EDC6-B384-3647-9582-21333A8EE2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208" y="2352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608" name="Line 32">
                  <a:extLst>
                    <a:ext uri="{FF2B5EF4-FFF2-40B4-BE49-F238E27FC236}">
                      <a16:creationId xmlns:a16="http://schemas.microsoft.com/office/drawing/2014/main" id="{D69A3F98-0B3B-E44B-B37D-402C94D32D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68" y="2352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609" name="Text Box 33">
                  <a:extLst>
                    <a:ext uri="{FF2B5EF4-FFF2-40B4-BE49-F238E27FC236}">
                      <a16:creationId xmlns:a16="http://schemas.microsoft.com/office/drawing/2014/main" id="{C29DDD14-A33E-0C4D-A3E2-876BE02234E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20" y="2400"/>
                  <a:ext cx="960" cy="34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600" b="1">
                      <a:latin typeface="Times New Roman" panose="02020603050405020304" pitchFamily="18" charset="0"/>
                    </a:rPr>
                    <a:t>4.2-12K</a:t>
                  </a:r>
                </a:p>
              </p:txBody>
            </p:sp>
          </p:grpSp>
        </p:grpSp>
        <p:sp>
          <p:nvSpPr>
            <p:cNvPr id="24611" name="Oval 35">
              <a:extLst>
                <a:ext uri="{FF2B5EF4-FFF2-40B4-BE49-F238E27FC236}">
                  <a16:creationId xmlns:a16="http://schemas.microsoft.com/office/drawing/2014/main" id="{B39C4905-22C4-064E-B830-E3D82D9BE2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" y="2352"/>
              <a:ext cx="768" cy="432"/>
            </a:xfrm>
            <a:prstGeom prst="ellips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12" name="Oval 36">
              <a:extLst>
                <a:ext uri="{FF2B5EF4-FFF2-40B4-BE49-F238E27FC236}">
                  <a16:creationId xmlns:a16="http://schemas.microsoft.com/office/drawing/2014/main" id="{22997DA3-E13C-A34A-B52F-ED6E8A28F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" y="3408"/>
              <a:ext cx="768" cy="432"/>
            </a:xfrm>
            <a:prstGeom prst="ellips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13" name="Oval 37">
              <a:extLst>
                <a:ext uri="{FF2B5EF4-FFF2-40B4-BE49-F238E27FC236}">
                  <a16:creationId xmlns:a16="http://schemas.microsoft.com/office/drawing/2014/main" id="{24F3E62D-AF4F-EE4D-AFA1-0642BB5342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2304"/>
              <a:ext cx="768" cy="432"/>
            </a:xfrm>
            <a:prstGeom prst="ellips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14" name="Oval 38">
              <a:extLst>
                <a:ext uri="{FF2B5EF4-FFF2-40B4-BE49-F238E27FC236}">
                  <a16:creationId xmlns:a16="http://schemas.microsoft.com/office/drawing/2014/main" id="{77164AFA-6DD5-C04D-83D3-33E4321C03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456"/>
              <a:ext cx="768" cy="432"/>
            </a:xfrm>
            <a:prstGeom prst="ellips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615" name="Text Box 39">
            <a:extLst>
              <a:ext uri="{FF2B5EF4-FFF2-40B4-BE49-F238E27FC236}">
                <a16:creationId xmlns:a16="http://schemas.microsoft.com/office/drawing/2014/main" id="{622BFE6A-29CD-0A4A-8123-75DDD4866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048001"/>
            <a:ext cx="2514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200">
                <a:latin typeface="Times New Roman" panose="02020603050405020304" pitchFamily="18" charset="0"/>
              </a:rPr>
              <a:t>Vacuum chamber and magnet can be thermally linked; magnet and chamber operate at 4.2-8K</a:t>
            </a:r>
          </a:p>
        </p:txBody>
      </p:sp>
      <p:pic>
        <p:nvPicPr>
          <p:cNvPr id="24617" name="Picture 41">
            <a:extLst>
              <a:ext uri="{FF2B5EF4-FFF2-40B4-BE49-F238E27FC236}">
                <a16:creationId xmlns:a16="http://schemas.microsoft.com/office/drawing/2014/main" id="{0B31FDB8-93AF-3344-9AD3-5CDDA149B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709" y="3167856"/>
            <a:ext cx="3597275" cy="301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616" name="Text Box 40">
            <a:extLst>
              <a:ext uri="{FF2B5EF4-FFF2-40B4-BE49-F238E27FC236}">
                <a16:creationId xmlns:a16="http://schemas.microsoft.com/office/drawing/2014/main" id="{7C8B06A0-9E33-3E42-B29D-034469462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048001"/>
            <a:ext cx="2819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200">
                <a:latin typeface="Times New Roman" panose="02020603050405020304" pitchFamily="18" charset="0"/>
              </a:rPr>
              <a:t>Vacuum chamber and magnet can be thermally isolated; chamber operates at intermediate temperature (30-60K); magnet is held at 4.2K</a:t>
            </a:r>
          </a:p>
        </p:txBody>
      </p:sp>
      <p:sp>
        <p:nvSpPr>
          <p:cNvPr id="24618" name="Text Box 42">
            <a:extLst>
              <a:ext uri="{FF2B5EF4-FFF2-40B4-BE49-F238E27FC236}">
                <a16:creationId xmlns:a16="http://schemas.microsoft.com/office/drawing/2014/main" id="{ADCEBD42-3381-F04C-BF37-E80133D93C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1783" y="2710656"/>
            <a:ext cx="3124200" cy="406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000"/>
              <a:t>M. Green, Supercond. Sci. Tech.16, 2003</a:t>
            </a:r>
          </a:p>
          <a:p>
            <a:r>
              <a:rPr lang="en-US" altLang="en-US" sz="1000"/>
              <a:t>M. Green et al, Adv. in Cryogenic Eng., Vol. 49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505D0A5A-1BDC-5E48-A925-EBD11DADA6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Beam heating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48C4FBC-DF28-7E4D-B3AC-A79FEA303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0A7BB-3415-8D4F-97C2-5E40DBBED559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7E4E8AB7-6EFB-5E43-97DB-11F3644C5D4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endParaRPr lang="en-US" altLang="en-US" dirty="0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266E4EEE-DE9C-6545-B477-E5CF9EC326A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91275"/>
            <a:ext cx="4191000" cy="365125"/>
          </a:xfrm>
        </p:spPr>
        <p:txBody>
          <a:bodyPr/>
          <a:lstStyle/>
          <a:p>
            <a:r>
              <a:rPr lang="en-US" altLang="en-US"/>
              <a:t>Soren Prestemon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95C08DCA-44DC-324B-B806-B4AD49508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5413" y="3195638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25604" name="Object 4">
            <a:extLst>
              <a:ext uri="{FF2B5EF4-FFF2-40B4-BE49-F238E27FC236}">
                <a16:creationId xmlns:a16="http://schemas.microsoft.com/office/drawing/2014/main" id="{9645E332-9EA4-E345-A12D-4A39625B14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387856"/>
              </p:ext>
            </p:extLst>
          </p:nvPr>
        </p:nvGraphicFramePr>
        <p:xfrm>
          <a:off x="547852" y="1280347"/>
          <a:ext cx="3429000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45" r:id="rId3" imgW="40957500" imgH="10820400" progId="Equation.3">
                  <p:embed/>
                </p:oleObj>
              </mc:Choice>
              <mc:Fallback>
                <p:oleObj r:id="rId3" imgW="40957500" imgH="10820400" progId="Equation.3">
                  <p:embed/>
                  <p:pic>
                    <p:nvPicPr>
                      <p:cNvPr id="25604" name="Object 4">
                        <a:extLst>
                          <a:ext uri="{FF2B5EF4-FFF2-40B4-BE49-F238E27FC236}">
                            <a16:creationId xmlns:a16="http://schemas.microsoft.com/office/drawing/2014/main" id="{9645E332-9EA4-E345-A12D-4A39625B14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852" y="1280347"/>
                        <a:ext cx="3429000" cy="898525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5" name="Object 5">
            <a:extLst>
              <a:ext uri="{FF2B5EF4-FFF2-40B4-BE49-F238E27FC236}">
                <a16:creationId xmlns:a16="http://schemas.microsoft.com/office/drawing/2014/main" id="{3FC8C32C-4D2C-984D-81B1-330671A1E6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0393164"/>
              </p:ext>
            </p:extLst>
          </p:nvPr>
        </p:nvGraphicFramePr>
        <p:xfrm>
          <a:off x="6515854" y="4975008"/>
          <a:ext cx="4597692" cy="12504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46" name="Document" r:id="rId5" imgW="4102100" imgH="1117600" progId="Word.Document.8">
                  <p:embed/>
                </p:oleObj>
              </mc:Choice>
              <mc:Fallback>
                <p:oleObj name="Document" r:id="rId5" imgW="4102100" imgH="1117600" progId="Word.Document.8">
                  <p:embed/>
                  <p:pic>
                    <p:nvPicPr>
                      <p:cNvPr id="25605" name="Object 5">
                        <a:extLst>
                          <a:ext uri="{FF2B5EF4-FFF2-40B4-BE49-F238E27FC236}">
                            <a16:creationId xmlns:a16="http://schemas.microsoft.com/office/drawing/2014/main" id="{3FC8C32C-4D2C-984D-81B1-330671A1E69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5854" y="4975008"/>
                        <a:ext cx="4597692" cy="12504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6" name="Object 6">
            <a:extLst>
              <a:ext uri="{FF2B5EF4-FFF2-40B4-BE49-F238E27FC236}">
                <a16:creationId xmlns:a16="http://schemas.microsoft.com/office/drawing/2014/main" id="{20550C55-CD5A-4546-81C1-3E4F358BF8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175435"/>
              </p:ext>
            </p:extLst>
          </p:nvPr>
        </p:nvGraphicFramePr>
        <p:xfrm>
          <a:off x="6499420" y="1160383"/>
          <a:ext cx="5665807" cy="2035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47" name="Worksheet" r:id="rId7" imgW="6083300" imgH="2019300" progId="Excel.Sheet.8">
                  <p:embed/>
                </p:oleObj>
              </mc:Choice>
              <mc:Fallback>
                <p:oleObj name="Worksheet" r:id="rId7" imgW="6083300" imgH="2019300" progId="Excel.Sheet.8">
                  <p:embed/>
                  <p:pic>
                    <p:nvPicPr>
                      <p:cNvPr id="25606" name="Object 6">
                        <a:extLst>
                          <a:ext uri="{FF2B5EF4-FFF2-40B4-BE49-F238E27FC236}">
                            <a16:creationId xmlns:a16="http://schemas.microsoft.com/office/drawing/2014/main" id="{20550C55-CD5A-4546-81C1-3E4F358BF81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9420" y="1160383"/>
                        <a:ext cx="5665807" cy="20352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7" name="Text Box 7">
            <a:extLst>
              <a:ext uri="{FF2B5EF4-FFF2-40B4-BE49-F238E27FC236}">
                <a16:creationId xmlns:a16="http://schemas.microsoft.com/office/drawing/2014/main" id="{17560247-276D-F14B-B22A-C49A21C0E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4586804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Intro to Solid State Physics, 5</a:t>
            </a:r>
            <a:r>
              <a:rPr lang="en-US" altLang="en-US" sz="1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C. Kittel</a:t>
            </a:r>
          </a:p>
        </p:txBody>
      </p:sp>
      <p:sp>
        <p:nvSpPr>
          <p:cNvPr id="25608" name="Text Box 8">
            <a:extLst>
              <a:ext uri="{FF2B5EF4-FFF2-40B4-BE49-F238E27FC236}">
                <a16:creationId xmlns:a16="http://schemas.microsoft.com/office/drawing/2014/main" id="{75F989F5-5275-C240-9189-C3D439B64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128" y="2238872"/>
            <a:ext cx="29718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(Extreme anomalous skin effect; heating no longer a function of RRR or of frequency)</a:t>
            </a:r>
          </a:p>
        </p:txBody>
      </p:sp>
      <p:grpSp>
        <p:nvGrpSpPr>
          <p:cNvPr id="25609" name="Group 9">
            <a:extLst>
              <a:ext uri="{FF2B5EF4-FFF2-40B4-BE49-F238E27FC236}">
                <a16:creationId xmlns:a16="http://schemas.microsoft.com/office/drawing/2014/main" id="{489ACBAA-B76C-D141-B97E-C8CCC5E416A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3118" y="3285872"/>
            <a:ext cx="4436438" cy="1143000"/>
            <a:chOff x="288" y="1765"/>
            <a:chExt cx="1440" cy="371"/>
          </a:xfrm>
        </p:grpSpPr>
        <p:graphicFrame>
          <p:nvGraphicFramePr>
            <p:cNvPr id="25610" name="Object 10">
              <a:extLst>
                <a:ext uri="{FF2B5EF4-FFF2-40B4-BE49-F238E27FC236}">
                  <a16:creationId xmlns:a16="http://schemas.microsoft.com/office/drawing/2014/main" id="{34BE6D8B-3B0A-2B49-AED2-4B10ECBF8D6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8" y="1765"/>
            <a:ext cx="528" cy="3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748" name="Equation" r:id="rId9" imgW="13754100" imgH="9652000" progId="Equation.DSMT4">
                    <p:embed/>
                  </p:oleObj>
                </mc:Choice>
                <mc:Fallback>
                  <p:oleObj name="Equation" r:id="rId9" imgW="13754100" imgH="9652000" progId="Equation.DSMT4">
                    <p:embed/>
                    <p:pic>
                      <p:nvPicPr>
                        <p:cNvPr id="25610" name="Object 10">
                          <a:extLst>
                            <a:ext uri="{FF2B5EF4-FFF2-40B4-BE49-F238E27FC236}">
                              <a16:creationId xmlns:a16="http://schemas.microsoft.com/office/drawing/2014/main" id="{34BE6D8B-3B0A-2B49-AED2-4B10ECBF8D6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" y="1765"/>
                          <a:ext cx="528" cy="3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611" name="Object 11">
              <a:extLst>
                <a:ext uri="{FF2B5EF4-FFF2-40B4-BE49-F238E27FC236}">
                  <a16:creationId xmlns:a16="http://schemas.microsoft.com/office/drawing/2014/main" id="{378C648E-D1D0-B74E-AF4B-A8925519D89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52" y="1824"/>
            <a:ext cx="576" cy="2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749" name="Equation" r:id="rId11" imgW="12585700" imgH="5562600" progId="Equation.DSMT4">
                    <p:embed/>
                  </p:oleObj>
                </mc:Choice>
                <mc:Fallback>
                  <p:oleObj name="Equation" r:id="rId11" imgW="12585700" imgH="5562600" progId="Equation.DSMT4">
                    <p:embed/>
                    <p:pic>
                      <p:nvPicPr>
                        <p:cNvPr id="25611" name="Object 11">
                          <a:extLst>
                            <a:ext uri="{FF2B5EF4-FFF2-40B4-BE49-F238E27FC236}">
                              <a16:creationId xmlns:a16="http://schemas.microsoft.com/office/drawing/2014/main" id="{378C648E-D1D0-B74E-AF4B-A8925519D89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1824"/>
                          <a:ext cx="576" cy="2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612" name="Line 12">
              <a:extLst>
                <a:ext uri="{FF2B5EF4-FFF2-40B4-BE49-F238E27FC236}">
                  <a16:creationId xmlns:a16="http://schemas.microsoft.com/office/drawing/2014/main" id="{C371217E-B139-304E-ABFB-95A470D8DF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968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613" name="Text Box 13">
            <a:extLst>
              <a:ext uri="{FF2B5EF4-FFF2-40B4-BE49-F238E27FC236}">
                <a16:creationId xmlns:a16="http://schemas.microsoft.com/office/drawing/2014/main" id="{A20D010D-5FFB-B24F-98A6-C61EFDC54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6858" y="4815404"/>
            <a:ext cx="3707028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sz="12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Podobedov</a:t>
            </a:r>
            <a:r>
              <a:rPr lang="en-US" altLang="en-US" sz="12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B., Workshop on Superconducting Undulators and Wigglers, ESRF, July 2003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sz="12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Eric Wallen, Workshop on Superconducting Undulators and Wigglers, ESRF, July 2003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sz="12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Caspers</a:t>
            </a:r>
            <a:r>
              <a:rPr lang="en-US" altLang="en-US" sz="12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F., </a:t>
            </a:r>
            <a:r>
              <a:rPr lang="en-US" altLang="en-US" sz="12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Morvillo</a:t>
            </a:r>
            <a:r>
              <a:rPr lang="en-US" altLang="en-US" sz="12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M., Ruggiero, F. and Tan, J., LHC Project Report 307, CERN, August 1999 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endParaRPr lang="en-US" altLang="en-US" sz="1200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614" name="Object 14">
            <a:extLst>
              <a:ext uri="{FF2B5EF4-FFF2-40B4-BE49-F238E27FC236}">
                <a16:creationId xmlns:a16="http://schemas.microsoft.com/office/drawing/2014/main" id="{47C7D969-879D-9B4F-9E41-8B9302BF60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7140981"/>
              </p:ext>
            </p:extLst>
          </p:nvPr>
        </p:nvGraphicFramePr>
        <p:xfrm>
          <a:off x="8183777" y="3264250"/>
          <a:ext cx="3981450" cy="197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50" name="Worksheet" r:id="rId13" imgW="3314700" imgH="1638300" progId="Excel.Sheet.8">
                  <p:embed/>
                </p:oleObj>
              </mc:Choice>
              <mc:Fallback>
                <p:oleObj name="Worksheet" r:id="rId13" imgW="3314700" imgH="1638300" progId="Excel.Sheet.8">
                  <p:embed/>
                  <p:pic>
                    <p:nvPicPr>
                      <p:cNvPr id="25614" name="Object 14">
                        <a:extLst>
                          <a:ext uri="{FF2B5EF4-FFF2-40B4-BE49-F238E27FC236}">
                            <a16:creationId xmlns:a16="http://schemas.microsoft.com/office/drawing/2014/main" id="{47C7D969-879D-9B4F-9E41-8B9302BF60E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3777" y="3264250"/>
                        <a:ext cx="3981450" cy="1978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1027">
            <a:extLst>
              <a:ext uri="{FF2B5EF4-FFF2-40B4-BE49-F238E27FC236}">
                <a16:creationId xmlns:a16="http://schemas.microsoft.com/office/drawing/2014/main" id="{0B7FAD1B-D8A1-9742-9075-1D541A40BA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Beam heating impact on performance</a:t>
            </a:r>
          </a:p>
        </p:txBody>
      </p:sp>
      <p:pic>
        <p:nvPicPr>
          <p:cNvPr id="26628" name="Picture 1028">
            <a:extLst>
              <a:ext uri="{FF2B5EF4-FFF2-40B4-BE49-F238E27FC236}">
                <a16:creationId xmlns:a16="http://schemas.microsoft.com/office/drawing/2014/main" id="{363C935E-D7C0-9C47-B93C-94BAC121944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368" y="3331964"/>
            <a:ext cx="3428347" cy="293213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0" name="Slide Number Placeholder 7">
            <a:extLst>
              <a:ext uri="{FF2B5EF4-FFF2-40B4-BE49-F238E27FC236}">
                <a16:creationId xmlns:a16="http://schemas.microsoft.com/office/drawing/2014/main" id="{CFBAD3C2-1146-B64A-BA93-B5A9D8132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1BF06-DD84-7747-B7CA-2D3B4C7BF8DA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48" name="Date Placeholder 5">
            <a:extLst>
              <a:ext uri="{FF2B5EF4-FFF2-40B4-BE49-F238E27FC236}">
                <a16:creationId xmlns:a16="http://schemas.microsoft.com/office/drawing/2014/main" id="{4CC42979-F94C-8943-9AC3-0D3659D5734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24600"/>
            <a:ext cx="2844800" cy="396875"/>
          </a:xfrm>
        </p:spPr>
        <p:txBody>
          <a:bodyPr/>
          <a:lstStyle/>
          <a:p>
            <a:r>
              <a:rPr lang="en-US" altLang="en-US"/>
              <a:t>July 26, 2006</a:t>
            </a:r>
          </a:p>
        </p:txBody>
      </p:sp>
      <p:sp>
        <p:nvSpPr>
          <p:cNvPr id="49" name="Footer Placeholder 6">
            <a:extLst>
              <a:ext uri="{FF2B5EF4-FFF2-40B4-BE49-F238E27FC236}">
                <a16:creationId xmlns:a16="http://schemas.microsoft.com/office/drawing/2014/main" id="{0210E40A-4A6E-9B41-9337-94316D5D696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24600"/>
            <a:ext cx="3860800" cy="396875"/>
          </a:xfrm>
        </p:spPr>
        <p:txBody>
          <a:bodyPr/>
          <a:lstStyle/>
          <a:p>
            <a:r>
              <a:rPr lang="en-US" altLang="en-US"/>
              <a:t>Soren Prestemon</a:t>
            </a:r>
          </a:p>
        </p:txBody>
      </p:sp>
      <p:pic>
        <p:nvPicPr>
          <p:cNvPr id="26626" name="Picture 1026">
            <a:extLst>
              <a:ext uri="{FF2B5EF4-FFF2-40B4-BE49-F238E27FC236}">
                <a16:creationId xmlns:a16="http://schemas.microsoft.com/office/drawing/2014/main" id="{36E6E7A0-BA27-E645-9706-89055DFFB89A}"/>
              </a:ext>
            </a:extLst>
          </p:cNvPr>
          <p:cNvPicPr>
            <a:picLocks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62596" y="3152745"/>
            <a:ext cx="4028123" cy="311135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26669" name="Object 1069">
            <a:extLst>
              <a:ext uri="{FF2B5EF4-FFF2-40B4-BE49-F238E27FC236}">
                <a16:creationId xmlns:a16="http://schemas.microsoft.com/office/drawing/2014/main" id="{041ADB7A-8294-7D4F-9846-7567ADAA205C}"/>
              </a:ext>
            </a:extLst>
          </p:cNvPr>
          <p:cNvGraphicFramePr>
            <a:graphicFrameLocks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239553470"/>
              </p:ext>
            </p:extLst>
          </p:nvPr>
        </p:nvGraphicFramePr>
        <p:xfrm>
          <a:off x="159331" y="3981449"/>
          <a:ext cx="3171571" cy="838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3" r:id="rId5" imgW="40957500" imgH="10820400" progId="Equation.3">
                  <p:embed/>
                </p:oleObj>
              </mc:Choice>
              <mc:Fallback>
                <p:oleObj r:id="rId5" imgW="40957500" imgH="10820400" progId="Equation.3">
                  <p:embed/>
                  <p:pic>
                    <p:nvPicPr>
                      <p:cNvPr id="26669" name="Object 1069">
                        <a:extLst>
                          <a:ext uri="{FF2B5EF4-FFF2-40B4-BE49-F238E27FC236}">
                            <a16:creationId xmlns:a16="http://schemas.microsoft.com/office/drawing/2014/main" id="{041ADB7A-8294-7D4F-9846-7567ADAA205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31" y="3981449"/>
                        <a:ext cx="3171571" cy="838201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629" name="Group 1029">
            <a:extLst>
              <a:ext uri="{FF2B5EF4-FFF2-40B4-BE49-F238E27FC236}">
                <a16:creationId xmlns:a16="http://schemas.microsoft.com/office/drawing/2014/main" id="{5B56F6DA-ACB6-704C-8A31-ED3478B64878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1122364"/>
            <a:ext cx="4419600" cy="2306637"/>
            <a:chOff x="12624" y="5760"/>
            <a:chExt cx="6672" cy="3831"/>
          </a:xfrm>
        </p:grpSpPr>
        <p:grpSp>
          <p:nvGrpSpPr>
            <p:cNvPr id="26630" name="Group 1030">
              <a:extLst>
                <a:ext uri="{FF2B5EF4-FFF2-40B4-BE49-F238E27FC236}">
                  <a16:creationId xmlns:a16="http://schemas.microsoft.com/office/drawing/2014/main" id="{F8945CE0-7C8D-4A40-B95F-C6ABB0E070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624" y="5760"/>
              <a:ext cx="6625" cy="3072"/>
              <a:chOff x="240" y="1056"/>
              <a:chExt cx="5233" cy="2448"/>
            </a:xfrm>
          </p:grpSpPr>
          <p:grpSp>
            <p:nvGrpSpPr>
              <p:cNvPr id="26631" name="Group 1031">
                <a:extLst>
                  <a:ext uri="{FF2B5EF4-FFF2-40B4-BE49-F238E27FC236}">
                    <a16:creationId xmlns:a16="http://schemas.microsoft.com/office/drawing/2014/main" id="{14FCDBE8-A3AE-5041-8702-2B9F0E137C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52" y="1056"/>
                <a:ext cx="1921" cy="2448"/>
                <a:chOff x="3552" y="1056"/>
                <a:chExt cx="1921" cy="2448"/>
              </a:xfrm>
            </p:grpSpPr>
            <p:sp>
              <p:nvSpPr>
                <p:cNvPr id="26632" name="Rectangle 1032">
                  <a:extLst>
                    <a:ext uri="{FF2B5EF4-FFF2-40B4-BE49-F238E27FC236}">
                      <a16:creationId xmlns:a16="http://schemas.microsoft.com/office/drawing/2014/main" id="{50A82AE7-A218-3D4F-A56A-B90D0C6F28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2" y="1056"/>
                  <a:ext cx="1200" cy="816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33" name="Rectangle 1033">
                  <a:extLst>
                    <a:ext uri="{FF2B5EF4-FFF2-40B4-BE49-F238E27FC236}">
                      <a16:creationId xmlns:a16="http://schemas.microsoft.com/office/drawing/2014/main" id="{605698CF-F8A8-2941-B30F-BF7C22302E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2" y="1968"/>
                  <a:ext cx="1200" cy="576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34" name="Rectangle 1034">
                  <a:extLst>
                    <a:ext uri="{FF2B5EF4-FFF2-40B4-BE49-F238E27FC236}">
                      <a16:creationId xmlns:a16="http://schemas.microsoft.com/office/drawing/2014/main" id="{CEFADA0A-7515-074B-AB96-BF74C30F76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2" y="2640"/>
                  <a:ext cx="1200" cy="864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35" name="Oval 1035">
                  <a:extLst>
                    <a:ext uri="{FF2B5EF4-FFF2-40B4-BE49-F238E27FC236}">
                      <a16:creationId xmlns:a16="http://schemas.microsoft.com/office/drawing/2014/main" id="{C4DBFFAF-7735-EB40-982E-2F1EA171BF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00" y="2016"/>
                  <a:ext cx="1104" cy="48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36" name="Text Box 1036">
                  <a:extLst>
                    <a:ext uri="{FF2B5EF4-FFF2-40B4-BE49-F238E27FC236}">
                      <a16:creationId xmlns:a16="http://schemas.microsoft.com/office/drawing/2014/main" id="{70A3EE5D-DA4B-284A-9CCA-06DDBD360A6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992" y="1777"/>
                  <a:ext cx="481" cy="32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000">
                      <a:latin typeface="Symbol" pitchFamily="2" charset="2"/>
                      <a:cs typeface="Times New Roman" panose="02020603050405020304" pitchFamily="18" charset="0"/>
                    </a:rPr>
                    <a:t>D</a:t>
                  </a:r>
                  <a:r>
                    <a:rPr lang="en-US" altLang="en-US" sz="10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</a:t>
                  </a:r>
                  <a:r>
                    <a:rPr lang="en-US" altLang="en-US" sz="1000" baseline="-250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</a:t>
                  </a:r>
                </a:p>
              </p:txBody>
            </p:sp>
            <p:grpSp>
              <p:nvGrpSpPr>
                <p:cNvPr id="26637" name="Group 1037">
                  <a:extLst>
                    <a:ext uri="{FF2B5EF4-FFF2-40B4-BE49-F238E27FC236}">
                      <a16:creationId xmlns:a16="http://schemas.microsoft.com/office/drawing/2014/main" id="{2C278876-A1CE-1947-ADAB-E201F1EA98B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800" y="1728"/>
                  <a:ext cx="192" cy="384"/>
                  <a:chOff x="624" y="1872"/>
                  <a:chExt cx="192" cy="384"/>
                </a:xfrm>
              </p:grpSpPr>
              <p:sp>
                <p:nvSpPr>
                  <p:cNvPr id="26638" name="Line 1038">
                    <a:extLst>
                      <a:ext uri="{FF2B5EF4-FFF2-40B4-BE49-F238E27FC236}">
                        <a16:creationId xmlns:a16="http://schemas.microsoft.com/office/drawing/2014/main" id="{44684285-7174-D54A-BEA2-FD0C5BD6D99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24" y="2016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9" name="Line 1039">
                    <a:extLst>
                      <a:ext uri="{FF2B5EF4-FFF2-40B4-BE49-F238E27FC236}">
                        <a16:creationId xmlns:a16="http://schemas.microsoft.com/office/drawing/2014/main" id="{9D82EF43-CCE8-0646-AA2F-D7083EB7FDE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24" y="2112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40" name="Line 1040">
                    <a:extLst>
                      <a:ext uri="{FF2B5EF4-FFF2-40B4-BE49-F238E27FC236}">
                        <a16:creationId xmlns:a16="http://schemas.microsoft.com/office/drawing/2014/main" id="{18176EF1-92E3-8C49-8901-1F6DEA22F63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20" y="1872"/>
                    <a:ext cx="0" cy="1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41" name="Line 1041">
                    <a:extLst>
                      <a:ext uri="{FF2B5EF4-FFF2-40B4-BE49-F238E27FC236}">
                        <a16:creationId xmlns:a16="http://schemas.microsoft.com/office/drawing/2014/main" id="{8722C461-B2F6-9F4A-BAEB-46DCCC21AA0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20" y="2160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6642" name="Text Box 1042">
                  <a:extLst>
                    <a:ext uri="{FF2B5EF4-FFF2-40B4-BE49-F238E27FC236}">
                      <a16:creationId xmlns:a16="http://schemas.microsoft.com/office/drawing/2014/main" id="{954EECC5-690C-E147-9BAE-4E4B21B5ADA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82" y="2401"/>
                  <a:ext cx="959" cy="32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0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20-60K</a:t>
                  </a:r>
                </a:p>
              </p:txBody>
            </p:sp>
          </p:grpSp>
          <p:grpSp>
            <p:nvGrpSpPr>
              <p:cNvPr id="26643" name="Group 1043">
                <a:extLst>
                  <a:ext uri="{FF2B5EF4-FFF2-40B4-BE49-F238E27FC236}">
                    <a16:creationId xmlns:a16="http://schemas.microsoft.com/office/drawing/2014/main" id="{CDE50852-D56A-5447-8CC1-E3914CD564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0" y="1200"/>
                <a:ext cx="3264" cy="2208"/>
                <a:chOff x="240" y="1200"/>
                <a:chExt cx="3264" cy="2208"/>
              </a:xfrm>
            </p:grpSpPr>
            <p:sp>
              <p:nvSpPr>
                <p:cNvPr id="26644" name="Rectangle 1044">
                  <a:extLst>
                    <a:ext uri="{FF2B5EF4-FFF2-40B4-BE49-F238E27FC236}">
                      <a16:creationId xmlns:a16="http://schemas.microsoft.com/office/drawing/2014/main" id="{94DD079C-3B96-0940-A011-29B02CABA5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0" y="2016"/>
                  <a:ext cx="1200" cy="528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45" name="Rectangle 1045">
                  <a:extLst>
                    <a:ext uri="{FF2B5EF4-FFF2-40B4-BE49-F238E27FC236}">
                      <a16:creationId xmlns:a16="http://schemas.microsoft.com/office/drawing/2014/main" id="{1C8F4FEE-0EC6-2242-87E4-AEA605A1BD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0" y="1200"/>
                  <a:ext cx="1200" cy="816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46" name="Rectangle 1046">
                  <a:extLst>
                    <a:ext uri="{FF2B5EF4-FFF2-40B4-BE49-F238E27FC236}">
                      <a16:creationId xmlns:a16="http://schemas.microsoft.com/office/drawing/2014/main" id="{617F197F-5F44-CE4B-821C-058E1812E8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0" y="2544"/>
                  <a:ext cx="1200" cy="864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47" name="Oval 1047">
                  <a:extLst>
                    <a:ext uri="{FF2B5EF4-FFF2-40B4-BE49-F238E27FC236}">
                      <a16:creationId xmlns:a16="http://schemas.microsoft.com/office/drawing/2014/main" id="{8325F839-0D23-3240-928B-1A277105D6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2064"/>
                  <a:ext cx="1104" cy="4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6648" name="Group 1048">
                  <a:extLst>
                    <a:ext uri="{FF2B5EF4-FFF2-40B4-BE49-F238E27FC236}">
                      <a16:creationId xmlns:a16="http://schemas.microsoft.com/office/drawing/2014/main" id="{3AB1276F-18ED-704E-9C5D-BABA02CC8B5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" y="1872"/>
                  <a:ext cx="192" cy="384"/>
                  <a:chOff x="624" y="1872"/>
                  <a:chExt cx="192" cy="384"/>
                </a:xfrm>
              </p:grpSpPr>
              <p:sp>
                <p:nvSpPr>
                  <p:cNvPr id="26649" name="Line 1049">
                    <a:extLst>
                      <a:ext uri="{FF2B5EF4-FFF2-40B4-BE49-F238E27FC236}">
                        <a16:creationId xmlns:a16="http://schemas.microsoft.com/office/drawing/2014/main" id="{E6708A82-8C34-3548-8DC4-B3EB2988B93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24" y="2016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50" name="Line 1050">
                    <a:extLst>
                      <a:ext uri="{FF2B5EF4-FFF2-40B4-BE49-F238E27FC236}">
                        <a16:creationId xmlns:a16="http://schemas.microsoft.com/office/drawing/2014/main" id="{5BE4282C-A365-874D-96EB-F5A00D69D82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24" y="2112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51" name="Line 1051">
                    <a:extLst>
                      <a:ext uri="{FF2B5EF4-FFF2-40B4-BE49-F238E27FC236}">
                        <a16:creationId xmlns:a16="http://schemas.microsoft.com/office/drawing/2014/main" id="{E710FF9A-B6B5-D84E-B769-C42BC8A972C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20" y="1872"/>
                    <a:ext cx="0" cy="1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52" name="Line 1052">
                    <a:extLst>
                      <a:ext uri="{FF2B5EF4-FFF2-40B4-BE49-F238E27FC236}">
                        <a16:creationId xmlns:a16="http://schemas.microsoft.com/office/drawing/2014/main" id="{CB2D1B93-4632-6848-A6B4-FF529815EA0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20" y="2160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6653" name="Text Box 1053">
                  <a:extLst>
                    <a:ext uri="{FF2B5EF4-FFF2-40B4-BE49-F238E27FC236}">
                      <a16:creationId xmlns:a16="http://schemas.microsoft.com/office/drawing/2014/main" id="{BF97D635-967D-4F4C-820A-3412EA24DE0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0" y="1923"/>
                  <a:ext cx="432" cy="32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000">
                      <a:latin typeface="Symbol" pitchFamily="2" charset="2"/>
                      <a:cs typeface="Times New Roman" panose="02020603050405020304" pitchFamily="18" charset="0"/>
                    </a:rPr>
                    <a:t>D</a:t>
                  </a:r>
                  <a:r>
                    <a:rPr lang="en-US" altLang="en-US" sz="10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w</a:t>
                  </a:r>
                </a:p>
              </p:txBody>
            </p:sp>
            <p:sp>
              <p:nvSpPr>
                <p:cNvPr id="26654" name="Text Box 1054">
                  <a:extLst>
                    <a:ext uri="{FF2B5EF4-FFF2-40B4-BE49-F238E27FC236}">
                      <a16:creationId xmlns:a16="http://schemas.microsoft.com/office/drawing/2014/main" id="{FC95E92E-4CB7-0644-A768-B88E6B84862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97" y="1248"/>
                  <a:ext cx="719" cy="32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0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Yoke</a:t>
                  </a:r>
                </a:p>
              </p:txBody>
            </p:sp>
            <p:sp>
              <p:nvSpPr>
                <p:cNvPr id="26655" name="Text Box 1055">
                  <a:extLst>
                    <a:ext uri="{FF2B5EF4-FFF2-40B4-BE49-F238E27FC236}">
                      <a16:creationId xmlns:a16="http://schemas.microsoft.com/office/drawing/2014/main" id="{2D8F71C4-28AD-C440-8989-54B765B7F25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51" y="1970"/>
                  <a:ext cx="964" cy="5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0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Vacuum chamber</a:t>
                  </a:r>
                </a:p>
              </p:txBody>
            </p:sp>
            <p:sp>
              <p:nvSpPr>
                <p:cNvPr id="26656" name="Line 1056">
                  <a:extLst>
                    <a:ext uri="{FF2B5EF4-FFF2-40B4-BE49-F238E27FC236}">
                      <a16:creationId xmlns:a16="http://schemas.microsoft.com/office/drawing/2014/main" id="{F851BD38-BE16-3742-8E35-4FC1A1B8A7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208" y="1392"/>
                  <a:ext cx="432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57" name="Line 1057">
                  <a:extLst>
                    <a:ext uri="{FF2B5EF4-FFF2-40B4-BE49-F238E27FC236}">
                      <a16:creationId xmlns:a16="http://schemas.microsoft.com/office/drawing/2014/main" id="{2531E7D4-4729-3344-B651-7D3A9B5F4A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20" y="1392"/>
                  <a:ext cx="33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58" name="Line 1058">
                  <a:extLst>
                    <a:ext uri="{FF2B5EF4-FFF2-40B4-BE49-F238E27FC236}">
                      <a16:creationId xmlns:a16="http://schemas.microsoft.com/office/drawing/2014/main" id="{28760525-D964-724A-8B22-F15D9DDEC4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208" y="2352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59" name="Line 1059">
                  <a:extLst>
                    <a:ext uri="{FF2B5EF4-FFF2-40B4-BE49-F238E27FC236}">
                      <a16:creationId xmlns:a16="http://schemas.microsoft.com/office/drawing/2014/main" id="{16F9D62B-A123-4346-80B8-AD0105F580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68" y="2352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60" name="Text Box 1060">
                  <a:extLst>
                    <a:ext uri="{FF2B5EF4-FFF2-40B4-BE49-F238E27FC236}">
                      <a16:creationId xmlns:a16="http://schemas.microsoft.com/office/drawing/2014/main" id="{A58AF6DE-91D2-0C49-AEBE-01E2361B338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17" y="2399"/>
                  <a:ext cx="966" cy="32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0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4.2-12K</a:t>
                  </a:r>
                </a:p>
              </p:txBody>
            </p:sp>
          </p:grpSp>
        </p:grpSp>
        <p:sp>
          <p:nvSpPr>
            <p:cNvPr id="26661" name="Text Box 1061">
              <a:extLst>
                <a:ext uri="{FF2B5EF4-FFF2-40B4-BE49-F238E27FC236}">
                  <a16:creationId xmlns:a16="http://schemas.microsoft.com/office/drawing/2014/main" id="{01CE668E-97CE-3F4D-8894-5B91634948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55" y="8831"/>
              <a:ext cx="2641" cy="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Intermediate intercept model</a:t>
              </a:r>
            </a:p>
          </p:txBody>
        </p:sp>
        <p:sp>
          <p:nvSpPr>
            <p:cNvPr id="26662" name="Text Box 1062">
              <a:extLst>
                <a:ext uri="{FF2B5EF4-FFF2-40B4-BE49-F238E27FC236}">
                  <a16:creationId xmlns:a16="http://schemas.microsoft.com/office/drawing/2014/main" id="{039B3D05-025B-2748-9884-1B2E126B21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84" y="8734"/>
              <a:ext cx="2639" cy="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Cold bore model</a:t>
              </a:r>
            </a:p>
          </p:txBody>
        </p:sp>
      </p:grpSp>
      <p:sp>
        <p:nvSpPr>
          <p:cNvPr id="26663" name="Rectangle 1063">
            <a:extLst>
              <a:ext uri="{FF2B5EF4-FFF2-40B4-BE49-F238E27FC236}">
                <a16:creationId xmlns:a16="http://schemas.microsoft.com/office/drawing/2014/main" id="{191B6C48-CFEA-A640-A6F8-219A3ABE8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4050" y="4410076"/>
            <a:ext cx="933450" cy="307975"/>
          </a:xfrm>
          <a:prstGeom prst="rect">
            <a:avLst/>
          </a:prstGeom>
          <a:solidFill>
            <a:schemeClr val="bg1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64" name="Rectangle 1064">
            <a:extLst>
              <a:ext uri="{FF2B5EF4-FFF2-40B4-BE49-F238E27FC236}">
                <a16:creationId xmlns:a16="http://schemas.microsoft.com/office/drawing/2014/main" id="{BBA501FD-364E-E24E-9A4D-BA25DED58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3976" y="4819651"/>
            <a:ext cx="1604963" cy="307975"/>
          </a:xfrm>
          <a:prstGeom prst="rect">
            <a:avLst/>
          </a:prstGeom>
          <a:solidFill>
            <a:schemeClr val="bg1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6665" name="Object 1065">
            <a:extLst>
              <a:ext uri="{FF2B5EF4-FFF2-40B4-BE49-F238E27FC236}">
                <a16:creationId xmlns:a16="http://schemas.microsoft.com/office/drawing/2014/main" id="{A90A27B6-6363-6641-AB07-0C38639D9E9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640889" y="4492625"/>
          <a:ext cx="758825" cy="18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4" name="Equation" r:id="rId7" imgW="21069300" imgH="5270500" progId="Equation.DSMT4">
                  <p:embed/>
                </p:oleObj>
              </mc:Choice>
              <mc:Fallback>
                <p:oleObj name="Equation" r:id="rId7" imgW="21069300" imgH="5270500" progId="Equation.DSMT4">
                  <p:embed/>
                  <p:pic>
                    <p:nvPicPr>
                      <p:cNvPr id="26665" name="Object 1065">
                        <a:extLst>
                          <a:ext uri="{FF2B5EF4-FFF2-40B4-BE49-F238E27FC236}">
                            <a16:creationId xmlns:a16="http://schemas.microsoft.com/office/drawing/2014/main" id="{A90A27B6-6363-6641-AB07-0C38639D9E9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40889" y="4492625"/>
                        <a:ext cx="758825" cy="184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66" name="Object 1066">
            <a:extLst>
              <a:ext uri="{FF2B5EF4-FFF2-40B4-BE49-F238E27FC236}">
                <a16:creationId xmlns:a16="http://schemas.microsoft.com/office/drawing/2014/main" id="{08830874-3FC9-6147-9305-7B2C6BAECC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59864" y="4829176"/>
          <a:ext cx="1400175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5" name="Equation" r:id="rId9" imgW="38912800" imgH="9067800" progId="Equation.DSMT4">
                  <p:embed/>
                </p:oleObj>
              </mc:Choice>
              <mc:Fallback>
                <p:oleObj name="Equation" r:id="rId9" imgW="38912800" imgH="9067800" progId="Equation.DSMT4">
                  <p:embed/>
                  <p:pic>
                    <p:nvPicPr>
                      <p:cNvPr id="26666" name="Object 1066">
                        <a:extLst>
                          <a:ext uri="{FF2B5EF4-FFF2-40B4-BE49-F238E27FC236}">
                            <a16:creationId xmlns:a16="http://schemas.microsoft.com/office/drawing/2014/main" id="{08830874-3FC9-6147-9305-7B2C6BAECC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59864" y="4829176"/>
                        <a:ext cx="1400175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67" name="Text Box 1067">
            <a:extLst>
              <a:ext uri="{FF2B5EF4-FFF2-40B4-BE49-F238E27FC236}">
                <a16:creationId xmlns:a16="http://schemas.microsoft.com/office/drawing/2014/main" id="{566CFD06-1DA3-9C43-8167-E583AB379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1" y="243840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6668" name="Text Box 1068">
            <a:extLst>
              <a:ext uri="{FF2B5EF4-FFF2-40B4-BE49-F238E27FC236}">
                <a16:creationId xmlns:a16="http://schemas.microsoft.com/office/drawing/2014/main" id="{7F100B89-F640-2F42-A244-9A3B463A0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37" y="3165990"/>
            <a:ext cx="3552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1" dirty="0">
                <a:solidFill>
                  <a:srgbClr val="0066FF"/>
                </a:solidFill>
                <a:latin typeface="Times New Roman" panose="02020603050405020304" pitchFamily="18" charset="0"/>
              </a:rPr>
              <a:t>Ref: Boris </a:t>
            </a:r>
            <a:r>
              <a:rPr lang="en-US" altLang="en-US" sz="1200" b="1" i="1" dirty="0" err="1">
                <a:solidFill>
                  <a:srgbClr val="0066FF"/>
                </a:solidFill>
                <a:latin typeface="Times New Roman" panose="02020603050405020304" pitchFamily="18" charset="0"/>
              </a:rPr>
              <a:t>Podobedov</a:t>
            </a:r>
            <a:r>
              <a:rPr lang="en-US" altLang="en-US" sz="1200" i="1" dirty="0">
                <a:solidFill>
                  <a:srgbClr val="0066FF"/>
                </a:solidFill>
                <a:latin typeface="Times New Roman" panose="02020603050405020304" pitchFamily="18" charset="0"/>
              </a:rPr>
              <a:t>, Workshop on Superconducting </a:t>
            </a:r>
          </a:p>
          <a:p>
            <a:r>
              <a:rPr lang="en-US" altLang="en-US" sz="1200" i="1" dirty="0">
                <a:solidFill>
                  <a:srgbClr val="0066FF"/>
                </a:solidFill>
                <a:latin typeface="Times New Roman" panose="02020603050405020304" pitchFamily="18" charset="0"/>
              </a:rPr>
              <a:t>Undulators and Wigglers, ESRF, June, 2003 </a:t>
            </a:r>
          </a:p>
        </p:txBody>
      </p:sp>
      <p:sp>
        <p:nvSpPr>
          <p:cNvPr id="26670" name="Text Box 1070">
            <a:extLst>
              <a:ext uri="{FF2B5EF4-FFF2-40B4-BE49-F238E27FC236}">
                <a16:creationId xmlns:a16="http://schemas.microsoft.com/office/drawing/2014/main" id="{78F4A778-1C76-6748-8774-4AD1D3A63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392" y="1251933"/>
            <a:ext cx="477656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1200">
                <a:latin typeface="Times New Roman" panose="02020603050405020304" pitchFamily="18" charset="0"/>
              </a:rPr>
              <a:t> </a:t>
            </a:r>
            <a:r>
              <a:rPr lang="en-US" altLang="en-US" sz="1400">
                <a:latin typeface="Times New Roman" panose="02020603050405020304" pitchFamily="18" charset="0"/>
              </a:rPr>
              <a:t>In synchrotron rings, image current heating impacts design</a:t>
            </a:r>
          </a:p>
          <a:p>
            <a:pPr>
              <a:buFontTx/>
              <a:buChar char="•"/>
            </a:pPr>
            <a:r>
              <a:rPr lang="en-US" altLang="en-US" sz="1400">
                <a:latin typeface="Times New Roman" panose="02020603050405020304" pitchFamily="18" charset="0"/>
              </a:rPr>
              <a:t> In FEL’s, low duty-factor typically implies low image currents</a:t>
            </a:r>
          </a:p>
          <a:p>
            <a:pPr lvl="1"/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altLang="en-US" sz="1400">
                <a:latin typeface="Times New Roman" panose="02020603050405020304" pitchFamily="18" charset="0"/>
              </a:rPr>
              <a:t>Other heating sources will dominate</a:t>
            </a:r>
          </a:p>
        </p:txBody>
      </p:sp>
      <p:sp>
        <p:nvSpPr>
          <p:cNvPr id="26671" name="Text Box 1071">
            <a:extLst>
              <a:ext uri="{FF2B5EF4-FFF2-40B4-BE49-F238E27FC236}">
                <a16:creationId xmlns:a16="http://schemas.microsoft.com/office/drawing/2014/main" id="{371624E4-3187-4540-BBD4-E3E64B100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3680" y="2099530"/>
            <a:ext cx="2209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200" dirty="0">
                <a:latin typeface="Times New Roman" panose="02020603050405020304" pitchFamily="18" charset="0"/>
              </a:rPr>
              <a:t>Cold, extreme anomalous skin effect regime:</a:t>
            </a:r>
          </a:p>
          <a:p>
            <a:r>
              <a:rPr lang="en-US" altLang="en-US" sz="1200" dirty="0">
                <a:latin typeface="Times New Roman" panose="02020603050405020304" pitchFamily="18" charset="0"/>
              </a:rPr>
              <a:t>ALS:   ~ 2 W/m</a:t>
            </a:r>
          </a:p>
          <a:p>
            <a:r>
              <a:rPr lang="en-US" altLang="en-US" sz="1200" dirty="0">
                <a:latin typeface="Times New Roman" panose="02020603050405020304" pitchFamily="18" charset="0"/>
              </a:rPr>
              <a:t>LCLS: ~ 3.e-4 W/m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Undulators Have Challenging Quench Protection Requirements Due to High Current Density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11658600" cy="1752600"/>
          </a:xfrm>
        </p:spPr>
        <p:txBody>
          <a:bodyPr>
            <a:normAutofit/>
          </a:bodyPr>
          <a:lstStyle/>
          <a:p>
            <a:r>
              <a:rPr lang="en-US" sz="2000" dirty="0"/>
              <a:t>The Nb</a:t>
            </a:r>
            <a:r>
              <a:rPr lang="en-US" sz="2000" baseline="-25000" dirty="0"/>
              <a:t>3</a:t>
            </a:r>
            <a:r>
              <a:rPr lang="en-US" sz="2000" dirty="0"/>
              <a:t>Sn undulator operates at extremely high current densities in the wire (during quench </a:t>
            </a:r>
            <a:r>
              <a:rPr lang="en-US" sz="2000" dirty="0" err="1"/>
              <a:t>J</a:t>
            </a:r>
            <a:r>
              <a:rPr lang="en-US" sz="2000" baseline="-25000" dirty="0" err="1"/>
              <a:t>Cu</a:t>
            </a:r>
            <a:r>
              <a:rPr lang="en-US" sz="2000" dirty="0"/>
              <a:t> &gt; 5000 A/mm</a:t>
            </a:r>
            <a:r>
              <a:rPr lang="en-US" sz="2000" baseline="30000" dirty="0"/>
              <a:t>2</a:t>
            </a:r>
            <a:r>
              <a:rPr lang="en-US" sz="2000" dirty="0"/>
              <a:t>)</a:t>
            </a:r>
          </a:p>
          <a:p>
            <a:r>
              <a:rPr lang="en-US" sz="2000" dirty="0"/>
              <a:t>Hot spot temperature is a function of integral of current squared</a:t>
            </a:r>
          </a:p>
          <a:p>
            <a:r>
              <a:rPr lang="en-US" sz="2000" dirty="0"/>
              <a:t>Fast detection time and current decay are necessary to protect the Nb</a:t>
            </a:r>
            <a:r>
              <a:rPr lang="en-US" sz="2000" baseline="-25000" dirty="0"/>
              <a:t>3</a:t>
            </a:r>
            <a:r>
              <a:rPr lang="en-US" sz="2000" dirty="0"/>
              <a:t>Sn undulator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11B2D-A0FE-4BD3-B19B-FB6415511553}" type="slidenum">
              <a:rPr lang="en-US" smtClean="0">
                <a:solidFill>
                  <a:srgbClr val="FFFFFF"/>
                </a:solidFill>
              </a:rPr>
              <a:pPr/>
              <a:t>29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775271" y="2655812"/>
            <a:ext cx="4332148" cy="3404319"/>
            <a:chOff x="6217655" y="2826462"/>
            <a:chExt cx="4332148" cy="3404319"/>
          </a:xfrm>
        </p:grpSpPr>
        <p:grpSp>
          <p:nvGrpSpPr>
            <p:cNvPr id="18" name="Group 17"/>
            <p:cNvGrpSpPr/>
            <p:nvPr/>
          </p:nvGrpSpPr>
          <p:grpSpPr>
            <a:xfrm>
              <a:off x="6217655" y="2981670"/>
              <a:ext cx="4332148" cy="3249111"/>
              <a:chOff x="4693655" y="3055289"/>
              <a:chExt cx="4332148" cy="3249111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4693655" y="3055289"/>
                <a:ext cx="4332148" cy="3249111"/>
                <a:chOff x="2653188" y="3273706"/>
                <a:chExt cx="4332148" cy="3249111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3188" y="3273706"/>
                  <a:ext cx="4332148" cy="3249111"/>
                </a:xfrm>
                <a:prstGeom prst="rect">
                  <a:avLst/>
                </a:prstGeom>
              </p:spPr>
            </p:pic>
            <p:sp>
              <p:nvSpPr>
                <p:cNvPr id="8" name="Rectangle 7"/>
                <p:cNvSpPr/>
                <p:nvPr/>
              </p:nvSpPr>
              <p:spPr>
                <a:xfrm>
                  <a:off x="3228072" y="4790417"/>
                  <a:ext cx="1741861" cy="1366347"/>
                </a:xfrm>
                <a:prstGeom prst="rect">
                  <a:avLst/>
                </a:prstGeom>
                <a:solidFill>
                  <a:srgbClr val="0000FF">
                    <a:alpha val="1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" name="Right Triangle 8"/>
                <p:cNvSpPr/>
                <p:nvPr/>
              </p:nvSpPr>
              <p:spPr>
                <a:xfrm>
                  <a:off x="3217333" y="3575450"/>
                  <a:ext cx="1828800" cy="1214967"/>
                </a:xfrm>
                <a:prstGeom prst="rtTriangle">
                  <a:avLst/>
                </a:prstGeom>
                <a:solidFill>
                  <a:srgbClr val="0000FF">
                    <a:alpha val="1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" name="TextBox 12"/>
              <p:cNvSpPr txBox="1"/>
              <p:nvPr/>
            </p:nvSpPr>
            <p:spPr>
              <a:xfrm flipH="1">
                <a:off x="5867400" y="5029200"/>
                <a:ext cx="1447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00000"/>
                    </a:solidFill>
                  </a:rPr>
                  <a:t>Safe Area</a:t>
                </a:r>
              </a:p>
            </p:txBody>
          </p:sp>
          <p:sp>
            <p:nvSpPr>
              <p:cNvPr id="15" name="Right Triangle 14"/>
              <p:cNvSpPr/>
              <p:nvPr/>
            </p:nvSpPr>
            <p:spPr>
              <a:xfrm>
                <a:off x="7010400" y="4514850"/>
                <a:ext cx="1828800" cy="1214967"/>
              </a:xfrm>
              <a:prstGeom prst="rtTriangle">
                <a:avLst/>
              </a:prstGeom>
              <a:solidFill>
                <a:srgbClr val="0000FF">
                  <a:alpha val="1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7010401" y="5727701"/>
                <a:ext cx="1600200" cy="228600"/>
              </a:xfrm>
              <a:prstGeom prst="rect">
                <a:avLst/>
              </a:prstGeom>
              <a:solidFill>
                <a:srgbClr val="0000FF">
                  <a:alpha val="1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627534" y="5486401"/>
                <a:ext cx="364066" cy="4716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6883402" y="2826462"/>
              <a:ext cx="32755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Magnet Protection Requirement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092025" y="5896247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[A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s]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C353C5-92F5-8740-A7E1-DFB64AF08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15" y="2824291"/>
            <a:ext cx="4651172" cy="34341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14B3CDC-0D00-7647-BFC0-6A0974CCA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3110" y="3151499"/>
            <a:ext cx="1080636" cy="43010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4208B32-D011-3449-9733-F0A6B819338D}"/>
              </a:ext>
            </a:extLst>
          </p:cNvPr>
          <p:cNvSpPr txBox="1"/>
          <p:nvPr/>
        </p:nvSpPr>
        <p:spPr>
          <a:xfrm>
            <a:off x="1323110" y="3581603"/>
            <a:ext cx="969852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rPr>
              <a:t>RRR=200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725308" y="2688709"/>
            <a:ext cx="2316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Hot Spot Temperature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4877719" y="3294055"/>
            <a:ext cx="3010993" cy="1978653"/>
            <a:chOff x="333042" y="3324134"/>
            <a:chExt cx="3010993" cy="1978653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B56C45C-8329-C446-B9DE-F91925870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3042" y="3324134"/>
              <a:ext cx="3010993" cy="1978653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A16F6FF-EF4F-D346-826A-A79BCEC944D2}"/>
                </a:ext>
              </a:extLst>
            </p:cNvPr>
            <p:cNvSpPr/>
            <p:nvPr/>
          </p:nvSpPr>
          <p:spPr>
            <a:xfrm>
              <a:off x="921353" y="3898914"/>
              <a:ext cx="548640" cy="858117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74000">
                  <a:schemeClr val="accent6">
                    <a:lumMod val="45000"/>
                    <a:lumOff val="55000"/>
                  </a:schemeClr>
                </a:gs>
                <a:gs pos="83000">
                  <a:schemeClr val="accent6">
                    <a:lumMod val="45000"/>
                    <a:lumOff val="55000"/>
                  </a:schemeClr>
                </a:gs>
                <a:gs pos="100000">
                  <a:schemeClr val="accent6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DEF3A3E-5251-504D-88BD-7EBF46BC0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1353" y="4194261"/>
              <a:ext cx="488147" cy="238397"/>
            </a:xfrm>
            <a:prstGeom prst="rect">
              <a:avLst/>
            </a:prstGeom>
          </p:spPr>
        </p:pic>
        <p:cxnSp>
          <p:nvCxnSpPr>
            <p:cNvPr id="33" name="Straight Connector 32"/>
            <p:cNvCxnSpPr/>
            <p:nvPr/>
          </p:nvCxnSpPr>
          <p:spPr>
            <a:xfrm flipH="1">
              <a:off x="902881" y="3898914"/>
              <a:ext cx="565594" cy="0"/>
            </a:xfrm>
            <a:prstGeom prst="line">
              <a:avLst/>
            </a:pr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74718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26">
            <a:extLst>
              <a:ext uri="{FF2B5EF4-FFF2-40B4-BE49-F238E27FC236}">
                <a16:creationId xmlns:a16="http://schemas.microsoft.com/office/drawing/2014/main" id="{E916995C-331E-8A48-A8B3-7BF54D9C8B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/>
              <a:t>Insertion devices as Synchrotron Radiation Sources</a:t>
            </a:r>
          </a:p>
        </p:txBody>
      </p:sp>
      <p:sp>
        <p:nvSpPr>
          <p:cNvPr id="54275" name="Rectangle 1027">
            <a:extLst>
              <a:ext uri="{FF2B5EF4-FFF2-40B4-BE49-F238E27FC236}">
                <a16:creationId xmlns:a16="http://schemas.microsoft.com/office/drawing/2014/main" id="{65378101-A69E-C645-8504-0B17CEEE07E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306294"/>
            <a:ext cx="7038976" cy="4525963"/>
          </a:xfrm>
        </p:spPr>
        <p:txBody>
          <a:bodyPr/>
          <a:lstStyle/>
          <a:p>
            <a:r>
              <a:rPr lang="en-US" altLang="en-US" sz="1600" dirty="0"/>
              <a:t>The first storage rings were designed for high-energy physics</a:t>
            </a:r>
          </a:p>
          <a:p>
            <a:pPr lvl="1"/>
            <a:r>
              <a:rPr lang="en-US" altLang="en-US" sz="1400" dirty="0"/>
              <a:t>As energy of electrons was increased, energy was observed to be lost in the form of radiation – synchrotron radiation</a:t>
            </a:r>
          </a:p>
          <a:p>
            <a:pPr lvl="1"/>
            <a:r>
              <a:rPr lang="en-US" altLang="en-US" sz="1400" dirty="0"/>
              <a:t>Key limitation to modern HEP accelerators (one of the motivators for proton rings, and the need to switch to linear colliders for leptons…)</a:t>
            </a:r>
          </a:p>
          <a:p>
            <a:r>
              <a:rPr lang="en-US" altLang="en-US" sz="1600" dirty="0"/>
              <a:t>“2</a:t>
            </a:r>
            <a:r>
              <a:rPr lang="en-US" altLang="en-US" sz="1600" baseline="30000" dirty="0"/>
              <a:t>nd</a:t>
            </a:r>
            <a:r>
              <a:rPr lang="en-US" altLang="en-US" sz="1600" dirty="0"/>
              <a:t> generation” sources were rings devoted to SR generation, essentially using the bend magnets as sources (examples: NSLS, ANKA, Spear II, …)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7F23904A-46CD-7B4F-9235-003B7D6EA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C52C634F-BE47-134B-BAA4-A152B4280989}" type="slidenum">
              <a:rPr lang="en-US" altLang="en-US" smtClean="0"/>
              <a:pPr/>
              <a:t>3</a:t>
            </a:fld>
            <a:endParaRPr lang="en-US" altLang="en-US"/>
          </a:p>
        </p:txBody>
      </p:sp>
      <p:grpSp>
        <p:nvGrpSpPr>
          <p:cNvPr id="54288" name="Group 1040">
            <a:extLst>
              <a:ext uri="{FF2B5EF4-FFF2-40B4-BE49-F238E27FC236}">
                <a16:creationId xmlns:a16="http://schemas.microsoft.com/office/drawing/2014/main" id="{C61DE48D-8D35-AD4A-969C-5782C7DAD017}"/>
              </a:ext>
            </a:extLst>
          </p:cNvPr>
          <p:cNvGrpSpPr>
            <a:grpSpLocks/>
          </p:cNvGrpSpPr>
          <p:nvPr/>
        </p:nvGrpSpPr>
        <p:grpSpPr bwMode="auto">
          <a:xfrm>
            <a:off x="7461928" y="2891285"/>
            <a:ext cx="3421063" cy="1452563"/>
            <a:chOff x="3504" y="1200"/>
            <a:chExt cx="2155" cy="915"/>
          </a:xfrm>
        </p:grpSpPr>
        <p:pic>
          <p:nvPicPr>
            <p:cNvPr id="54276" name="Picture 1028">
              <a:extLst>
                <a:ext uri="{FF2B5EF4-FFF2-40B4-BE49-F238E27FC236}">
                  <a16:creationId xmlns:a16="http://schemas.microsoft.com/office/drawing/2014/main" id="{C0200CB9-A67B-6D49-9CBB-1FBD83E153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1200"/>
              <a:ext cx="2155" cy="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54281" name="Group 1033">
              <a:extLst>
                <a:ext uri="{FF2B5EF4-FFF2-40B4-BE49-F238E27FC236}">
                  <a16:creationId xmlns:a16="http://schemas.microsoft.com/office/drawing/2014/main" id="{58E55066-1B14-4048-B278-454198E1A6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99" y="1759"/>
              <a:ext cx="1839" cy="356"/>
              <a:chOff x="3799" y="1759"/>
              <a:chExt cx="1839" cy="356"/>
            </a:xfrm>
          </p:grpSpPr>
          <p:grpSp>
            <p:nvGrpSpPr>
              <p:cNvPr id="54279" name="Group 1031">
                <a:extLst>
                  <a:ext uri="{FF2B5EF4-FFF2-40B4-BE49-F238E27FC236}">
                    <a16:creationId xmlns:a16="http://schemas.microsoft.com/office/drawing/2014/main" id="{C38FBDC9-B60C-A549-882C-BD9BF4EEA5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99" y="1759"/>
                <a:ext cx="1839" cy="323"/>
                <a:chOff x="3820" y="1759"/>
                <a:chExt cx="1839" cy="323"/>
              </a:xfrm>
            </p:grpSpPr>
            <p:pic>
              <p:nvPicPr>
                <p:cNvPr id="54277" name="Picture 1029">
                  <a:extLst>
                    <a:ext uri="{FF2B5EF4-FFF2-40B4-BE49-F238E27FC236}">
                      <a16:creationId xmlns:a16="http://schemas.microsoft.com/office/drawing/2014/main" id="{A53BC6CC-025F-BD41-AFBB-D118511BE22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40" y="1824"/>
                  <a:ext cx="1819" cy="25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54278" name="Text Box 1030">
                  <a:extLst>
                    <a:ext uri="{FF2B5EF4-FFF2-40B4-BE49-F238E27FC236}">
                      <a16:creationId xmlns:a16="http://schemas.microsoft.com/office/drawing/2014/main" id="{DE1DC4CA-9B14-5F4F-8F46-6D7C87FBF46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20" y="1759"/>
                  <a:ext cx="227" cy="17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en-US" sz="1200"/>
                    <a:t>“…</a:t>
                  </a:r>
                </a:p>
              </p:txBody>
            </p:sp>
          </p:grpSp>
          <p:sp>
            <p:nvSpPr>
              <p:cNvPr id="54280" name="Text Box 1032">
                <a:extLst>
                  <a:ext uri="{FF2B5EF4-FFF2-40B4-BE49-F238E27FC236}">
                    <a16:creationId xmlns:a16="http://schemas.microsoft.com/office/drawing/2014/main" id="{7FAC2A59-DD74-6F42-AEE8-8A765FBD369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14" y="1941"/>
                <a:ext cx="155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200"/>
                  <a:t>“</a:t>
                </a:r>
              </a:p>
            </p:txBody>
          </p:sp>
        </p:grpSp>
      </p:grpSp>
      <p:grpSp>
        <p:nvGrpSpPr>
          <p:cNvPr id="54292" name="Group 1044">
            <a:extLst>
              <a:ext uri="{FF2B5EF4-FFF2-40B4-BE49-F238E27FC236}">
                <a16:creationId xmlns:a16="http://schemas.microsoft.com/office/drawing/2014/main" id="{05FEF945-69CD-284C-8195-53203019BF9A}"/>
              </a:ext>
            </a:extLst>
          </p:cNvPr>
          <p:cNvGrpSpPr>
            <a:grpSpLocks/>
          </p:cNvGrpSpPr>
          <p:nvPr/>
        </p:nvGrpSpPr>
        <p:grpSpPr bwMode="auto">
          <a:xfrm>
            <a:off x="7471569" y="4495346"/>
            <a:ext cx="3554413" cy="1927225"/>
            <a:chOff x="3521" y="1661"/>
            <a:chExt cx="2239" cy="1214"/>
          </a:xfrm>
        </p:grpSpPr>
        <p:grpSp>
          <p:nvGrpSpPr>
            <p:cNvPr id="54289" name="Group 1041">
              <a:extLst>
                <a:ext uri="{FF2B5EF4-FFF2-40B4-BE49-F238E27FC236}">
                  <a16:creationId xmlns:a16="http://schemas.microsoft.com/office/drawing/2014/main" id="{549C898D-5D73-2A49-847C-1D5A3029E9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21" y="1728"/>
              <a:ext cx="2239" cy="1147"/>
              <a:chOff x="3521" y="2160"/>
              <a:chExt cx="2239" cy="1147"/>
            </a:xfrm>
          </p:grpSpPr>
          <p:pic>
            <p:nvPicPr>
              <p:cNvPr id="54282" name="Picture 1034">
                <a:extLst>
                  <a:ext uri="{FF2B5EF4-FFF2-40B4-BE49-F238E27FC236}">
                    <a16:creationId xmlns:a16="http://schemas.microsoft.com/office/drawing/2014/main" id="{F34BC168-52A8-D448-B915-0FA6E6DB6F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1" y="2160"/>
                <a:ext cx="2239" cy="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54287" name="Group 1039">
                <a:extLst>
                  <a:ext uri="{FF2B5EF4-FFF2-40B4-BE49-F238E27FC236}">
                    <a16:creationId xmlns:a16="http://schemas.microsoft.com/office/drawing/2014/main" id="{67697522-F37C-E246-A074-A29F478D05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55" y="2517"/>
                <a:ext cx="1814" cy="790"/>
                <a:chOff x="3755" y="2517"/>
                <a:chExt cx="1814" cy="790"/>
              </a:xfrm>
            </p:grpSpPr>
            <p:pic>
              <p:nvPicPr>
                <p:cNvPr id="54284" name="Picture 1036">
                  <a:extLst>
                    <a:ext uri="{FF2B5EF4-FFF2-40B4-BE49-F238E27FC236}">
                      <a16:creationId xmlns:a16="http://schemas.microsoft.com/office/drawing/2014/main" id="{16371A72-A83A-4C44-9195-96947F26F50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36" y="2592"/>
                  <a:ext cx="1603" cy="6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54285" name="Text Box 1037">
                  <a:extLst>
                    <a:ext uri="{FF2B5EF4-FFF2-40B4-BE49-F238E27FC236}">
                      <a16:creationId xmlns:a16="http://schemas.microsoft.com/office/drawing/2014/main" id="{C1A5A6D7-3F87-7D43-B368-04AEB4719F2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55" y="2517"/>
                  <a:ext cx="227" cy="17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en-US" sz="1200"/>
                    <a:t>“…</a:t>
                  </a:r>
                </a:p>
              </p:txBody>
            </p:sp>
            <p:sp>
              <p:nvSpPr>
                <p:cNvPr id="54286" name="Text Box 1038">
                  <a:extLst>
                    <a:ext uri="{FF2B5EF4-FFF2-40B4-BE49-F238E27FC236}">
                      <a16:creationId xmlns:a16="http://schemas.microsoft.com/office/drawing/2014/main" id="{5A90BC0C-245A-7044-B8DD-3B39133F745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088" y="3134"/>
                  <a:ext cx="481" cy="17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n-US" sz="1000"/>
                    <a:t>…“ </a:t>
                  </a:r>
                  <a:r>
                    <a:rPr lang="en-US" altLang="en-US" sz="1200"/>
                    <a:t>          </a:t>
                  </a:r>
                </a:p>
              </p:txBody>
            </p:sp>
          </p:grpSp>
        </p:grpSp>
        <p:sp>
          <p:nvSpPr>
            <p:cNvPr id="54290" name="Text Box 1042">
              <a:extLst>
                <a:ext uri="{FF2B5EF4-FFF2-40B4-BE49-F238E27FC236}">
                  <a16:creationId xmlns:a16="http://schemas.microsoft.com/office/drawing/2014/main" id="{5230E80F-5BC1-F44D-9C5B-768D3B34C4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0" y="1661"/>
              <a:ext cx="460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900" i="1"/>
                <a:t>IEEE 1998</a:t>
              </a:r>
            </a:p>
          </p:txBody>
        </p:sp>
      </p:grpSp>
      <p:pic>
        <p:nvPicPr>
          <p:cNvPr id="54295" name="Picture 1047">
            <a:extLst>
              <a:ext uri="{FF2B5EF4-FFF2-40B4-BE49-F238E27FC236}">
                <a16:creationId xmlns:a16="http://schemas.microsoft.com/office/drawing/2014/main" id="{F678DB83-5DF1-6940-B9AA-9B5F39997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22" y="3466646"/>
            <a:ext cx="5331037" cy="262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96" name="Text Box 1048">
            <a:extLst>
              <a:ext uri="{FF2B5EF4-FFF2-40B4-BE49-F238E27FC236}">
                <a16:creationId xmlns:a16="http://schemas.microsoft.com/office/drawing/2014/main" id="{E025C23F-3264-3947-8014-5E9C61831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9168" y="1162497"/>
            <a:ext cx="487283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200" dirty="0"/>
              <a:t>1943: Synchrotron invented by Oliphant</a:t>
            </a:r>
          </a:p>
          <a:p>
            <a:r>
              <a:rPr lang="en-US" altLang="en-US" sz="1200" dirty="0"/>
              <a:t>1945: </a:t>
            </a:r>
            <a:r>
              <a:rPr lang="en-US" altLang="en-US" sz="1200" dirty="0" err="1"/>
              <a:t>Vekslar</a:t>
            </a:r>
            <a:r>
              <a:rPr lang="en-US" altLang="en-US" sz="1200" dirty="0"/>
              <a:t>, McMillen invent the synchrocyclotron and </a:t>
            </a:r>
            <a:r>
              <a:rPr lang="en-US" altLang="en-US" sz="1200" dirty="0" err="1"/>
              <a:t>Betatron</a:t>
            </a:r>
            <a:endParaRPr lang="en-US" altLang="en-US" sz="1200" dirty="0"/>
          </a:p>
          <a:p>
            <a:r>
              <a:rPr lang="en-US" altLang="en-US" sz="1200" dirty="0"/>
              <a:t>1947: synch. rad. observed at 70Mev GE synchrotron</a:t>
            </a:r>
          </a:p>
          <a:p>
            <a:r>
              <a:rPr lang="en-US" altLang="en-US" sz="1200" dirty="0"/>
              <a:t>1949: Wilson et al. first stored beam in a synchrotron</a:t>
            </a:r>
          </a:p>
          <a:p>
            <a:r>
              <a:rPr lang="en-US" altLang="en-US" sz="1200" dirty="0"/>
              <a:t>1952: Courant and Snyder develop strong focusing; 	</a:t>
            </a:r>
            <a:r>
              <a:rPr lang="en-US" altLang="en-US" sz="1200" i="1" dirty="0"/>
              <a:t>already patented by </a:t>
            </a:r>
            <a:r>
              <a:rPr lang="en-US" altLang="en-US" sz="1200" i="1" dirty="0" err="1"/>
              <a:t>Christofilos</a:t>
            </a:r>
            <a:r>
              <a:rPr lang="en-US" altLang="en-US" sz="1200" i="1" dirty="0"/>
              <a:t>!</a:t>
            </a:r>
          </a:p>
          <a:p>
            <a:r>
              <a:rPr lang="en-US" altLang="en-US" sz="1200" dirty="0"/>
              <a:t>1959: CERN PS operational</a:t>
            </a:r>
          </a:p>
          <a:p>
            <a:r>
              <a:rPr lang="en-US" altLang="en-US" sz="1200" dirty="0"/>
              <a:t>1960: Brookhaven AGS operational</a:t>
            </a:r>
          </a:p>
          <a:p>
            <a:r>
              <a:rPr lang="en-US" altLang="en-US" sz="1200" dirty="0"/>
              <a:t>1972: Spear completed (leads to J/Psi discovery,…)</a:t>
            </a:r>
          </a:p>
        </p:txBody>
      </p:sp>
      <p:sp>
        <p:nvSpPr>
          <p:cNvPr id="54300" name="Text Box 1052">
            <a:extLst>
              <a:ext uri="{FF2B5EF4-FFF2-40B4-BE49-F238E27FC236}">
                <a16:creationId xmlns:a16="http://schemas.microsoft.com/office/drawing/2014/main" id="{60CE043E-7157-554B-AF0A-10F2DADCC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9168" y="4250999"/>
            <a:ext cx="345043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dirty="0"/>
              <a:t>1990: SPEAR is used exclusively for SR production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11B2D-A0FE-4BD3-B19B-FB6415511553}" type="slidenum">
              <a:rPr lang="en-US" smtClean="0">
                <a:solidFill>
                  <a:srgbClr val="FFFFFF"/>
                </a:solidFill>
              </a:rPr>
              <a:pPr/>
              <a:t>30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248002" y="1285679"/>
            <a:ext cx="4760417" cy="4530725"/>
          </a:xfrm>
        </p:spPr>
        <p:txBody>
          <a:bodyPr>
            <a:normAutofit/>
          </a:bodyPr>
          <a:lstStyle/>
          <a:p>
            <a:r>
              <a:rPr lang="en-US" sz="1800" dirty="0"/>
              <a:t>The Nb</a:t>
            </a:r>
            <a:r>
              <a:rPr lang="en-US" sz="1800" baseline="-25000" dirty="0"/>
              <a:t>3</a:t>
            </a:r>
            <a:r>
              <a:rPr lang="en-US" sz="1800" dirty="0"/>
              <a:t>Sn undulator operates at extremely high current densities in the wire (nearly a factor of two greater than </a:t>
            </a:r>
            <a:r>
              <a:rPr lang="en-US" sz="1800" dirty="0" err="1"/>
              <a:t>NbTi</a:t>
            </a:r>
            <a:r>
              <a:rPr lang="en-US" sz="1800" dirty="0"/>
              <a:t>)</a:t>
            </a:r>
          </a:p>
          <a:p>
            <a:r>
              <a:rPr lang="en-US" sz="1800" dirty="0"/>
              <a:t>Hot spot temperature scales with current squared</a:t>
            </a:r>
          </a:p>
          <a:p>
            <a:r>
              <a:rPr lang="en-US" sz="1800" dirty="0"/>
              <a:t>Fast detection time and current decay are necessary to protect the Nb</a:t>
            </a:r>
            <a:r>
              <a:rPr lang="en-US" sz="1800" baseline="-25000" dirty="0"/>
              <a:t>3</a:t>
            </a:r>
            <a:r>
              <a:rPr lang="en-US" sz="1800" dirty="0"/>
              <a:t>Sn undulator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Quench Protection is a major issue for Nb</a:t>
            </a:r>
            <a:r>
              <a:rPr lang="en-US" sz="3600" baseline="-25000" dirty="0"/>
              <a:t>3</a:t>
            </a:r>
            <a:r>
              <a:rPr lang="en-US" sz="3600" dirty="0"/>
              <a:t>Sn SCUs due to the high current density of the wire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582E49-8C60-5947-A04D-617FA3838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35533"/>
            <a:ext cx="6877879" cy="266256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EFCDA08-10AC-5D45-8648-CB61CD39A72C}"/>
              </a:ext>
            </a:extLst>
          </p:cNvPr>
          <p:cNvGrpSpPr/>
          <p:nvPr/>
        </p:nvGrpSpPr>
        <p:grpSpPr>
          <a:xfrm>
            <a:off x="8102799" y="1141453"/>
            <a:ext cx="4217894" cy="2879828"/>
            <a:chOff x="4140823" y="3037625"/>
            <a:chExt cx="3962400" cy="307406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E0A4C94-1355-2741-9545-65D5381AECF4}"/>
                </a:ext>
              </a:extLst>
            </p:cNvPr>
            <p:cNvGrpSpPr/>
            <p:nvPr/>
          </p:nvGrpSpPr>
          <p:grpSpPr>
            <a:xfrm>
              <a:off x="4140823" y="3218772"/>
              <a:ext cx="3962400" cy="2892918"/>
              <a:chOff x="2616823" y="3186622"/>
              <a:chExt cx="3962400" cy="2892918"/>
            </a:xfrm>
          </p:grpSpPr>
          <p:pic>
            <p:nvPicPr>
              <p:cNvPr id="27" name="Picture 26" descr="I_vs_t_for_soren_compare_norm.jpg">
                <a:extLst>
                  <a:ext uri="{FF2B5EF4-FFF2-40B4-BE49-F238E27FC236}">
                    <a16:creationId xmlns:a16="http://schemas.microsoft.com/office/drawing/2014/main" id="{675FAA12-B5C4-CB43-9CA8-809DE03DF6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6823" y="3186622"/>
                <a:ext cx="3962400" cy="2797252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3DC0B68-981E-D645-90D2-1E07F510280A}"/>
                  </a:ext>
                </a:extLst>
              </p:cNvPr>
              <p:cNvSpPr txBox="1"/>
              <p:nvPr/>
            </p:nvSpPr>
            <p:spPr>
              <a:xfrm rot="16200000">
                <a:off x="2185073" y="4505190"/>
                <a:ext cx="1028384" cy="13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900" dirty="0">
                    <a:solidFill>
                      <a:srgbClr val="000000"/>
                    </a:solidFill>
                    <a:latin typeface="+mj-lt"/>
                  </a:rPr>
                  <a:t>Normalized Current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3A1F706-FE5C-A346-ACD7-FA6FE68D7D1F}"/>
                  </a:ext>
                </a:extLst>
              </p:cNvPr>
              <p:cNvSpPr txBox="1"/>
              <p:nvPr/>
            </p:nvSpPr>
            <p:spPr>
              <a:xfrm>
                <a:off x="4153780" y="5931700"/>
                <a:ext cx="448759" cy="14784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900" dirty="0">
                    <a:solidFill>
                      <a:srgbClr val="000000"/>
                    </a:solidFill>
                    <a:latin typeface="+mj-lt"/>
                  </a:rPr>
                  <a:t>time [</a:t>
                </a:r>
                <a:r>
                  <a:rPr lang="en-US" sz="900" dirty="0" err="1">
                    <a:solidFill>
                      <a:srgbClr val="000000"/>
                    </a:solidFill>
                    <a:latin typeface="+mj-lt"/>
                  </a:rPr>
                  <a:t>ms</a:t>
                </a:r>
                <a:r>
                  <a:rPr lang="en-US" sz="900" dirty="0">
                    <a:solidFill>
                      <a:srgbClr val="000000"/>
                    </a:solidFill>
                    <a:latin typeface="+mj-lt"/>
                  </a:rPr>
                  <a:t>]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060C87E-25BD-7248-BFE0-F7781662E31E}"/>
                </a:ext>
              </a:extLst>
            </p:cNvPr>
            <p:cNvSpPr txBox="1"/>
            <p:nvPr/>
          </p:nvSpPr>
          <p:spPr>
            <a:xfrm>
              <a:off x="4921393" y="3037625"/>
              <a:ext cx="2399325" cy="3613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+mj-lt"/>
                </a:rPr>
                <a:t>Quench Simulation Results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BDF47EDD-528B-3D40-BF3D-C215BE49A7F8}"/>
              </a:ext>
            </a:extLst>
          </p:cNvPr>
          <p:cNvSpPr txBox="1"/>
          <p:nvPr/>
        </p:nvSpPr>
        <p:spPr>
          <a:xfrm>
            <a:off x="7137144" y="4271310"/>
            <a:ext cx="51636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Advanced multi-physics simulation methods are being developed as part of the US MDP using custom elements in Ansys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External circuit coupling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Eddy current in structure &amp; in conductor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Simulations predict “Quench-Back” behavior and are in good agreement with measurement Results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0587F9-B490-C04B-A5D5-8FDF83CED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8091" y="1285679"/>
            <a:ext cx="2955157" cy="2446483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8F16FD-0F7F-8A44-9606-0CE6346BF990}"/>
              </a:ext>
            </a:extLst>
          </p:cNvPr>
          <p:cNvSpPr txBox="1"/>
          <p:nvPr/>
        </p:nvSpPr>
        <p:spPr>
          <a:xfrm>
            <a:off x="6764440" y="2114357"/>
            <a:ext cx="1314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Modeling developments for US MDP:</a:t>
            </a:r>
          </a:p>
          <a:p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Example CCT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85A8991-8B48-D44B-8401-B4E71A04D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Prestemon      Joint DESY and University of Hamburg Accelerator Physics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94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Slide Number Placeholder 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  <p:sp>
        <p:nvSpPr>
          <p:cNvPr id="919" name="Content Placeholder 3"/>
          <p:cNvSpPr txBox="1">
            <a:spLocks noGrp="1"/>
          </p:cNvSpPr>
          <p:nvPr>
            <p:ph type="body" sz="quarter" idx="13"/>
          </p:nvPr>
        </p:nvSpPr>
        <p:spPr>
          <a:xfrm>
            <a:off x="132561" y="1200699"/>
            <a:ext cx="11430000" cy="453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300"/>
              </a:spcBef>
              <a:defRPr sz="1800"/>
            </a:lvl1pPr>
          </a:lstStyle>
          <a:p>
            <a:r>
              <a:rPr dirty="0"/>
              <a:t>Advanced multi-physics coupling using custom elements</a:t>
            </a:r>
            <a:r>
              <a:rPr lang="en-US" dirty="0"/>
              <a:t> on clusters</a:t>
            </a:r>
          </a:p>
        </p:txBody>
      </p:sp>
      <p:sp>
        <p:nvSpPr>
          <p:cNvPr id="91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347472">
              <a:defRPr sz="2128"/>
            </a:lvl1pPr>
          </a:lstStyle>
          <a:p>
            <a:r>
              <a:rPr sz="2200" dirty="0"/>
              <a:t>Progress on Technology front - Modeling capabilities continue to be developed that have broad applicability to superconducting magnet technology</a:t>
            </a:r>
          </a:p>
        </p:txBody>
      </p:sp>
      <p:pic>
        <p:nvPicPr>
          <p:cNvPr id="921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561" y="1490811"/>
            <a:ext cx="5957883" cy="2264693"/>
          </a:xfrm>
          <a:prstGeom prst="rect">
            <a:avLst/>
          </a:prstGeom>
          <a:ln w="12700">
            <a:miter lim="400000"/>
          </a:ln>
        </p:spPr>
      </p:pic>
      <p:pic>
        <p:nvPicPr>
          <p:cNvPr id="922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7579" y="1195098"/>
            <a:ext cx="5246461" cy="2614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923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97" y="3898009"/>
            <a:ext cx="3144116" cy="2363093"/>
          </a:xfrm>
          <a:prstGeom prst="rect">
            <a:avLst/>
          </a:prstGeom>
          <a:ln w="12700">
            <a:miter lim="400000"/>
          </a:ln>
        </p:spPr>
      </p:pic>
      <p:pic>
        <p:nvPicPr>
          <p:cNvPr id="924" name="Image" descr="Image"/>
          <p:cNvPicPr>
            <a:picLocks noChangeAspect="1"/>
          </p:cNvPicPr>
          <p:nvPr/>
        </p:nvPicPr>
        <p:blipFill>
          <a:blip r:embed="rId11"/>
          <a:srcRect l="3108" t="18948" r="60" b="1795"/>
          <a:stretch>
            <a:fillRect/>
          </a:stretch>
        </p:blipFill>
        <p:spPr>
          <a:xfrm>
            <a:off x="2777078" y="4516666"/>
            <a:ext cx="1764659" cy="12700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19631" extrusionOk="0">
                <a:moveTo>
                  <a:pt x="13429" y="1441"/>
                </a:moveTo>
                <a:cubicBezTo>
                  <a:pt x="13227" y="1412"/>
                  <a:pt x="13060" y="1445"/>
                  <a:pt x="13005" y="1558"/>
                </a:cubicBezTo>
                <a:cubicBezTo>
                  <a:pt x="12969" y="1630"/>
                  <a:pt x="12846" y="1659"/>
                  <a:pt x="12728" y="1620"/>
                </a:cubicBezTo>
                <a:cubicBezTo>
                  <a:pt x="12580" y="1571"/>
                  <a:pt x="12494" y="1645"/>
                  <a:pt x="12451" y="1853"/>
                </a:cubicBezTo>
                <a:cubicBezTo>
                  <a:pt x="12399" y="2104"/>
                  <a:pt x="12328" y="2140"/>
                  <a:pt x="12033" y="2065"/>
                </a:cubicBezTo>
                <a:cubicBezTo>
                  <a:pt x="11761" y="1997"/>
                  <a:pt x="11656" y="2034"/>
                  <a:pt x="11598" y="2223"/>
                </a:cubicBezTo>
                <a:cubicBezTo>
                  <a:pt x="11557" y="2359"/>
                  <a:pt x="11401" y="2528"/>
                  <a:pt x="11250" y="2601"/>
                </a:cubicBezTo>
                <a:cubicBezTo>
                  <a:pt x="11100" y="2673"/>
                  <a:pt x="10990" y="2814"/>
                  <a:pt x="11006" y="2916"/>
                </a:cubicBezTo>
                <a:cubicBezTo>
                  <a:pt x="11027" y="3046"/>
                  <a:pt x="10906" y="3086"/>
                  <a:pt x="10609" y="3053"/>
                </a:cubicBezTo>
                <a:cubicBezTo>
                  <a:pt x="10241" y="3013"/>
                  <a:pt x="10181" y="3055"/>
                  <a:pt x="10148" y="3348"/>
                </a:cubicBezTo>
                <a:cubicBezTo>
                  <a:pt x="10123" y="3572"/>
                  <a:pt x="10044" y="3671"/>
                  <a:pt x="9914" y="3644"/>
                </a:cubicBezTo>
                <a:cubicBezTo>
                  <a:pt x="9806" y="3621"/>
                  <a:pt x="9663" y="3734"/>
                  <a:pt x="9594" y="3897"/>
                </a:cubicBezTo>
                <a:cubicBezTo>
                  <a:pt x="9498" y="4124"/>
                  <a:pt x="9397" y="4174"/>
                  <a:pt x="9175" y="4103"/>
                </a:cubicBezTo>
                <a:cubicBezTo>
                  <a:pt x="8956" y="4034"/>
                  <a:pt x="8837" y="4090"/>
                  <a:pt x="8708" y="4323"/>
                </a:cubicBezTo>
                <a:cubicBezTo>
                  <a:pt x="8613" y="4493"/>
                  <a:pt x="8464" y="4632"/>
                  <a:pt x="8377" y="4632"/>
                </a:cubicBezTo>
                <a:cubicBezTo>
                  <a:pt x="8289" y="4632"/>
                  <a:pt x="8203" y="4781"/>
                  <a:pt x="8181" y="4961"/>
                </a:cubicBezTo>
                <a:cubicBezTo>
                  <a:pt x="8143" y="5280"/>
                  <a:pt x="8105" y="5285"/>
                  <a:pt x="7600" y="5105"/>
                </a:cubicBezTo>
                <a:cubicBezTo>
                  <a:pt x="7462" y="5056"/>
                  <a:pt x="7364" y="5152"/>
                  <a:pt x="7285" y="5414"/>
                </a:cubicBezTo>
                <a:cubicBezTo>
                  <a:pt x="7222" y="5623"/>
                  <a:pt x="7097" y="5798"/>
                  <a:pt x="7008" y="5798"/>
                </a:cubicBezTo>
                <a:cubicBezTo>
                  <a:pt x="6918" y="5798"/>
                  <a:pt x="6814" y="5934"/>
                  <a:pt x="6780" y="6100"/>
                </a:cubicBezTo>
                <a:cubicBezTo>
                  <a:pt x="6727" y="6352"/>
                  <a:pt x="6680" y="6375"/>
                  <a:pt x="6486" y="6244"/>
                </a:cubicBezTo>
                <a:cubicBezTo>
                  <a:pt x="6137" y="6008"/>
                  <a:pt x="6015" y="6049"/>
                  <a:pt x="5894" y="6450"/>
                </a:cubicBezTo>
                <a:cubicBezTo>
                  <a:pt x="5830" y="6663"/>
                  <a:pt x="5692" y="6813"/>
                  <a:pt x="5563" y="6813"/>
                </a:cubicBezTo>
                <a:cubicBezTo>
                  <a:pt x="5437" y="6813"/>
                  <a:pt x="5316" y="6949"/>
                  <a:pt x="5280" y="7122"/>
                </a:cubicBezTo>
                <a:cubicBezTo>
                  <a:pt x="5226" y="7383"/>
                  <a:pt x="5183" y="7399"/>
                  <a:pt x="4965" y="7252"/>
                </a:cubicBezTo>
                <a:cubicBezTo>
                  <a:pt x="4689" y="7066"/>
                  <a:pt x="4553" y="7168"/>
                  <a:pt x="4487" y="7616"/>
                </a:cubicBezTo>
                <a:cubicBezTo>
                  <a:pt x="4457" y="7822"/>
                  <a:pt x="4370" y="7895"/>
                  <a:pt x="4188" y="7863"/>
                </a:cubicBezTo>
                <a:cubicBezTo>
                  <a:pt x="4020" y="7833"/>
                  <a:pt x="3928" y="7892"/>
                  <a:pt x="3928" y="8035"/>
                </a:cubicBezTo>
                <a:cubicBezTo>
                  <a:pt x="3928" y="8341"/>
                  <a:pt x="3720" y="8473"/>
                  <a:pt x="3536" y="8282"/>
                </a:cubicBezTo>
                <a:cubicBezTo>
                  <a:pt x="3347" y="8083"/>
                  <a:pt x="3004" y="8228"/>
                  <a:pt x="3004" y="8508"/>
                </a:cubicBezTo>
                <a:cubicBezTo>
                  <a:pt x="3004" y="8622"/>
                  <a:pt x="2883" y="8779"/>
                  <a:pt x="2732" y="8851"/>
                </a:cubicBezTo>
                <a:cubicBezTo>
                  <a:pt x="2582" y="8923"/>
                  <a:pt x="2430" y="9074"/>
                  <a:pt x="2396" y="9187"/>
                </a:cubicBezTo>
                <a:cubicBezTo>
                  <a:pt x="2354" y="9324"/>
                  <a:pt x="2218" y="9374"/>
                  <a:pt x="1988" y="9331"/>
                </a:cubicBezTo>
                <a:cubicBezTo>
                  <a:pt x="1720" y="9282"/>
                  <a:pt x="1629" y="9324"/>
                  <a:pt x="1597" y="9530"/>
                </a:cubicBezTo>
                <a:cubicBezTo>
                  <a:pt x="1571" y="9703"/>
                  <a:pt x="1457" y="9796"/>
                  <a:pt x="1271" y="9798"/>
                </a:cubicBezTo>
                <a:cubicBezTo>
                  <a:pt x="996" y="9801"/>
                  <a:pt x="979" y="9843"/>
                  <a:pt x="945" y="10820"/>
                </a:cubicBezTo>
                <a:cubicBezTo>
                  <a:pt x="907" y="11942"/>
                  <a:pt x="827" y="12161"/>
                  <a:pt x="505" y="11952"/>
                </a:cubicBezTo>
                <a:cubicBezTo>
                  <a:pt x="148" y="11720"/>
                  <a:pt x="0" y="11899"/>
                  <a:pt x="0" y="12570"/>
                </a:cubicBezTo>
                <a:lnTo>
                  <a:pt x="0" y="13194"/>
                </a:lnTo>
                <a:lnTo>
                  <a:pt x="1010" y="13921"/>
                </a:lnTo>
                <a:cubicBezTo>
                  <a:pt x="1567" y="14323"/>
                  <a:pt x="3114" y="15453"/>
                  <a:pt x="4449" y="16433"/>
                </a:cubicBezTo>
                <a:cubicBezTo>
                  <a:pt x="5784" y="17412"/>
                  <a:pt x="7029" y="18331"/>
                  <a:pt x="7220" y="18470"/>
                </a:cubicBezTo>
                <a:cubicBezTo>
                  <a:pt x="7410" y="18610"/>
                  <a:pt x="7831" y="18925"/>
                  <a:pt x="8149" y="19170"/>
                </a:cubicBezTo>
                <a:cubicBezTo>
                  <a:pt x="8466" y="19415"/>
                  <a:pt x="8735" y="19624"/>
                  <a:pt x="8746" y="19630"/>
                </a:cubicBezTo>
                <a:cubicBezTo>
                  <a:pt x="8757" y="19636"/>
                  <a:pt x="8847" y="19596"/>
                  <a:pt x="8947" y="19548"/>
                </a:cubicBezTo>
                <a:cubicBezTo>
                  <a:pt x="9161" y="19444"/>
                  <a:pt x="9205" y="18259"/>
                  <a:pt x="9001" y="18100"/>
                </a:cubicBezTo>
                <a:cubicBezTo>
                  <a:pt x="8920" y="18036"/>
                  <a:pt x="8918" y="17951"/>
                  <a:pt x="8991" y="17860"/>
                </a:cubicBezTo>
                <a:cubicBezTo>
                  <a:pt x="9063" y="17768"/>
                  <a:pt x="9271" y="17849"/>
                  <a:pt x="9577" y="18093"/>
                </a:cubicBezTo>
                <a:cubicBezTo>
                  <a:pt x="9837" y="18300"/>
                  <a:pt x="10155" y="18470"/>
                  <a:pt x="10283" y="18470"/>
                </a:cubicBezTo>
                <a:cubicBezTo>
                  <a:pt x="10482" y="18470"/>
                  <a:pt x="10517" y="18375"/>
                  <a:pt x="10517" y="17832"/>
                </a:cubicBezTo>
                <a:cubicBezTo>
                  <a:pt x="10517" y="17445"/>
                  <a:pt x="10448" y="17125"/>
                  <a:pt x="10343" y="17016"/>
                </a:cubicBezTo>
                <a:cubicBezTo>
                  <a:pt x="10095" y="16756"/>
                  <a:pt x="10241" y="16577"/>
                  <a:pt x="10620" y="16673"/>
                </a:cubicBezTo>
                <a:cubicBezTo>
                  <a:pt x="10884" y="16739"/>
                  <a:pt x="10955" y="16693"/>
                  <a:pt x="11006" y="16446"/>
                </a:cubicBezTo>
                <a:cubicBezTo>
                  <a:pt x="11049" y="16240"/>
                  <a:pt x="11165" y="16144"/>
                  <a:pt x="11359" y="16144"/>
                </a:cubicBezTo>
                <a:cubicBezTo>
                  <a:pt x="11561" y="16144"/>
                  <a:pt x="11642" y="16063"/>
                  <a:pt x="11631" y="15884"/>
                </a:cubicBezTo>
                <a:cubicBezTo>
                  <a:pt x="11618" y="15683"/>
                  <a:pt x="11689" y="15644"/>
                  <a:pt x="11973" y="15678"/>
                </a:cubicBezTo>
                <a:cubicBezTo>
                  <a:pt x="12255" y="15712"/>
                  <a:pt x="12348" y="15651"/>
                  <a:pt x="12397" y="15417"/>
                </a:cubicBezTo>
                <a:cubicBezTo>
                  <a:pt x="12438" y="15218"/>
                  <a:pt x="12553" y="15122"/>
                  <a:pt x="12744" y="15122"/>
                </a:cubicBezTo>
                <a:cubicBezTo>
                  <a:pt x="12928" y="15122"/>
                  <a:pt x="13050" y="15023"/>
                  <a:pt x="13087" y="14848"/>
                </a:cubicBezTo>
                <a:cubicBezTo>
                  <a:pt x="13129" y="14643"/>
                  <a:pt x="13221" y="14589"/>
                  <a:pt x="13440" y="14642"/>
                </a:cubicBezTo>
                <a:cubicBezTo>
                  <a:pt x="13655" y="14694"/>
                  <a:pt x="13768" y="14633"/>
                  <a:pt x="13863" y="14409"/>
                </a:cubicBezTo>
                <a:cubicBezTo>
                  <a:pt x="13935" y="14240"/>
                  <a:pt x="14088" y="14100"/>
                  <a:pt x="14206" y="14100"/>
                </a:cubicBezTo>
                <a:cubicBezTo>
                  <a:pt x="14323" y="14100"/>
                  <a:pt x="14443" y="13969"/>
                  <a:pt x="14477" y="13805"/>
                </a:cubicBezTo>
                <a:cubicBezTo>
                  <a:pt x="14526" y="13568"/>
                  <a:pt x="14599" y="13524"/>
                  <a:pt x="14836" y="13599"/>
                </a:cubicBezTo>
                <a:cubicBezTo>
                  <a:pt x="15080" y="13676"/>
                  <a:pt x="15154" y="13629"/>
                  <a:pt x="15243" y="13331"/>
                </a:cubicBezTo>
                <a:cubicBezTo>
                  <a:pt x="15330" y="13043"/>
                  <a:pt x="15414" y="12986"/>
                  <a:pt x="15651" y="13043"/>
                </a:cubicBezTo>
                <a:cubicBezTo>
                  <a:pt x="15867" y="13095"/>
                  <a:pt x="15949" y="13051"/>
                  <a:pt x="15949" y="12885"/>
                </a:cubicBezTo>
                <a:cubicBezTo>
                  <a:pt x="15949" y="12478"/>
                  <a:pt x="16185" y="12463"/>
                  <a:pt x="16634" y="12837"/>
                </a:cubicBezTo>
                <a:cubicBezTo>
                  <a:pt x="17064" y="13197"/>
                  <a:pt x="17244" y="13277"/>
                  <a:pt x="17536" y="13242"/>
                </a:cubicBezTo>
                <a:cubicBezTo>
                  <a:pt x="17717" y="13221"/>
                  <a:pt x="17731" y="11975"/>
                  <a:pt x="17552" y="11836"/>
                </a:cubicBezTo>
                <a:cubicBezTo>
                  <a:pt x="17471" y="11773"/>
                  <a:pt x="17469" y="11686"/>
                  <a:pt x="17541" y="11596"/>
                </a:cubicBezTo>
                <a:cubicBezTo>
                  <a:pt x="17613" y="11505"/>
                  <a:pt x="17848" y="11611"/>
                  <a:pt x="18204" y="11891"/>
                </a:cubicBezTo>
                <a:cubicBezTo>
                  <a:pt x="18508" y="12129"/>
                  <a:pt x="18831" y="12295"/>
                  <a:pt x="18915" y="12254"/>
                </a:cubicBezTo>
                <a:cubicBezTo>
                  <a:pt x="19098" y="12166"/>
                  <a:pt x="19125" y="10958"/>
                  <a:pt x="18948" y="10820"/>
                </a:cubicBezTo>
                <a:cubicBezTo>
                  <a:pt x="18763" y="10676"/>
                  <a:pt x="18935" y="10457"/>
                  <a:pt x="19236" y="10457"/>
                </a:cubicBezTo>
                <a:cubicBezTo>
                  <a:pt x="19403" y="10457"/>
                  <a:pt x="19527" y="10364"/>
                  <a:pt x="19551" y="10210"/>
                </a:cubicBezTo>
                <a:cubicBezTo>
                  <a:pt x="19575" y="10053"/>
                  <a:pt x="19699" y="9951"/>
                  <a:pt x="19877" y="9949"/>
                </a:cubicBezTo>
                <a:cubicBezTo>
                  <a:pt x="20327" y="9944"/>
                  <a:pt x="20306" y="9489"/>
                  <a:pt x="19828" y="8872"/>
                </a:cubicBezTo>
                <a:cubicBezTo>
                  <a:pt x="19272" y="8154"/>
                  <a:pt x="19178" y="7667"/>
                  <a:pt x="19328" y="6319"/>
                </a:cubicBezTo>
                <a:cubicBezTo>
                  <a:pt x="19440" y="5313"/>
                  <a:pt x="19431" y="5187"/>
                  <a:pt x="19231" y="4906"/>
                </a:cubicBezTo>
                <a:cubicBezTo>
                  <a:pt x="18870" y="4401"/>
                  <a:pt x="18504" y="4309"/>
                  <a:pt x="16987" y="4323"/>
                </a:cubicBezTo>
                <a:cubicBezTo>
                  <a:pt x="15065" y="4341"/>
                  <a:pt x="14897" y="4219"/>
                  <a:pt x="14564" y="2621"/>
                </a:cubicBezTo>
                <a:cubicBezTo>
                  <a:pt x="14470" y="2169"/>
                  <a:pt x="14331" y="1914"/>
                  <a:pt x="14064" y="1709"/>
                </a:cubicBezTo>
                <a:cubicBezTo>
                  <a:pt x="13871" y="1560"/>
                  <a:pt x="13631" y="1470"/>
                  <a:pt x="13429" y="1441"/>
                </a:cubicBezTo>
                <a:close/>
                <a:moveTo>
                  <a:pt x="21583" y="1462"/>
                </a:moveTo>
                <a:cubicBezTo>
                  <a:pt x="21565" y="-1964"/>
                  <a:pt x="21550" y="840"/>
                  <a:pt x="21550" y="7692"/>
                </a:cubicBezTo>
                <a:cubicBezTo>
                  <a:pt x="21550" y="14543"/>
                  <a:pt x="21565" y="17347"/>
                  <a:pt x="21583" y="13921"/>
                </a:cubicBezTo>
                <a:cubicBezTo>
                  <a:pt x="21600" y="10496"/>
                  <a:pt x="21600" y="4887"/>
                  <a:pt x="21583" y="146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26" name="animate_800A_all_field" descr="animate_800A_all_field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15966" y="3890491"/>
            <a:ext cx="1524863" cy="2370611"/>
          </a:xfrm>
          <a:prstGeom prst="rect">
            <a:avLst/>
          </a:prstGeom>
          <a:ln w="12700">
            <a:miter lim="400000"/>
          </a:ln>
        </p:spPr>
      </p:pic>
      <p:pic>
        <p:nvPicPr>
          <p:cNvPr id="928" name="animate_800A_strand_temp" descr="animate_800A_strand_temp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06858" y="3500288"/>
            <a:ext cx="1485142" cy="13377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31" name="Group"/>
          <p:cNvGrpSpPr/>
          <p:nvPr/>
        </p:nvGrpSpPr>
        <p:grpSpPr>
          <a:xfrm>
            <a:off x="4320874" y="3916765"/>
            <a:ext cx="3796209" cy="2314615"/>
            <a:chOff x="0" y="0"/>
            <a:chExt cx="3796208" cy="2314614"/>
          </a:xfrm>
        </p:grpSpPr>
        <p:sp>
          <p:nvSpPr>
            <p:cNvPr id="929" name="Rectangle"/>
            <p:cNvSpPr/>
            <p:nvPr/>
          </p:nvSpPr>
          <p:spPr>
            <a:xfrm>
              <a:off x="0" y="0"/>
              <a:ext cx="3782849" cy="2314615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endParaRPr sz="900"/>
            </a:p>
          </p:txBody>
        </p:sp>
        <p:pic>
          <p:nvPicPr>
            <p:cNvPr id="930" name="Image" descr="Image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5131" y="81667"/>
              <a:ext cx="3711078" cy="22174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32" name="Brouwer, LBNL…"/>
          <p:cNvSpPr txBox="1"/>
          <p:nvPr/>
        </p:nvSpPr>
        <p:spPr>
          <a:xfrm>
            <a:off x="10165575" y="696848"/>
            <a:ext cx="1983746" cy="584775"/>
          </a:xfrm>
          <a:prstGeom prst="rect">
            <a:avLst/>
          </a:prstGeom>
          <a:solidFill>
            <a:schemeClr val="accent2"/>
          </a:solidFill>
          <a:ln w="25400">
            <a:solidFill>
              <a:srgbClr val="8C3A38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6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sz="1600" dirty="0"/>
              <a:t>Brouwer, LBNL</a:t>
            </a:r>
          </a:p>
          <a:p>
            <a:pPr>
              <a:defRPr sz="16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sz="1600" dirty="0" err="1"/>
              <a:t>Auchmann</a:t>
            </a:r>
            <a:r>
              <a:rPr sz="1600" dirty="0"/>
              <a:t>, PSI/CERN</a:t>
            </a:r>
          </a:p>
        </p:txBody>
      </p:sp>
      <p:sp>
        <p:nvSpPr>
          <p:cNvPr id="925" name="Line"/>
          <p:cNvSpPr/>
          <p:nvPr/>
        </p:nvSpPr>
        <p:spPr>
          <a:xfrm>
            <a:off x="673100" y="3810000"/>
            <a:ext cx="9788881" cy="0"/>
          </a:xfrm>
          <a:prstGeom prst="line">
            <a:avLst/>
          </a:prstGeom>
          <a:ln w="4445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 sz="18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sz="900"/>
          </a:p>
        </p:txBody>
      </p:sp>
      <p:pic>
        <p:nvPicPr>
          <p:cNvPr id="927" name="animate_800A_all_temp" descr="animate_800A_all_temp"/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557412" y="3887328"/>
            <a:ext cx="1601681" cy="237377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2495880-F3D9-DA41-9CA5-3BB5A8973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Prestemon      Joint DESY and University of Hamburg Accelerator Physics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88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5000" fill="hold"/>
                                        <p:tgtEl>
                                          <p:spTgt spid="9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5000" fill="hold"/>
                                        <p:tgtEl>
                                          <p:spTgt spid="9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5000" fill="hold"/>
                                        <p:tgtEl>
                                          <p:spTgt spid="9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repeatCount="indefinite" fill="remove" display="0">
                  <p:stCondLst>
                    <p:cond delay="indefinite"/>
                  </p:stCondLst>
                </p:cTn>
                <p:tgtEl>
                  <p:spTgt spid="926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9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6"/>
                  </p:tgtEl>
                </p:cond>
              </p:nextCondLst>
            </p:seq>
            <p:video>
              <p:cMediaNode vol="80000">
                <p:cTn id="39" repeatCount="indefinite" fill="remove" display="0">
                  <p:stCondLst>
                    <p:cond delay="indefinite"/>
                  </p:stCondLst>
                </p:cTn>
                <p:tgtEl>
                  <p:spTgt spid="927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9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7"/>
                  </p:tgtEl>
                </p:cond>
              </p:nextCondLst>
            </p:seq>
            <p:video>
              <p:cMediaNode vol="80000">
                <p:cTn id="45" repeatCount="indefinite" fill="remove" display="0">
                  <p:stCondLst>
                    <p:cond delay="indefinite"/>
                  </p:stCondLst>
                </p:cTn>
                <p:tgtEl>
                  <p:spTgt spid="928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9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8"/>
                  </p:tgtEl>
                </p:cond>
              </p:nextCondLst>
            </p:seq>
          </p:childTnLst>
        </p:cTn>
      </p:par>
    </p:tnLst>
    <p:bldLst>
      <p:bldP spid="932" grpId="0" animBg="1"/>
      <p:bldP spid="9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Quench Protection System Layout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295400"/>
            <a:ext cx="11658600" cy="1575397"/>
          </a:xfrm>
        </p:spPr>
        <p:txBody>
          <a:bodyPr>
            <a:noAutofit/>
          </a:bodyPr>
          <a:lstStyle/>
          <a:p>
            <a:r>
              <a:rPr lang="en-US" sz="1800" dirty="0"/>
              <a:t>Quench Protection system uses state of the art electronic components</a:t>
            </a:r>
          </a:p>
          <a:p>
            <a:pPr lvl="1"/>
            <a:r>
              <a:rPr lang="en-US" sz="1600" dirty="0"/>
              <a:t>Precision isolation amplifiers (Allow high voltage signals)</a:t>
            </a:r>
          </a:p>
          <a:p>
            <a:pPr lvl="1"/>
            <a:r>
              <a:rPr lang="en-US" sz="1600" dirty="0"/>
              <a:t>IGBT solid state switches (fast switching)</a:t>
            </a:r>
          </a:p>
          <a:p>
            <a:pPr lvl="1"/>
            <a:r>
              <a:rPr lang="en-US" sz="1600" dirty="0"/>
              <a:t>Dump resistor (fast decay)</a:t>
            </a:r>
          </a:p>
          <a:p>
            <a:r>
              <a:rPr lang="en-US" sz="1800" dirty="0"/>
              <a:t>Dump resistor value is chosen for fast decay but voltage must also be kept at reasonable values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11B2D-A0FE-4BD3-B19B-FB6415511553}" type="slidenum">
              <a:rPr lang="en-US" smtClean="0">
                <a:solidFill>
                  <a:srgbClr val="FFFFFF"/>
                </a:solidFill>
              </a:rPr>
              <a:pPr/>
              <a:t>32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039B4F-9FE4-304A-8CEA-A9CBB5D0F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6845" y="3581400"/>
            <a:ext cx="4605574" cy="26464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6B45BB-01A4-004C-8156-04DA0EFAF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482" y="3886200"/>
            <a:ext cx="3554716" cy="159812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99549" y="3220377"/>
            <a:ext cx="1436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QP Inputs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58328" y="3220378"/>
            <a:ext cx="2502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QP System Layout</a:t>
            </a:r>
          </a:p>
        </p:txBody>
      </p:sp>
    </p:spTree>
    <p:extLst>
      <p:ext uri="{BB962C8B-B14F-4D97-AF65-F5344CB8AC3E}">
        <p14:creationId xmlns:p14="http://schemas.microsoft.com/office/powerpoint/2010/main" val="33854368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Numerical Simulation Of Quench Behavior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37311"/>
            <a:ext cx="9144000" cy="2152194"/>
          </a:xfrm>
        </p:spPr>
        <p:txBody>
          <a:bodyPr>
            <a:noAutofit/>
          </a:bodyPr>
          <a:lstStyle/>
          <a:p>
            <a:r>
              <a:rPr lang="en-US" sz="2000" dirty="0"/>
              <a:t>Advanced multi-physics simulation methods are being developed as part of the US Magnet Development Program using custom elements in </a:t>
            </a:r>
            <a:r>
              <a:rPr lang="en-US" sz="2000" dirty="0" err="1"/>
              <a:t>Ansys</a:t>
            </a:r>
            <a:r>
              <a:rPr lang="en-US" sz="2000" dirty="0"/>
              <a:t> (L. Brower)</a:t>
            </a:r>
          </a:p>
          <a:p>
            <a:pPr lvl="1"/>
            <a:r>
              <a:rPr lang="en-US" sz="1800" dirty="0"/>
              <a:t>External circuit coupling</a:t>
            </a:r>
          </a:p>
          <a:p>
            <a:pPr lvl="1"/>
            <a:r>
              <a:rPr lang="en-US" sz="1800" dirty="0"/>
              <a:t>Eddy current in structure</a:t>
            </a:r>
          </a:p>
          <a:p>
            <a:pPr lvl="1"/>
            <a:r>
              <a:rPr lang="en-US" sz="1800" dirty="0"/>
              <a:t>Eddy currents in conductor (inter-filament coupling loss model)</a:t>
            </a:r>
          </a:p>
          <a:p>
            <a:r>
              <a:rPr lang="en-US" sz="2000" dirty="0"/>
              <a:t>Simulations predict “Quench-Back” behavior and are in good agreement with measurement Results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11B2D-A0FE-4BD3-B19B-FB6415511553}" type="slidenum">
              <a:rPr lang="en-US" smtClean="0">
                <a:solidFill>
                  <a:srgbClr val="FFFFFF"/>
                </a:solidFill>
              </a:rPr>
              <a:pPr/>
              <a:t>33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F46FD37-6962-5840-B5EE-86668E0FC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574380"/>
            <a:ext cx="3231675" cy="23979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19D3B97-3C65-6B4E-935D-8CC6D603FB68}"/>
              </a:ext>
            </a:extLst>
          </p:cNvPr>
          <p:cNvSpPr txBox="1"/>
          <p:nvPr/>
        </p:nvSpPr>
        <p:spPr>
          <a:xfrm>
            <a:off x="634378" y="5845787"/>
            <a:ext cx="246452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rPr>
              <a:t>Brouwer et al., SUST 2019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C2D1779-3C9B-894F-A870-B43FEFC36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2939" y="4201970"/>
            <a:ext cx="2620364" cy="17582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10B684E-34E9-3E45-87FE-810A93A7A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7812" y="4028379"/>
            <a:ext cx="2960857" cy="18572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10800" y="3950965"/>
            <a:ext cx="1735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Varistor</a:t>
            </a:r>
            <a:r>
              <a:rPr lang="en-US" sz="1400" dirty="0"/>
              <a:t> VI Response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20038F4-662F-F24B-A8D8-C0D10247F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1981200"/>
            <a:ext cx="1812378" cy="1424613"/>
          </a:xfrm>
          <a:prstGeom prst="rect">
            <a:avLst/>
          </a:prstGeom>
        </p:spPr>
      </p:pic>
      <p:pic>
        <p:nvPicPr>
          <p:cNvPr id="23" name="Image" descr="Image">
            <a:extLst>
              <a:ext uri="{FF2B5EF4-FFF2-40B4-BE49-F238E27FC236}">
                <a16:creationId xmlns:a16="http://schemas.microsoft.com/office/drawing/2014/main" id="{4B387CF0-F3D4-0F48-A0CB-D8AB66C2CF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7884" y="2293885"/>
            <a:ext cx="1366641" cy="1012993"/>
          </a:xfrm>
          <a:prstGeom prst="rect">
            <a:avLst/>
          </a:prstGeom>
          <a:ln w="3175">
            <a:miter lim="400000"/>
          </a:ln>
        </p:spPr>
      </p:pic>
      <p:sp>
        <p:nvSpPr>
          <p:cNvPr id="24" name="TextBox 23"/>
          <p:cNvSpPr txBox="1"/>
          <p:nvPr/>
        </p:nvSpPr>
        <p:spPr>
          <a:xfrm>
            <a:off x="9444408" y="1277012"/>
            <a:ext cx="2599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 Filament Coupling Currents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3739158" y="3520766"/>
            <a:ext cx="2890243" cy="2552614"/>
            <a:chOff x="4070128" y="3149140"/>
            <a:chExt cx="4108690" cy="3074174"/>
          </a:xfrm>
        </p:grpSpPr>
        <p:grpSp>
          <p:nvGrpSpPr>
            <p:cNvPr id="26" name="Group 25"/>
            <p:cNvGrpSpPr/>
            <p:nvPr/>
          </p:nvGrpSpPr>
          <p:grpSpPr>
            <a:xfrm>
              <a:off x="4070128" y="3361534"/>
              <a:ext cx="4108690" cy="2861780"/>
              <a:chOff x="2546128" y="3329384"/>
              <a:chExt cx="4108690" cy="2861780"/>
            </a:xfrm>
          </p:grpSpPr>
          <p:pic>
            <p:nvPicPr>
              <p:cNvPr id="28" name="Picture 27" descr="I_vs_t_for_soren_compare_norm.jpg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92418" y="3329384"/>
                <a:ext cx="3962400" cy="2797252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 rot="16200000">
                <a:off x="1801564" y="4417109"/>
                <a:ext cx="1795398" cy="30626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400" dirty="0">
                    <a:solidFill>
                      <a:srgbClr val="000000"/>
                    </a:solidFill>
                    <a:latin typeface="+mj-lt"/>
                  </a:rPr>
                  <a:t>Normalized Current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153780" y="5931700"/>
                <a:ext cx="1050521" cy="2594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400" dirty="0">
                    <a:solidFill>
                      <a:srgbClr val="000000"/>
                    </a:solidFill>
                    <a:latin typeface="+mj-lt"/>
                  </a:rPr>
                  <a:t>time [</a:t>
                </a:r>
                <a:r>
                  <a:rPr lang="en-US" sz="1400" dirty="0" err="1">
                    <a:solidFill>
                      <a:srgbClr val="000000"/>
                    </a:solidFill>
                    <a:latin typeface="+mj-lt"/>
                  </a:rPr>
                  <a:t>ms</a:t>
                </a:r>
                <a:r>
                  <a:rPr lang="en-US" sz="1400" dirty="0">
                    <a:solidFill>
                      <a:srgbClr val="000000"/>
                    </a:solidFill>
                    <a:latin typeface="+mj-lt"/>
                  </a:rPr>
                  <a:t>]</a:t>
                </a: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4495800" y="3149140"/>
              <a:ext cx="3630743" cy="4077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+mj-lt"/>
                </a:rPr>
                <a:t>Quench Simulation Results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6769308" y="3677420"/>
            <a:ext cx="54550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Simulations allow for characterization novel QP components</a:t>
            </a:r>
          </a:p>
        </p:txBody>
      </p:sp>
    </p:spTree>
    <p:extLst>
      <p:ext uri="{BB962C8B-B14F-4D97-AF65-F5344CB8AC3E}">
        <p14:creationId xmlns:p14="http://schemas.microsoft.com/office/powerpoint/2010/main" val="42356910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89782A46-2231-1D40-82CF-C8B94F5242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/>
              <a:t>Calculated performance curves for NbTi conductors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15C982D-93B2-CD44-A3F6-2D8B3C887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EF1C1-6F9C-3A4B-9C22-5C137BBCDE33}" type="slidenum">
              <a:rPr lang="en-US" altLang="en-US"/>
              <a:pPr/>
              <a:t>34</a:t>
            </a:fld>
            <a:endParaRPr lang="en-US" alt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B48D536-596C-1846-A9AD-F6F0B8BFB6DA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91275"/>
            <a:ext cx="4191000" cy="365125"/>
          </a:xfrm>
        </p:spPr>
        <p:txBody>
          <a:bodyPr/>
          <a:lstStyle/>
          <a:p>
            <a:r>
              <a:rPr lang="en-US" altLang="en-US"/>
              <a:t>Soren Prestemon</a:t>
            </a:r>
          </a:p>
        </p:txBody>
      </p:sp>
      <p:graphicFrame>
        <p:nvGraphicFramePr>
          <p:cNvPr id="17411" name="Object 3">
            <a:extLst>
              <a:ext uri="{FF2B5EF4-FFF2-40B4-BE49-F238E27FC236}">
                <a16:creationId xmlns:a16="http://schemas.microsoft.com/office/drawing/2014/main" id="{3D4E4C34-B3FB-B84B-A0F2-FEAB45FC53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38400" y="1219200"/>
          <a:ext cx="7467600" cy="5037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3" name="Chart" r:id="rId3" imgW="11811000" imgH="7708900" progId="Excel.Chart.8">
                  <p:embed/>
                </p:oleObj>
              </mc:Choice>
              <mc:Fallback>
                <p:oleObj name="Chart" r:id="rId3" imgW="11811000" imgH="7708900" progId="Excel.Chart.8">
                  <p:embed/>
                  <p:pic>
                    <p:nvPicPr>
                      <p:cNvPr id="17411" name="Object 3">
                        <a:extLst>
                          <a:ext uri="{FF2B5EF4-FFF2-40B4-BE49-F238E27FC236}">
                            <a16:creationId xmlns:a16="http://schemas.microsoft.com/office/drawing/2014/main" id="{3D4E4C34-B3FB-B84B-A0F2-FEAB45FC53E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1219200"/>
                        <a:ext cx="7467600" cy="5037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2AFF8629-CB8C-914F-8E94-0B03EF94D0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Calculated performance curves for Nb</a:t>
            </a:r>
            <a:r>
              <a:rPr lang="en-US" altLang="en-US" baseline="-25000"/>
              <a:t>3</a:t>
            </a:r>
            <a:r>
              <a:rPr lang="en-US" altLang="en-US"/>
              <a:t>Sn conductors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FF09958-7CB8-7C4E-8BB9-18AEAB6AF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6C23-2D71-814C-A540-BF52402B3BE5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E0F3040A-5E08-AB42-87C3-62E347EA0A3A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91275"/>
            <a:ext cx="4191000" cy="365125"/>
          </a:xfrm>
        </p:spPr>
        <p:txBody>
          <a:bodyPr/>
          <a:lstStyle/>
          <a:p>
            <a:r>
              <a:rPr lang="en-US" altLang="en-US"/>
              <a:t>Soren Prestemon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2F8A6FE-C649-044C-8045-D6EF95ED4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4350" y="2128838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8436" name="Object 4">
            <a:extLst>
              <a:ext uri="{FF2B5EF4-FFF2-40B4-BE49-F238E27FC236}">
                <a16:creationId xmlns:a16="http://schemas.microsoft.com/office/drawing/2014/main" id="{BB26E33B-E709-7643-92C2-1A127FDDFA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0" y="990601"/>
          <a:ext cx="7315200" cy="534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7" name="Chart" r:id="rId3" imgW="9702800" imgH="6642100" progId="Excel.Chart.8">
                  <p:embed/>
                </p:oleObj>
              </mc:Choice>
              <mc:Fallback>
                <p:oleObj name="Chart" r:id="rId3" imgW="9702800" imgH="6642100" progId="Excel.Chart.8">
                  <p:embed/>
                  <p:pic>
                    <p:nvPicPr>
                      <p:cNvPr id="18436" name="Object 4">
                        <a:extLst>
                          <a:ext uri="{FF2B5EF4-FFF2-40B4-BE49-F238E27FC236}">
                            <a16:creationId xmlns:a16="http://schemas.microsoft.com/office/drawing/2014/main" id="{BB26E33B-E709-7643-92C2-1A127FDDFA5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990601"/>
                        <a:ext cx="7315200" cy="5345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1026">
            <a:extLst>
              <a:ext uri="{FF2B5EF4-FFF2-40B4-BE49-F238E27FC236}">
                <a16:creationId xmlns:a16="http://schemas.microsoft.com/office/drawing/2014/main" id="{87D2D7B8-DDBC-DB4D-93DB-2859E80BAE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Competing technologies</a:t>
            </a:r>
          </a:p>
        </p:txBody>
      </p:sp>
      <p:sp>
        <p:nvSpPr>
          <p:cNvPr id="96259" name="Rectangle 1027">
            <a:extLst>
              <a:ext uri="{FF2B5EF4-FFF2-40B4-BE49-F238E27FC236}">
                <a16:creationId xmlns:a16="http://schemas.microsoft.com/office/drawing/2014/main" id="{673538EB-9672-844D-856F-4E783FDD2A8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4770" y="1314848"/>
            <a:ext cx="8357230" cy="4525963"/>
          </a:xfrm>
        </p:spPr>
        <p:txBody>
          <a:bodyPr>
            <a:normAutofit/>
          </a:bodyPr>
          <a:lstStyle/>
          <a:p>
            <a:r>
              <a:rPr lang="en-US" altLang="en-US" sz="1800" dirty="0"/>
              <a:t>Permanent magnet devices (pure and hybrid, in-vacuum) are mature and formidable technologies – far exceeding performance of resistive magnet devices</a:t>
            </a:r>
          </a:p>
          <a:p>
            <a:r>
              <a:rPr lang="en-US" altLang="en-US" sz="1800" dirty="0"/>
              <a:t>Spring-8 pioneered, ESRF doing R&amp;D on cryogenically cooled versions of in-vacuum PM devices</a:t>
            </a:r>
          </a:p>
          <a:p>
            <a:pPr lvl="1"/>
            <a:r>
              <a:rPr lang="en-US" altLang="en-US" sz="1600" dirty="0"/>
              <a:t>Br increases ~10% from 300K to 100K</a:t>
            </a:r>
          </a:p>
          <a:p>
            <a:pPr lvl="1"/>
            <a:r>
              <a:rPr lang="en-US" altLang="en-US" sz="1600" dirty="0"/>
              <a:t>Coercivity increases 500% from 300K to 100K!</a:t>
            </a:r>
          </a:p>
          <a:p>
            <a:pPr lvl="1"/>
            <a:r>
              <a:rPr lang="en-US" altLang="en-US" sz="1600" dirty="0"/>
              <a:t>Significant field increase by switching to new material</a:t>
            </a:r>
          </a:p>
          <a:p>
            <a:endParaRPr lang="en-US" altLang="en-US" sz="180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EB14121-05BD-C54D-AABB-16E84EC48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C52C634F-BE47-134B-BAA4-A152B4280989}" type="slidenum">
              <a:rPr lang="en-US" altLang="en-US" smtClean="0"/>
              <a:pPr/>
              <a:t>36</a:t>
            </a:fld>
            <a:endParaRPr lang="en-US" alt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BEEA220-5680-7946-948E-9C6894BE129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 bwMode="auto">
          <a:xfrm>
            <a:off x="0" y="6324600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July 26, 2006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6E4826B-FF47-E942-9FF8-30825789B8C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0" y="6324600"/>
            <a:ext cx="2895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Soren Prestemon</a:t>
            </a:r>
          </a:p>
        </p:txBody>
      </p:sp>
      <p:pic>
        <p:nvPicPr>
          <p:cNvPr id="96260" name="Picture 1028">
            <a:extLst>
              <a:ext uri="{FF2B5EF4-FFF2-40B4-BE49-F238E27FC236}">
                <a16:creationId xmlns:a16="http://schemas.microsoft.com/office/drawing/2014/main" id="{030F0C92-D467-594C-974E-8ACACB5A6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692" y="3641242"/>
            <a:ext cx="4046538" cy="261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61" name="Picture 1029">
            <a:extLst>
              <a:ext uri="{FF2B5EF4-FFF2-40B4-BE49-F238E27FC236}">
                <a16:creationId xmlns:a16="http://schemas.microsoft.com/office/drawing/2014/main" id="{779F66EC-C72D-E647-9BBC-EAD9BDC37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028" y="395598"/>
            <a:ext cx="3490913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2" name="Text Box 1030">
            <a:extLst>
              <a:ext uri="{FF2B5EF4-FFF2-40B4-BE49-F238E27FC236}">
                <a16:creationId xmlns:a16="http://schemas.microsoft.com/office/drawing/2014/main" id="{A0CA65F9-1386-A14C-B8E6-8BCD488A9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3161617"/>
            <a:ext cx="183050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/>
              <a:t>Kitamura, EPAC 2004</a:t>
            </a:r>
          </a:p>
        </p:txBody>
      </p:sp>
      <p:sp>
        <p:nvSpPr>
          <p:cNvPr id="96263" name="Rectangle 1031">
            <a:extLst>
              <a:ext uri="{FF2B5EF4-FFF2-40B4-BE49-F238E27FC236}">
                <a16:creationId xmlns:a16="http://schemas.microsoft.com/office/drawing/2014/main" id="{9FAAB410-1375-8648-82ED-41283DBFE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8214" y="3920899"/>
            <a:ext cx="5442186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dirty="0"/>
              <a:t>Issues: 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altLang="en-US" sz="1600" dirty="0"/>
              <a:t>Demagnetization during bakeout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1400" dirty="0"/>
              <a:t>120C bakeout untenable due to low coercivity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altLang="en-US" sz="1600" dirty="0"/>
              <a:t>Phase errors during cooldown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1400" dirty="0"/>
              <a:t>temperature gradients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1400" dirty="0"/>
              <a:t>Differential expansion of materials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altLang="en-US" sz="1600" dirty="0"/>
              <a:t>Possibility of radiation damage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1400" dirty="0"/>
              <a:t>little radiation damage information at cryogenic temperatures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1252728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E2818194-43B4-8E4D-995D-E32D6E51F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Superconducting Undulator 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822" y="1841311"/>
            <a:ext cx="10972800" cy="4525963"/>
          </a:xfrm>
        </p:spPr>
        <p:txBody>
          <a:bodyPr>
            <a:normAutofit/>
          </a:bodyPr>
          <a:lstStyle/>
          <a:p>
            <a:pPr marL="395288" indent="-395288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Higher magnetic fields allow superior FEL performance.</a:t>
            </a: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95288" indent="-395288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permanent-magnetic material to be damaged by radiation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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longer life &amp; smaller gaps.</a:t>
            </a: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95288" indent="-395288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Lower vacuum pressure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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limits gas scattering.</a:t>
            </a: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95288" indent="-395288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Smaller footprint &amp; simpler 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-control than typical, massive adjustable-gap PMU.</a:t>
            </a: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95288" indent="-395288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Easily oriented for vertical polarization</a:t>
            </a:r>
            <a:r>
              <a:rPr lang="en-US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395288" indent="-395288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Untapped FEL performance advantage…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0" y="1199768"/>
            <a:ext cx="41007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Advantages of an </a:t>
            </a:r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sp>
        <p:nvSpPr>
          <p:cNvPr id="6" name="Rectangle 5"/>
          <p:cNvSpPr/>
          <p:nvPr/>
        </p:nvSpPr>
        <p:spPr>
          <a:xfrm>
            <a:off x="460822" y="5080338"/>
            <a:ext cx="807357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…but SCU’s need practical development…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3355715"/>
            <a:ext cx="2743200" cy="2832904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307260" y="5850065"/>
            <a:ext cx="80735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863" indent="-169863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	Vertical polarization allows efficient x-ray transport in horizontal deflections</a:t>
            </a:r>
            <a:endParaRPr lang="en-US" sz="16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426" y="6456207"/>
            <a:ext cx="1767840" cy="33430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94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12527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9721" y="76200"/>
            <a:ext cx="8686800" cy="715962"/>
          </a:xfrm>
        </p:spPr>
        <p:txBody>
          <a:bodyPr>
            <a:normAutofit/>
          </a:bodyPr>
          <a:lstStyle/>
          <a:p>
            <a:r>
              <a:rPr lang="en-US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SCU’s Provide Much Higher Fields than PMUs</a:t>
            </a:r>
            <a:endParaRPr lang="en-US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2"/>
          <a:stretch/>
        </p:blipFill>
        <p:spPr bwMode="auto">
          <a:xfrm>
            <a:off x="1949211" y="990601"/>
            <a:ext cx="8303768" cy="511737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627929" y="6123735"/>
            <a:ext cx="52554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Blip>
                <a:blip r:embed="rId4"/>
              </a:buBlip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5-mm vac. gap for all (7.3-mm mag. gap)</a:t>
            </a:r>
          </a:p>
          <a:p>
            <a:pPr marL="342900" indent="-342900">
              <a:buBlip>
                <a:blip r:embed="rId4"/>
              </a:buBlip>
            </a:pPr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In-</a:t>
            </a:r>
            <a:r>
              <a:rPr lang="en-US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Vac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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same vac. gap (5.3-mm mag. gap)</a:t>
            </a:r>
          </a:p>
        </p:txBody>
      </p:sp>
      <p:sp>
        <p:nvSpPr>
          <p:cNvPr id="8" name="TextBox 7"/>
          <p:cNvSpPr txBox="1"/>
          <p:nvPr/>
        </p:nvSpPr>
        <p:spPr>
          <a:xfrm rot="20430157">
            <a:off x="6404601" y="1569116"/>
            <a:ext cx="1016625" cy="470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Nb</a:t>
            </a:r>
            <a:r>
              <a:rPr lang="en-US" sz="2400" b="1" i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3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Sn</a:t>
            </a:r>
          </a:p>
        </p:txBody>
      </p:sp>
      <p:sp>
        <p:nvSpPr>
          <p:cNvPr id="9" name="TextBox 8"/>
          <p:cNvSpPr txBox="1"/>
          <p:nvPr/>
        </p:nvSpPr>
        <p:spPr>
          <a:xfrm rot="21227192">
            <a:off x="7226204" y="4124004"/>
            <a:ext cx="817853" cy="481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PMU</a:t>
            </a:r>
          </a:p>
        </p:txBody>
      </p:sp>
      <p:sp>
        <p:nvSpPr>
          <p:cNvPr id="10" name="TextBox 9"/>
          <p:cNvSpPr txBox="1"/>
          <p:nvPr/>
        </p:nvSpPr>
        <p:spPr>
          <a:xfrm rot="20657305">
            <a:off x="6707012" y="2305900"/>
            <a:ext cx="776174" cy="4813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4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NbTi</a:t>
            </a:r>
          </a:p>
        </p:txBody>
      </p:sp>
      <p:sp>
        <p:nvSpPr>
          <p:cNvPr id="15" name="TextBox 14"/>
          <p:cNvSpPr txBox="1"/>
          <p:nvPr/>
        </p:nvSpPr>
        <p:spPr>
          <a:xfrm rot="21227192">
            <a:off x="6497872" y="3334003"/>
            <a:ext cx="1763047" cy="481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400" b="1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In-Vac. PMU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59576" y="1237489"/>
            <a:ext cx="3048641" cy="608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SCU</a:t>
            </a: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</a:t>
            </a: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much higher field for given period and gap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8106470" y="4070934"/>
            <a:ext cx="1787628" cy="1319915"/>
            <a:chOff x="6582470" y="4097060"/>
            <a:chExt cx="1787628" cy="1319915"/>
          </a:xfrm>
        </p:grpSpPr>
        <p:sp>
          <p:nvSpPr>
            <p:cNvPr id="18" name="TextBox 17"/>
            <p:cNvSpPr txBox="1"/>
            <p:nvPr/>
          </p:nvSpPr>
          <p:spPr>
            <a:xfrm>
              <a:off x="6582470" y="4401312"/>
              <a:ext cx="14125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b="1" i="1" dirty="0">
                  <a:solidFill>
                    <a:schemeClr val="bg1">
                      <a:lumMod val="65000"/>
                      <a:lumOff val="35000"/>
                    </a:schemeClr>
                  </a:solidFill>
                </a:rPr>
                <a:t>LCLS-II </a:t>
              </a:r>
              <a:r>
                <a:rPr lang="en-US" b="1" dirty="0">
                  <a:solidFill>
                    <a:schemeClr val="bg1">
                      <a:lumMod val="65000"/>
                      <a:lumOff val="35000"/>
                    </a:schemeClr>
                  </a:solidFill>
                </a:rPr>
                <a:t>PMU:</a:t>
              </a:r>
            </a:p>
            <a:p>
              <a:pPr>
                <a:lnSpc>
                  <a:spcPts val="1800"/>
                </a:lnSpc>
              </a:pPr>
              <a:r>
                <a:rPr lang="en-US" b="1" i="1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l</a:t>
              </a:r>
              <a:r>
                <a:rPr lang="en-US" b="1" i="1" baseline="-25000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en-US" b="1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 26 mm</a:t>
              </a:r>
            </a:p>
            <a:p>
              <a:pPr>
                <a:lnSpc>
                  <a:spcPts val="1800"/>
                </a:lnSpc>
              </a:pPr>
              <a:r>
                <a:rPr lang="en-US" b="1" i="1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b="1" i="1" baseline="-25000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pk</a:t>
              </a:r>
              <a:r>
                <a:rPr lang="en-US" b="1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 1.0 T</a:t>
              </a:r>
            </a:p>
            <a:p>
              <a:pPr>
                <a:lnSpc>
                  <a:spcPts val="1800"/>
                </a:lnSpc>
              </a:pPr>
              <a:r>
                <a:rPr lang="en-US" b="1" i="1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g</a:t>
              </a:r>
              <a:r>
                <a:rPr lang="en-US" b="1" i="1" baseline="-25000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b="1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 7.3 mm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7803984" y="4097060"/>
              <a:ext cx="566114" cy="342028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  <a:lumOff val="35000"/>
                </a:schemeClr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Flowchart: Or 2"/>
          <p:cNvSpPr/>
          <p:nvPr/>
        </p:nvSpPr>
        <p:spPr>
          <a:xfrm>
            <a:off x="9883112" y="3930542"/>
            <a:ext cx="157871" cy="157871"/>
          </a:xfrm>
          <a:prstGeom prst="flowChartOr">
            <a:avLst/>
          </a:prstGeom>
          <a:solidFill>
            <a:schemeClr val="tx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loud 10"/>
          <p:cNvSpPr/>
          <p:nvPr/>
        </p:nvSpPr>
        <p:spPr>
          <a:xfrm>
            <a:off x="3898726" y="2339050"/>
            <a:ext cx="2057400" cy="1295400"/>
          </a:xfrm>
          <a:prstGeom prst="cloud">
            <a:avLst/>
          </a:prstGeom>
          <a:solidFill>
            <a:schemeClr val="bg2">
              <a:lumMod val="20000"/>
              <a:lumOff val="8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LCLS-II SCU</a:t>
            </a:r>
          </a:p>
        </p:txBody>
      </p:sp>
    </p:spTree>
    <p:extLst>
      <p:ext uri="{BB962C8B-B14F-4D97-AF65-F5344CB8AC3E}">
        <p14:creationId xmlns:p14="http://schemas.microsoft.com/office/powerpoint/2010/main" val="16322683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54294"/>
            <a:ext cx="8458200" cy="52705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SCU Advantage – LCLS-II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08488" y="2492514"/>
            <a:ext cx="11158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Nb</a:t>
            </a:r>
            <a:r>
              <a:rPr lang="en-US" sz="20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(18 mm)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08970" y="3190126"/>
            <a:ext cx="1117615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NbTi</a:t>
            </a:r>
          </a:p>
          <a:p>
            <a:pPr algn="ctr"/>
            <a:r>
              <a:rPr lang="en-US" sz="20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 mm)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54157" y="4019446"/>
            <a:ext cx="1117615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PMU</a:t>
            </a:r>
          </a:p>
          <a:p>
            <a:pPr algn="ctr"/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(26 mm)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743200" y="2967514"/>
          <a:ext cx="2743200" cy="257453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4049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i="1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</a:t>
                      </a:r>
                      <a:r>
                        <a:rPr lang="en-US" sz="1400" kern="800" baseline="30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mbol" panose="05050102010706020507" pitchFamily="18" charset="2"/>
                        </a:rPr>
                        <a:t>-</a:t>
                      </a:r>
                      <a:r>
                        <a:rPr lang="en-US" sz="1400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energy</a:t>
                      </a:r>
                      <a:endParaRPr lang="en-US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</a:endParaRPr>
                    </a:p>
                  </a:txBody>
                  <a:tcPr marL="78039" marR="78039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b="1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4.0</a:t>
                      </a:r>
                      <a:endParaRPr lang="en-US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</a:endParaRPr>
                    </a:p>
                  </a:txBody>
                  <a:tcPr marL="78039" marR="7803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</a:rPr>
                        <a:t>GeV</a:t>
                      </a:r>
                      <a:endParaRPr lang="en-US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</a:endParaRPr>
                    </a:p>
                  </a:txBody>
                  <a:tcPr marL="78039" marR="7803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049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Min. x-ray energy</a:t>
                      </a:r>
                      <a:endParaRPr lang="en-US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</a:endParaRPr>
                    </a:p>
                  </a:txBody>
                  <a:tcPr marL="78039" marR="78039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b="1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1.5</a:t>
                      </a:r>
                      <a:endParaRPr lang="en-US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</a:endParaRPr>
                    </a:p>
                  </a:txBody>
                  <a:tcPr marL="78039" marR="780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</a:rPr>
                        <a:t>keV</a:t>
                      </a:r>
                      <a:endParaRPr lang="en-US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</a:endParaRPr>
                    </a:p>
                  </a:txBody>
                  <a:tcPr marL="78039" marR="780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049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Emittance</a:t>
                      </a:r>
                      <a:endParaRPr lang="en-US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</a:endParaRPr>
                    </a:p>
                  </a:txBody>
                  <a:tcPr marL="78039" marR="78039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b="1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0.4</a:t>
                      </a:r>
                      <a:endParaRPr lang="en-US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</a:endParaRPr>
                    </a:p>
                  </a:txBody>
                  <a:tcPr marL="78039" marR="780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400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</a:t>
                      </a:r>
                      <a:endParaRPr lang="en-US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</a:endParaRPr>
                    </a:p>
                  </a:txBody>
                  <a:tcPr marL="78039" marR="780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4049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Energy spread</a:t>
                      </a:r>
                      <a:endParaRPr lang="en-US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</a:endParaRPr>
                    </a:p>
                  </a:txBody>
                  <a:tcPr marL="78039" marR="78039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b="1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0.5</a:t>
                      </a:r>
                      <a:endParaRPr lang="en-US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</a:endParaRPr>
                    </a:p>
                  </a:txBody>
                  <a:tcPr marL="78039" marR="780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MeV</a:t>
                      </a:r>
                      <a:endParaRPr lang="en-US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</a:endParaRPr>
                    </a:p>
                  </a:txBody>
                  <a:tcPr marL="78039" marR="780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049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Peak current</a:t>
                      </a:r>
                      <a:endParaRPr lang="en-US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</a:endParaRPr>
                    </a:p>
                  </a:txBody>
                  <a:tcPr marL="78039" marR="78039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b="1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en-US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</a:endParaRPr>
                    </a:p>
                  </a:txBody>
                  <a:tcPr marL="78039" marR="780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kA</a:t>
                      </a:r>
                    </a:p>
                  </a:txBody>
                  <a:tcPr marL="78039" marR="780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4049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</a:rPr>
                        <a:t>Mean beta</a:t>
                      </a:r>
                    </a:p>
                  </a:txBody>
                  <a:tcPr marL="78039" marR="78039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</a:rPr>
                        <a:t>16</a:t>
                      </a:r>
                    </a:p>
                  </a:txBody>
                  <a:tcPr marL="78039" marR="780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</a:t>
                      </a:r>
                    </a:p>
                  </a:txBody>
                  <a:tcPr marL="78039" marR="780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4049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</a:rPr>
                        <a:t>Bunch charge</a:t>
                      </a:r>
                    </a:p>
                  </a:txBody>
                  <a:tcPr marL="78039" marR="78039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</a:rPr>
                        <a:t>0.1</a:t>
                      </a:r>
                    </a:p>
                  </a:txBody>
                  <a:tcPr marL="78039" marR="780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kern="8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nC</a:t>
                      </a:r>
                      <a:endParaRPr lang="en-US" sz="1400" kern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78039" marR="780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4049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</a:rPr>
                        <a:t>Max. und. length</a:t>
                      </a:r>
                    </a:p>
                  </a:txBody>
                  <a:tcPr marL="78039" marR="78039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</a:rPr>
                        <a:t>145</a:t>
                      </a:r>
                    </a:p>
                  </a:txBody>
                  <a:tcPr marL="78039" marR="780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</a:t>
                      </a:r>
                    </a:p>
                  </a:txBody>
                  <a:tcPr marL="78039" marR="780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4049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</a:rPr>
                        <a:t>Beam rate</a:t>
                      </a:r>
                    </a:p>
                  </a:txBody>
                  <a:tcPr marL="78039" marR="78039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</a:rPr>
                        <a:t>300</a:t>
                      </a:r>
                    </a:p>
                  </a:txBody>
                  <a:tcPr marL="78039" marR="780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kHz</a:t>
                      </a:r>
                    </a:p>
                  </a:txBody>
                  <a:tcPr marL="78039" marR="780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4049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</a:rPr>
                        <a:t>Full magnetic gap</a:t>
                      </a:r>
                    </a:p>
                  </a:txBody>
                  <a:tcPr marL="78039" marR="78039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</a:rPr>
                        <a:t>7.3</a:t>
                      </a:r>
                    </a:p>
                  </a:txBody>
                  <a:tcPr marL="78039" marR="780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mm</a:t>
                      </a:r>
                    </a:p>
                  </a:txBody>
                  <a:tcPr marL="78039" marR="780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4049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</a:rPr>
                        <a:t>Safety factor</a:t>
                      </a:r>
                    </a:p>
                  </a:txBody>
                  <a:tcPr marL="78039" marR="78039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</a:rPr>
                        <a:t>20</a:t>
                      </a:r>
                    </a:p>
                  </a:txBody>
                  <a:tcPr marL="78039" marR="780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78039" marR="780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495800" y="1219201"/>
            <a:ext cx="5902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SCU Can Extend LCLS-II HXR Spectral Range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07404" y="4640412"/>
            <a:ext cx="1008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baseline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426" y="6456207"/>
            <a:ext cx="1767840" cy="33430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985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26">
            <a:extLst>
              <a:ext uri="{FF2B5EF4-FFF2-40B4-BE49-F238E27FC236}">
                <a16:creationId xmlns:a16="http://schemas.microsoft.com/office/drawing/2014/main" id="{1F51638B-7647-3442-9024-A0C4FA53F9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Dedicated SR sources</a:t>
            </a:r>
          </a:p>
        </p:txBody>
      </p:sp>
      <p:sp>
        <p:nvSpPr>
          <p:cNvPr id="55299" name="Rectangle 1027">
            <a:extLst>
              <a:ext uri="{FF2B5EF4-FFF2-40B4-BE49-F238E27FC236}">
                <a16:creationId xmlns:a16="http://schemas.microsoft.com/office/drawing/2014/main" id="{DF84A3C1-ACF4-E840-B7B2-64DBBC8FFA4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4241" y="1201736"/>
            <a:ext cx="7696200" cy="4190999"/>
          </a:xfrm>
        </p:spPr>
        <p:txBody>
          <a:bodyPr>
            <a:normAutofit/>
          </a:bodyPr>
          <a:lstStyle/>
          <a:p>
            <a:r>
              <a:rPr lang="en-US" altLang="en-US" sz="1400" dirty="0"/>
              <a:t>“3</a:t>
            </a:r>
            <a:r>
              <a:rPr lang="en-US" altLang="en-US" sz="1400" baseline="30000" dirty="0"/>
              <a:t>rd</a:t>
            </a:r>
            <a:r>
              <a:rPr lang="en-US" altLang="en-US" sz="1400" dirty="0"/>
              <a:t> generation” sources designed for use of special magnetic systems, “insertion devices”, (ID’s), into the straight sections of storage rings to generate specific radiation properties tailored to the beamline science needs. (Examples: ALS, Spear III, APS, ESRF,…)</a:t>
            </a:r>
          </a:p>
          <a:p>
            <a:pPr lvl="1"/>
            <a:r>
              <a:rPr lang="en-US" altLang="en-US" sz="1050" dirty="0"/>
              <a:t>Accelerator physics: - ID’s should not impact the stored beam – want scalability, ability to exchange devices, </a:t>
            </a:r>
            <a:r>
              <a:rPr lang="en-US" altLang="en-US" sz="1050" dirty="0" err="1"/>
              <a:t>etc</a:t>
            </a:r>
            <a:endParaRPr lang="en-US" altLang="en-US" sz="1050" dirty="0"/>
          </a:p>
          <a:p>
            <a:pPr lvl="1"/>
            <a:r>
              <a:rPr lang="en-US" altLang="en-US" sz="1050" dirty="0"/>
              <a:t>Scientific users: - ID’s tailored to science need, e.g. flux or brightness over a given energy range, polarization control, etc.</a:t>
            </a:r>
          </a:p>
          <a:p>
            <a:pPr lvl="2"/>
            <a:endParaRPr lang="en-US" altLang="en-US" sz="1000" dirty="0"/>
          </a:p>
          <a:p>
            <a:pPr>
              <a:buFontTx/>
              <a:buNone/>
            </a:pPr>
            <a:r>
              <a:rPr lang="en-US" altLang="en-US" sz="1400" i="1" dirty="0"/>
              <a:t>Note: almost all 2</a:t>
            </a:r>
            <a:r>
              <a:rPr lang="en-US" altLang="en-US" sz="1400" i="1" baseline="30000" dirty="0"/>
              <a:t>nd</a:t>
            </a:r>
            <a:r>
              <a:rPr lang="en-US" altLang="en-US" sz="1400" i="1" dirty="0"/>
              <a:t> generation rings now incorporate ID’s to enhance their science capabilities</a:t>
            </a:r>
          </a:p>
          <a:p>
            <a:pPr>
              <a:buFontTx/>
              <a:buNone/>
            </a:pPr>
            <a:endParaRPr lang="en-US" altLang="en-US" sz="1400" i="1" dirty="0"/>
          </a:p>
          <a:p>
            <a:r>
              <a:rPr lang="en-US" altLang="en-US" sz="1400" dirty="0"/>
              <a:t>“4</a:t>
            </a:r>
            <a:r>
              <a:rPr lang="en-US" altLang="en-US" sz="1400" baseline="30000" dirty="0"/>
              <a:t>th</a:t>
            </a:r>
            <a:r>
              <a:rPr lang="en-US" altLang="en-US" sz="1400" dirty="0"/>
              <a:t> generation” sources are currently being built – FEL’s &amp; ERL’s. (examples: LCLS, DESY XFEL,  Fermi at </a:t>
            </a:r>
            <a:r>
              <a:rPr lang="en-US" altLang="en-US" sz="1400" dirty="0" err="1"/>
              <a:t>Elettra</a:t>
            </a:r>
            <a:r>
              <a:rPr lang="en-US" altLang="en-US" sz="1400" dirty="0"/>
              <a:t>, 4GLS …)</a:t>
            </a:r>
          </a:p>
          <a:p>
            <a:pPr lvl="1"/>
            <a:r>
              <a:rPr lang="en-US" altLang="en-US" sz="1050" dirty="0"/>
              <a:t>Electron bunch passage through “Insertion device” generates synchrotron radiation, which in turn modulates the electron bunch energy; cycle can be repeated down to a final ID section that “radiates” the resulting micro-bunched beam coherently</a:t>
            </a:r>
            <a:endParaRPr lang="en-US" altLang="en-US" sz="2400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C371DC8-2285-1648-BD4E-A1FD9895C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C52C634F-BE47-134B-BAA4-A152B4280989}" type="slidenum">
              <a:rPr lang="en-US" altLang="en-US" smtClean="0"/>
              <a:pPr/>
              <a:t>4</a:t>
            </a:fld>
            <a:endParaRPr lang="en-US" altLang="en-US"/>
          </a:p>
        </p:txBody>
      </p:sp>
      <p:grpSp>
        <p:nvGrpSpPr>
          <p:cNvPr id="55300" name="Group 1028">
            <a:extLst>
              <a:ext uri="{FF2B5EF4-FFF2-40B4-BE49-F238E27FC236}">
                <a16:creationId xmlns:a16="http://schemas.microsoft.com/office/drawing/2014/main" id="{D7F3BEA0-D7D4-D045-9919-47BD2AF068D2}"/>
              </a:ext>
            </a:extLst>
          </p:cNvPr>
          <p:cNvGrpSpPr>
            <a:grpSpLocks/>
          </p:cNvGrpSpPr>
          <p:nvPr/>
        </p:nvGrpSpPr>
        <p:grpSpPr bwMode="auto">
          <a:xfrm>
            <a:off x="9829800" y="838200"/>
            <a:ext cx="2362200" cy="2895600"/>
            <a:chOff x="3798" y="1657"/>
            <a:chExt cx="1962" cy="2293"/>
          </a:xfrm>
        </p:grpSpPr>
        <p:pic>
          <p:nvPicPr>
            <p:cNvPr id="55301" name="Picture 1029">
              <a:extLst>
                <a:ext uri="{FF2B5EF4-FFF2-40B4-BE49-F238E27FC236}">
                  <a16:creationId xmlns:a16="http://schemas.microsoft.com/office/drawing/2014/main" id="{01FB0BE5-C708-2542-A9F1-A0EF8993A3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81" r="22281"/>
            <a:stretch>
              <a:fillRect/>
            </a:stretch>
          </p:blipFill>
          <p:spPr bwMode="auto">
            <a:xfrm>
              <a:off x="3798" y="1680"/>
              <a:ext cx="1962" cy="2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2" name="Text Box 1030">
              <a:extLst>
                <a:ext uri="{FF2B5EF4-FFF2-40B4-BE49-F238E27FC236}">
                  <a16:creationId xmlns:a16="http://schemas.microsoft.com/office/drawing/2014/main" id="{7B6AB0DC-9F3D-7347-AB29-E790FAD939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8" y="1657"/>
              <a:ext cx="460" cy="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ALS</a:t>
              </a:r>
            </a:p>
          </p:txBody>
        </p:sp>
      </p:grpSp>
      <p:pic>
        <p:nvPicPr>
          <p:cNvPr id="55303" name="Picture 1031">
            <a:extLst>
              <a:ext uri="{FF2B5EF4-FFF2-40B4-BE49-F238E27FC236}">
                <a16:creationId xmlns:a16="http://schemas.microsoft.com/office/drawing/2014/main" id="{AC728ADC-06A1-D34A-9B72-BD4F99377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687" y="4334911"/>
            <a:ext cx="4724400" cy="184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4" name="Picture 1032">
            <a:extLst>
              <a:ext uri="{FF2B5EF4-FFF2-40B4-BE49-F238E27FC236}">
                <a16:creationId xmlns:a16="http://schemas.microsoft.com/office/drawing/2014/main" id="{759B3012-74F3-5D44-B5A4-A6B7D085E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290" y="3864921"/>
            <a:ext cx="3376613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5" name="Text Box 1033">
            <a:extLst>
              <a:ext uri="{FF2B5EF4-FFF2-40B4-BE49-F238E27FC236}">
                <a16:creationId xmlns:a16="http://schemas.microsoft.com/office/drawing/2014/main" id="{300D0C00-376A-3C4F-90F1-4067835D5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1" y="4114801"/>
            <a:ext cx="428617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/>
              <a:t>Example: Fermi@Elettra workshop 2005: J. Corlett, G. De Ninno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515" y="1205984"/>
            <a:ext cx="8055215" cy="496621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803048"/>
              </p:ext>
            </p:extLst>
          </p:nvPr>
        </p:nvGraphicFramePr>
        <p:xfrm>
          <a:off x="489274" y="2066084"/>
          <a:ext cx="2711126" cy="31155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16065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2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24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7509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i="1" kern="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</a:t>
                      </a:r>
                      <a:r>
                        <a:rPr lang="en-US" sz="1400" kern="800" baseline="30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mbol" panose="05050102010706020507" pitchFamily="18" charset="2"/>
                        </a:rPr>
                        <a:t>-</a:t>
                      </a:r>
                      <a:r>
                        <a:rPr lang="en-US" sz="1400" kern="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energy</a:t>
                      </a:r>
                      <a:endParaRPr lang="en-US" sz="1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</a:endParaRPr>
                    </a:p>
                  </a:txBody>
                  <a:tcPr marL="78039" marR="78039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b="1" kern="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4.0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</a:endParaRPr>
                    </a:p>
                  </a:txBody>
                  <a:tcPr marL="78039" marR="7803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kern="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</a:rPr>
                        <a:t>GeV</a:t>
                      </a:r>
                      <a:endParaRPr lang="en-US" sz="1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</a:endParaRPr>
                    </a:p>
                  </a:txBody>
                  <a:tcPr marL="78039" marR="7803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509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kern="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Min. x-ray energy</a:t>
                      </a:r>
                      <a:endParaRPr lang="en-US" sz="1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</a:endParaRPr>
                    </a:p>
                  </a:txBody>
                  <a:tcPr marL="78039" marR="78039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b="1" kern="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1.4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</a:endParaRPr>
                    </a:p>
                  </a:txBody>
                  <a:tcPr marL="78039" marR="780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kern="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</a:rPr>
                        <a:t>keV</a:t>
                      </a:r>
                      <a:endParaRPr lang="en-US" sz="1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</a:endParaRPr>
                    </a:p>
                  </a:txBody>
                  <a:tcPr marL="78039" marR="780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509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kern="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Emittance</a:t>
                      </a:r>
                      <a:endParaRPr lang="en-US" sz="1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</a:endParaRPr>
                    </a:p>
                  </a:txBody>
                  <a:tcPr marL="78039" marR="78039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b="1" kern="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0.4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</a:endParaRPr>
                    </a:p>
                  </a:txBody>
                  <a:tcPr marL="78039" marR="780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kern="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400" kern="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</a:t>
                      </a:r>
                      <a:endParaRPr lang="en-US" sz="1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</a:endParaRPr>
                    </a:p>
                  </a:txBody>
                  <a:tcPr marL="78039" marR="780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509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kern="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Energy spread</a:t>
                      </a:r>
                      <a:endParaRPr lang="en-US" sz="1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</a:endParaRPr>
                    </a:p>
                  </a:txBody>
                  <a:tcPr marL="78039" marR="78039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b="1" kern="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0.5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</a:endParaRPr>
                    </a:p>
                  </a:txBody>
                  <a:tcPr marL="78039" marR="780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kern="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MeV</a:t>
                      </a:r>
                      <a:endParaRPr lang="en-US" sz="1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</a:endParaRPr>
                    </a:p>
                  </a:txBody>
                  <a:tcPr marL="78039" marR="780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7509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kern="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Peak current</a:t>
                      </a:r>
                      <a:endParaRPr lang="en-US" sz="1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</a:endParaRPr>
                    </a:p>
                  </a:txBody>
                  <a:tcPr marL="78039" marR="78039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b="1" kern="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en-US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</a:endParaRPr>
                    </a:p>
                  </a:txBody>
                  <a:tcPr marL="78039" marR="780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kern="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kA</a:t>
                      </a:r>
                    </a:p>
                  </a:txBody>
                  <a:tcPr marL="78039" marR="780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7509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</a:rPr>
                        <a:t>Mean beta</a:t>
                      </a:r>
                    </a:p>
                  </a:txBody>
                  <a:tcPr marL="78039" marR="78039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</a:rPr>
                        <a:t>16</a:t>
                      </a:r>
                    </a:p>
                  </a:txBody>
                  <a:tcPr marL="78039" marR="780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kern="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</a:t>
                      </a:r>
                    </a:p>
                  </a:txBody>
                  <a:tcPr marL="78039" marR="780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7509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</a:rPr>
                        <a:t>Bunch charge</a:t>
                      </a:r>
                    </a:p>
                  </a:txBody>
                  <a:tcPr marL="78039" marR="78039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</a:rPr>
                        <a:t>0.1</a:t>
                      </a:r>
                    </a:p>
                  </a:txBody>
                  <a:tcPr marL="78039" marR="780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kern="8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nC</a:t>
                      </a:r>
                      <a:endParaRPr lang="en-US" sz="1400" kern="8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78039" marR="780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7724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</a:rPr>
                        <a:t>Max. und. length</a:t>
                      </a:r>
                    </a:p>
                  </a:txBody>
                  <a:tcPr marL="78039" marR="78039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</a:rPr>
                        <a:t>145</a:t>
                      </a:r>
                    </a:p>
                  </a:txBody>
                  <a:tcPr marL="78039" marR="780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kern="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</a:t>
                      </a:r>
                    </a:p>
                  </a:txBody>
                  <a:tcPr marL="78039" marR="780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7724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</a:rPr>
                        <a:t>Full magnetic gap</a:t>
                      </a:r>
                    </a:p>
                  </a:txBody>
                  <a:tcPr marL="78039" marR="78039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</a:rPr>
                        <a:t>7.2</a:t>
                      </a:r>
                    </a:p>
                  </a:txBody>
                  <a:tcPr marL="78039" marR="780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kern="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mm</a:t>
                      </a:r>
                    </a:p>
                  </a:txBody>
                  <a:tcPr marL="78039" marR="780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7509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</a:rPr>
                        <a:t>Safety factor</a:t>
                      </a:r>
                    </a:p>
                  </a:txBody>
                  <a:tcPr marL="78039" marR="78039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</a:rPr>
                        <a:t>20</a:t>
                      </a:r>
                    </a:p>
                  </a:txBody>
                  <a:tcPr marL="78039" marR="780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kern="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78039" marR="780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78977" y="5889536"/>
            <a:ext cx="5079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Magnetic full gap (or helical inner diam.) = 7.2 mm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6847FF-3055-2049-8633-C4D0F2E0D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Planar vs. Helical FEL</a:t>
            </a:r>
          </a:p>
        </p:txBody>
      </p:sp>
    </p:spTree>
    <p:extLst>
      <p:ext uri="{BB962C8B-B14F-4D97-AF65-F5344CB8AC3E}">
        <p14:creationId xmlns:p14="http://schemas.microsoft.com/office/powerpoint/2010/main" val="20484141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 flipV="1">
            <a:off x="4277792" y="1900145"/>
            <a:ext cx="5838477" cy="330308"/>
            <a:chOff x="714723" y="2694510"/>
            <a:chExt cx="5838477" cy="3303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36" name="Straight Connector 35"/>
            <p:cNvCxnSpPr/>
            <p:nvPr/>
          </p:nvCxnSpPr>
          <p:spPr>
            <a:xfrm>
              <a:off x="714723" y="3023005"/>
              <a:ext cx="3098084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3806747" y="2699425"/>
              <a:ext cx="536563" cy="325393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4336085" y="2694510"/>
              <a:ext cx="2217115" cy="1"/>
            </a:xfrm>
            <a:prstGeom prst="line">
              <a:avLst/>
            </a:prstGeom>
            <a:ln w="57150">
              <a:solidFill>
                <a:srgbClr val="FFFF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Straight Connector 38"/>
          <p:cNvCxnSpPr/>
          <p:nvPr/>
        </p:nvCxnSpPr>
        <p:spPr>
          <a:xfrm>
            <a:off x="6026645" y="2236017"/>
            <a:ext cx="4096939" cy="0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0116269" y="2043769"/>
            <a:ext cx="1749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GeV (1 MHz)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116269" y="2044980"/>
            <a:ext cx="2204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3-15 GeV (120 Hz)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8" t="-3066" r="-1" b="-1"/>
          <a:stretch/>
        </p:blipFill>
        <p:spPr bwMode="auto">
          <a:xfrm>
            <a:off x="4163964" y="1254117"/>
            <a:ext cx="7926977" cy="4743994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1252728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094482A-AB46-7645-8905-B654729B2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“TW-FEL” with SCU &amp; Cu-</a:t>
            </a:r>
            <a:r>
              <a:rPr lang="en-US" dirty="0" err="1"/>
              <a:t>Linac</a:t>
            </a:r>
            <a:r>
              <a:rPr lang="en-US" dirty="0"/>
              <a:t> (LCLS-II)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1459" y="4447044"/>
            <a:ext cx="3300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Emma, C. Pellegrini, Z. Huang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4839091"/>
              </p:ext>
            </p:extLst>
          </p:nvPr>
        </p:nvGraphicFramePr>
        <p:xfrm>
          <a:off x="8792443" y="3689043"/>
          <a:ext cx="3217818" cy="1524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78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35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4049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</a:rPr>
                        <a:t>Und.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</a:rPr>
                        <a:t> tech.</a:t>
                      </a:r>
                      <a:endParaRPr lang="en-US" sz="1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</a:endParaRPr>
                    </a:p>
                  </a:txBody>
                  <a:tcPr marL="78039" marR="78039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</a:rPr>
                        <a:t>Nb</a:t>
                      </a:r>
                      <a:r>
                        <a:rPr lang="en-US" sz="1800" b="1" baseline="-25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</a:rPr>
                        <a:t>3</a:t>
                      </a:r>
                      <a:r>
                        <a:rPr lang="en-US" sz="18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</a:rPr>
                        <a:t>Sn</a:t>
                      </a:r>
                      <a:endParaRPr lang="en-U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</a:endParaRPr>
                    </a:p>
                  </a:txBody>
                  <a:tcPr marL="78039" marR="78039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</a:rPr>
                        <a:t>-</a:t>
                      </a:r>
                    </a:p>
                  </a:txBody>
                  <a:tcPr marL="78039" marR="78039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049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</a:rPr>
                        <a:t>Vac. full gap</a:t>
                      </a:r>
                    </a:p>
                  </a:txBody>
                  <a:tcPr marL="78039" marR="78039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</a:rPr>
                        <a:t>4</a:t>
                      </a:r>
                    </a:p>
                  </a:txBody>
                  <a:tcPr marL="78039" marR="78039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</a:rPr>
                        <a:t>mm</a:t>
                      </a:r>
                    </a:p>
                  </a:txBody>
                  <a:tcPr marL="78039" marR="78039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049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</a:rPr>
                        <a:t>Photon energy</a:t>
                      </a:r>
                    </a:p>
                  </a:txBody>
                  <a:tcPr marL="78039" marR="78039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</a:rPr>
                        <a:t>4</a:t>
                      </a:r>
                    </a:p>
                  </a:txBody>
                  <a:tcPr marL="78039" marR="78039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</a:rPr>
                        <a:t>keV</a:t>
                      </a:r>
                    </a:p>
                  </a:txBody>
                  <a:tcPr marL="78039" marR="78039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4049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800" i="1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</a:t>
                      </a:r>
                      <a:r>
                        <a:rPr lang="en-US" sz="1800" kern="800" baseline="30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mbol" panose="05050102010706020507" pitchFamily="18" charset="2"/>
                        </a:rPr>
                        <a:t>-</a:t>
                      </a:r>
                      <a:r>
                        <a:rPr lang="en-US" sz="1800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Energy</a:t>
                      </a:r>
                      <a:endParaRPr lang="en-US" sz="1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</a:endParaRPr>
                    </a:p>
                  </a:txBody>
                  <a:tcPr marL="78039" marR="78039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800" b="1" kern="8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6.6</a:t>
                      </a:r>
                      <a:endParaRPr lang="en-U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</a:endParaRPr>
                    </a:p>
                  </a:txBody>
                  <a:tcPr marL="78039" marR="78039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800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</a:rPr>
                        <a:t>GeV</a:t>
                      </a:r>
                      <a:endParaRPr lang="en-US" sz="1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</a:endParaRPr>
                    </a:p>
                  </a:txBody>
                  <a:tcPr marL="78039" marR="78039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049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800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Emittance</a:t>
                      </a:r>
                      <a:endParaRPr lang="en-US" sz="1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</a:endParaRPr>
                    </a:p>
                  </a:txBody>
                  <a:tcPr marL="78039" marR="78039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800" b="1" kern="8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0.4</a:t>
                      </a:r>
                      <a:endParaRPr lang="en-U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</a:endParaRPr>
                    </a:p>
                  </a:txBody>
                  <a:tcPr marL="78039" marR="78039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800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800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</a:t>
                      </a:r>
                      <a:endParaRPr lang="en-US" sz="1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</a:endParaRPr>
                    </a:p>
                  </a:txBody>
                  <a:tcPr marL="78039" marR="78039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4049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800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Peak current</a:t>
                      </a:r>
                      <a:endParaRPr lang="en-US" sz="1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</a:endParaRPr>
                    </a:p>
                  </a:txBody>
                  <a:tcPr marL="78039" marR="78039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800" b="1" kern="8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</a:rPr>
                        <a:t>4</a:t>
                      </a:r>
                      <a:endParaRPr lang="en-U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</a:endParaRPr>
                    </a:p>
                  </a:txBody>
                  <a:tcPr marL="78039" marR="78039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800" kern="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kA</a:t>
                      </a:r>
                      <a:endParaRPr lang="en-US" sz="1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</a:endParaRPr>
                    </a:p>
                  </a:txBody>
                  <a:tcPr marL="78039" marR="78039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101060" y="1293752"/>
            <a:ext cx="4322660" cy="2630475"/>
            <a:chOff x="1752600" y="990600"/>
            <a:chExt cx="3928733" cy="230025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990600"/>
              <a:ext cx="3590697" cy="230025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3396345" y="990601"/>
              <a:ext cx="228498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Times New Roman"/>
                </a:rPr>
                <a:t>Step-wise tapered undulators (20%)</a:t>
              </a:r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087069" y="1180066"/>
            <a:ext cx="6742367" cy="3988158"/>
            <a:chOff x="1524000" y="1345842"/>
            <a:chExt cx="6742367" cy="3988158"/>
          </a:xfrm>
        </p:grpSpPr>
        <p:sp>
          <p:nvSpPr>
            <p:cNvPr id="14" name="TextBox 13"/>
            <p:cNvSpPr txBox="1"/>
            <p:nvPr/>
          </p:nvSpPr>
          <p:spPr>
            <a:xfrm>
              <a:off x="5410200" y="1345842"/>
              <a:ext cx="28561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1.6 TW</a:t>
              </a:r>
              <a:r>
                <a:rPr lang="en-US" sz="2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(4 keV)</a:t>
              </a: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</a:t>
              </a:r>
              <a:endPara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24000" y="4445358"/>
              <a:ext cx="2071703" cy="564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z="20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Self-seeding monochromator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1663521" y="4982152"/>
              <a:ext cx="0" cy="351848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5213341" y="3138121"/>
            <a:ext cx="3733800" cy="786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800"/>
              </a:lnSpc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1.5-m segment length allows fine taper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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maximize peak power</a:t>
            </a: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426" y="6456207"/>
            <a:ext cx="1767840" cy="33430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4820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9176B93A-BDF3-E94E-BACC-5E4003678A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Relevance to ILC Design</a:t>
            </a: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1024D6AB-3081-C94A-A559-8586470B8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1652-66B8-3E4A-8A89-47E9102AAAE7}" type="slidenum">
              <a:rPr lang="en-US" altLang="en-US"/>
              <a:pPr/>
              <a:t>42</a:t>
            </a:fld>
            <a:endParaRPr lang="en-US" altLang="en-US"/>
          </a:p>
        </p:txBody>
      </p:sp>
      <p:sp>
        <p:nvSpPr>
          <p:cNvPr id="50179" name="Text Box 3">
            <a:extLst>
              <a:ext uri="{FF2B5EF4-FFF2-40B4-BE49-F238E27FC236}">
                <a16:creationId xmlns:a16="http://schemas.microsoft.com/office/drawing/2014/main" id="{C0007EE2-8658-6D44-9DC1-6EF6D4706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62" y="1208353"/>
            <a:ext cx="5037438" cy="2709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FontTx/>
              <a:buChar char="•"/>
            </a:pPr>
            <a:r>
              <a:rPr lang="en-US" altLang="en-US" dirty="0"/>
              <a:t> Use same load-line data, apply same Nb</a:t>
            </a:r>
            <a:r>
              <a:rPr lang="en-US" altLang="en-US" baseline="-25000" dirty="0"/>
              <a:t>3</a:t>
            </a:r>
            <a:r>
              <a:rPr lang="en-US" altLang="en-US" dirty="0"/>
              <a:t>Sn conductor as LBNL prototype</a:t>
            </a:r>
          </a:p>
          <a:p>
            <a:pPr lvl="1">
              <a:lnSpc>
                <a:spcPct val="110000"/>
              </a:lnSpc>
              <a:buFontTx/>
              <a:buChar char="•"/>
            </a:pPr>
            <a:r>
              <a:rPr lang="en-US" altLang="en-US" sz="1600" dirty="0"/>
              <a:t> Cross section close match (~4x4mm</a:t>
            </a:r>
            <a:r>
              <a:rPr lang="en-US" altLang="en-US" sz="1600" baseline="30000" dirty="0"/>
              <a:t>2 </a:t>
            </a:r>
            <a:r>
              <a:rPr lang="en-US" altLang="en-US" sz="1600" dirty="0"/>
              <a:t>vs 15.90mm</a:t>
            </a:r>
            <a:r>
              <a:rPr lang="en-US" altLang="en-US" sz="1600" baseline="30000" dirty="0"/>
              <a:t>2</a:t>
            </a:r>
            <a:r>
              <a:rPr lang="en-US" altLang="en-US" sz="1600" dirty="0"/>
              <a:t> for LBNL prototype)</a:t>
            </a:r>
          </a:p>
          <a:p>
            <a:pPr lvl="1">
              <a:lnSpc>
                <a:spcPct val="110000"/>
              </a:lnSpc>
              <a:buFontTx/>
              <a:buChar char="•"/>
            </a:pPr>
            <a:r>
              <a:rPr lang="en-US" altLang="en-US" sz="1600" dirty="0"/>
              <a:t> Assume 39 turns of </a:t>
            </a:r>
            <a:r>
              <a:rPr lang="en-US" altLang="en-US" sz="1600" dirty="0">
                <a:latin typeface="Symbol" pitchFamily="2" charset="2"/>
              </a:rPr>
              <a:t>f</a:t>
            </a:r>
            <a:r>
              <a:rPr lang="en-US" altLang="en-US" sz="1600" dirty="0"/>
              <a:t>=0.48mm 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en-US" altLang="en-US" dirty="0"/>
              <a:t> Reasonable operating point at 700A =&gt; 3.07 T on coil, 1.37 T on-axis, K=1.78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en-US" altLang="en-US" dirty="0"/>
              <a:t> This performance can be used to reduce period increase positron production</a:t>
            </a:r>
          </a:p>
        </p:txBody>
      </p:sp>
      <p:sp>
        <p:nvSpPr>
          <p:cNvPr id="50180" name="Text Box 4">
            <a:extLst>
              <a:ext uri="{FF2B5EF4-FFF2-40B4-BE49-F238E27FC236}">
                <a16:creationId xmlns:a16="http://schemas.microsoft.com/office/drawing/2014/main" id="{4F74E5CA-E2D2-B04B-9A78-123AD4815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6950" y="1311088"/>
            <a:ext cx="324802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400" dirty="0"/>
              <a:t>*1000A/mm2 </a:t>
            </a:r>
            <a:r>
              <a:rPr lang="en-US" altLang="en-US" sz="1400" dirty="0" err="1"/>
              <a:t>J</a:t>
            </a:r>
            <a:r>
              <a:rPr lang="en-US" altLang="en-US" sz="1400" baseline="-25000" dirty="0" err="1"/>
              <a:t>av</a:t>
            </a:r>
            <a:r>
              <a:rPr lang="en-US" altLang="en-US" sz="1400" dirty="0"/>
              <a:t> converted to current for comparison; actual conductor operated at 226A</a:t>
            </a:r>
          </a:p>
        </p:txBody>
      </p:sp>
      <p:sp>
        <p:nvSpPr>
          <p:cNvPr id="50194" name="Text Box 18">
            <a:extLst>
              <a:ext uri="{FF2B5EF4-FFF2-40B4-BE49-F238E27FC236}">
                <a16:creationId xmlns:a16="http://schemas.microsoft.com/office/drawing/2014/main" id="{A8267CB6-0387-4742-8B4C-7BF492944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7880" y="4370387"/>
            <a:ext cx="666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dirty="0">
                <a:latin typeface="Times New Roman" panose="02020603050405020304" pitchFamily="18" charset="0"/>
              </a:rPr>
              <a:t>0.8 T</a:t>
            </a:r>
          </a:p>
        </p:txBody>
      </p:sp>
      <p:sp>
        <p:nvSpPr>
          <p:cNvPr id="50195" name="Text Box 19">
            <a:extLst>
              <a:ext uri="{FF2B5EF4-FFF2-40B4-BE49-F238E27FC236}">
                <a16:creationId xmlns:a16="http://schemas.microsoft.com/office/drawing/2014/main" id="{6FA512D2-D8A4-3F4E-B48B-95E19D5AD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7880" y="3429000"/>
            <a:ext cx="666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>
                <a:latin typeface="Times New Roman" panose="02020603050405020304" pitchFamily="18" charset="0"/>
              </a:rPr>
              <a:t>1.4 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1730F6-91A2-3D4C-96A9-D04FA89E5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4630" y="2533636"/>
            <a:ext cx="62103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598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History of Nb</a:t>
            </a:r>
            <a:r>
              <a:rPr lang="en-US" baseline="-25000" dirty="0"/>
              <a:t>3</a:t>
            </a:r>
            <a:r>
              <a:rPr lang="en-US" dirty="0"/>
              <a:t>Sn for SCUs at LBNL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9715"/>
            <a:ext cx="11429999" cy="4375285"/>
          </a:xfrm>
        </p:spPr>
        <p:txBody>
          <a:bodyPr>
            <a:normAutofit/>
          </a:bodyPr>
          <a:lstStyle/>
          <a:p>
            <a:r>
              <a:rPr lang="en-US" dirty="0"/>
              <a:t>Initially proposed the use of Nb</a:t>
            </a:r>
            <a:r>
              <a:rPr lang="en-US" baseline="-25000" dirty="0"/>
              <a:t>3</a:t>
            </a:r>
            <a:r>
              <a:rPr lang="en-US" dirty="0"/>
              <a:t>Sn for SCUs in late 2001: first effort funded by LDRD in FY2002, with follow-on funding in FY2003 (6-period prototypes, </a:t>
            </a:r>
            <a:r>
              <a:rPr lang="en-US" dirty="0" err="1"/>
              <a:t>λ</a:t>
            </a:r>
            <a:r>
              <a:rPr lang="en-US" dirty="0"/>
              <a:t>=30mm)</a:t>
            </a:r>
          </a:p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SCU single yoke R&amp;D funded by ANL 2005-2006 (6 period, </a:t>
            </a:r>
            <a:r>
              <a:rPr lang="en-US" dirty="0" err="1"/>
              <a:t>λ</a:t>
            </a:r>
            <a:r>
              <a:rPr lang="en-US" dirty="0"/>
              <a:t>=14.8mm)</a:t>
            </a:r>
          </a:p>
          <a:p>
            <a:r>
              <a:rPr lang="en-US" dirty="0"/>
              <a:t>LBNL support for FEL development 2011-2013 included development of Nb</a:t>
            </a:r>
            <a:r>
              <a:rPr lang="en-US" baseline="-25000" dirty="0"/>
              <a:t>3</a:t>
            </a:r>
            <a:r>
              <a:rPr lang="en-US" dirty="0"/>
              <a:t>Sn SCUs; investment in winding and testing infrastructure</a:t>
            </a:r>
          </a:p>
          <a:p>
            <a:r>
              <a:rPr lang="en-US" dirty="0"/>
              <a:t>2016: ANL/LBNL/SLAC collaboration </a:t>
            </a:r>
          </a:p>
          <a:p>
            <a:pPr lvl="1"/>
            <a:r>
              <a:rPr lang="en-US" dirty="0"/>
              <a:t>Resulted in first 1.5m, </a:t>
            </a:r>
            <a:r>
              <a:rPr lang="en-US" dirty="0" err="1"/>
              <a:t>λ</a:t>
            </a:r>
            <a:r>
              <a:rPr lang="en-US" dirty="0"/>
              <a:t>=19mm Nb</a:t>
            </a:r>
            <a:r>
              <a:rPr lang="en-US" baseline="-25000" dirty="0"/>
              <a:t>3</a:t>
            </a:r>
            <a:r>
              <a:rPr lang="en-US" dirty="0"/>
              <a:t>Sn SCU prototype</a:t>
            </a:r>
          </a:p>
          <a:p>
            <a:pPr lvl="1"/>
            <a:r>
              <a:rPr lang="en-US" dirty="0"/>
              <a:t>Magnetic measurements in ANL cryostat</a:t>
            </a:r>
          </a:p>
          <a:p>
            <a:pPr lvl="1"/>
            <a:r>
              <a:rPr lang="en-US" dirty="0"/>
              <a:t>Current limited by one coil at ANL, coil was replaced and retested at LBL to meet the operating current requirement</a:t>
            </a:r>
          </a:p>
          <a:p>
            <a:pPr lvl="1"/>
            <a:r>
              <a:rPr lang="en-US" dirty="0"/>
              <a:t>Development of novel in-situ field correction system for superconducting undulators</a:t>
            </a:r>
          </a:p>
          <a:p>
            <a:pPr lvl="1"/>
            <a:r>
              <a:rPr lang="en-US" dirty="0"/>
              <a:t>Development of fast quench protection system for Nb</a:t>
            </a:r>
            <a:r>
              <a:rPr lang="en-US" baseline="-25000" dirty="0"/>
              <a:t>3</a:t>
            </a:r>
            <a:r>
              <a:rPr lang="en-US" dirty="0"/>
              <a:t>Sn undulators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3048000"/>
            <a:ext cx="11353800" cy="28194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2225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1922" y="3681333"/>
            <a:ext cx="3286126" cy="22449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Undulator Layout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228600" y="1295400"/>
            <a:ext cx="6248400" cy="2590800"/>
          </a:xfrm>
        </p:spPr>
        <p:txBody>
          <a:bodyPr>
            <a:normAutofit/>
          </a:bodyPr>
          <a:lstStyle/>
          <a:p>
            <a:r>
              <a:rPr lang="en-US" sz="1800" dirty="0"/>
              <a:t>Undulator period = 19.0 mm, gap = 8.0 mm, </a:t>
            </a:r>
            <a:r>
              <a:rPr lang="en-US" sz="1800" dirty="0" err="1"/>
              <a:t>B</a:t>
            </a:r>
            <a:r>
              <a:rPr lang="en-US" sz="1800" baseline="-25000" dirty="0" err="1"/>
              <a:t>eff</a:t>
            </a:r>
            <a:r>
              <a:rPr lang="en-US" sz="1800" dirty="0"/>
              <a:t> = 1.86 T</a:t>
            </a:r>
            <a:endParaRPr lang="en-US" sz="1800" baseline="-25000" dirty="0"/>
          </a:p>
          <a:p>
            <a:r>
              <a:rPr lang="en-US" sz="1800" dirty="0"/>
              <a:t>Single wire winding with winding direction reversals</a:t>
            </a:r>
            <a:endParaRPr lang="en-US" sz="1600" dirty="0"/>
          </a:p>
          <a:p>
            <a:pPr lvl="1"/>
            <a:r>
              <a:rPr lang="en-US" sz="1600" dirty="0"/>
              <a:t>0.6 mm diameter wire</a:t>
            </a:r>
          </a:p>
          <a:p>
            <a:pPr lvl="1"/>
            <a:r>
              <a:rPr lang="en-US" sz="1600" dirty="0"/>
              <a:t>60 </a:t>
            </a:r>
            <a:r>
              <a:rPr lang="en-US" sz="1600" dirty="0" err="1"/>
              <a:t>μm</a:t>
            </a:r>
            <a:r>
              <a:rPr lang="en-US" sz="1600" dirty="0"/>
              <a:t> thick s-glass braid insulation-=</a:t>
            </a:r>
            <a:r>
              <a:rPr lang="en-US" sz="1800" dirty="0"/>
              <a:t>Wire turns around at the end of the pole</a:t>
            </a:r>
          </a:p>
          <a:p>
            <a:r>
              <a:rPr lang="en-US" sz="1800" dirty="0"/>
              <a:t>Nb</a:t>
            </a:r>
            <a:r>
              <a:rPr lang="en-US" sz="1800" baseline="-25000" dirty="0"/>
              <a:t>3</a:t>
            </a:r>
            <a:r>
              <a:rPr lang="en-US" sz="1800" dirty="0"/>
              <a:t>Sn to </a:t>
            </a:r>
            <a:r>
              <a:rPr lang="en-US" sz="1800" dirty="0" err="1"/>
              <a:t>NbTi</a:t>
            </a:r>
            <a:r>
              <a:rPr lang="en-US" sz="1800" dirty="0"/>
              <a:t> joints at the end of the undulator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538B5683-00A8-41FC-9292-193884778415}" type="slidenum">
              <a:rPr lang="de-DE" smtClean="0"/>
              <a:pPr/>
              <a:t>44</a:t>
            </a:fld>
            <a:endParaRPr lang="de-DE" dirty="0"/>
          </a:p>
        </p:txBody>
      </p:sp>
      <p:grpSp>
        <p:nvGrpSpPr>
          <p:cNvPr id="45" name="Group 44"/>
          <p:cNvGrpSpPr/>
          <p:nvPr/>
        </p:nvGrpSpPr>
        <p:grpSpPr>
          <a:xfrm>
            <a:off x="9371534" y="4623624"/>
            <a:ext cx="2117887" cy="1414890"/>
            <a:chOff x="6428753" y="4558784"/>
            <a:chExt cx="2117887" cy="1414890"/>
          </a:xfrm>
        </p:grpSpPr>
        <p:sp>
          <p:nvSpPr>
            <p:cNvPr id="96" name="Oval 95"/>
            <p:cNvSpPr/>
            <p:nvPr/>
          </p:nvSpPr>
          <p:spPr>
            <a:xfrm>
              <a:off x="6757162" y="5821364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6917775" y="5821364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7078388" y="5821364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7239001" y="5821364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7399614" y="5821364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7560227" y="5821364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7720839" y="5821364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7881452" y="5821364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6837935" y="5677442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6998548" y="5677442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7159161" y="5677442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7319774" y="5677442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7480386" y="5677442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7640999" y="5677442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7801612" y="5677442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7962225" y="5677442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6756400" y="5535579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6917013" y="5535579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7077626" y="5535579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7238238" y="5535579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7398851" y="5535579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7559464" y="5535579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7720077" y="5535579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7880690" y="5535579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6837173" y="5391657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6997786" y="5391657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7158398" y="5391657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7319011" y="5391657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7479624" y="5391657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7640237" y="5391657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7800850" y="5391657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7961463" y="5391657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6757162" y="5246051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6917775" y="5246051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7078388" y="5246051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7239001" y="5246051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7399614" y="5246051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7560227" y="5246051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7720839" y="5246051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7881452" y="5246051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6837935" y="5102129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6998548" y="5102129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7159161" y="5102129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7319774" y="5102129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7480386" y="5102129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7640999" y="5102129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7801612" y="5102129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7962225" y="5102129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6756400" y="4960266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6917013" y="4960266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7077626" y="4960266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7238238" y="4960266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7398851" y="4960266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7559464" y="4960266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7720077" y="4960266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7880690" y="4960266"/>
              <a:ext cx="146304" cy="147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756401" y="4960266"/>
              <a:ext cx="1352128" cy="101340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6428753" y="4558784"/>
              <a:ext cx="2117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Single Wire Winding</a:t>
              </a:r>
            </a:p>
          </p:txBody>
        </p:sp>
      </p:grpSp>
      <p:cxnSp>
        <p:nvCxnSpPr>
          <p:cNvPr id="9" name="Straight Arrow Connector 8"/>
          <p:cNvCxnSpPr/>
          <p:nvPr/>
        </p:nvCxnSpPr>
        <p:spPr>
          <a:xfrm flipV="1">
            <a:off x="4570644" y="4951165"/>
            <a:ext cx="1219200" cy="304800"/>
          </a:xfrm>
          <a:prstGeom prst="straightConnector1">
            <a:avLst/>
          </a:prstGeom>
          <a:ln w="38100">
            <a:solidFill>
              <a:srgbClr val="3333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/>
          <p:nvPr/>
        </p:nvCxnSpPr>
        <p:spPr>
          <a:xfrm>
            <a:off x="8117596" y="4381132"/>
            <a:ext cx="1374773" cy="835365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091242" y="4570166"/>
            <a:ext cx="1393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Electron Beam</a:t>
            </a:r>
          </a:p>
        </p:txBody>
      </p:sp>
      <p:cxnSp>
        <p:nvCxnSpPr>
          <p:cNvPr id="105" name="Straight Arrow Connector 104"/>
          <p:cNvCxnSpPr/>
          <p:nvPr/>
        </p:nvCxnSpPr>
        <p:spPr>
          <a:xfrm>
            <a:off x="4865297" y="4076332"/>
            <a:ext cx="914400" cy="30480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4091242" y="3681334"/>
            <a:ext cx="1038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Joint Section</a:t>
            </a:r>
          </a:p>
        </p:txBody>
      </p:sp>
      <p:pic>
        <p:nvPicPr>
          <p:cNvPr id="65" name="Picture 64" descr="wire-wrap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253" y="1637932"/>
            <a:ext cx="3395985" cy="2615954"/>
          </a:xfrm>
          <a:prstGeom prst="rect">
            <a:avLst/>
          </a:prstGeom>
        </p:spPr>
      </p:pic>
      <p:cxnSp>
        <p:nvCxnSpPr>
          <p:cNvPr id="201" name="Straight Arrow Connector 200"/>
          <p:cNvCxnSpPr/>
          <p:nvPr/>
        </p:nvCxnSpPr>
        <p:spPr>
          <a:xfrm flipV="1">
            <a:off x="8117597" y="3886200"/>
            <a:ext cx="2144195" cy="494934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3937601" y="5588715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decoupled </a:t>
            </a:r>
          </a:p>
          <a:p>
            <a:r>
              <a:rPr lang="en-US" dirty="0"/>
              <a:t>end corrector</a:t>
            </a:r>
          </a:p>
        </p:txBody>
      </p:sp>
      <p:cxnSp>
        <p:nvCxnSpPr>
          <p:cNvPr id="84" name="Straight Arrow Connector 83"/>
          <p:cNvCxnSpPr/>
          <p:nvPr/>
        </p:nvCxnSpPr>
        <p:spPr>
          <a:xfrm flipV="1">
            <a:off x="5129444" y="5396845"/>
            <a:ext cx="1066800" cy="45720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757563" y="1230490"/>
            <a:ext cx="1666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+mj-lt"/>
              </a:rPr>
              <a:t>RRP Wire</a:t>
            </a:r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10436" y="1675517"/>
            <a:ext cx="1817899" cy="183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747742" y="3389227"/>
            <a:ext cx="2463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Basic SCU Layout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457200" y="3733800"/>
            <a:ext cx="3124200" cy="1984830"/>
            <a:chOff x="457200" y="3733800"/>
            <a:chExt cx="3124200" cy="1984830"/>
          </a:xfrm>
        </p:grpSpPr>
        <p:grpSp>
          <p:nvGrpSpPr>
            <p:cNvPr id="20" name="Group 19"/>
            <p:cNvGrpSpPr/>
            <p:nvPr/>
          </p:nvGrpSpPr>
          <p:grpSpPr>
            <a:xfrm>
              <a:off x="457200" y="3733800"/>
              <a:ext cx="3124200" cy="1984830"/>
              <a:chOff x="457200" y="3733800"/>
              <a:chExt cx="3124200" cy="198483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457200" y="4888516"/>
                <a:ext cx="3124200" cy="724268"/>
                <a:chOff x="383177" y="5098972"/>
                <a:chExt cx="3124200" cy="724268"/>
              </a:xfrm>
            </p:grpSpPr>
            <p:sp>
              <p:nvSpPr>
                <p:cNvPr id="95" name="Rectangle 94"/>
                <p:cNvSpPr/>
                <p:nvPr/>
              </p:nvSpPr>
              <p:spPr>
                <a:xfrm>
                  <a:off x="383177" y="5098972"/>
                  <a:ext cx="3124200" cy="724268"/>
                </a:xfrm>
                <a:prstGeom prst="rect">
                  <a:avLst/>
                </a:prstGeom>
                <a:solidFill>
                  <a:srgbClr val="0000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2" name="Group 11"/>
                <p:cNvGrpSpPr/>
                <p:nvPr/>
              </p:nvGrpSpPr>
              <p:grpSpPr>
                <a:xfrm>
                  <a:off x="511992" y="5105400"/>
                  <a:ext cx="2866570" cy="230482"/>
                  <a:chOff x="547916" y="5105400"/>
                  <a:chExt cx="2866570" cy="230482"/>
                </a:xfrm>
              </p:grpSpPr>
              <p:sp>
                <p:nvSpPr>
                  <p:cNvPr id="113" name="Rectangle 112"/>
                  <p:cNvSpPr/>
                  <p:nvPr/>
                </p:nvSpPr>
                <p:spPr>
                  <a:xfrm>
                    <a:off x="547916" y="5105400"/>
                    <a:ext cx="228600" cy="228648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4" name="Rectangle 113"/>
                  <p:cNvSpPr/>
                  <p:nvPr/>
                </p:nvSpPr>
                <p:spPr>
                  <a:xfrm>
                    <a:off x="3185886" y="5107186"/>
                    <a:ext cx="228600" cy="228648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Rectangle 114"/>
                  <p:cNvSpPr/>
                  <p:nvPr/>
                </p:nvSpPr>
                <p:spPr>
                  <a:xfrm>
                    <a:off x="2746226" y="5107186"/>
                    <a:ext cx="228600" cy="228648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Rectangle 115"/>
                  <p:cNvSpPr/>
                  <p:nvPr/>
                </p:nvSpPr>
                <p:spPr>
                  <a:xfrm>
                    <a:off x="2306564" y="5107234"/>
                    <a:ext cx="228600" cy="228648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Rectangle 116"/>
                  <p:cNvSpPr/>
                  <p:nvPr/>
                </p:nvSpPr>
                <p:spPr>
                  <a:xfrm>
                    <a:off x="1866902" y="5107234"/>
                    <a:ext cx="228600" cy="228648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Rectangle 117"/>
                  <p:cNvSpPr/>
                  <p:nvPr/>
                </p:nvSpPr>
                <p:spPr>
                  <a:xfrm>
                    <a:off x="1427240" y="5107234"/>
                    <a:ext cx="228600" cy="228648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9" name="Rectangle 118"/>
                  <p:cNvSpPr/>
                  <p:nvPr/>
                </p:nvSpPr>
                <p:spPr>
                  <a:xfrm>
                    <a:off x="987578" y="5107234"/>
                    <a:ext cx="228600" cy="228648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0" name="Group 119"/>
                <p:cNvGrpSpPr/>
                <p:nvPr/>
              </p:nvGrpSpPr>
              <p:grpSpPr>
                <a:xfrm>
                  <a:off x="511992" y="5589746"/>
                  <a:ext cx="2866570" cy="230482"/>
                  <a:chOff x="547916" y="5105400"/>
                  <a:chExt cx="2866570" cy="230482"/>
                </a:xfrm>
              </p:grpSpPr>
              <p:sp>
                <p:nvSpPr>
                  <p:cNvPr id="121" name="Rectangle 120"/>
                  <p:cNvSpPr/>
                  <p:nvPr/>
                </p:nvSpPr>
                <p:spPr>
                  <a:xfrm>
                    <a:off x="547916" y="5105400"/>
                    <a:ext cx="228600" cy="228648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Rectangle 121"/>
                  <p:cNvSpPr/>
                  <p:nvPr/>
                </p:nvSpPr>
                <p:spPr>
                  <a:xfrm>
                    <a:off x="3185886" y="5107186"/>
                    <a:ext cx="228600" cy="228648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Rectangle 122"/>
                  <p:cNvSpPr/>
                  <p:nvPr/>
                </p:nvSpPr>
                <p:spPr>
                  <a:xfrm>
                    <a:off x="2746226" y="5107186"/>
                    <a:ext cx="228600" cy="228648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Rectangle 123"/>
                  <p:cNvSpPr/>
                  <p:nvPr/>
                </p:nvSpPr>
                <p:spPr>
                  <a:xfrm>
                    <a:off x="2306564" y="5107234"/>
                    <a:ext cx="228600" cy="228648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Rectangle 124"/>
                  <p:cNvSpPr/>
                  <p:nvPr/>
                </p:nvSpPr>
                <p:spPr>
                  <a:xfrm>
                    <a:off x="1866902" y="5107234"/>
                    <a:ext cx="228600" cy="228648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6" name="Rectangle 125"/>
                  <p:cNvSpPr/>
                  <p:nvPr/>
                </p:nvSpPr>
                <p:spPr>
                  <a:xfrm>
                    <a:off x="1427240" y="5107234"/>
                    <a:ext cx="228600" cy="228648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Rectangle 126"/>
                  <p:cNvSpPr/>
                  <p:nvPr/>
                </p:nvSpPr>
                <p:spPr>
                  <a:xfrm>
                    <a:off x="987578" y="5107234"/>
                    <a:ext cx="228600" cy="228648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7" name="Group 16"/>
              <p:cNvGrpSpPr/>
              <p:nvPr/>
            </p:nvGrpSpPr>
            <p:grpSpPr>
              <a:xfrm>
                <a:off x="457200" y="3864429"/>
                <a:ext cx="3124200" cy="725763"/>
                <a:chOff x="383177" y="4074885"/>
                <a:chExt cx="3124200" cy="725763"/>
              </a:xfrm>
            </p:grpSpPr>
            <p:sp>
              <p:nvSpPr>
                <p:cNvPr id="8" name="Rectangle 7"/>
                <p:cNvSpPr/>
                <p:nvPr/>
              </p:nvSpPr>
              <p:spPr>
                <a:xfrm>
                  <a:off x="383177" y="4076332"/>
                  <a:ext cx="3124200" cy="724268"/>
                </a:xfrm>
                <a:prstGeom prst="rect">
                  <a:avLst/>
                </a:prstGeom>
                <a:solidFill>
                  <a:srgbClr val="0000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5" name="Group 14"/>
                <p:cNvGrpSpPr/>
                <p:nvPr/>
              </p:nvGrpSpPr>
              <p:grpSpPr>
                <a:xfrm>
                  <a:off x="511992" y="4570166"/>
                  <a:ext cx="2866570" cy="230482"/>
                  <a:chOff x="515258" y="4570166"/>
                  <a:chExt cx="2866570" cy="230482"/>
                </a:xfrm>
              </p:grpSpPr>
              <p:sp>
                <p:nvSpPr>
                  <p:cNvPr id="11" name="Rectangle 10"/>
                  <p:cNvSpPr/>
                  <p:nvPr/>
                </p:nvSpPr>
                <p:spPr>
                  <a:xfrm>
                    <a:off x="515258" y="4570166"/>
                    <a:ext cx="228600" cy="228648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" name="Rectangle 103"/>
                  <p:cNvSpPr/>
                  <p:nvPr/>
                </p:nvSpPr>
                <p:spPr>
                  <a:xfrm>
                    <a:off x="3153228" y="4571952"/>
                    <a:ext cx="228600" cy="228648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Rectangle 105"/>
                  <p:cNvSpPr/>
                  <p:nvPr/>
                </p:nvSpPr>
                <p:spPr>
                  <a:xfrm>
                    <a:off x="2713568" y="4571952"/>
                    <a:ext cx="228600" cy="228648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Rectangle 107"/>
                  <p:cNvSpPr/>
                  <p:nvPr/>
                </p:nvSpPr>
                <p:spPr>
                  <a:xfrm>
                    <a:off x="2273906" y="4572000"/>
                    <a:ext cx="228600" cy="228648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Rectangle 108"/>
                  <p:cNvSpPr/>
                  <p:nvPr/>
                </p:nvSpPr>
                <p:spPr>
                  <a:xfrm>
                    <a:off x="1834244" y="4572000"/>
                    <a:ext cx="228600" cy="228648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Rectangle 109"/>
                  <p:cNvSpPr/>
                  <p:nvPr/>
                </p:nvSpPr>
                <p:spPr>
                  <a:xfrm>
                    <a:off x="1394582" y="4572000"/>
                    <a:ext cx="228600" cy="228648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Rectangle 110"/>
                  <p:cNvSpPr/>
                  <p:nvPr/>
                </p:nvSpPr>
                <p:spPr>
                  <a:xfrm>
                    <a:off x="954920" y="4572000"/>
                    <a:ext cx="228600" cy="228648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8" name="Group 127"/>
                <p:cNvGrpSpPr/>
                <p:nvPr/>
              </p:nvGrpSpPr>
              <p:grpSpPr>
                <a:xfrm>
                  <a:off x="511992" y="4074885"/>
                  <a:ext cx="2866570" cy="230482"/>
                  <a:chOff x="547916" y="5105400"/>
                  <a:chExt cx="2866570" cy="230482"/>
                </a:xfrm>
              </p:grpSpPr>
              <p:sp>
                <p:nvSpPr>
                  <p:cNvPr id="129" name="Rectangle 128"/>
                  <p:cNvSpPr/>
                  <p:nvPr/>
                </p:nvSpPr>
                <p:spPr>
                  <a:xfrm>
                    <a:off x="547916" y="5105400"/>
                    <a:ext cx="228600" cy="228648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Rectangle 129"/>
                  <p:cNvSpPr/>
                  <p:nvPr/>
                </p:nvSpPr>
                <p:spPr>
                  <a:xfrm>
                    <a:off x="3185886" y="5107186"/>
                    <a:ext cx="228600" cy="228648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Rectangle 130"/>
                  <p:cNvSpPr/>
                  <p:nvPr/>
                </p:nvSpPr>
                <p:spPr>
                  <a:xfrm>
                    <a:off x="2746226" y="5107186"/>
                    <a:ext cx="228600" cy="228648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2" name="Rectangle 131"/>
                  <p:cNvSpPr/>
                  <p:nvPr/>
                </p:nvSpPr>
                <p:spPr>
                  <a:xfrm>
                    <a:off x="2306564" y="5107234"/>
                    <a:ext cx="228600" cy="228648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3" name="Rectangle 132"/>
                  <p:cNvSpPr/>
                  <p:nvPr/>
                </p:nvSpPr>
                <p:spPr>
                  <a:xfrm>
                    <a:off x="1866902" y="5107234"/>
                    <a:ext cx="228600" cy="228648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4" name="Rectangle 133"/>
                  <p:cNvSpPr/>
                  <p:nvPr/>
                </p:nvSpPr>
                <p:spPr>
                  <a:xfrm>
                    <a:off x="1427240" y="5107234"/>
                    <a:ext cx="228600" cy="228648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5" name="Rectangle 134"/>
                  <p:cNvSpPr/>
                  <p:nvPr/>
                </p:nvSpPr>
                <p:spPr>
                  <a:xfrm>
                    <a:off x="987578" y="5107234"/>
                    <a:ext cx="228600" cy="228648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8" name="TextBox 17"/>
              <p:cNvSpPr txBox="1"/>
              <p:nvPr/>
            </p:nvSpPr>
            <p:spPr>
              <a:xfrm>
                <a:off x="549969" y="4243201"/>
                <a:ext cx="3209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x</a:t>
                </a: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977720" y="4235336"/>
                <a:ext cx="3481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o</a:t>
                </a: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1417186" y="4250458"/>
                <a:ext cx="3209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x</a:t>
                </a:r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1844937" y="4242593"/>
                <a:ext cx="3481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o</a:t>
                </a:r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>
                <a:off x="2291671" y="4243202"/>
                <a:ext cx="3209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x</a:t>
                </a:r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2719422" y="4235337"/>
                <a:ext cx="3481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o</a:t>
                </a:r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3198828" y="4250458"/>
                <a:ext cx="3209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x</a:t>
                </a:r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>
                <a:off x="557222" y="4770735"/>
                <a:ext cx="3209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x</a:t>
                </a:r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984973" y="4762870"/>
                <a:ext cx="3481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o</a:t>
                </a:r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1424439" y="4777992"/>
                <a:ext cx="3209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x</a:t>
                </a: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1852190" y="4770127"/>
                <a:ext cx="3481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o</a:t>
                </a:r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2298924" y="4770736"/>
                <a:ext cx="3209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x</a:t>
                </a:r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>
                <a:off x="2726675" y="4762871"/>
                <a:ext cx="3481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o</a:t>
                </a:r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3206081" y="4777992"/>
                <a:ext cx="3209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x</a:t>
                </a:r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990442" y="3745295"/>
                <a:ext cx="3209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x</a:t>
                </a:r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1418193" y="3737430"/>
                <a:ext cx="3481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o</a:t>
                </a:r>
              </a:p>
            </p:txBody>
          </p:sp>
          <p:sp>
            <p:nvSpPr>
              <p:cNvPr id="151" name="TextBox 150"/>
              <p:cNvSpPr txBox="1"/>
              <p:nvPr/>
            </p:nvSpPr>
            <p:spPr>
              <a:xfrm>
                <a:off x="1857659" y="3752552"/>
                <a:ext cx="3209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x</a:t>
                </a:r>
              </a:p>
            </p:txBody>
          </p:sp>
          <p:sp>
            <p:nvSpPr>
              <p:cNvPr id="152" name="TextBox 151"/>
              <p:cNvSpPr txBox="1"/>
              <p:nvPr/>
            </p:nvSpPr>
            <p:spPr>
              <a:xfrm>
                <a:off x="2285410" y="3744687"/>
                <a:ext cx="3481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o</a:t>
                </a:r>
              </a:p>
            </p:txBody>
          </p:sp>
          <p:sp>
            <p:nvSpPr>
              <p:cNvPr id="153" name="TextBox 152"/>
              <p:cNvSpPr txBox="1"/>
              <p:nvPr/>
            </p:nvSpPr>
            <p:spPr>
              <a:xfrm>
                <a:off x="2732144" y="3745296"/>
                <a:ext cx="3209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x</a:t>
                </a:r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3159895" y="3737431"/>
                <a:ext cx="3481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o</a:t>
                </a:r>
              </a:p>
            </p:txBody>
          </p:sp>
          <p:sp>
            <p:nvSpPr>
              <p:cNvPr id="156" name="TextBox 155"/>
              <p:cNvSpPr txBox="1"/>
              <p:nvPr/>
            </p:nvSpPr>
            <p:spPr>
              <a:xfrm>
                <a:off x="999912" y="5249708"/>
                <a:ext cx="3209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x</a:t>
                </a:r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1427663" y="5241843"/>
                <a:ext cx="3481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o</a:t>
                </a:r>
              </a:p>
            </p:txBody>
          </p:sp>
          <p:sp>
            <p:nvSpPr>
              <p:cNvPr id="158" name="TextBox 157"/>
              <p:cNvSpPr txBox="1"/>
              <p:nvPr/>
            </p:nvSpPr>
            <p:spPr>
              <a:xfrm>
                <a:off x="1867129" y="5256965"/>
                <a:ext cx="3209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x</a:t>
                </a:r>
              </a:p>
            </p:txBody>
          </p:sp>
          <p:sp>
            <p:nvSpPr>
              <p:cNvPr id="159" name="TextBox 158"/>
              <p:cNvSpPr txBox="1"/>
              <p:nvPr/>
            </p:nvSpPr>
            <p:spPr>
              <a:xfrm>
                <a:off x="2294880" y="5249100"/>
                <a:ext cx="3481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o</a:t>
                </a:r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>
                <a:off x="2741614" y="5249709"/>
                <a:ext cx="3209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x</a:t>
                </a:r>
              </a:p>
            </p:txBody>
          </p:sp>
          <p:sp>
            <p:nvSpPr>
              <p:cNvPr id="161" name="TextBox 160"/>
              <p:cNvSpPr txBox="1"/>
              <p:nvPr/>
            </p:nvSpPr>
            <p:spPr>
              <a:xfrm>
                <a:off x="3169365" y="5241844"/>
                <a:ext cx="3481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o</a:t>
                </a:r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531223" y="3733800"/>
                <a:ext cx="3481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o</a:t>
                </a:r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531223" y="5238821"/>
                <a:ext cx="3481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o</a:t>
                </a:r>
              </a:p>
            </p:txBody>
          </p:sp>
        </p:grpSp>
        <p:cxnSp>
          <p:nvCxnSpPr>
            <p:cNvPr id="23" name="Straight Arrow Connector 22"/>
            <p:cNvCxnSpPr/>
            <p:nvPr/>
          </p:nvCxnSpPr>
          <p:spPr>
            <a:xfrm>
              <a:off x="923636" y="4661838"/>
              <a:ext cx="0" cy="15436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Arrow Connector 165"/>
            <p:cNvCxnSpPr/>
            <p:nvPr/>
          </p:nvCxnSpPr>
          <p:spPr>
            <a:xfrm>
              <a:off x="2712644" y="4661838"/>
              <a:ext cx="0" cy="15436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Arrow Connector 166"/>
            <p:cNvCxnSpPr/>
            <p:nvPr/>
          </p:nvCxnSpPr>
          <p:spPr>
            <a:xfrm flipH="1" flipV="1">
              <a:off x="1370888" y="4661838"/>
              <a:ext cx="0" cy="1554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/>
            <p:cNvCxnSpPr/>
            <p:nvPr/>
          </p:nvCxnSpPr>
          <p:spPr>
            <a:xfrm flipH="1" flipV="1">
              <a:off x="2265392" y="4661838"/>
              <a:ext cx="0" cy="1554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Arrow Connector 168"/>
            <p:cNvCxnSpPr/>
            <p:nvPr/>
          </p:nvCxnSpPr>
          <p:spPr>
            <a:xfrm flipH="1" flipV="1">
              <a:off x="3159895" y="4661838"/>
              <a:ext cx="0" cy="1554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Arrow Connector 169"/>
            <p:cNvCxnSpPr/>
            <p:nvPr/>
          </p:nvCxnSpPr>
          <p:spPr>
            <a:xfrm>
              <a:off x="1818140" y="4661838"/>
              <a:ext cx="0" cy="15436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47908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57CAC2-4AC7-E142-9C98-62A6D5140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Undulator components</a:t>
            </a:r>
          </a:p>
        </p:txBody>
      </p:sp>
      <p:sp>
        <p:nvSpPr>
          <p:cNvPr id="116" name="Shape 116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/>
              <a:t>45</a:t>
            </a:fld>
            <a:endParaRPr sz="1200"/>
          </a:p>
        </p:txBody>
      </p:sp>
      <p:grpSp>
        <p:nvGrpSpPr>
          <p:cNvPr id="122" name="Group 122"/>
          <p:cNvGrpSpPr/>
          <p:nvPr/>
        </p:nvGrpSpPr>
        <p:grpSpPr>
          <a:xfrm>
            <a:off x="6508407" y="3050068"/>
            <a:ext cx="3856168" cy="2977754"/>
            <a:chOff x="0" y="0"/>
            <a:chExt cx="3856166" cy="2977753"/>
          </a:xfrm>
        </p:grpSpPr>
        <p:sp>
          <p:nvSpPr>
            <p:cNvPr id="117" name="Shape 117"/>
            <p:cNvSpPr/>
            <p:nvPr/>
          </p:nvSpPr>
          <p:spPr>
            <a:xfrm>
              <a:off x="0" y="0"/>
              <a:ext cx="3847686" cy="2977748"/>
            </a:xfrm>
            <a:prstGeom prst="rect">
              <a:avLst/>
            </a:prstGeom>
            <a:solidFill>
              <a:srgbClr val="BFF8FC"/>
            </a:solidFill>
            <a:ln w="3175" cap="flat">
              <a:noFill/>
              <a:miter lim="400000"/>
            </a:ln>
            <a:effectLst>
              <a:outerShdw blurRad="50800" dir="18900000" rotWithShape="0">
                <a:srgbClr val="000000">
                  <a:alpha val="80000"/>
                </a:srgbClr>
              </a:outerShdw>
            </a:effectLst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584200">
                <a:defRPr sz="160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pic>
          <p:nvPicPr>
            <p:cNvPr id="118" name="pasted-image.pdf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150272" y="0"/>
              <a:ext cx="2705895" cy="2977754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119" name="pasted-image.pdf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479804" y="2061271"/>
              <a:ext cx="1267513" cy="800162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120" name="Shape 120"/>
            <p:cNvSpPr/>
            <p:nvPr/>
          </p:nvSpPr>
          <p:spPr>
            <a:xfrm flipV="1">
              <a:off x="1440089" y="854646"/>
              <a:ext cx="533263" cy="1268456"/>
            </a:xfrm>
            <a:prstGeom prst="line">
              <a:avLst/>
            </a:prstGeom>
            <a:noFill/>
            <a:ln w="12700" cap="flat">
              <a:solidFill>
                <a:srgbClr val="660B04"/>
              </a:solidFill>
              <a:prstDash val="solid"/>
              <a:miter lim="400000"/>
            </a:ln>
            <a:effectLst>
              <a:outerShdw blurRad="50800" dir="18900000" rotWithShape="0">
                <a:srgbClr val="000000">
                  <a:alpha val="80000"/>
                </a:srgbClr>
              </a:outerShdw>
            </a:effectLst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584200">
                <a:defRPr sz="160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121" name="Shape 121"/>
            <p:cNvSpPr/>
            <p:nvPr/>
          </p:nvSpPr>
          <p:spPr>
            <a:xfrm flipV="1">
              <a:off x="695836" y="816207"/>
              <a:ext cx="1162202" cy="1345333"/>
            </a:xfrm>
            <a:prstGeom prst="line">
              <a:avLst/>
            </a:prstGeom>
            <a:noFill/>
            <a:ln w="12700" cap="flat">
              <a:solidFill>
                <a:srgbClr val="660B04"/>
              </a:solidFill>
              <a:prstDash val="solid"/>
              <a:miter lim="400000"/>
            </a:ln>
            <a:effectLst>
              <a:outerShdw blurRad="50800" dir="18900000" rotWithShape="0">
                <a:srgbClr val="000000">
                  <a:alpha val="80000"/>
                </a:srgbClr>
              </a:outerShdw>
            </a:effectLst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584200">
                <a:defRPr sz="160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</p:grpSp>
      <p:pic>
        <p:nvPicPr>
          <p:cNvPr id="123" name="IMG_0293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8940" y="3037055"/>
            <a:ext cx="5331705" cy="3003779"/>
          </a:xfrm>
          <a:prstGeom prst="rect">
            <a:avLst/>
          </a:prstGeom>
        </p:spPr>
      </p:pic>
      <p:pic>
        <p:nvPicPr>
          <p:cNvPr id="124" name="image1.jpg" descr="fl-1000-0356d.jpg"/>
          <p:cNvPicPr/>
          <p:nvPr/>
        </p:nvPicPr>
        <p:blipFill>
          <a:blip r:embed="rId7"/>
          <a:stretch>
            <a:fillRect/>
          </a:stretch>
        </p:blipFill>
        <p:spPr>
          <a:xfrm>
            <a:off x="6585882" y="1237167"/>
            <a:ext cx="3806032" cy="1735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droppedImage.pdf"/>
          <p:cNvPicPr/>
          <p:nvPr/>
        </p:nvPicPr>
        <p:blipFill>
          <a:blip r:embed="rId8"/>
          <a:stretch>
            <a:fillRect/>
          </a:stretch>
        </p:blipFill>
        <p:spPr>
          <a:xfrm>
            <a:off x="1219200" y="1752600"/>
            <a:ext cx="5311187" cy="959212"/>
          </a:xfrm>
          <a:prstGeom prst="rect">
            <a:avLst/>
          </a:prstGeom>
          <a:ln w="12700">
            <a:miter lim="400000"/>
          </a:ln>
          <a:effectLst>
            <a:outerShdw blurRad="177800" dist="88900" dir="5400000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6658383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60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3" fill="hold" display="0">
                  <p:stCondLst>
                    <p:cond delay="indefinite"/>
                  </p:stCondLst>
                </p:cTn>
                <p:tgtEl>
                  <p:spTgt spid="123"/>
                </p:tgtEl>
              </p:cMediaNode>
            </p:video>
          </p:childTnLst>
        </p:cTn>
      </p:par>
    </p:tnLst>
    <p:bldLst>
      <p:bldP spid="122" grpId="0" animBg="1" advAuto="0"/>
      <p:bldP spid="123" grpId="0" animBg="1" advAuto="0"/>
      <p:bldP spid="124" grpId="0" animBg="1" advAuto="0"/>
      <p:bldP spid="125" grpId="0" animBg="1" advAuto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Coil Optimization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1265238"/>
            <a:ext cx="11430000" cy="1935163"/>
          </a:xfrm>
        </p:spPr>
        <p:txBody>
          <a:bodyPr>
            <a:normAutofit/>
          </a:bodyPr>
          <a:lstStyle/>
          <a:p>
            <a:r>
              <a:rPr lang="en-US" sz="2000" dirty="0"/>
              <a:t>Find optimal number of turns per layer and total layers necessary to meet peak field requirement (1.86 T @ </a:t>
            </a:r>
            <a:r>
              <a:rPr lang="en-US" sz="2000" dirty="0" err="1"/>
              <a:t>λ</a:t>
            </a:r>
            <a:r>
              <a:rPr lang="en-US" sz="2000" dirty="0"/>
              <a:t> = 19.0 mm, g = 8.0 mm)</a:t>
            </a:r>
          </a:p>
          <a:p>
            <a:r>
              <a:rPr lang="en-US" sz="2000" dirty="0"/>
              <a:t>Wire diameter = 0.6 mm, insulation thickness = 60 </a:t>
            </a:r>
            <a:r>
              <a:rPr lang="en-US" sz="2000" dirty="0" err="1"/>
              <a:t>μm</a:t>
            </a:r>
            <a:endParaRPr lang="en-US" sz="2000" dirty="0"/>
          </a:p>
          <a:p>
            <a:r>
              <a:rPr lang="en-US" sz="2000" dirty="0"/>
              <a:t>5 layers is sufficient to operate at 80 % of load line margin</a:t>
            </a:r>
          </a:p>
          <a:p>
            <a:r>
              <a:rPr lang="en-US" sz="2000" dirty="0"/>
              <a:t>Modest gains margin can be obtained by adding more layers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11B2D-A0FE-4BD3-B19B-FB6415511553}" type="slidenum">
              <a:rPr lang="en-US" smtClean="0"/>
              <a:pPr/>
              <a:t>46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8077200" y="3200400"/>
            <a:ext cx="3657600" cy="2971800"/>
            <a:chOff x="4343401" y="3200400"/>
            <a:chExt cx="3657600" cy="2971800"/>
          </a:xfrm>
        </p:grpSpPr>
        <p:pic>
          <p:nvPicPr>
            <p:cNvPr id="14" name="Picture 13" descr="C:\Documents and Settings\darbelaez\Desktop\SCU\LCLS_scu\figures\load_lines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1" y="3422453"/>
              <a:ext cx="3657600" cy="274974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/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5164441" y="3200400"/>
              <a:ext cx="2357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Load Line Comparison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074678" y="4417140"/>
              <a:ext cx="8905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</a:rPr>
                <a:t>On-Axis Field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13594" y="5028112"/>
              <a:ext cx="16938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Peak Conductor Field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046433" y="3886200"/>
              <a:ext cx="16337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Critical Current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437834" y="3154750"/>
            <a:ext cx="3617595" cy="3048000"/>
            <a:chOff x="533400" y="3154750"/>
            <a:chExt cx="3617595" cy="3048000"/>
          </a:xfrm>
        </p:grpSpPr>
        <p:grpSp>
          <p:nvGrpSpPr>
            <p:cNvPr id="8" name="Group 7"/>
            <p:cNvGrpSpPr/>
            <p:nvPr/>
          </p:nvGrpSpPr>
          <p:grpSpPr>
            <a:xfrm>
              <a:off x="533400" y="3154750"/>
              <a:ext cx="3617595" cy="3048000"/>
              <a:chOff x="381000" y="3200400"/>
              <a:chExt cx="3617595" cy="3048000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381000" y="3437729"/>
                <a:ext cx="3617595" cy="2810671"/>
                <a:chOff x="652156" y="3949897"/>
                <a:chExt cx="3617595" cy="2810671"/>
              </a:xfrm>
            </p:grpSpPr>
            <p:pic>
              <p:nvPicPr>
                <p:cNvPr id="7" name="Picture 6" descr="C:\Documents and Settings\darbelaez\Desktop\SCU\LCLS_scu\figures\coil_opt.eps"/>
                <p:cNvPicPr/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b="-3344"/>
                <a:stretch/>
              </p:blipFill>
              <p:spPr bwMode="auto">
                <a:xfrm>
                  <a:off x="652156" y="3949897"/>
                  <a:ext cx="3617595" cy="281067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" name="TextBox 8"/>
                <p:cNvSpPr txBox="1"/>
                <p:nvPr/>
              </p:nvSpPr>
              <p:spPr>
                <a:xfrm>
                  <a:off x="1607319" y="6489192"/>
                  <a:ext cx="1445804" cy="182880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tIns="0" bIns="0" rtlCol="0">
                  <a:normAutofit fontScale="92500" lnSpcReduction="10000"/>
                </a:bodyPr>
                <a:lstStyle/>
                <a:p>
                  <a:r>
                    <a:rPr lang="en-US" sz="1400" dirty="0">
                      <a:solidFill>
                        <a:srgbClr val="000000"/>
                      </a:solidFill>
                    </a:rPr>
                    <a:t>Number of layers </a:t>
                  </a:r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 rot="16200000">
                  <a:off x="-363113" y="5127640"/>
                  <a:ext cx="2396280" cy="304799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tIns="0" bIns="0" rtlCol="0">
                  <a:noAutofit/>
                </a:bodyPr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</a:rPr>
                    <a:t>Number of turns per layer</a:t>
                  </a: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1169633" y="3200400"/>
                <a:ext cx="18694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Load Line Margin</a:t>
                </a: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 rot="16200000">
              <a:off x="-310890" y="4521775"/>
              <a:ext cx="2131604" cy="22751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tIns="0" bIns="0" rtlCol="0">
              <a:norm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Number of turns per layer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636001" y="3963144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Optimizing ratio of coil width to pole thickness</a:t>
            </a:r>
          </a:p>
        </p:txBody>
      </p:sp>
      <p:cxnSp>
        <p:nvCxnSpPr>
          <p:cNvPr id="21" name="Straight Arrow Connector 20"/>
          <p:cNvCxnSpPr>
            <a:stCxn id="13" idx="3"/>
            <a:endCxn id="10" idx="0"/>
          </p:cNvCxnSpPr>
          <p:nvPr/>
        </p:nvCxnSpPr>
        <p:spPr>
          <a:xfrm>
            <a:off x="3845801" y="4255532"/>
            <a:ext cx="622505" cy="4666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266977" y="4540019"/>
            <a:ext cx="3702426" cy="1615202"/>
            <a:chOff x="804216" y="3293228"/>
            <a:chExt cx="3702426" cy="1615202"/>
          </a:xfrm>
        </p:grpSpPr>
        <p:grpSp>
          <p:nvGrpSpPr>
            <p:cNvPr id="25" name="Group 24"/>
            <p:cNvGrpSpPr/>
            <p:nvPr/>
          </p:nvGrpSpPr>
          <p:grpSpPr>
            <a:xfrm>
              <a:off x="804216" y="3293228"/>
              <a:ext cx="1914767" cy="1615202"/>
              <a:chOff x="804216" y="3293228"/>
              <a:chExt cx="1914767" cy="1615202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4"/>
              <a:srcRect l="76522" r="2352"/>
              <a:stretch/>
            </p:blipFill>
            <p:spPr>
              <a:xfrm>
                <a:off x="804216" y="3293228"/>
                <a:ext cx="1022151" cy="1614534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4"/>
              <a:srcRect l="76522" r="2352"/>
              <a:stretch/>
            </p:blipFill>
            <p:spPr>
              <a:xfrm>
                <a:off x="1696832" y="3301796"/>
                <a:ext cx="1022151" cy="1606634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2591875" y="3301128"/>
              <a:ext cx="1914767" cy="1607302"/>
              <a:chOff x="813452" y="3301796"/>
              <a:chExt cx="1914767" cy="1607302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4"/>
              <a:srcRect l="76522" r="2352"/>
              <a:stretch/>
            </p:blipFill>
            <p:spPr>
              <a:xfrm>
                <a:off x="813452" y="3302464"/>
                <a:ext cx="1022151" cy="1606634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4"/>
              <a:srcRect l="76522" r="2352"/>
              <a:stretch/>
            </p:blipFill>
            <p:spPr>
              <a:xfrm>
                <a:off x="1706068" y="3301796"/>
                <a:ext cx="1022151" cy="160663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442893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darbelaez\Desktop\contours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28"/>
          <a:stretch>
            <a:fillRect/>
          </a:stretch>
        </p:blipFill>
        <p:spPr bwMode="auto">
          <a:xfrm>
            <a:off x="3566810" y="2737716"/>
            <a:ext cx="5529615" cy="278053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End Designs and Non-Ideal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1"/>
            <a:ext cx="11430000" cy="1447799"/>
          </a:xfrm>
        </p:spPr>
        <p:txBody>
          <a:bodyPr>
            <a:normAutofit/>
          </a:bodyPr>
          <a:lstStyle/>
          <a:p>
            <a:r>
              <a:rPr lang="en-US" sz="2000" dirty="0"/>
              <a:t>End design leads to zero angle and displacement at ends with ideal infinite permeability material</a:t>
            </a:r>
          </a:p>
          <a:p>
            <a:r>
              <a:rPr lang="en-US" sz="2000" dirty="0"/>
              <a:t>Saturation of the undulator core and poles leads to non-ideal effects</a:t>
            </a:r>
          </a:p>
          <a:p>
            <a:pPr lvl="1"/>
            <a:r>
              <a:rPr lang="en-US" sz="1800" dirty="0"/>
              <a:t>Pole saturation changes the local kick strength</a:t>
            </a:r>
          </a:p>
          <a:p>
            <a:pPr lvl="1"/>
            <a:r>
              <a:rPr lang="en-US" sz="1800" dirty="0"/>
              <a:t>Pole and core saturation leads to non-ideal global effects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11B2D-A0FE-4BD3-B19B-FB6415511553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5143464" y="3205419"/>
            <a:ext cx="420624" cy="457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5875057" y="3079764"/>
            <a:ext cx="420624" cy="1737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6606650" y="2945962"/>
            <a:ext cx="420624" cy="30175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7338243" y="2912621"/>
            <a:ext cx="420624" cy="34564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8069836" y="2912621"/>
            <a:ext cx="420624" cy="34564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5572851" y="4195429"/>
            <a:ext cx="2884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Variation in Pole Saturation 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2471297" y="3687597"/>
            <a:ext cx="1497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Core Saturation near end</a:t>
            </a:r>
          </a:p>
        </p:txBody>
      </p:sp>
      <p:cxnSp>
        <p:nvCxnSpPr>
          <p:cNvPr id="96" name="Straight Arrow Connector 95"/>
          <p:cNvCxnSpPr/>
          <p:nvPr/>
        </p:nvCxnSpPr>
        <p:spPr>
          <a:xfrm flipV="1">
            <a:off x="3615443" y="4080216"/>
            <a:ext cx="1532784" cy="46787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0" name="Rectangle 119"/>
          <p:cNvSpPr/>
          <p:nvPr/>
        </p:nvSpPr>
        <p:spPr>
          <a:xfrm>
            <a:off x="5149947" y="4768334"/>
            <a:ext cx="420624" cy="457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5871812" y="4759415"/>
            <a:ext cx="420624" cy="1737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6603405" y="4752077"/>
            <a:ext cx="420624" cy="30175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7334998" y="4757648"/>
            <a:ext cx="420624" cy="34564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8066591" y="4757648"/>
            <a:ext cx="420624" cy="34564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Straight Arrow Connector 97"/>
          <p:cNvCxnSpPr/>
          <p:nvPr/>
        </p:nvCxnSpPr>
        <p:spPr>
          <a:xfrm flipH="1">
            <a:off x="5084303" y="4564761"/>
            <a:ext cx="746134" cy="418298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 flipH="1">
            <a:off x="5715223" y="4584226"/>
            <a:ext cx="118110" cy="474737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>
            <a:off x="5833334" y="4574499"/>
            <a:ext cx="593387" cy="369651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>
            <a:off x="5810635" y="4571255"/>
            <a:ext cx="1335932" cy="372894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1894123" y="4734943"/>
            <a:ext cx="1497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Flux through the end</a:t>
            </a:r>
          </a:p>
        </p:txBody>
      </p:sp>
      <p:cxnSp>
        <p:nvCxnSpPr>
          <p:cNvPr id="126" name="Straight Arrow Connector 125"/>
          <p:cNvCxnSpPr/>
          <p:nvPr/>
        </p:nvCxnSpPr>
        <p:spPr>
          <a:xfrm flipV="1">
            <a:off x="2999358" y="4535565"/>
            <a:ext cx="1394302" cy="609601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905000" y="5562601"/>
            <a:ext cx="5956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dirty="0">
                <a:solidFill>
                  <a:srgbClr val="FF0000"/>
                </a:solidFill>
              </a:rPr>
              <a:t>2D calculations are shown to demonstrate the principles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>
                <a:solidFill>
                  <a:srgbClr val="FF0000"/>
                </a:solidFill>
              </a:rPr>
              <a:t>For accurate results 3D calculation must be used</a:t>
            </a:r>
          </a:p>
        </p:txBody>
      </p:sp>
    </p:spTree>
    <p:extLst>
      <p:ext uri="{BB962C8B-B14F-4D97-AF65-F5344CB8AC3E}">
        <p14:creationId xmlns:p14="http://schemas.microsoft.com/office/powerpoint/2010/main" val="8825880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Global Field Effects</a:t>
            </a:r>
          </a:p>
        </p:txBody>
      </p:sp>
      <p:sp>
        <p:nvSpPr>
          <p:cNvPr id="230" name="Slide Number Placeholder 229"/>
          <p:cNvSpPr>
            <a:spLocks noGrp="1"/>
          </p:cNvSpPr>
          <p:nvPr>
            <p:ph type="sldNum" sz="quarter" idx="12"/>
          </p:nvPr>
        </p:nvSpPr>
        <p:spPr>
          <a:xfrm>
            <a:off x="9694126" y="6111876"/>
            <a:ext cx="516675" cy="365125"/>
          </a:xfrm>
        </p:spPr>
        <p:txBody>
          <a:bodyPr/>
          <a:lstStyle/>
          <a:p>
            <a:fld id="{7BA11B2D-A0FE-4BD3-B19B-FB6415511553}" type="slidenum">
              <a:rPr lang="en-US" smtClean="0"/>
              <a:pPr/>
              <a:t>48</a:t>
            </a:fld>
            <a:endParaRPr lang="en-US" dirty="0"/>
          </a:p>
        </p:txBody>
      </p:sp>
      <p:grpSp>
        <p:nvGrpSpPr>
          <p:cNvPr id="2" name="Group 142"/>
          <p:cNvGrpSpPr/>
          <p:nvPr/>
        </p:nvGrpSpPr>
        <p:grpSpPr>
          <a:xfrm>
            <a:off x="1676400" y="1694287"/>
            <a:ext cx="4324738" cy="1447800"/>
            <a:chOff x="247262" y="2514600"/>
            <a:chExt cx="4324738" cy="1447800"/>
          </a:xfrm>
        </p:grpSpPr>
        <p:grpSp>
          <p:nvGrpSpPr>
            <p:cNvPr id="3" name="Group 51"/>
            <p:cNvGrpSpPr/>
            <p:nvPr/>
          </p:nvGrpSpPr>
          <p:grpSpPr>
            <a:xfrm>
              <a:off x="609600" y="2514600"/>
              <a:ext cx="3657600" cy="1447800"/>
              <a:chOff x="533400" y="2514600"/>
              <a:chExt cx="3657600" cy="1447800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533400" y="2514600"/>
                <a:ext cx="3657600" cy="5334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533400" y="3429000"/>
                <a:ext cx="3657600" cy="5334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" name="Group 22"/>
              <p:cNvGrpSpPr/>
              <p:nvPr/>
            </p:nvGrpSpPr>
            <p:grpSpPr>
              <a:xfrm>
                <a:off x="685800" y="2514600"/>
                <a:ext cx="152400" cy="152400"/>
                <a:chOff x="685800" y="2362200"/>
                <a:chExt cx="152400" cy="152400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685800" y="2362200"/>
                  <a:ext cx="152400" cy="1524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685800" y="2362200"/>
                  <a:ext cx="15240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 flipV="1">
                  <a:off x="685800" y="2362200"/>
                  <a:ext cx="15240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Group 23"/>
              <p:cNvGrpSpPr/>
              <p:nvPr/>
            </p:nvGrpSpPr>
            <p:grpSpPr>
              <a:xfrm>
                <a:off x="685800" y="2895600"/>
                <a:ext cx="152400" cy="152400"/>
                <a:chOff x="685800" y="2362200"/>
                <a:chExt cx="152400" cy="152400"/>
              </a:xfrm>
            </p:grpSpPr>
            <p:sp>
              <p:nvSpPr>
                <p:cNvPr id="25" name="Rectangle 24"/>
                <p:cNvSpPr/>
                <p:nvPr/>
              </p:nvSpPr>
              <p:spPr>
                <a:xfrm>
                  <a:off x="685800" y="2362200"/>
                  <a:ext cx="152400" cy="1524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685800" y="2362200"/>
                  <a:ext cx="15240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 flipV="1">
                  <a:off x="685800" y="2362200"/>
                  <a:ext cx="15240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Group 27"/>
              <p:cNvGrpSpPr/>
              <p:nvPr/>
            </p:nvGrpSpPr>
            <p:grpSpPr>
              <a:xfrm>
                <a:off x="685800" y="3429000"/>
                <a:ext cx="152400" cy="152400"/>
                <a:chOff x="685800" y="2362200"/>
                <a:chExt cx="152400" cy="152400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685800" y="2362200"/>
                  <a:ext cx="152400" cy="1524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685800" y="2362200"/>
                  <a:ext cx="15240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flipV="1">
                  <a:off x="685800" y="2362200"/>
                  <a:ext cx="15240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Group 31"/>
              <p:cNvGrpSpPr/>
              <p:nvPr/>
            </p:nvGrpSpPr>
            <p:grpSpPr>
              <a:xfrm>
                <a:off x="685800" y="3810000"/>
                <a:ext cx="152400" cy="152400"/>
                <a:chOff x="685800" y="2362200"/>
                <a:chExt cx="152400" cy="152400"/>
              </a:xfrm>
            </p:grpSpPr>
            <p:sp>
              <p:nvSpPr>
                <p:cNvPr id="33" name="Rectangle 32"/>
                <p:cNvSpPr/>
                <p:nvPr/>
              </p:nvSpPr>
              <p:spPr>
                <a:xfrm>
                  <a:off x="685800" y="2362200"/>
                  <a:ext cx="152400" cy="1524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685800" y="2362200"/>
                  <a:ext cx="15240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 flipV="1">
                  <a:off x="685800" y="2362200"/>
                  <a:ext cx="15240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Group 35"/>
              <p:cNvGrpSpPr/>
              <p:nvPr/>
            </p:nvGrpSpPr>
            <p:grpSpPr>
              <a:xfrm>
                <a:off x="3886200" y="2514600"/>
                <a:ext cx="152400" cy="152400"/>
                <a:chOff x="685800" y="2362200"/>
                <a:chExt cx="152400" cy="152400"/>
              </a:xfrm>
            </p:grpSpPr>
            <p:sp>
              <p:nvSpPr>
                <p:cNvPr id="37" name="Rectangle 36"/>
                <p:cNvSpPr/>
                <p:nvPr/>
              </p:nvSpPr>
              <p:spPr>
                <a:xfrm>
                  <a:off x="685800" y="2362200"/>
                  <a:ext cx="152400" cy="1524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685800" y="2362200"/>
                  <a:ext cx="15240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flipV="1">
                  <a:off x="685800" y="2362200"/>
                  <a:ext cx="15240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" name="Group 39"/>
              <p:cNvGrpSpPr/>
              <p:nvPr/>
            </p:nvGrpSpPr>
            <p:grpSpPr>
              <a:xfrm>
                <a:off x="3886200" y="2895600"/>
                <a:ext cx="152400" cy="152400"/>
                <a:chOff x="685800" y="2362200"/>
                <a:chExt cx="152400" cy="152400"/>
              </a:xfrm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685800" y="2362200"/>
                  <a:ext cx="152400" cy="1524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685800" y="2362200"/>
                  <a:ext cx="15240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flipV="1">
                  <a:off x="685800" y="2362200"/>
                  <a:ext cx="15240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Group 43"/>
              <p:cNvGrpSpPr/>
              <p:nvPr/>
            </p:nvGrpSpPr>
            <p:grpSpPr>
              <a:xfrm>
                <a:off x="3886200" y="3429000"/>
                <a:ext cx="152400" cy="152400"/>
                <a:chOff x="685800" y="2362200"/>
                <a:chExt cx="152400" cy="152400"/>
              </a:xfrm>
            </p:grpSpPr>
            <p:sp>
              <p:nvSpPr>
                <p:cNvPr id="45" name="Rectangle 44"/>
                <p:cNvSpPr/>
                <p:nvPr/>
              </p:nvSpPr>
              <p:spPr>
                <a:xfrm>
                  <a:off x="685800" y="2362200"/>
                  <a:ext cx="152400" cy="1524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685800" y="2362200"/>
                  <a:ext cx="15240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flipV="1">
                  <a:off x="685800" y="2362200"/>
                  <a:ext cx="15240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47"/>
              <p:cNvGrpSpPr/>
              <p:nvPr/>
            </p:nvGrpSpPr>
            <p:grpSpPr>
              <a:xfrm>
                <a:off x="3886200" y="3810000"/>
                <a:ext cx="152400" cy="152400"/>
                <a:chOff x="685800" y="2362200"/>
                <a:chExt cx="152400" cy="152400"/>
              </a:xfrm>
            </p:grpSpPr>
            <p:sp>
              <p:nvSpPr>
                <p:cNvPr id="49" name="Rectangle 48"/>
                <p:cNvSpPr/>
                <p:nvPr/>
              </p:nvSpPr>
              <p:spPr>
                <a:xfrm>
                  <a:off x="685800" y="2362200"/>
                  <a:ext cx="152400" cy="1524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685800" y="2362200"/>
                  <a:ext cx="15240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 flipV="1">
                  <a:off x="685800" y="2362200"/>
                  <a:ext cx="15240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1" name="Straight Connector 90"/>
            <p:cNvCxnSpPr/>
            <p:nvPr/>
          </p:nvCxnSpPr>
          <p:spPr>
            <a:xfrm>
              <a:off x="304800" y="3238500"/>
              <a:ext cx="4267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6" name="Picture 2" descr="C:\Users\darbelaez\Desktop\field_lines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7262" y="2827179"/>
              <a:ext cx="1657350" cy="841375"/>
            </a:xfrm>
            <a:prstGeom prst="rect">
              <a:avLst/>
            </a:prstGeom>
            <a:noFill/>
          </p:spPr>
        </p:pic>
        <p:pic>
          <p:nvPicPr>
            <p:cNvPr id="1027" name="Picture 3" descr="C:\Users\darbelaez\Desktop\field_lines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>
              <a:off x="2895600" y="2819400"/>
              <a:ext cx="1657350" cy="841375"/>
            </a:xfrm>
            <a:prstGeom prst="rect">
              <a:avLst/>
            </a:prstGeom>
            <a:noFill/>
          </p:spPr>
        </p:pic>
        <p:grpSp>
          <p:nvGrpSpPr>
            <p:cNvPr id="16" name="Group 137"/>
            <p:cNvGrpSpPr/>
            <p:nvPr/>
          </p:nvGrpSpPr>
          <p:grpSpPr>
            <a:xfrm>
              <a:off x="1080894" y="3114869"/>
              <a:ext cx="805444" cy="228600"/>
              <a:chOff x="1080894" y="3114869"/>
              <a:chExt cx="805444" cy="228600"/>
            </a:xfrm>
          </p:grpSpPr>
          <p:cxnSp>
            <p:nvCxnSpPr>
              <p:cNvPr id="132" name="Straight Arrow Connector 131"/>
              <p:cNvCxnSpPr/>
              <p:nvPr/>
            </p:nvCxnSpPr>
            <p:spPr>
              <a:xfrm flipV="1">
                <a:off x="1886338" y="3114869"/>
                <a:ext cx="0" cy="2286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Arrow Connector 132"/>
              <p:cNvCxnSpPr/>
              <p:nvPr/>
            </p:nvCxnSpPr>
            <p:spPr>
              <a:xfrm flipV="1">
                <a:off x="1332724" y="3114869"/>
                <a:ext cx="0" cy="2286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Arrow Connector 133"/>
              <p:cNvCxnSpPr/>
              <p:nvPr/>
            </p:nvCxnSpPr>
            <p:spPr>
              <a:xfrm flipV="1">
                <a:off x="1080894" y="3114869"/>
                <a:ext cx="0" cy="2286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38"/>
            <p:cNvGrpSpPr/>
            <p:nvPr/>
          </p:nvGrpSpPr>
          <p:grpSpPr>
            <a:xfrm rot="10800000">
              <a:off x="2914262" y="3124200"/>
              <a:ext cx="810207" cy="228600"/>
              <a:chOff x="1076131" y="3114869"/>
              <a:chExt cx="810207" cy="228600"/>
            </a:xfrm>
          </p:grpSpPr>
          <p:cxnSp>
            <p:nvCxnSpPr>
              <p:cNvPr id="140" name="Straight Arrow Connector 139"/>
              <p:cNvCxnSpPr/>
              <p:nvPr/>
            </p:nvCxnSpPr>
            <p:spPr>
              <a:xfrm flipV="1">
                <a:off x="1886338" y="3114869"/>
                <a:ext cx="0" cy="2286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Arrow Connector 140"/>
              <p:cNvCxnSpPr/>
              <p:nvPr/>
            </p:nvCxnSpPr>
            <p:spPr>
              <a:xfrm flipV="1">
                <a:off x="1332724" y="3114869"/>
                <a:ext cx="0" cy="2286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Arrow Connector 141"/>
              <p:cNvCxnSpPr/>
              <p:nvPr/>
            </p:nvCxnSpPr>
            <p:spPr>
              <a:xfrm flipV="1">
                <a:off x="1076131" y="3114869"/>
                <a:ext cx="0" cy="2286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Group 219"/>
          <p:cNvGrpSpPr/>
          <p:nvPr/>
        </p:nvGrpSpPr>
        <p:grpSpPr>
          <a:xfrm>
            <a:off x="1733939" y="3888212"/>
            <a:ext cx="4386457" cy="1447800"/>
            <a:chOff x="2667000" y="4572000"/>
            <a:chExt cx="4386457" cy="1447800"/>
          </a:xfrm>
        </p:grpSpPr>
        <p:sp>
          <p:nvSpPr>
            <p:cNvPr id="157" name="Rectangle 156"/>
            <p:cNvSpPr/>
            <p:nvPr/>
          </p:nvSpPr>
          <p:spPr>
            <a:xfrm>
              <a:off x="3029338" y="4572000"/>
              <a:ext cx="3657600" cy="5334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6"/>
            <p:cNvSpPr/>
            <p:nvPr/>
          </p:nvSpPr>
          <p:spPr>
            <a:xfrm>
              <a:off x="3029338" y="5486400"/>
              <a:ext cx="3657600" cy="5334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22"/>
            <p:cNvGrpSpPr/>
            <p:nvPr/>
          </p:nvGrpSpPr>
          <p:grpSpPr>
            <a:xfrm>
              <a:off x="3181738" y="4572000"/>
              <a:ext cx="152400" cy="152400"/>
              <a:chOff x="685800" y="2362200"/>
              <a:chExt cx="152400" cy="152400"/>
            </a:xfrm>
          </p:grpSpPr>
          <p:sp>
            <p:nvSpPr>
              <p:cNvPr id="188" name="Rectangle 187"/>
              <p:cNvSpPr/>
              <p:nvPr/>
            </p:nvSpPr>
            <p:spPr>
              <a:xfrm>
                <a:off x="685800" y="2362200"/>
                <a:ext cx="152400" cy="1524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9" name="Straight Connector 19"/>
              <p:cNvCxnSpPr/>
              <p:nvPr/>
            </p:nvCxnSpPr>
            <p:spPr>
              <a:xfrm>
                <a:off x="685800" y="2362200"/>
                <a:ext cx="152400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20"/>
              <p:cNvCxnSpPr/>
              <p:nvPr/>
            </p:nvCxnSpPr>
            <p:spPr>
              <a:xfrm flipV="1">
                <a:off x="685800" y="2362200"/>
                <a:ext cx="152400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3"/>
            <p:cNvGrpSpPr/>
            <p:nvPr/>
          </p:nvGrpSpPr>
          <p:grpSpPr>
            <a:xfrm>
              <a:off x="3181738" y="4953000"/>
              <a:ext cx="152400" cy="152400"/>
              <a:chOff x="685800" y="2362200"/>
              <a:chExt cx="152400" cy="152400"/>
            </a:xfrm>
          </p:grpSpPr>
          <p:sp>
            <p:nvSpPr>
              <p:cNvPr id="185" name="Rectangle 184"/>
              <p:cNvSpPr/>
              <p:nvPr/>
            </p:nvSpPr>
            <p:spPr>
              <a:xfrm>
                <a:off x="685800" y="2362200"/>
                <a:ext cx="152400" cy="1524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6" name="Straight Connector 185"/>
              <p:cNvCxnSpPr/>
              <p:nvPr/>
            </p:nvCxnSpPr>
            <p:spPr>
              <a:xfrm>
                <a:off x="685800" y="2362200"/>
                <a:ext cx="152400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 flipV="1">
                <a:off x="685800" y="2362200"/>
                <a:ext cx="152400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7"/>
            <p:cNvGrpSpPr/>
            <p:nvPr/>
          </p:nvGrpSpPr>
          <p:grpSpPr>
            <a:xfrm>
              <a:off x="3181738" y="5486400"/>
              <a:ext cx="152400" cy="152400"/>
              <a:chOff x="685800" y="2362200"/>
              <a:chExt cx="152400" cy="152400"/>
            </a:xfrm>
          </p:grpSpPr>
          <p:sp>
            <p:nvSpPr>
              <p:cNvPr id="182" name="Rectangle 181"/>
              <p:cNvSpPr/>
              <p:nvPr/>
            </p:nvSpPr>
            <p:spPr>
              <a:xfrm>
                <a:off x="685800" y="2362200"/>
                <a:ext cx="152400" cy="1524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3" name="Straight Connector 182"/>
              <p:cNvCxnSpPr/>
              <p:nvPr/>
            </p:nvCxnSpPr>
            <p:spPr>
              <a:xfrm>
                <a:off x="685800" y="2362200"/>
                <a:ext cx="152400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 flipV="1">
                <a:off x="685800" y="2362200"/>
                <a:ext cx="152400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31"/>
            <p:cNvGrpSpPr/>
            <p:nvPr/>
          </p:nvGrpSpPr>
          <p:grpSpPr>
            <a:xfrm>
              <a:off x="3181738" y="5867400"/>
              <a:ext cx="152400" cy="152400"/>
              <a:chOff x="685800" y="2362200"/>
              <a:chExt cx="152400" cy="152400"/>
            </a:xfrm>
          </p:grpSpPr>
          <p:sp>
            <p:nvSpPr>
              <p:cNvPr id="179" name="Rectangle 178"/>
              <p:cNvSpPr/>
              <p:nvPr/>
            </p:nvSpPr>
            <p:spPr>
              <a:xfrm>
                <a:off x="685800" y="2362200"/>
                <a:ext cx="152400" cy="1524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0" name="Straight Connector 179"/>
              <p:cNvCxnSpPr/>
              <p:nvPr/>
            </p:nvCxnSpPr>
            <p:spPr>
              <a:xfrm>
                <a:off x="685800" y="2362200"/>
                <a:ext cx="152400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 flipV="1">
                <a:off x="685800" y="2362200"/>
                <a:ext cx="152400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35"/>
            <p:cNvGrpSpPr/>
            <p:nvPr/>
          </p:nvGrpSpPr>
          <p:grpSpPr>
            <a:xfrm>
              <a:off x="6382138" y="4572000"/>
              <a:ext cx="152400" cy="152400"/>
              <a:chOff x="685800" y="2362200"/>
              <a:chExt cx="152400" cy="152400"/>
            </a:xfrm>
          </p:grpSpPr>
          <p:sp>
            <p:nvSpPr>
              <p:cNvPr id="176" name="Rectangle 175"/>
              <p:cNvSpPr/>
              <p:nvPr/>
            </p:nvSpPr>
            <p:spPr>
              <a:xfrm>
                <a:off x="685800" y="2362200"/>
                <a:ext cx="152400" cy="1524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7" name="Straight Connector 176"/>
              <p:cNvCxnSpPr/>
              <p:nvPr/>
            </p:nvCxnSpPr>
            <p:spPr>
              <a:xfrm>
                <a:off x="685800" y="2362200"/>
                <a:ext cx="152400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 flipV="1">
                <a:off x="685800" y="2362200"/>
                <a:ext cx="152400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4" name="Group 39"/>
            <p:cNvGrpSpPr/>
            <p:nvPr/>
          </p:nvGrpSpPr>
          <p:grpSpPr>
            <a:xfrm>
              <a:off x="6382138" y="4953000"/>
              <a:ext cx="152400" cy="152400"/>
              <a:chOff x="685800" y="2362200"/>
              <a:chExt cx="152400" cy="152400"/>
            </a:xfrm>
          </p:grpSpPr>
          <p:sp>
            <p:nvSpPr>
              <p:cNvPr id="173" name="Rectangle 172"/>
              <p:cNvSpPr/>
              <p:nvPr/>
            </p:nvSpPr>
            <p:spPr>
              <a:xfrm>
                <a:off x="685800" y="2362200"/>
                <a:ext cx="152400" cy="1524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4" name="Straight Connector 173"/>
              <p:cNvCxnSpPr/>
              <p:nvPr/>
            </p:nvCxnSpPr>
            <p:spPr>
              <a:xfrm>
                <a:off x="685800" y="2362200"/>
                <a:ext cx="152400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 flipV="1">
                <a:off x="685800" y="2362200"/>
                <a:ext cx="152400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5" name="Group 43"/>
            <p:cNvGrpSpPr/>
            <p:nvPr/>
          </p:nvGrpSpPr>
          <p:grpSpPr>
            <a:xfrm>
              <a:off x="6382138" y="5486400"/>
              <a:ext cx="152400" cy="152400"/>
              <a:chOff x="685800" y="2362200"/>
              <a:chExt cx="152400" cy="152400"/>
            </a:xfrm>
          </p:grpSpPr>
          <p:sp>
            <p:nvSpPr>
              <p:cNvPr id="170" name="Rectangle 169"/>
              <p:cNvSpPr/>
              <p:nvPr/>
            </p:nvSpPr>
            <p:spPr>
              <a:xfrm>
                <a:off x="685800" y="2362200"/>
                <a:ext cx="152400" cy="1524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1" name="Straight Connector 170"/>
              <p:cNvCxnSpPr/>
              <p:nvPr/>
            </p:nvCxnSpPr>
            <p:spPr>
              <a:xfrm>
                <a:off x="685800" y="2362200"/>
                <a:ext cx="152400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 flipV="1">
                <a:off x="685800" y="2362200"/>
                <a:ext cx="152400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6" name="Group 47"/>
            <p:cNvGrpSpPr/>
            <p:nvPr/>
          </p:nvGrpSpPr>
          <p:grpSpPr>
            <a:xfrm>
              <a:off x="6382138" y="5867400"/>
              <a:ext cx="152400" cy="152400"/>
              <a:chOff x="685800" y="2362200"/>
              <a:chExt cx="152400" cy="152400"/>
            </a:xfrm>
          </p:grpSpPr>
          <p:sp>
            <p:nvSpPr>
              <p:cNvPr id="167" name="Rectangle 166"/>
              <p:cNvSpPr/>
              <p:nvPr/>
            </p:nvSpPr>
            <p:spPr>
              <a:xfrm>
                <a:off x="685800" y="2362200"/>
                <a:ext cx="152400" cy="1524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8" name="Straight Connector 167"/>
              <p:cNvCxnSpPr/>
              <p:nvPr/>
            </p:nvCxnSpPr>
            <p:spPr>
              <a:xfrm>
                <a:off x="685800" y="2362200"/>
                <a:ext cx="152400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 flipV="1">
                <a:off x="685800" y="2362200"/>
                <a:ext cx="152400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6" name="Straight Connector 145"/>
            <p:cNvCxnSpPr/>
            <p:nvPr/>
          </p:nvCxnSpPr>
          <p:spPr>
            <a:xfrm>
              <a:off x="2724538" y="5295900"/>
              <a:ext cx="4267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30" name="Picture 6" descr="C:\Users\darbelaez\Desktop\field_lines_odd_poles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67000" y="4852993"/>
              <a:ext cx="1957387" cy="890588"/>
            </a:xfrm>
            <a:prstGeom prst="rect">
              <a:avLst/>
            </a:prstGeom>
            <a:noFill/>
          </p:spPr>
        </p:pic>
        <p:pic>
          <p:nvPicPr>
            <p:cNvPr id="213" name="Picture 6" descr="C:\Users\darbelaez\Desktop\field_lines_odd_poles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0800000">
              <a:off x="5096070" y="4848226"/>
              <a:ext cx="1957387" cy="890588"/>
            </a:xfrm>
            <a:prstGeom prst="rect">
              <a:avLst/>
            </a:prstGeom>
            <a:noFill/>
          </p:spPr>
        </p:pic>
        <p:cxnSp>
          <p:nvCxnSpPr>
            <p:cNvPr id="214" name="Straight Arrow Connector 213"/>
            <p:cNvCxnSpPr/>
            <p:nvPr/>
          </p:nvCxnSpPr>
          <p:spPr>
            <a:xfrm flipV="1">
              <a:off x="3505200" y="5176837"/>
              <a:ext cx="0" cy="2286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Arrow Connector 214"/>
            <p:cNvCxnSpPr/>
            <p:nvPr/>
          </p:nvCxnSpPr>
          <p:spPr>
            <a:xfrm flipV="1">
              <a:off x="4033837" y="5176837"/>
              <a:ext cx="0" cy="2286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Arrow Connector 215"/>
            <p:cNvCxnSpPr/>
            <p:nvPr/>
          </p:nvCxnSpPr>
          <p:spPr>
            <a:xfrm flipV="1">
              <a:off x="4605333" y="5176837"/>
              <a:ext cx="0" cy="2286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/>
            <p:cNvCxnSpPr/>
            <p:nvPr/>
          </p:nvCxnSpPr>
          <p:spPr>
            <a:xfrm flipV="1">
              <a:off x="5124642" y="5176837"/>
              <a:ext cx="0" cy="2286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/>
            <p:cNvCxnSpPr/>
            <p:nvPr/>
          </p:nvCxnSpPr>
          <p:spPr>
            <a:xfrm flipV="1">
              <a:off x="5696162" y="5176837"/>
              <a:ext cx="0" cy="2286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Arrow Connector 218"/>
            <p:cNvCxnSpPr/>
            <p:nvPr/>
          </p:nvCxnSpPr>
          <p:spPr>
            <a:xfrm flipV="1">
              <a:off x="6220028" y="5176837"/>
              <a:ext cx="0" cy="2286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2" name="Straight Connector 221"/>
          <p:cNvCxnSpPr/>
          <p:nvPr/>
        </p:nvCxnSpPr>
        <p:spPr>
          <a:xfrm>
            <a:off x="8368003" y="1618087"/>
            <a:ext cx="0" cy="167640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3" name="Straight Connector 222"/>
          <p:cNvCxnSpPr/>
          <p:nvPr/>
        </p:nvCxnSpPr>
        <p:spPr>
          <a:xfrm>
            <a:off x="7086600" y="2456287"/>
            <a:ext cx="2590800" cy="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8" name="TextBox 227"/>
          <p:cNvSpPr txBox="1"/>
          <p:nvPr/>
        </p:nvSpPr>
        <p:spPr>
          <a:xfrm>
            <a:off x="8077200" y="1541887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229" name="TextBox 228"/>
          <p:cNvSpPr txBox="1"/>
          <p:nvPr/>
        </p:nvSpPr>
        <p:spPr>
          <a:xfrm>
            <a:off x="9534331" y="2380087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</a:p>
        </p:txBody>
      </p:sp>
      <p:cxnSp>
        <p:nvCxnSpPr>
          <p:cNvPr id="231" name="Straight Connector 230"/>
          <p:cNvCxnSpPr/>
          <p:nvPr/>
        </p:nvCxnSpPr>
        <p:spPr>
          <a:xfrm>
            <a:off x="7382070" y="2151487"/>
            <a:ext cx="1971869" cy="6096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4" name="TextBox 233"/>
          <p:cNvSpPr txBox="1"/>
          <p:nvPr/>
        </p:nvSpPr>
        <p:spPr>
          <a:xfrm>
            <a:off x="7391400" y="1237087"/>
            <a:ext cx="2101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On-Axis Field Profile</a:t>
            </a:r>
          </a:p>
        </p:txBody>
      </p:sp>
      <p:cxnSp>
        <p:nvCxnSpPr>
          <p:cNvPr id="235" name="Straight Connector 234"/>
          <p:cNvCxnSpPr/>
          <p:nvPr/>
        </p:nvCxnSpPr>
        <p:spPr>
          <a:xfrm>
            <a:off x="8381224" y="3812012"/>
            <a:ext cx="0" cy="16764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/>
          <p:nvPr/>
        </p:nvCxnSpPr>
        <p:spPr>
          <a:xfrm>
            <a:off x="7086600" y="4650212"/>
            <a:ext cx="25908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7" name="TextBox 236"/>
          <p:cNvSpPr txBox="1"/>
          <p:nvPr/>
        </p:nvSpPr>
        <p:spPr>
          <a:xfrm>
            <a:off x="8077200" y="3735812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238" name="TextBox 237"/>
          <p:cNvSpPr txBox="1"/>
          <p:nvPr/>
        </p:nvSpPr>
        <p:spPr>
          <a:xfrm>
            <a:off x="9534331" y="457401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</a:p>
        </p:txBody>
      </p:sp>
      <p:cxnSp>
        <p:nvCxnSpPr>
          <p:cNvPr id="239" name="Straight Connector 238"/>
          <p:cNvCxnSpPr/>
          <p:nvPr/>
        </p:nvCxnSpPr>
        <p:spPr>
          <a:xfrm>
            <a:off x="7428724" y="4345412"/>
            <a:ext cx="190500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" name="TextBox 239"/>
          <p:cNvSpPr txBox="1"/>
          <p:nvPr/>
        </p:nvSpPr>
        <p:spPr>
          <a:xfrm>
            <a:off x="7391400" y="3431012"/>
            <a:ext cx="2101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On-Axis Field Profile</a:t>
            </a:r>
          </a:p>
        </p:txBody>
      </p:sp>
      <p:sp>
        <p:nvSpPr>
          <p:cNvPr id="243" name="TextBox 242"/>
          <p:cNvSpPr txBox="1"/>
          <p:nvPr/>
        </p:nvSpPr>
        <p:spPr>
          <a:xfrm>
            <a:off x="2362201" y="1143001"/>
            <a:ext cx="4113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Even # of poles, Odd # of coils</a:t>
            </a:r>
          </a:p>
        </p:txBody>
      </p:sp>
      <p:sp>
        <p:nvSpPr>
          <p:cNvPr id="244" name="TextBox 243"/>
          <p:cNvSpPr txBox="1"/>
          <p:nvPr/>
        </p:nvSpPr>
        <p:spPr>
          <a:xfrm>
            <a:off x="2209801" y="3336926"/>
            <a:ext cx="4113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Odd # of poles, Even # of coils</a:t>
            </a:r>
          </a:p>
        </p:txBody>
      </p:sp>
      <p:sp>
        <p:nvSpPr>
          <p:cNvPr id="245" name="TextBox 244"/>
          <p:cNvSpPr txBox="1"/>
          <p:nvPr/>
        </p:nvSpPr>
        <p:spPr>
          <a:xfrm>
            <a:off x="2286000" y="1694287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cw</a:t>
            </a:r>
            <a:endParaRPr lang="en-US" dirty="0"/>
          </a:p>
        </p:txBody>
      </p:sp>
      <p:sp>
        <p:nvSpPr>
          <p:cNvPr id="246" name="TextBox 245"/>
          <p:cNvSpPr txBox="1"/>
          <p:nvPr/>
        </p:nvSpPr>
        <p:spPr>
          <a:xfrm>
            <a:off x="5019869" y="1694287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cw</a:t>
            </a:r>
            <a:endParaRPr lang="en-US" dirty="0"/>
          </a:p>
        </p:txBody>
      </p:sp>
      <p:sp>
        <p:nvSpPr>
          <p:cNvPr id="247" name="TextBox 246"/>
          <p:cNvSpPr txBox="1"/>
          <p:nvPr/>
        </p:nvSpPr>
        <p:spPr>
          <a:xfrm>
            <a:off x="2286001" y="2696555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ccw</a:t>
            </a:r>
            <a:endParaRPr lang="en-US" dirty="0"/>
          </a:p>
        </p:txBody>
      </p:sp>
      <p:sp>
        <p:nvSpPr>
          <p:cNvPr id="248" name="TextBox 247"/>
          <p:cNvSpPr txBox="1"/>
          <p:nvPr/>
        </p:nvSpPr>
        <p:spPr>
          <a:xfrm>
            <a:off x="4875249" y="2712880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ccw</a:t>
            </a:r>
            <a:endParaRPr lang="en-US" dirty="0"/>
          </a:p>
        </p:txBody>
      </p:sp>
      <p:sp>
        <p:nvSpPr>
          <p:cNvPr id="249" name="TextBox 248"/>
          <p:cNvSpPr txBox="1"/>
          <p:nvPr/>
        </p:nvSpPr>
        <p:spPr>
          <a:xfrm>
            <a:off x="2352869" y="382134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cw</a:t>
            </a:r>
            <a:endParaRPr lang="en-US" dirty="0"/>
          </a:p>
        </p:txBody>
      </p:sp>
      <p:sp>
        <p:nvSpPr>
          <p:cNvPr id="250" name="TextBox 249"/>
          <p:cNvSpPr txBox="1"/>
          <p:nvPr/>
        </p:nvSpPr>
        <p:spPr>
          <a:xfrm>
            <a:off x="4937754" y="3821343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ccw</a:t>
            </a:r>
            <a:endParaRPr lang="en-US" dirty="0"/>
          </a:p>
        </p:txBody>
      </p:sp>
      <p:sp>
        <p:nvSpPr>
          <p:cNvPr id="251" name="TextBox 250"/>
          <p:cNvSpPr txBox="1"/>
          <p:nvPr/>
        </p:nvSpPr>
        <p:spPr>
          <a:xfrm>
            <a:off x="5008986" y="496434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cw</a:t>
            </a:r>
            <a:endParaRPr lang="en-US" dirty="0"/>
          </a:p>
        </p:txBody>
      </p:sp>
      <p:sp>
        <p:nvSpPr>
          <p:cNvPr id="252" name="TextBox 251"/>
          <p:cNvSpPr txBox="1"/>
          <p:nvPr/>
        </p:nvSpPr>
        <p:spPr>
          <a:xfrm>
            <a:off x="2352870" y="4964343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ccw</a:t>
            </a:r>
            <a:endParaRPr lang="en-US" dirty="0"/>
          </a:p>
        </p:txBody>
      </p:sp>
      <p:sp>
        <p:nvSpPr>
          <p:cNvPr id="227" name="TextBox 226"/>
          <p:cNvSpPr txBox="1"/>
          <p:nvPr/>
        </p:nvSpPr>
        <p:spPr>
          <a:xfrm>
            <a:off x="1717868" y="5546413"/>
            <a:ext cx="7046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Number of turns are chosen to cancel these effects in an ideal case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Global field effects are present due to saturation</a:t>
            </a:r>
          </a:p>
        </p:txBody>
      </p:sp>
    </p:spTree>
    <p:extLst>
      <p:ext uri="{BB962C8B-B14F-4D97-AF65-F5344CB8AC3E}">
        <p14:creationId xmlns:p14="http://schemas.microsoft.com/office/powerpoint/2010/main" val="38641212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534887" y="2831069"/>
            <a:ext cx="3980710" cy="3170375"/>
            <a:chOff x="5163288" y="3013729"/>
            <a:chExt cx="3980710" cy="3170375"/>
          </a:xfrm>
        </p:grpSpPr>
        <p:pic>
          <p:nvPicPr>
            <p:cNvPr id="17" name="Picture 16" descr="field_corr1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3288" y="3198572"/>
              <a:ext cx="3980710" cy="298553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943600" y="3013729"/>
              <a:ext cx="2348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Effect of end corrector</a:t>
              </a:r>
            </a:p>
          </p:txBody>
        </p:sp>
        <p:cxnSp>
          <p:nvCxnSpPr>
            <p:cNvPr id="11" name="Straight Arrow Connector 10"/>
            <p:cNvCxnSpPr>
              <a:stCxn id="19" idx="1"/>
            </p:cNvCxnSpPr>
            <p:nvPr/>
          </p:nvCxnSpPr>
          <p:spPr>
            <a:xfrm flipH="1">
              <a:off x="6234804" y="5001810"/>
              <a:ext cx="446812" cy="11390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19" idx="3"/>
            </p:cNvCxnSpPr>
            <p:nvPr/>
          </p:nvCxnSpPr>
          <p:spPr>
            <a:xfrm>
              <a:off x="7892923" y="5001810"/>
              <a:ext cx="362275" cy="18699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6865887" y="4061781"/>
              <a:ext cx="16685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global field </a:t>
              </a:r>
              <a:endParaRPr lang="en-US" baseline="30000" dirty="0">
                <a:solidFill>
                  <a:srgbClr val="000000"/>
                </a:solidFill>
              </a:endParaRPr>
            </a:p>
          </p:txBody>
        </p:sp>
        <p:cxnSp>
          <p:nvCxnSpPr>
            <p:cNvPr id="14" name="Straight Arrow Connector 13"/>
            <p:cNvCxnSpPr>
              <a:stCxn id="13" idx="1"/>
            </p:cNvCxnSpPr>
            <p:nvPr/>
          </p:nvCxnSpPr>
          <p:spPr>
            <a:xfrm flipH="1" flipV="1">
              <a:off x="6703459" y="3832249"/>
              <a:ext cx="162428" cy="4141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6681616" y="4814820"/>
              <a:ext cx="1211307" cy="373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local kicks</a:t>
              </a:r>
              <a:endParaRPr lang="en-US" baseline="30000" dirty="0">
                <a:solidFill>
                  <a:srgbClr val="00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697247" y="5520989"/>
              <a:ext cx="1518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odd# of poles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Field Correction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1219201"/>
            <a:ext cx="10058400" cy="1600200"/>
          </a:xfrm>
        </p:spPr>
        <p:txBody>
          <a:bodyPr>
            <a:normAutofit/>
          </a:bodyPr>
          <a:lstStyle/>
          <a:p>
            <a:r>
              <a:rPr lang="en-US" dirty="0"/>
              <a:t>Coils are wound in first and last pocket of each core</a:t>
            </a:r>
          </a:p>
          <a:p>
            <a:r>
              <a:rPr lang="en-US" dirty="0"/>
              <a:t>Produces a global correction + local kick</a:t>
            </a:r>
          </a:p>
          <a:p>
            <a:r>
              <a:rPr lang="en-US" dirty="0"/>
              <a:t>Strength is chosen to cancel only global field error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11B2D-A0FE-4BD3-B19B-FB6415511553}" type="slidenum">
              <a:rPr lang="en-US" smtClean="0"/>
              <a:pPr/>
              <a:t>49</a:t>
            </a:fld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1752600" y="2743201"/>
            <a:ext cx="4938169" cy="3508177"/>
            <a:chOff x="548231" y="2743200"/>
            <a:chExt cx="4938169" cy="3508177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231" y="2743200"/>
              <a:ext cx="4210153" cy="3100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3886200" y="5410200"/>
              <a:ext cx="1600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  <a:latin typeface="+mj-lt"/>
                </a:rPr>
                <a:t>Main coil 1/8 of nominal size (red)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 flipV="1">
              <a:off x="3429000" y="5410200"/>
              <a:ext cx="467228" cy="2617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895600" y="5943600"/>
              <a:ext cx="2209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  <a:latin typeface="+mj-lt"/>
                </a:rPr>
                <a:t>corrector coil (orange)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 flipV="1">
              <a:off x="3124200" y="5638800"/>
              <a:ext cx="228600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7875" r="2352"/>
          <a:stretch/>
        </p:blipFill>
        <p:spPr>
          <a:xfrm>
            <a:off x="7772399" y="1161472"/>
            <a:ext cx="4343401" cy="16066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781472" y="1399311"/>
            <a:ext cx="609600" cy="111529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748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>
            <a:extLst>
              <a:ext uri="{FF2B5EF4-FFF2-40B4-BE49-F238E27FC236}">
                <a16:creationId xmlns:a16="http://schemas.microsoft.com/office/drawing/2014/main" id="{7CC2E08A-AF81-0D4F-A846-603B373DA2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Undulator and Wiggler characteristics:</a:t>
            </a:r>
            <a:br>
              <a:rPr lang="en-US" altLang="en-US" sz="3200"/>
            </a:br>
            <a:r>
              <a:rPr lang="en-US" altLang="en-US" sz="3200"/>
              <a:t>Field properties</a:t>
            </a:r>
          </a:p>
        </p:txBody>
      </p:sp>
      <p:sp>
        <p:nvSpPr>
          <p:cNvPr id="7179" name="Rectangle 11">
            <a:extLst>
              <a:ext uri="{FF2B5EF4-FFF2-40B4-BE49-F238E27FC236}">
                <a16:creationId xmlns:a16="http://schemas.microsoft.com/office/drawing/2014/main" id="{84CA1F98-E24D-4646-8527-D100C5546B3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1369220"/>
            <a:ext cx="87630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000" dirty="0"/>
              <a:t>These are magnetic devices generating fields transverse to the passing charged particles, usually designed to be inserted into a ring to generate synchrotron radiation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/>
              <a:t>Fields can be “planar”, helical, or variable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/>
              <a:t>Planar devices exhibit vertical focusing</a:t>
            </a:r>
          </a:p>
          <a:p>
            <a:pPr lvl="1">
              <a:lnSpc>
                <a:spcPct val="90000"/>
              </a:lnSpc>
              <a:buFont typeface="Symbol" pitchFamily="2" charset="2"/>
              <a:buChar char="Þ"/>
            </a:pPr>
            <a:r>
              <a:rPr lang="en-US" altLang="en-US" sz="1800" dirty="0"/>
              <a:t>There is always some coupling of device to beam-physics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2C71AF10-0CA8-2045-96DB-342475C51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B9BD-53D8-0749-AE7D-68D2E8FA1D1F}" type="slidenum">
              <a:rPr lang="en-US" altLang="en-US"/>
              <a:pPr/>
              <a:t>5</a:t>
            </a:fld>
            <a:endParaRPr lang="en-US" alt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FE9EAB8-EEFA-1640-9E1B-2AF9D6C6C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6" r="56879" b="44177"/>
          <a:stretch>
            <a:fillRect/>
          </a:stretch>
        </p:blipFill>
        <p:spPr bwMode="auto">
          <a:xfrm>
            <a:off x="9372600" y="3632201"/>
            <a:ext cx="2514600" cy="185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Rectangle 4">
            <a:extLst>
              <a:ext uri="{FF2B5EF4-FFF2-40B4-BE49-F238E27FC236}">
                <a16:creationId xmlns:a16="http://schemas.microsoft.com/office/drawing/2014/main" id="{5D4AC0A9-744A-094B-8939-A559EA2C2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" y="3444876"/>
            <a:ext cx="77597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dirty="0"/>
              <a:t>Fields are characterized by oscillation period and field strength</a:t>
            </a:r>
          </a:p>
          <a:p>
            <a:pPr lvl="1"/>
            <a:r>
              <a:rPr lang="en-US" altLang="en-US" sz="1800" dirty="0"/>
              <a:t>Strength parameter K distinguishes radiation properties</a:t>
            </a:r>
          </a:p>
          <a:p>
            <a:pPr lvl="1">
              <a:buFontTx/>
              <a:buNone/>
            </a:pPr>
            <a:endParaRPr lang="en-US" altLang="en-US" sz="1800" dirty="0"/>
          </a:p>
        </p:txBody>
      </p:sp>
      <p:graphicFrame>
        <p:nvGraphicFramePr>
          <p:cNvPr id="7173" name="Object 5">
            <a:extLst>
              <a:ext uri="{FF2B5EF4-FFF2-40B4-BE49-F238E27FC236}">
                <a16:creationId xmlns:a16="http://schemas.microsoft.com/office/drawing/2014/main" id="{5E8A77FC-E075-DA4D-A859-6443AFACD6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1657242"/>
              </p:ext>
            </p:extLst>
          </p:nvPr>
        </p:nvGraphicFramePr>
        <p:xfrm>
          <a:off x="1188983" y="4386498"/>
          <a:ext cx="4648200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1" name="Equation" r:id="rId4" imgW="47104300" imgH="4686300" progId="Equation.DSMT4">
                  <p:embed/>
                </p:oleObj>
              </mc:Choice>
              <mc:Fallback>
                <p:oleObj name="Equation" r:id="rId4" imgW="47104300" imgH="4686300" progId="Equation.DSMT4">
                  <p:embed/>
                  <p:pic>
                    <p:nvPicPr>
                      <p:cNvPr id="7173" name="Object 5">
                        <a:extLst>
                          <a:ext uri="{FF2B5EF4-FFF2-40B4-BE49-F238E27FC236}">
                            <a16:creationId xmlns:a16="http://schemas.microsoft.com/office/drawing/2014/main" id="{5E8A77FC-E075-DA4D-A859-6443AFACD68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8983" y="4386498"/>
                        <a:ext cx="4648200" cy="461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4" name="Object 6">
            <a:extLst>
              <a:ext uri="{FF2B5EF4-FFF2-40B4-BE49-F238E27FC236}">
                <a16:creationId xmlns:a16="http://schemas.microsoft.com/office/drawing/2014/main" id="{17478160-4807-7C4D-9923-1C3B706146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7891515"/>
              </p:ext>
            </p:extLst>
          </p:nvPr>
        </p:nvGraphicFramePr>
        <p:xfrm>
          <a:off x="1036583" y="4843697"/>
          <a:ext cx="5791200" cy="7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2" name="Equation" r:id="rId6" imgW="71386700" imgH="8775700" progId="Equation.DSMT4">
                  <p:embed/>
                </p:oleObj>
              </mc:Choice>
              <mc:Fallback>
                <p:oleObj name="Equation" r:id="rId6" imgW="71386700" imgH="8775700" progId="Equation.DSMT4">
                  <p:embed/>
                  <p:pic>
                    <p:nvPicPr>
                      <p:cNvPr id="7174" name="Object 6">
                        <a:extLst>
                          <a:ext uri="{FF2B5EF4-FFF2-40B4-BE49-F238E27FC236}">
                            <a16:creationId xmlns:a16="http://schemas.microsoft.com/office/drawing/2014/main" id="{17478160-4807-7C4D-9923-1C3B706146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6583" y="4843697"/>
                        <a:ext cx="5791200" cy="712788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0" name="Text Box 12">
            <a:extLst>
              <a:ext uri="{FF2B5EF4-FFF2-40B4-BE49-F238E27FC236}">
                <a16:creationId xmlns:a16="http://schemas.microsoft.com/office/drawing/2014/main" id="{93A41F30-A7E9-7242-A0B0-138885B44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5570539"/>
            <a:ext cx="3962400" cy="64928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200"/>
              <a:t>Brian Kincaid, JAP 1977; </a:t>
            </a:r>
          </a:p>
          <a:p>
            <a:r>
              <a:rPr lang="en-US" altLang="en-US" sz="1200"/>
              <a:t>See R. Schlueter, Res. Memo 88-57, LLNL 1988 for wiggler field harmonics and focusing </a:t>
            </a:r>
          </a:p>
        </p:txBody>
      </p:sp>
      <p:pic>
        <p:nvPicPr>
          <p:cNvPr id="7181" name="Picture 13">
            <a:extLst>
              <a:ext uri="{FF2B5EF4-FFF2-40B4-BE49-F238E27FC236}">
                <a16:creationId xmlns:a16="http://schemas.microsoft.com/office/drawing/2014/main" id="{1E8986FC-F1DC-D147-9B16-4491B7A5E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1234008"/>
            <a:ext cx="2971800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6828" r="3398"/>
          <a:stretch/>
        </p:blipFill>
        <p:spPr>
          <a:xfrm>
            <a:off x="7829093" y="1159907"/>
            <a:ext cx="4343401" cy="16066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End Kick Correction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1"/>
            <a:ext cx="9906000" cy="1905000"/>
          </a:xfrm>
        </p:spPr>
        <p:txBody>
          <a:bodyPr>
            <a:normAutofit/>
          </a:bodyPr>
          <a:lstStyle/>
          <a:p>
            <a:r>
              <a:rPr lang="en-US" dirty="0"/>
              <a:t>Magnetically decoupled from main undulator core</a:t>
            </a:r>
          </a:p>
          <a:p>
            <a:r>
              <a:rPr lang="en-US" dirty="0"/>
              <a:t>Produces only local kicks</a:t>
            </a:r>
          </a:p>
          <a:p>
            <a:r>
              <a:rPr lang="en-US" dirty="0"/>
              <a:t>Field clamps are used to minimize stray field</a:t>
            </a:r>
          </a:p>
          <a:p>
            <a:r>
              <a:rPr lang="en-US" dirty="0"/>
              <a:t>Compact design (fits under splice joint in Nb</a:t>
            </a:r>
            <a:r>
              <a:rPr lang="en-US" baseline="-25000" dirty="0"/>
              <a:t>3</a:t>
            </a:r>
            <a:r>
              <a:rPr lang="en-US" dirty="0"/>
              <a:t>Sn device)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11B2D-A0FE-4BD3-B19B-FB6415511553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3286324"/>
            <a:ext cx="3841077" cy="2809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6687289" y="3059669"/>
            <a:ext cx="3980709" cy="3192075"/>
            <a:chOff x="5163288" y="3059668"/>
            <a:chExt cx="3980709" cy="319207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3288" y="3266211"/>
              <a:ext cx="3980709" cy="298553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096000" y="3059668"/>
              <a:ext cx="2348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Effect of end corrector</a:t>
              </a:r>
            </a:p>
          </p:txBody>
        </p:sp>
        <p:cxnSp>
          <p:nvCxnSpPr>
            <p:cNvPr id="10" name="Straight Arrow Connector 9"/>
            <p:cNvCxnSpPr>
              <a:stCxn id="14" idx="1"/>
            </p:cNvCxnSpPr>
            <p:nvPr/>
          </p:nvCxnSpPr>
          <p:spPr>
            <a:xfrm flipH="1">
              <a:off x="6234804" y="5069449"/>
              <a:ext cx="446812" cy="11390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14" idx="3"/>
            </p:cNvCxnSpPr>
            <p:nvPr/>
          </p:nvCxnSpPr>
          <p:spPr>
            <a:xfrm>
              <a:off x="7892923" y="5069449"/>
              <a:ext cx="362275" cy="18699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6808280" y="4014206"/>
              <a:ext cx="16685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no global field </a:t>
              </a:r>
              <a:endParaRPr lang="en-US" baseline="30000" dirty="0">
                <a:solidFill>
                  <a:srgbClr val="000000"/>
                </a:solidFill>
              </a:endParaRPr>
            </a:p>
          </p:txBody>
        </p:sp>
        <p:cxnSp>
          <p:nvCxnSpPr>
            <p:cNvPr id="13" name="Straight Arrow Connector 12"/>
            <p:cNvCxnSpPr>
              <a:stCxn id="12" idx="1"/>
            </p:cNvCxnSpPr>
            <p:nvPr/>
          </p:nvCxnSpPr>
          <p:spPr>
            <a:xfrm flipH="1" flipV="1">
              <a:off x="6645852" y="3784674"/>
              <a:ext cx="162428" cy="4141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6681616" y="4882459"/>
              <a:ext cx="1211307" cy="373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local kicks</a:t>
              </a:r>
              <a:endParaRPr lang="en-US" baseline="30000" dirty="0">
                <a:solidFill>
                  <a:srgbClr val="00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754854" y="5570491"/>
              <a:ext cx="1518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odd# of poles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7973974" y="1398007"/>
            <a:ext cx="740534" cy="134761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747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Conductor Selection and Heat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1219202"/>
            <a:ext cx="11277601" cy="1676399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Keys for conductor stability</a:t>
            </a:r>
          </a:p>
          <a:p>
            <a:pPr lvl="1"/>
            <a:r>
              <a:rPr lang="en-US" sz="1800" dirty="0"/>
              <a:t>Small </a:t>
            </a:r>
            <a:r>
              <a:rPr lang="en-US" sz="1800" dirty="0" err="1"/>
              <a:t>subelement</a:t>
            </a:r>
            <a:r>
              <a:rPr lang="en-US" sz="1800" dirty="0"/>
              <a:t> size </a:t>
            </a:r>
          </a:p>
          <a:p>
            <a:pPr lvl="1"/>
            <a:r>
              <a:rPr lang="en-US" sz="1800" dirty="0"/>
              <a:t>Low resistivity Copper matrix (high RRR) for stability and quench protection</a:t>
            </a:r>
          </a:p>
          <a:p>
            <a:r>
              <a:rPr lang="en-US" sz="2000" dirty="0"/>
              <a:t>132/169 Rod and Restack Process (RRP) internal tin strand with 0.6 mm diameter selected</a:t>
            </a:r>
          </a:p>
          <a:p>
            <a:r>
              <a:rPr lang="en-US" sz="2000" dirty="0"/>
              <a:t>Heat treatment is tailored for specific application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51</a:t>
            </a:fld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864634" y="2895601"/>
            <a:ext cx="4130876" cy="3308750"/>
            <a:chOff x="4936924" y="2863450"/>
            <a:chExt cx="4130876" cy="3308750"/>
          </a:xfrm>
        </p:grpSpPr>
        <p:grpSp>
          <p:nvGrpSpPr>
            <p:cNvPr id="7" name="Group 6"/>
            <p:cNvGrpSpPr/>
            <p:nvPr/>
          </p:nvGrpSpPr>
          <p:grpSpPr>
            <a:xfrm>
              <a:off x="4936924" y="2863450"/>
              <a:ext cx="4130876" cy="3308750"/>
              <a:chOff x="4860723" y="2608807"/>
              <a:chExt cx="4130876" cy="3308750"/>
            </a:xfrm>
          </p:grpSpPr>
          <p:pic>
            <p:nvPicPr>
              <p:cNvPr id="5" name="Picture 4" descr="Ic_data.eps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60723" y="2819400"/>
                <a:ext cx="4130876" cy="309815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199" y="2608807"/>
                <a:ext cx="37622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  <a:latin typeface="+mj-lt"/>
                  </a:rPr>
                  <a:t>Short Sample Measurement Results</a:t>
                </a:r>
              </a:p>
            </p:txBody>
          </p:sp>
        </p:grpSp>
        <p:cxnSp>
          <p:nvCxnSpPr>
            <p:cNvPr id="9" name="Straight Connector 8"/>
            <p:cNvCxnSpPr/>
            <p:nvPr/>
          </p:nvCxnSpPr>
          <p:spPr>
            <a:xfrm>
              <a:off x="5470323" y="4724400"/>
              <a:ext cx="2133600" cy="0"/>
            </a:xfrm>
            <a:prstGeom prst="line">
              <a:avLst/>
            </a:prstGeom>
            <a:ln w="19050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5671899" y="4964668"/>
              <a:ext cx="24053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  <a:latin typeface="+mj-lt"/>
                </a:rPr>
                <a:t>SCU Operating Current</a:t>
              </a:r>
            </a:p>
          </p:txBody>
        </p:sp>
        <p:cxnSp>
          <p:nvCxnSpPr>
            <p:cNvPr id="12" name="Straight Arrow Connector 11"/>
            <p:cNvCxnSpPr>
              <a:stCxn id="10" idx="1"/>
            </p:cNvCxnSpPr>
            <p:nvPr/>
          </p:nvCxnSpPr>
          <p:spPr>
            <a:xfrm flipH="1" flipV="1">
              <a:off x="5562600" y="4800600"/>
              <a:ext cx="109299" cy="34873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60021" y="3733800"/>
            <a:ext cx="1817899" cy="183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Object 2">
            <a:extLst>
              <a:ext uri="{FF2B5EF4-FFF2-40B4-BE49-F238E27FC236}">
                <a16:creationId xmlns:a16="http://schemas.microsoft.com/office/drawing/2014/main" id="{72904A54-BEAA-4A46-B61A-A2D446EDF9F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44340" y="3733800"/>
          <a:ext cx="1830565" cy="1830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4" name="Photo Editor Photo" r:id="rId5" imgW="19438095" imgH="19438095" progId="MSPhotoEd.3">
                  <p:embed/>
                </p:oleObj>
              </mc:Choice>
              <mc:Fallback>
                <p:oleObj name="Photo Editor Photo" r:id="rId5" imgW="19438095" imgH="19438095" progId="MSPhotoEd.3">
                  <p:embed/>
                  <p:pic>
                    <p:nvPicPr>
                      <p:cNvPr id="14" name="Object 2">
                        <a:extLst>
                          <a:ext uri="{FF2B5EF4-FFF2-40B4-BE49-F238E27FC236}">
                            <a16:creationId xmlns:a16="http://schemas.microsoft.com/office/drawing/2014/main" id="{72904A54-BEAA-4A46-B61A-A2D446EDF9F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4340" y="3733800"/>
                        <a:ext cx="1830565" cy="18305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239000" y="3264933"/>
            <a:ext cx="2821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+mj-lt"/>
              </a:rPr>
              <a:t>RRP Nb3Sn Strands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87790" y="5500006"/>
            <a:ext cx="30084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Typical Nb</a:t>
            </a:r>
            <a:r>
              <a:rPr lang="en-US" sz="1600" baseline="-25000" dirty="0">
                <a:latin typeface="+mj-lt"/>
              </a:rPr>
              <a:t>3</a:t>
            </a:r>
            <a:r>
              <a:rPr lang="en-US" sz="1600" dirty="0">
                <a:latin typeface="+mj-lt"/>
              </a:rPr>
              <a:t>Sn application &gt; 10T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638800" y="5669283"/>
            <a:ext cx="30479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36943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Undulator Coil Fabrication: Magnet Core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1"/>
            <a:ext cx="7543800" cy="1676399"/>
          </a:xfrm>
        </p:spPr>
        <p:txBody>
          <a:bodyPr>
            <a:normAutofit fontScale="85000" lnSpcReduction="10000"/>
          </a:bodyPr>
          <a:lstStyle/>
          <a:p>
            <a:r>
              <a:rPr lang="en-US" sz="2000" dirty="0"/>
              <a:t>Mandrel is machined from a single piece of steel</a:t>
            </a:r>
          </a:p>
          <a:p>
            <a:r>
              <a:rPr lang="en-US" sz="2000" dirty="0"/>
              <a:t>Tight fabrication tolerances were met by the vendor</a:t>
            </a:r>
          </a:p>
          <a:p>
            <a:r>
              <a:rPr lang="en-US" sz="2000" dirty="0"/>
              <a:t>CMM inspection of the magnet cores was done at various steps to verify the quality of the parts</a:t>
            </a:r>
          </a:p>
          <a:p>
            <a:r>
              <a:rPr lang="en-US" sz="2000" dirty="0"/>
              <a:t>Worked with a plasma spray vendor to develop the coating process to protect against high potential to the magnet core during a quench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11B2D-A0FE-4BD3-B19B-FB6415511553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4" name="Picture 3" descr="IMG_137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2" y="3124200"/>
            <a:ext cx="10638030" cy="2150267"/>
          </a:xfrm>
          <a:prstGeom prst="rect">
            <a:avLst/>
          </a:prstGeom>
        </p:spPr>
      </p:pic>
      <p:pic>
        <p:nvPicPr>
          <p:cNvPr id="5" name="Picture 4" descr="IMG_1568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115"/>
          <a:stretch/>
        </p:blipFill>
        <p:spPr>
          <a:xfrm rot="10800000">
            <a:off x="533400" y="5308228"/>
            <a:ext cx="10613647" cy="8507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399" y="1176761"/>
            <a:ext cx="4175819" cy="193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9970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Undulator Assembly (Cooling System)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11811000" cy="1524000"/>
          </a:xfrm>
        </p:spPr>
        <p:txBody>
          <a:bodyPr>
            <a:normAutofit/>
          </a:bodyPr>
          <a:lstStyle/>
          <a:p>
            <a:r>
              <a:rPr lang="en-US" sz="2000" dirty="0"/>
              <a:t>Copper plates in contact with undulator poles (Indium interface)</a:t>
            </a:r>
          </a:p>
          <a:p>
            <a:r>
              <a:rPr lang="en-US" sz="2000" dirty="0"/>
              <a:t>Copper plates are split in order to reduce the effect of thermal contraction mismatch between materials </a:t>
            </a:r>
          </a:p>
          <a:p>
            <a:r>
              <a:rPr lang="en-US" sz="2000" dirty="0"/>
              <a:t>Thermal links are used to transfer heat from the plates to the </a:t>
            </a:r>
            <a:r>
              <a:rPr lang="en-US" sz="2000" dirty="0" err="1"/>
              <a:t>LHe</a:t>
            </a:r>
            <a:r>
              <a:rPr lang="en-US" sz="2000" dirty="0"/>
              <a:t> pipe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11B2D-A0FE-4BD3-B19B-FB6415511553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4" name="Picture 3" descr="IMG_254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324115" y="3523189"/>
            <a:ext cx="3703391" cy="1590424"/>
          </a:xfrm>
          <a:prstGeom prst="rect">
            <a:avLst/>
          </a:prstGeom>
        </p:spPr>
      </p:pic>
      <p:pic>
        <p:nvPicPr>
          <p:cNvPr id="5" name="Picture 4" descr="IMG_254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996681" y="3479573"/>
            <a:ext cx="3702135" cy="1676400"/>
          </a:xfrm>
          <a:prstGeom prst="rect">
            <a:avLst/>
          </a:prstGeom>
        </p:spPr>
      </p:pic>
      <p:pic>
        <p:nvPicPr>
          <p:cNvPr id="6" name="Picture 5" descr="IMG_254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3000" y="3657600"/>
            <a:ext cx="3352800" cy="2514600"/>
          </a:xfrm>
          <a:prstGeom prst="rect">
            <a:avLst/>
          </a:prstGeom>
        </p:spPr>
      </p:pic>
      <p:pic>
        <p:nvPicPr>
          <p:cNvPr id="8" name="Picture 7" descr="scu-end-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922" y="2466705"/>
            <a:ext cx="5173254" cy="354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535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Undulator Assembly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11B2D-A0FE-4BD3-B19B-FB6415511553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4" name="Picture 3" descr="IMG_261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43" b="20244"/>
          <a:stretch/>
        </p:blipFill>
        <p:spPr>
          <a:xfrm>
            <a:off x="2057400" y="1426996"/>
            <a:ext cx="8077200" cy="1849604"/>
          </a:xfrm>
          <a:prstGeom prst="rect">
            <a:avLst/>
          </a:prstGeom>
        </p:spPr>
      </p:pic>
      <p:pic>
        <p:nvPicPr>
          <p:cNvPr id="5" name="Picture 4" descr="Macintosh HD:Users:Diego:Desktop:DSC0246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405" b="7883"/>
          <a:stretch/>
        </p:blipFill>
        <p:spPr bwMode="auto">
          <a:xfrm>
            <a:off x="3070412" y="3535472"/>
            <a:ext cx="6606989" cy="26761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00600" y="1099453"/>
            <a:ext cx="2940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Undulator Assembly at LBNL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1" y="3230671"/>
            <a:ext cx="4883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Lead Connection and </a:t>
            </a:r>
            <a:r>
              <a:rPr lang="en-US" b="1" dirty="0" err="1"/>
              <a:t>LHe</a:t>
            </a:r>
            <a:r>
              <a:rPr lang="en-US" b="1" dirty="0"/>
              <a:t> Tank Assembly at ANL</a:t>
            </a:r>
          </a:p>
        </p:txBody>
      </p:sp>
    </p:spTree>
    <p:extLst>
      <p:ext uri="{BB962C8B-B14F-4D97-AF65-F5344CB8AC3E}">
        <p14:creationId xmlns:p14="http://schemas.microsoft.com/office/powerpoint/2010/main" val="24621911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 Test Results (Training)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11811000" cy="990600"/>
          </a:xfrm>
        </p:spPr>
        <p:txBody>
          <a:bodyPr>
            <a:normAutofit fontScale="77500" lnSpcReduction="20000"/>
          </a:bodyPr>
          <a:lstStyle/>
          <a:p>
            <a:r>
              <a:rPr lang="en-US" sz="2000" dirty="0"/>
              <a:t>Training is due to energy release that causes coil to quench (sources may include epoxy cracking, interface </a:t>
            </a:r>
            <a:r>
              <a:rPr lang="en-US" sz="2000" dirty="0" err="1"/>
              <a:t>debonding</a:t>
            </a:r>
            <a:r>
              <a:rPr lang="en-US" sz="2000" dirty="0"/>
              <a:t>, conductor motion, …)</a:t>
            </a:r>
          </a:p>
          <a:p>
            <a:r>
              <a:rPr lang="en-US" sz="2000" dirty="0"/>
              <a:t>Vastly different training behavior seen between different coils</a:t>
            </a:r>
          </a:p>
          <a:p>
            <a:r>
              <a:rPr lang="en-US" sz="2000" dirty="0"/>
              <a:t>Non-uniform impregnation temperature suspected as a source of training</a:t>
            </a:r>
          </a:p>
          <a:p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11B2D-A0FE-4BD3-B19B-FB6415511553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2422237"/>
            <a:ext cx="4876800" cy="37016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19437" y="2253672"/>
            <a:ext cx="3556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Individual Coil Quench Training</a:t>
            </a:r>
          </a:p>
        </p:txBody>
      </p:sp>
    </p:spTree>
    <p:extLst>
      <p:ext uri="{BB962C8B-B14F-4D97-AF65-F5344CB8AC3E}">
        <p14:creationId xmlns:p14="http://schemas.microsoft.com/office/powerpoint/2010/main" val="25680893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Undulator Test Demonstrates That Current Target Can Be Achieved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11582400" cy="1066800"/>
          </a:xfrm>
        </p:spPr>
        <p:txBody>
          <a:bodyPr>
            <a:normAutofit/>
          </a:bodyPr>
          <a:lstStyle/>
          <a:p>
            <a:r>
              <a:rPr lang="en-US" sz="1800" dirty="0"/>
              <a:t>One undulator core limited achievable current at ANL test</a:t>
            </a:r>
          </a:p>
          <a:p>
            <a:r>
              <a:rPr lang="en-US" sz="1800" dirty="0"/>
              <a:t>Reached design field current after replacing low performing undulator half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6" name="Picture 5" descr="Screen Shot 2018-04-10 at 8.06.49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1" y="2286000"/>
            <a:ext cx="2438683" cy="381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85370" y="2271065"/>
            <a:ext cx="5231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+mj-lt"/>
              </a:rPr>
              <a:t>Undulator Test Results after Coil Replacement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2671175"/>
            <a:ext cx="4390532" cy="333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8717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 Test Results (Magnet Protection)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11582400" cy="1066800"/>
          </a:xfrm>
        </p:spPr>
        <p:txBody>
          <a:bodyPr>
            <a:normAutofit/>
          </a:bodyPr>
          <a:lstStyle/>
          <a:p>
            <a:r>
              <a:rPr lang="en-US" sz="2000" dirty="0"/>
              <a:t>Quench protection system was successfully applied to the full length coils</a:t>
            </a:r>
          </a:p>
          <a:p>
            <a:r>
              <a:rPr lang="en-US" sz="2000" dirty="0"/>
              <a:t>550 </a:t>
            </a:r>
            <a:r>
              <a:rPr lang="en-US" sz="2000" dirty="0" err="1"/>
              <a:t>mΩ</a:t>
            </a:r>
            <a:r>
              <a:rPr lang="en-US" sz="2000" dirty="0"/>
              <a:t> resistor was selected (max. voltage = 430 V) to keep hot spot temperature below ~ 300 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11B2D-A0FE-4BD3-B19B-FB6415511553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B2B1AB5-C2F9-B144-9F3D-E0F965438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2430448"/>
            <a:ext cx="4777068" cy="37338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9648372" y="3268648"/>
            <a:ext cx="182880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263736" y="2883183"/>
            <a:ext cx="1252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+mj-lt"/>
              </a:rPr>
              <a:t>~ 300 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1285" y="2361389"/>
            <a:ext cx="2123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+mj-lt"/>
              </a:rPr>
              <a:t>Voltage Detection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763000" y="2230393"/>
            <a:ext cx="1927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+mj-lt"/>
              </a:rPr>
              <a:t>Quench Integral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4007DC8-71FD-074B-B222-60296065B4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82"/>
          <a:stretch/>
        </p:blipFill>
        <p:spPr>
          <a:xfrm>
            <a:off x="2857286" y="2630503"/>
            <a:ext cx="4234631" cy="31837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0DC987-760C-3245-936C-BBC09562B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96" y="2706681"/>
            <a:ext cx="2922132" cy="237713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378385" y="2361389"/>
            <a:ext cx="1462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+mj-lt"/>
              </a:rPr>
              <a:t>Decay Time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28800" y="5159991"/>
            <a:ext cx="1421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j-lt"/>
              </a:rPr>
              <a:t>Quenchback</a:t>
            </a:r>
            <a:endParaRPr lang="en-US" dirty="0">
              <a:latin typeface="+mj-lt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3276600" y="4116658"/>
            <a:ext cx="609600" cy="11476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84152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Measurement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1"/>
            <a:ext cx="11811000" cy="1219200"/>
          </a:xfrm>
        </p:spPr>
        <p:txBody>
          <a:bodyPr>
            <a:noAutofit/>
          </a:bodyPr>
          <a:lstStyle/>
          <a:p>
            <a:r>
              <a:rPr lang="en-US" sz="1600" dirty="0"/>
              <a:t>Hall probe measurements performed at 500 A with coupled end corrector at 2.5 A</a:t>
            </a:r>
          </a:p>
          <a:p>
            <a:r>
              <a:rPr lang="en-US" sz="1600" dirty="0"/>
              <a:t>De-coupled end corrector is not energized (second field integral corrected numerically)</a:t>
            </a:r>
          </a:p>
          <a:p>
            <a:r>
              <a:rPr lang="en-US" sz="1600" dirty="0"/>
              <a:t>Later measurements verified that the sensitivity and strength of the de-coupled end correctors is sufficient to meet the first and second field integral specifications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11B2D-A0FE-4BD3-B19B-FB6415511553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319" y="2803542"/>
            <a:ext cx="4251960" cy="1574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319" y="4572538"/>
            <a:ext cx="4251960" cy="15854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322" y="2777431"/>
            <a:ext cx="4251960" cy="15797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18915" y="2542093"/>
            <a:ext cx="1608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Magnetic Field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96236" y="4301430"/>
            <a:ext cx="1443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Field Integral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71171" y="2542093"/>
            <a:ext cx="2230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Second Field Integral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472" y="4557753"/>
            <a:ext cx="4227661" cy="15797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96201" y="4301430"/>
            <a:ext cx="1315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 Error</a:t>
            </a:r>
          </a:p>
        </p:txBody>
      </p:sp>
    </p:spTree>
    <p:extLst>
      <p:ext uri="{BB962C8B-B14F-4D97-AF65-F5344CB8AC3E}">
        <p14:creationId xmlns:p14="http://schemas.microsoft.com/office/powerpoint/2010/main" val="22704448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phase_error_6_loops_200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3200401"/>
            <a:ext cx="5845614" cy="251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6037194" y="3200401"/>
            <a:ext cx="5812989" cy="2513156"/>
            <a:chOff x="6037194" y="3200401"/>
            <a:chExt cx="4618037" cy="1996537"/>
          </a:xfrm>
        </p:grpSpPr>
        <p:pic>
          <p:nvPicPr>
            <p:cNvPr id="8" name="Picture 5" descr="Bdiff_6_loops_200A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7194" y="3200401"/>
              <a:ext cx="4618037" cy="1996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8915400" y="3352800"/>
              <a:ext cx="1295400" cy="1600200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629400" y="3352800"/>
              <a:ext cx="1295400" cy="1600200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YBCO Field Corrector Demonstration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1"/>
            <a:ext cx="10134600" cy="1600200"/>
          </a:xfrm>
        </p:spPr>
        <p:txBody>
          <a:bodyPr>
            <a:normAutofit/>
          </a:bodyPr>
          <a:lstStyle/>
          <a:p>
            <a:r>
              <a:rPr lang="en-US" sz="2000" dirty="0"/>
              <a:t>The YBCO correction network was powered to 100 A</a:t>
            </a:r>
          </a:p>
          <a:p>
            <a:r>
              <a:rPr lang="en-US" sz="2000" dirty="0"/>
              <a:t>All correctors were functioning</a:t>
            </a:r>
          </a:p>
          <a:p>
            <a:r>
              <a:rPr lang="en-US" sz="2000" dirty="0"/>
              <a:t>Correction locations and strength (only on one side of the gap) were limited which limited the amount of phase error correction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11B2D-A0FE-4BD3-B19B-FB6415511553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61571" y="2998171"/>
            <a:ext cx="131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 Error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93874" y="2981036"/>
            <a:ext cx="2099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Corrector Response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30206" y="5762400"/>
            <a:ext cx="358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+mj-lt"/>
              </a:rPr>
              <a:t>correctors restricted to these areas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7597935" y="5187134"/>
            <a:ext cx="1461071" cy="5752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9059006" y="5187134"/>
            <a:ext cx="1246925" cy="5752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5434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Rectangle 8">
            <a:extLst>
              <a:ext uri="{FF2B5EF4-FFF2-40B4-BE49-F238E27FC236}">
                <a16:creationId xmlns:a16="http://schemas.microsoft.com/office/drawing/2014/main" id="{D875C6B6-36BE-C64C-8136-AB43447DE4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000"/>
              <a:t>Undulator and Wiggler characteristics: Radiation properties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F3F375CF-51B8-5F43-A1A0-1AF6D22D6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C52C634F-BE47-134B-BAA4-A152B4280989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8234" name="Picture 42">
            <a:extLst>
              <a:ext uri="{FF2B5EF4-FFF2-40B4-BE49-F238E27FC236}">
                <a16:creationId xmlns:a16="http://schemas.microsoft.com/office/drawing/2014/main" id="{7574465B-F5F4-E44D-94A2-58596F9BF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9" y="1470505"/>
            <a:ext cx="5486400" cy="360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1" name="Text Box 9">
            <a:extLst>
              <a:ext uri="{FF2B5EF4-FFF2-40B4-BE49-F238E27FC236}">
                <a16:creationId xmlns:a16="http://schemas.microsoft.com/office/drawing/2014/main" id="{4023AA72-9DFB-CB43-B9C9-A31BA552C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399" y="1495426"/>
            <a:ext cx="3200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Continuous spectrum characterized by </a:t>
            </a:r>
          </a:p>
          <a:p>
            <a:pPr algn="ctr">
              <a:spcBef>
                <a:spcPct val="50000"/>
              </a:spcBef>
            </a:pPr>
            <a:r>
              <a:rPr lang="en-US" altLang="en-US" sz="12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2" charset="2"/>
              </a:rPr>
              <a:t>e</a:t>
            </a:r>
            <a:r>
              <a:rPr lang="en-US" altLang="en-US" sz="1200" b="1" baseline="-2500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</a:t>
            </a:r>
            <a:r>
              <a:rPr lang="en-US" altLang="en-US" sz="12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= critical energy</a:t>
            </a:r>
          </a:p>
          <a:p>
            <a:pPr algn="ctr">
              <a:spcBef>
                <a:spcPct val="50000"/>
              </a:spcBef>
            </a:pPr>
            <a:r>
              <a:rPr lang="en-US" altLang="en-US" sz="1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2" charset="2"/>
              </a:rPr>
              <a:t>e</a:t>
            </a:r>
            <a:r>
              <a:rPr lang="en-US" altLang="en-US" sz="1200" b="1" baseline="-25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</a:t>
            </a:r>
            <a:r>
              <a:rPr lang="en-US" altLang="en-US" sz="1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(keV) = 0.665 B(T)E</a:t>
            </a:r>
            <a:r>
              <a:rPr lang="en-US" altLang="en-US" sz="1200" b="1" baseline="30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US" altLang="en-US" sz="1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(GeV)</a:t>
            </a:r>
          </a:p>
        </p:txBody>
      </p:sp>
      <p:sp>
        <p:nvSpPr>
          <p:cNvPr id="8209" name="Text Box 17">
            <a:extLst>
              <a:ext uri="{FF2B5EF4-FFF2-40B4-BE49-F238E27FC236}">
                <a16:creationId xmlns:a16="http://schemas.microsoft.com/office/drawing/2014/main" id="{77232EEE-56F3-5F46-9ED2-5F7F9ABD9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5953" y="4724399"/>
            <a:ext cx="327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Quasi-monochromatic spectrum</a:t>
            </a:r>
            <a:r>
              <a:rPr lang="en-US" altLang="en-US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with peaks at lower energy than a wiggler</a:t>
            </a:r>
          </a:p>
        </p:txBody>
      </p:sp>
      <p:grpSp>
        <p:nvGrpSpPr>
          <p:cNvPr id="8221" name="Group 29">
            <a:extLst>
              <a:ext uri="{FF2B5EF4-FFF2-40B4-BE49-F238E27FC236}">
                <a16:creationId xmlns:a16="http://schemas.microsoft.com/office/drawing/2014/main" id="{55B3C6E0-6984-EF4A-84B1-32C5C5533D30}"/>
              </a:ext>
            </a:extLst>
          </p:cNvPr>
          <p:cNvGrpSpPr>
            <a:grpSpLocks/>
          </p:cNvGrpSpPr>
          <p:nvPr/>
        </p:nvGrpSpPr>
        <p:grpSpPr bwMode="auto">
          <a:xfrm>
            <a:off x="8056178" y="4038600"/>
            <a:ext cx="2536825" cy="714375"/>
            <a:chOff x="3226" y="3426"/>
            <a:chExt cx="1598" cy="450"/>
          </a:xfrm>
        </p:grpSpPr>
        <p:sp>
          <p:nvSpPr>
            <p:cNvPr id="8222" name="Text Box 30">
              <a:extLst>
                <a:ext uri="{FF2B5EF4-FFF2-40B4-BE49-F238E27FC236}">
                  <a16:creationId xmlns:a16="http://schemas.microsoft.com/office/drawing/2014/main" id="{C3826BB5-FEA8-7242-95D6-B04D298ED1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6" y="3492"/>
              <a:ext cx="111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400">
                  <a:latin typeface="Symbol" pitchFamily="2" charset="2"/>
                </a:rPr>
                <a:t>e</a:t>
              </a:r>
              <a:r>
                <a:rPr lang="en-US" altLang="en-US" sz="1400" baseline="-25000"/>
                <a:t>1</a:t>
              </a:r>
              <a:r>
                <a:rPr lang="en-US" altLang="en-US" sz="1400"/>
                <a:t> (keV) =  </a:t>
              </a:r>
            </a:p>
          </p:txBody>
        </p:sp>
        <p:sp>
          <p:nvSpPr>
            <p:cNvPr id="8223" name="Line 31">
              <a:extLst>
                <a:ext uri="{FF2B5EF4-FFF2-40B4-BE49-F238E27FC236}">
                  <a16:creationId xmlns:a16="http://schemas.microsoft.com/office/drawing/2014/main" id="{13C71495-1B45-2C47-8F09-4B14CE51E5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6" y="3594"/>
              <a:ext cx="7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4" name="Text Box 32">
              <a:extLst>
                <a:ext uri="{FF2B5EF4-FFF2-40B4-BE49-F238E27FC236}">
                  <a16:creationId xmlns:a16="http://schemas.microsoft.com/office/drawing/2014/main" id="{E12523C3-7DB1-1E47-9604-C796CA08DF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4" y="3426"/>
              <a:ext cx="91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400"/>
                <a:t>0.95 E</a:t>
              </a:r>
              <a:r>
                <a:rPr lang="en-US" altLang="en-US" sz="1400" baseline="30000"/>
                <a:t>2</a:t>
              </a:r>
              <a:r>
                <a:rPr lang="en-US" altLang="en-US" sz="1400"/>
                <a:t> [GeV]</a:t>
              </a:r>
            </a:p>
          </p:txBody>
        </p:sp>
        <p:sp>
          <p:nvSpPr>
            <p:cNvPr id="8225" name="Text Box 33">
              <a:extLst>
                <a:ext uri="{FF2B5EF4-FFF2-40B4-BE49-F238E27FC236}">
                  <a16:creationId xmlns:a16="http://schemas.microsoft.com/office/drawing/2014/main" id="{330AFA8C-A028-514D-9767-35A56C8B29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72" y="3564"/>
              <a:ext cx="34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400">
                  <a:latin typeface="Helvetica" pitchFamily="2" charset="0"/>
                </a:rPr>
                <a:t>K</a:t>
              </a:r>
              <a:r>
                <a:rPr lang="en-US" altLang="en-US" sz="1400" baseline="30000">
                  <a:latin typeface="Symbol" pitchFamily="2" charset="2"/>
                </a:rPr>
                <a:t>2</a:t>
              </a:r>
              <a:r>
                <a:rPr lang="en-US" altLang="en-US" sz="1400"/>
                <a:t> </a:t>
              </a:r>
            </a:p>
          </p:txBody>
        </p:sp>
        <p:sp>
          <p:nvSpPr>
            <p:cNvPr id="8226" name="Text Box 34">
              <a:extLst>
                <a:ext uri="{FF2B5EF4-FFF2-40B4-BE49-F238E27FC236}">
                  <a16:creationId xmlns:a16="http://schemas.microsoft.com/office/drawing/2014/main" id="{D6DD9C19-598C-D64C-A7B8-CF6AC57E9E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6" y="3600"/>
              <a:ext cx="103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400" dirty="0" err="1">
                  <a:latin typeface="Symbol" pitchFamily="2" charset="2"/>
                </a:rPr>
                <a:t>l</a:t>
              </a:r>
              <a:r>
                <a:rPr lang="en-US" altLang="en-US" sz="1400" baseline="-25000" dirty="0" err="1"/>
                <a:t>u</a:t>
              </a:r>
              <a:r>
                <a:rPr lang="en-US" altLang="en-US" sz="1400" baseline="-25000" dirty="0"/>
                <a:t> </a:t>
              </a:r>
              <a:r>
                <a:rPr lang="en-US" altLang="en-US" sz="1400" dirty="0"/>
                <a:t>[cm] (1 +      )</a:t>
              </a:r>
              <a:endParaRPr lang="en-US" altLang="en-US" sz="1400" baseline="30000" dirty="0"/>
            </a:p>
          </p:txBody>
        </p:sp>
        <p:sp>
          <p:nvSpPr>
            <p:cNvPr id="8227" name="Line 35">
              <a:extLst>
                <a:ext uri="{FF2B5EF4-FFF2-40B4-BE49-F238E27FC236}">
                  <a16:creationId xmlns:a16="http://schemas.microsoft.com/office/drawing/2014/main" id="{2D399276-0FC9-D744-9E46-D2F585E3A1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02" y="3708"/>
              <a:ext cx="1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8" name="Text Box 36">
              <a:extLst>
                <a:ext uri="{FF2B5EF4-FFF2-40B4-BE49-F238E27FC236}">
                  <a16:creationId xmlns:a16="http://schemas.microsoft.com/office/drawing/2014/main" id="{FA23B3CC-B1E2-6F48-8360-E34DE3C62B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78" y="3684"/>
              <a:ext cx="30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400"/>
                <a:t>2</a:t>
              </a:r>
            </a:p>
          </p:txBody>
        </p:sp>
      </p:grpSp>
      <p:graphicFrame>
        <p:nvGraphicFramePr>
          <p:cNvPr id="8230" name="Object 38">
            <a:extLst>
              <a:ext uri="{FF2B5EF4-FFF2-40B4-BE49-F238E27FC236}">
                <a16:creationId xmlns:a16="http://schemas.microsoft.com/office/drawing/2014/main" id="{90AB0246-B26F-8C4A-9754-281FB26854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9726280"/>
              </p:ext>
            </p:extLst>
          </p:nvPr>
        </p:nvGraphicFramePr>
        <p:xfrm>
          <a:off x="7772399" y="2319339"/>
          <a:ext cx="3048000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3" name="Equation" r:id="rId4" imgW="50025300" imgH="4686300" progId="Equation.DSMT4">
                  <p:embed/>
                </p:oleObj>
              </mc:Choice>
              <mc:Fallback>
                <p:oleObj name="Equation" r:id="rId4" imgW="50025300" imgH="4686300" progId="Equation.DSMT4">
                  <p:embed/>
                  <p:pic>
                    <p:nvPicPr>
                      <p:cNvPr id="8230" name="Object 38">
                        <a:extLst>
                          <a:ext uri="{FF2B5EF4-FFF2-40B4-BE49-F238E27FC236}">
                            <a16:creationId xmlns:a16="http://schemas.microsoft.com/office/drawing/2014/main" id="{90AB0246-B26F-8C4A-9754-281FB268544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399" y="2319339"/>
                        <a:ext cx="3048000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31" name="Text Box 39">
            <a:extLst>
              <a:ext uri="{FF2B5EF4-FFF2-40B4-BE49-F238E27FC236}">
                <a16:creationId xmlns:a16="http://schemas.microsoft.com/office/drawing/2014/main" id="{EF603DF9-5E7B-A34C-823B-A6B39069F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9778" y="5257800"/>
            <a:ext cx="4187825" cy="466725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i="1">
                <a:solidFill>
                  <a:srgbClr val="CC0000"/>
                </a:solidFill>
              </a:rPr>
              <a:t>Higher field for same period results in larger spectral range,</a:t>
            </a:r>
          </a:p>
          <a:p>
            <a:r>
              <a:rPr lang="en-US" altLang="en-US" sz="1200" i="1">
                <a:solidFill>
                  <a:srgbClr val="CC0000"/>
                </a:solidFill>
              </a:rPr>
              <a:t>or performance can be leveraged to increase brightness</a:t>
            </a:r>
          </a:p>
        </p:txBody>
      </p:sp>
      <p:sp>
        <p:nvSpPr>
          <p:cNvPr id="8232" name="Text Box 40">
            <a:extLst>
              <a:ext uri="{FF2B5EF4-FFF2-40B4-BE49-F238E27FC236}">
                <a16:creationId xmlns:a16="http://schemas.microsoft.com/office/drawing/2014/main" id="{76CF7F8C-37A1-F94A-848B-6BC8FC7DC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2638426"/>
            <a:ext cx="2951163" cy="466725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200" i="1" dirty="0">
                <a:solidFill>
                  <a:srgbClr val="CC0000"/>
                </a:solidFill>
              </a:rPr>
              <a:t>Higher field results in higher critical energy, more power</a:t>
            </a:r>
          </a:p>
        </p:txBody>
      </p:sp>
      <p:pic>
        <p:nvPicPr>
          <p:cNvPr id="8235" name="Picture 43">
            <a:extLst>
              <a:ext uri="{FF2B5EF4-FFF2-40B4-BE49-F238E27FC236}">
                <a16:creationId xmlns:a16="http://schemas.microsoft.com/office/drawing/2014/main" id="{CD1DD5BB-3CA7-4F46-989A-647C6FF47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" y="4679812"/>
            <a:ext cx="2144713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36" name="Text Box 44">
            <a:extLst>
              <a:ext uri="{FF2B5EF4-FFF2-40B4-BE49-F238E27FC236}">
                <a16:creationId xmlns:a16="http://schemas.microsoft.com/office/drawing/2014/main" id="{50766D0A-1676-C147-9577-2632F055B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03" y="1183153"/>
            <a:ext cx="302384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From David Attwood, </a:t>
            </a:r>
          </a:p>
          <a:p>
            <a:r>
              <a:rPr lang="en-US" altLang="en-US" sz="1400" i="1"/>
              <a:t>Introduction to Synchrotron Radiation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D17582-EF66-F84A-B036-E20251A65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concept for FEL SCU module was developed by SLAC/ANL/LBNL</a:t>
            </a:r>
          </a:p>
        </p:txBody>
      </p:sp>
      <p:sp>
        <p:nvSpPr>
          <p:cNvPr id="151" name="Shape 15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195"/>
              <a:t>60</a:t>
            </a:fld>
            <a:endParaRPr sz="1195"/>
          </a:p>
        </p:txBody>
      </p:sp>
      <p:pic>
        <p:nvPicPr>
          <p:cNvPr id="152" name="image8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537393" y="2850925"/>
            <a:ext cx="9117212" cy="36701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8" name="Group 158"/>
          <p:cNvGrpSpPr/>
          <p:nvPr/>
        </p:nvGrpSpPr>
        <p:grpSpPr>
          <a:xfrm>
            <a:off x="1542833" y="1239699"/>
            <a:ext cx="2711808" cy="1590115"/>
            <a:chOff x="0" y="0"/>
            <a:chExt cx="3856792" cy="2261496"/>
          </a:xfrm>
        </p:grpSpPr>
        <p:pic>
          <p:nvPicPr>
            <p:cNvPr id="153" name="image9.jpeg" descr="C:\Documents and Settings\darbelaez\Desktop\concept-7.JPG"/>
            <p:cNvPicPr/>
            <p:nvPr/>
          </p:nvPicPr>
          <p:blipFill>
            <a:blip r:embed="rId3"/>
            <a:srcRect t="17306"/>
            <a:stretch>
              <a:fillRect/>
            </a:stretch>
          </p:blipFill>
          <p:spPr>
            <a:xfrm>
              <a:off x="0" y="0"/>
              <a:ext cx="3856792" cy="22372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4" name="Shape 154"/>
            <p:cNvSpPr/>
            <p:nvPr/>
          </p:nvSpPr>
          <p:spPr>
            <a:xfrm flipH="1" flipV="1">
              <a:off x="2339807" y="1130220"/>
              <a:ext cx="217537" cy="75972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32145" tIns="32145" rIns="32145" bIns="32145" numCol="1" anchor="t">
              <a:noAutofit/>
            </a:bodyPr>
            <a:lstStyle/>
            <a:p>
              <a:pPr defTabSz="321457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844"/>
            </a:p>
          </p:txBody>
        </p:sp>
        <p:sp>
          <p:nvSpPr>
            <p:cNvPr id="155" name="Shape 155"/>
            <p:cNvSpPr/>
            <p:nvPr/>
          </p:nvSpPr>
          <p:spPr>
            <a:xfrm>
              <a:off x="2341770" y="1892124"/>
              <a:ext cx="1399281" cy="3693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2145" tIns="32145" rIns="32145" bIns="32145" numCol="1" anchor="t">
              <a:spAutoFit/>
            </a:bodyPr>
            <a:lstStyle>
              <a:lvl1pPr algn="l" defTabSz="45720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/>
              <a:r>
                <a:rPr sz="1266"/>
                <a:t>End corrector</a:t>
              </a:r>
            </a:p>
          </p:txBody>
        </p:sp>
        <p:sp>
          <p:nvSpPr>
            <p:cNvPr id="156" name="Shape 156"/>
            <p:cNvSpPr/>
            <p:nvPr/>
          </p:nvSpPr>
          <p:spPr>
            <a:xfrm>
              <a:off x="189057" y="1857057"/>
              <a:ext cx="2006072" cy="3693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2145" tIns="32145" rIns="32145" bIns="32145" numCol="1" anchor="t">
              <a:spAutoFit/>
            </a:bodyPr>
            <a:lstStyle>
              <a:lvl1pPr algn="l" defTabSz="45720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/>
              <a:r>
                <a:rPr sz="1266"/>
                <a:t>Quadrupole Magnet</a:t>
              </a:r>
            </a:p>
          </p:txBody>
        </p:sp>
        <p:sp>
          <p:nvSpPr>
            <p:cNvPr id="157" name="Shape 157"/>
            <p:cNvSpPr/>
            <p:nvPr/>
          </p:nvSpPr>
          <p:spPr>
            <a:xfrm flipV="1">
              <a:off x="1370174" y="1174849"/>
              <a:ext cx="397990" cy="60974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32145" tIns="32145" rIns="32145" bIns="32145" numCol="1" anchor="t">
              <a:noAutofit/>
            </a:bodyPr>
            <a:lstStyle/>
            <a:p>
              <a:pPr defTabSz="321457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844"/>
            </a:p>
          </p:txBody>
        </p:sp>
      </p:grpSp>
      <p:grpSp>
        <p:nvGrpSpPr>
          <p:cNvPr id="161" name="Group 161"/>
          <p:cNvGrpSpPr/>
          <p:nvPr/>
        </p:nvGrpSpPr>
        <p:grpSpPr>
          <a:xfrm>
            <a:off x="4511129" y="1211743"/>
            <a:ext cx="2742558" cy="1614698"/>
            <a:chOff x="0" y="0"/>
            <a:chExt cx="3900526" cy="2296458"/>
          </a:xfrm>
        </p:grpSpPr>
        <p:pic>
          <p:nvPicPr>
            <p:cNvPr id="159" name="image10.jpeg" descr="C:\Documents and Settings\darbelaez\Desktop\concept-5.JPG"/>
            <p:cNvPicPr/>
            <p:nvPr/>
          </p:nvPicPr>
          <p:blipFill>
            <a:blip r:embed="rId4"/>
            <a:srcRect t="9715" b="12126"/>
            <a:stretch>
              <a:fillRect/>
            </a:stretch>
          </p:blipFill>
          <p:spPr>
            <a:xfrm>
              <a:off x="0" y="0"/>
              <a:ext cx="3900526" cy="22646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0" name="Shape 160"/>
            <p:cNvSpPr/>
            <p:nvPr/>
          </p:nvSpPr>
          <p:spPr>
            <a:xfrm>
              <a:off x="647836" y="1927086"/>
              <a:ext cx="2833264" cy="3693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2145" tIns="32145" rIns="32145" bIns="32145" numCol="1" anchor="t">
              <a:spAutoFit/>
            </a:bodyPr>
            <a:lstStyle>
              <a:lvl1pPr algn="l" defTabSz="45720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/>
              <a:r>
                <a:rPr sz="1266"/>
                <a:t>Phase shifter+end correction</a:t>
              </a:r>
            </a:p>
          </p:txBody>
        </p:sp>
      </p:grpSp>
      <p:grpSp>
        <p:nvGrpSpPr>
          <p:cNvPr id="164" name="Group 164"/>
          <p:cNvGrpSpPr/>
          <p:nvPr/>
        </p:nvGrpSpPr>
        <p:grpSpPr>
          <a:xfrm>
            <a:off x="7510146" y="1239699"/>
            <a:ext cx="3019712" cy="1589943"/>
            <a:chOff x="0" y="0"/>
            <a:chExt cx="4294699" cy="2261251"/>
          </a:xfrm>
        </p:grpSpPr>
        <p:pic>
          <p:nvPicPr>
            <p:cNvPr id="162" name="image11.png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4294699" cy="22612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3" name="Shape 163"/>
            <p:cNvSpPr/>
            <p:nvPr/>
          </p:nvSpPr>
          <p:spPr>
            <a:xfrm>
              <a:off x="624817" y="1887328"/>
              <a:ext cx="3045064" cy="3693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2145" tIns="32145" rIns="32145" bIns="32145" numCol="1" anchor="t">
              <a:spAutoFit/>
            </a:bodyPr>
            <a:lstStyle/>
            <a:p>
              <a:pPr defTabSz="321457">
                <a:defRPr sz="1800">
                  <a:solidFill>
                    <a:srgbClr val="000000"/>
                  </a:solidFill>
                </a:defRPr>
              </a:pPr>
              <a:r>
                <a:rPr sz="1266">
                  <a:latin typeface="Calibri"/>
                  <a:ea typeface="Calibri"/>
                  <a:cs typeface="Calibri"/>
                  <a:sym typeface="Calibri"/>
                </a:rPr>
                <a:t>Cryostat concept (</a:t>
              </a:r>
              <a:r>
                <a:rPr sz="1266" i="1">
                  <a:latin typeface="Calibri"/>
                  <a:ea typeface="Calibri"/>
                  <a:cs typeface="Calibri"/>
                  <a:sym typeface="Calibri"/>
                </a:rPr>
                <a:t>Fuerst, ANL</a:t>
              </a:r>
              <a:r>
                <a:rPr sz="1266">
                  <a:latin typeface="Calibri"/>
                  <a:ea typeface="Calibri"/>
                  <a:cs typeface="Calibri"/>
                  <a:sym typeface="Calibri"/>
                </a:rPr>
                <a:t>)</a:t>
              </a:r>
            </a:p>
          </p:txBody>
        </p:sp>
      </p:grpSp>
      <p:grpSp>
        <p:nvGrpSpPr>
          <p:cNvPr id="171" name="Group 171"/>
          <p:cNvGrpSpPr/>
          <p:nvPr/>
        </p:nvGrpSpPr>
        <p:grpSpPr>
          <a:xfrm>
            <a:off x="2798002" y="2141294"/>
            <a:ext cx="6797982" cy="3796451"/>
            <a:chOff x="0" y="0"/>
            <a:chExt cx="9668240" cy="5399396"/>
          </a:xfrm>
        </p:grpSpPr>
        <p:sp>
          <p:nvSpPr>
            <p:cNvPr id="165" name="Shape 165"/>
            <p:cNvSpPr/>
            <p:nvPr/>
          </p:nvSpPr>
          <p:spPr>
            <a:xfrm>
              <a:off x="0" y="0"/>
              <a:ext cx="9668240" cy="5399396"/>
            </a:xfrm>
            <a:prstGeom prst="roundRect">
              <a:avLst>
                <a:gd name="adj" fmla="val 8387"/>
              </a:avLst>
            </a:prstGeom>
            <a:blipFill rotWithShape="1">
              <a:blip r:embed="rId6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lvl="0">
                <a:defRPr sz="2600"/>
              </a:pPr>
              <a:endParaRPr sz="1828"/>
            </a:p>
          </p:txBody>
        </p:sp>
        <p:grpSp>
          <p:nvGrpSpPr>
            <p:cNvPr id="170" name="Group 170"/>
            <p:cNvGrpSpPr/>
            <p:nvPr/>
          </p:nvGrpSpPr>
          <p:grpSpPr>
            <a:xfrm>
              <a:off x="117174" y="53052"/>
              <a:ext cx="9438269" cy="5293292"/>
              <a:chOff x="12700" y="0"/>
              <a:chExt cx="9438267" cy="5293290"/>
            </a:xfrm>
          </p:grpSpPr>
          <p:grpSp>
            <p:nvGrpSpPr>
              <p:cNvPr id="168" name="Group 168"/>
              <p:cNvGrpSpPr/>
              <p:nvPr/>
            </p:nvGrpSpPr>
            <p:grpSpPr>
              <a:xfrm>
                <a:off x="12700" y="45153"/>
                <a:ext cx="9438267" cy="5248137"/>
                <a:chOff x="12700" y="25399"/>
                <a:chExt cx="9438266" cy="5248136"/>
              </a:xfrm>
            </p:grpSpPr>
            <p:pic>
              <p:nvPicPr>
                <p:cNvPr id="166" name="Picture 165"/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2700" y="25400"/>
                  <a:ext cx="9438267" cy="5178337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167" name="pasted-image.pdf"/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59833" y="104636"/>
                  <a:ext cx="9144001" cy="51689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169" name="Shape 169"/>
              <p:cNvSpPr/>
              <p:nvPr/>
            </p:nvSpPr>
            <p:spPr>
              <a:xfrm>
                <a:off x="3500946" y="0"/>
                <a:ext cx="3045063" cy="3693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2145" tIns="32145" rIns="32145" bIns="32145" numCol="1" anchor="t">
                <a:spAutoFit/>
              </a:bodyPr>
              <a:lstStyle/>
              <a:p>
                <a:pPr defTabSz="321457">
                  <a:defRPr sz="1800">
                    <a:solidFill>
                      <a:srgbClr val="000000"/>
                    </a:solidFill>
                  </a:defRPr>
                </a:pPr>
                <a:r>
                  <a:rPr sz="1266">
                    <a:latin typeface="Calibri"/>
                    <a:ea typeface="Calibri"/>
                    <a:cs typeface="Calibri"/>
                    <a:sym typeface="Calibri"/>
                  </a:rPr>
                  <a:t>Cryostat concept (</a:t>
                </a:r>
                <a:r>
                  <a:rPr sz="1266" i="1">
                    <a:latin typeface="Calibri"/>
                    <a:ea typeface="Calibri"/>
                    <a:cs typeface="Calibri"/>
                    <a:sym typeface="Calibri"/>
                  </a:rPr>
                  <a:t>Leitner, LBNL</a:t>
                </a:r>
                <a:r>
                  <a:rPr sz="1266">
                    <a:latin typeface="Calibri"/>
                    <a:ea typeface="Calibri"/>
                    <a:cs typeface="Calibri"/>
                    <a:sym typeface="Calibri"/>
                  </a:rPr>
                  <a:t>)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 animBg="1" advAuto="0"/>
      <p:bldP spid="161" grpId="0" animBg="1" advAuto="0"/>
      <p:bldP spid="164" grpId="0" animBg="1" advAuto="0"/>
      <p:bldP spid="171" grpId="0" animBg="1" advAuto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19AE5E4-4E5B-154F-B506-210029076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Bifilar undulators are intriguing for some applications due to efficiency of photon production and intrinsic monochromatic radiation</a:t>
            </a:r>
          </a:p>
        </p:txBody>
      </p:sp>
      <p:grpSp>
        <p:nvGrpSpPr>
          <p:cNvPr id="1375" name="Group 1375"/>
          <p:cNvGrpSpPr/>
          <p:nvPr/>
        </p:nvGrpSpPr>
        <p:grpSpPr>
          <a:xfrm>
            <a:off x="1614487" y="3426440"/>
            <a:ext cx="8940801" cy="2908302"/>
            <a:chOff x="0" y="0"/>
            <a:chExt cx="12715805" cy="4136250"/>
          </a:xfrm>
        </p:grpSpPr>
        <p:grpSp>
          <p:nvGrpSpPr>
            <p:cNvPr id="1367" name="Group 1367"/>
            <p:cNvGrpSpPr/>
            <p:nvPr/>
          </p:nvGrpSpPr>
          <p:grpSpPr>
            <a:xfrm>
              <a:off x="0" y="0"/>
              <a:ext cx="12715805" cy="4136250"/>
              <a:chOff x="0" y="0"/>
              <a:chExt cx="12715804" cy="4136249"/>
            </a:xfrm>
          </p:grpSpPr>
          <p:sp>
            <p:nvSpPr>
              <p:cNvPr id="1365" name="Shape 1365"/>
              <p:cNvSpPr/>
              <p:nvPr/>
            </p:nvSpPr>
            <p:spPr>
              <a:xfrm>
                <a:off x="234808" y="234808"/>
                <a:ext cx="12246188" cy="3666633"/>
              </a:xfrm>
              <a:prstGeom prst="roundRect">
                <a:avLst>
                  <a:gd name="adj" fmla="val 5195"/>
                </a:avLst>
              </a:prstGeom>
              <a:solidFill>
                <a:srgbClr val="382721"/>
              </a:solidFill>
              <a:ln w="12700" cap="flat">
                <a:noFill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321480">
                  <a:defRPr sz="16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125"/>
              </a:p>
            </p:txBody>
          </p:sp>
          <p:pic>
            <p:nvPicPr>
              <p:cNvPr id="1366" name="image21.png"/>
              <p:cNvPicPr>
                <a:picLocks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12715805" cy="413625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70" name="Group 1370"/>
            <p:cNvGrpSpPr/>
            <p:nvPr/>
          </p:nvGrpSpPr>
          <p:grpSpPr>
            <a:xfrm>
              <a:off x="7893191" y="645724"/>
              <a:ext cx="4587805" cy="2221654"/>
              <a:chOff x="0" y="0"/>
              <a:chExt cx="4587804" cy="2221653"/>
            </a:xfrm>
          </p:grpSpPr>
          <p:pic>
            <p:nvPicPr>
              <p:cNvPr id="1368" name="image.png"/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7057" y="307057"/>
                <a:ext cx="3973690" cy="160753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69" name="image23.png"/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4587805" cy="222165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371" name="Shape 1371"/>
            <p:cNvSpPr/>
            <p:nvPr/>
          </p:nvSpPr>
          <p:spPr>
            <a:xfrm>
              <a:off x="8387645" y="2855481"/>
              <a:ext cx="3522135" cy="46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L="39687" defTabSz="914400">
                <a:buClr>
                  <a:srgbClr val="FFFFFF"/>
                </a:buClr>
                <a:buFont typeface="Times New Roman"/>
                <a:defRPr sz="3000">
                  <a:uFill>
                    <a:solidFill>
                      <a:srgbClr val="FFFFFF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>
                <a:defRPr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2110">
                  <a:solidFill>
                    <a:srgbClr val="FFFFFF"/>
                  </a:solidFill>
                </a:rPr>
                <a:t>S. Caspi, PAC 1995</a:t>
              </a:r>
            </a:p>
          </p:txBody>
        </p:sp>
        <p:pic>
          <p:nvPicPr>
            <p:cNvPr id="1372" name="image24.png"/>
            <p:cNvPicPr>
              <a:picLocks/>
            </p:cNvPicPr>
            <p:nvPr/>
          </p:nvPicPr>
          <p:blipFill>
            <a:blip r:embed="rId5"/>
            <a:srcRect b="13519"/>
            <a:stretch>
              <a:fillRect/>
            </a:stretch>
          </p:blipFill>
          <p:spPr>
            <a:xfrm>
              <a:off x="510257" y="817315"/>
              <a:ext cx="3368606" cy="29757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3" name="image25.png"/>
            <p:cNvPicPr>
              <a:picLocks/>
            </p:cNvPicPr>
            <p:nvPr/>
          </p:nvPicPr>
          <p:blipFill>
            <a:blip r:embed="rId6"/>
            <a:srcRect b="13647"/>
            <a:stretch>
              <a:fillRect/>
            </a:stretch>
          </p:blipFill>
          <p:spPr>
            <a:xfrm>
              <a:off x="4398151" y="785706"/>
              <a:ext cx="3316676" cy="29441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74" name="Shape 1374"/>
            <p:cNvSpPr/>
            <p:nvPr/>
          </p:nvSpPr>
          <p:spPr>
            <a:xfrm>
              <a:off x="2630312" y="288388"/>
              <a:ext cx="4912926" cy="46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L="39687" defTabSz="914400">
                <a:buClr>
                  <a:srgbClr val="FFFFFF"/>
                </a:buClr>
                <a:buFont typeface="Times New Roman"/>
                <a:defRPr sz="3000">
                  <a:uFill>
                    <a:solidFill>
                      <a:srgbClr val="FFFFFF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>
                <a:defRPr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2110">
                  <a:solidFill>
                    <a:srgbClr val="FFFFFF"/>
                  </a:solidFill>
                </a:rPr>
                <a:t>D. Arbelaez, S. Caspi</a:t>
              </a:r>
            </a:p>
          </p:txBody>
        </p:sp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B211604-EBEC-7144-A7D9-207B079677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885" y="1230998"/>
            <a:ext cx="5028073" cy="4530725"/>
          </a:xfrm>
        </p:spPr>
        <p:txBody>
          <a:bodyPr>
            <a:normAutofit/>
          </a:bodyPr>
          <a:lstStyle/>
          <a:p>
            <a:r>
              <a:rPr lang="en-US" dirty="0"/>
              <a:t>Bifilar helical approaches yield excellent performance:</a:t>
            </a:r>
          </a:p>
          <a:p>
            <a:pPr lvl="1"/>
            <a:r>
              <a:rPr lang="en-US" dirty="0"/>
              <a:t> applicable for “short” periods, </a:t>
            </a:r>
            <a:r>
              <a:rPr lang="el-GR" dirty="0"/>
              <a:t>λ&gt;~10 (7?) </a:t>
            </a:r>
            <a:r>
              <a:rPr lang="en-US" dirty="0"/>
              <a:t>mm, gap&gt;~3-5mm</a:t>
            </a:r>
          </a:p>
          <a:p>
            <a:pPr lvl="1"/>
            <a:r>
              <a:rPr lang="en-US" dirty="0"/>
              <a:t> wire dimensions, bend radii, and insulation issues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AA86C791-2A7F-4243-8E03-9CA1AA9AEC3F}"/>
              </a:ext>
            </a:extLst>
          </p:cNvPr>
          <p:cNvSpPr txBox="1">
            <a:spLocks/>
          </p:cNvSpPr>
          <p:nvPr/>
        </p:nvSpPr>
        <p:spPr>
          <a:xfrm>
            <a:off x="5682343" y="1161077"/>
            <a:ext cx="6319158" cy="4530725"/>
          </a:xfrm>
          <a:prstGeom prst="rect">
            <a:avLst/>
          </a:prstGeom>
        </p:spPr>
        <p:txBody>
          <a:bodyPr vert="horz" lIns="91440" tIns="22860" rIns="91440" bIns="2286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Well-known technology (e.g. Stanford FEL Group, 1970’s), but not “mature”</a:t>
            </a:r>
          </a:p>
          <a:p>
            <a:pPr lvl="1"/>
            <a:r>
              <a:rPr lang="en-US" sz="2000" dirty="0"/>
              <a:t> most effective modulator for FEL</a:t>
            </a:r>
          </a:p>
          <a:p>
            <a:r>
              <a:rPr lang="en-US" sz="2200" dirty="0"/>
              <a:t>Need to consider seed-laser polarization</a:t>
            </a:r>
          </a:p>
          <a:p>
            <a:r>
              <a:rPr lang="en-US" sz="2200" dirty="0"/>
              <a:t>Investigated for positron source production</a:t>
            </a:r>
          </a:p>
          <a:p>
            <a:r>
              <a:rPr lang="en-US" sz="2200" dirty="0" err="1"/>
              <a:t>NbTi</a:t>
            </a:r>
            <a:r>
              <a:rPr lang="en-US" sz="2200" dirty="0"/>
              <a:t> (Europe), Nb</a:t>
            </a:r>
            <a:r>
              <a:rPr lang="en-US" sz="2200" baseline="-25000" dirty="0"/>
              <a:t>3</a:t>
            </a:r>
            <a:r>
              <a:rPr lang="en-US" sz="2200" dirty="0"/>
              <a:t>Sn (Argonne – modest to-date)</a:t>
            </a:r>
          </a:p>
          <a:p>
            <a:endParaRPr lang="en-US" sz="2200" dirty="0"/>
          </a:p>
          <a:p>
            <a:endParaRPr lang="en-US" sz="2200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192CF15-E421-8B4B-90EF-B01D137C8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Prestemon      Joint DESY and University of Hamburg Accelerator Physics Seminar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9466B-6F78-3B4C-8A0A-3CEAFADAC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48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5" grpId="0" animBg="1" advAuto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Shape 1378"/>
          <p:cNvSpPr/>
          <p:nvPr/>
        </p:nvSpPr>
        <p:spPr>
          <a:xfrm>
            <a:off x="7759699" y="6654800"/>
            <a:ext cx="2870202" cy="97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40183" marR="40639" algn="r" defTabSz="647700">
              <a:spcBef>
                <a:spcPts val="500"/>
              </a:spcBef>
              <a:buClr>
                <a:srgbClr val="021EAA"/>
              </a:buClr>
              <a:buFont typeface="Times"/>
              <a:defRPr sz="900" i="1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sz="633"/>
              <a:t>Soren Prestemon, LBNL,  Oct. 23-25, 2008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4479C65-C264-BB46-8B8A-B1884DD9A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very different approach may be viable for small-gap, short period undulator that leverages the ‘tape” architecture of YBCO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90D108-8536-FB41-A31B-C474ADC22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Material (YBCO) is in the form of a “tape”</a:t>
            </a:r>
          </a:p>
          <a:p>
            <a:pPr lvl="1"/>
            <a:r>
              <a:rPr lang="en-US" sz="1800" dirty="0"/>
              <a:t>~1 micron YBCO layer carries the current</a:t>
            </a:r>
          </a:p>
          <a:p>
            <a:pPr lvl="1"/>
            <a:r>
              <a:rPr lang="en-US" sz="1800" dirty="0"/>
              <a:t>does not scale: benefit drops with increased thickness </a:t>
            </a:r>
          </a:p>
          <a:p>
            <a:r>
              <a:rPr lang="en-US" sz="2000" dirty="0"/>
              <a:t>Critical temperature ~100K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1381" name="Shape 138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 defTabSz="317511"/>
          </a:lstStyle>
          <a:p>
            <a:fld id="{86CB4B4D-7CA3-9044-876B-883B54F8677D}" type="slidenum">
              <a:rPr/>
              <a:t>62</a:t>
            </a:fld>
            <a:endParaRPr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D4138B-A074-8A42-8AA7-F8AFAE2101C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91275"/>
            <a:ext cx="4191000" cy="365125"/>
          </a:xfrm>
        </p:spPr>
        <p:txBody>
          <a:bodyPr/>
          <a:lstStyle/>
          <a:p>
            <a:r>
              <a:rPr lang="en-US"/>
              <a:t>S. Prestemon      Joint DESY and University of Hamburg Accelerator Physics Seminar</a:t>
            </a:r>
            <a:endParaRPr lang="en-US" dirty="0"/>
          </a:p>
        </p:txBody>
      </p:sp>
      <p:pic>
        <p:nvPicPr>
          <p:cNvPr id="1382" name="image.png"/>
          <p:cNvPicPr>
            <a:picLocks/>
          </p:cNvPicPr>
          <p:nvPr/>
        </p:nvPicPr>
        <p:blipFill>
          <a:blip r:embed="rId2"/>
          <a:srcRect t="1867" b="208"/>
          <a:stretch>
            <a:fillRect/>
          </a:stretch>
        </p:blipFill>
        <p:spPr>
          <a:xfrm>
            <a:off x="6832266" y="1194916"/>
            <a:ext cx="3797635" cy="14280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3" name="image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830799" y="1274728"/>
            <a:ext cx="1270002" cy="25003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F27D110-6AB1-754D-BEB5-452D43CF40A2}"/>
              </a:ext>
            </a:extLst>
          </p:cNvPr>
          <p:cNvGrpSpPr/>
          <p:nvPr/>
        </p:nvGrpSpPr>
        <p:grpSpPr>
          <a:xfrm>
            <a:off x="1219200" y="2769308"/>
            <a:ext cx="8288054" cy="3490032"/>
            <a:chOff x="4032125" y="5504965"/>
            <a:chExt cx="16576107" cy="6980063"/>
          </a:xfrm>
        </p:grpSpPr>
        <p:sp>
          <p:nvSpPr>
            <p:cNvPr id="1377" name="Shape 1377"/>
            <p:cNvSpPr/>
            <p:nvPr/>
          </p:nvSpPr>
          <p:spPr>
            <a:xfrm>
              <a:off x="4032125" y="5504965"/>
              <a:ext cx="16576107" cy="6917254"/>
            </a:xfrm>
            <a:prstGeom prst="roundRect">
              <a:avLst>
                <a:gd name="adj" fmla="val 8918"/>
              </a:avLst>
            </a:prstGeom>
            <a:solidFill>
              <a:srgbClr val="DCDEE0"/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sz="3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110"/>
            </a:p>
          </p:txBody>
        </p:sp>
        <p:grpSp>
          <p:nvGrpSpPr>
            <p:cNvPr id="1386" name="Group 1386"/>
            <p:cNvGrpSpPr/>
            <p:nvPr/>
          </p:nvGrpSpPr>
          <p:grpSpPr>
            <a:xfrm>
              <a:off x="5213758" y="7788165"/>
              <a:ext cx="12412090" cy="4696863"/>
              <a:chOff x="0" y="0"/>
              <a:chExt cx="8177448" cy="2943244"/>
            </a:xfrm>
          </p:grpSpPr>
          <p:pic>
            <p:nvPicPr>
              <p:cNvPr id="1384" name="image.png"/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8177449" cy="294039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385" name="Shape 1385"/>
              <p:cNvSpPr/>
              <p:nvPr/>
            </p:nvSpPr>
            <p:spPr>
              <a:xfrm>
                <a:off x="2695463" y="2375801"/>
                <a:ext cx="4079620" cy="5674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marL="816927" marR="39687" indent="-320039" algn="l" defTabSz="647700">
                  <a:spcBef>
                    <a:spcPts val="300"/>
                  </a:spcBef>
                  <a:buClr>
                    <a:srgbClr val="021EAA"/>
                  </a:buClr>
                  <a:buSzPct val="100000"/>
                  <a:buFont typeface="Gill Sans"/>
                  <a:buChar char="•"/>
                  <a:defRPr sz="14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985"/>
                  <a:t>Current at edges largely cancels layer-to-layer; result is “clean” transverse current flow</a:t>
                </a:r>
              </a:p>
            </p:txBody>
          </p:sp>
        </p:grpSp>
        <p:grpSp>
          <p:nvGrpSpPr>
            <p:cNvPr id="1389" name="Group 1389"/>
            <p:cNvGrpSpPr/>
            <p:nvPr/>
          </p:nvGrpSpPr>
          <p:grpSpPr>
            <a:xfrm>
              <a:off x="5080168" y="5682586"/>
              <a:ext cx="15473017" cy="6000999"/>
              <a:chOff x="-112111" y="0"/>
              <a:chExt cx="11003032" cy="4267376"/>
            </a:xfrm>
          </p:grpSpPr>
          <p:sp>
            <p:nvSpPr>
              <p:cNvPr id="1387" name="Shape 1387"/>
              <p:cNvSpPr/>
              <p:nvPr/>
            </p:nvSpPr>
            <p:spPr>
              <a:xfrm>
                <a:off x="6342832" y="223050"/>
                <a:ext cx="4548089" cy="289695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marL="293574" marR="55813" lvl="2" indent="-221018" defTabSz="455431">
                  <a:spcBef>
                    <a:spcPts val="282"/>
                  </a:spcBef>
                  <a:buClr>
                    <a:srgbClr val="021EAA"/>
                  </a:buClr>
                  <a:buSzPct val="100000"/>
                  <a:buFont typeface="Gill Sans"/>
                  <a:buChar char="•"/>
                  <a:defRPr sz="2200">
                    <a:solidFill>
                      <a:srgbClr val="021EAA"/>
                    </a:solidFill>
                    <a:uFill>
                      <a:solidFill>
                        <a:srgbClr val="021EAA"/>
                      </a:solidFill>
                    </a:uFill>
                  </a:defRPr>
                </a:pPr>
                <a:endParaRPr sz="1547" dirty="0"/>
              </a:p>
              <a:p>
                <a:pPr marL="248924" marR="55813" lvl="1" indent="-221018" defTabSz="455431">
                  <a:spcBef>
                    <a:spcPts val="352"/>
                  </a:spcBef>
                  <a:buClr>
                    <a:srgbClr val="000000"/>
                  </a:buClr>
                  <a:buSzPct val="100000"/>
                  <a:buFont typeface="Gill Sans"/>
                  <a:buChar char="–"/>
                  <a:defRPr sz="22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</a:defRPr>
                </a:pPr>
                <a:r>
                  <a:rPr sz="1547" dirty="0"/>
                  <a:t>stacked tapes operate in series</a:t>
                </a:r>
              </a:p>
              <a:p>
                <a:pPr marL="293574" marR="55813" lvl="2" indent="-221018" defTabSz="455431">
                  <a:spcBef>
                    <a:spcPts val="282"/>
                  </a:spcBef>
                  <a:buClr>
                    <a:srgbClr val="021EAA"/>
                  </a:buClr>
                  <a:buSzPct val="100000"/>
                  <a:buFont typeface="Gill Sans"/>
                  <a:buChar char="•"/>
                  <a:defRPr sz="2200">
                    <a:solidFill>
                      <a:srgbClr val="021EAA"/>
                    </a:solidFill>
                    <a:uFill>
                      <a:solidFill>
                        <a:srgbClr val="021EAA"/>
                      </a:solidFill>
                    </a:uFill>
                  </a:defRPr>
                </a:pPr>
                <a:r>
                  <a:rPr sz="1547" dirty="0"/>
                  <a:t>joints at ends</a:t>
                </a:r>
              </a:p>
              <a:p>
                <a:pPr marL="293574" marR="55813" lvl="2" indent="-221018" defTabSz="455431">
                  <a:spcBef>
                    <a:spcPts val="282"/>
                  </a:spcBef>
                  <a:buClr>
                    <a:srgbClr val="021EAA"/>
                  </a:buClr>
                  <a:buSzPct val="100000"/>
                  <a:buFont typeface="Gill Sans"/>
                  <a:buChar char="•"/>
                  <a:defRPr sz="2200">
                    <a:solidFill>
                      <a:srgbClr val="021EAA"/>
                    </a:solidFill>
                    <a:uFill>
                      <a:solidFill>
                        <a:srgbClr val="021EAA"/>
                      </a:solidFill>
                    </a:uFill>
                  </a:defRPr>
                </a:pPr>
                <a:r>
                  <a:rPr sz="1547" dirty="0"/>
                  <a:t>20-30 tapes sufficient</a:t>
                </a:r>
              </a:p>
              <a:p>
                <a:pPr marL="293574" marR="55813" lvl="2" indent="-221018" defTabSz="455431">
                  <a:spcBef>
                    <a:spcPts val="282"/>
                  </a:spcBef>
                  <a:buClr>
                    <a:srgbClr val="021EAA"/>
                  </a:buClr>
                  <a:buSzPct val="100000"/>
                  <a:buFont typeface="Gill Sans"/>
                  <a:buChar char="•"/>
                  <a:defRPr sz="2200">
                    <a:solidFill>
                      <a:srgbClr val="021EAA"/>
                    </a:solidFill>
                    <a:uFill>
                      <a:solidFill>
                        <a:srgbClr val="021EAA"/>
                      </a:solidFill>
                    </a:uFill>
                  </a:defRPr>
                </a:pPr>
                <a:r>
                  <a:rPr sz="1547" dirty="0"/>
                  <a:t>large tolerance to stack errors</a:t>
                </a:r>
              </a:p>
            </p:txBody>
          </p:sp>
          <p:sp>
            <p:nvSpPr>
              <p:cNvPr id="1388" name="Shape 1388"/>
              <p:cNvSpPr/>
              <p:nvPr/>
            </p:nvSpPr>
            <p:spPr>
              <a:xfrm>
                <a:off x="-112111" y="0"/>
                <a:ext cx="6011947" cy="42673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marR="55813" defTabSz="455431">
                  <a:spcBef>
                    <a:spcPts val="352"/>
                  </a:spcBef>
                  <a:buClr>
                    <a:srgbClr val="0433FF"/>
                  </a:buClr>
                  <a:buSzPct val="100000"/>
                  <a:buFont typeface="Gill Sans"/>
                  <a:buChar char="•"/>
                  <a:defRPr sz="3400">
                    <a:solidFill>
                      <a:srgbClr val="0433FF"/>
                    </a:solidFill>
                    <a:uFill>
                      <a:solidFill>
                        <a:srgbClr val="0433FF"/>
                      </a:solidFill>
                    </a:uFill>
                  </a:defRPr>
                </a:pPr>
                <a:r>
                  <a:rPr sz="2391" dirty="0"/>
                  <a:t>Consider stacked YBCO tapes</a:t>
                </a:r>
              </a:p>
              <a:p>
                <a:pPr marL="248924" marR="55813" lvl="1" indent="-221018" defTabSz="455431">
                  <a:spcBef>
                    <a:spcPts val="352"/>
                  </a:spcBef>
                  <a:buClr>
                    <a:srgbClr val="000000"/>
                  </a:buClr>
                  <a:buSzPct val="100000"/>
                  <a:buFont typeface="Gill Sans"/>
                  <a:buChar char="–"/>
                  <a:defRPr sz="22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</a:defRPr>
                </a:pPr>
                <a:r>
                  <a:rPr lang="en-US" sz="1547" dirty="0"/>
                  <a:t>U</a:t>
                </a:r>
                <a:r>
                  <a:rPr sz="1547" dirty="0"/>
                  <a:t>se micro-machining or lithography to produc</a:t>
                </a:r>
                <a:r>
                  <a:rPr lang="en-US" sz="1547" dirty="0"/>
                  <a:t>e</a:t>
                </a:r>
                <a:endParaRPr sz="1547" dirty="0"/>
              </a:p>
              <a:p>
                <a:pPr marL="293574" marR="55813" lvl="2" indent="-221018" defTabSz="455431">
                  <a:spcBef>
                    <a:spcPts val="282"/>
                  </a:spcBef>
                  <a:buClr>
                    <a:srgbClr val="021EAA"/>
                  </a:buClr>
                  <a:buSzPct val="100000"/>
                  <a:buFont typeface="Gill Sans"/>
                  <a:buChar char="•"/>
                  <a:defRPr sz="2200">
                    <a:solidFill>
                      <a:srgbClr val="021EAA"/>
                    </a:solidFill>
                    <a:uFill>
                      <a:solidFill>
                        <a:srgbClr val="021EAA"/>
                      </a:solidFill>
                    </a:uFill>
                  </a:defRPr>
                </a:pPr>
                <a:r>
                  <a:rPr sz="1547" dirty="0"/>
                  <a:t>highly reproducible periodicity</a:t>
                </a:r>
              </a:p>
              <a:p>
                <a:pPr marL="293574" marR="55813" lvl="2" indent="-221018" defTabSz="455431">
                  <a:spcBef>
                    <a:spcPts val="282"/>
                  </a:spcBef>
                  <a:buClr>
                    <a:srgbClr val="021EAA"/>
                  </a:buClr>
                  <a:buSzPct val="100000"/>
                  <a:buFont typeface="Gill Sans"/>
                  <a:buChar char="•"/>
                  <a:defRPr sz="2200">
                    <a:solidFill>
                      <a:srgbClr val="021EAA"/>
                    </a:solidFill>
                    <a:uFill>
                      <a:solidFill>
                        <a:srgbClr val="021EAA"/>
                      </a:solidFill>
                    </a:uFill>
                  </a:defRPr>
                </a:pPr>
                <a:r>
                  <a:rPr sz="1547" dirty="0"/>
                  <a:t>low labor cost </a:t>
                </a:r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F006159-943B-3B41-845B-FC096D9FB0F9}"/>
              </a:ext>
            </a:extLst>
          </p:cNvPr>
          <p:cNvSpPr txBox="1"/>
          <p:nvPr/>
        </p:nvSpPr>
        <p:spPr>
          <a:xfrm>
            <a:off x="9677400" y="2998845"/>
            <a:ext cx="23669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First introduced at PAC09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r>
              <a:rPr lang="en-US" sz="1200" dirty="0"/>
              <a:t>Issues to consider;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Shielding device from synchrotron radiation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Image current impact due to narrow gap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Beam dynamics / image current interaction with superconductor</a:t>
            </a:r>
          </a:p>
          <a:p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850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Shape 1391"/>
          <p:cNvSpPr/>
          <p:nvPr/>
        </p:nvSpPr>
        <p:spPr>
          <a:xfrm>
            <a:off x="7776980" y="998942"/>
            <a:ext cx="4300601" cy="2817260"/>
          </a:xfrm>
          <a:prstGeom prst="roundRect">
            <a:avLst>
              <a:gd name="adj" fmla="val 12239"/>
            </a:avLst>
          </a:prstGeom>
          <a:solidFill>
            <a:srgbClr val="DCDEE0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110"/>
          </a:p>
        </p:txBody>
      </p:sp>
      <p:sp>
        <p:nvSpPr>
          <p:cNvPr id="1392" name="Shape 1392"/>
          <p:cNvSpPr/>
          <p:nvPr/>
        </p:nvSpPr>
        <p:spPr>
          <a:xfrm>
            <a:off x="7759699" y="6654800"/>
            <a:ext cx="2870202" cy="97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40183" marR="40639" algn="r" defTabSz="647700">
              <a:spcBef>
                <a:spcPts val="500"/>
              </a:spcBef>
              <a:buClr>
                <a:srgbClr val="021EAA"/>
              </a:buClr>
              <a:buFont typeface="Times"/>
              <a:defRPr sz="900" i="1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sz="633"/>
              <a:t>Soren Prestemon, LBNL,  Oct. 23-25, 2008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AB821C-6797-C449-AA07-D95D43F38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Performance curves (calculated) for the HTS short period technology compared to PM and hybrid devices suggest regimes of strength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2A834E-AB62-C344-BC29-59DE09F54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76" y="1307556"/>
            <a:ext cx="4442961" cy="4525963"/>
          </a:xfrm>
        </p:spPr>
        <p:txBody>
          <a:bodyPr>
            <a:normAutofit/>
          </a:bodyPr>
          <a:lstStyle/>
          <a:p>
            <a:r>
              <a:rPr lang="en-US" sz="1800" dirty="0"/>
              <a:t>Issues considered:</a:t>
            </a:r>
          </a:p>
          <a:p>
            <a:pPr lvl="1"/>
            <a:r>
              <a:rPr lang="en-US" sz="1600" dirty="0"/>
              <a:t>Width of current path - assumed ~1mm laser cuts separating “turns”</a:t>
            </a:r>
          </a:p>
          <a:p>
            <a:pPr lvl="1"/>
            <a:r>
              <a:rPr lang="en-US" sz="1600" dirty="0"/>
              <a:t>Finite-length of straight sections – 83% retained for g=2mm, 12mm wide tape</a:t>
            </a:r>
          </a:p>
          <a:p>
            <a:pPr lvl="1"/>
            <a:r>
              <a:rPr lang="en-US" sz="1600" dirty="0"/>
              <a:t>Gap-period region of strength – most promising in g&lt;3mm, </a:t>
            </a:r>
            <a:r>
              <a:rPr lang="el-GR" sz="1600" dirty="0"/>
              <a:t>λ&lt;10</a:t>
            </a:r>
            <a:r>
              <a:rPr lang="en-US" sz="1600" dirty="0"/>
              <a:t>mm regime</a:t>
            </a:r>
          </a:p>
          <a:p>
            <a:endParaRPr lang="en-US" sz="1800" dirty="0"/>
          </a:p>
        </p:txBody>
      </p:sp>
      <p:sp>
        <p:nvSpPr>
          <p:cNvPr id="1408" name="Shape 1408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 defTabSz="317511"/>
          </a:lstStyle>
          <a:p>
            <a:fld id="{86CB4B4D-7CA3-9044-876B-883B54F8677D}" type="slidenum">
              <a:rPr/>
              <a:t>63</a:t>
            </a:fld>
            <a:endParaRPr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ACC4AA-D37D-4C46-80B5-9C3EB1D6468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91275"/>
            <a:ext cx="4191000" cy="365125"/>
          </a:xfrm>
        </p:spPr>
        <p:txBody>
          <a:bodyPr/>
          <a:lstStyle/>
          <a:p>
            <a:r>
              <a:rPr lang="en-US"/>
              <a:t>S. Prestemon      Joint DESY and University of Hamburg Accelerator Physics Seminar</a:t>
            </a:r>
            <a:endParaRPr lang="en-US" dirty="0"/>
          </a:p>
        </p:txBody>
      </p:sp>
      <p:grpSp>
        <p:nvGrpSpPr>
          <p:cNvPr id="1406" name="Group 1406"/>
          <p:cNvGrpSpPr/>
          <p:nvPr/>
        </p:nvGrpSpPr>
        <p:grpSpPr>
          <a:xfrm>
            <a:off x="25125" y="3711717"/>
            <a:ext cx="7918754" cy="2540079"/>
            <a:chOff x="0" y="0"/>
            <a:chExt cx="11262227" cy="3612555"/>
          </a:xfrm>
        </p:grpSpPr>
        <p:grpSp>
          <p:nvGrpSpPr>
            <p:cNvPr id="1401" name="Group 1401"/>
            <p:cNvGrpSpPr/>
            <p:nvPr/>
          </p:nvGrpSpPr>
          <p:grpSpPr>
            <a:xfrm>
              <a:off x="0" y="0"/>
              <a:ext cx="5488690" cy="3612556"/>
              <a:chOff x="0" y="0"/>
              <a:chExt cx="5488689" cy="3612555"/>
            </a:xfrm>
          </p:grpSpPr>
          <p:pic>
            <p:nvPicPr>
              <p:cNvPr id="1394" name="image.png"/>
              <p:cNvPicPr>
                <a:picLocks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5488690" cy="36125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395" name="Shape 1395"/>
              <p:cNvSpPr/>
              <p:nvPr/>
            </p:nvSpPr>
            <p:spPr>
              <a:xfrm>
                <a:off x="3830582" y="105953"/>
                <a:ext cx="1417081" cy="7803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marL="19622" marR="20092" defTabSz="455431">
                  <a:buClr>
                    <a:srgbClr val="000000"/>
                  </a:buClr>
                  <a:buFont typeface="Arial"/>
                  <a:defRPr sz="1200" i="1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844"/>
                  <a:t>HTS concept</a:t>
                </a:r>
              </a:p>
              <a:p>
                <a:pPr marL="19622" marR="20092" defTabSz="455431">
                  <a:buClr>
                    <a:srgbClr val="000000"/>
                  </a:buClr>
                  <a:buFont typeface="Arial"/>
                  <a:defRPr sz="1200" i="1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844"/>
                  <a:t>Hybrid</a:t>
                </a:r>
              </a:p>
              <a:p>
                <a:pPr marL="19622" marR="20092" defTabSz="455431">
                  <a:buClr>
                    <a:srgbClr val="000000"/>
                  </a:buClr>
                  <a:buFont typeface="Arial"/>
                  <a:defRPr sz="1200" i="1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844"/>
                  <a:t>PM</a:t>
                </a:r>
              </a:p>
              <a:p>
                <a:pPr marL="19622" marR="20092" defTabSz="455431">
                  <a:buClr>
                    <a:srgbClr val="000000"/>
                  </a:buClr>
                  <a:buFont typeface="Arial"/>
                  <a:defRPr sz="1200" i="1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844"/>
                  <a:t>EPU</a:t>
                </a:r>
              </a:p>
            </p:txBody>
          </p:sp>
          <p:sp>
            <p:nvSpPr>
              <p:cNvPr id="1396" name="Shape 1396"/>
              <p:cNvSpPr/>
              <p:nvPr/>
            </p:nvSpPr>
            <p:spPr>
              <a:xfrm flipH="1">
                <a:off x="2367582" y="218787"/>
                <a:ext cx="1456869" cy="61515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321480">
                  <a:defRPr sz="16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125"/>
              </a:p>
            </p:txBody>
          </p:sp>
          <p:sp>
            <p:nvSpPr>
              <p:cNvPr id="1397" name="Shape 1397"/>
              <p:cNvSpPr/>
              <p:nvPr/>
            </p:nvSpPr>
            <p:spPr>
              <a:xfrm flipH="1">
                <a:off x="2367582" y="370008"/>
                <a:ext cx="1468976" cy="84459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321480">
                  <a:defRPr sz="16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125"/>
              </a:p>
            </p:txBody>
          </p:sp>
          <p:sp>
            <p:nvSpPr>
              <p:cNvPr id="1398" name="Shape 1398"/>
              <p:cNvSpPr/>
              <p:nvPr/>
            </p:nvSpPr>
            <p:spPr>
              <a:xfrm flipH="1">
                <a:off x="2458800" y="569962"/>
                <a:ext cx="1388457" cy="1021797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321480">
                  <a:defRPr sz="16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125"/>
              </a:p>
            </p:txBody>
          </p:sp>
          <p:sp>
            <p:nvSpPr>
              <p:cNvPr id="1399" name="Shape 1399"/>
              <p:cNvSpPr/>
              <p:nvPr/>
            </p:nvSpPr>
            <p:spPr>
              <a:xfrm flipH="1">
                <a:off x="2641236" y="763636"/>
                <a:ext cx="1192307" cy="139823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321480">
                  <a:defRPr sz="16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125"/>
              </a:p>
            </p:txBody>
          </p:sp>
          <p:sp>
            <p:nvSpPr>
              <p:cNvPr id="1400" name="Shape 1400"/>
              <p:cNvSpPr/>
              <p:nvPr/>
            </p:nvSpPr>
            <p:spPr>
              <a:xfrm>
                <a:off x="1269454" y="262077"/>
                <a:ext cx="1057821" cy="1633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marL="27905" marR="28574" algn="l" defTabSz="647700">
                  <a:buClr>
                    <a:srgbClr val="000000"/>
                  </a:buClr>
                  <a:buFont typeface="Arial"/>
                  <a:defRPr sz="11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774"/>
                  <a:t>Gap=2, 3mm</a:t>
                </a:r>
              </a:p>
            </p:txBody>
          </p:sp>
        </p:grpSp>
        <p:grpSp>
          <p:nvGrpSpPr>
            <p:cNvPr id="1405" name="Group 1405"/>
            <p:cNvGrpSpPr/>
            <p:nvPr/>
          </p:nvGrpSpPr>
          <p:grpSpPr>
            <a:xfrm>
              <a:off x="5568525" y="0"/>
              <a:ext cx="5693703" cy="3612556"/>
              <a:chOff x="0" y="0"/>
              <a:chExt cx="5693702" cy="3612555"/>
            </a:xfrm>
          </p:grpSpPr>
          <p:pic>
            <p:nvPicPr>
              <p:cNvPr id="1402" name="image.png"/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5693703" cy="36125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403" name="Shape 1403"/>
              <p:cNvSpPr/>
              <p:nvPr/>
            </p:nvSpPr>
            <p:spPr>
              <a:xfrm>
                <a:off x="1430979" y="116535"/>
                <a:ext cx="2709418" cy="21455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marL="27905" marR="28574" algn="l" defTabSz="647700">
                  <a:buClr>
                    <a:srgbClr val="000000"/>
                  </a:buClr>
                  <a:buFont typeface="Arial"/>
                  <a:defRPr sz="14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985"/>
                  <a:t>Gap=2mm for all cases </a:t>
                </a:r>
              </a:p>
            </p:txBody>
          </p:sp>
          <p:sp>
            <p:nvSpPr>
              <p:cNvPr id="1404" name="Shape 1404"/>
              <p:cNvSpPr/>
              <p:nvPr/>
            </p:nvSpPr>
            <p:spPr>
              <a:xfrm>
                <a:off x="3902034" y="589348"/>
                <a:ext cx="1551044" cy="1380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marL="27905" marR="28574" algn="l" defTabSz="647700">
                  <a:buClr>
                    <a:srgbClr val="000000"/>
                  </a:buClr>
                  <a:buFont typeface="Arial"/>
                  <a:defRPr sz="9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633"/>
                  <a:t>0.5-1mm laser cuts</a:t>
                </a:r>
              </a:p>
            </p:txBody>
          </p:sp>
        </p:grpSp>
      </p:grpSp>
      <p:sp>
        <p:nvSpPr>
          <p:cNvPr id="1409" name="Shape 1409"/>
          <p:cNvSpPr/>
          <p:nvPr/>
        </p:nvSpPr>
        <p:spPr>
          <a:xfrm>
            <a:off x="8195430" y="4126102"/>
            <a:ext cx="3917492" cy="1549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2700" tIns="12700" rIns="12700" bIns="12700">
            <a:spAutoFit/>
          </a:bodyPr>
          <a:lstStyle/>
          <a:p>
            <a:pPr marL="171450" marR="20092" indent="-171450" defTabSz="455431">
              <a:spcBef>
                <a:spcPts val="282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16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>
                <a:latin typeface="Arial"/>
                <a:ea typeface="Arial"/>
                <a:cs typeface="Arial"/>
                <a:sym typeface="Arial"/>
              </a:rPr>
              <a:t>Assumed Br=1.35 for PM and hybrid devices</a:t>
            </a:r>
          </a:p>
          <a:p>
            <a:pPr marL="171450" marR="20092" indent="-171450" defTabSz="455431">
              <a:spcBef>
                <a:spcPts val="282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12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>
                <a:latin typeface="Arial"/>
                <a:ea typeface="Arial"/>
                <a:cs typeface="Arial"/>
                <a:sym typeface="Arial"/>
              </a:rPr>
              <a:t>Data shown for HTS assumes J=2x10</a:t>
            </a:r>
            <a:r>
              <a:rPr sz="1600" baseline="29999" dirty="0">
                <a:latin typeface="Arial"/>
                <a:ea typeface="Arial"/>
                <a:cs typeface="Arial"/>
                <a:sym typeface="Arial"/>
              </a:rPr>
              <a:t>5</a:t>
            </a:r>
            <a:r>
              <a:rPr sz="1600" dirty="0">
                <a:latin typeface="Arial"/>
                <a:ea typeface="Arial"/>
                <a:cs typeface="Arial"/>
                <a:sym typeface="Arial"/>
              </a:rPr>
              <a:t>A/mm</a:t>
            </a:r>
            <a:r>
              <a:rPr sz="1600" baseline="29999" dirty="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1600" dirty="0">
                <a:latin typeface="Arial"/>
                <a:ea typeface="Arial"/>
                <a:cs typeface="Arial"/>
                <a:sym typeface="Arial"/>
              </a:rPr>
              <a:t>, independent of field</a:t>
            </a:r>
            <a:endParaRPr lang="en-US" sz="1600" dirty="0">
              <a:latin typeface="Arial"/>
              <a:ea typeface="Arial"/>
              <a:cs typeface="Arial"/>
              <a:sym typeface="Arial"/>
            </a:endParaRPr>
          </a:p>
          <a:p>
            <a:pPr marL="171450" marR="20092" lvl="1" indent="-171450" defTabSz="455431">
              <a:spcBef>
                <a:spcPts val="282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12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400" dirty="0">
                <a:latin typeface="Arial"/>
                <a:ea typeface="Arial"/>
                <a:cs typeface="Arial"/>
                <a:sym typeface="Arial"/>
              </a:rPr>
              <a:t> for B&gt;~1.5T, scaling needs to be modified to include J(B) relation</a:t>
            </a:r>
            <a:r>
              <a:rPr sz="1600" dirty="0"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1410" name="fPaf2tILZ4=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3879" y="1069950"/>
            <a:ext cx="4114802" cy="2724913"/>
          </a:xfrm>
          <a:prstGeom prst="rect">
            <a:avLst/>
          </a:prstGeom>
          <a:ln w="12700"/>
        </p:spPr>
      </p:pic>
      <p:sp>
        <p:nvSpPr>
          <p:cNvPr id="1411" name="Shape 1411"/>
          <p:cNvSpPr/>
          <p:nvPr/>
        </p:nvSpPr>
        <p:spPr>
          <a:xfrm>
            <a:off x="9912380" y="1784819"/>
            <a:ext cx="799899" cy="254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28575" marR="28575" algn="l" defTabSz="647700"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985"/>
              <a:t>HTS low Cu</a:t>
            </a:r>
          </a:p>
        </p:txBody>
      </p:sp>
      <p:sp>
        <p:nvSpPr>
          <p:cNvPr id="1412" name="Shape 1412"/>
          <p:cNvSpPr/>
          <p:nvPr/>
        </p:nvSpPr>
        <p:spPr>
          <a:xfrm>
            <a:off x="11169679" y="1670519"/>
            <a:ext cx="844783" cy="254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28575" marR="28575" algn="l" defTabSz="647700"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985"/>
              <a:t>HTS baseline</a:t>
            </a:r>
          </a:p>
        </p:txBody>
      </p:sp>
      <p:sp>
        <p:nvSpPr>
          <p:cNvPr id="1413" name="Shape 1413"/>
          <p:cNvSpPr/>
          <p:nvPr/>
        </p:nvSpPr>
        <p:spPr>
          <a:xfrm>
            <a:off x="11334780" y="1886419"/>
            <a:ext cx="730969" cy="254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28575" marR="28575" algn="l" defTabSz="647700"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985"/>
              <a:t>Hybrid PM</a:t>
            </a:r>
          </a:p>
        </p:txBody>
      </p:sp>
      <p:sp>
        <p:nvSpPr>
          <p:cNvPr id="1414" name="Shape 1414"/>
          <p:cNvSpPr/>
          <p:nvPr/>
        </p:nvSpPr>
        <p:spPr>
          <a:xfrm>
            <a:off x="11271280" y="2165819"/>
            <a:ext cx="605935" cy="254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28575" marR="28575" algn="l" defTabSz="647700"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985"/>
              <a:t>Pure PM</a:t>
            </a:r>
          </a:p>
        </p:txBody>
      </p:sp>
      <p:sp>
        <p:nvSpPr>
          <p:cNvPr id="1415" name="Shape 1415"/>
          <p:cNvSpPr/>
          <p:nvPr/>
        </p:nvSpPr>
        <p:spPr>
          <a:xfrm>
            <a:off x="9226580" y="2661120"/>
            <a:ext cx="525785" cy="254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28575" marR="28575" algn="l" defTabSz="647700"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985"/>
              <a:t>Helical</a:t>
            </a:r>
          </a:p>
        </p:txBody>
      </p:sp>
      <p:sp>
        <p:nvSpPr>
          <p:cNvPr id="1416" name="Shape 1416"/>
          <p:cNvSpPr/>
          <p:nvPr/>
        </p:nvSpPr>
        <p:spPr>
          <a:xfrm>
            <a:off x="8553479" y="1226018"/>
            <a:ext cx="1799532" cy="55733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20093" marR="20093" defTabSz="455431"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985"/>
              <a:t>HTS: 2-2.2mm gap</a:t>
            </a:r>
          </a:p>
          <a:p>
            <a:pPr marL="20093" marR="20093" defTabSz="455431"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985"/>
              <a:t>Helical: 3-3.2mm gap, 2kA/mm</a:t>
            </a:r>
            <a:r>
              <a:rPr sz="985" baseline="31999"/>
              <a:t>2</a:t>
            </a:r>
          </a:p>
          <a:p>
            <a:pPr marL="20093" marR="20093" defTabSz="455431"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985"/>
              <a:t>IVID PM: 2-2.2mm gap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C12601-EB80-A14B-A25D-BA6D479C01CE}"/>
              </a:ext>
            </a:extLst>
          </p:cNvPr>
          <p:cNvSpPr txBox="1"/>
          <p:nvPr/>
        </p:nvSpPr>
        <p:spPr>
          <a:xfrm>
            <a:off x="4488737" y="1384060"/>
            <a:ext cx="3214528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Significant improvement in REBCO conductor performance since these calculations were made: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Thicker REBCO 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Reduced substrate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Zr</a:t>
            </a:r>
            <a:r>
              <a:rPr lang="en-US" sz="1400" dirty="0"/>
              <a:t> doping,…</a:t>
            </a:r>
          </a:p>
        </p:txBody>
      </p:sp>
    </p:spTree>
    <p:extLst>
      <p:ext uri="{BB962C8B-B14F-4D97-AF65-F5344CB8AC3E}">
        <p14:creationId xmlns:p14="http://schemas.microsoft.com/office/powerpoint/2010/main" val="172533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78D4AC-6106-CE4F-B77A-C7EDB760D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S. Prestemon      Joint DESY and University of Hamburg Accelerator Physics Seminar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446152-998A-8344-9F66-4A07FB5AD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64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A21D5B-DDD3-3548-B1BC-25A6724493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0337" y="1230685"/>
            <a:ext cx="11430000" cy="4530725"/>
          </a:xfrm>
        </p:spPr>
        <p:txBody>
          <a:bodyPr/>
          <a:lstStyle/>
          <a:p>
            <a:r>
              <a:rPr lang="en-US" dirty="0"/>
              <a:t>Development of new undulator technologies requires…</a:t>
            </a:r>
          </a:p>
          <a:p>
            <a:pPr lvl="1"/>
            <a:r>
              <a:rPr lang="en-US" dirty="0"/>
              <a:t> New ideas and novel thinking that challenge the status-quo</a:t>
            </a:r>
          </a:p>
          <a:p>
            <a:pPr lvl="1"/>
            <a:r>
              <a:rPr lang="en-US" dirty="0"/>
              <a:t> An understanding of the hurdles involved</a:t>
            </a:r>
          </a:p>
          <a:p>
            <a:pPr lvl="1"/>
            <a:r>
              <a:rPr lang="en-US" dirty="0"/>
              <a:t> Infrastructure/expertise for development </a:t>
            </a:r>
          </a:p>
          <a:p>
            <a:pPr lvl="1"/>
            <a:r>
              <a:rPr lang="en-US" dirty="0"/>
              <a:t> A testbed for trials and feedback</a:t>
            </a:r>
          </a:p>
          <a:p>
            <a:pPr lvl="1"/>
            <a:r>
              <a:rPr lang="en-US" dirty="0"/>
              <a:t> And management/funding support</a:t>
            </a:r>
          </a:p>
        </p:txBody>
      </p:sp>
      <p:sp>
        <p:nvSpPr>
          <p:cNvPr id="1804" name="Shape 1804"/>
          <p:cNvSpPr>
            <a:spLocks noGrp="1"/>
          </p:cNvSpPr>
          <p:nvPr>
            <p:ph type="title"/>
          </p:nvPr>
        </p:nvSpPr>
        <p:spPr>
          <a:xfrm>
            <a:off x="307848" y="46968"/>
            <a:ext cx="9358005" cy="1088448"/>
          </a:xfrm>
          <a:prstGeom prst="rect">
            <a:avLst/>
          </a:prstGeom>
          <a:ln w="9525">
            <a:round/>
          </a:ln>
        </p:spPr>
        <p:txBody>
          <a:bodyPr>
            <a:normAutofit/>
          </a:bodyPr>
          <a:lstStyle/>
          <a:p>
            <a:r>
              <a:rPr lang="en-US" sz="3000" dirty="0"/>
              <a:t>A perspective on undulator technology development</a:t>
            </a:r>
            <a:endParaRPr sz="3000" dirty="0"/>
          </a:p>
        </p:txBody>
      </p:sp>
      <p:sp>
        <p:nvSpPr>
          <p:cNvPr id="1808" name="Shape 1808"/>
          <p:cNvSpPr/>
          <p:nvPr/>
        </p:nvSpPr>
        <p:spPr>
          <a:xfrm>
            <a:off x="3881635" y="5843923"/>
            <a:ext cx="1730068" cy="527303"/>
          </a:xfrm>
          <a:prstGeom prst="rightArrow">
            <a:avLst>
              <a:gd name="adj1" fmla="val 54767"/>
              <a:gd name="adj2" fmla="val 72874"/>
            </a:avLst>
          </a:prstGeom>
          <a:solidFill>
            <a:schemeClr val="accent5">
              <a:hueOff val="243052"/>
              <a:satOff val="19712"/>
              <a:lumOff val="-10957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2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rPr sz="1407" dirty="0"/>
              <a:t>Time</a:t>
            </a:r>
          </a:p>
        </p:txBody>
      </p:sp>
      <p:sp>
        <p:nvSpPr>
          <p:cNvPr id="1809" name="Shape 1809"/>
          <p:cNvSpPr/>
          <p:nvPr/>
        </p:nvSpPr>
        <p:spPr>
          <a:xfrm rot="16200000">
            <a:off x="2995462" y="4680043"/>
            <a:ext cx="1587235" cy="494284"/>
          </a:xfrm>
          <a:prstGeom prst="rightArrow">
            <a:avLst>
              <a:gd name="adj1" fmla="val 54767"/>
              <a:gd name="adj2" fmla="val 71323"/>
            </a:avLst>
          </a:prstGeom>
          <a:solidFill>
            <a:schemeClr val="accent5">
              <a:hueOff val="243052"/>
              <a:satOff val="19712"/>
              <a:lumOff val="-10957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17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rPr sz="1196" dirty="0"/>
              <a:t>Performance</a:t>
            </a:r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F7821505-30D9-3944-A6BB-CD2F396A85BC}"/>
              </a:ext>
            </a:extLst>
          </p:cNvPr>
          <p:cNvSpPr/>
          <p:nvPr/>
        </p:nvSpPr>
        <p:spPr>
          <a:xfrm rot="19804074">
            <a:off x="9942597" y="118329"/>
            <a:ext cx="1698387" cy="2890442"/>
          </a:xfrm>
          <a:prstGeom prst="homePlate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2184544-82D9-024C-B4F7-D4CBA69F5030}"/>
              </a:ext>
            </a:extLst>
          </p:cNvPr>
          <p:cNvGrpSpPr/>
          <p:nvPr/>
        </p:nvGrpSpPr>
        <p:grpSpPr>
          <a:xfrm>
            <a:off x="3789079" y="453568"/>
            <a:ext cx="7724794" cy="5952701"/>
            <a:chOff x="8819757" y="185242"/>
            <a:chExt cx="15449587" cy="11905401"/>
          </a:xfrm>
        </p:grpSpPr>
        <p:sp>
          <p:nvSpPr>
            <p:cNvPr id="1810" name="Shape 1810"/>
            <p:cNvSpPr/>
            <p:nvPr/>
          </p:nvSpPr>
          <p:spPr>
            <a:xfrm rot="190667">
              <a:off x="9855963" y="4870400"/>
              <a:ext cx="6665036" cy="7220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719" y="0"/>
                  </a:moveTo>
                  <a:lnTo>
                    <a:pt x="21600" y="15516"/>
                  </a:lnTo>
                  <a:lnTo>
                    <a:pt x="11881" y="21600"/>
                  </a:lnTo>
                  <a:lnTo>
                    <a:pt x="0" y="6084"/>
                  </a:lnTo>
                  <a:close/>
                </a:path>
              </a:pathLst>
            </a:custGeom>
            <a:gradFill>
              <a:gsLst>
                <a:gs pos="0">
                  <a:srgbClr val="D94D55">
                    <a:alpha val="35999"/>
                  </a:srgbClr>
                </a:gs>
                <a:gs pos="100000">
                  <a:srgbClr val="0165D1">
                    <a:alpha val="35999"/>
                  </a:srgbClr>
                </a:gs>
              </a:gsLst>
              <a:lin ang="19020000"/>
            </a:gradFill>
            <a:ln w="12700">
              <a:miter lim="400000"/>
            </a:ln>
          </p:spPr>
          <p:txBody>
            <a:bodyPr lIns="0" tIns="0" rIns="0" bIns="0"/>
            <a:lstStyle/>
            <a:p>
              <a:pPr defTabSz="321480"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125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6542F88-6F0D-844F-83E6-B44CF859A8B1}"/>
                </a:ext>
              </a:extLst>
            </p:cNvPr>
            <p:cNvGrpSpPr/>
            <p:nvPr/>
          </p:nvGrpSpPr>
          <p:grpSpPr>
            <a:xfrm rot="194591">
              <a:off x="8819757" y="185242"/>
              <a:ext cx="15449587" cy="10101622"/>
              <a:chOff x="8889536" y="278010"/>
              <a:chExt cx="15449587" cy="10101622"/>
            </a:xfrm>
          </p:grpSpPr>
          <p:sp>
            <p:nvSpPr>
              <p:cNvPr id="1800" name="Shape 1800"/>
              <p:cNvSpPr/>
              <p:nvPr/>
            </p:nvSpPr>
            <p:spPr>
              <a:xfrm>
                <a:off x="12914362" y="2071501"/>
                <a:ext cx="7664725" cy="80413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353" y="0"/>
                    </a:moveTo>
                    <a:lnTo>
                      <a:pt x="21600" y="14109"/>
                    </a:lnTo>
                    <a:lnTo>
                      <a:pt x="10247" y="21600"/>
                    </a:lnTo>
                    <a:lnTo>
                      <a:pt x="0" y="7491"/>
                    </a:lnTo>
                    <a:close/>
                  </a:path>
                </a:pathLst>
              </a:custGeom>
              <a:gradFill>
                <a:gsLst>
                  <a:gs pos="0">
                    <a:srgbClr val="0165D1">
                      <a:alpha val="42999"/>
                    </a:srgbClr>
                  </a:gs>
                  <a:gs pos="100000">
                    <a:srgbClr val="D7CC55">
                      <a:alpha val="42999"/>
                    </a:srgbClr>
                  </a:gs>
                </a:gsLst>
                <a:lin ang="19020000"/>
              </a:gradFill>
              <a:ln w="101600">
                <a:solidFill>
                  <a:srgbClr val="00A200">
                    <a:alpha val="42999"/>
                  </a:srgbClr>
                </a:solidFill>
                <a:prstDash val="dash"/>
                <a:miter lim="400000"/>
              </a:ln>
            </p:spPr>
            <p:txBody>
              <a:bodyPr lIns="0" tIns="0" rIns="0" bIns="0"/>
              <a:lstStyle/>
              <a:p>
                <a:pPr defTabSz="321480">
                  <a:defRPr sz="16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125"/>
              </a:p>
            </p:txBody>
          </p:sp>
          <p:sp>
            <p:nvSpPr>
              <p:cNvPr id="1836" name="Shape 1836"/>
              <p:cNvSpPr/>
              <p:nvPr/>
            </p:nvSpPr>
            <p:spPr>
              <a:xfrm rot="19500000">
                <a:off x="12584722" y="8500542"/>
                <a:ext cx="11754401" cy="793680"/>
              </a:xfrm>
              <a:prstGeom prst="rect">
                <a:avLst/>
              </a:prstGeom>
              <a:solidFill>
                <a:schemeClr val="bg1">
                  <a:lumMod val="95000"/>
                  <a:alpha val="71000"/>
                </a:schemeClr>
              </a:solid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spAutoFit/>
              </a:bodyPr>
              <a:lstStyle>
                <a:lvl1pPr>
                  <a:defRPr sz="3000"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lvl1pPr>
              </a:lstStyle>
              <a:p>
                <a:r>
                  <a:rPr lang="en-US" sz="2110" dirty="0"/>
                  <a:t>        </a:t>
                </a:r>
                <a:r>
                  <a:rPr sz="2110" dirty="0"/>
                  <a:t>Variable polarization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FC2B40A2-EDBB-C14D-B0C4-95A7BFB4C576}"/>
                  </a:ext>
                </a:extLst>
              </p:cNvPr>
              <p:cNvGrpSpPr/>
              <p:nvPr/>
            </p:nvGrpSpPr>
            <p:grpSpPr>
              <a:xfrm>
                <a:off x="8889536" y="278010"/>
                <a:ext cx="14106838" cy="10101622"/>
                <a:chOff x="8889536" y="278010"/>
                <a:chExt cx="14106838" cy="10101622"/>
              </a:xfrm>
            </p:grpSpPr>
            <p:sp>
              <p:nvSpPr>
                <p:cNvPr id="1799" name="Shape 1799"/>
                <p:cNvSpPr/>
                <p:nvPr/>
              </p:nvSpPr>
              <p:spPr>
                <a:xfrm>
                  <a:off x="16850052" y="278010"/>
                  <a:ext cx="6146322" cy="6990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8821" y="0"/>
                      </a:moveTo>
                      <a:lnTo>
                        <a:pt x="21600" y="16230"/>
                      </a:lnTo>
                      <a:lnTo>
                        <a:pt x="12779" y="21600"/>
                      </a:lnTo>
                      <a:lnTo>
                        <a:pt x="0" y="537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7CC55">
                        <a:alpha val="40999"/>
                      </a:srgbClr>
                    </a:gs>
                    <a:gs pos="100000">
                      <a:srgbClr val="000000">
                        <a:alpha val="40999"/>
                      </a:srgbClr>
                    </a:gs>
                  </a:gsLst>
                  <a:lin ang="19020000"/>
                </a:gradFill>
                <a:ln w="12700">
                  <a:miter lim="400000"/>
                </a:ln>
              </p:spPr>
              <p:txBody>
                <a:bodyPr lIns="0" tIns="0" rIns="0" bIns="0"/>
                <a:lstStyle/>
                <a:p>
                  <a:pPr defTabSz="321480">
                    <a:defRPr sz="160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 sz="1125"/>
                </a:p>
              </p:txBody>
            </p:sp>
            <p:grpSp>
              <p:nvGrpSpPr>
                <p:cNvPr id="1813" name="Group 1813"/>
                <p:cNvGrpSpPr/>
                <p:nvPr/>
              </p:nvGrpSpPr>
              <p:grpSpPr>
                <a:xfrm>
                  <a:off x="10523281" y="7361830"/>
                  <a:ext cx="2694786" cy="979921"/>
                  <a:chOff x="0" y="0"/>
                  <a:chExt cx="1916290" cy="696832"/>
                </a:xfrm>
              </p:grpSpPr>
              <p:sp>
                <p:nvSpPr>
                  <p:cNvPr id="1811" name="Shape 1811"/>
                  <p:cNvSpPr/>
                  <p:nvPr/>
                </p:nvSpPr>
                <p:spPr>
                  <a:xfrm>
                    <a:off x="0" y="0"/>
                    <a:ext cx="1916291" cy="696833"/>
                  </a:xfrm>
                  <a:prstGeom prst="roundRect">
                    <a:avLst>
                      <a:gd name="adj" fmla="val 20280"/>
                    </a:avLst>
                  </a:prstGeom>
                  <a:blipFill rotWithShape="1">
                    <a:blip r:embed="rId2"/>
                    <a:srcRect/>
                    <a:tile tx="0" ty="0" sx="100000" sy="100000" flip="none" algn="tl"/>
                  </a:blipFill>
                  <a:ln w="25400" cap="flat">
                    <a:noFill/>
                    <a:round/>
                  </a:ln>
                  <a:effectLst/>
                </p:spPr>
                <p:txBody>
                  <a:bodyPr wrap="square" lIns="38100" tIns="38100" rIns="38100" bIns="38100" numCol="1" anchor="t">
                    <a:noAutofit/>
                  </a:bodyPr>
                  <a:lstStyle/>
                  <a:p>
                    <a:pPr defTabSz="642961">
                      <a:buClr>
                        <a:srgbClr val="000000"/>
                      </a:buClr>
                      <a:defRPr sz="340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endParaRPr sz="2391"/>
                  </a:p>
                </p:txBody>
              </p:sp>
              <p:sp>
                <p:nvSpPr>
                  <p:cNvPr id="1812" name="Shape 1812"/>
                  <p:cNvSpPr/>
                  <p:nvPr/>
                </p:nvSpPr>
                <p:spPr>
                  <a:xfrm>
                    <a:off x="60302" y="216503"/>
                    <a:ext cx="1795686" cy="26382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noAutofit/>
                  </a:bodyPr>
                  <a:lstStyle>
                    <a:lvl1pPr defTabSz="914400">
                      <a:buClr>
                        <a:srgbClr val="000000"/>
                      </a:buClr>
                      <a:buFont typeface="Gill Sans"/>
                      <a:defRPr sz="2000">
                        <a:solidFill>
                          <a:srgbClr val="000000"/>
                        </a:solidFill>
                        <a:effectLst>
                          <a:outerShdw blurRad="38100" dist="38100" dir="2700000" rotWithShape="0">
                            <a:srgbClr val="CBCBCB"/>
                          </a:outerShdw>
                        </a:effectLst>
                        <a:uFill>
                          <a:solidFill>
                            <a:srgbClr val="000000"/>
                          </a:solidFill>
                        </a:uFill>
                      </a:defRPr>
                    </a:lvl1pPr>
                  </a:lstStyle>
                  <a:p>
                    <a:pPr>
                      <a:defRPr>
                        <a:effectLst/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r>
                      <a:rPr sz="1407">
                        <a:sym typeface="Gill Sans"/>
                      </a:rPr>
                      <a:t>Hybrid</a:t>
                    </a:r>
                  </a:p>
                </p:txBody>
              </p:sp>
            </p:grpSp>
            <p:grpSp>
              <p:nvGrpSpPr>
                <p:cNvPr id="1816" name="Group 1816"/>
                <p:cNvGrpSpPr/>
                <p:nvPr/>
              </p:nvGrpSpPr>
              <p:grpSpPr>
                <a:xfrm>
                  <a:off x="18210448" y="2575291"/>
                  <a:ext cx="2242513" cy="961078"/>
                  <a:chOff x="0" y="0"/>
                  <a:chExt cx="1594675" cy="683432"/>
                </a:xfrm>
              </p:grpSpPr>
              <p:sp>
                <p:nvSpPr>
                  <p:cNvPr id="1814" name="Shape 1814"/>
                  <p:cNvSpPr/>
                  <p:nvPr/>
                </p:nvSpPr>
                <p:spPr>
                  <a:xfrm>
                    <a:off x="0" y="0"/>
                    <a:ext cx="1594676" cy="683433"/>
                  </a:xfrm>
                  <a:prstGeom prst="roundRect">
                    <a:avLst>
                      <a:gd name="adj" fmla="val 20677"/>
                    </a:avLst>
                  </a:prstGeom>
                  <a:blipFill rotWithShape="1">
                    <a:blip r:embed="rId2"/>
                    <a:srcRect/>
                    <a:tile tx="0" ty="0" sx="100000" sy="100000" flip="none" algn="tl"/>
                  </a:blipFill>
                  <a:ln w="25400" cap="flat">
                    <a:noFill/>
                    <a:round/>
                  </a:ln>
                  <a:effectLst/>
                </p:spPr>
                <p:txBody>
                  <a:bodyPr wrap="square" lIns="38100" tIns="38100" rIns="38100" bIns="38100" numCol="1" anchor="t">
                    <a:noAutofit/>
                  </a:bodyPr>
                  <a:lstStyle/>
                  <a:p>
                    <a:pPr defTabSz="642961">
                      <a:buClr>
                        <a:srgbClr val="000000"/>
                      </a:buClr>
                      <a:defRPr sz="340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endParaRPr sz="2391"/>
                  </a:p>
                </p:txBody>
              </p:sp>
              <p:sp>
                <p:nvSpPr>
                  <p:cNvPr id="1815" name="Shape 1815"/>
                  <p:cNvSpPr/>
                  <p:nvPr/>
                </p:nvSpPr>
                <p:spPr>
                  <a:xfrm>
                    <a:off x="58864" y="77891"/>
                    <a:ext cx="1476947" cy="52765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noAutofit/>
                  </a:bodyPr>
                  <a:lstStyle>
                    <a:lvl1pPr defTabSz="914400">
                      <a:buClr>
                        <a:srgbClr val="000000"/>
                      </a:buClr>
                      <a:buFont typeface="Gill Sans"/>
                      <a:defRPr sz="1900">
                        <a:solidFill>
                          <a:srgbClr val="000000"/>
                        </a:solidFill>
                        <a:effectLst>
                          <a:outerShdw blurRad="38100" dist="38100" dir="2700000" rotWithShape="0">
                            <a:srgbClr val="CBCBCB"/>
                          </a:outerShdw>
                        </a:effectLst>
                        <a:uFill>
                          <a:solidFill>
                            <a:srgbClr val="000000"/>
                          </a:solidFill>
                        </a:uFill>
                      </a:defRPr>
                    </a:lvl1pPr>
                  </a:lstStyle>
                  <a:p>
                    <a:pPr>
                      <a:defRPr>
                        <a:effectLst/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r>
                      <a:rPr sz="1336" dirty="0">
                        <a:sym typeface="Gill Sans"/>
                      </a:rPr>
                      <a:t>tape micro-undulator</a:t>
                    </a:r>
                  </a:p>
                </p:txBody>
              </p:sp>
            </p:grpSp>
            <p:grpSp>
              <p:nvGrpSpPr>
                <p:cNvPr id="1819" name="Group 1819"/>
                <p:cNvGrpSpPr/>
                <p:nvPr/>
              </p:nvGrpSpPr>
              <p:grpSpPr>
                <a:xfrm>
                  <a:off x="14631413" y="4968560"/>
                  <a:ext cx="2299047" cy="1168370"/>
                  <a:chOff x="0" y="0"/>
                  <a:chExt cx="1634877" cy="830839"/>
                </a:xfrm>
              </p:grpSpPr>
              <p:sp>
                <p:nvSpPr>
                  <p:cNvPr id="1817" name="Shape 1817"/>
                  <p:cNvSpPr/>
                  <p:nvPr/>
                </p:nvSpPr>
                <p:spPr>
                  <a:xfrm>
                    <a:off x="0" y="0"/>
                    <a:ext cx="1634878" cy="830840"/>
                  </a:xfrm>
                  <a:prstGeom prst="roundRect">
                    <a:avLst>
                      <a:gd name="adj" fmla="val 17009"/>
                    </a:avLst>
                  </a:prstGeom>
                  <a:blipFill rotWithShape="1">
                    <a:blip r:embed="rId2"/>
                    <a:srcRect/>
                    <a:tile tx="0" ty="0" sx="100000" sy="100000" flip="none" algn="tl"/>
                  </a:blipFill>
                  <a:ln w="25400" cap="flat">
                    <a:noFill/>
                    <a:round/>
                  </a:ln>
                  <a:effectLst/>
                </p:spPr>
                <p:txBody>
                  <a:bodyPr wrap="square" lIns="38100" tIns="38100" rIns="38100" bIns="38100" numCol="1" anchor="t">
                    <a:noAutofit/>
                  </a:bodyPr>
                  <a:lstStyle/>
                  <a:p>
                    <a:pPr defTabSz="642961">
                      <a:buClr>
                        <a:srgbClr val="000000"/>
                      </a:buClr>
                      <a:defRPr sz="340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endParaRPr sz="2391"/>
                  </a:p>
                </p:txBody>
              </p:sp>
              <p:sp>
                <p:nvSpPr>
                  <p:cNvPr id="1818" name="Shape 1818"/>
                  <p:cNvSpPr/>
                  <p:nvPr/>
                </p:nvSpPr>
                <p:spPr>
                  <a:xfrm>
                    <a:off x="60302" y="151594"/>
                    <a:ext cx="1514273" cy="52765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noAutofit/>
                  </a:bodyPr>
                  <a:lstStyle>
                    <a:lvl1pPr defTabSz="914400">
                      <a:buClr>
                        <a:srgbClr val="000000"/>
                      </a:buClr>
                      <a:buFont typeface="Gill Sans"/>
                      <a:defRPr sz="2000">
                        <a:solidFill>
                          <a:srgbClr val="000000"/>
                        </a:solidFill>
                        <a:effectLst>
                          <a:outerShdw blurRad="38100" dist="38100" dir="2700000" rotWithShape="0">
                            <a:srgbClr val="CBCBCB"/>
                          </a:outerShdw>
                        </a:effectLst>
                        <a:uFill>
                          <a:solidFill>
                            <a:srgbClr val="000000"/>
                          </a:solidFill>
                        </a:uFill>
                      </a:defRPr>
                    </a:lvl1pPr>
                  </a:lstStyle>
                  <a:p>
                    <a:pPr>
                      <a:defRPr>
                        <a:effectLst/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r>
                      <a:rPr sz="1407">
                        <a:sym typeface="Gill Sans"/>
                      </a:rPr>
                      <a:t>SCU: Planar, helical</a:t>
                    </a:r>
                  </a:p>
                </p:txBody>
              </p:sp>
            </p:grpSp>
            <p:grpSp>
              <p:nvGrpSpPr>
                <p:cNvPr id="1822" name="Group 1822"/>
                <p:cNvGrpSpPr/>
                <p:nvPr/>
              </p:nvGrpSpPr>
              <p:grpSpPr>
                <a:xfrm>
                  <a:off x="16533275" y="3743658"/>
                  <a:ext cx="2129446" cy="1074146"/>
                  <a:chOff x="0" y="0"/>
                  <a:chExt cx="1514271" cy="763835"/>
                </a:xfrm>
              </p:grpSpPr>
              <p:sp>
                <p:nvSpPr>
                  <p:cNvPr id="1820" name="Shape 1820"/>
                  <p:cNvSpPr/>
                  <p:nvPr/>
                </p:nvSpPr>
                <p:spPr>
                  <a:xfrm>
                    <a:off x="0" y="0"/>
                    <a:ext cx="1514272" cy="763836"/>
                  </a:xfrm>
                  <a:prstGeom prst="roundRect">
                    <a:avLst>
                      <a:gd name="adj" fmla="val 18503"/>
                    </a:avLst>
                  </a:prstGeom>
                  <a:blipFill rotWithShape="1">
                    <a:blip r:embed="rId2"/>
                    <a:srcRect/>
                    <a:tile tx="0" ty="0" sx="100000" sy="100000" flip="none" algn="tl"/>
                  </a:blipFill>
                  <a:ln w="25400" cap="flat">
                    <a:noFill/>
                    <a:round/>
                  </a:ln>
                  <a:effectLst/>
                </p:spPr>
                <p:txBody>
                  <a:bodyPr wrap="square" lIns="38100" tIns="38100" rIns="38100" bIns="38100" numCol="1" anchor="t">
                    <a:noAutofit/>
                  </a:bodyPr>
                  <a:lstStyle/>
                  <a:p>
                    <a:pPr defTabSz="642961">
                      <a:buClr>
                        <a:srgbClr val="000000"/>
                      </a:buClr>
                      <a:defRPr sz="340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endParaRPr sz="2391"/>
                  </a:p>
                </p:txBody>
              </p:sp>
              <p:sp>
                <p:nvSpPr>
                  <p:cNvPr id="1821" name="Shape 1821"/>
                  <p:cNvSpPr/>
                  <p:nvPr/>
                </p:nvSpPr>
                <p:spPr>
                  <a:xfrm>
                    <a:off x="60302" y="118093"/>
                    <a:ext cx="1393667" cy="52765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noAutofit/>
                  </a:bodyPr>
                  <a:lstStyle>
                    <a:lvl1pPr defTabSz="914400">
                      <a:buClr>
                        <a:srgbClr val="000000"/>
                      </a:buClr>
                      <a:buFont typeface="Gill Sans"/>
                      <a:defRPr sz="2100">
                        <a:solidFill>
                          <a:srgbClr val="000000"/>
                        </a:solidFill>
                        <a:effectLst>
                          <a:outerShdw blurRad="38100" dist="38100" dir="2700000" rotWithShape="0">
                            <a:srgbClr val="CBCBCB"/>
                          </a:outerShdw>
                        </a:effectLst>
                        <a:uFill>
                          <a:solidFill>
                            <a:srgbClr val="000000"/>
                          </a:solidFill>
                        </a:uFill>
                      </a:defRPr>
                    </a:lvl1pPr>
                  </a:lstStyle>
                  <a:p>
                    <a:pPr>
                      <a:defRPr>
                        <a:effectLst/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r>
                      <a:rPr sz="1477">
                        <a:sym typeface="Gill Sans"/>
                      </a:rPr>
                      <a:t>HTS tape undulator</a:t>
                    </a:r>
                  </a:p>
                </p:txBody>
              </p:sp>
            </p:grpSp>
            <p:grpSp>
              <p:nvGrpSpPr>
                <p:cNvPr id="1825" name="Group 1825"/>
                <p:cNvGrpSpPr/>
                <p:nvPr/>
              </p:nvGrpSpPr>
              <p:grpSpPr>
                <a:xfrm>
                  <a:off x="12539658" y="6231150"/>
                  <a:ext cx="2600561" cy="1111835"/>
                  <a:chOff x="0" y="0"/>
                  <a:chExt cx="1849287" cy="790637"/>
                </a:xfrm>
              </p:grpSpPr>
              <p:sp>
                <p:nvSpPr>
                  <p:cNvPr id="1823" name="Shape 1823"/>
                  <p:cNvSpPr/>
                  <p:nvPr/>
                </p:nvSpPr>
                <p:spPr>
                  <a:xfrm>
                    <a:off x="0" y="0"/>
                    <a:ext cx="1849288" cy="790638"/>
                  </a:xfrm>
                  <a:prstGeom prst="roundRect">
                    <a:avLst>
                      <a:gd name="adj" fmla="val 17874"/>
                    </a:avLst>
                  </a:prstGeom>
                  <a:blipFill rotWithShape="1">
                    <a:blip r:embed="rId2"/>
                    <a:srcRect/>
                    <a:tile tx="0" ty="0" sx="100000" sy="100000" flip="none" algn="tl"/>
                  </a:blipFill>
                  <a:ln w="25400" cap="flat">
                    <a:noFill/>
                    <a:round/>
                  </a:ln>
                  <a:effectLst/>
                </p:spPr>
                <p:txBody>
                  <a:bodyPr wrap="square" lIns="38100" tIns="38100" rIns="38100" bIns="38100" numCol="1" anchor="t">
                    <a:noAutofit/>
                  </a:bodyPr>
                  <a:lstStyle/>
                  <a:p>
                    <a:pPr defTabSz="642961">
                      <a:buClr>
                        <a:srgbClr val="000000"/>
                      </a:buClr>
                      <a:defRPr sz="340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endParaRPr sz="2391"/>
                  </a:p>
                </p:txBody>
              </p:sp>
              <p:sp>
                <p:nvSpPr>
                  <p:cNvPr id="1824" name="Shape 1824"/>
                  <p:cNvSpPr/>
                  <p:nvPr/>
                </p:nvSpPr>
                <p:spPr>
                  <a:xfrm>
                    <a:off x="60302" y="131493"/>
                    <a:ext cx="1728683" cy="52765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noAutofit/>
                  </a:bodyPr>
                  <a:lstStyle>
                    <a:lvl1pPr defTabSz="914400">
                      <a:buClr>
                        <a:srgbClr val="000000"/>
                      </a:buClr>
                      <a:buFont typeface="Gill Sans"/>
                      <a:defRPr sz="1800">
                        <a:solidFill>
                          <a:srgbClr val="000000"/>
                        </a:solidFill>
                        <a:effectLst>
                          <a:outerShdw blurRad="38100" dist="38100" dir="2700000" rotWithShape="0">
                            <a:srgbClr val="CBCBCB"/>
                          </a:outerShdw>
                        </a:effectLst>
                        <a:uFill>
                          <a:solidFill>
                            <a:srgbClr val="000000"/>
                          </a:solidFill>
                        </a:uFill>
                      </a:defRPr>
                    </a:lvl1pPr>
                  </a:lstStyle>
                  <a:p>
                    <a:pPr>
                      <a:defRPr>
                        <a:effectLst/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r>
                      <a:rPr sz="1266">
                        <a:sym typeface="Gill Sans"/>
                      </a:rPr>
                      <a:t>Cryogenic in-vac. hybrid</a:t>
                    </a:r>
                  </a:p>
                </p:txBody>
              </p:sp>
            </p:grpSp>
            <p:grpSp>
              <p:nvGrpSpPr>
                <p:cNvPr id="1828" name="Group 1828"/>
                <p:cNvGrpSpPr/>
                <p:nvPr/>
              </p:nvGrpSpPr>
              <p:grpSpPr>
                <a:xfrm>
                  <a:off x="12175018" y="9399709"/>
                  <a:ext cx="2694784" cy="979923"/>
                  <a:chOff x="0" y="0"/>
                  <a:chExt cx="1916290" cy="696832"/>
                </a:xfrm>
              </p:grpSpPr>
              <p:sp>
                <p:nvSpPr>
                  <p:cNvPr id="1826" name="Shape 1826"/>
                  <p:cNvSpPr/>
                  <p:nvPr/>
                </p:nvSpPr>
                <p:spPr>
                  <a:xfrm>
                    <a:off x="0" y="0"/>
                    <a:ext cx="1916291" cy="696833"/>
                  </a:xfrm>
                  <a:prstGeom prst="roundRect">
                    <a:avLst>
                      <a:gd name="adj" fmla="val 20280"/>
                    </a:avLst>
                  </a:prstGeom>
                  <a:blipFill rotWithShape="1">
                    <a:blip r:embed="rId2"/>
                    <a:srcRect/>
                    <a:tile tx="0" ty="0" sx="100000" sy="100000" flip="none" algn="tl"/>
                  </a:blipFill>
                  <a:ln w="25400" cap="flat">
                    <a:noFill/>
                    <a:round/>
                  </a:ln>
                  <a:effectLst/>
                </p:spPr>
                <p:txBody>
                  <a:bodyPr wrap="square" lIns="38100" tIns="38100" rIns="38100" bIns="38100" numCol="1" anchor="t">
                    <a:noAutofit/>
                  </a:bodyPr>
                  <a:lstStyle/>
                  <a:p>
                    <a:pPr defTabSz="642961">
                      <a:buClr>
                        <a:srgbClr val="000000"/>
                      </a:buClr>
                      <a:defRPr sz="340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endParaRPr sz="2391"/>
                  </a:p>
                </p:txBody>
              </p:sp>
              <p:sp>
                <p:nvSpPr>
                  <p:cNvPr id="1827" name="Shape 1827"/>
                  <p:cNvSpPr/>
                  <p:nvPr/>
                </p:nvSpPr>
                <p:spPr>
                  <a:xfrm>
                    <a:off x="60302" y="216503"/>
                    <a:ext cx="1795686" cy="26382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noAutofit/>
                  </a:bodyPr>
                  <a:lstStyle>
                    <a:lvl1pPr defTabSz="914400">
                      <a:buClr>
                        <a:srgbClr val="000000"/>
                      </a:buClr>
                      <a:buFont typeface="Gill Sans"/>
                      <a:defRPr sz="2100">
                        <a:solidFill>
                          <a:srgbClr val="000000"/>
                        </a:solidFill>
                        <a:effectLst>
                          <a:outerShdw blurRad="38100" dist="38100" dir="2700000" rotWithShape="0">
                            <a:srgbClr val="CBCBCB"/>
                          </a:outerShdw>
                        </a:effectLst>
                        <a:uFill>
                          <a:solidFill>
                            <a:srgbClr val="000000"/>
                          </a:solidFill>
                        </a:uFill>
                      </a:defRPr>
                    </a:lvl1pPr>
                  </a:lstStyle>
                  <a:p>
                    <a:pPr>
                      <a:defRPr>
                        <a:effectLst/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r>
                      <a:rPr sz="1477">
                        <a:sym typeface="Gill Sans"/>
                      </a:rPr>
                      <a:t>PM EPU</a:t>
                    </a:r>
                  </a:p>
                </p:txBody>
              </p:sp>
            </p:grpSp>
            <p:grpSp>
              <p:nvGrpSpPr>
                <p:cNvPr id="1831" name="Group 1831"/>
                <p:cNvGrpSpPr/>
                <p:nvPr/>
              </p:nvGrpSpPr>
              <p:grpSpPr>
                <a:xfrm>
                  <a:off x="16212916" y="7365770"/>
                  <a:ext cx="2449806" cy="829166"/>
                  <a:chOff x="0" y="0"/>
                  <a:chExt cx="1742082" cy="589627"/>
                </a:xfrm>
              </p:grpSpPr>
              <p:sp>
                <p:nvSpPr>
                  <p:cNvPr id="1829" name="Shape 1829"/>
                  <p:cNvSpPr/>
                  <p:nvPr/>
                </p:nvSpPr>
                <p:spPr>
                  <a:xfrm>
                    <a:off x="0" y="0"/>
                    <a:ext cx="1742083" cy="589628"/>
                  </a:xfrm>
                  <a:prstGeom prst="roundRect">
                    <a:avLst>
                      <a:gd name="adj" fmla="val 23968"/>
                    </a:avLst>
                  </a:prstGeom>
                  <a:blipFill rotWithShape="1">
                    <a:blip r:embed="rId2"/>
                    <a:srcRect/>
                    <a:tile tx="0" ty="0" sx="100000" sy="100000" flip="none" algn="tl"/>
                  </a:blipFill>
                  <a:ln w="25400" cap="flat">
                    <a:noFill/>
                    <a:round/>
                  </a:ln>
                  <a:effectLst/>
                </p:spPr>
                <p:txBody>
                  <a:bodyPr wrap="square" lIns="38100" tIns="38100" rIns="38100" bIns="38100" numCol="1" anchor="t">
                    <a:noAutofit/>
                  </a:bodyPr>
                  <a:lstStyle/>
                  <a:p>
                    <a:pPr defTabSz="642961">
                      <a:buClr>
                        <a:srgbClr val="000000"/>
                      </a:buClr>
                      <a:defRPr sz="340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endParaRPr sz="2391"/>
                  </a:p>
                </p:txBody>
              </p:sp>
              <p:sp>
                <p:nvSpPr>
                  <p:cNvPr id="1830" name="Shape 1830"/>
                  <p:cNvSpPr/>
                  <p:nvPr/>
                </p:nvSpPr>
                <p:spPr>
                  <a:xfrm>
                    <a:off x="60302" y="162901"/>
                    <a:ext cx="1621478" cy="26382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noAutofit/>
                  </a:bodyPr>
                  <a:lstStyle>
                    <a:lvl1pPr defTabSz="914400">
                      <a:buClr>
                        <a:srgbClr val="000000"/>
                      </a:buClr>
                      <a:buFont typeface="Gill Sans"/>
                      <a:defRPr sz="2000">
                        <a:solidFill>
                          <a:srgbClr val="000000"/>
                        </a:solidFill>
                        <a:effectLst>
                          <a:outerShdw blurRad="38100" dist="38100" dir="2700000" rotWithShape="0">
                            <a:srgbClr val="CBCBCB"/>
                          </a:outerShdw>
                        </a:effectLst>
                        <a:uFill>
                          <a:solidFill>
                            <a:srgbClr val="000000"/>
                          </a:solidFill>
                        </a:uFill>
                      </a:defRPr>
                    </a:lvl1pPr>
                  </a:lstStyle>
                  <a:p>
                    <a:pPr>
                      <a:defRPr>
                        <a:effectLst/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r>
                      <a:rPr sz="1407">
                        <a:sym typeface="Gill Sans"/>
                      </a:rPr>
                      <a:t>SC-EPU</a:t>
                    </a:r>
                  </a:p>
                </p:txBody>
              </p:sp>
            </p:grpSp>
            <p:grpSp>
              <p:nvGrpSpPr>
                <p:cNvPr id="1834" name="Group 1834"/>
                <p:cNvGrpSpPr/>
                <p:nvPr/>
              </p:nvGrpSpPr>
              <p:grpSpPr>
                <a:xfrm>
                  <a:off x="19077302" y="5590433"/>
                  <a:ext cx="2449804" cy="829166"/>
                  <a:chOff x="0" y="0"/>
                  <a:chExt cx="1742082" cy="589627"/>
                </a:xfrm>
              </p:grpSpPr>
              <p:sp>
                <p:nvSpPr>
                  <p:cNvPr id="1832" name="Shape 1832"/>
                  <p:cNvSpPr/>
                  <p:nvPr/>
                </p:nvSpPr>
                <p:spPr>
                  <a:xfrm>
                    <a:off x="0" y="0"/>
                    <a:ext cx="1742083" cy="589628"/>
                  </a:xfrm>
                  <a:prstGeom prst="roundRect">
                    <a:avLst>
                      <a:gd name="adj" fmla="val 23968"/>
                    </a:avLst>
                  </a:prstGeom>
                  <a:blipFill rotWithShape="1">
                    <a:blip r:embed="rId2"/>
                    <a:srcRect/>
                    <a:tile tx="0" ty="0" sx="100000" sy="100000" flip="none" algn="tl"/>
                  </a:blipFill>
                  <a:ln w="25400" cap="flat">
                    <a:noFill/>
                    <a:round/>
                  </a:ln>
                  <a:effectLst/>
                </p:spPr>
                <p:txBody>
                  <a:bodyPr wrap="square" lIns="38100" tIns="38100" rIns="38100" bIns="38100" numCol="1" anchor="t">
                    <a:noAutofit/>
                  </a:bodyPr>
                  <a:lstStyle/>
                  <a:p>
                    <a:pPr defTabSz="642961">
                      <a:buClr>
                        <a:srgbClr val="000000"/>
                      </a:buClr>
                      <a:defRPr sz="340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endParaRPr sz="2391"/>
                  </a:p>
                </p:txBody>
              </p:sp>
              <p:sp>
                <p:nvSpPr>
                  <p:cNvPr id="1833" name="Shape 1833"/>
                  <p:cNvSpPr/>
                  <p:nvPr/>
                </p:nvSpPr>
                <p:spPr>
                  <a:xfrm>
                    <a:off x="60302" y="162901"/>
                    <a:ext cx="1621478" cy="26382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noAutofit/>
                  </a:bodyPr>
                  <a:lstStyle>
                    <a:lvl1pPr defTabSz="914400">
                      <a:buClr>
                        <a:srgbClr val="000000"/>
                      </a:buClr>
                      <a:buFont typeface="Gill Sans"/>
                      <a:defRPr sz="2200">
                        <a:solidFill>
                          <a:srgbClr val="000000"/>
                        </a:solidFill>
                        <a:effectLst>
                          <a:outerShdw blurRad="38100" dist="38100" dir="2700000" rotWithShape="0">
                            <a:srgbClr val="CBCBCB"/>
                          </a:outerShdw>
                        </a:effectLst>
                        <a:uFill>
                          <a:solidFill>
                            <a:srgbClr val="000000"/>
                          </a:solidFill>
                        </a:uFill>
                      </a:defRPr>
                    </a:lvl1pPr>
                  </a:lstStyle>
                  <a:p>
                    <a:pPr>
                      <a:defRPr>
                        <a:effectLst/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r>
                      <a:rPr sz="1547">
                        <a:sym typeface="Gill Sans"/>
                      </a:rPr>
                      <a:t>???</a:t>
                    </a:r>
                  </a:p>
                </p:txBody>
              </p:sp>
            </p:grpSp>
            <p:sp>
              <p:nvSpPr>
                <p:cNvPr id="1837" name="Shape 1837"/>
                <p:cNvSpPr/>
                <p:nvPr/>
              </p:nvSpPr>
              <p:spPr>
                <a:xfrm rot="19500000">
                  <a:off x="8889536" y="3284607"/>
                  <a:ext cx="11703501" cy="793680"/>
                </a:xfrm>
                <a:prstGeom prst="rect">
                  <a:avLst/>
                </a:prstGeom>
                <a:solidFill>
                  <a:schemeClr val="bg1">
                    <a:lumMod val="95000"/>
                    <a:alpha val="71000"/>
                  </a:schemeClr>
                </a:solidFill>
                <a:ln w="12700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lIns="35719" tIns="35719" rIns="35719" bIns="35719" anchor="ctr">
                  <a:spAutoFit/>
                </a:bodyPr>
                <a:lstStyle>
                  <a:lvl1pPr>
                    <a:defRPr sz="3000"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lvl1pPr>
                </a:lstStyle>
                <a:p>
                  <a:r>
                    <a:rPr lang="en-US" sz="2110" dirty="0"/>
                    <a:t>      </a:t>
                  </a:r>
                  <a:r>
                    <a:rPr sz="2110" dirty="0"/>
                    <a:t>Fixed polarization</a:t>
                  </a:r>
                </a:p>
              </p:txBody>
            </p:sp>
            <p:sp>
              <p:nvSpPr>
                <p:cNvPr id="1835" name="Shape 1835"/>
                <p:cNvSpPr/>
                <p:nvPr/>
              </p:nvSpPr>
              <p:spPr>
                <a:xfrm>
                  <a:off x="19216910" y="933962"/>
                  <a:ext cx="3608073" cy="918379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miter lim="400000"/>
                </a:ln>
                <a:effectLst>
                  <a:softEdge rad="50800"/>
                </a:effectLst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lIns="0" tIns="0" rIns="0" bIns="0" anchor="ctr"/>
                <a:lstStyle>
                  <a:lvl1pPr defTabSz="914400">
                    <a:buClr>
                      <a:srgbClr val="FFFFFF"/>
                    </a:buClr>
                    <a:buFont typeface="Gill Sans"/>
                    <a:defRPr sz="2200">
                      <a:uFill>
                        <a:solidFill>
                          <a:srgbClr val="FFFFFF"/>
                        </a:solidFill>
                      </a:uFill>
                    </a:defRPr>
                  </a:lvl1pPr>
                </a:lstStyle>
                <a:p>
                  <a:pPr>
                    <a:defRPr>
                      <a:solidFill>
                        <a:srgbClr val="000000"/>
                      </a:solidFill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rPr lang="en-US" sz="1547" b="1" dirty="0">
                      <a:solidFill>
                        <a:schemeClr val="accent5">
                          <a:lumMod val="50000"/>
                        </a:schemeClr>
                      </a:solidFill>
                      <a:sym typeface="Gill Sans"/>
                    </a:rPr>
                    <a:t> </a:t>
                  </a:r>
                  <a:r>
                    <a:rPr sz="1547" b="1" dirty="0">
                      <a:solidFill>
                        <a:schemeClr val="accent5">
                          <a:lumMod val="50000"/>
                        </a:schemeClr>
                      </a:solidFill>
                      <a:sym typeface="Gill Sans"/>
                    </a:rPr>
                    <a:t>“Tabletop” FELs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881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391"/>
            <a:ext cx="9144000" cy="125272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78442E1-EF87-EC43-8143-EA7380F08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SCU R&amp;D Plan for LCLS-II (circa 2014)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347663" indent="-347663"/>
            <a:r>
              <a:rPr lang="en-US" sz="45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ANL</a:t>
            </a:r>
            <a:r>
              <a:rPr lang="en-US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  <a:p>
            <a:pPr marL="685800" lvl="1" indent="-347663">
              <a:buBlip>
                <a:blip r:embed="rId3"/>
              </a:buBlip>
            </a:pP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 2-m test cryostat (existing design)</a:t>
            </a:r>
          </a:p>
          <a:p>
            <a:pPr marL="685800" lvl="1" indent="-347663">
              <a:buBlip>
                <a:blip r:embed="rId3"/>
              </a:buBlip>
            </a:pP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 &amp; test 1.5-m long NbTi prototype und. (</a:t>
            </a:r>
            <a:r>
              <a:rPr lang="en-US" sz="3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</a:t>
            </a:r>
            <a:r>
              <a:rPr lang="en-US" sz="3800" b="1" i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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21 mm)</a:t>
            </a:r>
          </a:p>
          <a:p>
            <a:pPr marL="347663" indent="-347663"/>
            <a:r>
              <a:rPr lang="en-US" sz="45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LBNL</a:t>
            </a:r>
            <a:r>
              <a:rPr lang="en-US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  <a:p>
            <a:pPr marL="685800" lvl="1" indent="-346075">
              <a:buBlip>
                <a:blip r:embed="rId3"/>
              </a:buBlip>
            </a:pP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 &amp; test 1.5-m long Nb</a:t>
            </a:r>
            <a:r>
              <a:rPr lang="en-US" sz="38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 prototype und. (</a:t>
            </a:r>
            <a:r>
              <a:rPr lang="en-US" sz="3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</a:t>
            </a:r>
            <a:r>
              <a:rPr lang="en-US" sz="3800" b="1" i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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 mm)</a:t>
            </a:r>
          </a:p>
          <a:p>
            <a:pPr marL="685800" lvl="1" indent="-346075">
              <a:buBlip>
                <a:blip r:embed="rId3"/>
              </a:buBlip>
            </a:pP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 measurement &amp; tuning schemes (test-cryostat)</a:t>
            </a:r>
          </a:p>
          <a:p>
            <a:pPr marL="347663" indent="-347663"/>
            <a:r>
              <a:rPr lang="en-US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Both Labs…</a:t>
            </a:r>
          </a:p>
          <a:p>
            <a:pPr marL="685800" lvl="1" indent="-347663">
              <a:buBlip>
                <a:blip r:embed="rId3"/>
              </a:buBlip>
            </a:pP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 field measurement and correction techniques</a:t>
            </a:r>
          </a:p>
          <a:p>
            <a:pPr marL="685800" lvl="1" indent="-347663">
              <a:buBlip>
                <a:blip r:embed="rId3"/>
              </a:buBlip>
            </a:pP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Demonstrate predicted field, field quality, end corrections, and cold-mass integration into cryostat</a:t>
            </a:r>
          </a:p>
          <a:p>
            <a:pPr marL="347663" indent="-347663"/>
            <a:r>
              <a:rPr lang="en-US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Goal:</a:t>
            </a:r>
            <a:r>
              <a:rPr 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Deliver 2 fully functional, 1.5-m long, SCU prototypes meeting </a:t>
            </a:r>
            <a:r>
              <a:rPr lang="en-US" sz="4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LCLS-II</a:t>
            </a:r>
            <a:r>
              <a:rPr 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HXU spec’s (by July 2015)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298" y="1244678"/>
            <a:ext cx="2636702" cy="198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7620000" y="1752600"/>
            <a:ext cx="609600" cy="38100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426" y="6457197"/>
            <a:ext cx="1767840" cy="33430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38400" y="1244678"/>
            <a:ext cx="2870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Started in Feb. 2014</a:t>
            </a:r>
          </a:p>
        </p:txBody>
      </p:sp>
    </p:spTree>
    <p:extLst>
      <p:ext uri="{BB962C8B-B14F-4D97-AF65-F5344CB8AC3E}">
        <p14:creationId xmlns:p14="http://schemas.microsoft.com/office/powerpoint/2010/main" val="396283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4932" y="2438400"/>
            <a:ext cx="1529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ANL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NbTi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03232" y="2207567"/>
            <a:ext cx="2052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LBNL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Nb</a:t>
            </a:r>
            <a:r>
              <a:rPr lang="en-US" sz="24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1" y="1323364"/>
            <a:ext cx="3550031" cy="47179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918" y="1334781"/>
            <a:ext cx="4116682" cy="4057087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426" y="6456207"/>
            <a:ext cx="1767840" cy="33430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26919" y="5562600"/>
            <a:ext cx="4421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Identical stainless-steel support frames allow swapping magnets into cryostat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AC6304-AFCB-E84C-9993-23649B2EB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Prototype 1.5-m Superconducting Undulators</a:t>
            </a:r>
          </a:p>
        </p:txBody>
      </p:sp>
    </p:spTree>
    <p:extLst>
      <p:ext uri="{BB962C8B-B14F-4D97-AF65-F5344CB8AC3E}">
        <p14:creationId xmlns:p14="http://schemas.microsoft.com/office/powerpoint/2010/main" val="242637710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ound Same Side Corner Rectangle 61"/>
          <p:cNvSpPr/>
          <p:nvPr/>
        </p:nvSpPr>
        <p:spPr>
          <a:xfrm rot="16200000">
            <a:off x="8958251" y="1964542"/>
            <a:ext cx="1371600" cy="650545"/>
          </a:xfrm>
          <a:prstGeom prst="round2SameRect">
            <a:avLst/>
          </a:prstGeom>
          <a:solidFill>
            <a:srgbClr val="E1F4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SCU Cryo-Module Concept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9356118" y="1905442"/>
            <a:ext cx="152400" cy="762000"/>
          </a:xfrm>
          <a:prstGeom prst="ellipse">
            <a:avLst/>
          </a:prstGeom>
          <a:solidFill>
            <a:srgbClr val="00FF00">
              <a:alpha val="50000"/>
            </a:srgbClr>
          </a:solidFill>
          <a:ln w="12700">
            <a:solidFill>
              <a:srgbClr val="385D8A">
                <a:alpha val="50196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134086" y="1611906"/>
            <a:ext cx="7174020" cy="1371600"/>
          </a:xfrm>
          <a:prstGeom prst="roundRect">
            <a:avLst/>
          </a:prstGeom>
          <a:solidFill>
            <a:srgbClr val="CCEC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370325" y="1995686"/>
            <a:ext cx="1828800" cy="609600"/>
          </a:xfrm>
          <a:prstGeom prst="round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540742" y="1995686"/>
            <a:ext cx="1828800" cy="609600"/>
          </a:xfrm>
          <a:prstGeom prst="round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709518" y="1995686"/>
            <a:ext cx="1828800" cy="609600"/>
          </a:xfrm>
          <a:prstGeom prst="round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550675" y="1919486"/>
            <a:ext cx="152400" cy="7620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216389" y="1919486"/>
            <a:ext cx="152400" cy="762000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4232415" y="2186186"/>
            <a:ext cx="274320" cy="228600"/>
            <a:chOff x="5053914" y="1066800"/>
            <a:chExt cx="407772" cy="228600"/>
          </a:xfrm>
          <a:solidFill>
            <a:srgbClr val="99663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Rectangle 14"/>
            <p:cNvSpPr/>
            <p:nvPr/>
          </p:nvSpPr>
          <p:spPr>
            <a:xfrm>
              <a:off x="5053914" y="1066800"/>
              <a:ext cx="76200" cy="228600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181600" y="1066800"/>
              <a:ext cx="146304" cy="228600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385486" y="1066800"/>
              <a:ext cx="76200" cy="228600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400401" y="2185157"/>
            <a:ext cx="274320" cy="228600"/>
            <a:chOff x="5053914" y="1066800"/>
            <a:chExt cx="407772" cy="228600"/>
          </a:xfrm>
          <a:solidFill>
            <a:srgbClr val="99663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Rectangle 18"/>
            <p:cNvSpPr/>
            <p:nvPr/>
          </p:nvSpPr>
          <p:spPr>
            <a:xfrm>
              <a:off x="5053914" y="1066800"/>
              <a:ext cx="76200" cy="228600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181600" y="1066800"/>
              <a:ext cx="146304" cy="228600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385486" y="1066800"/>
              <a:ext cx="76200" cy="228600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940251" y="2187215"/>
            <a:ext cx="274320" cy="228600"/>
            <a:chOff x="5053914" y="1066800"/>
            <a:chExt cx="407772" cy="228600"/>
          </a:xfrm>
          <a:solidFill>
            <a:srgbClr val="99663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Rectangle 22"/>
            <p:cNvSpPr/>
            <p:nvPr/>
          </p:nvSpPr>
          <p:spPr>
            <a:xfrm>
              <a:off x="5053914" y="1066800"/>
              <a:ext cx="76200" cy="228600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181600" y="1066800"/>
              <a:ext cx="146304" cy="228600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385486" y="1066800"/>
              <a:ext cx="76200" cy="228600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Oval 25"/>
          <p:cNvSpPr/>
          <p:nvPr/>
        </p:nvSpPr>
        <p:spPr>
          <a:xfrm>
            <a:off x="8742204" y="2214898"/>
            <a:ext cx="152400" cy="153924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8563720" y="2797861"/>
            <a:ext cx="948528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  <a:headEnd type="arrow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7843649" y="2604494"/>
            <a:ext cx="806631" cy="369332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70 cm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6386388" y="2796650"/>
            <a:ext cx="297049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  <a:headEnd type="arrow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6642384" y="2602910"/>
            <a:ext cx="803361" cy="369332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15 cm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4216344" y="2797861"/>
            <a:ext cx="297049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  <a:headEnd type="arrow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4459088" y="2604494"/>
            <a:ext cx="803361" cy="369332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15 cm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2396829" y="1826394"/>
            <a:ext cx="1835586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  <a:headEnd type="arrow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2960610" y="1630994"/>
            <a:ext cx="755336" cy="369332"/>
          </a:xfrm>
          <a:prstGeom prst="rect">
            <a:avLst/>
          </a:prstGeom>
          <a:solidFill>
            <a:srgbClr val="CCECFF"/>
          </a:solidFill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1.5 m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36987" y="917334"/>
            <a:ext cx="1362297" cy="5552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</a:t>
            </a:r>
          </a:p>
          <a:p>
            <a:pPr algn="ctr">
              <a:lnSpc>
                <a:spcPts val="1800"/>
              </a:lnSpc>
            </a:pP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shifters (3)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102514" y="1136409"/>
            <a:ext cx="691215" cy="3244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BPM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091989" y="914400"/>
            <a:ext cx="1092480" cy="5552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focusing</a:t>
            </a:r>
          </a:p>
          <a:p>
            <a:pPr algn="ctr">
              <a:lnSpc>
                <a:spcPts val="1800"/>
              </a:lnSpc>
            </a:pP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quad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842669" y="916854"/>
            <a:ext cx="1265090" cy="5552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alignment</a:t>
            </a:r>
          </a:p>
          <a:p>
            <a:pPr algn="ctr">
              <a:lnSpc>
                <a:spcPts val="1800"/>
              </a:lnSpc>
            </a:pP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738497" y="916854"/>
            <a:ext cx="1606530" cy="5552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undulator</a:t>
            </a:r>
          </a:p>
          <a:p>
            <a:pPr algn="ctr">
              <a:lnSpc>
                <a:spcPts val="1800"/>
              </a:lnSpc>
            </a:pP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segments (3)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8631003" y="1447800"/>
            <a:ext cx="0" cy="458904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8847349" y="1447800"/>
            <a:ext cx="492907" cy="761716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6544577" y="1447800"/>
            <a:ext cx="274077" cy="700088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5506802" y="1447801"/>
            <a:ext cx="0" cy="512969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2304556" y="1447800"/>
            <a:ext cx="0" cy="459036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Isosceles Triangle 45"/>
          <p:cNvSpPr/>
          <p:nvPr/>
        </p:nvSpPr>
        <p:spPr>
          <a:xfrm>
            <a:off x="8358490" y="3026794"/>
            <a:ext cx="261553" cy="212243"/>
          </a:xfrm>
          <a:prstGeom prst="triangle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Isosceles Triangle 46"/>
          <p:cNvSpPr/>
          <p:nvPr/>
        </p:nvSpPr>
        <p:spPr>
          <a:xfrm>
            <a:off x="8758344" y="3019666"/>
            <a:ext cx="261553" cy="212243"/>
          </a:xfrm>
          <a:prstGeom prst="triangle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8577662" y="3009398"/>
            <a:ext cx="228600" cy="228600"/>
          </a:xfrm>
          <a:prstGeom prst="ellipse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8133778" y="3248661"/>
            <a:ext cx="1113379" cy="152400"/>
          </a:xfrm>
          <a:prstGeom prst="rect">
            <a:avLst/>
          </a:prstGeom>
          <a:solidFill>
            <a:schemeClr val="bg2">
              <a:lumMod val="2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6465397" y="3044654"/>
            <a:ext cx="1633782" cy="5552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position</a:t>
            </a:r>
          </a:p>
          <a:p>
            <a:pPr algn="r">
              <a:lnSpc>
                <a:spcPts val="1800"/>
              </a:lnSpc>
            </a:pP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</a:t>
            </a:r>
          </a:p>
        </p:txBody>
      </p:sp>
      <p:sp>
        <p:nvSpPr>
          <p:cNvPr id="51" name="Isosceles Triangle 50"/>
          <p:cNvSpPr/>
          <p:nvPr/>
        </p:nvSpPr>
        <p:spPr>
          <a:xfrm>
            <a:off x="2379308" y="3021570"/>
            <a:ext cx="261553" cy="212243"/>
          </a:xfrm>
          <a:prstGeom prst="triangle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Isosceles Triangle 51"/>
          <p:cNvSpPr/>
          <p:nvPr/>
        </p:nvSpPr>
        <p:spPr>
          <a:xfrm>
            <a:off x="2779162" y="3014442"/>
            <a:ext cx="261553" cy="212243"/>
          </a:xfrm>
          <a:prstGeom prst="triangle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2598480" y="3004174"/>
            <a:ext cx="228600" cy="228600"/>
          </a:xfrm>
          <a:prstGeom prst="ellipse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2154596" y="3243437"/>
            <a:ext cx="1113379" cy="152400"/>
          </a:xfrm>
          <a:prstGeom prst="rect">
            <a:avLst/>
          </a:prstGeom>
          <a:solidFill>
            <a:schemeClr val="bg2">
              <a:lumMod val="2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3285227" y="3036028"/>
            <a:ext cx="1633781" cy="5552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position</a:t>
            </a:r>
          </a:p>
          <a:p>
            <a:pPr>
              <a:lnSpc>
                <a:spcPts val="1800"/>
              </a:lnSpc>
            </a:pP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298994" y="3429000"/>
            <a:ext cx="822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5.5 m</a:t>
            </a: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6054304" y="3642499"/>
            <a:ext cx="3200400" cy="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2140413" y="3638508"/>
            <a:ext cx="3200400" cy="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269952" y="2015306"/>
            <a:ext cx="1034257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</a:t>
            </a:r>
          </a:p>
          <a:p>
            <a:pPr>
              <a:lnSpc>
                <a:spcPts val="2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direction</a:t>
            </a:r>
          </a:p>
        </p:txBody>
      </p:sp>
      <p:sp>
        <p:nvSpPr>
          <p:cNvPr id="123" name="Round Same Side Corner Rectangle 122"/>
          <p:cNvSpPr/>
          <p:nvPr/>
        </p:nvSpPr>
        <p:spPr>
          <a:xfrm rot="16200000">
            <a:off x="9461763" y="2077355"/>
            <a:ext cx="585216" cy="429907"/>
          </a:xfrm>
          <a:prstGeom prst="round2SameRect">
            <a:avLst/>
          </a:prstGeom>
          <a:solidFill>
            <a:srgbClr val="4F81BD">
              <a:alpha val="50196"/>
            </a:srgbClr>
          </a:solidFill>
          <a:ln>
            <a:solidFill>
              <a:srgbClr val="385D8A">
                <a:alpha val="50196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892122" y="2298948"/>
            <a:ext cx="8318679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4697105" y="2296977"/>
            <a:ext cx="614715" cy="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1981200" y="3748539"/>
            <a:ext cx="8305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2"/>
              </a:buBlip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1.5-m long undulator segments in one 5.5-m cryostat</a:t>
            </a:r>
          </a:p>
          <a:p>
            <a:pPr marL="342900" indent="-342900">
              <a:buBlip>
                <a:blip r:embed="rId2"/>
              </a:buBlip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 segments (1.5 m) easier to fabricate, measure, tune, and taper</a:t>
            </a:r>
          </a:p>
          <a:p>
            <a:pPr marL="342900" indent="-342900">
              <a:buBlip>
                <a:blip r:embed="rId2"/>
              </a:buBlip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Each segment independently powered to allow optimized TW-taper</a:t>
            </a:r>
          </a:p>
          <a:p>
            <a:pPr marL="342900" indent="-342900">
              <a:buBlip>
                <a:blip r:embed="rId2"/>
              </a:buBlip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Ancillary components needed (cold-BPM, cold-phase shifters, cold-quads)</a:t>
            </a:r>
          </a:p>
          <a:p>
            <a:pPr marL="342900" indent="-342900">
              <a:buBlip>
                <a:blip r:embed="rId2"/>
              </a:buBlip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Cryogenics system design</a:t>
            </a:r>
          </a:p>
          <a:p>
            <a:pPr marL="342900" indent="-342900">
              <a:buBlip>
                <a:blip r:embed="rId2"/>
              </a:buBlip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Magnet alignment critical (300 K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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 K) – needs plan/demo</a:t>
            </a:r>
          </a:p>
          <a:p>
            <a:pPr marL="342900" indent="-342900">
              <a:buBlip>
                <a:blip r:embed="rId2"/>
              </a:buBlip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Beam-based alignment as final correction using motorized pads</a:t>
            </a:r>
          </a:p>
          <a:p>
            <a:pPr marL="342900" indent="-342900">
              <a:buBlip>
                <a:blip r:embed="rId2"/>
              </a:buBlip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 to build and test one 5.5-m FEL-cryomodule (as FEL building block)</a:t>
            </a:r>
          </a:p>
        </p:txBody>
      </p:sp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426" y="6456207"/>
            <a:ext cx="1767840" cy="33430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65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:\b54133\My Documents\APS files\SCU Project\Helical SCU\LCLS2 Helical SCU\LCLS2 SCU test cryostat\scu_long_compact_2m_string_iso_persp_manikin_2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163" y="990601"/>
            <a:ext cx="8610601" cy="5210973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12527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SCU System Concept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73766" y="5750257"/>
            <a:ext cx="2267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Joel Fuerst, </a:t>
            </a:r>
            <a:r>
              <a:rPr lang="en-US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ANL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05000" y="1300494"/>
            <a:ext cx="8686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2872" y="982134"/>
            <a:ext cx="4261808" cy="1374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0.7-m cold breaks</a:t>
            </a:r>
          </a:p>
          <a:p>
            <a:pPr>
              <a:lnSpc>
                <a:spcPts val="2000"/>
              </a:lnSpc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2-m long segments (+quad+BPM+PS)</a:t>
            </a:r>
          </a:p>
          <a:p>
            <a:pPr>
              <a:lnSpc>
                <a:spcPts val="2000"/>
              </a:lnSpc>
            </a:pP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</a:t>
            </a:r>
            <a:r>
              <a:rPr lang="en-US" sz="2000" i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20 mm, Vacuum gap = 5 mm</a:t>
            </a:r>
          </a:p>
          <a:p>
            <a:pPr>
              <a:lnSpc>
                <a:spcPts val="2000"/>
              </a:lnSpc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5-m cryostats</a:t>
            </a:r>
          </a:p>
          <a:p>
            <a:pPr>
              <a:lnSpc>
                <a:spcPts val="2000"/>
              </a:lnSpc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500-W cryo-plant at 4 K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426" y="6456207"/>
            <a:ext cx="1767840" cy="33430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1859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Selective R&amp;D as Low-Cost Initiatives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89555" y="990600"/>
            <a:ext cx="792742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Low-cost items (to kick-start the effort) include:</a:t>
            </a:r>
          </a:p>
          <a:p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Blip>
                <a:blip r:embed="rId2"/>
              </a:buBlip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Cold Phase Shifter (3/CM) – 200k$</a:t>
            </a:r>
          </a:p>
          <a:p>
            <a:pPr marL="342900" indent="-342900">
              <a:buBlip>
                <a:blip r:embed="rId2"/>
              </a:buBlip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Cold Quadrupole Magnet (2/CM) – 240k$</a:t>
            </a:r>
          </a:p>
          <a:p>
            <a:pPr marL="342900" indent="-342900">
              <a:buBlip>
                <a:blip r:embed="rId2"/>
              </a:buBlip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Cold Cavity BPM (1/CM) – 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costed</a:t>
            </a:r>
          </a:p>
          <a:p>
            <a:pPr marL="342900" indent="-342900">
              <a:buBlip>
                <a:blip r:embed="rId2"/>
              </a:buBlip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Alignment Development (using existing cryostat) – 510k$</a:t>
            </a:r>
          </a:p>
          <a:p>
            <a:pPr marL="342900" indent="-342900">
              <a:buBlip>
                <a:blip r:embed="rId2"/>
              </a:buBlip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 Conceptual Design for FEL-cryomodule – 700k$</a:t>
            </a:r>
          </a:p>
        </p:txBody>
      </p:sp>
      <p:sp>
        <p:nvSpPr>
          <p:cNvPr id="6" name="Rectangle 5"/>
          <p:cNvSpPr/>
          <p:nvPr/>
        </p:nvSpPr>
        <p:spPr>
          <a:xfrm>
            <a:off x="2220558" y="3810001"/>
            <a:ext cx="782300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SLAC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might provide “M&amp;S” and </a:t>
            </a:r>
            <a:r>
              <a:rPr lang="en-US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ANL/LBNL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might provide “effort” *.</a:t>
            </a:r>
          </a:p>
          <a:p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However, this is incremental R&amp;D  –  SCU’s will not be “shovel-ready” until SCU cryo-module is built and tested.</a:t>
            </a:r>
          </a:p>
          <a:p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Cost estimates available for most items.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426" y="6456207"/>
            <a:ext cx="1767840" cy="33430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914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>
            <a:extLst>
              <a:ext uri="{FF2B5EF4-FFF2-40B4-BE49-F238E27FC236}">
                <a16:creationId xmlns:a16="http://schemas.microsoft.com/office/drawing/2014/main" id="{48229404-78C9-CD4E-AD7B-11B00543A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 applications</a:t>
            </a: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80E49D27-0380-B44F-8E10-40F173E238D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1486694"/>
            <a:ext cx="1173480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dirty="0"/>
              <a:t>Synchrotron radiation sources for soft / hard x-rays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/>
              <a:t>Large number of lights sources worldwide (and quickly growing!)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/>
              <a:t>Number of free electron laser projects underway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/>
              <a:t>Figure of merit is typically brightness (ph./s/mm</a:t>
            </a:r>
            <a:r>
              <a:rPr lang="en-US" altLang="en-US" sz="1800" baseline="30000" dirty="0"/>
              <a:t>2</a:t>
            </a:r>
            <a:r>
              <a:rPr lang="en-US" altLang="en-US" sz="1800" dirty="0"/>
              <a:t>/mr</a:t>
            </a:r>
            <a:r>
              <a:rPr lang="en-US" altLang="en-US" sz="1800" baseline="30000" dirty="0"/>
              <a:t>2</a:t>
            </a:r>
            <a:r>
              <a:rPr lang="en-US" altLang="en-US" sz="1800" dirty="0"/>
              <a:t>/0.1%bw)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en-US" sz="1800" dirty="0">
                <a:solidFill>
                  <a:srgbClr val="CC0000"/>
                </a:solidFill>
              </a:rPr>
              <a:t>Higher performance yields higher brightness and/or increased spectral range, or access to higher energy photons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Damping rings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/>
              <a:t>Emittance is reduced proportional to synchrotron radiation power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/>
              <a:t>Figure of merit is SR source power =&gt; wigglers 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en-US" sz="1800" dirty="0">
                <a:solidFill>
                  <a:srgbClr val="CC0000"/>
                </a:solidFill>
              </a:rPr>
              <a:t>Higher field yields higher power: P~B</a:t>
            </a:r>
            <a:r>
              <a:rPr lang="en-US" altLang="en-US" sz="1800" baseline="30000" dirty="0">
                <a:solidFill>
                  <a:srgbClr val="CC0000"/>
                </a:solidFill>
              </a:rPr>
              <a:t>2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Positron source for ILC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/>
              <a:t>Positrons generated from pair-production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/>
              <a:t>Polarized positrons from circular pol. radiation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/>
              <a:t>Figure of merit is photon flux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en-US" sz="1800" dirty="0">
                <a:solidFill>
                  <a:srgbClr val="CC0000"/>
                </a:solidFill>
              </a:rPr>
              <a:t>Higher performance yields higher positron production, shorter undulator length</a:t>
            </a:r>
            <a:r>
              <a:rPr lang="en-US" altLang="en-US" sz="1800" dirty="0"/>
              <a:t> 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4732932-1540-9444-9D7B-7B036DADA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C52C634F-BE47-134B-BAA4-A152B4280989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9220" name="AutoShape 4">
            <a:extLst>
              <a:ext uri="{FF2B5EF4-FFF2-40B4-BE49-F238E27FC236}">
                <a16:creationId xmlns:a16="http://schemas.microsoft.com/office/drawing/2014/main" id="{76416180-1180-EB4D-9D8C-590632E7DA75}"/>
              </a:ext>
            </a:extLst>
          </p:cNvPr>
          <p:cNvSpPr>
            <a:spLocks/>
          </p:cNvSpPr>
          <p:nvPr/>
        </p:nvSpPr>
        <p:spPr bwMode="auto">
          <a:xfrm>
            <a:off x="6019800" y="4550571"/>
            <a:ext cx="152400" cy="762000"/>
          </a:xfrm>
          <a:prstGeom prst="rightBrace">
            <a:avLst>
              <a:gd name="adj1" fmla="val 41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E46A5DE0-B675-434A-BF54-A9853B931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0775" y="4748214"/>
            <a:ext cx="1885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i="1" dirty="0"/>
              <a:t>Helical undulator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DC777-8C70-D345-BC2F-2343F17EB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75" name="Shape 75"/>
          <p:cNvSpPr>
            <a:spLocks noGrp="1"/>
          </p:cNvSpPr>
          <p:nvPr>
            <p:ph idx="1"/>
          </p:nvPr>
        </p:nvSpPr>
        <p:spPr>
          <a:xfrm>
            <a:off x="416869" y="1295110"/>
            <a:ext cx="10972800" cy="45259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336085" indent="-209085">
              <a:lnSpc>
                <a:spcPct val="80000"/>
              </a:lnSpc>
              <a:spcBef>
                <a:spcPts val="800"/>
              </a:spcBef>
              <a:defRPr sz="1800">
                <a:solidFill>
                  <a:srgbClr val="000000"/>
                </a:solidFill>
              </a:defRPr>
            </a:pPr>
            <a:r>
              <a:rPr sz="1600" dirty="0"/>
              <a:t>SCU’s can provide the best performance characteristics for X-ray facilities</a:t>
            </a:r>
          </a:p>
          <a:p>
            <a:pPr marL="971085" lvl="1" indent="-209085">
              <a:lnSpc>
                <a:spcPct val="80000"/>
              </a:lnSpc>
              <a:spcBef>
                <a:spcPts val="800"/>
              </a:spcBef>
              <a:defRPr sz="1800">
                <a:solidFill>
                  <a:srgbClr val="000000"/>
                </a:solidFill>
              </a:defRPr>
            </a:pPr>
            <a:r>
              <a:rPr sz="1600" dirty="0"/>
              <a:t>High-field, short-period devices provide spectral range with shortest FEL footprint, lowest beam energy</a:t>
            </a:r>
          </a:p>
          <a:p>
            <a:pPr marL="971085" lvl="1" indent="-209085">
              <a:lnSpc>
                <a:spcPct val="80000"/>
              </a:lnSpc>
              <a:spcBef>
                <a:spcPts val="800"/>
              </a:spcBef>
              <a:defRPr sz="1800">
                <a:solidFill>
                  <a:srgbClr val="000000"/>
                </a:solidFill>
              </a:defRPr>
            </a:pPr>
            <a:r>
              <a:rPr sz="1600" dirty="0"/>
              <a:t>Fine trajectory and phase-shake correction provides requisite field quality and access to harmonics</a:t>
            </a:r>
          </a:p>
          <a:p>
            <a:pPr marL="336085" indent="-209085">
              <a:lnSpc>
                <a:spcPct val="80000"/>
              </a:lnSpc>
              <a:spcBef>
                <a:spcPts val="800"/>
              </a:spcBef>
              <a:defRPr sz="1800">
                <a:solidFill>
                  <a:srgbClr val="000000"/>
                </a:solidFill>
              </a:defRPr>
            </a:pPr>
            <a:r>
              <a:rPr sz="1600" dirty="0"/>
              <a:t>SCU design is focused on performance and cost</a:t>
            </a:r>
          </a:p>
          <a:p>
            <a:pPr marL="971085" lvl="1" indent="-209085">
              <a:lnSpc>
                <a:spcPct val="80000"/>
              </a:lnSpc>
              <a:spcBef>
                <a:spcPts val="800"/>
              </a:spcBef>
              <a:defRPr sz="1800">
                <a:solidFill>
                  <a:srgbClr val="000000"/>
                </a:solidFill>
              </a:defRPr>
            </a:pPr>
            <a:r>
              <a:rPr sz="1600" dirty="0"/>
              <a:t>Anticipate lower fabrication costs versus competing technologies</a:t>
            </a:r>
          </a:p>
          <a:p>
            <a:pPr marL="971085" lvl="1" indent="-209085">
              <a:lnSpc>
                <a:spcPct val="80000"/>
              </a:lnSpc>
              <a:spcBef>
                <a:spcPts val="800"/>
              </a:spcBef>
              <a:defRPr sz="1800">
                <a:solidFill>
                  <a:srgbClr val="000000"/>
                </a:solidFill>
              </a:defRPr>
            </a:pPr>
            <a:r>
              <a:rPr sz="1600" dirty="0"/>
              <a:t>Anticipate faster commissioning time / undulator section</a:t>
            </a:r>
          </a:p>
          <a:p>
            <a:pPr marL="336085" indent="-209085">
              <a:lnSpc>
                <a:spcPct val="80000"/>
              </a:lnSpc>
              <a:spcBef>
                <a:spcPts val="800"/>
              </a:spcBef>
              <a:defRPr sz="1800">
                <a:solidFill>
                  <a:srgbClr val="000000"/>
                </a:solidFill>
              </a:defRPr>
            </a:pPr>
            <a:r>
              <a:rPr sz="1600" dirty="0"/>
              <a:t>Need to clearly demonstrate technology for applications to storage rings and FEL’s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/>
              <a:t>70</a:t>
            </a:fld>
            <a:endParaRPr sz="1200"/>
          </a:p>
        </p:txBody>
      </p:sp>
      <p:grpSp>
        <p:nvGrpSpPr>
          <p:cNvPr id="74" name="Group 74"/>
          <p:cNvGrpSpPr/>
          <p:nvPr/>
        </p:nvGrpSpPr>
        <p:grpSpPr>
          <a:xfrm>
            <a:off x="1239701" y="3532148"/>
            <a:ext cx="4615946" cy="2716622"/>
            <a:chOff x="12700" y="25400"/>
            <a:chExt cx="4615945" cy="2716620"/>
          </a:xfrm>
        </p:grpSpPr>
        <p:pic>
          <p:nvPicPr>
            <p:cNvPr id="71" name="Picture 70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2700" y="25400"/>
              <a:ext cx="4615946" cy="2716621"/>
            </a:xfrm>
            <a:prstGeom prst="rect">
              <a:avLst/>
            </a:prstGeom>
            <a:effectLst>
              <a:outerShdw blurRad="50800" dir="18900000" rotWithShape="0">
                <a:srgbClr val="000000">
                  <a:alpha val="80000"/>
                </a:srgbClr>
              </a:outerShdw>
            </a:effectLst>
          </p:spPr>
        </p:pic>
        <p:pic>
          <p:nvPicPr>
            <p:cNvPr id="72" name="droppedImage.pdf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84811" y="242030"/>
              <a:ext cx="4348498" cy="1211368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73" name="droppedImage.pdf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71378" y="1424565"/>
              <a:ext cx="4482663" cy="1188358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grpSp>
        <p:nvGrpSpPr>
          <p:cNvPr id="92" name="Group 92"/>
          <p:cNvGrpSpPr/>
          <p:nvPr/>
        </p:nvGrpSpPr>
        <p:grpSpPr>
          <a:xfrm>
            <a:off x="6288732" y="3610586"/>
            <a:ext cx="4330009" cy="2720953"/>
            <a:chOff x="0" y="0"/>
            <a:chExt cx="4330008" cy="2720952"/>
          </a:xfrm>
        </p:grpSpPr>
        <p:pic>
          <p:nvPicPr>
            <p:cNvPr id="76" name="image11.png"/>
            <p:cNvPicPr/>
            <p:nvPr/>
          </p:nvPicPr>
          <p:blipFill>
            <a:blip r:embed="rId5"/>
            <a:srcRect t="3302"/>
            <a:stretch>
              <a:fillRect/>
            </a:stretch>
          </p:blipFill>
          <p:spPr>
            <a:xfrm>
              <a:off x="0" y="0"/>
              <a:ext cx="4330009" cy="2668460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77" name="Shape 77"/>
            <p:cNvSpPr/>
            <p:nvPr/>
          </p:nvSpPr>
          <p:spPr>
            <a:xfrm rot="20430157">
              <a:off x="2400784" y="250710"/>
              <a:ext cx="916928" cy="566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>
                <a:lnSpc>
                  <a:spcPts val="3200"/>
                </a:lnSpc>
                <a:defRPr sz="1800"/>
              </a:pPr>
              <a:r>
                <a:rPr sz="1600" b="1" i="1"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Calibri"/>
                  <a:cs typeface="Calibri"/>
                  <a:sym typeface="Calibri"/>
                </a:rPr>
                <a:t>Nb</a:t>
              </a:r>
              <a:r>
                <a:rPr sz="1600" b="1" i="1" baseline="-34499"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Calibri"/>
                  <a:cs typeface="Calibri"/>
                  <a:sym typeface="Calibri"/>
                </a:rPr>
                <a:t>3</a:t>
              </a:r>
              <a:r>
                <a:rPr sz="1600" b="1" i="1"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Calibri"/>
                  <a:cs typeface="Calibri"/>
                  <a:sym typeface="Calibri"/>
                </a:rPr>
                <a:t>Sn</a:t>
              </a:r>
            </a:p>
          </p:txBody>
        </p:sp>
        <p:sp>
          <p:nvSpPr>
            <p:cNvPr id="78" name="Shape 78"/>
            <p:cNvSpPr/>
            <p:nvPr/>
          </p:nvSpPr>
          <p:spPr>
            <a:xfrm rot="21227192">
              <a:off x="2108301" y="1477283"/>
              <a:ext cx="1572655" cy="526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defTabSz="914400">
                <a:lnSpc>
                  <a:spcPts val="3200"/>
                </a:lnSpc>
                <a:defRPr sz="1500" b="1" i="1">
                  <a:solidFill>
                    <a:srgbClr val="0000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 b="0" i="0">
                  <a:solidFill>
                    <a:srgbClr val="000000"/>
                  </a:solidFill>
                  <a:effectLst/>
                </a:defRPr>
              </a:pPr>
              <a:r>
                <a:t>PMU</a:t>
              </a:r>
            </a:p>
          </p:txBody>
        </p:sp>
        <p:sp>
          <p:nvSpPr>
            <p:cNvPr id="79" name="Shape 79"/>
            <p:cNvSpPr/>
            <p:nvPr/>
          </p:nvSpPr>
          <p:spPr>
            <a:xfrm rot="20657305">
              <a:off x="2524268" y="620762"/>
              <a:ext cx="811016" cy="468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defTabSz="914400">
                <a:lnSpc>
                  <a:spcPts val="3200"/>
                </a:lnSpc>
                <a:defRPr sz="1600" b="1" i="1">
                  <a:solidFill>
                    <a:srgbClr val="00FF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 b="0" i="0">
                  <a:solidFill>
                    <a:srgbClr val="000000"/>
                  </a:solidFill>
                  <a:effectLst/>
                </a:defRPr>
              </a:pPr>
              <a:r>
                <a:t>NbTi</a:t>
              </a:r>
            </a:p>
          </p:txBody>
        </p:sp>
        <p:sp>
          <p:nvSpPr>
            <p:cNvPr id="80" name="Shape 80"/>
            <p:cNvSpPr/>
            <p:nvPr/>
          </p:nvSpPr>
          <p:spPr>
            <a:xfrm rot="21227192">
              <a:off x="2220437" y="1204836"/>
              <a:ext cx="1558762" cy="6515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defTabSz="914400">
                <a:lnSpc>
                  <a:spcPts val="3200"/>
                </a:lnSpc>
                <a:defRPr sz="1500" b="1" i="1">
                  <a:solidFill>
                    <a:srgbClr val="00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 b="0" i="0">
                  <a:solidFill>
                    <a:srgbClr val="000000"/>
                  </a:solidFill>
                  <a:effectLst/>
                </a:defRPr>
              </a:pPr>
              <a:r>
                <a:rPr dirty="0"/>
                <a:t>In-Vac. PMU</a:t>
              </a:r>
            </a:p>
          </p:txBody>
        </p:sp>
        <p:sp>
          <p:nvSpPr>
            <p:cNvPr id="81" name="Shape 81"/>
            <p:cNvSpPr/>
            <p:nvPr/>
          </p:nvSpPr>
          <p:spPr>
            <a:xfrm>
              <a:off x="579000" y="128740"/>
              <a:ext cx="3082761" cy="260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>
                <a:lnSpc>
                  <a:spcPts val="1000"/>
                </a:lnSpc>
                <a:defRPr sz="1800"/>
              </a:pPr>
              <a:r>
                <a:rPr sz="900" b="1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Calibri"/>
                  <a:cs typeface="Calibri"/>
                  <a:sym typeface="Calibri"/>
                </a:rPr>
                <a:t>SCU</a:t>
              </a:r>
              <a:r>
                <a:rPr sz="900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sz="900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Symbol"/>
                  <a:ea typeface="Symbol"/>
                  <a:cs typeface="Symbol"/>
                  <a:sym typeface="Symbol"/>
                </a:rPr>
                <a:t>→</a:t>
              </a:r>
              <a:r>
                <a:rPr sz="900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Calibri"/>
                  <a:cs typeface="Calibri"/>
                  <a:sym typeface="Calibri"/>
                </a:rPr>
                <a:t> much higher field for given period and gap</a:t>
              </a:r>
            </a:p>
          </p:txBody>
        </p:sp>
        <p:grpSp>
          <p:nvGrpSpPr>
            <p:cNvPr id="84" name="Group 84"/>
            <p:cNvGrpSpPr/>
            <p:nvPr/>
          </p:nvGrpSpPr>
          <p:grpSpPr>
            <a:xfrm>
              <a:off x="2897501" y="1572009"/>
              <a:ext cx="1235209" cy="1148944"/>
              <a:chOff x="1172567" y="467360"/>
              <a:chExt cx="1235207" cy="1148942"/>
            </a:xfrm>
          </p:grpSpPr>
          <p:sp>
            <p:nvSpPr>
              <p:cNvPr id="82" name="Shape 82"/>
              <p:cNvSpPr/>
              <p:nvPr/>
            </p:nvSpPr>
            <p:spPr>
              <a:xfrm>
                <a:off x="1172567" y="777289"/>
                <a:ext cx="1124537" cy="83901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lnSpc>
                    <a:spcPts val="1000"/>
                  </a:lnSpc>
                  <a:defRPr sz="1800"/>
                </a:pPr>
                <a:r>
                  <a:rPr sz="1200" b="1" i="1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LCLS-II </a:t>
                </a:r>
                <a:r>
                  <a:rPr sz="1200" b="1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PMU:</a:t>
                </a:r>
                <a:endPara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>
                  <a:lnSpc>
                    <a:spcPts val="1000"/>
                  </a:lnSpc>
                  <a:defRPr sz="1800"/>
                </a:pPr>
                <a:r>
                  <a:rPr sz="1200">
                    <a:solidFill>
                      <a:srgbClr val="595959"/>
                    </a:solidFill>
                    <a:latin typeface="Symbol"/>
                    <a:ea typeface="Symbol"/>
                    <a:cs typeface="Symbol"/>
                    <a:sym typeface="Symbol"/>
                  </a:rPr>
                  <a:t>λ</a:t>
                </a:r>
                <a:r>
                  <a:rPr sz="1200" b="1" i="1" baseline="-34499">
                    <a:solidFill>
                      <a:srgbClr val="595959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u</a:t>
                </a:r>
                <a:r>
                  <a:rPr sz="1200" b="1">
                    <a:solidFill>
                      <a:srgbClr val="595959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= 26 mm</a:t>
                </a:r>
                <a:endPara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>
                  <a:lnSpc>
                    <a:spcPts val="1000"/>
                  </a:lnSpc>
                  <a:defRPr sz="1800"/>
                </a:pPr>
                <a:r>
                  <a:rPr sz="1200" b="1" i="1">
                    <a:solidFill>
                      <a:srgbClr val="595959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B</a:t>
                </a:r>
                <a:r>
                  <a:rPr sz="1200" b="1" i="1" baseline="-34499">
                    <a:solidFill>
                      <a:srgbClr val="595959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pk</a:t>
                </a:r>
                <a:r>
                  <a:rPr sz="1200" b="1">
                    <a:solidFill>
                      <a:srgbClr val="595959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= 1.0 T</a:t>
                </a:r>
                <a:endPara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>
                  <a:lnSpc>
                    <a:spcPts val="1000"/>
                  </a:lnSpc>
                  <a:defRPr sz="1800"/>
                </a:pPr>
                <a:r>
                  <a:rPr sz="1200" b="1" i="1">
                    <a:solidFill>
                      <a:srgbClr val="595959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g</a:t>
                </a:r>
                <a:r>
                  <a:rPr sz="1200" b="1" i="1" baseline="-34499">
                    <a:solidFill>
                      <a:srgbClr val="595959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m</a:t>
                </a:r>
                <a:r>
                  <a:rPr sz="1200" b="1">
                    <a:solidFill>
                      <a:srgbClr val="595959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= 7.3 mm</a:t>
                </a:r>
              </a:p>
            </p:txBody>
          </p:sp>
          <p:sp>
            <p:nvSpPr>
              <p:cNvPr id="83" name="Shape 83"/>
              <p:cNvSpPr/>
              <p:nvPr/>
            </p:nvSpPr>
            <p:spPr>
              <a:xfrm flipV="1">
                <a:off x="1752820" y="467360"/>
                <a:ext cx="654956" cy="330665"/>
              </a:xfrm>
              <a:prstGeom prst="line">
                <a:avLst/>
              </a:prstGeom>
              <a:noFill/>
              <a:ln w="19050" cap="flat">
                <a:solidFill>
                  <a:srgbClr val="595959"/>
                </a:solidFill>
                <a:prstDash val="solid"/>
                <a:bevel/>
                <a:tailEnd type="triangle" w="med" len="med"/>
              </a:ln>
              <a:effectLst>
                <a:outerShdw blurRad="50800" dist="38100" dir="2700000" rotWithShape="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sz="1200"/>
              </a:p>
            </p:txBody>
          </p:sp>
        </p:grpSp>
        <p:grpSp>
          <p:nvGrpSpPr>
            <p:cNvPr id="87" name="Group 87"/>
            <p:cNvGrpSpPr/>
            <p:nvPr/>
          </p:nvGrpSpPr>
          <p:grpSpPr>
            <a:xfrm>
              <a:off x="4137139" y="1533035"/>
              <a:ext cx="82324" cy="82323"/>
              <a:chOff x="0" y="0"/>
              <a:chExt cx="82322" cy="82322"/>
            </a:xfrm>
          </p:grpSpPr>
          <p:sp>
            <p:nvSpPr>
              <p:cNvPr id="85" name="Shape 85"/>
              <p:cNvSpPr/>
              <p:nvPr/>
            </p:nvSpPr>
            <p:spPr>
              <a:xfrm>
                <a:off x="-1" y="-1"/>
                <a:ext cx="82324" cy="82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86" name="Shape 86"/>
              <p:cNvSpPr/>
              <p:nvPr/>
            </p:nvSpPr>
            <p:spPr>
              <a:xfrm>
                <a:off x="-1" y="-1"/>
                <a:ext cx="82324" cy="82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10800" y="21600"/>
                    </a:lnTo>
                    <a:moveTo>
                      <a:pt x="0" y="10800"/>
                    </a:moveTo>
                    <a:lnTo>
                      <a:pt x="21600" y="10800"/>
                    </a:lnTo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0000FF"/>
                </a:solidFill>
                <a:prstDash val="solid"/>
                <a:beve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grpSp>
          <p:nvGrpSpPr>
            <p:cNvPr id="91" name="Group 91"/>
            <p:cNvGrpSpPr/>
            <p:nvPr/>
          </p:nvGrpSpPr>
          <p:grpSpPr>
            <a:xfrm>
              <a:off x="1015666" y="705331"/>
              <a:ext cx="1074257" cy="676802"/>
              <a:chOff x="0" y="0"/>
              <a:chExt cx="1074255" cy="676800"/>
            </a:xfrm>
          </p:grpSpPr>
          <p:sp>
            <p:nvSpPr>
              <p:cNvPr id="88" name="Shape 88"/>
              <p:cNvSpPr/>
              <p:nvPr/>
            </p:nvSpPr>
            <p:spPr>
              <a:xfrm>
                <a:off x="0" y="-1"/>
                <a:ext cx="1074256" cy="6768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0684" extrusionOk="0">
                    <a:moveTo>
                      <a:pt x="1901" y="6800"/>
                    </a:moveTo>
                    <a:lnTo>
                      <a:pt x="1901" y="6800"/>
                    </a:lnTo>
                    <a:cubicBezTo>
                      <a:pt x="1658" y="4397"/>
                      <a:pt x="2907" y="2184"/>
                      <a:pt x="4691" y="1857"/>
                    </a:cubicBezTo>
                    <a:cubicBezTo>
                      <a:pt x="5414" y="1724"/>
                      <a:pt x="6149" y="1922"/>
                      <a:pt x="6778" y="2419"/>
                    </a:cubicBezTo>
                    <a:lnTo>
                      <a:pt x="6778" y="2419"/>
                    </a:lnTo>
                    <a:cubicBezTo>
                      <a:pt x="7445" y="725"/>
                      <a:pt x="9003" y="82"/>
                      <a:pt x="10259" y="981"/>
                    </a:cubicBezTo>
                    <a:cubicBezTo>
                      <a:pt x="10478" y="1139"/>
                      <a:pt x="10680" y="1338"/>
                      <a:pt x="10857" y="1573"/>
                    </a:cubicBezTo>
                    <a:lnTo>
                      <a:pt x="10857" y="1573"/>
                    </a:lnTo>
                    <a:cubicBezTo>
                      <a:pt x="11377" y="169"/>
                      <a:pt x="12642" y="-401"/>
                      <a:pt x="13683" y="299"/>
                    </a:cubicBezTo>
                    <a:cubicBezTo>
                      <a:pt x="13971" y="493"/>
                      <a:pt x="14223" y="774"/>
                      <a:pt x="14418" y="1119"/>
                    </a:cubicBezTo>
                    <a:lnTo>
                      <a:pt x="14418" y="1119"/>
                    </a:lnTo>
                    <a:cubicBezTo>
                      <a:pt x="15255" y="-209"/>
                      <a:pt x="16734" y="-373"/>
                      <a:pt x="17722" y="753"/>
                    </a:cubicBezTo>
                    <a:cubicBezTo>
                      <a:pt x="18137" y="1226"/>
                      <a:pt x="18417" y="1878"/>
                      <a:pt x="18513" y="2598"/>
                    </a:cubicBezTo>
                    <a:lnTo>
                      <a:pt x="18513" y="2598"/>
                    </a:lnTo>
                    <a:cubicBezTo>
                      <a:pt x="19885" y="3102"/>
                      <a:pt x="20694" y="5013"/>
                      <a:pt x="20321" y="6865"/>
                    </a:cubicBezTo>
                    <a:cubicBezTo>
                      <a:pt x="20289" y="7020"/>
                      <a:pt x="20250" y="7173"/>
                      <a:pt x="20203" y="7321"/>
                    </a:cubicBezTo>
                    <a:lnTo>
                      <a:pt x="20203" y="7321"/>
                    </a:lnTo>
                    <a:cubicBezTo>
                      <a:pt x="21303" y="9251"/>
                      <a:pt x="21034" y="12017"/>
                      <a:pt x="19601" y="13499"/>
                    </a:cubicBezTo>
                    <a:cubicBezTo>
                      <a:pt x="19156" y="13961"/>
                      <a:pt x="18629" y="14259"/>
                      <a:pt x="18072" y="14367"/>
                    </a:cubicBezTo>
                    <a:cubicBezTo>
                      <a:pt x="18072" y="16443"/>
                      <a:pt x="16822" y="18126"/>
                      <a:pt x="15280" y="18126"/>
                    </a:cubicBezTo>
                    <a:cubicBezTo>
                      <a:pt x="14757" y="18126"/>
                      <a:pt x="14245" y="17928"/>
                      <a:pt x="13801" y="17556"/>
                    </a:cubicBezTo>
                    <a:lnTo>
                      <a:pt x="13801" y="17556"/>
                    </a:lnTo>
                    <a:cubicBezTo>
                      <a:pt x="13280" y="19883"/>
                      <a:pt x="11460" y="21199"/>
                      <a:pt x="9738" y="20494"/>
                    </a:cubicBezTo>
                    <a:cubicBezTo>
                      <a:pt x="9016" y="20199"/>
                      <a:pt x="8392" y="19574"/>
                      <a:pt x="7973" y="18727"/>
                    </a:cubicBezTo>
                    <a:lnTo>
                      <a:pt x="7973" y="18727"/>
                    </a:lnTo>
                    <a:cubicBezTo>
                      <a:pt x="6209" y="20160"/>
                      <a:pt x="3920" y="19389"/>
                      <a:pt x="2859" y="17004"/>
                    </a:cubicBezTo>
                    <a:cubicBezTo>
                      <a:pt x="2846" y="16974"/>
                      <a:pt x="2833" y="16944"/>
                      <a:pt x="2820" y="16914"/>
                    </a:cubicBezTo>
                    <a:lnTo>
                      <a:pt x="2820" y="16914"/>
                    </a:lnTo>
                    <a:cubicBezTo>
                      <a:pt x="1666" y="17096"/>
                      <a:pt x="620" y="15986"/>
                      <a:pt x="485" y="14435"/>
                    </a:cubicBezTo>
                    <a:cubicBezTo>
                      <a:pt x="412" y="13608"/>
                      <a:pt x="615" y="12780"/>
                      <a:pt x="1038" y="12172"/>
                    </a:cubicBezTo>
                    <a:lnTo>
                      <a:pt x="1038" y="12172"/>
                    </a:lnTo>
                    <a:cubicBezTo>
                      <a:pt x="39" y="11379"/>
                      <a:pt x="-297" y="9639"/>
                      <a:pt x="288" y="8285"/>
                    </a:cubicBezTo>
                    <a:cubicBezTo>
                      <a:pt x="626" y="7504"/>
                      <a:pt x="1218" y="6988"/>
                      <a:pt x="1883" y="6895"/>
                    </a:cubicBezTo>
                    <a:close/>
                  </a:path>
                </a:pathLst>
              </a:custGeom>
              <a:solidFill>
                <a:srgbClr val="C6D9F1">
                  <a:alpha val="40000"/>
                </a:srgbClr>
              </a:solidFill>
              <a:ln w="25400" cap="flat">
                <a:solidFill>
                  <a:srgbClr val="3A5E8A"/>
                </a:solidFill>
                <a:prstDash val="solid"/>
                <a:beve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b="1" i="1">
                    <a:solidFill>
                      <a:srgbClr val="4F81BD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89" name="Shape 89"/>
              <p:cNvSpPr/>
              <p:nvPr/>
            </p:nvSpPr>
            <p:spPr>
              <a:xfrm>
                <a:off x="54548" y="34414"/>
                <a:ext cx="984378" cy="574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80" y="14010"/>
                    </a:moveTo>
                    <a:lnTo>
                      <a:pt x="1380" y="14010"/>
                    </a:lnTo>
                    <a:cubicBezTo>
                      <a:pt x="899" y="14066"/>
                      <a:pt x="417" y="13902"/>
                      <a:pt x="0" y="13542"/>
                    </a:cubicBezTo>
                    <a:moveTo>
                      <a:pt x="2598" y="19137"/>
                    </a:moveTo>
                    <a:lnTo>
                      <a:pt x="2598" y="19137"/>
                    </a:lnTo>
                    <a:cubicBezTo>
                      <a:pt x="2405" y="19250"/>
                      <a:pt x="2202" y="19325"/>
                      <a:pt x="1994" y="19361"/>
                    </a:cubicBezTo>
                    <a:moveTo>
                      <a:pt x="7802" y="21600"/>
                    </a:moveTo>
                    <a:lnTo>
                      <a:pt x="7802" y="21600"/>
                    </a:lnTo>
                    <a:cubicBezTo>
                      <a:pt x="7657" y="21279"/>
                      <a:pt x="7535" y="20936"/>
                      <a:pt x="7438" y="20577"/>
                    </a:cubicBezTo>
                    <a:moveTo>
                      <a:pt x="14532" y="19050"/>
                    </a:moveTo>
                    <a:lnTo>
                      <a:pt x="14532" y="19050"/>
                    </a:lnTo>
                    <a:cubicBezTo>
                      <a:pt x="14510" y="19430"/>
                      <a:pt x="14462" y="19806"/>
                      <a:pt x="14386" y="20172"/>
                    </a:cubicBezTo>
                    <a:moveTo>
                      <a:pt x="17421" y="12116"/>
                    </a:moveTo>
                    <a:lnTo>
                      <a:pt x="17421" y="12116"/>
                    </a:lnTo>
                    <a:cubicBezTo>
                      <a:pt x="18505" y="12890"/>
                      <a:pt x="19193" y="14504"/>
                      <a:pt x="19193" y="16273"/>
                    </a:cubicBezTo>
                    <a:moveTo>
                      <a:pt x="21600" y="7649"/>
                    </a:moveTo>
                    <a:lnTo>
                      <a:pt x="21600" y="7649"/>
                    </a:lnTo>
                    <a:cubicBezTo>
                      <a:pt x="21423" y="8256"/>
                      <a:pt x="21153" y="8794"/>
                      <a:pt x="20811" y="9222"/>
                    </a:cubicBezTo>
                    <a:moveTo>
                      <a:pt x="19707" y="1814"/>
                    </a:moveTo>
                    <a:lnTo>
                      <a:pt x="19707" y="1814"/>
                    </a:lnTo>
                    <a:cubicBezTo>
                      <a:pt x="19737" y="2059"/>
                      <a:pt x="19751" y="2307"/>
                      <a:pt x="19749" y="2556"/>
                    </a:cubicBezTo>
                    <a:moveTo>
                      <a:pt x="14668" y="947"/>
                    </a:moveTo>
                    <a:lnTo>
                      <a:pt x="14668" y="947"/>
                    </a:lnTo>
                    <a:cubicBezTo>
                      <a:pt x="14771" y="605"/>
                      <a:pt x="14907" y="286"/>
                      <a:pt x="15073" y="0"/>
                    </a:cubicBezTo>
                    <a:moveTo>
                      <a:pt x="10888" y="1399"/>
                    </a:moveTo>
                    <a:lnTo>
                      <a:pt x="10888" y="1399"/>
                    </a:lnTo>
                    <a:cubicBezTo>
                      <a:pt x="10930" y="1115"/>
                      <a:pt x="10996" y="841"/>
                      <a:pt x="11084" y="582"/>
                    </a:cubicBezTo>
                    <a:moveTo>
                      <a:pt x="6452" y="1676"/>
                    </a:moveTo>
                    <a:lnTo>
                      <a:pt x="6452" y="1676"/>
                    </a:lnTo>
                    <a:cubicBezTo>
                      <a:pt x="6709" y="1897"/>
                      <a:pt x="6947" y="2163"/>
                      <a:pt x="7160" y="2469"/>
                    </a:cubicBezTo>
                    <a:moveTo>
                      <a:pt x="1072" y="7905"/>
                    </a:moveTo>
                    <a:lnTo>
                      <a:pt x="1072" y="7905"/>
                    </a:lnTo>
                    <a:cubicBezTo>
                      <a:pt x="1016" y="7632"/>
                      <a:pt x="974" y="7353"/>
                      <a:pt x="948" y="7071"/>
                    </a:cubicBezTo>
                  </a:path>
                </a:pathLst>
              </a:custGeom>
              <a:noFill/>
              <a:ln w="25400" cap="flat">
                <a:solidFill>
                  <a:srgbClr val="3A5E8A"/>
                </a:solidFill>
                <a:prstDash val="solid"/>
                <a:beve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b="1" i="1">
                    <a:solidFill>
                      <a:srgbClr val="4F81BD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90" name="Shape 90"/>
              <p:cNvSpPr/>
              <p:nvPr/>
            </p:nvSpPr>
            <p:spPr>
              <a:xfrm>
                <a:off x="148771" y="104019"/>
                <a:ext cx="700820" cy="4317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algn="ctr" defTabSz="914400">
                  <a:defRPr b="1" i="1">
                    <a:solidFill>
                      <a:srgbClr val="4F81BD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lvl="0">
                  <a:defRPr sz="1800" b="0" i="0">
                    <a:solidFill>
                      <a:srgbClr val="000000"/>
                    </a:solidFill>
                    <a:effectLst/>
                  </a:defRPr>
                </a:pPr>
                <a:r>
                  <a:rPr sz="2400"/>
                  <a:t>LCLS-II SCU</a:t>
                </a:r>
              </a:p>
            </p:txBody>
          </p:sp>
        </p:grpSp>
      </p:grpSp>
      <p:sp>
        <p:nvSpPr>
          <p:cNvPr id="93" name="Shape 93"/>
          <p:cNvSpPr/>
          <p:nvPr/>
        </p:nvSpPr>
        <p:spPr>
          <a:xfrm>
            <a:off x="7410351" y="6234369"/>
            <a:ext cx="193424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i="1">
                <a:solidFill>
                  <a:srgbClr val="FFFFFF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t>P. Emma, FEL2014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t>Superconductor options</a:t>
            </a:r>
          </a:p>
        </p:txBody>
      </p:sp>
      <p:sp>
        <p:nvSpPr>
          <p:cNvPr id="96" name="Shape 96"/>
          <p:cNvSpPr>
            <a:spLocks noGrp="1"/>
          </p:cNvSpPr>
          <p:nvPr>
            <p:ph type="body" idx="1"/>
          </p:nvPr>
        </p:nvSpPr>
        <p:spPr>
          <a:xfrm>
            <a:off x="1471603" y="1429963"/>
            <a:ext cx="4758802" cy="2590049"/>
          </a:xfrm>
          <a:prstGeom prst="rect">
            <a:avLst/>
          </a:prstGeom>
        </p:spPr>
        <p:txBody>
          <a:bodyPr/>
          <a:lstStyle/>
          <a:p>
            <a:pPr marL="252663" indent="-252663">
              <a:defRPr sz="1800">
                <a:solidFill>
                  <a:srgbClr val="000000"/>
                </a:solidFill>
              </a:defRPr>
            </a:pPr>
            <a:r>
              <a:rPr sz="2100"/>
              <a:t>SC-Undulators need high J</a:t>
            </a:r>
            <a:r>
              <a:rPr sz="2100" baseline="-5999"/>
              <a:t>E</a:t>
            </a:r>
            <a:r>
              <a:rPr sz="2100"/>
              <a:t> to be competitive with PM technology:</a:t>
            </a:r>
          </a:p>
          <a:p>
            <a:pPr marL="590550" lvl="1" indent="-133350">
              <a:defRPr sz="1800">
                <a:solidFill>
                  <a:srgbClr val="000000"/>
                </a:solidFill>
              </a:defRPr>
            </a:pPr>
            <a:r>
              <a:rPr sz="1500"/>
              <a:t>Low temperature superconductors: </a:t>
            </a:r>
          </a:p>
          <a:p>
            <a:pPr marL="1047750" lvl="2" indent="-133350">
              <a:buChar char="✓"/>
              <a:defRPr sz="1800">
                <a:solidFill>
                  <a:srgbClr val="000000"/>
                </a:solidFill>
              </a:defRPr>
            </a:pPr>
            <a:r>
              <a:rPr sz="1500"/>
              <a:t>NbTi and Nb</a:t>
            </a:r>
            <a:r>
              <a:rPr sz="1500" baseline="-5999"/>
              <a:t>3</a:t>
            </a:r>
            <a:r>
              <a:rPr sz="1500"/>
              <a:t>Sn</a:t>
            </a:r>
          </a:p>
          <a:p>
            <a:pPr marL="590550" lvl="1" indent="-133350">
              <a:defRPr sz="1800">
                <a:solidFill>
                  <a:srgbClr val="000000"/>
                </a:solidFill>
              </a:defRPr>
            </a:pPr>
            <a:r>
              <a:rPr sz="1500"/>
              <a:t>High temperature superconductor YBCO is </a:t>
            </a:r>
            <a:r>
              <a:rPr sz="1500" i="1"/>
              <a:t>nearly there, at 4.2K</a:t>
            </a:r>
            <a:r>
              <a:rPr sz="1500"/>
              <a:t> (not at 77K)</a:t>
            </a:r>
          </a:p>
        </p:txBody>
      </p:sp>
      <p:sp>
        <p:nvSpPr>
          <p:cNvPr id="97" name="Shape 97"/>
          <p:cNvSpPr>
            <a:spLocks noGrp="1"/>
          </p:cNvSpPr>
          <p:nvPr>
            <p:ph type="sldNum" sz="quarter" idx="2"/>
          </p:nvPr>
        </p:nvSpPr>
        <p:spPr>
          <a:xfrm>
            <a:off x="8607957" y="6570424"/>
            <a:ext cx="151014" cy="2313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/>
              <a:t>71</a:t>
            </a:fld>
            <a:endParaRPr sz="1200"/>
          </a:p>
        </p:txBody>
      </p:sp>
      <p:pic>
        <p:nvPicPr>
          <p:cNvPr id="98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6312479" y="1209604"/>
            <a:ext cx="4344278" cy="5305089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Shape 99"/>
          <p:cNvSpPr/>
          <p:nvPr/>
        </p:nvSpPr>
        <p:spPr>
          <a:xfrm>
            <a:off x="2683107" y="5508401"/>
            <a:ext cx="3635948" cy="1212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>
              <a:lnSpc>
                <a:spcPct val="80000"/>
              </a:lnSpc>
              <a:defRPr sz="1800"/>
            </a:pPr>
            <a:r>
              <a:rPr sz="1300">
                <a:solidFill>
                  <a:srgbClr val="FFFFFF"/>
                </a:solidFill>
              </a:rPr>
              <a:t>[1]  A. Devred, “Practical low-temperature superconductors for electromagnets”, CERN-2004-006, 2006. </a:t>
            </a:r>
            <a:br>
              <a:rPr sz="1300">
                <a:solidFill>
                  <a:srgbClr val="FFFFFF"/>
                </a:solidFill>
              </a:rPr>
            </a:br>
            <a:endParaRPr sz="1300">
              <a:solidFill>
                <a:srgbClr val="FFFFFF"/>
              </a:solidFill>
            </a:endParaRPr>
          </a:p>
          <a:p>
            <a:pPr lvl="0">
              <a:lnSpc>
                <a:spcPct val="80000"/>
              </a:lnSpc>
              <a:defRPr sz="1800"/>
            </a:pPr>
            <a:r>
              <a:rPr sz="1300">
                <a:solidFill>
                  <a:srgbClr val="FFFFFF"/>
                </a:solidFill>
              </a:rPr>
              <a:t>[2]  “LHC design report v.1: the main LHC ring”, CERN-2004-003-v-1, 2004. </a:t>
            </a:r>
            <a:br>
              <a:rPr sz="1300">
                <a:solidFill>
                  <a:srgbClr val="FFFFFF"/>
                </a:solidFill>
              </a:rPr>
            </a:br>
            <a:endParaRPr sz="13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2193726" y="285751"/>
            <a:ext cx="7804548" cy="816769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t>Conductor options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2061481" y="1528729"/>
            <a:ext cx="7804548" cy="1598346"/>
          </a:xfrm>
          <a:prstGeom prst="rect">
            <a:avLst/>
          </a:prstGeom>
        </p:spPr>
        <p:txBody>
          <a:bodyPr/>
          <a:lstStyle/>
          <a:p>
            <a:pPr marL="209590" indent="-209590" defTabSz="391414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1742"/>
              <a:t>Have used 0.48mm diameter OST MJR</a:t>
            </a:r>
          </a:p>
          <a:p>
            <a:pPr marL="209590" indent="-209590" defTabSz="391414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1742"/>
              <a:t>Working with OST to investigate RRP 217 strand</a:t>
            </a:r>
          </a:p>
          <a:p>
            <a:pPr marL="510540" lvl="1" indent="-204215" defTabSz="391414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1608" i="1"/>
              <a:t>Dia: 0.6mm, Deff: 30 microns, RRR: ~50-100?, </a:t>
            </a:r>
          </a:p>
          <a:p>
            <a:pPr marL="510540" lvl="1" indent="-204215" defTabSz="391414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1608" i="1"/>
              <a:t>Jc: ~2000-2400?, Cu:SC: 1.1:1</a:t>
            </a:r>
          </a:p>
          <a:p>
            <a:pPr marL="209590" indent="-209590" defTabSz="391414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1742"/>
              <a:t>Working with SupraMagnetics, Inc on PIT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xfrm>
            <a:off x="8607957" y="6570424"/>
            <a:ext cx="151014" cy="2313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/>
              <a:t>72</a:t>
            </a:fld>
            <a:endParaRPr sz="1200"/>
          </a:p>
        </p:txBody>
      </p:sp>
      <p:pic>
        <p:nvPicPr>
          <p:cNvPr id="104" name="dropped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8115600" y="1540371"/>
            <a:ext cx="2537426" cy="4982766"/>
          </a:xfrm>
          <a:prstGeom prst="rect">
            <a:avLst/>
          </a:prstGeom>
          <a:ln w="3175">
            <a:miter lim="400000"/>
          </a:ln>
        </p:spPr>
      </p:pic>
      <p:sp>
        <p:nvSpPr>
          <p:cNvPr id="105" name="Shape 105"/>
          <p:cNvSpPr/>
          <p:nvPr/>
        </p:nvSpPr>
        <p:spPr>
          <a:xfrm flipV="1">
            <a:off x="6801991" y="1760725"/>
            <a:ext cx="2537426" cy="1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35718" tIns="35718" rIns="35718" bIns="35718" anchor="ctr"/>
          <a:lstStyle/>
          <a:p>
            <a:pPr algn="ctr" defTabSz="584200">
              <a:defRPr sz="16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/>
          </a:p>
        </p:txBody>
      </p:sp>
      <p:sp>
        <p:nvSpPr>
          <p:cNvPr id="106" name="Shape 106"/>
          <p:cNvSpPr/>
          <p:nvPr/>
        </p:nvSpPr>
        <p:spPr>
          <a:xfrm>
            <a:off x="7099252" y="2115782"/>
            <a:ext cx="2716107" cy="2391195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35718" tIns="35718" rIns="35718" bIns="35718" anchor="ctr"/>
          <a:lstStyle/>
          <a:p>
            <a:pPr algn="ctr" defTabSz="584200">
              <a:defRPr sz="16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/>
          </a:p>
        </p:txBody>
      </p:sp>
      <p:sp>
        <p:nvSpPr>
          <p:cNvPr id="107" name="Shape 107"/>
          <p:cNvSpPr/>
          <p:nvPr/>
        </p:nvSpPr>
        <p:spPr>
          <a:xfrm>
            <a:off x="6623135" y="3044542"/>
            <a:ext cx="3205234" cy="2711620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35718" tIns="35718" rIns="35718" bIns="35718" anchor="ctr"/>
          <a:lstStyle/>
          <a:p>
            <a:pPr algn="ctr" defTabSz="584200">
              <a:defRPr sz="16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/>
          </a:p>
        </p:txBody>
      </p:sp>
      <p:grpSp>
        <p:nvGrpSpPr>
          <p:cNvPr id="110" name="Group 110"/>
          <p:cNvGrpSpPr/>
          <p:nvPr/>
        </p:nvGrpSpPr>
        <p:grpSpPr>
          <a:xfrm>
            <a:off x="2392733" y="3290146"/>
            <a:ext cx="4874536" cy="3278013"/>
            <a:chOff x="0" y="0"/>
            <a:chExt cx="4874535" cy="3278012"/>
          </a:xfrm>
        </p:grpSpPr>
        <p:sp>
          <p:nvSpPr>
            <p:cNvPr id="108" name="Shape 108"/>
            <p:cNvSpPr/>
            <p:nvPr/>
          </p:nvSpPr>
          <p:spPr>
            <a:xfrm>
              <a:off x="0" y="0"/>
              <a:ext cx="4874536" cy="3278013"/>
            </a:xfrm>
            <a:prstGeom prst="rect">
              <a:avLst/>
            </a:prstGeom>
            <a:solidFill>
              <a:srgbClr val="DDDDDD"/>
            </a:solidFill>
            <a:ln w="25400" cap="flat">
              <a:solidFill>
                <a:srgbClr val="4F81BD"/>
              </a:solidFill>
              <a:prstDash val="solid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pic>
          <p:nvPicPr>
            <p:cNvPr id="109" name="pasted-image.pdf"/>
            <p:cNvPicPr/>
            <p:nvPr/>
          </p:nvPicPr>
          <p:blipFill>
            <a:blip r:embed="rId3"/>
            <a:srcRect l="693" t="693" r="693" b="693"/>
            <a:stretch>
              <a:fillRect/>
            </a:stretch>
          </p:blipFill>
          <p:spPr>
            <a:xfrm>
              <a:off x="59390" y="72192"/>
              <a:ext cx="4755917" cy="3133629"/>
            </a:xfrm>
            <a:prstGeom prst="rect">
              <a:avLst/>
            </a:prstGeom>
            <a:ln w="25400" cap="flat">
              <a:solidFill>
                <a:srgbClr val="8C3A38"/>
              </a:solidFill>
              <a:prstDash val="solid"/>
              <a:bevel/>
            </a:ln>
            <a:effectLst/>
          </p:spPr>
        </p:pic>
      </p:grpSp>
      <p:pic>
        <p:nvPicPr>
          <p:cNvPr id="111" name="Picture 110"/>
          <p:cNvPicPr/>
          <p:nvPr/>
        </p:nvPicPr>
        <p:blipFill>
          <a:blip r:embed="rId4"/>
          <a:stretch>
            <a:fillRect/>
          </a:stretch>
        </p:blipFill>
        <p:spPr>
          <a:xfrm>
            <a:off x="3199607" y="3304559"/>
            <a:ext cx="506255" cy="281485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/>
          </p:cNvSpPr>
          <p:nvPr>
            <p:ph type="title"/>
          </p:nvPr>
        </p:nvSpPr>
        <p:spPr>
          <a:xfrm>
            <a:off x="2193726" y="285751"/>
            <a:ext cx="7804548" cy="816769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t>Beam steering considerations</a:t>
            </a:r>
          </a:p>
        </p:txBody>
      </p:sp>
      <p:sp>
        <p:nvSpPr>
          <p:cNvPr id="169" name="Shape 169"/>
          <p:cNvSpPr>
            <a:spLocks noGrp="1"/>
          </p:cNvSpPr>
          <p:nvPr>
            <p:ph type="body" idx="1"/>
          </p:nvPr>
        </p:nvSpPr>
        <p:spPr>
          <a:xfrm>
            <a:off x="1730080" y="788161"/>
            <a:ext cx="8731840" cy="4420196"/>
          </a:xfrm>
          <a:prstGeom prst="rect">
            <a:avLst/>
          </a:prstGeom>
        </p:spPr>
        <p:txBody>
          <a:bodyPr/>
          <a:lstStyle/>
          <a:p>
            <a:pPr marL="276726" indent="-276726">
              <a:spcBef>
                <a:spcPts val="1200"/>
              </a:spcBef>
              <a:defRPr sz="1800">
                <a:solidFill>
                  <a:srgbClr val="000000"/>
                </a:solidFill>
              </a:defRPr>
            </a:pPr>
            <a:r>
              <a:rPr sz="2300"/>
              <a:t>Ideal condition consists of…</a:t>
            </a:r>
          </a:p>
          <a:p>
            <a:pPr marL="723900" lvl="1" indent="-266700">
              <a:spcBef>
                <a:spcPts val="1200"/>
              </a:spcBef>
              <a:defRPr sz="1800">
                <a:solidFill>
                  <a:srgbClr val="000000"/>
                </a:solidFill>
              </a:defRPr>
            </a:pPr>
            <a:r>
              <a:rPr sz="2100"/>
              <a:t>Beam arrival on axis </a:t>
            </a:r>
          </a:p>
          <a:p>
            <a:pPr marL="1156447" lvl="2" indent="-242047">
              <a:spcBef>
                <a:spcPts val="1200"/>
              </a:spcBef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parallel to nominal path (NP), and with no offset</a:t>
            </a:r>
          </a:p>
          <a:p>
            <a:pPr marL="723900" lvl="1" indent="-266700">
              <a:spcBef>
                <a:spcPts val="1200"/>
              </a:spcBef>
              <a:defRPr sz="1800">
                <a:solidFill>
                  <a:srgbClr val="000000"/>
                </a:solidFill>
              </a:defRPr>
            </a:pPr>
            <a:r>
              <a:rPr sz="2100"/>
              <a:t>Undulator entry results in electron transverse oscillation about NP</a:t>
            </a:r>
          </a:p>
          <a:p>
            <a:pPr marL="723900" lvl="1" indent="-266700">
              <a:spcBef>
                <a:spcPts val="1200"/>
              </a:spcBef>
              <a:defRPr sz="1800">
                <a:solidFill>
                  <a:srgbClr val="000000"/>
                </a:solidFill>
              </a:defRPr>
            </a:pPr>
            <a:r>
              <a:rPr sz="2100"/>
              <a:t>Periodic section results in identical transverse oscillations</a:t>
            </a:r>
          </a:p>
          <a:p>
            <a:pPr marL="723900" lvl="1" indent="-266700">
              <a:spcBef>
                <a:spcPts val="1200"/>
              </a:spcBef>
              <a:defRPr sz="1800">
                <a:solidFill>
                  <a:srgbClr val="000000"/>
                </a:solidFill>
              </a:defRPr>
            </a:pPr>
            <a:r>
              <a:rPr sz="2100"/>
              <a:t>Beam exit results in beam on NP (parallel, no offset)</a:t>
            </a:r>
          </a:p>
        </p:txBody>
      </p:sp>
      <p:sp>
        <p:nvSpPr>
          <p:cNvPr id="170" name="Shape 170"/>
          <p:cNvSpPr>
            <a:spLocks noGrp="1"/>
          </p:cNvSpPr>
          <p:nvPr>
            <p:ph type="sldNum" sz="quarter" idx="2"/>
          </p:nvPr>
        </p:nvSpPr>
        <p:spPr>
          <a:xfrm>
            <a:off x="8607957" y="6570424"/>
            <a:ext cx="151014" cy="2313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/>
              <a:t>73</a:t>
            </a:fld>
            <a:endParaRPr sz="1200"/>
          </a:p>
        </p:txBody>
      </p:sp>
      <p:grpSp>
        <p:nvGrpSpPr>
          <p:cNvPr id="175" name="Group 175"/>
          <p:cNvGrpSpPr/>
          <p:nvPr/>
        </p:nvGrpSpPr>
        <p:grpSpPr>
          <a:xfrm>
            <a:off x="3229857" y="5037828"/>
            <a:ext cx="5732286" cy="1405144"/>
            <a:chOff x="0" y="0"/>
            <a:chExt cx="5732284" cy="1405142"/>
          </a:xfrm>
        </p:grpSpPr>
        <p:sp>
          <p:nvSpPr>
            <p:cNvPr id="171" name="Shape 171"/>
            <p:cNvSpPr/>
            <p:nvPr/>
          </p:nvSpPr>
          <p:spPr>
            <a:xfrm>
              <a:off x="0" y="0"/>
              <a:ext cx="5732285" cy="1405143"/>
            </a:xfrm>
            <a:prstGeom prst="roundRect">
              <a:avLst>
                <a:gd name="adj" fmla="val 39463"/>
              </a:avLst>
            </a:prstGeom>
            <a:solidFill>
              <a:srgbClr val="DCDEE0"/>
            </a:solidFill>
            <a:ln w="3175" cap="flat">
              <a:noFill/>
              <a:miter lim="400000"/>
            </a:ln>
            <a:effectLst>
              <a:outerShdw blurRad="50800" dir="18900000" rotWithShape="0">
                <a:srgbClr val="000000">
                  <a:alpha val="80000"/>
                </a:srgbClr>
              </a:outerShdw>
            </a:effectLst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584200">
                <a:defRPr sz="160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pic>
          <p:nvPicPr>
            <p:cNvPr id="172" name="image8.png" descr="Screen shot 2013-01-27 at 1.00.04 PM.png"/>
            <p:cNvPicPr/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1864823" y="390686"/>
              <a:ext cx="2002639" cy="6237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3" name="Shape 173"/>
            <p:cNvSpPr/>
            <p:nvPr/>
          </p:nvSpPr>
          <p:spPr>
            <a:xfrm>
              <a:off x="812781" y="729360"/>
              <a:ext cx="1053517" cy="1"/>
            </a:xfrm>
            <a:prstGeom prst="line">
              <a:avLst/>
            </a:prstGeom>
            <a:noFill/>
            <a:ln w="12700" cap="flat">
              <a:solidFill>
                <a:srgbClr val="3333FF"/>
              </a:solidFill>
              <a:prstDash val="solid"/>
              <a:bevel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lvl="0">
                <a:defRPr sz="800">
                  <a:latin typeface="+mj-lt"/>
                  <a:ea typeface="+mj-ea"/>
                  <a:cs typeface="+mj-cs"/>
                  <a:sym typeface="Helvetica"/>
                </a:defRPr>
              </a:pPr>
              <a:endParaRPr sz="800"/>
            </a:p>
          </p:txBody>
        </p:sp>
        <p:sp>
          <p:nvSpPr>
            <p:cNvPr id="174" name="Shape 174"/>
            <p:cNvSpPr/>
            <p:nvPr/>
          </p:nvSpPr>
          <p:spPr>
            <a:xfrm>
              <a:off x="3865986" y="720430"/>
              <a:ext cx="1053518" cy="1"/>
            </a:xfrm>
            <a:prstGeom prst="line">
              <a:avLst/>
            </a:prstGeom>
            <a:noFill/>
            <a:ln w="12700" cap="flat">
              <a:solidFill>
                <a:srgbClr val="3333FF"/>
              </a:solidFill>
              <a:prstDash val="solid"/>
              <a:bevel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lvl="0">
                <a:defRPr sz="800">
                  <a:latin typeface="+mj-lt"/>
                  <a:ea typeface="+mj-ea"/>
                  <a:cs typeface="+mj-cs"/>
                  <a:sym typeface="Helvetica"/>
                </a:defRPr>
              </a:pPr>
              <a:endParaRPr sz="800"/>
            </a:p>
          </p:txBody>
        </p:sp>
      </p:grpSp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/>
          </p:cNvSpPr>
          <p:nvPr>
            <p:ph type="title"/>
          </p:nvPr>
        </p:nvSpPr>
        <p:spPr>
          <a:xfrm>
            <a:off x="2193726" y="285751"/>
            <a:ext cx="7804548" cy="864811"/>
          </a:xfrm>
          <a:prstGeom prst="rect">
            <a:avLst/>
          </a:prstGeom>
        </p:spPr>
        <p:txBody>
          <a:bodyPr/>
          <a:lstStyle>
            <a:lvl1pPr defTabSz="560831">
              <a:defRPr sz="4032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t>End Design options and selection</a:t>
            </a:r>
          </a:p>
        </p:txBody>
      </p:sp>
      <p:sp>
        <p:nvSpPr>
          <p:cNvPr id="178" name="Shape 178"/>
          <p:cNvSpPr>
            <a:spLocks noGrp="1"/>
          </p:cNvSpPr>
          <p:nvPr>
            <p:ph type="body" idx="1"/>
          </p:nvPr>
        </p:nvSpPr>
        <p:spPr>
          <a:xfrm>
            <a:off x="1728308" y="1167937"/>
            <a:ext cx="8731840" cy="1915735"/>
          </a:xfrm>
          <a:prstGeom prst="rect">
            <a:avLst/>
          </a:prstGeom>
        </p:spPr>
        <p:txBody>
          <a:bodyPr/>
          <a:lstStyle/>
          <a:p>
            <a:pPr marL="288757" indent="-288757">
              <a:defRPr sz="1800">
                <a:solidFill>
                  <a:srgbClr val="000000"/>
                </a:solidFill>
              </a:defRPr>
            </a:pPr>
            <a:r>
              <a:rPr sz="2400"/>
              <a:t>Want zero net displacement and steering due to the ends</a:t>
            </a:r>
          </a:p>
          <a:p>
            <a:pPr marL="288757" indent="-288757">
              <a:defRPr sz="1800">
                <a:solidFill>
                  <a:srgbClr val="000000"/>
                </a:solidFill>
              </a:defRPr>
            </a:pPr>
            <a:r>
              <a:rPr sz="2400"/>
              <a:t>Even or Odd number of poles</a:t>
            </a:r>
          </a:p>
          <a:p>
            <a:pPr marL="736600" lvl="1" indent="-279400">
              <a:defRPr sz="1800">
                <a:solidFill>
                  <a:srgbClr val="000000"/>
                </a:solidFill>
              </a:defRPr>
            </a:pPr>
            <a:r>
              <a:rPr sz="2200" i="1"/>
              <a:t>Even – zero net steering, non-zero net displacement</a:t>
            </a:r>
          </a:p>
          <a:p>
            <a:pPr marL="736600" lvl="1" indent="-279400">
              <a:defRPr sz="1800">
                <a:solidFill>
                  <a:srgbClr val="000000"/>
                </a:solidFill>
              </a:defRPr>
            </a:pPr>
            <a:r>
              <a:rPr sz="2200" i="1"/>
              <a:t>Odd – zero net displacement, non-zero net steering</a:t>
            </a:r>
          </a:p>
        </p:txBody>
      </p:sp>
      <p:sp>
        <p:nvSpPr>
          <p:cNvPr id="179" name="Shape 17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/>
              <a:t>74</a:t>
            </a:fld>
            <a:endParaRPr sz="1200"/>
          </a:p>
        </p:txBody>
      </p:sp>
      <p:sp>
        <p:nvSpPr>
          <p:cNvPr id="180" name="Shape 180"/>
          <p:cNvSpPr/>
          <p:nvPr/>
        </p:nvSpPr>
        <p:spPr>
          <a:xfrm>
            <a:off x="1955750" y="3131580"/>
            <a:ext cx="8280500" cy="3076140"/>
          </a:xfrm>
          <a:prstGeom prst="roundRect">
            <a:avLst>
              <a:gd name="adj" fmla="val 21333"/>
            </a:avLst>
          </a:prstGeom>
          <a:solidFill>
            <a:srgbClr val="FCEFB3"/>
          </a:solidFill>
          <a:ln w="3175">
            <a:miter lim="400000"/>
          </a:ln>
          <a:effectLst>
            <a:outerShdw blurRad="50800" dir="18900000" rotWithShape="0">
              <a:srgbClr val="000000">
                <a:alpha val="80000"/>
              </a:srgbClr>
            </a:outerShdw>
          </a:effectLst>
        </p:spPr>
        <p:txBody>
          <a:bodyPr lIns="35718" tIns="35718" rIns="35718" bIns="35718" anchor="ctr"/>
          <a:lstStyle/>
          <a:p>
            <a:pPr algn="ctr" defTabSz="584200">
              <a:defRPr sz="16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/>
          </a:p>
        </p:txBody>
      </p:sp>
      <p:pic>
        <p:nvPicPr>
          <p:cNvPr id="181" name="image8.png" descr="Screen shot 2013-01-27 at 1.00.04 PM.png"/>
          <p:cNvPicPr/>
          <p:nvPr/>
        </p:nvPicPr>
        <p:blipFill>
          <a:blip r:embed="rId2"/>
          <a:stretch>
            <a:fillRect/>
          </a:stretch>
        </p:blipFill>
        <p:spPr>
          <a:xfrm rot="10800000">
            <a:off x="7687858" y="5628751"/>
            <a:ext cx="1384301" cy="271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age9.png" descr="Screen shot 2013-01-27 at 1.00.04 PM.png"/>
          <p:cNvPicPr/>
          <p:nvPr/>
        </p:nvPicPr>
        <p:blipFill>
          <a:blip r:embed="rId3"/>
          <a:stretch>
            <a:fillRect/>
          </a:stretch>
        </p:blipFill>
        <p:spPr>
          <a:xfrm rot="10800000">
            <a:off x="4550040" y="5592992"/>
            <a:ext cx="1166813" cy="346774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Shape 183"/>
          <p:cNvSpPr/>
          <p:nvPr/>
        </p:nvSpPr>
        <p:spPr>
          <a:xfrm>
            <a:off x="3822669" y="5784826"/>
            <a:ext cx="730325" cy="1"/>
          </a:xfrm>
          <a:prstGeom prst="line">
            <a:avLst/>
          </a:prstGeom>
          <a:ln w="12700">
            <a:solidFill>
              <a:srgbClr val="3333FF"/>
            </a:solidFill>
          </a:ln>
        </p:spPr>
        <p:txBody>
          <a:bodyPr lIns="32146" tIns="32146" rIns="32146" bIns="32146"/>
          <a:lstStyle/>
          <a:p>
            <a:pPr lvl="0">
              <a:defRPr sz="800">
                <a:latin typeface="+mj-lt"/>
                <a:ea typeface="+mj-ea"/>
                <a:cs typeface="+mj-cs"/>
                <a:sym typeface="Helvetica"/>
              </a:defRPr>
            </a:pPr>
            <a:endParaRPr sz="800"/>
          </a:p>
        </p:txBody>
      </p:sp>
      <p:sp>
        <p:nvSpPr>
          <p:cNvPr id="184" name="Shape 184"/>
          <p:cNvSpPr/>
          <p:nvPr/>
        </p:nvSpPr>
        <p:spPr>
          <a:xfrm>
            <a:off x="5698471" y="5773447"/>
            <a:ext cx="715109" cy="1"/>
          </a:xfrm>
          <a:prstGeom prst="line">
            <a:avLst/>
          </a:prstGeom>
          <a:ln w="12700">
            <a:solidFill>
              <a:srgbClr val="3333FF"/>
            </a:solidFill>
          </a:ln>
        </p:spPr>
        <p:txBody>
          <a:bodyPr lIns="32146" tIns="32146" rIns="32146" bIns="32146"/>
          <a:lstStyle/>
          <a:p>
            <a:pPr lvl="0">
              <a:defRPr sz="800">
                <a:latin typeface="+mj-lt"/>
                <a:ea typeface="+mj-ea"/>
                <a:cs typeface="+mj-cs"/>
                <a:sym typeface="Helvetica"/>
              </a:defRPr>
            </a:pPr>
            <a:endParaRPr sz="800"/>
          </a:p>
        </p:txBody>
      </p:sp>
      <p:sp>
        <p:nvSpPr>
          <p:cNvPr id="185" name="Shape 185"/>
          <p:cNvSpPr/>
          <p:nvPr/>
        </p:nvSpPr>
        <p:spPr>
          <a:xfrm>
            <a:off x="5131294" y="5574309"/>
            <a:ext cx="1" cy="409657"/>
          </a:xfrm>
          <a:prstGeom prst="line">
            <a:avLst/>
          </a:prstGeom>
          <a:ln w="12700">
            <a:solidFill/>
            <a:prstDash val="sysDash"/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lIns="32146" tIns="32146" rIns="32146" bIns="32146"/>
          <a:lstStyle/>
          <a:p>
            <a:pPr lvl="0">
              <a:defRPr sz="800">
                <a:latin typeface="+mj-lt"/>
                <a:ea typeface="+mj-ea"/>
                <a:cs typeface="+mj-cs"/>
                <a:sym typeface="Helvetica"/>
              </a:defRPr>
            </a:pPr>
            <a:endParaRPr sz="800"/>
          </a:p>
        </p:txBody>
      </p:sp>
      <p:pic>
        <p:nvPicPr>
          <p:cNvPr id="186" name="image10.png" descr="Screen shot 2013-01-27 at 1.00.04 PM.png"/>
          <p:cNvPicPr/>
          <p:nvPr/>
        </p:nvPicPr>
        <p:blipFill>
          <a:blip r:embed="rId4"/>
          <a:stretch>
            <a:fillRect/>
          </a:stretch>
        </p:blipFill>
        <p:spPr>
          <a:xfrm rot="10800000">
            <a:off x="4478416" y="5016781"/>
            <a:ext cx="1347928" cy="307182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Shape 187"/>
          <p:cNvSpPr/>
          <p:nvPr/>
        </p:nvSpPr>
        <p:spPr>
          <a:xfrm>
            <a:off x="3754393" y="5323777"/>
            <a:ext cx="730325" cy="1"/>
          </a:xfrm>
          <a:prstGeom prst="line">
            <a:avLst/>
          </a:prstGeom>
          <a:ln w="12700">
            <a:solidFill>
              <a:srgbClr val="3333FF"/>
            </a:solidFill>
          </a:ln>
        </p:spPr>
        <p:txBody>
          <a:bodyPr lIns="32146" tIns="32146" rIns="32146" bIns="32146"/>
          <a:lstStyle/>
          <a:p>
            <a:pPr lvl="0">
              <a:defRPr sz="800">
                <a:latin typeface="+mj-lt"/>
                <a:ea typeface="+mj-ea"/>
                <a:cs typeface="+mj-cs"/>
                <a:sym typeface="Helvetica"/>
              </a:defRPr>
            </a:pPr>
            <a:endParaRPr sz="800"/>
          </a:p>
        </p:txBody>
      </p:sp>
      <p:sp>
        <p:nvSpPr>
          <p:cNvPr id="188" name="Shape 188"/>
          <p:cNvSpPr/>
          <p:nvPr/>
        </p:nvSpPr>
        <p:spPr>
          <a:xfrm>
            <a:off x="5802675" y="5016721"/>
            <a:ext cx="715109" cy="1"/>
          </a:xfrm>
          <a:prstGeom prst="line">
            <a:avLst/>
          </a:prstGeom>
          <a:ln w="12700">
            <a:solidFill>
              <a:srgbClr val="3333FF"/>
            </a:solidFill>
          </a:ln>
        </p:spPr>
        <p:txBody>
          <a:bodyPr lIns="32146" tIns="32146" rIns="32146" bIns="32146"/>
          <a:lstStyle/>
          <a:p>
            <a:pPr lvl="0">
              <a:defRPr sz="800">
                <a:latin typeface="+mj-lt"/>
                <a:ea typeface="+mj-ea"/>
                <a:cs typeface="+mj-cs"/>
                <a:sym typeface="Helvetica"/>
              </a:defRPr>
            </a:pPr>
            <a:endParaRPr sz="800"/>
          </a:p>
        </p:txBody>
      </p:sp>
      <p:sp>
        <p:nvSpPr>
          <p:cNvPr id="189" name="Shape 189"/>
          <p:cNvSpPr/>
          <p:nvPr/>
        </p:nvSpPr>
        <p:spPr>
          <a:xfrm>
            <a:off x="5142673" y="4948445"/>
            <a:ext cx="1" cy="409657"/>
          </a:xfrm>
          <a:prstGeom prst="line">
            <a:avLst/>
          </a:prstGeom>
          <a:ln w="12700">
            <a:solidFill/>
            <a:prstDash val="sysDash"/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lIns="32146" tIns="32146" rIns="32146" bIns="32146"/>
          <a:lstStyle/>
          <a:p>
            <a:pPr lvl="0">
              <a:defRPr sz="800">
                <a:latin typeface="+mj-lt"/>
                <a:ea typeface="+mj-ea"/>
                <a:cs typeface="+mj-cs"/>
                <a:sym typeface="Helvetica"/>
              </a:defRPr>
            </a:pPr>
            <a:endParaRPr sz="800"/>
          </a:p>
        </p:txBody>
      </p:sp>
      <p:sp>
        <p:nvSpPr>
          <p:cNvPr id="190" name="Shape 190"/>
          <p:cNvSpPr/>
          <p:nvPr/>
        </p:nvSpPr>
        <p:spPr>
          <a:xfrm flipH="1">
            <a:off x="5768537" y="5323963"/>
            <a:ext cx="614485" cy="1"/>
          </a:xfrm>
          <a:prstGeom prst="line">
            <a:avLst/>
          </a:prstGeom>
          <a:ln w="12700">
            <a:solidFill/>
            <a:prstDash val="sysDash"/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lIns="32146" tIns="32146" rIns="32146" bIns="32146"/>
          <a:lstStyle/>
          <a:p>
            <a:pPr lvl="0">
              <a:defRPr sz="800">
                <a:latin typeface="+mj-lt"/>
                <a:ea typeface="+mj-ea"/>
                <a:cs typeface="+mj-cs"/>
                <a:sym typeface="Helvetica"/>
              </a:defRPr>
            </a:pPr>
            <a:endParaRPr sz="800"/>
          </a:p>
        </p:txBody>
      </p:sp>
      <p:sp>
        <p:nvSpPr>
          <p:cNvPr id="191" name="Shape 191"/>
          <p:cNvSpPr/>
          <p:nvPr/>
        </p:nvSpPr>
        <p:spPr>
          <a:xfrm>
            <a:off x="6041641" y="4982581"/>
            <a:ext cx="304341" cy="332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6" tIns="32146" rIns="32146" bIns="32146"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t>2δ</a:t>
            </a:r>
          </a:p>
        </p:txBody>
      </p:sp>
      <p:pic>
        <p:nvPicPr>
          <p:cNvPr id="192" name="image11.png" descr="Screen shot 2013-01-27 at 1.00.04 PM.png"/>
          <p:cNvPicPr/>
          <p:nvPr/>
        </p:nvPicPr>
        <p:blipFill>
          <a:blip r:embed="rId5"/>
          <a:stretch>
            <a:fillRect/>
          </a:stretch>
        </p:blipFill>
        <p:spPr>
          <a:xfrm rot="9203945">
            <a:off x="4444422" y="4147267"/>
            <a:ext cx="1345414" cy="283829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Shape 193"/>
          <p:cNvSpPr/>
          <p:nvPr/>
        </p:nvSpPr>
        <p:spPr>
          <a:xfrm>
            <a:off x="3856807" y="4730713"/>
            <a:ext cx="730324" cy="1"/>
          </a:xfrm>
          <a:prstGeom prst="line">
            <a:avLst/>
          </a:prstGeom>
          <a:ln w="12700">
            <a:solidFill>
              <a:srgbClr val="3333FF"/>
            </a:solidFill>
          </a:ln>
        </p:spPr>
        <p:txBody>
          <a:bodyPr lIns="32146" tIns="32146" rIns="32146" bIns="32146"/>
          <a:lstStyle/>
          <a:p>
            <a:pPr lvl="0">
              <a:defRPr sz="800">
                <a:latin typeface="+mj-lt"/>
                <a:ea typeface="+mj-ea"/>
                <a:cs typeface="+mj-cs"/>
                <a:sym typeface="Helvetica"/>
              </a:defRPr>
            </a:pPr>
            <a:endParaRPr sz="800"/>
          </a:p>
        </p:txBody>
      </p:sp>
      <p:sp>
        <p:nvSpPr>
          <p:cNvPr id="194" name="Shape 194"/>
          <p:cNvSpPr/>
          <p:nvPr/>
        </p:nvSpPr>
        <p:spPr>
          <a:xfrm>
            <a:off x="5656534" y="3856028"/>
            <a:ext cx="715109" cy="1"/>
          </a:xfrm>
          <a:prstGeom prst="line">
            <a:avLst/>
          </a:prstGeom>
          <a:ln w="12700">
            <a:solidFill>
              <a:srgbClr val="3333FF"/>
            </a:solidFill>
          </a:ln>
        </p:spPr>
        <p:txBody>
          <a:bodyPr lIns="32146" tIns="32146" rIns="32146" bIns="32146"/>
          <a:lstStyle/>
          <a:p>
            <a:pPr lvl="0">
              <a:defRPr sz="800">
                <a:latin typeface="+mj-lt"/>
                <a:ea typeface="+mj-ea"/>
                <a:cs typeface="+mj-cs"/>
                <a:sym typeface="Helvetica"/>
              </a:defRPr>
            </a:pPr>
            <a:endParaRPr sz="800"/>
          </a:p>
        </p:txBody>
      </p:sp>
      <p:sp>
        <p:nvSpPr>
          <p:cNvPr id="195" name="Shape 195"/>
          <p:cNvSpPr/>
          <p:nvPr/>
        </p:nvSpPr>
        <p:spPr>
          <a:xfrm>
            <a:off x="5142673" y="4129132"/>
            <a:ext cx="1" cy="409657"/>
          </a:xfrm>
          <a:prstGeom prst="line">
            <a:avLst/>
          </a:prstGeom>
          <a:ln w="12700">
            <a:solidFill/>
            <a:prstDash val="sysDash"/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lIns="32146" tIns="32146" rIns="32146" bIns="32146"/>
          <a:lstStyle/>
          <a:p>
            <a:pPr lvl="0">
              <a:defRPr sz="800">
                <a:latin typeface="+mj-lt"/>
                <a:ea typeface="+mj-ea"/>
                <a:cs typeface="+mj-cs"/>
                <a:sym typeface="Helvetica"/>
              </a:defRPr>
            </a:pPr>
            <a:endParaRPr sz="800"/>
          </a:p>
        </p:txBody>
      </p:sp>
      <p:sp>
        <p:nvSpPr>
          <p:cNvPr id="196" name="Shape 196"/>
          <p:cNvSpPr/>
          <p:nvPr/>
        </p:nvSpPr>
        <p:spPr>
          <a:xfrm>
            <a:off x="4092481" y="3275681"/>
            <a:ext cx="2103476" cy="355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6" tIns="32146" rIns="32146" bIns="32146"/>
          <a:lstStyle>
            <a:lvl1pPr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t>Even number of poles</a:t>
            </a:r>
          </a:p>
        </p:txBody>
      </p:sp>
      <p:sp>
        <p:nvSpPr>
          <p:cNvPr id="197" name="Shape 197"/>
          <p:cNvSpPr/>
          <p:nvPr/>
        </p:nvSpPr>
        <p:spPr>
          <a:xfrm flipV="1">
            <a:off x="4653361" y="4538787"/>
            <a:ext cx="1" cy="341382"/>
          </a:xfrm>
          <a:prstGeom prst="line">
            <a:avLst/>
          </a:prstGeom>
          <a:ln w="12700">
            <a:solidFill/>
            <a:tailEnd type="triangle"/>
          </a:ln>
        </p:spPr>
        <p:txBody>
          <a:bodyPr lIns="32146" tIns="32146" rIns="32146" bIns="32146"/>
          <a:lstStyle/>
          <a:p>
            <a:pPr lvl="0">
              <a:defRPr sz="800">
                <a:latin typeface="+mj-lt"/>
                <a:ea typeface="+mj-ea"/>
                <a:cs typeface="+mj-cs"/>
                <a:sym typeface="Helvetica"/>
              </a:defRPr>
            </a:pPr>
            <a:endParaRPr sz="800"/>
          </a:p>
        </p:txBody>
      </p:sp>
      <p:sp>
        <p:nvSpPr>
          <p:cNvPr id="198" name="Shape 198"/>
          <p:cNvSpPr/>
          <p:nvPr/>
        </p:nvSpPr>
        <p:spPr>
          <a:xfrm>
            <a:off x="5586467" y="3719476"/>
            <a:ext cx="1" cy="341381"/>
          </a:xfrm>
          <a:prstGeom prst="line">
            <a:avLst/>
          </a:prstGeom>
          <a:ln w="12700">
            <a:solidFill/>
            <a:tailEnd type="triangle"/>
          </a:ln>
        </p:spPr>
        <p:txBody>
          <a:bodyPr lIns="32146" tIns="32146" rIns="32146" bIns="32146"/>
          <a:lstStyle/>
          <a:p>
            <a:pPr lvl="0">
              <a:defRPr sz="800">
                <a:latin typeface="+mj-lt"/>
                <a:ea typeface="+mj-ea"/>
                <a:cs typeface="+mj-cs"/>
                <a:sym typeface="Helvetica"/>
              </a:defRPr>
            </a:pPr>
            <a:endParaRPr sz="800"/>
          </a:p>
        </p:txBody>
      </p:sp>
      <p:sp>
        <p:nvSpPr>
          <p:cNvPr id="199" name="Shape 199"/>
          <p:cNvSpPr/>
          <p:nvPr/>
        </p:nvSpPr>
        <p:spPr>
          <a:xfrm flipH="1">
            <a:off x="4061636" y="4527409"/>
            <a:ext cx="477933" cy="1"/>
          </a:xfrm>
          <a:prstGeom prst="line">
            <a:avLst/>
          </a:prstGeom>
          <a:ln w="12700">
            <a:solidFill/>
            <a:prstDash val="sysDash"/>
          </a:ln>
        </p:spPr>
        <p:txBody>
          <a:bodyPr lIns="32146" tIns="32146" rIns="32146" bIns="32146"/>
          <a:lstStyle/>
          <a:p>
            <a:pPr lvl="0">
              <a:defRPr sz="800">
                <a:latin typeface="+mj-lt"/>
                <a:ea typeface="+mj-ea"/>
                <a:cs typeface="+mj-cs"/>
                <a:sym typeface="Helvetica"/>
              </a:defRPr>
            </a:pPr>
            <a:endParaRPr sz="800"/>
          </a:p>
        </p:txBody>
      </p:sp>
      <p:sp>
        <p:nvSpPr>
          <p:cNvPr id="200" name="Shape 200"/>
          <p:cNvSpPr/>
          <p:nvPr/>
        </p:nvSpPr>
        <p:spPr>
          <a:xfrm>
            <a:off x="4198187" y="4447753"/>
            <a:ext cx="200526" cy="332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6" tIns="32146" rIns="32146" bIns="32146"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t>δ</a:t>
            </a:r>
          </a:p>
        </p:txBody>
      </p:sp>
      <p:sp>
        <p:nvSpPr>
          <p:cNvPr id="201" name="Shape 201"/>
          <p:cNvSpPr/>
          <p:nvPr/>
        </p:nvSpPr>
        <p:spPr>
          <a:xfrm>
            <a:off x="4607843" y="4572925"/>
            <a:ext cx="301740" cy="332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6" tIns="32146" rIns="32146" bIns="32146"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t>+K</a:t>
            </a:r>
          </a:p>
        </p:txBody>
      </p:sp>
      <p:sp>
        <p:nvSpPr>
          <p:cNvPr id="202" name="Shape 202"/>
          <p:cNvSpPr/>
          <p:nvPr/>
        </p:nvSpPr>
        <p:spPr>
          <a:xfrm>
            <a:off x="5222328" y="3685338"/>
            <a:ext cx="262435" cy="332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6" tIns="32146" rIns="32146" bIns="32146"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t>-K</a:t>
            </a:r>
          </a:p>
        </p:txBody>
      </p:sp>
      <p:sp>
        <p:nvSpPr>
          <p:cNvPr id="203" name="Shape 203"/>
          <p:cNvSpPr/>
          <p:nvPr/>
        </p:nvSpPr>
        <p:spPr>
          <a:xfrm>
            <a:off x="7256687" y="3276605"/>
            <a:ext cx="2054136" cy="355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6" tIns="32146" rIns="32146" bIns="32146"/>
          <a:lstStyle>
            <a:lvl1pPr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t>Odd number of poles</a:t>
            </a:r>
          </a:p>
        </p:txBody>
      </p:sp>
      <p:pic>
        <p:nvPicPr>
          <p:cNvPr id="204" name="image12.png" descr="Screen shot 2013-01-27 at 1.00.04 PM.png"/>
          <p:cNvPicPr/>
          <p:nvPr/>
        </p:nvPicPr>
        <p:blipFill>
          <a:blip r:embed="rId6"/>
          <a:stretch>
            <a:fillRect/>
          </a:stretch>
        </p:blipFill>
        <p:spPr>
          <a:xfrm rot="10800000">
            <a:off x="7624425" y="4014865"/>
            <a:ext cx="1531290" cy="273578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Shape 205"/>
          <p:cNvSpPr/>
          <p:nvPr/>
        </p:nvSpPr>
        <p:spPr>
          <a:xfrm>
            <a:off x="6891799" y="3958443"/>
            <a:ext cx="730324" cy="328477"/>
          </a:xfrm>
          <a:prstGeom prst="line">
            <a:avLst/>
          </a:prstGeom>
          <a:ln w="12700">
            <a:solidFill>
              <a:srgbClr val="3333FF"/>
            </a:solidFill>
          </a:ln>
        </p:spPr>
        <p:txBody>
          <a:bodyPr lIns="32146" tIns="32146" rIns="32146" bIns="32146"/>
          <a:lstStyle/>
          <a:p>
            <a:pPr lvl="0">
              <a:defRPr sz="800">
                <a:latin typeface="+mj-lt"/>
                <a:ea typeface="+mj-ea"/>
                <a:cs typeface="+mj-cs"/>
                <a:sym typeface="Helvetica"/>
              </a:defRPr>
            </a:pPr>
            <a:endParaRPr sz="800"/>
          </a:p>
        </p:txBody>
      </p:sp>
      <p:sp>
        <p:nvSpPr>
          <p:cNvPr id="206" name="Shape 206"/>
          <p:cNvSpPr/>
          <p:nvPr/>
        </p:nvSpPr>
        <p:spPr>
          <a:xfrm flipV="1">
            <a:off x="9156288" y="3958442"/>
            <a:ext cx="737382" cy="327726"/>
          </a:xfrm>
          <a:prstGeom prst="line">
            <a:avLst/>
          </a:prstGeom>
          <a:ln w="12700">
            <a:solidFill>
              <a:srgbClr val="3333FF"/>
            </a:solidFill>
          </a:ln>
        </p:spPr>
        <p:txBody>
          <a:bodyPr lIns="32146" tIns="32146" rIns="32146" bIns="32146"/>
          <a:lstStyle/>
          <a:p>
            <a:pPr lvl="0">
              <a:defRPr sz="800">
                <a:latin typeface="+mj-lt"/>
                <a:ea typeface="+mj-ea"/>
                <a:cs typeface="+mj-cs"/>
                <a:sym typeface="Helvetica"/>
              </a:defRPr>
            </a:pPr>
            <a:endParaRPr sz="800"/>
          </a:p>
        </p:txBody>
      </p:sp>
      <p:sp>
        <p:nvSpPr>
          <p:cNvPr id="207" name="Shape 207"/>
          <p:cNvSpPr/>
          <p:nvPr/>
        </p:nvSpPr>
        <p:spPr>
          <a:xfrm>
            <a:off x="8393873" y="4038098"/>
            <a:ext cx="1" cy="409657"/>
          </a:xfrm>
          <a:prstGeom prst="line">
            <a:avLst/>
          </a:prstGeom>
          <a:ln w="12700">
            <a:solidFill/>
            <a:prstDash val="sysDash"/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lIns="32146" tIns="32146" rIns="32146" bIns="32146"/>
          <a:lstStyle/>
          <a:p>
            <a:pPr lvl="0">
              <a:defRPr sz="800">
                <a:latin typeface="+mj-lt"/>
                <a:ea typeface="+mj-ea"/>
                <a:cs typeface="+mj-cs"/>
                <a:sym typeface="Helvetica"/>
              </a:defRPr>
            </a:pPr>
            <a:endParaRPr sz="800"/>
          </a:p>
        </p:txBody>
      </p:sp>
      <p:grpSp>
        <p:nvGrpSpPr>
          <p:cNvPr id="210" name="Group 210"/>
          <p:cNvGrpSpPr/>
          <p:nvPr/>
        </p:nvGrpSpPr>
        <p:grpSpPr>
          <a:xfrm>
            <a:off x="7574560" y="4129131"/>
            <a:ext cx="301741" cy="366416"/>
            <a:chOff x="0" y="0"/>
            <a:chExt cx="301739" cy="366414"/>
          </a:xfrm>
        </p:grpSpPr>
        <p:sp>
          <p:nvSpPr>
            <p:cNvPr id="208" name="Shape 208"/>
            <p:cNvSpPr/>
            <p:nvPr/>
          </p:nvSpPr>
          <p:spPr>
            <a:xfrm flipV="1">
              <a:off x="45517" y="-1"/>
              <a:ext cx="1" cy="34138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lvl="0">
                <a:defRPr sz="800">
                  <a:latin typeface="+mj-lt"/>
                  <a:ea typeface="+mj-ea"/>
                  <a:cs typeface="+mj-cs"/>
                  <a:sym typeface="Helvetica"/>
                </a:defRPr>
              </a:pPr>
              <a:endParaRPr sz="800"/>
            </a:p>
          </p:txBody>
        </p:sp>
        <p:sp>
          <p:nvSpPr>
            <p:cNvPr id="209" name="Shape 209"/>
            <p:cNvSpPr/>
            <p:nvPr/>
          </p:nvSpPr>
          <p:spPr>
            <a:xfrm>
              <a:off x="0" y="34138"/>
              <a:ext cx="301740" cy="3322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2146" tIns="32146" rIns="32146" bIns="32146" numCol="1" anchor="t">
              <a:noAutofit/>
            </a:bodyPr>
            <a:lstStyle>
              <a:lvl1pPr>
                <a:defRPr sz="12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/>
              </a:pPr>
              <a:r>
                <a:t>+K</a:t>
              </a:r>
            </a:p>
          </p:txBody>
        </p:sp>
      </p:grpSp>
      <p:grpSp>
        <p:nvGrpSpPr>
          <p:cNvPr id="213" name="Group 213"/>
          <p:cNvGrpSpPr/>
          <p:nvPr/>
        </p:nvGrpSpPr>
        <p:grpSpPr>
          <a:xfrm>
            <a:off x="9114598" y="4129131"/>
            <a:ext cx="301741" cy="366416"/>
            <a:chOff x="0" y="0"/>
            <a:chExt cx="301739" cy="366414"/>
          </a:xfrm>
        </p:grpSpPr>
        <p:sp>
          <p:nvSpPr>
            <p:cNvPr id="211" name="Shape 211"/>
            <p:cNvSpPr/>
            <p:nvPr/>
          </p:nvSpPr>
          <p:spPr>
            <a:xfrm flipV="1">
              <a:off x="45517" y="-1"/>
              <a:ext cx="1" cy="34138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lvl="0">
                <a:defRPr sz="800">
                  <a:latin typeface="+mj-lt"/>
                  <a:ea typeface="+mj-ea"/>
                  <a:cs typeface="+mj-cs"/>
                  <a:sym typeface="Helvetica"/>
                </a:defRPr>
              </a:pPr>
              <a:endParaRPr sz="800"/>
            </a:p>
          </p:txBody>
        </p:sp>
        <p:sp>
          <p:nvSpPr>
            <p:cNvPr id="212" name="Shape 212"/>
            <p:cNvSpPr/>
            <p:nvPr/>
          </p:nvSpPr>
          <p:spPr>
            <a:xfrm>
              <a:off x="0" y="34138"/>
              <a:ext cx="301740" cy="3322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2146" tIns="32146" rIns="32146" bIns="32146" numCol="1" anchor="t">
              <a:noAutofit/>
            </a:bodyPr>
            <a:lstStyle>
              <a:lvl1pPr>
                <a:defRPr sz="12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/>
              </a:pPr>
              <a:r>
                <a:t>+K</a:t>
              </a:r>
            </a:p>
          </p:txBody>
        </p:sp>
      </p:grpSp>
      <p:pic>
        <p:nvPicPr>
          <p:cNvPr id="214" name="image12.png" descr="Screen shot 2013-01-27 at 1.00.04 PM.png"/>
          <p:cNvPicPr/>
          <p:nvPr/>
        </p:nvPicPr>
        <p:blipFill>
          <a:blip r:embed="rId6"/>
          <a:stretch>
            <a:fillRect/>
          </a:stretch>
        </p:blipFill>
        <p:spPr>
          <a:xfrm rot="10800000">
            <a:off x="7603942" y="4936592"/>
            <a:ext cx="1531291" cy="273578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Shape 215"/>
          <p:cNvSpPr/>
          <p:nvPr/>
        </p:nvSpPr>
        <p:spPr>
          <a:xfrm>
            <a:off x="8373390" y="4959825"/>
            <a:ext cx="1" cy="409657"/>
          </a:xfrm>
          <a:prstGeom prst="line">
            <a:avLst/>
          </a:prstGeom>
          <a:ln w="12700">
            <a:solidFill/>
            <a:prstDash val="sysDash"/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lIns="32146" tIns="32146" rIns="32146" bIns="32146"/>
          <a:lstStyle/>
          <a:p>
            <a:pPr lvl="0">
              <a:defRPr sz="800">
                <a:latin typeface="+mj-lt"/>
                <a:ea typeface="+mj-ea"/>
                <a:cs typeface="+mj-cs"/>
                <a:sym typeface="Helvetica"/>
              </a:defRPr>
            </a:pPr>
            <a:endParaRPr sz="800"/>
          </a:p>
        </p:txBody>
      </p:sp>
      <p:sp>
        <p:nvSpPr>
          <p:cNvPr id="216" name="Shape 216"/>
          <p:cNvSpPr/>
          <p:nvPr/>
        </p:nvSpPr>
        <p:spPr>
          <a:xfrm>
            <a:off x="6869040" y="5210171"/>
            <a:ext cx="730324" cy="1"/>
          </a:xfrm>
          <a:prstGeom prst="line">
            <a:avLst/>
          </a:prstGeom>
          <a:ln w="12700">
            <a:solidFill>
              <a:srgbClr val="3333FF"/>
            </a:solidFill>
          </a:ln>
        </p:spPr>
        <p:txBody>
          <a:bodyPr lIns="32146" tIns="32146" rIns="32146" bIns="32146"/>
          <a:lstStyle/>
          <a:p>
            <a:pPr lvl="0">
              <a:defRPr sz="800">
                <a:latin typeface="+mj-lt"/>
                <a:ea typeface="+mj-ea"/>
                <a:cs typeface="+mj-cs"/>
                <a:sym typeface="Helvetica"/>
              </a:defRPr>
            </a:pPr>
            <a:endParaRPr sz="800"/>
          </a:p>
        </p:txBody>
      </p:sp>
      <p:sp>
        <p:nvSpPr>
          <p:cNvPr id="217" name="Shape 217"/>
          <p:cNvSpPr/>
          <p:nvPr/>
        </p:nvSpPr>
        <p:spPr>
          <a:xfrm>
            <a:off x="9133529" y="5210171"/>
            <a:ext cx="730324" cy="1"/>
          </a:xfrm>
          <a:prstGeom prst="line">
            <a:avLst/>
          </a:prstGeom>
          <a:ln w="12700">
            <a:solidFill>
              <a:srgbClr val="3333FF"/>
            </a:solidFill>
          </a:ln>
        </p:spPr>
        <p:txBody>
          <a:bodyPr lIns="32146" tIns="32146" rIns="32146" bIns="32146"/>
          <a:lstStyle/>
          <a:p>
            <a:pPr lvl="0">
              <a:defRPr sz="800">
                <a:latin typeface="+mj-lt"/>
                <a:ea typeface="+mj-ea"/>
                <a:cs typeface="+mj-cs"/>
                <a:sym typeface="Helvetica"/>
              </a:defRPr>
            </a:pPr>
            <a:endParaRPr sz="800"/>
          </a:p>
        </p:txBody>
      </p:sp>
      <p:sp>
        <p:nvSpPr>
          <p:cNvPr id="218" name="Shape 218"/>
          <p:cNvSpPr/>
          <p:nvPr/>
        </p:nvSpPr>
        <p:spPr>
          <a:xfrm flipH="1">
            <a:off x="7028352" y="5050859"/>
            <a:ext cx="614485" cy="1"/>
          </a:xfrm>
          <a:prstGeom prst="line">
            <a:avLst/>
          </a:prstGeom>
          <a:ln w="12700">
            <a:solidFill/>
            <a:prstDash val="sysDash"/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lIns="32146" tIns="32146" rIns="32146" bIns="32146"/>
          <a:lstStyle/>
          <a:p>
            <a:pPr lvl="0">
              <a:defRPr sz="800">
                <a:latin typeface="+mj-lt"/>
                <a:ea typeface="+mj-ea"/>
                <a:cs typeface="+mj-cs"/>
                <a:sym typeface="Helvetica"/>
              </a:defRPr>
            </a:pPr>
            <a:endParaRPr sz="800"/>
          </a:p>
        </p:txBody>
      </p:sp>
      <p:sp>
        <p:nvSpPr>
          <p:cNvPr id="219" name="Shape 219"/>
          <p:cNvSpPr/>
          <p:nvPr/>
        </p:nvSpPr>
        <p:spPr>
          <a:xfrm>
            <a:off x="6686971" y="4902927"/>
            <a:ext cx="302541" cy="332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6" tIns="32146" rIns="32146" bIns="32146"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t>+δ</a:t>
            </a:r>
          </a:p>
        </p:txBody>
      </p:sp>
      <p:sp>
        <p:nvSpPr>
          <p:cNvPr id="220" name="Shape 220"/>
          <p:cNvSpPr/>
          <p:nvPr/>
        </p:nvSpPr>
        <p:spPr>
          <a:xfrm flipH="1">
            <a:off x="9122151" y="5050859"/>
            <a:ext cx="614485" cy="1"/>
          </a:xfrm>
          <a:prstGeom prst="line">
            <a:avLst/>
          </a:prstGeom>
          <a:ln w="12700">
            <a:solidFill/>
            <a:prstDash val="sysDash"/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lIns="32146" tIns="32146" rIns="32146" bIns="32146"/>
          <a:lstStyle/>
          <a:p>
            <a:pPr lvl="0">
              <a:defRPr sz="800">
                <a:latin typeface="+mj-lt"/>
                <a:ea typeface="+mj-ea"/>
                <a:cs typeface="+mj-cs"/>
                <a:sym typeface="Helvetica"/>
              </a:defRPr>
            </a:pPr>
            <a:endParaRPr sz="800"/>
          </a:p>
        </p:txBody>
      </p:sp>
      <p:sp>
        <p:nvSpPr>
          <p:cNvPr id="221" name="Shape 221"/>
          <p:cNvSpPr/>
          <p:nvPr/>
        </p:nvSpPr>
        <p:spPr>
          <a:xfrm>
            <a:off x="9679738" y="4891547"/>
            <a:ext cx="263235" cy="332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6" tIns="32146" rIns="32146" bIns="32146"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t>-δ</a:t>
            </a:r>
          </a:p>
        </p:txBody>
      </p:sp>
      <p:sp>
        <p:nvSpPr>
          <p:cNvPr id="222" name="Shape 222"/>
          <p:cNvSpPr/>
          <p:nvPr/>
        </p:nvSpPr>
        <p:spPr>
          <a:xfrm>
            <a:off x="8388062" y="5653964"/>
            <a:ext cx="1" cy="409657"/>
          </a:xfrm>
          <a:prstGeom prst="line">
            <a:avLst/>
          </a:prstGeom>
          <a:ln w="12700">
            <a:solidFill/>
            <a:prstDash val="sysDash"/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lIns="32146" tIns="32146" rIns="32146" bIns="32146"/>
          <a:lstStyle/>
          <a:p>
            <a:pPr lvl="0">
              <a:defRPr sz="800">
                <a:latin typeface="+mj-lt"/>
                <a:ea typeface="+mj-ea"/>
                <a:cs typeface="+mj-cs"/>
                <a:sym typeface="Helvetica"/>
              </a:defRPr>
            </a:pPr>
            <a:endParaRPr sz="800"/>
          </a:p>
        </p:txBody>
      </p:sp>
      <p:sp>
        <p:nvSpPr>
          <p:cNvPr id="223" name="Shape 223"/>
          <p:cNvSpPr/>
          <p:nvPr/>
        </p:nvSpPr>
        <p:spPr>
          <a:xfrm>
            <a:off x="6960075" y="5779137"/>
            <a:ext cx="730324" cy="1"/>
          </a:xfrm>
          <a:prstGeom prst="line">
            <a:avLst/>
          </a:prstGeom>
          <a:ln w="12700">
            <a:solidFill>
              <a:srgbClr val="3333FF"/>
            </a:solidFill>
          </a:ln>
        </p:spPr>
        <p:txBody>
          <a:bodyPr lIns="32146" tIns="32146" rIns="32146" bIns="32146"/>
          <a:lstStyle/>
          <a:p>
            <a:pPr lvl="0">
              <a:defRPr sz="800">
                <a:latin typeface="+mj-lt"/>
                <a:ea typeface="+mj-ea"/>
                <a:cs typeface="+mj-cs"/>
                <a:sym typeface="Helvetica"/>
              </a:defRPr>
            </a:pPr>
            <a:endParaRPr sz="800"/>
          </a:p>
        </p:txBody>
      </p:sp>
      <p:sp>
        <p:nvSpPr>
          <p:cNvPr id="224" name="Shape 224"/>
          <p:cNvSpPr/>
          <p:nvPr/>
        </p:nvSpPr>
        <p:spPr>
          <a:xfrm>
            <a:off x="9076633" y="5779137"/>
            <a:ext cx="730325" cy="1"/>
          </a:xfrm>
          <a:prstGeom prst="line">
            <a:avLst/>
          </a:prstGeom>
          <a:ln w="12700">
            <a:solidFill>
              <a:srgbClr val="3333FF"/>
            </a:solidFill>
          </a:ln>
        </p:spPr>
        <p:txBody>
          <a:bodyPr lIns="32146" tIns="32146" rIns="32146" bIns="32146"/>
          <a:lstStyle/>
          <a:p>
            <a:pPr lvl="0">
              <a:defRPr sz="800">
                <a:latin typeface="+mj-lt"/>
                <a:ea typeface="+mj-ea"/>
                <a:cs typeface="+mj-cs"/>
                <a:sym typeface="Helvetica"/>
              </a:defRPr>
            </a:pPr>
            <a:endParaRPr sz="800"/>
          </a:p>
        </p:txBody>
      </p:sp>
      <p:sp>
        <p:nvSpPr>
          <p:cNvPr id="225" name="Shape 225"/>
          <p:cNvSpPr/>
          <p:nvPr/>
        </p:nvSpPr>
        <p:spPr>
          <a:xfrm>
            <a:off x="2249027" y="3958442"/>
            <a:ext cx="1433798" cy="582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6" tIns="32146" rIns="32146" bIns="32146"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t>Steering + Displacement</a:t>
            </a:r>
          </a:p>
        </p:txBody>
      </p:sp>
      <p:sp>
        <p:nvSpPr>
          <p:cNvPr id="226" name="Shape 226"/>
          <p:cNvSpPr/>
          <p:nvPr/>
        </p:nvSpPr>
        <p:spPr>
          <a:xfrm>
            <a:off x="2249027" y="4846031"/>
            <a:ext cx="1433798" cy="582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6" tIns="32146" rIns="32146" bIns="32146"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t>Displacement Only</a:t>
            </a:r>
          </a:p>
        </p:txBody>
      </p:sp>
      <p:sp>
        <p:nvSpPr>
          <p:cNvPr id="227" name="Shape 227"/>
          <p:cNvSpPr/>
          <p:nvPr/>
        </p:nvSpPr>
        <p:spPr>
          <a:xfrm>
            <a:off x="2249027" y="5564154"/>
            <a:ext cx="1433798" cy="332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6" tIns="32146" rIns="32146" bIns="32146"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t>Ideal</a:t>
            </a:r>
          </a:p>
        </p:txBody>
      </p:sp>
      <p:sp>
        <p:nvSpPr>
          <p:cNvPr id="228" name="Shape 228"/>
          <p:cNvSpPr/>
          <p:nvPr/>
        </p:nvSpPr>
        <p:spPr>
          <a:xfrm>
            <a:off x="6579762" y="3126447"/>
            <a:ext cx="3658839" cy="3122183"/>
          </a:xfrm>
          <a:prstGeom prst="roundRect">
            <a:avLst>
              <a:gd name="adj" fmla="val 21333"/>
            </a:avLst>
          </a:prstGeom>
          <a:ln w="50800">
            <a:solidFill>
              <a:srgbClr val="971817"/>
            </a:solidFill>
            <a:miter lim="400000"/>
          </a:ln>
          <a:effectLst>
            <a:outerShdw blurRad="50800" dir="18900000" rotWithShape="0">
              <a:srgbClr val="000000">
                <a:alpha val="80000"/>
              </a:srgbClr>
            </a:outerShdw>
          </a:effectLst>
        </p:spPr>
        <p:txBody>
          <a:bodyPr lIns="35718" tIns="35718" rIns="35718" bIns="35718" anchor="ctr"/>
          <a:lstStyle/>
          <a:p>
            <a:pPr algn="ctr" defTabSz="584200">
              <a:defRPr sz="16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0" animBg="1" advAuto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/>
          </p:cNvSpPr>
          <p:nvPr>
            <p:ph type="title"/>
          </p:nvPr>
        </p:nvSpPr>
        <p:spPr>
          <a:xfrm>
            <a:off x="2193726" y="164786"/>
            <a:ext cx="7804548" cy="81677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t>End design optimization</a:t>
            </a:r>
          </a:p>
        </p:txBody>
      </p:sp>
      <p:sp>
        <p:nvSpPr>
          <p:cNvPr id="231" name="Shape 231"/>
          <p:cNvSpPr>
            <a:spLocks noGrp="1"/>
          </p:cNvSpPr>
          <p:nvPr>
            <p:ph type="body" idx="1"/>
          </p:nvPr>
        </p:nvSpPr>
        <p:spPr>
          <a:xfrm>
            <a:off x="1730080" y="1427866"/>
            <a:ext cx="8731840" cy="2457444"/>
          </a:xfrm>
          <a:prstGeom prst="rect">
            <a:avLst/>
          </a:prstGeom>
        </p:spPr>
        <p:txBody>
          <a:bodyPr/>
          <a:lstStyle/>
          <a:p>
            <a:pPr marL="272154" indent="-272154" defTabSz="508254">
              <a:spcBef>
                <a:spcPts val="800"/>
              </a:spcBef>
              <a:defRPr sz="1800">
                <a:solidFill>
                  <a:srgbClr val="000000"/>
                </a:solidFill>
              </a:defRPr>
            </a:pPr>
            <a:r>
              <a:rPr sz="2262"/>
              <a:t>Odd poles/even coils</a:t>
            </a:r>
          </a:p>
          <a:p>
            <a:pPr marL="272154" indent="-272154" defTabSz="508254">
              <a:spcBef>
                <a:spcPts val="800"/>
              </a:spcBef>
              <a:defRPr sz="1800">
                <a:solidFill>
                  <a:srgbClr val="000000"/>
                </a:solidFill>
              </a:defRPr>
            </a:pPr>
            <a:r>
              <a:rPr sz="2262"/>
              <a:t>Binomial expansion pattern</a:t>
            </a:r>
          </a:p>
          <a:p>
            <a:pPr marL="662940" lvl="1" indent="-265176" defTabSz="508254">
              <a:spcBef>
                <a:spcPts val="800"/>
              </a:spcBef>
              <a:defRPr sz="1800">
                <a:solidFill>
                  <a:srgbClr val="000000"/>
                </a:solidFill>
              </a:defRPr>
            </a:pPr>
            <a:r>
              <a:rPr sz="2088"/>
              <a:t>Poles: 0, +1/4, -3/4, +1, -1,…  (scalar potentials)</a:t>
            </a:r>
          </a:p>
          <a:p>
            <a:pPr marL="662940" lvl="1" indent="-265176" defTabSz="508254">
              <a:spcBef>
                <a:spcPts val="800"/>
              </a:spcBef>
              <a:defRPr sz="1800">
                <a:solidFill>
                  <a:srgbClr val="000000"/>
                </a:solidFill>
              </a:defRPr>
            </a:pPr>
            <a:r>
              <a:rPr sz="2088"/>
              <a:t>Coils: +1/8, -4/8, +7/8, -1, +1,…</a:t>
            </a:r>
          </a:p>
          <a:p>
            <a:pPr marL="272154" indent="-272154" defTabSz="508254">
              <a:spcBef>
                <a:spcPts val="800"/>
              </a:spcBef>
              <a:defRPr sz="1800">
                <a:solidFill>
                  <a:srgbClr val="000000"/>
                </a:solidFill>
              </a:defRPr>
            </a:pPr>
            <a:r>
              <a:rPr sz="2262"/>
              <a:t>7 x 8 turns/pocket:</a:t>
            </a:r>
          </a:p>
          <a:p>
            <a:pPr marL="662940" lvl="1" indent="-265176" defTabSz="508254">
              <a:spcBef>
                <a:spcPts val="800"/>
              </a:spcBef>
              <a:defRPr sz="1800">
                <a:solidFill>
                  <a:srgbClr val="000000"/>
                </a:solidFill>
              </a:defRPr>
            </a:pPr>
            <a:r>
              <a:rPr sz="2088"/>
              <a:t>Turns/coil: 7, 28, 49, 56, 56,…</a:t>
            </a:r>
          </a:p>
        </p:txBody>
      </p:sp>
      <p:sp>
        <p:nvSpPr>
          <p:cNvPr id="232" name="Shape 2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/>
              <a:t>75</a:t>
            </a:fld>
            <a:endParaRPr sz="1200"/>
          </a:p>
        </p:txBody>
      </p:sp>
      <p:grpSp>
        <p:nvGrpSpPr>
          <p:cNvPr id="242" name="Group 242"/>
          <p:cNvGrpSpPr/>
          <p:nvPr/>
        </p:nvGrpSpPr>
        <p:grpSpPr>
          <a:xfrm>
            <a:off x="2500036" y="4331620"/>
            <a:ext cx="7191929" cy="1471616"/>
            <a:chOff x="0" y="0"/>
            <a:chExt cx="7191927" cy="1471615"/>
          </a:xfrm>
        </p:grpSpPr>
        <p:pic>
          <p:nvPicPr>
            <p:cNvPr id="233" name="image13.png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7191928" cy="1471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4" name="Shape 234"/>
            <p:cNvSpPr/>
            <p:nvPr/>
          </p:nvSpPr>
          <p:spPr>
            <a:xfrm>
              <a:off x="450456" y="751509"/>
              <a:ext cx="3902888" cy="4161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2146" tIns="32146" rIns="32146" bIns="32146" numCol="1" anchor="t">
              <a:noAutofit/>
            </a:bodyPr>
            <a:lstStyle>
              <a:lvl1pPr>
                <a:defRPr sz="12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/>
              </a:pPr>
              <a:r>
                <a:t>+1/8              -1/2               +7/8                  -1</a:t>
              </a:r>
            </a:p>
          </p:txBody>
        </p:sp>
        <p:sp>
          <p:nvSpPr>
            <p:cNvPr id="235" name="Shape 235"/>
            <p:cNvSpPr/>
            <p:nvPr/>
          </p:nvSpPr>
          <p:spPr>
            <a:xfrm>
              <a:off x="3298968" y="193723"/>
              <a:ext cx="593993" cy="4161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2146" tIns="32146" rIns="32146" bIns="32146" numCol="1" anchor="t">
              <a:noAutofit/>
            </a:bodyPr>
            <a:lstStyle>
              <a:lvl1pPr>
                <a:defRPr sz="18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/>
              <a:r>
                <a:t>Yoke</a:t>
              </a:r>
            </a:p>
          </p:txBody>
        </p:sp>
        <p:sp>
          <p:nvSpPr>
            <p:cNvPr id="236" name="Shape 236"/>
            <p:cNvSpPr/>
            <p:nvPr/>
          </p:nvSpPr>
          <p:spPr>
            <a:xfrm>
              <a:off x="5249753" y="852739"/>
              <a:ext cx="681676" cy="4161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2146" tIns="32146" rIns="32146" bIns="32146" numCol="1" anchor="t">
              <a:noAutofit/>
            </a:bodyPr>
            <a:lstStyle>
              <a:lvl1pPr>
                <a:defRPr sz="1200" b="1">
                  <a:solidFill>
                    <a:srgbClr val="10C202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t>Poles</a:t>
              </a:r>
            </a:p>
          </p:txBody>
        </p:sp>
        <p:sp>
          <p:nvSpPr>
            <p:cNvPr id="237" name="Shape 237"/>
            <p:cNvSpPr/>
            <p:nvPr/>
          </p:nvSpPr>
          <p:spPr>
            <a:xfrm>
              <a:off x="6138643" y="842311"/>
              <a:ext cx="618920" cy="4161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2146" tIns="32146" rIns="32146" bIns="32146" numCol="1" anchor="t">
              <a:noAutofit/>
            </a:bodyPr>
            <a:lstStyle>
              <a:lvl1pPr>
                <a:defRPr sz="1200" b="1">
                  <a:solidFill>
                    <a:srgbClr val="DD201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t>Coils</a:t>
              </a:r>
            </a:p>
          </p:txBody>
        </p:sp>
        <p:sp>
          <p:nvSpPr>
            <p:cNvPr id="238" name="Shape 238"/>
            <p:cNvSpPr/>
            <p:nvPr/>
          </p:nvSpPr>
          <p:spPr>
            <a:xfrm flipH="1" flipV="1">
              <a:off x="5054955" y="630263"/>
              <a:ext cx="582356" cy="222477"/>
            </a:xfrm>
            <a:prstGeom prst="line">
              <a:avLst/>
            </a:prstGeom>
            <a:noFill/>
            <a:ln w="3175" cap="flat">
              <a:solidFill>
                <a:srgbClr val="10C202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lvl="0">
                <a:defRPr sz="800">
                  <a:latin typeface="+mj-lt"/>
                  <a:ea typeface="+mj-ea"/>
                  <a:cs typeface="+mj-cs"/>
                  <a:sym typeface="Helvetica"/>
                </a:defRPr>
              </a:pPr>
              <a:endParaRPr sz="800"/>
            </a:p>
          </p:txBody>
        </p:sp>
        <p:sp>
          <p:nvSpPr>
            <p:cNvPr id="239" name="Shape 239"/>
            <p:cNvSpPr/>
            <p:nvPr/>
          </p:nvSpPr>
          <p:spPr>
            <a:xfrm flipV="1">
              <a:off x="5637310" y="632561"/>
              <a:ext cx="307846" cy="220179"/>
            </a:xfrm>
            <a:prstGeom prst="line">
              <a:avLst/>
            </a:prstGeom>
            <a:noFill/>
            <a:ln w="3175" cap="flat">
              <a:solidFill>
                <a:srgbClr val="10C202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lvl="0">
                <a:defRPr sz="800">
                  <a:latin typeface="+mj-lt"/>
                  <a:ea typeface="+mj-ea"/>
                  <a:cs typeface="+mj-cs"/>
                  <a:sym typeface="Helvetica"/>
                </a:defRPr>
              </a:pPr>
              <a:endParaRPr sz="800"/>
            </a:p>
          </p:txBody>
        </p:sp>
        <p:sp>
          <p:nvSpPr>
            <p:cNvPr id="240" name="Shape 240"/>
            <p:cNvSpPr/>
            <p:nvPr/>
          </p:nvSpPr>
          <p:spPr>
            <a:xfrm flipH="1" flipV="1">
              <a:off x="5637310" y="434693"/>
              <a:ext cx="856799" cy="407619"/>
            </a:xfrm>
            <a:prstGeom prst="line">
              <a:avLst/>
            </a:prstGeom>
            <a:noFill/>
            <a:ln w="3175" cap="flat">
              <a:solidFill>
                <a:srgbClr val="DD2011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lvl="0">
                <a:defRPr sz="800">
                  <a:latin typeface="+mj-lt"/>
                  <a:ea typeface="+mj-ea"/>
                  <a:cs typeface="+mj-cs"/>
                  <a:sym typeface="Helvetica"/>
                </a:defRPr>
              </a:pPr>
              <a:endParaRPr sz="800"/>
            </a:p>
          </p:txBody>
        </p:sp>
        <p:sp>
          <p:nvSpPr>
            <p:cNvPr id="241" name="Shape 241"/>
            <p:cNvSpPr/>
            <p:nvPr/>
          </p:nvSpPr>
          <p:spPr>
            <a:xfrm flipH="1" flipV="1">
              <a:off x="6494107" y="418214"/>
              <a:ext cx="2" cy="424098"/>
            </a:xfrm>
            <a:prstGeom prst="line">
              <a:avLst/>
            </a:prstGeom>
            <a:noFill/>
            <a:ln w="3175" cap="flat">
              <a:solidFill>
                <a:srgbClr val="DD2011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lvl="0">
                <a:defRPr sz="800">
                  <a:latin typeface="+mj-lt"/>
                  <a:ea typeface="+mj-ea"/>
                  <a:cs typeface="+mj-cs"/>
                  <a:sym typeface="Helvetica"/>
                </a:defRPr>
              </a:pPr>
              <a:endParaRPr sz="800"/>
            </a:p>
          </p:txBody>
        </p:sp>
      </p:grpSp>
      <p:pic>
        <p:nvPicPr>
          <p:cNvPr id="243" name="Picture 242"/>
          <p:cNvPicPr/>
          <p:nvPr/>
        </p:nvPicPr>
        <p:blipFill>
          <a:blip r:embed="rId3"/>
          <a:stretch>
            <a:fillRect/>
          </a:stretch>
        </p:blipFill>
        <p:spPr>
          <a:xfrm>
            <a:off x="7017713" y="2611541"/>
            <a:ext cx="3331502" cy="1471616"/>
          </a:xfrm>
          <a:prstGeom prst="rect">
            <a:avLst/>
          </a:prstGeom>
          <a:effectLst>
            <a:outerShdw dir="5400000" rotWithShape="0">
              <a:srgbClr val="000000">
                <a:alpha val="0"/>
              </a:srgbClr>
            </a:outerShdw>
          </a:effectLst>
        </p:spPr>
      </p:pic>
      <p:sp>
        <p:nvSpPr>
          <p:cNvPr id="244" name="Shape 244"/>
          <p:cNvSpPr/>
          <p:nvPr/>
        </p:nvSpPr>
        <p:spPr>
          <a:xfrm>
            <a:off x="1961650" y="5846323"/>
            <a:ext cx="727525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 i="1">
                <a:solidFill>
                  <a:srgbClr val="FF9300"/>
                </a:solidFill>
              </a:defRPr>
            </a:lvl1pPr>
          </a:lstStyle>
          <a:p>
            <a:pPr lvl="0">
              <a:defRPr sz="1800" b="0" i="0">
                <a:solidFill>
                  <a:srgbClr val="000000"/>
                </a:solidFill>
              </a:defRPr>
            </a:pPr>
            <a:r>
              <a:rPr sz="2400"/>
              <a:t>This expansion yields “perfect” beam trajectory (ideally)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0" animBg="1" advAuto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/>
        </p:nvSpPr>
        <p:spPr>
          <a:xfrm>
            <a:off x="1527215" y="2762090"/>
            <a:ext cx="9132487" cy="3285780"/>
          </a:xfrm>
          <a:prstGeom prst="roundRect">
            <a:avLst>
              <a:gd name="adj" fmla="val 21333"/>
            </a:avLst>
          </a:prstGeom>
          <a:solidFill>
            <a:srgbClr val="FAD9B5"/>
          </a:solidFill>
          <a:ln w="3175">
            <a:miter lim="400000"/>
          </a:ln>
          <a:effectLst>
            <a:outerShdw blurRad="50800" dir="18900000" rotWithShape="0">
              <a:srgbClr val="000000">
                <a:alpha val="73686"/>
              </a:srgbClr>
            </a:outerShdw>
          </a:effectLst>
        </p:spPr>
        <p:txBody>
          <a:bodyPr lIns="35718" tIns="35718" rIns="35718" bIns="35718" anchor="ctr"/>
          <a:lstStyle/>
          <a:p>
            <a:pPr algn="ctr" defTabSz="584200">
              <a:defRPr sz="16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/>
          </a:p>
        </p:txBody>
      </p:sp>
      <p:sp>
        <p:nvSpPr>
          <p:cNvPr id="247" name="Shape 247"/>
          <p:cNvSpPr>
            <a:spLocks noGrp="1"/>
          </p:cNvSpPr>
          <p:nvPr>
            <p:ph type="title"/>
          </p:nvPr>
        </p:nvSpPr>
        <p:spPr>
          <a:xfrm>
            <a:off x="2193726" y="24620"/>
            <a:ext cx="7804548" cy="81677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t>Permeability effects</a:t>
            </a:r>
          </a:p>
        </p:txBody>
      </p:sp>
      <p:sp>
        <p:nvSpPr>
          <p:cNvPr id="248" name="Shape 248"/>
          <p:cNvSpPr>
            <a:spLocks noGrp="1"/>
          </p:cNvSpPr>
          <p:nvPr>
            <p:ph type="body" idx="1"/>
          </p:nvPr>
        </p:nvSpPr>
        <p:spPr>
          <a:xfrm>
            <a:off x="1821475" y="821959"/>
            <a:ext cx="8731840" cy="2035762"/>
          </a:xfrm>
          <a:prstGeom prst="rect">
            <a:avLst/>
          </a:prstGeom>
        </p:spPr>
        <p:txBody>
          <a:bodyPr/>
          <a:lstStyle/>
          <a:p>
            <a:pPr marL="276726" indent="-276726">
              <a:defRPr sz="1800">
                <a:solidFill>
                  <a:srgbClr val="000000"/>
                </a:solidFill>
              </a:defRPr>
            </a:pPr>
            <a:r>
              <a:rPr sz="2300"/>
              <a:t>Non-ideal effects due to finite permeability and differential saturation of end poles</a:t>
            </a:r>
          </a:p>
          <a:p>
            <a:pPr marL="723900" lvl="1" indent="-266700">
              <a:defRPr sz="1800">
                <a:solidFill>
                  <a:srgbClr val="000000"/>
                </a:solidFill>
              </a:defRPr>
            </a:pPr>
            <a:r>
              <a:rPr sz="2100"/>
              <a:t>End kick is dependent on the undulator field</a:t>
            </a:r>
          </a:p>
          <a:p>
            <a:pPr marL="723900" lvl="1" indent="-266700">
              <a:defRPr sz="1800">
                <a:solidFill>
                  <a:srgbClr val="000000"/>
                </a:solidFill>
              </a:defRPr>
            </a:pPr>
            <a:r>
              <a:rPr sz="2100"/>
              <a:t>Dipole field is generated by unbalanced yoke field</a:t>
            </a:r>
          </a:p>
        </p:txBody>
      </p:sp>
      <p:sp>
        <p:nvSpPr>
          <p:cNvPr id="249" name="Shape 2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/>
              <a:t>76</a:t>
            </a:fld>
            <a:endParaRPr sz="1200"/>
          </a:p>
        </p:txBody>
      </p:sp>
      <p:grpSp>
        <p:nvGrpSpPr>
          <p:cNvPr id="327" name="Group 327"/>
          <p:cNvGrpSpPr/>
          <p:nvPr/>
        </p:nvGrpSpPr>
        <p:grpSpPr>
          <a:xfrm>
            <a:off x="1586109" y="2861045"/>
            <a:ext cx="5047510" cy="2930090"/>
            <a:chOff x="0" y="0"/>
            <a:chExt cx="5047509" cy="2930089"/>
          </a:xfrm>
        </p:grpSpPr>
        <p:grpSp>
          <p:nvGrpSpPr>
            <p:cNvPr id="312" name="Group 312"/>
            <p:cNvGrpSpPr/>
            <p:nvPr/>
          </p:nvGrpSpPr>
          <p:grpSpPr>
            <a:xfrm>
              <a:off x="465981" y="-1"/>
              <a:ext cx="4115547" cy="2930091"/>
              <a:chOff x="0" y="0"/>
              <a:chExt cx="4115546" cy="2930089"/>
            </a:xfrm>
          </p:grpSpPr>
          <p:grpSp>
            <p:nvGrpSpPr>
              <p:cNvPr id="280" name="Group 280"/>
              <p:cNvGrpSpPr/>
              <p:nvPr/>
            </p:nvGrpSpPr>
            <p:grpSpPr>
              <a:xfrm>
                <a:off x="0" y="1573501"/>
                <a:ext cx="4115547" cy="1356589"/>
                <a:chOff x="0" y="0"/>
                <a:chExt cx="4115546" cy="1356587"/>
              </a:xfrm>
            </p:grpSpPr>
            <p:grpSp>
              <p:nvGrpSpPr>
                <p:cNvPr id="265" name="Group 265"/>
                <p:cNvGrpSpPr/>
                <p:nvPr/>
              </p:nvGrpSpPr>
              <p:grpSpPr>
                <a:xfrm>
                  <a:off x="0" y="137581"/>
                  <a:ext cx="4115547" cy="1163088"/>
                  <a:chOff x="0" y="0"/>
                  <a:chExt cx="4115546" cy="1163087"/>
                </a:xfrm>
              </p:grpSpPr>
              <p:sp>
                <p:nvSpPr>
                  <p:cNvPr id="250" name="Shape 250"/>
                  <p:cNvSpPr/>
                  <p:nvPr/>
                </p:nvSpPr>
                <p:spPr>
                  <a:xfrm>
                    <a:off x="-1" y="-1"/>
                    <a:ext cx="4115548" cy="1163089"/>
                  </a:xfrm>
                  <a:prstGeom prst="rect">
                    <a:avLst/>
                  </a:prstGeom>
                  <a:solidFill>
                    <a:srgbClr val="1DBB11"/>
                  </a:solidFill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32146" tIns="32146" rIns="32146" bIns="32146" numCol="1" anchor="ctr">
                    <a:noAutofit/>
                  </a:bodyPr>
                  <a:lstStyle/>
                  <a:p>
                    <a:pPr lvl="0" algn="ctr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200"/>
                  </a:p>
                </p:txBody>
              </p:sp>
              <p:grpSp>
                <p:nvGrpSpPr>
                  <p:cNvPr id="257" name="Group 257"/>
                  <p:cNvGrpSpPr/>
                  <p:nvPr/>
                </p:nvGrpSpPr>
                <p:grpSpPr>
                  <a:xfrm>
                    <a:off x="238582" y="805215"/>
                    <a:ext cx="3668205" cy="357873"/>
                    <a:chOff x="0" y="0"/>
                    <a:chExt cx="3668204" cy="357872"/>
                  </a:xfrm>
                </p:grpSpPr>
                <p:sp>
                  <p:nvSpPr>
                    <p:cNvPr id="251" name="Shape 251"/>
                    <p:cNvSpPr/>
                    <p:nvPr/>
                  </p:nvSpPr>
                  <p:spPr>
                    <a:xfrm>
                      <a:off x="662066" y="0"/>
                      <a:ext cx="357874" cy="35787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3175" cap="flat">
                      <a:noFill/>
                      <a:miter lim="400000"/>
                    </a:ln>
                    <a:effectLst/>
                  </p:spPr>
                  <p:txBody>
                    <a:bodyPr wrap="square" lIns="32146" tIns="32146" rIns="32146" bIns="32146" numCol="1" anchor="ctr">
                      <a:noAutofit/>
                    </a:bodyPr>
                    <a:lstStyle/>
                    <a:p>
                      <a:pPr lvl="0" algn="ctr">
                        <a:defRPr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1200"/>
                    </a:p>
                  </p:txBody>
                </p:sp>
                <p:sp>
                  <p:nvSpPr>
                    <p:cNvPr id="252" name="Shape 252"/>
                    <p:cNvSpPr/>
                    <p:nvPr/>
                  </p:nvSpPr>
                  <p:spPr>
                    <a:xfrm>
                      <a:off x="1324132" y="0"/>
                      <a:ext cx="357874" cy="35787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3175" cap="flat">
                      <a:noFill/>
                      <a:miter lim="400000"/>
                    </a:ln>
                    <a:effectLst/>
                  </p:spPr>
                  <p:txBody>
                    <a:bodyPr wrap="square" lIns="32146" tIns="32146" rIns="32146" bIns="32146" numCol="1" anchor="ctr">
                      <a:noAutofit/>
                    </a:bodyPr>
                    <a:lstStyle/>
                    <a:p>
                      <a:pPr lvl="0" algn="ctr">
                        <a:defRPr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1200"/>
                    </a:p>
                  </p:txBody>
                </p:sp>
                <p:sp>
                  <p:nvSpPr>
                    <p:cNvPr id="253" name="Shape 253"/>
                    <p:cNvSpPr/>
                    <p:nvPr/>
                  </p:nvSpPr>
                  <p:spPr>
                    <a:xfrm>
                      <a:off x="1986198" y="0"/>
                      <a:ext cx="357874" cy="35787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3175" cap="flat">
                      <a:noFill/>
                      <a:miter lim="400000"/>
                    </a:ln>
                    <a:effectLst/>
                  </p:spPr>
                  <p:txBody>
                    <a:bodyPr wrap="square" lIns="32146" tIns="32146" rIns="32146" bIns="32146" numCol="1" anchor="ctr">
                      <a:noAutofit/>
                    </a:bodyPr>
                    <a:lstStyle/>
                    <a:p>
                      <a:pPr lvl="0" algn="ctr">
                        <a:defRPr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1200"/>
                    </a:p>
                  </p:txBody>
                </p:sp>
                <p:sp>
                  <p:nvSpPr>
                    <p:cNvPr id="254" name="Shape 254"/>
                    <p:cNvSpPr/>
                    <p:nvPr/>
                  </p:nvSpPr>
                  <p:spPr>
                    <a:xfrm>
                      <a:off x="2648264" y="0"/>
                      <a:ext cx="357874" cy="35787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3175" cap="flat">
                      <a:noFill/>
                      <a:miter lim="400000"/>
                    </a:ln>
                    <a:effectLst/>
                  </p:spPr>
                  <p:txBody>
                    <a:bodyPr wrap="square" lIns="32146" tIns="32146" rIns="32146" bIns="32146" numCol="1" anchor="ctr">
                      <a:noAutofit/>
                    </a:bodyPr>
                    <a:lstStyle/>
                    <a:p>
                      <a:pPr lvl="0" algn="ctr">
                        <a:defRPr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1200"/>
                    </a:p>
                  </p:txBody>
                </p:sp>
                <p:sp>
                  <p:nvSpPr>
                    <p:cNvPr id="255" name="Shape 255"/>
                    <p:cNvSpPr/>
                    <p:nvPr/>
                  </p:nvSpPr>
                  <p:spPr>
                    <a:xfrm>
                      <a:off x="3310330" y="0"/>
                      <a:ext cx="357875" cy="35787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3175" cap="flat">
                      <a:noFill/>
                      <a:miter lim="400000"/>
                    </a:ln>
                    <a:effectLst/>
                  </p:spPr>
                  <p:txBody>
                    <a:bodyPr wrap="square" lIns="32146" tIns="32146" rIns="32146" bIns="32146" numCol="1" anchor="ctr">
                      <a:noAutofit/>
                    </a:bodyPr>
                    <a:lstStyle/>
                    <a:p>
                      <a:pPr lvl="0" algn="ctr">
                        <a:defRPr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1200"/>
                    </a:p>
                  </p:txBody>
                </p:sp>
                <p:sp>
                  <p:nvSpPr>
                    <p:cNvPr id="256" name="Shape 256"/>
                    <p:cNvSpPr/>
                    <p:nvPr/>
                  </p:nvSpPr>
                  <p:spPr>
                    <a:xfrm>
                      <a:off x="-1" y="0"/>
                      <a:ext cx="357875" cy="35787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3175" cap="flat">
                      <a:noFill/>
                      <a:miter lim="400000"/>
                    </a:ln>
                    <a:effectLst/>
                  </p:spPr>
                  <p:txBody>
                    <a:bodyPr wrap="square" lIns="32146" tIns="32146" rIns="32146" bIns="32146" numCol="1" anchor="ctr">
                      <a:noAutofit/>
                    </a:bodyPr>
                    <a:lstStyle/>
                    <a:p>
                      <a:pPr lvl="0" algn="ctr">
                        <a:defRPr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1200"/>
                    </a:p>
                  </p:txBody>
                </p:sp>
              </p:grpSp>
              <p:grpSp>
                <p:nvGrpSpPr>
                  <p:cNvPr id="264" name="Group 264"/>
                  <p:cNvGrpSpPr/>
                  <p:nvPr/>
                </p:nvGrpSpPr>
                <p:grpSpPr>
                  <a:xfrm>
                    <a:off x="238582" y="-1"/>
                    <a:ext cx="3668205" cy="357874"/>
                    <a:chOff x="0" y="0"/>
                    <a:chExt cx="3668204" cy="357872"/>
                  </a:xfrm>
                </p:grpSpPr>
                <p:sp>
                  <p:nvSpPr>
                    <p:cNvPr id="258" name="Shape 258"/>
                    <p:cNvSpPr/>
                    <p:nvPr/>
                  </p:nvSpPr>
                  <p:spPr>
                    <a:xfrm>
                      <a:off x="662066" y="0"/>
                      <a:ext cx="357874" cy="35787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3175" cap="flat">
                      <a:noFill/>
                      <a:miter lim="400000"/>
                    </a:ln>
                    <a:effectLst/>
                  </p:spPr>
                  <p:txBody>
                    <a:bodyPr wrap="square" lIns="32146" tIns="32146" rIns="32146" bIns="32146" numCol="1" anchor="ctr">
                      <a:noAutofit/>
                    </a:bodyPr>
                    <a:lstStyle/>
                    <a:p>
                      <a:pPr lvl="0" algn="ctr">
                        <a:defRPr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1200"/>
                    </a:p>
                  </p:txBody>
                </p:sp>
                <p:sp>
                  <p:nvSpPr>
                    <p:cNvPr id="259" name="Shape 259"/>
                    <p:cNvSpPr/>
                    <p:nvPr/>
                  </p:nvSpPr>
                  <p:spPr>
                    <a:xfrm>
                      <a:off x="1324132" y="0"/>
                      <a:ext cx="357874" cy="35787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3175" cap="flat">
                      <a:noFill/>
                      <a:miter lim="400000"/>
                    </a:ln>
                    <a:effectLst/>
                  </p:spPr>
                  <p:txBody>
                    <a:bodyPr wrap="square" lIns="32146" tIns="32146" rIns="32146" bIns="32146" numCol="1" anchor="ctr">
                      <a:noAutofit/>
                    </a:bodyPr>
                    <a:lstStyle/>
                    <a:p>
                      <a:pPr lvl="0" algn="ctr">
                        <a:defRPr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1200"/>
                    </a:p>
                  </p:txBody>
                </p:sp>
                <p:sp>
                  <p:nvSpPr>
                    <p:cNvPr id="260" name="Shape 260"/>
                    <p:cNvSpPr/>
                    <p:nvPr/>
                  </p:nvSpPr>
                  <p:spPr>
                    <a:xfrm>
                      <a:off x="1986198" y="0"/>
                      <a:ext cx="357874" cy="35787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3175" cap="flat">
                      <a:noFill/>
                      <a:miter lim="400000"/>
                    </a:ln>
                    <a:effectLst/>
                  </p:spPr>
                  <p:txBody>
                    <a:bodyPr wrap="square" lIns="32146" tIns="32146" rIns="32146" bIns="32146" numCol="1" anchor="ctr">
                      <a:noAutofit/>
                    </a:bodyPr>
                    <a:lstStyle/>
                    <a:p>
                      <a:pPr lvl="0" algn="ctr">
                        <a:defRPr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1200"/>
                    </a:p>
                  </p:txBody>
                </p:sp>
                <p:sp>
                  <p:nvSpPr>
                    <p:cNvPr id="261" name="Shape 261"/>
                    <p:cNvSpPr/>
                    <p:nvPr/>
                  </p:nvSpPr>
                  <p:spPr>
                    <a:xfrm>
                      <a:off x="2648264" y="0"/>
                      <a:ext cx="357874" cy="35787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3175" cap="flat">
                      <a:noFill/>
                      <a:miter lim="400000"/>
                    </a:ln>
                    <a:effectLst/>
                  </p:spPr>
                  <p:txBody>
                    <a:bodyPr wrap="square" lIns="32146" tIns="32146" rIns="32146" bIns="32146" numCol="1" anchor="ctr">
                      <a:noAutofit/>
                    </a:bodyPr>
                    <a:lstStyle/>
                    <a:p>
                      <a:pPr lvl="0" algn="ctr">
                        <a:defRPr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1200"/>
                    </a:p>
                  </p:txBody>
                </p:sp>
                <p:sp>
                  <p:nvSpPr>
                    <p:cNvPr id="262" name="Shape 262"/>
                    <p:cNvSpPr/>
                    <p:nvPr/>
                  </p:nvSpPr>
                  <p:spPr>
                    <a:xfrm>
                      <a:off x="3310330" y="0"/>
                      <a:ext cx="357875" cy="35787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3175" cap="flat">
                      <a:noFill/>
                      <a:miter lim="400000"/>
                    </a:ln>
                    <a:effectLst/>
                  </p:spPr>
                  <p:txBody>
                    <a:bodyPr wrap="square" lIns="32146" tIns="32146" rIns="32146" bIns="32146" numCol="1" anchor="ctr">
                      <a:noAutofit/>
                    </a:bodyPr>
                    <a:lstStyle/>
                    <a:p>
                      <a:pPr lvl="0" algn="ctr">
                        <a:defRPr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1200"/>
                    </a:p>
                  </p:txBody>
                </p:sp>
                <p:sp>
                  <p:nvSpPr>
                    <p:cNvPr id="263" name="Shape 263"/>
                    <p:cNvSpPr/>
                    <p:nvPr/>
                  </p:nvSpPr>
                  <p:spPr>
                    <a:xfrm>
                      <a:off x="-1" y="0"/>
                      <a:ext cx="357875" cy="35787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3175" cap="flat">
                      <a:noFill/>
                      <a:miter lim="400000"/>
                    </a:ln>
                    <a:effectLst/>
                  </p:spPr>
                  <p:txBody>
                    <a:bodyPr wrap="square" lIns="32146" tIns="32146" rIns="32146" bIns="32146" numCol="1" anchor="ctr">
                      <a:noAutofit/>
                    </a:bodyPr>
                    <a:lstStyle/>
                    <a:p>
                      <a:pPr lvl="0" algn="ctr">
                        <a:defRPr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1200"/>
                    </a:p>
                  </p:txBody>
                </p:sp>
              </p:grpSp>
            </p:grpSp>
            <p:grpSp>
              <p:nvGrpSpPr>
                <p:cNvPr id="272" name="Group 272"/>
                <p:cNvGrpSpPr/>
                <p:nvPr/>
              </p:nvGrpSpPr>
              <p:grpSpPr>
                <a:xfrm>
                  <a:off x="205031" y="0"/>
                  <a:ext cx="3578737" cy="544267"/>
                  <a:chOff x="0" y="0"/>
                  <a:chExt cx="3578735" cy="544266"/>
                </a:xfrm>
              </p:grpSpPr>
              <p:sp>
                <p:nvSpPr>
                  <p:cNvPr id="266" name="Shape 266"/>
                  <p:cNvSpPr/>
                  <p:nvPr/>
                </p:nvSpPr>
                <p:spPr>
                  <a:xfrm>
                    <a:off x="0" y="0"/>
                    <a:ext cx="298152" cy="54426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square" lIns="32146" tIns="32146" rIns="32146" bIns="32146" numCol="1" anchor="t">
                    <a:noAutofit/>
                  </a:bodyPr>
                  <a:lstStyle>
                    <a:lvl1pPr>
                      <a:defRPr sz="1200">
                        <a:solidFill>
                          <a:srgbClr val="D9D9D9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1pPr>
                  </a:lstStyle>
                  <a:p>
                    <a:pPr lvl="0">
                      <a:defRPr sz="1800">
                        <a:solidFill>
                          <a:srgbClr val="000000"/>
                        </a:solidFill>
                      </a:defRPr>
                    </a:pPr>
                    <a:r>
                      <a:t>x</a:t>
                    </a:r>
                  </a:p>
                </p:txBody>
              </p:sp>
              <p:sp>
                <p:nvSpPr>
                  <p:cNvPr id="267" name="Shape 267"/>
                  <p:cNvSpPr/>
                  <p:nvPr/>
                </p:nvSpPr>
                <p:spPr>
                  <a:xfrm>
                    <a:off x="820126" y="252387"/>
                    <a:ext cx="111837" cy="1118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79" h="19679" extrusionOk="0">
                        <a:moveTo>
                          <a:pt x="16796" y="2882"/>
                        </a:moveTo>
                        <a:cubicBezTo>
                          <a:pt x="20639" y="6724"/>
                          <a:pt x="20639" y="12954"/>
                          <a:pt x="16796" y="16796"/>
                        </a:cubicBezTo>
                        <a:cubicBezTo>
                          <a:pt x="12954" y="20639"/>
                          <a:pt x="6724" y="20639"/>
                          <a:pt x="2882" y="16796"/>
                        </a:cubicBezTo>
                        <a:cubicBezTo>
                          <a:pt x="-961" y="12954"/>
                          <a:pt x="-961" y="6724"/>
                          <a:pt x="2882" y="2882"/>
                        </a:cubicBezTo>
                        <a:cubicBezTo>
                          <a:pt x="6724" y="-961"/>
                          <a:pt x="12954" y="-961"/>
                          <a:pt x="16796" y="2882"/>
                        </a:cubicBezTo>
                        <a:close/>
                      </a:path>
                    </a:pathLst>
                  </a:custGeom>
                  <a:solidFill>
                    <a:srgbClr val="F2F2F2"/>
                  </a:solidFill>
                  <a:ln w="3175" cap="flat">
                    <a:solidFill>
                      <a:srgbClr val="4A7EBB"/>
                    </a:solidFill>
                    <a:prstDash val="solid"/>
                    <a:bevel/>
                  </a:ln>
                  <a:effectLst>
                    <a:outerShdw blurRad="25400" dist="127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32146" tIns="32146" rIns="32146" bIns="32146" numCol="1" anchor="ctr">
                    <a:noAutofit/>
                  </a:bodyPr>
                  <a:lstStyle/>
                  <a:p>
                    <a:pPr lvl="0" algn="ctr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200"/>
                  </a:p>
                </p:txBody>
              </p:sp>
              <p:sp>
                <p:nvSpPr>
                  <p:cNvPr id="268" name="Shape 268"/>
                  <p:cNvSpPr/>
                  <p:nvPr/>
                </p:nvSpPr>
                <p:spPr>
                  <a:xfrm>
                    <a:off x="1323386" y="0"/>
                    <a:ext cx="298153" cy="54426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square" lIns="32146" tIns="32146" rIns="32146" bIns="32146" numCol="1" anchor="t">
                    <a:noAutofit/>
                  </a:bodyPr>
                  <a:lstStyle>
                    <a:lvl1pPr>
                      <a:defRPr sz="1200">
                        <a:solidFill>
                          <a:srgbClr val="D9D9D9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1pPr>
                  </a:lstStyle>
                  <a:p>
                    <a:pPr lvl="0">
                      <a:defRPr sz="1800">
                        <a:solidFill>
                          <a:srgbClr val="000000"/>
                        </a:solidFill>
                      </a:defRPr>
                    </a:pPr>
                    <a:r>
                      <a:t>x</a:t>
                    </a:r>
                  </a:p>
                </p:txBody>
              </p:sp>
              <p:sp>
                <p:nvSpPr>
                  <p:cNvPr id="269" name="Shape 269"/>
                  <p:cNvSpPr/>
                  <p:nvPr/>
                </p:nvSpPr>
                <p:spPr>
                  <a:xfrm>
                    <a:off x="2143513" y="252387"/>
                    <a:ext cx="111837" cy="1118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79" h="19679" extrusionOk="0">
                        <a:moveTo>
                          <a:pt x="16796" y="2882"/>
                        </a:moveTo>
                        <a:cubicBezTo>
                          <a:pt x="20639" y="6724"/>
                          <a:pt x="20639" y="12954"/>
                          <a:pt x="16796" y="16796"/>
                        </a:cubicBezTo>
                        <a:cubicBezTo>
                          <a:pt x="12954" y="20639"/>
                          <a:pt x="6724" y="20639"/>
                          <a:pt x="2882" y="16796"/>
                        </a:cubicBezTo>
                        <a:cubicBezTo>
                          <a:pt x="-961" y="12954"/>
                          <a:pt x="-961" y="6724"/>
                          <a:pt x="2882" y="2882"/>
                        </a:cubicBezTo>
                        <a:cubicBezTo>
                          <a:pt x="6724" y="-961"/>
                          <a:pt x="12954" y="-961"/>
                          <a:pt x="16796" y="2882"/>
                        </a:cubicBezTo>
                        <a:close/>
                      </a:path>
                    </a:pathLst>
                  </a:custGeom>
                  <a:solidFill>
                    <a:srgbClr val="F2F2F2"/>
                  </a:solidFill>
                  <a:ln w="3175" cap="flat">
                    <a:solidFill>
                      <a:srgbClr val="4A7EBB"/>
                    </a:solidFill>
                    <a:prstDash val="solid"/>
                    <a:bevel/>
                  </a:ln>
                  <a:effectLst>
                    <a:outerShdw blurRad="25400" dist="127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32146" tIns="32146" rIns="32146" bIns="32146" numCol="1" anchor="ctr">
                    <a:noAutofit/>
                  </a:bodyPr>
                  <a:lstStyle/>
                  <a:p>
                    <a:pPr lvl="0" algn="ctr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200"/>
                  </a:p>
                </p:txBody>
              </p:sp>
              <p:sp>
                <p:nvSpPr>
                  <p:cNvPr id="270" name="Shape 270"/>
                  <p:cNvSpPr/>
                  <p:nvPr/>
                </p:nvSpPr>
                <p:spPr>
                  <a:xfrm>
                    <a:off x="2628134" y="0"/>
                    <a:ext cx="298152" cy="54426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square" lIns="32146" tIns="32146" rIns="32146" bIns="32146" numCol="1" anchor="t">
                    <a:noAutofit/>
                  </a:bodyPr>
                  <a:lstStyle>
                    <a:lvl1pPr>
                      <a:defRPr sz="1200">
                        <a:solidFill>
                          <a:srgbClr val="D9D9D9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1pPr>
                  </a:lstStyle>
                  <a:p>
                    <a:pPr lvl="0">
                      <a:defRPr sz="1800">
                        <a:solidFill>
                          <a:srgbClr val="000000"/>
                        </a:solidFill>
                      </a:defRPr>
                    </a:pPr>
                    <a:r>
                      <a:t>x</a:t>
                    </a:r>
                  </a:p>
                </p:txBody>
              </p:sp>
              <p:sp>
                <p:nvSpPr>
                  <p:cNvPr id="271" name="Shape 271"/>
                  <p:cNvSpPr/>
                  <p:nvPr/>
                </p:nvSpPr>
                <p:spPr>
                  <a:xfrm>
                    <a:off x="3466900" y="252387"/>
                    <a:ext cx="111836" cy="1118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79" h="19679" extrusionOk="0">
                        <a:moveTo>
                          <a:pt x="16796" y="2882"/>
                        </a:moveTo>
                        <a:cubicBezTo>
                          <a:pt x="20639" y="6724"/>
                          <a:pt x="20639" y="12954"/>
                          <a:pt x="16796" y="16796"/>
                        </a:cubicBezTo>
                        <a:cubicBezTo>
                          <a:pt x="12954" y="20639"/>
                          <a:pt x="6724" y="20639"/>
                          <a:pt x="2882" y="16796"/>
                        </a:cubicBezTo>
                        <a:cubicBezTo>
                          <a:pt x="-961" y="12954"/>
                          <a:pt x="-961" y="6724"/>
                          <a:pt x="2882" y="2882"/>
                        </a:cubicBezTo>
                        <a:cubicBezTo>
                          <a:pt x="6724" y="-961"/>
                          <a:pt x="12954" y="-961"/>
                          <a:pt x="16796" y="2882"/>
                        </a:cubicBezTo>
                        <a:close/>
                      </a:path>
                    </a:pathLst>
                  </a:custGeom>
                  <a:solidFill>
                    <a:srgbClr val="F2F2F2"/>
                  </a:solidFill>
                  <a:ln w="3175" cap="flat">
                    <a:solidFill>
                      <a:srgbClr val="4A7EBB"/>
                    </a:solidFill>
                    <a:prstDash val="solid"/>
                    <a:bevel/>
                  </a:ln>
                  <a:effectLst>
                    <a:outerShdw blurRad="25400" dist="127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32146" tIns="32146" rIns="32146" bIns="32146" numCol="1" anchor="ctr">
                    <a:noAutofit/>
                  </a:bodyPr>
                  <a:lstStyle/>
                  <a:p>
                    <a:pPr lvl="0" algn="ctr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200"/>
                  </a:p>
                </p:txBody>
              </p:sp>
            </p:grpSp>
            <p:grpSp>
              <p:nvGrpSpPr>
                <p:cNvPr id="279" name="Group 279"/>
                <p:cNvGrpSpPr/>
                <p:nvPr/>
              </p:nvGrpSpPr>
              <p:grpSpPr>
                <a:xfrm>
                  <a:off x="372785" y="812321"/>
                  <a:ext cx="3429546" cy="544267"/>
                  <a:chOff x="0" y="0"/>
                  <a:chExt cx="3429545" cy="544266"/>
                </a:xfrm>
              </p:grpSpPr>
              <p:sp>
                <p:nvSpPr>
                  <p:cNvPr id="273" name="Shape 273"/>
                  <p:cNvSpPr/>
                  <p:nvPr/>
                </p:nvSpPr>
                <p:spPr>
                  <a:xfrm>
                    <a:off x="3131393" y="0"/>
                    <a:ext cx="298153" cy="54426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square" lIns="32146" tIns="32146" rIns="32146" bIns="32146" numCol="1" anchor="t">
                    <a:noAutofit/>
                  </a:bodyPr>
                  <a:lstStyle>
                    <a:lvl1pPr>
                      <a:defRPr sz="1200">
                        <a:solidFill>
                          <a:srgbClr val="D9D9D9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1pPr>
                  </a:lstStyle>
                  <a:p>
                    <a:pPr lvl="0">
                      <a:defRPr sz="1800">
                        <a:solidFill>
                          <a:srgbClr val="000000"/>
                        </a:solidFill>
                      </a:defRPr>
                    </a:pPr>
                    <a:r>
                      <a:t>x</a:t>
                    </a:r>
                  </a:p>
                </p:txBody>
              </p:sp>
              <p:sp>
                <p:nvSpPr>
                  <p:cNvPr id="274" name="Shape 274"/>
                  <p:cNvSpPr/>
                  <p:nvPr/>
                </p:nvSpPr>
                <p:spPr>
                  <a:xfrm>
                    <a:off x="-1" y="252387"/>
                    <a:ext cx="111837" cy="1118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79" h="19679" extrusionOk="0">
                        <a:moveTo>
                          <a:pt x="16796" y="2882"/>
                        </a:moveTo>
                        <a:cubicBezTo>
                          <a:pt x="20639" y="6724"/>
                          <a:pt x="20639" y="12954"/>
                          <a:pt x="16796" y="16796"/>
                        </a:cubicBezTo>
                        <a:cubicBezTo>
                          <a:pt x="12954" y="20639"/>
                          <a:pt x="6724" y="20639"/>
                          <a:pt x="2882" y="16796"/>
                        </a:cubicBezTo>
                        <a:cubicBezTo>
                          <a:pt x="-961" y="12954"/>
                          <a:pt x="-961" y="6724"/>
                          <a:pt x="2882" y="2882"/>
                        </a:cubicBezTo>
                        <a:cubicBezTo>
                          <a:pt x="6724" y="-961"/>
                          <a:pt x="12954" y="-961"/>
                          <a:pt x="16796" y="2882"/>
                        </a:cubicBezTo>
                        <a:close/>
                      </a:path>
                    </a:pathLst>
                  </a:custGeom>
                  <a:solidFill>
                    <a:srgbClr val="F2F2F2"/>
                  </a:solidFill>
                  <a:ln w="3175" cap="flat">
                    <a:solidFill>
                      <a:srgbClr val="4A7EBB"/>
                    </a:solidFill>
                    <a:prstDash val="solid"/>
                    <a:bevel/>
                  </a:ln>
                  <a:effectLst>
                    <a:outerShdw blurRad="25400" dist="127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32146" tIns="32146" rIns="32146" bIns="32146" numCol="1" anchor="ctr">
                    <a:noAutofit/>
                  </a:bodyPr>
                  <a:lstStyle/>
                  <a:p>
                    <a:pPr lvl="0" algn="ctr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200"/>
                  </a:p>
                </p:txBody>
              </p:sp>
              <p:sp>
                <p:nvSpPr>
                  <p:cNvPr id="275" name="Shape 275"/>
                  <p:cNvSpPr/>
                  <p:nvPr/>
                </p:nvSpPr>
                <p:spPr>
                  <a:xfrm>
                    <a:off x="503259" y="0"/>
                    <a:ext cx="298153" cy="54426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square" lIns="32146" tIns="32146" rIns="32146" bIns="32146" numCol="1" anchor="t">
                    <a:noAutofit/>
                  </a:bodyPr>
                  <a:lstStyle>
                    <a:lvl1pPr>
                      <a:defRPr sz="1200">
                        <a:solidFill>
                          <a:srgbClr val="D9D9D9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1pPr>
                  </a:lstStyle>
                  <a:p>
                    <a:pPr lvl="0">
                      <a:defRPr sz="1800">
                        <a:solidFill>
                          <a:srgbClr val="000000"/>
                        </a:solidFill>
                      </a:defRPr>
                    </a:pPr>
                    <a:r>
                      <a:t>x</a:t>
                    </a:r>
                  </a:p>
                </p:txBody>
              </p:sp>
              <p:sp>
                <p:nvSpPr>
                  <p:cNvPr id="276" name="Shape 276"/>
                  <p:cNvSpPr/>
                  <p:nvPr/>
                </p:nvSpPr>
                <p:spPr>
                  <a:xfrm>
                    <a:off x="1323386" y="252387"/>
                    <a:ext cx="111837" cy="1118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79" h="19679" extrusionOk="0">
                        <a:moveTo>
                          <a:pt x="16796" y="2882"/>
                        </a:moveTo>
                        <a:cubicBezTo>
                          <a:pt x="20639" y="6724"/>
                          <a:pt x="20639" y="12954"/>
                          <a:pt x="16796" y="16796"/>
                        </a:cubicBezTo>
                        <a:cubicBezTo>
                          <a:pt x="12954" y="20639"/>
                          <a:pt x="6724" y="20639"/>
                          <a:pt x="2882" y="16796"/>
                        </a:cubicBezTo>
                        <a:cubicBezTo>
                          <a:pt x="-961" y="12954"/>
                          <a:pt x="-961" y="6724"/>
                          <a:pt x="2882" y="2882"/>
                        </a:cubicBezTo>
                        <a:cubicBezTo>
                          <a:pt x="6724" y="-961"/>
                          <a:pt x="12954" y="-961"/>
                          <a:pt x="16796" y="2882"/>
                        </a:cubicBezTo>
                        <a:close/>
                      </a:path>
                    </a:pathLst>
                  </a:custGeom>
                  <a:solidFill>
                    <a:srgbClr val="F2F2F2"/>
                  </a:solidFill>
                  <a:ln w="3175" cap="flat">
                    <a:solidFill>
                      <a:srgbClr val="4A7EBB"/>
                    </a:solidFill>
                    <a:prstDash val="solid"/>
                    <a:bevel/>
                  </a:ln>
                  <a:effectLst>
                    <a:outerShdw blurRad="25400" dist="127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32146" tIns="32146" rIns="32146" bIns="32146" numCol="1" anchor="ctr">
                    <a:noAutofit/>
                  </a:bodyPr>
                  <a:lstStyle/>
                  <a:p>
                    <a:pPr lvl="0" algn="ctr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200"/>
                  </a:p>
                </p:txBody>
              </p:sp>
              <p:sp>
                <p:nvSpPr>
                  <p:cNvPr id="277" name="Shape 277"/>
                  <p:cNvSpPr/>
                  <p:nvPr/>
                </p:nvSpPr>
                <p:spPr>
                  <a:xfrm>
                    <a:off x="1808007" y="0"/>
                    <a:ext cx="298152" cy="54426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square" lIns="32146" tIns="32146" rIns="32146" bIns="32146" numCol="1" anchor="t">
                    <a:noAutofit/>
                  </a:bodyPr>
                  <a:lstStyle>
                    <a:lvl1pPr>
                      <a:defRPr sz="1200">
                        <a:solidFill>
                          <a:srgbClr val="D9D9D9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1pPr>
                  </a:lstStyle>
                  <a:p>
                    <a:pPr lvl="0">
                      <a:defRPr sz="1800">
                        <a:solidFill>
                          <a:srgbClr val="000000"/>
                        </a:solidFill>
                      </a:defRPr>
                    </a:pPr>
                    <a:r>
                      <a:t>x</a:t>
                    </a:r>
                  </a:p>
                </p:txBody>
              </p:sp>
              <p:sp>
                <p:nvSpPr>
                  <p:cNvPr id="278" name="Shape 278"/>
                  <p:cNvSpPr/>
                  <p:nvPr/>
                </p:nvSpPr>
                <p:spPr>
                  <a:xfrm>
                    <a:off x="2646773" y="252387"/>
                    <a:ext cx="111836" cy="1118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79" h="19679" extrusionOk="0">
                        <a:moveTo>
                          <a:pt x="16796" y="2882"/>
                        </a:moveTo>
                        <a:cubicBezTo>
                          <a:pt x="20639" y="6724"/>
                          <a:pt x="20639" y="12954"/>
                          <a:pt x="16796" y="16796"/>
                        </a:cubicBezTo>
                        <a:cubicBezTo>
                          <a:pt x="12954" y="20639"/>
                          <a:pt x="6724" y="20639"/>
                          <a:pt x="2882" y="16796"/>
                        </a:cubicBezTo>
                        <a:cubicBezTo>
                          <a:pt x="-961" y="12954"/>
                          <a:pt x="-961" y="6724"/>
                          <a:pt x="2882" y="2882"/>
                        </a:cubicBezTo>
                        <a:cubicBezTo>
                          <a:pt x="6724" y="-961"/>
                          <a:pt x="12954" y="-961"/>
                          <a:pt x="16796" y="2882"/>
                        </a:cubicBezTo>
                        <a:close/>
                      </a:path>
                    </a:pathLst>
                  </a:custGeom>
                  <a:solidFill>
                    <a:srgbClr val="F2F2F2"/>
                  </a:solidFill>
                  <a:ln w="3175" cap="flat">
                    <a:solidFill>
                      <a:srgbClr val="4A7EBB"/>
                    </a:solidFill>
                    <a:prstDash val="solid"/>
                    <a:bevel/>
                  </a:ln>
                  <a:effectLst>
                    <a:outerShdw blurRad="25400" dist="127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32146" tIns="32146" rIns="32146" bIns="32146" numCol="1" anchor="ctr">
                    <a:noAutofit/>
                  </a:bodyPr>
                  <a:lstStyle/>
                  <a:p>
                    <a:pPr lvl="0" algn="ctr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200"/>
                  </a:p>
                </p:txBody>
              </p:sp>
            </p:grpSp>
          </p:grpSp>
          <p:grpSp>
            <p:nvGrpSpPr>
              <p:cNvPr id="311" name="Group 311"/>
              <p:cNvGrpSpPr/>
              <p:nvPr/>
            </p:nvGrpSpPr>
            <p:grpSpPr>
              <a:xfrm>
                <a:off x="0" y="0"/>
                <a:ext cx="4115547" cy="1347269"/>
                <a:chOff x="0" y="0"/>
                <a:chExt cx="4115546" cy="1347268"/>
              </a:xfrm>
            </p:grpSpPr>
            <p:grpSp>
              <p:nvGrpSpPr>
                <p:cNvPr id="296" name="Group 296"/>
                <p:cNvGrpSpPr/>
                <p:nvPr/>
              </p:nvGrpSpPr>
              <p:grpSpPr>
                <a:xfrm>
                  <a:off x="0" y="131989"/>
                  <a:ext cx="4115547" cy="1163089"/>
                  <a:chOff x="0" y="0"/>
                  <a:chExt cx="4115546" cy="1163087"/>
                </a:xfrm>
              </p:grpSpPr>
              <p:sp>
                <p:nvSpPr>
                  <p:cNvPr id="281" name="Shape 281"/>
                  <p:cNvSpPr/>
                  <p:nvPr/>
                </p:nvSpPr>
                <p:spPr>
                  <a:xfrm>
                    <a:off x="-1" y="-1"/>
                    <a:ext cx="4115548" cy="1163089"/>
                  </a:xfrm>
                  <a:prstGeom prst="rect">
                    <a:avLst/>
                  </a:prstGeom>
                  <a:solidFill>
                    <a:srgbClr val="1DBB11"/>
                  </a:solidFill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32146" tIns="32146" rIns="32146" bIns="32146" numCol="1" anchor="ctr">
                    <a:noAutofit/>
                  </a:bodyPr>
                  <a:lstStyle/>
                  <a:p>
                    <a:pPr lvl="0" algn="ctr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200"/>
                  </a:p>
                </p:txBody>
              </p:sp>
              <p:grpSp>
                <p:nvGrpSpPr>
                  <p:cNvPr id="288" name="Group 288"/>
                  <p:cNvGrpSpPr/>
                  <p:nvPr/>
                </p:nvGrpSpPr>
                <p:grpSpPr>
                  <a:xfrm>
                    <a:off x="238582" y="805215"/>
                    <a:ext cx="3668205" cy="357873"/>
                    <a:chOff x="0" y="0"/>
                    <a:chExt cx="3668204" cy="357872"/>
                  </a:xfrm>
                </p:grpSpPr>
                <p:sp>
                  <p:nvSpPr>
                    <p:cNvPr id="282" name="Shape 282"/>
                    <p:cNvSpPr/>
                    <p:nvPr/>
                  </p:nvSpPr>
                  <p:spPr>
                    <a:xfrm>
                      <a:off x="662066" y="0"/>
                      <a:ext cx="357874" cy="35787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3175" cap="flat">
                      <a:noFill/>
                      <a:miter lim="400000"/>
                    </a:ln>
                    <a:effectLst/>
                  </p:spPr>
                  <p:txBody>
                    <a:bodyPr wrap="square" lIns="32146" tIns="32146" rIns="32146" bIns="32146" numCol="1" anchor="ctr">
                      <a:noAutofit/>
                    </a:bodyPr>
                    <a:lstStyle/>
                    <a:p>
                      <a:pPr lvl="0" algn="ctr">
                        <a:defRPr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1200"/>
                    </a:p>
                  </p:txBody>
                </p:sp>
                <p:sp>
                  <p:nvSpPr>
                    <p:cNvPr id="283" name="Shape 283"/>
                    <p:cNvSpPr/>
                    <p:nvPr/>
                  </p:nvSpPr>
                  <p:spPr>
                    <a:xfrm>
                      <a:off x="1324132" y="0"/>
                      <a:ext cx="357874" cy="35787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3175" cap="flat">
                      <a:noFill/>
                      <a:miter lim="400000"/>
                    </a:ln>
                    <a:effectLst/>
                  </p:spPr>
                  <p:txBody>
                    <a:bodyPr wrap="square" lIns="32146" tIns="32146" rIns="32146" bIns="32146" numCol="1" anchor="ctr">
                      <a:noAutofit/>
                    </a:bodyPr>
                    <a:lstStyle/>
                    <a:p>
                      <a:pPr lvl="0" algn="ctr">
                        <a:defRPr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1200"/>
                    </a:p>
                  </p:txBody>
                </p:sp>
                <p:sp>
                  <p:nvSpPr>
                    <p:cNvPr id="284" name="Shape 284"/>
                    <p:cNvSpPr/>
                    <p:nvPr/>
                  </p:nvSpPr>
                  <p:spPr>
                    <a:xfrm>
                      <a:off x="1986198" y="0"/>
                      <a:ext cx="357874" cy="35787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3175" cap="flat">
                      <a:noFill/>
                      <a:miter lim="400000"/>
                    </a:ln>
                    <a:effectLst/>
                  </p:spPr>
                  <p:txBody>
                    <a:bodyPr wrap="square" lIns="32146" tIns="32146" rIns="32146" bIns="32146" numCol="1" anchor="ctr">
                      <a:noAutofit/>
                    </a:bodyPr>
                    <a:lstStyle/>
                    <a:p>
                      <a:pPr lvl="0" algn="ctr">
                        <a:defRPr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1200"/>
                    </a:p>
                  </p:txBody>
                </p:sp>
                <p:sp>
                  <p:nvSpPr>
                    <p:cNvPr id="285" name="Shape 285"/>
                    <p:cNvSpPr/>
                    <p:nvPr/>
                  </p:nvSpPr>
                  <p:spPr>
                    <a:xfrm>
                      <a:off x="2648264" y="0"/>
                      <a:ext cx="357874" cy="35787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3175" cap="flat">
                      <a:noFill/>
                      <a:miter lim="400000"/>
                    </a:ln>
                    <a:effectLst/>
                  </p:spPr>
                  <p:txBody>
                    <a:bodyPr wrap="square" lIns="32146" tIns="32146" rIns="32146" bIns="32146" numCol="1" anchor="ctr">
                      <a:noAutofit/>
                    </a:bodyPr>
                    <a:lstStyle/>
                    <a:p>
                      <a:pPr lvl="0" algn="ctr">
                        <a:defRPr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1200"/>
                    </a:p>
                  </p:txBody>
                </p:sp>
                <p:sp>
                  <p:nvSpPr>
                    <p:cNvPr id="286" name="Shape 286"/>
                    <p:cNvSpPr/>
                    <p:nvPr/>
                  </p:nvSpPr>
                  <p:spPr>
                    <a:xfrm>
                      <a:off x="3310330" y="0"/>
                      <a:ext cx="357875" cy="35787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3175" cap="flat">
                      <a:noFill/>
                      <a:miter lim="400000"/>
                    </a:ln>
                    <a:effectLst/>
                  </p:spPr>
                  <p:txBody>
                    <a:bodyPr wrap="square" lIns="32146" tIns="32146" rIns="32146" bIns="32146" numCol="1" anchor="ctr">
                      <a:noAutofit/>
                    </a:bodyPr>
                    <a:lstStyle/>
                    <a:p>
                      <a:pPr lvl="0" algn="ctr">
                        <a:defRPr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1200"/>
                    </a:p>
                  </p:txBody>
                </p:sp>
                <p:sp>
                  <p:nvSpPr>
                    <p:cNvPr id="287" name="Shape 287"/>
                    <p:cNvSpPr/>
                    <p:nvPr/>
                  </p:nvSpPr>
                  <p:spPr>
                    <a:xfrm>
                      <a:off x="-1" y="0"/>
                      <a:ext cx="357875" cy="35787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3175" cap="flat">
                      <a:noFill/>
                      <a:miter lim="400000"/>
                    </a:ln>
                    <a:effectLst/>
                  </p:spPr>
                  <p:txBody>
                    <a:bodyPr wrap="square" lIns="32146" tIns="32146" rIns="32146" bIns="32146" numCol="1" anchor="ctr">
                      <a:noAutofit/>
                    </a:bodyPr>
                    <a:lstStyle/>
                    <a:p>
                      <a:pPr lvl="0" algn="ctr">
                        <a:defRPr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1200"/>
                    </a:p>
                  </p:txBody>
                </p:sp>
              </p:grpSp>
              <p:grpSp>
                <p:nvGrpSpPr>
                  <p:cNvPr id="295" name="Group 295"/>
                  <p:cNvGrpSpPr/>
                  <p:nvPr/>
                </p:nvGrpSpPr>
                <p:grpSpPr>
                  <a:xfrm>
                    <a:off x="238582" y="-1"/>
                    <a:ext cx="3668205" cy="357874"/>
                    <a:chOff x="0" y="0"/>
                    <a:chExt cx="3668204" cy="357872"/>
                  </a:xfrm>
                </p:grpSpPr>
                <p:sp>
                  <p:nvSpPr>
                    <p:cNvPr id="289" name="Shape 289"/>
                    <p:cNvSpPr/>
                    <p:nvPr/>
                  </p:nvSpPr>
                  <p:spPr>
                    <a:xfrm>
                      <a:off x="662066" y="0"/>
                      <a:ext cx="357874" cy="35787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3175" cap="flat">
                      <a:noFill/>
                      <a:miter lim="400000"/>
                    </a:ln>
                    <a:effectLst/>
                  </p:spPr>
                  <p:txBody>
                    <a:bodyPr wrap="square" lIns="32146" tIns="32146" rIns="32146" bIns="32146" numCol="1" anchor="ctr">
                      <a:noAutofit/>
                    </a:bodyPr>
                    <a:lstStyle/>
                    <a:p>
                      <a:pPr lvl="0" algn="ctr">
                        <a:defRPr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1200"/>
                    </a:p>
                  </p:txBody>
                </p:sp>
                <p:sp>
                  <p:nvSpPr>
                    <p:cNvPr id="290" name="Shape 290"/>
                    <p:cNvSpPr/>
                    <p:nvPr/>
                  </p:nvSpPr>
                  <p:spPr>
                    <a:xfrm>
                      <a:off x="1324132" y="0"/>
                      <a:ext cx="357874" cy="35787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3175" cap="flat">
                      <a:noFill/>
                      <a:miter lim="400000"/>
                    </a:ln>
                    <a:effectLst/>
                  </p:spPr>
                  <p:txBody>
                    <a:bodyPr wrap="square" lIns="32146" tIns="32146" rIns="32146" bIns="32146" numCol="1" anchor="ctr">
                      <a:noAutofit/>
                    </a:bodyPr>
                    <a:lstStyle/>
                    <a:p>
                      <a:pPr lvl="0" algn="ctr">
                        <a:defRPr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1200"/>
                    </a:p>
                  </p:txBody>
                </p:sp>
                <p:sp>
                  <p:nvSpPr>
                    <p:cNvPr id="291" name="Shape 291"/>
                    <p:cNvSpPr/>
                    <p:nvPr/>
                  </p:nvSpPr>
                  <p:spPr>
                    <a:xfrm>
                      <a:off x="1986198" y="0"/>
                      <a:ext cx="357874" cy="35787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3175" cap="flat">
                      <a:noFill/>
                      <a:miter lim="400000"/>
                    </a:ln>
                    <a:effectLst/>
                  </p:spPr>
                  <p:txBody>
                    <a:bodyPr wrap="square" lIns="32146" tIns="32146" rIns="32146" bIns="32146" numCol="1" anchor="ctr">
                      <a:noAutofit/>
                    </a:bodyPr>
                    <a:lstStyle/>
                    <a:p>
                      <a:pPr lvl="0" algn="ctr">
                        <a:defRPr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1200"/>
                    </a:p>
                  </p:txBody>
                </p:sp>
                <p:sp>
                  <p:nvSpPr>
                    <p:cNvPr id="292" name="Shape 292"/>
                    <p:cNvSpPr/>
                    <p:nvPr/>
                  </p:nvSpPr>
                  <p:spPr>
                    <a:xfrm>
                      <a:off x="2648264" y="0"/>
                      <a:ext cx="357874" cy="35787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3175" cap="flat">
                      <a:noFill/>
                      <a:miter lim="400000"/>
                    </a:ln>
                    <a:effectLst/>
                  </p:spPr>
                  <p:txBody>
                    <a:bodyPr wrap="square" lIns="32146" tIns="32146" rIns="32146" bIns="32146" numCol="1" anchor="ctr">
                      <a:noAutofit/>
                    </a:bodyPr>
                    <a:lstStyle/>
                    <a:p>
                      <a:pPr lvl="0" algn="ctr">
                        <a:defRPr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1200"/>
                    </a:p>
                  </p:txBody>
                </p:sp>
                <p:sp>
                  <p:nvSpPr>
                    <p:cNvPr id="293" name="Shape 293"/>
                    <p:cNvSpPr/>
                    <p:nvPr/>
                  </p:nvSpPr>
                  <p:spPr>
                    <a:xfrm>
                      <a:off x="3310330" y="0"/>
                      <a:ext cx="357875" cy="35787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3175" cap="flat">
                      <a:noFill/>
                      <a:miter lim="400000"/>
                    </a:ln>
                    <a:effectLst/>
                  </p:spPr>
                  <p:txBody>
                    <a:bodyPr wrap="square" lIns="32146" tIns="32146" rIns="32146" bIns="32146" numCol="1" anchor="ctr">
                      <a:noAutofit/>
                    </a:bodyPr>
                    <a:lstStyle/>
                    <a:p>
                      <a:pPr lvl="0" algn="ctr">
                        <a:defRPr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1200"/>
                    </a:p>
                  </p:txBody>
                </p:sp>
                <p:sp>
                  <p:nvSpPr>
                    <p:cNvPr id="294" name="Shape 294"/>
                    <p:cNvSpPr/>
                    <p:nvPr/>
                  </p:nvSpPr>
                  <p:spPr>
                    <a:xfrm>
                      <a:off x="-1" y="0"/>
                      <a:ext cx="357875" cy="35787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3175" cap="flat">
                      <a:noFill/>
                      <a:miter lim="400000"/>
                    </a:ln>
                    <a:effectLst/>
                  </p:spPr>
                  <p:txBody>
                    <a:bodyPr wrap="square" lIns="32146" tIns="32146" rIns="32146" bIns="32146" numCol="1" anchor="ctr">
                      <a:noAutofit/>
                    </a:bodyPr>
                    <a:lstStyle/>
                    <a:p>
                      <a:pPr lvl="0" algn="ctr">
                        <a:defRPr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1200"/>
                    </a:p>
                  </p:txBody>
                </p:sp>
              </p:grpSp>
            </p:grpSp>
            <p:grpSp>
              <p:nvGrpSpPr>
                <p:cNvPr id="303" name="Group 303"/>
                <p:cNvGrpSpPr/>
                <p:nvPr/>
              </p:nvGrpSpPr>
              <p:grpSpPr>
                <a:xfrm>
                  <a:off x="205031" y="803002"/>
                  <a:ext cx="3578737" cy="544267"/>
                  <a:chOff x="0" y="0"/>
                  <a:chExt cx="3578735" cy="544266"/>
                </a:xfrm>
              </p:grpSpPr>
              <p:sp>
                <p:nvSpPr>
                  <p:cNvPr id="297" name="Shape 297"/>
                  <p:cNvSpPr/>
                  <p:nvPr/>
                </p:nvSpPr>
                <p:spPr>
                  <a:xfrm>
                    <a:off x="0" y="0"/>
                    <a:ext cx="298152" cy="54426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square" lIns="32146" tIns="32146" rIns="32146" bIns="32146" numCol="1" anchor="t">
                    <a:noAutofit/>
                  </a:bodyPr>
                  <a:lstStyle>
                    <a:lvl1pPr>
                      <a:defRPr sz="1200">
                        <a:solidFill>
                          <a:srgbClr val="D9D9D9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1pPr>
                  </a:lstStyle>
                  <a:p>
                    <a:pPr lvl="0">
                      <a:defRPr sz="1800">
                        <a:solidFill>
                          <a:srgbClr val="000000"/>
                        </a:solidFill>
                      </a:defRPr>
                    </a:pPr>
                    <a:r>
                      <a:t>x</a:t>
                    </a:r>
                  </a:p>
                </p:txBody>
              </p:sp>
              <p:sp>
                <p:nvSpPr>
                  <p:cNvPr id="298" name="Shape 298"/>
                  <p:cNvSpPr/>
                  <p:nvPr/>
                </p:nvSpPr>
                <p:spPr>
                  <a:xfrm>
                    <a:off x="820126" y="252387"/>
                    <a:ext cx="111837" cy="1118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79" h="19679" extrusionOk="0">
                        <a:moveTo>
                          <a:pt x="16796" y="2882"/>
                        </a:moveTo>
                        <a:cubicBezTo>
                          <a:pt x="20639" y="6724"/>
                          <a:pt x="20639" y="12954"/>
                          <a:pt x="16796" y="16796"/>
                        </a:cubicBezTo>
                        <a:cubicBezTo>
                          <a:pt x="12954" y="20639"/>
                          <a:pt x="6724" y="20639"/>
                          <a:pt x="2882" y="16796"/>
                        </a:cubicBezTo>
                        <a:cubicBezTo>
                          <a:pt x="-961" y="12954"/>
                          <a:pt x="-961" y="6724"/>
                          <a:pt x="2882" y="2882"/>
                        </a:cubicBezTo>
                        <a:cubicBezTo>
                          <a:pt x="6724" y="-961"/>
                          <a:pt x="12954" y="-961"/>
                          <a:pt x="16796" y="2882"/>
                        </a:cubicBezTo>
                        <a:close/>
                      </a:path>
                    </a:pathLst>
                  </a:custGeom>
                  <a:solidFill>
                    <a:srgbClr val="F2F2F2"/>
                  </a:solidFill>
                  <a:ln w="3175" cap="flat">
                    <a:solidFill>
                      <a:srgbClr val="4A7EBB"/>
                    </a:solidFill>
                    <a:prstDash val="solid"/>
                    <a:bevel/>
                  </a:ln>
                  <a:effectLst>
                    <a:outerShdw blurRad="25400" dist="127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32146" tIns="32146" rIns="32146" bIns="32146" numCol="1" anchor="ctr">
                    <a:noAutofit/>
                  </a:bodyPr>
                  <a:lstStyle/>
                  <a:p>
                    <a:pPr lvl="0" algn="ctr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200"/>
                  </a:p>
                </p:txBody>
              </p:sp>
              <p:sp>
                <p:nvSpPr>
                  <p:cNvPr id="299" name="Shape 299"/>
                  <p:cNvSpPr/>
                  <p:nvPr/>
                </p:nvSpPr>
                <p:spPr>
                  <a:xfrm>
                    <a:off x="1323386" y="0"/>
                    <a:ext cx="298153" cy="54426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square" lIns="32146" tIns="32146" rIns="32146" bIns="32146" numCol="1" anchor="t">
                    <a:noAutofit/>
                  </a:bodyPr>
                  <a:lstStyle>
                    <a:lvl1pPr>
                      <a:defRPr sz="1200">
                        <a:solidFill>
                          <a:srgbClr val="D9D9D9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1pPr>
                  </a:lstStyle>
                  <a:p>
                    <a:pPr lvl="0">
                      <a:defRPr sz="1800">
                        <a:solidFill>
                          <a:srgbClr val="000000"/>
                        </a:solidFill>
                      </a:defRPr>
                    </a:pPr>
                    <a:r>
                      <a:t>x</a:t>
                    </a:r>
                  </a:p>
                </p:txBody>
              </p:sp>
              <p:sp>
                <p:nvSpPr>
                  <p:cNvPr id="300" name="Shape 300"/>
                  <p:cNvSpPr/>
                  <p:nvPr/>
                </p:nvSpPr>
                <p:spPr>
                  <a:xfrm>
                    <a:off x="2143513" y="252387"/>
                    <a:ext cx="111837" cy="1118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79" h="19679" extrusionOk="0">
                        <a:moveTo>
                          <a:pt x="16796" y="2882"/>
                        </a:moveTo>
                        <a:cubicBezTo>
                          <a:pt x="20639" y="6724"/>
                          <a:pt x="20639" y="12954"/>
                          <a:pt x="16796" y="16796"/>
                        </a:cubicBezTo>
                        <a:cubicBezTo>
                          <a:pt x="12954" y="20639"/>
                          <a:pt x="6724" y="20639"/>
                          <a:pt x="2882" y="16796"/>
                        </a:cubicBezTo>
                        <a:cubicBezTo>
                          <a:pt x="-961" y="12954"/>
                          <a:pt x="-961" y="6724"/>
                          <a:pt x="2882" y="2882"/>
                        </a:cubicBezTo>
                        <a:cubicBezTo>
                          <a:pt x="6724" y="-961"/>
                          <a:pt x="12954" y="-961"/>
                          <a:pt x="16796" y="2882"/>
                        </a:cubicBezTo>
                        <a:close/>
                      </a:path>
                    </a:pathLst>
                  </a:custGeom>
                  <a:solidFill>
                    <a:srgbClr val="F2F2F2"/>
                  </a:solidFill>
                  <a:ln w="3175" cap="flat">
                    <a:solidFill>
                      <a:srgbClr val="4A7EBB"/>
                    </a:solidFill>
                    <a:prstDash val="solid"/>
                    <a:bevel/>
                  </a:ln>
                  <a:effectLst>
                    <a:outerShdw blurRad="25400" dist="127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32146" tIns="32146" rIns="32146" bIns="32146" numCol="1" anchor="ctr">
                    <a:noAutofit/>
                  </a:bodyPr>
                  <a:lstStyle/>
                  <a:p>
                    <a:pPr lvl="0" algn="ctr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200"/>
                  </a:p>
                </p:txBody>
              </p:sp>
              <p:sp>
                <p:nvSpPr>
                  <p:cNvPr id="301" name="Shape 301"/>
                  <p:cNvSpPr/>
                  <p:nvPr/>
                </p:nvSpPr>
                <p:spPr>
                  <a:xfrm>
                    <a:off x="2628134" y="0"/>
                    <a:ext cx="298152" cy="54426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square" lIns="32146" tIns="32146" rIns="32146" bIns="32146" numCol="1" anchor="t">
                    <a:noAutofit/>
                  </a:bodyPr>
                  <a:lstStyle>
                    <a:lvl1pPr>
                      <a:defRPr sz="1200">
                        <a:solidFill>
                          <a:srgbClr val="D9D9D9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1pPr>
                  </a:lstStyle>
                  <a:p>
                    <a:pPr lvl="0">
                      <a:defRPr sz="1800">
                        <a:solidFill>
                          <a:srgbClr val="000000"/>
                        </a:solidFill>
                      </a:defRPr>
                    </a:pPr>
                    <a:r>
                      <a:t>x</a:t>
                    </a:r>
                  </a:p>
                </p:txBody>
              </p:sp>
              <p:sp>
                <p:nvSpPr>
                  <p:cNvPr id="302" name="Shape 302"/>
                  <p:cNvSpPr/>
                  <p:nvPr/>
                </p:nvSpPr>
                <p:spPr>
                  <a:xfrm>
                    <a:off x="3466900" y="252387"/>
                    <a:ext cx="111836" cy="1118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79" h="19679" extrusionOk="0">
                        <a:moveTo>
                          <a:pt x="16796" y="2882"/>
                        </a:moveTo>
                        <a:cubicBezTo>
                          <a:pt x="20639" y="6724"/>
                          <a:pt x="20639" y="12954"/>
                          <a:pt x="16796" y="16796"/>
                        </a:cubicBezTo>
                        <a:cubicBezTo>
                          <a:pt x="12954" y="20639"/>
                          <a:pt x="6724" y="20639"/>
                          <a:pt x="2882" y="16796"/>
                        </a:cubicBezTo>
                        <a:cubicBezTo>
                          <a:pt x="-961" y="12954"/>
                          <a:pt x="-961" y="6724"/>
                          <a:pt x="2882" y="2882"/>
                        </a:cubicBezTo>
                        <a:cubicBezTo>
                          <a:pt x="6724" y="-961"/>
                          <a:pt x="12954" y="-961"/>
                          <a:pt x="16796" y="2882"/>
                        </a:cubicBezTo>
                        <a:close/>
                      </a:path>
                    </a:pathLst>
                  </a:custGeom>
                  <a:solidFill>
                    <a:srgbClr val="F2F2F2"/>
                  </a:solidFill>
                  <a:ln w="3175" cap="flat">
                    <a:solidFill>
                      <a:srgbClr val="4A7EBB"/>
                    </a:solidFill>
                    <a:prstDash val="solid"/>
                    <a:bevel/>
                  </a:ln>
                  <a:effectLst>
                    <a:outerShdw blurRad="25400" dist="127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32146" tIns="32146" rIns="32146" bIns="32146" numCol="1" anchor="ctr">
                    <a:noAutofit/>
                  </a:bodyPr>
                  <a:lstStyle/>
                  <a:p>
                    <a:pPr lvl="0" algn="ctr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200"/>
                  </a:p>
                </p:txBody>
              </p:sp>
            </p:grpSp>
            <p:grpSp>
              <p:nvGrpSpPr>
                <p:cNvPr id="310" name="Group 310"/>
                <p:cNvGrpSpPr/>
                <p:nvPr/>
              </p:nvGrpSpPr>
              <p:grpSpPr>
                <a:xfrm>
                  <a:off x="372785" y="0"/>
                  <a:ext cx="3429546" cy="544267"/>
                  <a:chOff x="0" y="0"/>
                  <a:chExt cx="3429545" cy="544266"/>
                </a:xfrm>
              </p:grpSpPr>
              <p:sp>
                <p:nvSpPr>
                  <p:cNvPr id="304" name="Shape 304"/>
                  <p:cNvSpPr/>
                  <p:nvPr/>
                </p:nvSpPr>
                <p:spPr>
                  <a:xfrm>
                    <a:off x="3131393" y="0"/>
                    <a:ext cx="298153" cy="54426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square" lIns="32146" tIns="32146" rIns="32146" bIns="32146" numCol="1" anchor="t">
                    <a:noAutofit/>
                  </a:bodyPr>
                  <a:lstStyle>
                    <a:lvl1pPr>
                      <a:defRPr sz="1200">
                        <a:solidFill>
                          <a:srgbClr val="D9D9D9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1pPr>
                  </a:lstStyle>
                  <a:p>
                    <a:pPr lvl="0">
                      <a:defRPr sz="1800">
                        <a:solidFill>
                          <a:srgbClr val="000000"/>
                        </a:solidFill>
                      </a:defRPr>
                    </a:pPr>
                    <a:r>
                      <a:t>x</a:t>
                    </a:r>
                  </a:p>
                </p:txBody>
              </p:sp>
              <p:sp>
                <p:nvSpPr>
                  <p:cNvPr id="305" name="Shape 305"/>
                  <p:cNvSpPr/>
                  <p:nvPr/>
                </p:nvSpPr>
                <p:spPr>
                  <a:xfrm>
                    <a:off x="-1" y="252387"/>
                    <a:ext cx="111837" cy="1118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79" h="19679" extrusionOk="0">
                        <a:moveTo>
                          <a:pt x="16796" y="2882"/>
                        </a:moveTo>
                        <a:cubicBezTo>
                          <a:pt x="20639" y="6724"/>
                          <a:pt x="20639" y="12954"/>
                          <a:pt x="16796" y="16796"/>
                        </a:cubicBezTo>
                        <a:cubicBezTo>
                          <a:pt x="12954" y="20639"/>
                          <a:pt x="6724" y="20639"/>
                          <a:pt x="2882" y="16796"/>
                        </a:cubicBezTo>
                        <a:cubicBezTo>
                          <a:pt x="-961" y="12954"/>
                          <a:pt x="-961" y="6724"/>
                          <a:pt x="2882" y="2882"/>
                        </a:cubicBezTo>
                        <a:cubicBezTo>
                          <a:pt x="6724" y="-961"/>
                          <a:pt x="12954" y="-961"/>
                          <a:pt x="16796" y="2882"/>
                        </a:cubicBezTo>
                        <a:close/>
                      </a:path>
                    </a:pathLst>
                  </a:custGeom>
                  <a:solidFill>
                    <a:srgbClr val="F2F2F2"/>
                  </a:solidFill>
                  <a:ln w="3175" cap="flat">
                    <a:solidFill>
                      <a:srgbClr val="4A7EBB"/>
                    </a:solidFill>
                    <a:prstDash val="solid"/>
                    <a:bevel/>
                  </a:ln>
                  <a:effectLst>
                    <a:outerShdw blurRad="25400" dist="127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32146" tIns="32146" rIns="32146" bIns="32146" numCol="1" anchor="ctr">
                    <a:noAutofit/>
                  </a:bodyPr>
                  <a:lstStyle/>
                  <a:p>
                    <a:pPr lvl="0" algn="ctr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200"/>
                  </a:p>
                </p:txBody>
              </p:sp>
              <p:sp>
                <p:nvSpPr>
                  <p:cNvPr id="306" name="Shape 306"/>
                  <p:cNvSpPr/>
                  <p:nvPr/>
                </p:nvSpPr>
                <p:spPr>
                  <a:xfrm>
                    <a:off x="503259" y="0"/>
                    <a:ext cx="298153" cy="54426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square" lIns="32146" tIns="32146" rIns="32146" bIns="32146" numCol="1" anchor="t">
                    <a:noAutofit/>
                  </a:bodyPr>
                  <a:lstStyle>
                    <a:lvl1pPr>
                      <a:defRPr sz="1200">
                        <a:solidFill>
                          <a:srgbClr val="D9D9D9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1pPr>
                  </a:lstStyle>
                  <a:p>
                    <a:pPr lvl="0">
                      <a:defRPr sz="1800">
                        <a:solidFill>
                          <a:srgbClr val="000000"/>
                        </a:solidFill>
                      </a:defRPr>
                    </a:pPr>
                    <a:r>
                      <a:t>x</a:t>
                    </a:r>
                  </a:p>
                </p:txBody>
              </p:sp>
              <p:sp>
                <p:nvSpPr>
                  <p:cNvPr id="307" name="Shape 307"/>
                  <p:cNvSpPr/>
                  <p:nvPr/>
                </p:nvSpPr>
                <p:spPr>
                  <a:xfrm>
                    <a:off x="1323386" y="252387"/>
                    <a:ext cx="111837" cy="1118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79" h="19679" extrusionOk="0">
                        <a:moveTo>
                          <a:pt x="16796" y="2882"/>
                        </a:moveTo>
                        <a:cubicBezTo>
                          <a:pt x="20639" y="6724"/>
                          <a:pt x="20639" y="12954"/>
                          <a:pt x="16796" y="16796"/>
                        </a:cubicBezTo>
                        <a:cubicBezTo>
                          <a:pt x="12954" y="20639"/>
                          <a:pt x="6724" y="20639"/>
                          <a:pt x="2882" y="16796"/>
                        </a:cubicBezTo>
                        <a:cubicBezTo>
                          <a:pt x="-961" y="12954"/>
                          <a:pt x="-961" y="6724"/>
                          <a:pt x="2882" y="2882"/>
                        </a:cubicBezTo>
                        <a:cubicBezTo>
                          <a:pt x="6724" y="-961"/>
                          <a:pt x="12954" y="-961"/>
                          <a:pt x="16796" y="2882"/>
                        </a:cubicBezTo>
                        <a:close/>
                      </a:path>
                    </a:pathLst>
                  </a:custGeom>
                  <a:solidFill>
                    <a:srgbClr val="F2F2F2"/>
                  </a:solidFill>
                  <a:ln w="3175" cap="flat">
                    <a:solidFill>
                      <a:srgbClr val="4A7EBB"/>
                    </a:solidFill>
                    <a:prstDash val="solid"/>
                    <a:bevel/>
                  </a:ln>
                  <a:effectLst>
                    <a:outerShdw blurRad="25400" dist="127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32146" tIns="32146" rIns="32146" bIns="32146" numCol="1" anchor="ctr">
                    <a:noAutofit/>
                  </a:bodyPr>
                  <a:lstStyle/>
                  <a:p>
                    <a:pPr lvl="0" algn="ctr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200"/>
                  </a:p>
                </p:txBody>
              </p:sp>
              <p:sp>
                <p:nvSpPr>
                  <p:cNvPr id="308" name="Shape 308"/>
                  <p:cNvSpPr/>
                  <p:nvPr/>
                </p:nvSpPr>
                <p:spPr>
                  <a:xfrm>
                    <a:off x="1808007" y="0"/>
                    <a:ext cx="298152" cy="54426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square" lIns="32146" tIns="32146" rIns="32146" bIns="32146" numCol="1" anchor="t">
                    <a:noAutofit/>
                  </a:bodyPr>
                  <a:lstStyle>
                    <a:lvl1pPr>
                      <a:defRPr sz="1200">
                        <a:solidFill>
                          <a:srgbClr val="D9D9D9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1pPr>
                  </a:lstStyle>
                  <a:p>
                    <a:pPr lvl="0">
                      <a:defRPr sz="1800">
                        <a:solidFill>
                          <a:srgbClr val="000000"/>
                        </a:solidFill>
                      </a:defRPr>
                    </a:pPr>
                    <a:r>
                      <a:t>x</a:t>
                    </a:r>
                  </a:p>
                </p:txBody>
              </p:sp>
              <p:sp>
                <p:nvSpPr>
                  <p:cNvPr id="309" name="Shape 309"/>
                  <p:cNvSpPr/>
                  <p:nvPr/>
                </p:nvSpPr>
                <p:spPr>
                  <a:xfrm>
                    <a:off x="2646773" y="252387"/>
                    <a:ext cx="111836" cy="1118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79" h="19679" extrusionOk="0">
                        <a:moveTo>
                          <a:pt x="16796" y="2882"/>
                        </a:moveTo>
                        <a:cubicBezTo>
                          <a:pt x="20639" y="6724"/>
                          <a:pt x="20639" y="12954"/>
                          <a:pt x="16796" y="16796"/>
                        </a:cubicBezTo>
                        <a:cubicBezTo>
                          <a:pt x="12954" y="20639"/>
                          <a:pt x="6724" y="20639"/>
                          <a:pt x="2882" y="16796"/>
                        </a:cubicBezTo>
                        <a:cubicBezTo>
                          <a:pt x="-961" y="12954"/>
                          <a:pt x="-961" y="6724"/>
                          <a:pt x="2882" y="2882"/>
                        </a:cubicBezTo>
                        <a:cubicBezTo>
                          <a:pt x="6724" y="-961"/>
                          <a:pt x="12954" y="-961"/>
                          <a:pt x="16796" y="2882"/>
                        </a:cubicBezTo>
                        <a:close/>
                      </a:path>
                    </a:pathLst>
                  </a:custGeom>
                  <a:solidFill>
                    <a:srgbClr val="F2F2F2"/>
                  </a:solidFill>
                  <a:ln w="3175" cap="flat">
                    <a:solidFill>
                      <a:srgbClr val="4A7EBB"/>
                    </a:solidFill>
                    <a:prstDash val="solid"/>
                    <a:bevel/>
                  </a:ln>
                  <a:effectLst>
                    <a:outerShdw blurRad="25400" dist="127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32146" tIns="32146" rIns="32146" bIns="32146" numCol="1" anchor="ctr">
                    <a:noAutofit/>
                  </a:bodyPr>
                  <a:lstStyle/>
                  <a:p>
                    <a:pPr lvl="0" algn="ctr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200"/>
                  </a:p>
                </p:txBody>
              </p:sp>
            </p:grpSp>
          </p:grpSp>
        </p:grpSp>
        <p:sp>
          <p:nvSpPr>
            <p:cNvPr id="313" name="Shape 313"/>
            <p:cNvSpPr/>
            <p:nvPr/>
          </p:nvSpPr>
          <p:spPr>
            <a:xfrm rot="10800000">
              <a:off x="0" y="713535"/>
              <a:ext cx="484621" cy="1579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0800" y="0"/>
                    <a:pt x="21600" y="5400"/>
                    <a:pt x="21600" y="10800"/>
                  </a:cubicBezTo>
                  <a:cubicBezTo>
                    <a:pt x="21600" y="16200"/>
                    <a:pt x="11215" y="21600"/>
                    <a:pt x="831" y="21600"/>
                  </a:cubicBezTo>
                </a:path>
              </a:pathLst>
            </a:custGeom>
            <a:noFill/>
            <a:ln w="12700" cap="flat">
              <a:solidFill>
                <a:srgbClr val="4F81BD"/>
              </a:solidFill>
              <a:prstDash val="solid"/>
              <a:bevel/>
              <a:tailEnd type="triangle" w="med" len="med"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32146" tIns="32146" rIns="32146" bIns="32146" numCol="1" anchor="ctr">
              <a:noAutofit/>
            </a:bodyPr>
            <a:lstStyle/>
            <a:p>
              <a:pPr lvl="0">
                <a:defRPr sz="1200">
                  <a:latin typeface="Calibri"/>
                  <a:ea typeface="Calibri"/>
                  <a:cs typeface="Calibri"/>
                  <a:sym typeface="Calibri"/>
                </a:defRPr>
              </a:pPr>
              <a:endParaRPr sz="1200"/>
            </a:p>
          </p:txBody>
        </p:sp>
        <p:sp>
          <p:nvSpPr>
            <p:cNvPr id="314" name="Shape 314"/>
            <p:cNvSpPr/>
            <p:nvPr/>
          </p:nvSpPr>
          <p:spPr>
            <a:xfrm rot="10800000" flipH="1">
              <a:off x="4581527" y="713535"/>
              <a:ext cx="465982" cy="1579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0800" y="0"/>
                    <a:pt x="21600" y="5400"/>
                    <a:pt x="21600" y="10800"/>
                  </a:cubicBezTo>
                  <a:cubicBezTo>
                    <a:pt x="21600" y="16200"/>
                    <a:pt x="11232" y="21600"/>
                    <a:pt x="864" y="21600"/>
                  </a:cubicBezTo>
                </a:path>
              </a:pathLst>
            </a:custGeom>
            <a:noFill/>
            <a:ln w="12700" cap="flat">
              <a:solidFill>
                <a:srgbClr val="4F81BD"/>
              </a:solidFill>
              <a:prstDash val="solid"/>
              <a:bevel/>
              <a:tailEnd type="triangle" w="med" len="med"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32146" tIns="32146" rIns="32146" bIns="32146" numCol="1" anchor="ctr">
              <a:noAutofit/>
            </a:bodyPr>
            <a:lstStyle/>
            <a:p>
              <a:pPr lvl="0">
                <a:defRPr sz="1200">
                  <a:latin typeface="Calibri"/>
                  <a:ea typeface="Calibri"/>
                  <a:cs typeface="Calibri"/>
                  <a:sym typeface="Calibri"/>
                </a:defRPr>
              </a:pPr>
              <a:endParaRPr sz="1200"/>
            </a:p>
          </p:txBody>
        </p:sp>
        <p:sp>
          <p:nvSpPr>
            <p:cNvPr id="315" name="Shape 315"/>
            <p:cNvSpPr/>
            <p:nvPr/>
          </p:nvSpPr>
          <p:spPr>
            <a:xfrm>
              <a:off x="1040070" y="1304747"/>
              <a:ext cx="1" cy="447341"/>
            </a:xfrm>
            <a:prstGeom prst="line">
              <a:avLst/>
            </a:prstGeom>
            <a:noFill/>
            <a:ln w="12700" cap="flat">
              <a:solidFill>
                <a:srgbClr val="4F81BD"/>
              </a:solidFill>
              <a:prstDash val="solid"/>
              <a:bevel/>
              <a:tailEnd type="triangle" w="med" len="med"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32146" tIns="32146" rIns="32146" bIns="32146" numCol="1" anchor="t">
              <a:noAutofit/>
            </a:bodyPr>
            <a:lstStyle/>
            <a:p>
              <a:pPr lvl="0">
                <a:defRPr sz="800">
                  <a:latin typeface="+mj-lt"/>
                  <a:ea typeface="+mj-ea"/>
                  <a:cs typeface="+mj-cs"/>
                  <a:sym typeface="Helvetica"/>
                </a:defRPr>
              </a:pPr>
              <a:endParaRPr sz="800"/>
            </a:p>
          </p:txBody>
        </p:sp>
        <p:sp>
          <p:nvSpPr>
            <p:cNvPr id="316" name="Shape 316"/>
            <p:cNvSpPr/>
            <p:nvPr/>
          </p:nvSpPr>
          <p:spPr>
            <a:xfrm>
              <a:off x="1356937" y="1304747"/>
              <a:ext cx="1" cy="447341"/>
            </a:xfrm>
            <a:prstGeom prst="line">
              <a:avLst/>
            </a:prstGeom>
            <a:noFill/>
            <a:ln w="12700" cap="flat">
              <a:solidFill>
                <a:srgbClr val="4F81BD"/>
              </a:solidFill>
              <a:prstDash val="solid"/>
              <a:bevel/>
              <a:tailEnd type="triangle" w="med" len="med"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32146" tIns="32146" rIns="32146" bIns="32146" numCol="1" anchor="t">
              <a:noAutofit/>
            </a:bodyPr>
            <a:lstStyle/>
            <a:p>
              <a:pPr lvl="0">
                <a:defRPr sz="800">
                  <a:latin typeface="+mj-lt"/>
                  <a:ea typeface="+mj-ea"/>
                  <a:cs typeface="+mj-cs"/>
                  <a:sym typeface="Helvetica"/>
                </a:defRPr>
              </a:pPr>
              <a:endParaRPr sz="800"/>
            </a:p>
          </p:txBody>
        </p:sp>
        <p:sp>
          <p:nvSpPr>
            <p:cNvPr id="317" name="Shape 317"/>
            <p:cNvSpPr/>
            <p:nvPr/>
          </p:nvSpPr>
          <p:spPr>
            <a:xfrm>
              <a:off x="1692443" y="1304747"/>
              <a:ext cx="1" cy="447341"/>
            </a:xfrm>
            <a:prstGeom prst="line">
              <a:avLst/>
            </a:prstGeom>
            <a:noFill/>
            <a:ln w="12700" cap="flat">
              <a:solidFill>
                <a:srgbClr val="4F81BD"/>
              </a:solidFill>
              <a:prstDash val="solid"/>
              <a:bevel/>
              <a:tailEnd type="triangle" w="med" len="med"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32146" tIns="32146" rIns="32146" bIns="32146" numCol="1" anchor="t">
              <a:noAutofit/>
            </a:bodyPr>
            <a:lstStyle/>
            <a:p>
              <a:pPr lvl="0">
                <a:defRPr sz="800">
                  <a:latin typeface="+mj-lt"/>
                  <a:ea typeface="+mj-ea"/>
                  <a:cs typeface="+mj-cs"/>
                  <a:sym typeface="Helvetica"/>
                </a:defRPr>
              </a:pPr>
              <a:endParaRPr sz="800"/>
            </a:p>
          </p:txBody>
        </p:sp>
        <p:sp>
          <p:nvSpPr>
            <p:cNvPr id="318" name="Shape 318"/>
            <p:cNvSpPr/>
            <p:nvPr/>
          </p:nvSpPr>
          <p:spPr>
            <a:xfrm>
              <a:off x="2139785" y="1304747"/>
              <a:ext cx="1" cy="447341"/>
            </a:xfrm>
            <a:prstGeom prst="line">
              <a:avLst/>
            </a:prstGeom>
            <a:noFill/>
            <a:ln w="12700" cap="flat">
              <a:solidFill>
                <a:srgbClr val="4F81BD"/>
              </a:solidFill>
              <a:prstDash val="solid"/>
              <a:bevel/>
              <a:tailEnd type="triangle" w="med" len="med"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32146" tIns="32146" rIns="32146" bIns="32146" numCol="1" anchor="t">
              <a:noAutofit/>
            </a:bodyPr>
            <a:lstStyle/>
            <a:p>
              <a:pPr lvl="0">
                <a:defRPr sz="800">
                  <a:latin typeface="+mj-lt"/>
                  <a:ea typeface="+mj-ea"/>
                  <a:cs typeface="+mj-cs"/>
                  <a:sym typeface="Helvetica"/>
                </a:defRPr>
              </a:pPr>
              <a:endParaRPr sz="800"/>
            </a:p>
          </p:txBody>
        </p:sp>
        <p:sp>
          <p:nvSpPr>
            <p:cNvPr id="319" name="Shape 319"/>
            <p:cNvSpPr/>
            <p:nvPr/>
          </p:nvSpPr>
          <p:spPr>
            <a:xfrm>
              <a:off x="2587127" y="1304747"/>
              <a:ext cx="1" cy="447341"/>
            </a:xfrm>
            <a:prstGeom prst="line">
              <a:avLst/>
            </a:prstGeom>
            <a:noFill/>
            <a:ln w="12700" cap="flat">
              <a:solidFill>
                <a:srgbClr val="4F81BD"/>
              </a:solidFill>
              <a:prstDash val="solid"/>
              <a:bevel/>
              <a:tailEnd type="triangle" w="med" len="med"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32146" tIns="32146" rIns="32146" bIns="32146" numCol="1" anchor="t">
              <a:noAutofit/>
            </a:bodyPr>
            <a:lstStyle/>
            <a:p>
              <a:pPr lvl="0">
                <a:defRPr sz="800">
                  <a:latin typeface="+mj-lt"/>
                  <a:ea typeface="+mj-ea"/>
                  <a:cs typeface="+mj-cs"/>
                  <a:sym typeface="Helvetica"/>
                </a:defRPr>
              </a:pPr>
              <a:endParaRPr sz="800"/>
            </a:p>
          </p:txBody>
        </p:sp>
        <p:sp>
          <p:nvSpPr>
            <p:cNvPr id="320" name="Shape 320"/>
            <p:cNvSpPr/>
            <p:nvPr/>
          </p:nvSpPr>
          <p:spPr>
            <a:xfrm>
              <a:off x="3034469" y="1304747"/>
              <a:ext cx="1" cy="447341"/>
            </a:xfrm>
            <a:prstGeom prst="line">
              <a:avLst/>
            </a:prstGeom>
            <a:noFill/>
            <a:ln w="12700" cap="flat">
              <a:solidFill>
                <a:srgbClr val="4F81BD"/>
              </a:solidFill>
              <a:prstDash val="solid"/>
              <a:bevel/>
              <a:tailEnd type="triangle" w="med" len="med"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32146" tIns="32146" rIns="32146" bIns="32146" numCol="1" anchor="t">
              <a:noAutofit/>
            </a:bodyPr>
            <a:lstStyle/>
            <a:p>
              <a:pPr lvl="0">
                <a:defRPr sz="800">
                  <a:latin typeface="+mj-lt"/>
                  <a:ea typeface="+mj-ea"/>
                  <a:cs typeface="+mj-cs"/>
                  <a:sym typeface="Helvetica"/>
                </a:defRPr>
              </a:pPr>
              <a:endParaRPr sz="800"/>
            </a:p>
          </p:txBody>
        </p:sp>
        <p:sp>
          <p:nvSpPr>
            <p:cNvPr id="321" name="Shape 321"/>
            <p:cNvSpPr/>
            <p:nvPr/>
          </p:nvSpPr>
          <p:spPr>
            <a:xfrm>
              <a:off x="3481811" y="1304747"/>
              <a:ext cx="1" cy="447341"/>
            </a:xfrm>
            <a:prstGeom prst="line">
              <a:avLst/>
            </a:prstGeom>
            <a:noFill/>
            <a:ln w="12700" cap="flat">
              <a:solidFill>
                <a:srgbClr val="4F81BD"/>
              </a:solidFill>
              <a:prstDash val="solid"/>
              <a:bevel/>
              <a:tailEnd type="triangle" w="med" len="med"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32146" tIns="32146" rIns="32146" bIns="32146" numCol="1" anchor="t">
              <a:noAutofit/>
            </a:bodyPr>
            <a:lstStyle/>
            <a:p>
              <a:pPr lvl="0">
                <a:defRPr sz="800">
                  <a:latin typeface="+mj-lt"/>
                  <a:ea typeface="+mj-ea"/>
                  <a:cs typeface="+mj-cs"/>
                  <a:sym typeface="Helvetica"/>
                </a:defRPr>
              </a:pPr>
              <a:endParaRPr sz="800"/>
            </a:p>
          </p:txBody>
        </p:sp>
        <p:sp>
          <p:nvSpPr>
            <p:cNvPr id="322" name="Shape 322"/>
            <p:cNvSpPr/>
            <p:nvPr/>
          </p:nvSpPr>
          <p:spPr>
            <a:xfrm>
              <a:off x="3929153" y="1304747"/>
              <a:ext cx="1" cy="447341"/>
            </a:xfrm>
            <a:prstGeom prst="line">
              <a:avLst/>
            </a:prstGeom>
            <a:noFill/>
            <a:ln w="12700" cap="flat">
              <a:solidFill>
                <a:srgbClr val="4F81BD"/>
              </a:solidFill>
              <a:prstDash val="solid"/>
              <a:bevel/>
              <a:tailEnd type="triangle" w="med" len="med"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32146" tIns="32146" rIns="32146" bIns="32146" numCol="1" anchor="t">
              <a:noAutofit/>
            </a:bodyPr>
            <a:lstStyle/>
            <a:p>
              <a:pPr lvl="0">
                <a:defRPr sz="800">
                  <a:latin typeface="+mj-lt"/>
                  <a:ea typeface="+mj-ea"/>
                  <a:cs typeface="+mj-cs"/>
                  <a:sym typeface="Helvetica"/>
                </a:defRPr>
              </a:pPr>
              <a:endParaRPr sz="800"/>
            </a:p>
          </p:txBody>
        </p:sp>
        <p:sp>
          <p:nvSpPr>
            <p:cNvPr id="323" name="Shape 323"/>
            <p:cNvSpPr/>
            <p:nvPr/>
          </p:nvSpPr>
          <p:spPr>
            <a:xfrm>
              <a:off x="4376495" y="1304747"/>
              <a:ext cx="1" cy="447341"/>
            </a:xfrm>
            <a:prstGeom prst="line">
              <a:avLst/>
            </a:prstGeom>
            <a:noFill/>
            <a:ln w="12700" cap="flat">
              <a:solidFill>
                <a:srgbClr val="4F81BD"/>
              </a:solidFill>
              <a:prstDash val="solid"/>
              <a:bevel/>
              <a:tailEnd type="triangle" w="med" len="med"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32146" tIns="32146" rIns="32146" bIns="32146" numCol="1" anchor="t">
              <a:noAutofit/>
            </a:bodyPr>
            <a:lstStyle/>
            <a:p>
              <a:pPr lvl="0">
                <a:defRPr sz="800">
                  <a:latin typeface="+mj-lt"/>
                  <a:ea typeface="+mj-ea"/>
                  <a:cs typeface="+mj-cs"/>
                  <a:sym typeface="Helvetica"/>
                </a:defRPr>
              </a:pPr>
              <a:endParaRPr sz="800"/>
            </a:p>
          </p:txBody>
        </p:sp>
        <p:sp>
          <p:nvSpPr>
            <p:cNvPr id="324" name="Shape 324"/>
            <p:cNvSpPr/>
            <p:nvPr/>
          </p:nvSpPr>
          <p:spPr>
            <a:xfrm flipH="1">
              <a:off x="685924" y="1304747"/>
              <a:ext cx="1" cy="447341"/>
            </a:xfrm>
            <a:prstGeom prst="line">
              <a:avLst/>
            </a:prstGeom>
            <a:noFill/>
            <a:ln w="12700" cap="flat">
              <a:solidFill>
                <a:srgbClr val="4F81BD"/>
              </a:solidFill>
              <a:prstDash val="solid"/>
              <a:bevel/>
              <a:tailEnd type="triangle" w="med" len="med"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32146" tIns="32146" rIns="32146" bIns="32146" numCol="1" anchor="t">
              <a:noAutofit/>
            </a:bodyPr>
            <a:lstStyle/>
            <a:p>
              <a:pPr lvl="0">
                <a:defRPr sz="800">
                  <a:latin typeface="+mj-lt"/>
                  <a:ea typeface="+mj-ea"/>
                  <a:cs typeface="+mj-cs"/>
                  <a:sym typeface="Helvetica"/>
                </a:defRPr>
              </a:pPr>
              <a:endParaRPr sz="800"/>
            </a:p>
          </p:txBody>
        </p:sp>
        <p:sp>
          <p:nvSpPr>
            <p:cNvPr id="325" name="Shape 325"/>
            <p:cNvSpPr/>
            <p:nvPr/>
          </p:nvSpPr>
          <p:spPr>
            <a:xfrm>
              <a:off x="965513" y="799972"/>
              <a:ext cx="322889" cy="544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2146" tIns="32146" rIns="32146" bIns="32146" numCol="1" anchor="t">
              <a:noAutofit/>
            </a:bodyPr>
            <a:lstStyle>
              <a:lvl1pPr>
                <a:defRPr sz="12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/>
              </a:pPr>
              <a:r>
                <a:t>1</a:t>
              </a:r>
            </a:p>
          </p:txBody>
        </p:sp>
        <p:sp>
          <p:nvSpPr>
            <p:cNvPr id="326" name="Shape 326"/>
            <p:cNvSpPr/>
            <p:nvPr/>
          </p:nvSpPr>
          <p:spPr>
            <a:xfrm>
              <a:off x="1661705" y="799972"/>
              <a:ext cx="322889" cy="544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2146" tIns="32146" rIns="32146" bIns="32146" numCol="1" anchor="t">
              <a:noAutofit/>
            </a:bodyPr>
            <a:lstStyle>
              <a:lvl1pPr>
                <a:defRPr sz="12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/>
              </a:pPr>
              <a:r>
                <a:t>2</a:t>
              </a:r>
            </a:p>
          </p:txBody>
        </p:sp>
      </p:grpSp>
      <p:grpSp>
        <p:nvGrpSpPr>
          <p:cNvPr id="339" name="Group 339"/>
          <p:cNvGrpSpPr/>
          <p:nvPr/>
        </p:nvGrpSpPr>
        <p:grpSpPr>
          <a:xfrm>
            <a:off x="6638361" y="2980180"/>
            <a:ext cx="3687264" cy="2791130"/>
            <a:chOff x="0" y="80367"/>
            <a:chExt cx="3687262" cy="2791129"/>
          </a:xfrm>
        </p:grpSpPr>
        <p:pic>
          <p:nvPicPr>
            <p:cNvPr id="328" name="image15.pdf" descr="trajectory.eps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130522"/>
              <a:ext cx="3648106" cy="27409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9" name="Shape 329"/>
            <p:cNvSpPr/>
            <p:nvPr/>
          </p:nvSpPr>
          <p:spPr>
            <a:xfrm>
              <a:off x="1018060" y="80367"/>
              <a:ext cx="1741691" cy="3176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2146" tIns="32146" rIns="32146" bIns="32146" numCol="1" anchor="t">
              <a:noAutofit/>
            </a:bodyPr>
            <a:lstStyle>
              <a:lvl1pPr>
                <a:defRPr sz="12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/>
              </a:pPr>
              <a:r>
                <a:t>Second Field Integral</a:t>
              </a:r>
            </a:p>
          </p:txBody>
        </p:sp>
        <p:sp>
          <p:nvSpPr>
            <p:cNvPr id="330" name="Shape 330"/>
            <p:cNvSpPr/>
            <p:nvPr/>
          </p:nvSpPr>
          <p:spPr>
            <a:xfrm>
              <a:off x="848396" y="2120991"/>
              <a:ext cx="626510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dash"/>
              <a:bevel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32146" tIns="32146" rIns="32146" bIns="32146" numCol="1" anchor="t">
              <a:noAutofit/>
            </a:bodyPr>
            <a:lstStyle/>
            <a:p>
              <a:pPr lvl="0">
                <a:defRPr sz="800">
                  <a:latin typeface="+mj-lt"/>
                  <a:ea typeface="+mj-ea"/>
                  <a:cs typeface="+mj-cs"/>
                  <a:sym typeface="Helvetica"/>
                </a:defRPr>
              </a:pPr>
              <a:endParaRPr sz="800"/>
            </a:p>
          </p:txBody>
        </p:sp>
        <p:sp>
          <p:nvSpPr>
            <p:cNvPr id="331" name="Shape 331"/>
            <p:cNvSpPr/>
            <p:nvPr/>
          </p:nvSpPr>
          <p:spPr>
            <a:xfrm>
              <a:off x="2980265" y="1219298"/>
              <a:ext cx="626509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dash"/>
              <a:bevel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32146" tIns="32146" rIns="32146" bIns="32146" numCol="1" anchor="t">
              <a:noAutofit/>
            </a:bodyPr>
            <a:lstStyle/>
            <a:p>
              <a:pPr lvl="0">
                <a:defRPr sz="800">
                  <a:latin typeface="+mj-lt"/>
                  <a:ea typeface="+mj-ea"/>
                  <a:cs typeface="+mj-cs"/>
                  <a:sym typeface="Helvetica"/>
                </a:defRPr>
              </a:pPr>
              <a:endParaRPr sz="800"/>
            </a:p>
          </p:txBody>
        </p:sp>
        <p:sp>
          <p:nvSpPr>
            <p:cNvPr id="332" name="Shape 332"/>
            <p:cNvSpPr/>
            <p:nvPr/>
          </p:nvSpPr>
          <p:spPr>
            <a:xfrm flipV="1">
              <a:off x="848396" y="1796860"/>
              <a:ext cx="650003" cy="31325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bevel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32146" tIns="32146" rIns="32146" bIns="32146" numCol="1" anchor="t">
              <a:noAutofit/>
            </a:bodyPr>
            <a:lstStyle/>
            <a:p>
              <a:pPr lvl="0">
                <a:defRPr sz="800">
                  <a:latin typeface="+mj-lt"/>
                  <a:ea typeface="+mj-ea"/>
                  <a:cs typeface="+mj-cs"/>
                  <a:sym typeface="Helvetica"/>
                </a:defRPr>
              </a:pPr>
              <a:endParaRPr sz="800"/>
            </a:p>
          </p:txBody>
        </p:sp>
        <p:sp>
          <p:nvSpPr>
            <p:cNvPr id="333" name="Shape 333"/>
            <p:cNvSpPr/>
            <p:nvPr/>
          </p:nvSpPr>
          <p:spPr>
            <a:xfrm flipV="1">
              <a:off x="3012896" y="641736"/>
              <a:ext cx="674367" cy="57168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bevel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32146" tIns="32146" rIns="32146" bIns="32146" numCol="1" anchor="t">
              <a:noAutofit/>
            </a:bodyPr>
            <a:lstStyle/>
            <a:p>
              <a:pPr lvl="0">
                <a:defRPr sz="800">
                  <a:latin typeface="+mj-lt"/>
                  <a:ea typeface="+mj-ea"/>
                  <a:cs typeface="+mj-cs"/>
                  <a:sym typeface="Helvetica"/>
                </a:defRPr>
              </a:pPr>
              <a:endParaRPr sz="800"/>
            </a:p>
          </p:txBody>
        </p:sp>
        <p:sp>
          <p:nvSpPr>
            <p:cNvPr id="334" name="Shape 334"/>
            <p:cNvSpPr/>
            <p:nvPr/>
          </p:nvSpPr>
          <p:spPr>
            <a:xfrm rot="19909003">
              <a:off x="1199831" y="1335422"/>
              <a:ext cx="1220921" cy="139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487" extrusionOk="0">
                  <a:moveTo>
                    <a:pt x="0" y="15716"/>
                  </a:moveTo>
                  <a:lnTo>
                    <a:pt x="0" y="15716"/>
                  </a:lnTo>
                  <a:cubicBezTo>
                    <a:pt x="4338" y="-1416"/>
                    <a:pt x="12648" y="-5113"/>
                    <a:pt x="18560" y="7458"/>
                  </a:cubicBezTo>
                  <a:cubicBezTo>
                    <a:pt x="19738" y="9962"/>
                    <a:pt x="20765" y="13013"/>
                    <a:pt x="21600" y="16487"/>
                  </a:cubicBez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bevel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32146" tIns="32146" rIns="32146" bIns="32146" numCol="1" anchor="ctr">
              <a:noAutofit/>
            </a:bodyPr>
            <a:lstStyle/>
            <a:p>
              <a:pPr lvl="0" algn="ctr">
                <a:defRPr sz="1200">
                  <a:latin typeface="Calibri"/>
                  <a:ea typeface="Calibri"/>
                  <a:cs typeface="Calibri"/>
                  <a:sym typeface="Calibri"/>
                </a:defRPr>
              </a:pPr>
              <a:endParaRPr sz="1200"/>
            </a:p>
          </p:txBody>
        </p:sp>
        <p:sp>
          <p:nvSpPr>
            <p:cNvPr id="335" name="Shape 335"/>
            <p:cNvSpPr/>
            <p:nvPr/>
          </p:nvSpPr>
          <p:spPr>
            <a:xfrm>
              <a:off x="750504" y="2109230"/>
              <a:ext cx="753213" cy="3176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2146" tIns="32146" rIns="32146" bIns="32146" numCol="1" anchor="t">
              <a:noAutofit/>
            </a:bodyPr>
            <a:lstStyle>
              <a:lvl1pPr>
                <a:defRPr sz="12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/>
              </a:pPr>
              <a:r>
                <a:t>End Kick</a:t>
              </a:r>
            </a:p>
          </p:txBody>
        </p:sp>
        <p:sp>
          <p:nvSpPr>
            <p:cNvPr id="336" name="Shape 336"/>
            <p:cNvSpPr/>
            <p:nvPr/>
          </p:nvSpPr>
          <p:spPr>
            <a:xfrm>
              <a:off x="522091" y="413321"/>
              <a:ext cx="1435748" cy="5568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2146" tIns="32146" rIns="32146" bIns="32146" numCol="1" anchor="t">
              <a:noAutofit/>
            </a:bodyPr>
            <a:lstStyle>
              <a:lvl1pPr>
                <a:defRPr sz="12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/>
              </a:pPr>
              <a:r>
                <a:t>Curvature due to dipole field</a:t>
              </a:r>
            </a:p>
          </p:txBody>
        </p:sp>
        <p:sp>
          <p:nvSpPr>
            <p:cNvPr id="337" name="Shape 337"/>
            <p:cNvSpPr/>
            <p:nvPr/>
          </p:nvSpPr>
          <p:spPr>
            <a:xfrm>
              <a:off x="1239965" y="966869"/>
              <a:ext cx="456829" cy="36011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32146" tIns="32146" rIns="32146" bIns="32146" numCol="1" anchor="t">
              <a:noAutofit/>
            </a:bodyPr>
            <a:lstStyle/>
            <a:p>
              <a:pPr lvl="0">
                <a:defRPr sz="800">
                  <a:latin typeface="+mj-lt"/>
                  <a:ea typeface="+mj-ea"/>
                  <a:cs typeface="+mj-cs"/>
                  <a:sym typeface="Helvetica"/>
                </a:defRPr>
              </a:pPr>
              <a:endParaRPr sz="800"/>
            </a:p>
          </p:txBody>
        </p:sp>
        <p:sp>
          <p:nvSpPr>
            <p:cNvPr id="338" name="Shape 338"/>
            <p:cNvSpPr/>
            <p:nvPr/>
          </p:nvSpPr>
          <p:spPr>
            <a:xfrm>
              <a:off x="2784481" y="1207333"/>
              <a:ext cx="753212" cy="3176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2146" tIns="32146" rIns="32146" bIns="32146" numCol="1" anchor="t">
              <a:noAutofit/>
            </a:bodyPr>
            <a:lstStyle>
              <a:lvl1pPr>
                <a:defRPr sz="12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/>
              </a:pPr>
              <a:r>
                <a:t>End Kick</a:t>
              </a:r>
            </a:p>
          </p:txBody>
        </p:sp>
      </p:grpSp>
      <p:sp>
        <p:nvSpPr>
          <p:cNvPr id="340" name="Shape 340"/>
          <p:cNvSpPr/>
          <p:nvPr/>
        </p:nvSpPr>
        <p:spPr>
          <a:xfrm>
            <a:off x="2796317" y="6116769"/>
            <a:ext cx="5728941" cy="276999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i="1">
                <a:solidFill>
                  <a:srgbClr val="FFFFFF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t>(A different type of signature occurs for even-pole scenario)</a:t>
            </a:r>
          </a:p>
        </p:txBody>
      </p:sp>
    </p:spTree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91414">
              <a:defRPr sz="1800">
                <a:solidFill>
                  <a:srgbClr val="000000"/>
                </a:solidFill>
              </a:defRPr>
            </a:pPr>
            <a:r>
              <a:rPr sz="2814"/>
              <a:t>End correctors for compensation:</a:t>
            </a:r>
          </a:p>
          <a:p>
            <a:pPr defTabSz="391414">
              <a:defRPr sz="1800">
                <a:solidFill>
                  <a:srgbClr val="000000"/>
                </a:solidFill>
              </a:defRPr>
            </a:pPr>
            <a:r>
              <a:rPr sz="2814" i="1"/>
              <a:t>Correction of distributed dipole</a:t>
            </a:r>
          </a:p>
        </p:txBody>
      </p:sp>
      <p:sp>
        <p:nvSpPr>
          <p:cNvPr id="343" name="Shape 343"/>
          <p:cNvSpPr>
            <a:spLocks noGrp="1"/>
          </p:cNvSpPr>
          <p:nvPr>
            <p:ph type="body" idx="1"/>
          </p:nvPr>
        </p:nvSpPr>
        <p:spPr>
          <a:xfrm>
            <a:off x="1730080" y="424615"/>
            <a:ext cx="8731840" cy="2554348"/>
          </a:xfrm>
          <a:prstGeom prst="rect">
            <a:avLst/>
          </a:prstGeom>
        </p:spPr>
        <p:txBody>
          <a:bodyPr/>
          <a:lstStyle/>
          <a:p>
            <a:pPr marL="264694" indent="-264694">
              <a:defRPr sz="1800">
                <a:solidFill>
                  <a:srgbClr val="000000"/>
                </a:solidFill>
              </a:defRPr>
            </a:pPr>
            <a:r>
              <a:rPr sz="2200"/>
              <a:t>Wound on top of the main coil in the remaining pocket on each end</a:t>
            </a:r>
          </a:p>
          <a:p>
            <a:pPr marL="264694" indent="-264694">
              <a:defRPr sz="1800">
                <a:solidFill>
                  <a:srgbClr val="000000"/>
                </a:solidFill>
              </a:defRPr>
            </a:pPr>
            <a:r>
              <a:rPr sz="2200"/>
              <a:t>Adds both a </a:t>
            </a:r>
            <a:r>
              <a:rPr sz="2200" i="1"/>
              <a:t>dipole</a:t>
            </a:r>
            <a:r>
              <a:rPr sz="2200"/>
              <a:t> and </a:t>
            </a:r>
            <a:r>
              <a:rPr sz="2200" i="1"/>
              <a:t>end kicks</a:t>
            </a:r>
          </a:p>
        </p:txBody>
      </p:sp>
      <p:sp>
        <p:nvSpPr>
          <p:cNvPr id="344" name="Shape 3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/>
              <a:t>77</a:t>
            </a:fld>
            <a:endParaRPr sz="1200"/>
          </a:p>
        </p:txBody>
      </p:sp>
      <p:pic>
        <p:nvPicPr>
          <p:cNvPr id="345" name="image17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527298" y="2602330"/>
            <a:ext cx="5357416" cy="39071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8" name="Group 348" descr="C:\Users\erochepault\Documents\Undulator\19mm per 8mm gap\1610_0p0_0p0_I2.png"/>
          <p:cNvGrpSpPr/>
          <p:nvPr/>
        </p:nvGrpSpPr>
        <p:grpSpPr>
          <a:xfrm>
            <a:off x="7534255" y="1841004"/>
            <a:ext cx="3117221" cy="2337916"/>
            <a:chOff x="0" y="0"/>
            <a:chExt cx="3117220" cy="2337915"/>
          </a:xfrm>
        </p:grpSpPr>
        <p:sp>
          <p:nvSpPr>
            <p:cNvPr id="346" name="Shape 346"/>
            <p:cNvSpPr/>
            <p:nvPr/>
          </p:nvSpPr>
          <p:spPr>
            <a:xfrm>
              <a:off x="0" y="0"/>
              <a:ext cx="3117221" cy="2337916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32146" tIns="32146" rIns="32146" bIns="32146" numCol="1" anchor="ctr">
              <a:noAutofit/>
            </a:bodyPr>
            <a:lstStyle/>
            <a:p>
              <a:pPr lvl="0">
                <a:defRPr sz="1200">
                  <a:latin typeface="Calibri"/>
                  <a:ea typeface="Calibri"/>
                  <a:cs typeface="Calibri"/>
                  <a:sym typeface="Calibri"/>
                </a:defRPr>
              </a:pPr>
              <a:endParaRPr sz="1200"/>
            </a:p>
          </p:txBody>
        </p:sp>
        <p:pic>
          <p:nvPicPr>
            <p:cNvPr id="347" name="image18.png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117221" cy="23379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51" name="Group 351" descr="C:\Users\erochepault\Documents\Undulator\19mm per 8mm gap\1610_2p9_24p0_I2.png"/>
          <p:cNvGrpSpPr/>
          <p:nvPr/>
        </p:nvGrpSpPr>
        <p:grpSpPr>
          <a:xfrm>
            <a:off x="7531471" y="4163857"/>
            <a:ext cx="3122788" cy="2337916"/>
            <a:chOff x="0" y="0"/>
            <a:chExt cx="3122787" cy="2337915"/>
          </a:xfrm>
        </p:grpSpPr>
        <p:sp>
          <p:nvSpPr>
            <p:cNvPr id="349" name="Shape 349"/>
            <p:cNvSpPr/>
            <p:nvPr/>
          </p:nvSpPr>
          <p:spPr>
            <a:xfrm>
              <a:off x="0" y="0"/>
              <a:ext cx="3122788" cy="2337916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32146" tIns="32146" rIns="32146" bIns="32146" numCol="1" anchor="ctr">
              <a:noAutofit/>
            </a:bodyPr>
            <a:lstStyle/>
            <a:p>
              <a:pPr lvl="0">
                <a:defRPr sz="1200">
                  <a:latin typeface="Calibri"/>
                  <a:ea typeface="Calibri"/>
                  <a:cs typeface="Calibri"/>
                  <a:sym typeface="Calibri"/>
                </a:defRPr>
              </a:pPr>
              <a:endParaRPr sz="1200"/>
            </a:p>
          </p:txBody>
        </p:sp>
        <p:pic>
          <p:nvPicPr>
            <p:cNvPr id="350" name="image16.png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3122788" cy="23379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52" name="Shape 352"/>
          <p:cNvSpPr/>
          <p:nvPr/>
        </p:nvSpPr>
        <p:spPr>
          <a:xfrm rot="5428228">
            <a:off x="8413895" y="3454173"/>
            <a:ext cx="1117463" cy="911079"/>
          </a:xfrm>
          <a:prstGeom prst="rightArrow">
            <a:avLst>
              <a:gd name="adj1" fmla="val 32000"/>
              <a:gd name="adj2" fmla="val 91022"/>
            </a:avLst>
          </a:prstGeom>
          <a:ln w="12700">
            <a:solidFill/>
            <a:miter lim="400000"/>
          </a:ln>
          <a:effectLst>
            <a:outerShdw blurRad="50800" dist="38100" dir="18900000" rotWithShape="0">
              <a:srgbClr val="000000">
                <a:alpha val="29285"/>
              </a:srgbClr>
            </a:outerShdw>
          </a:effectLst>
        </p:spPr>
        <p:txBody>
          <a:bodyPr lIns="35718" tIns="35718" rIns="35718" bIns="35718" anchor="ctr"/>
          <a:lstStyle/>
          <a:p>
            <a:pPr algn="ctr" defTabSz="584200">
              <a:defRPr sz="16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15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" grpId="0" animBg="1" advAuto="0"/>
      <p:bldP spid="352" grpId="0" animBg="1" advAuto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91414">
              <a:defRPr sz="1800">
                <a:solidFill>
                  <a:srgbClr val="000000"/>
                </a:solidFill>
              </a:defRPr>
            </a:pPr>
            <a:r>
              <a:rPr sz="2814"/>
              <a:t>End correctors for compensation:</a:t>
            </a:r>
          </a:p>
          <a:p>
            <a:pPr defTabSz="391414">
              <a:defRPr sz="1800">
                <a:solidFill>
                  <a:srgbClr val="000000"/>
                </a:solidFill>
              </a:defRPr>
            </a:pPr>
            <a:r>
              <a:rPr sz="2814" i="1"/>
              <a:t>Correction of end kicks</a:t>
            </a:r>
          </a:p>
        </p:txBody>
      </p:sp>
      <p:sp>
        <p:nvSpPr>
          <p:cNvPr id="355" name="Shape 355"/>
          <p:cNvSpPr>
            <a:spLocks noGrp="1"/>
          </p:cNvSpPr>
          <p:nvPr>
            <p:ph type="body" idx="1"/>
          </p:nvPr>
        </p:nvSpPr>
        <p:spPr>
          <a:xfrm>
            <a:off x="2246590" y="1018926"/>
            <a:ext cx="8731840" cy="1721081"/>
          </a:xfrm>
          <a:prstGeom prst="rect">
            <a:avLst/>
          </a:prstGeom>
        </p:spPr>
        <p:txBody>
          <a:bodyPr/>
          <a:lstStyle/>
          <a:p>
            <a:pPr marL="240631" indent="-240631">
              <a:defRPr sz="1800">
                <a:solidFill>
                  <a:srgbClr val="000000"/>
                </a:solidFill>
              </a:defRPr>
            </a:pPr>
            <a:r>
              <a:rPr sz="2000"/>
              <a:t>Wound in a separate yoke on each end</a:t>
            </a:r>
          </a:p>
          <a:p>
            <a:pPr marL="240631" indent="-240631">
              <a:defRPr sz="1800">
                <a:solidFill>
                  <a:srgbClr val="000000"/>
                </a:solidFill>
              </a:defRPr>
            </a:pPr>
            <a:r>
              <a:rPr sz="2000"/>
              <a:t>Decoupled from the main yoke </a:t>
            </a:r>
          </a:p>
          <a:p>
            <a:pPr marL="723900" lvl="1" indent="-266700">
              <a:defRPr sz="1800">
                <a:solidFill>
                  <a:srgbClr val="000000"/>
                </a:solidFill>
              </a:defRPr>
            </a:pPr>
            <a:r>
              <a:rPr sz="2100"/>
              <a:t>adds only end kicks</a:t>
            </a:r>
          </a:p>
        </p:txBody>
      </p:sp>
      <p:sp>
        <p:nvSpPr>
          <p:cNvPr id="356" name="Shape 3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/>
              <a:t>78</a:t>
            </a:fld>
            <a:endParaRPr sz="1200"/>
          </a:p>
        </p:txBody>
      </p:sp>
      <p:grpSp>
        <p:nvGrpSpPr>
          <p:cNvPr id="359" name="Group 359" descr="C:\Users\erochepault\Documents\Undulator\19mm per 8mm gap\1610_2p9_24p0_I2.png"/>
          <p:cNvGrpSpPr/>
          <p:nvPr/>
        </p:nvGrpSpPr>
        <p:grpSpPr>
          <a:xfrm>
            <a:off x="7398551" y="1594265"/>
            <a:ext cx="3260076" cy="2440699"/>
            <a:chOff x="0" y="0"/>
            <a:chExt cx="3260075" cy="2440697"/>
          </a:xfrm>
        </p:grpSpPr>
        <p:sp>
          <p:nvSpPr>
            <p:cNvPr id="357" name="Shape 357"/>
            <p:cNvSpPr/>
            <p:nvPr/>
          </p:nvSpPr>
          <p:spPr>
            <a:xfrm>
              <a:off x="0" y="0"/>
              <a:ext cx="3260076" cy="2440698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32146" tIns="32146" rIns="32146" bIns="32146" numCol="1" anchor="ctr">
              <a:noAutofit/>
            </a:bodyPr>
            <a:lstStyle/>
            <a:p>
              <a:pPr lvl="0">
                <a:defRPr sz="1200">
                  <a:latin typeface="Calibri"/>
                  <a:ea typeface="Calibri"/>
                  <a:cs typeface="Calibri"/>
                  <a:sym typeface="Calibri"/>
                </a:defRPr>
              </a:pPr>
              <a:endParaRPr sz="1200"/>
            </a:p>
          </p:txBody>
        </p:sp>
        <p:pic>
          <p:nvPicPr>
            <p:cNvPr id="358" name="image16.png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260076" cy="24406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62" name="Group 362" descr="C:\Users\erochepault\Documents\Undulator\19mm per 8mm gap\1610_3p0_26p8_I2.png"/>
          <p:cNvGrpSpPr/>
          <p:nvPr/>
        </p:nvGrpSpPr>
        <p:grpSpPr>
          <a:xfrm>
            <a:off x="7401458" y="4037475"/>
            <a:ext cx="3254265" cy="2440699"/>
            <a:chOff x="0" y="0"/>
            <a:chExt cx="3254264" cy="2440697"/>
          </a:xfrm>
        </p:grpSpPr>
        <p:sp>
          <p:nvSpPr>
            <p:cNvPr id="360" name="Shape 360"/>
            <p:cNvSpPr/>
            <p:nvPr/>
          </p:nvSpPr>
          <p:spPr>
            <a:xfrm>
              <a:off x="0" y="0"/>
              <a:ext cx="3254265" cy="2440698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32146" tIns="32146" rIns="32146" bIns="32146" numCol="1" anchor="ctr">
              <a:noAutofit/>
            </a:bodyPr>
            <a:lstStyle/>
            <a:p>
              <a:pPr lvl="0">
                <a:defRPr sz="1200">
                  <a:latin typeface="Calibri"/>
                  <a:ea typeface="Calibri"/>
                  <a:cs typeface="Calibri"/>
                  <a:sym typeface="Calibri"/>
                </a:defRPr>
              </a:pPr>
              <a:endParaRPr sz="1200"/>
            </a:p>
          </p:txBody>
        </p:sp>
        <p:pic>
          <p:nvPicPr>
            <p:cNvPr id="361" name="image19.png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254265" cy="24406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63" name="Shape 363"/>
          <p:cNvSpPr/>
          <p:nvPr/>
        </p:nvSpPr>
        <p:spPr>
          <a:xfrm rot="5428228">
            <a:off x="8422299" y="3749643"/>
            <a:ext cx="1212148" cy="988277"/>
          </a:xfrm>
          <a:prstGeom prst="rightArrow">
            <a:avLst>
              <a:gd name="adj1" fmla="val 32000"/>
              <a:gd name="adj2" fmla="val 91022"/>
            </a:avLst>
          </a:prstGeom>
          <a:ln w="12700">
            <a:solidFill/>
            <a:miter lim="400000"/>
          </a:ln>
          <a:effectLst>
            <a:outerShdw blurRad="50800" dist="38100" dir="18900000" rotWithShape="0">
              <a:srgbClr val="000000">
                <a:alpha val="80000"/>
              </a:srgbClr>
            </a:outerShdw>
          </a:effectLst>
        </p:spPr>
        <p:txBody>
          <a:bodyPr lIns="35718" tIns="35718" rIns="35718" bIns="35718" anchor="ctr"/>
          <a:lstStyle/>
          <a:p>
            <a:pPr algn="ctr" defTabSz="584200">
              <a:defRPr sz="16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/>
          </a:p>
        </p:txBody>
      </p:sp>
      <p:pic>
        <p:nvPicPr>
          <p:cNvPr id="364" name="image20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1536086" y="2412345"/>
            <a:ext cx="5707064" cy="41111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15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" grpId="0" animBg="1" advAuto="0"/>
      <p:bldP spid="363" grpId="0" animBg="1" advAuto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image41.jpg" descr="probably-not -good-enough2.JPG"/>
          <p:cNvPicPr/>
          <p:nvPr/>
        </p:nvPicPr>
        <p:blipFill>
          <a:blip r:embed="rId2">
            <a:alphaModFix amt="65993"/>
          </a:blip>
          <a:stretch>
            <a:fillRect/>
          </a:stretch>
        </p:blipFill>
        <p:spPr>
          <a:xfrm>
            <a:off x="1550305" y="1675446"/>
            <a:ext cx="9102726" cy="4721623"/>
          </a:xfrm>
          <a:prstGeom prst="rect">
            <a:avLst/>
          </a:prstGeom>
          <a:ln w="3175">
            <a:miter lim="400000"/>
          </a:ln>
        </p:spPr>
      </p:pic>
      <p:sp>
        <p:nvSpPr>
          <p:cNvPr id="367" name="Shape 36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414781">
              <a:defRPr sz="2982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t>Tuning for internal trajectory and phase errors</a:t>
            </a:r>
          </a:p>
        </p:txBody>
      </p:sp>
      <p:sp>
        <p:nvSpPr>
          <p:cNvPr id="368" name="Shape 368"/>
          <p:cNvSpPr>
            <a:spLocks noGrp="1"/>
          </p:cNvSpPr>
          <p:nvPr>
            <p:ph type="body" idx="1"/>
          </p:nvPr>
        </p:nvSpPr>
        <p:spPr>
          <a:xfrm>
            <a:off x="1978154" y="1559490"/>
            <a:ext cx="7744933" cy="3283775"/>
          </a:xfrm>
          <a:prstGeom prst="rect">
            <a:avLst/>
          </a:prstGeom>
        </p:spPr>
        <p:txBody>
          <a:bodyPr/>
          <a:lstStyle/>
          <a:p>
            <a:pPr marL="324852" indent="-324852">
              <a:defRPr sz="1800">
                <a:solidFill>
                  <a:srgbClr val="000000"/>
                </a:solidFill>
              </a:defRPr>
            </a:pPr>
            <a:r>
              <a:rPr sz="2700" b="1">
                <a:latin typeface="+mj-lt"/>
                <a:ea typeface="+mj-ea"/>
                <a:cs typeface="+mj-cs"/>
                <a:sym typeface="Helvetica"/>
              </a:rPr>
              <a:t>Concept of in-situ tuning of undulators</a:t>
            </a:r>
          </a:p>
          <a:p>
            <a:pPr marL="647700" lvl="1" indent="-190500">
              <a:defRPr sz="1800">
                <a:solidFill>
                  <a:srgbClr val="000000"/>
                </a:solidFill>
              </a:defRPr>
            </a:pPr>
            <a:r>
              <a:rPr sz="1500" b="1">
                <a:latin typeface="+mj-lt"/>
                <a:ea typeface="+mj-ea"/>
                <a:cs typeface="+mj-cs"/>
                <a:sym typeface="Helvetica"/>
              </a:rPr>
              <a:t>Selectable correction locations</a:t>
            </a:r>
          </a:p>
          <a:p>
            <a:pPr marL="647700" lvl="1" indent="-190500">
              <a:defRPr sz="1800">
                <a:solidFill>
                  <a:srgbClr val="000000"/>
                </a:solidFill>
              </a:defRPr>
            </a:pPr>
            <a:r>
              <a:rPr sz="1500" b="1">
                <a:latin typeface="+mj-lt"/>
                <a:ea typeface="+mj-ea"/>
                <a:cs typeface="+mj-cs"/>
                <a:sym typeface="Helvetica"/>
              </a:rPr>
              <a:t>Corrections at all locations have the same strength</a:t>
            </a:r>
          </a:p>
          <a:p>
            <a:pPr marL="647700" lvl="1" indent="-190500">
              <a:defRPr sz="1800">
                <a:solidFill>
                  <a:srgbClr val="000000"/>
                </a:solidFill>
              </a:defRPr>
            </a:pPr>
            <a:r>
              <a:rPr sz="1500" b="1">
                <a:latin typeface="+mj-lt"/>
                <a:ea typeface="+mj-ea"/>
                <a:cs typeface="+mj-cs"/>
                <a:sym typeface="Helvetica"/>
              </a:rPr>
              <a:t>Strength can be varied with a single power supply as a function of the undulator field strength</a:t>
            </a:r>
          </a:p>
        </p:txBody>
      </p:sp>
      <p:sp>
        <p:nvSpPr>
          <p:cNvPr id="369" name="Shape 3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/>
              <a:t>79</a:t>
            </a:fld>
            <a:endParaRPr sz="1200"/>
          </a:p>
        </p:txBody>
      </p:sp>
      <p:grpSp>
        <p:nvGrpSpPr>
          <p:cNvPr id="372" name="Group 372"/>
          <p:cNvGrpSpPr/>
          <p:nvPr/>
        </p:nvGrpSpPr>
        <p:grpSpPr>
          <a:xfrm>
            <a:off x="2353503" y="5392351"/>
            <a:ext cx="7744935" cy="1074740"/>
            <a:chOff x="-114300" y="-76200"/>
            <a:chExt cx="7744933" cy="1074738"/>
          </a:xfrm>
        </p:grpSpPr>
        <p:sp>
          <p:nvSpPr>
            <p:cNvPr id="371" name="Shape 371"/>
            <p:cNvSpPr/>
            <p:nvPr/>
          </p:nvSpPr>
          <p:spPr>
            <a:xfrm>
              <a:off x="0" y="129054"/>
              <a:ext cx="7529033" cy="626130"/>
            </a:xfrm>
            <a:prstGeom prst="rect">
              <a:avLst/>
            </a:prstGeom>
            <a:solidFill>
              <a:srgbClr val="DCDEE0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numCol="1" anchor="ctr">
              <a:spAutoFit/>
            </a:bodyPr>
            <a:lstStyle>
              <a:lvl1pPr algn="ctr" defTabSz="584200">
                <a:defRPr sz="2600" i="1">
                  <a:solidFill>
                    <a:srgbClr val="88540A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t>Once correction locations and current calibration are known, hardwire with final system</a:t>
              </a:r>
            </a:p>
          </p:txBody>
        </p:sp>
        <p:pic>
          <p:nvPicPr>
            <p:cNvPr id="370" name="Picture 369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-114300" y="-76200"/>
              <a:ext cx="7744933" cy="107473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2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Undulators Are Used To Produce High Brightness Synchrotron Radiation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205" y="1243941"/>
            <a:ext cx="11753668" cy="196500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Most undulators in operation around the world use permanent magnet (PM) technology</a:t>
            </a:r>
          </a:p>
          <a:p>
            <a:r>
              <a:rPr lang="en-US" dirty="0"/>
              <a:t>Magnetic field strength is used to tune the photon wavelength</a:t>
            </a:r>
          </a:p>
          <a:p>
            <a:pPr lvl="1"/>
            <a:r>
              <a:rPr lang="en-US" dirty="0"/>
              <a:t>Adjust gap in PM undulator</a:t>
            </a:r>
          </a:p>
          <a:p>
            <a:pPr lvl="1"/>
            <a:r>
              <a:rPr lang="en-US" dirty="0"/>
              <a:t>Adjust current in superconducting undulator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324600" y="2514600"/>
            <a:ext cx="5562600" cy="3576372"/>
            <a:chOff x="0" y="1252729"/>
            <a:chExt cx="9144000" cy="5605271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1252729"/>
              <a:ext cx="9144000" cy="5605271"/>
              <a:chOff x="0" y="1252729"/>
              <a:chExt cx="9144000" cy="5605271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1252729"/>
                <a:ext cx="9144000" cy="5605271"/>
              </a:xfrm>
              <a:prstGeom prst="rect">
                <a:avLst/>
              </a:prstGeom>
            </p:spPr>
          </p:pic>
          <p:sp>
            <p:nvSpPr>
              <p:cNvPr id="37" name="TextBox 36"/>
              <p:cNvSpPr txBox="1"/>
              <p:nvPr/>
            </p:nvSpPr>
            <p:spPr>
              <a:xfrm>
                <a:off x="0" y="6478786"/>
                <a:ext cx="2233305" cy="307777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Arial Narrow Bold" panose="020B0706020202030204" pitchFamily="34" charset="0"/>
                  </a:rPr>
                  <a:t>LCLS-II Soft X-Ray Undulator</a:t>
                </a:r>
              </a:p>
            </p:txBody>
          </p:sp>
        </p:grpSp>
        <p:cxnSp>
          <p:nvCxnSpPr>
            <p:cNvPr id="10" name="Straight Arrow Connector 9"/>
            <p:cNvCxnSpPr/>
            <p:nvPr/>
          </p:nvCxnSpPr>
          <p:spPr>
            <a:xfrm>
              <a:off x="3982567" y="4920758"/>
              <a:ext cx="199943" cy="104799"/>
            </a:xfrm>
            <a:prstGeom prst="straightConnector1">
              <a:avLst/>
            </a:prstGeom>
            <a:ln w="22225" cap="rnd">
              <a:solidFill>
                <a:srgbClr val="FFFF4F"/>
              </a:solidFill>
              <a:headEnd type="none" w="med" len="med"/>
              <a:tailEnd type="triangle" w="med" len="lg"/>
            </a:ln>
            <a:effectLst>
              <a:glow rad="50800">
                <a:srgbClr val="FFFE4B">
                  <a:alpha val="28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3642612" y="4700440"/>
              <a:ext cx="153092" cy="104799"/>
            </a:xfrm>
            <a:prstGeom prst="straightConnector1">
              <a:avLst/>
            </a:prstGeom>
            <a:ln w="19050" cap="rnd">
              <a:solidFill>
                <a:srgbClr val="FFFF4F"/>
              </a:solidFill>
              <a:headEnd type="none" w="med" len="med"/>
              <a:tailEnd type="triangle" w="med" len="lg"/>
            </a:ln>
            <a:effectLst>
              <a:glow rad="50800">
                <a:srgbClr val="FFFE4B">
                  <a:alpha val="28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3046316" y="4348272"/>
              <a:ext cx="77594" cy="46794"/>
            </a:xfrm>
            <a:prstGeom prst="straightConnector1">
              <a:avLst/>
            </a:prstGeom>
            <a:ln w="22225" cap="rnd">
              <a:solidFill>
                <a:srgbClr val="FFFF4F"/>
              </a:solidFill>
              <a:headEnd type="none" w="med" len="med"/>
              <a:tailEnd type="triangle" w="sm" len="med"/>
            </a:ln>
            <a:effectLst>
              <a:glow rad="50800">
                <a:srgbClr val="FFFE4B">
                  <a:alpha val="28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3439122" y="4298748"/>
              <a:ext cx="77594" cy="46794"/>
            </a:xfrm>
            <a:prstGeom prst="straightConnector1">
              <a:avLst/>
            </a:prstGeom>
            <a:ln w="22225" cap="rnd">
              <a:solidFill>
                <a:srgbClr val="FFFF4F"/>
              </a:solidFill>
              <a:headEnd type="none" w="med" len="med"/>
              <a:tailEnd type="triangle" w="sm" len="med"/>
            </a:ln>
            <a:effectLst>
              <a:glow rad="50800">
                <a:srgbClr val="FFFE4B">
                  <a:alpha val="28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3126573" y="4146113"/>
              <a:ext cx="77594" cy="46794"/>
            </a:xfrm>
            <a:prstGeom prst="straightConnector1">
              <a:avLst/>
            </a:prstGeom>
            <a:ln w="22225" cap="rnd">
              <a:solidFill>
                <a:srgbClr val="FFFF4F"/>
              </a:solidFill>
              <a:headEnd type="none" w="med" len="med"/>
              <a:tailEnd type="triangle" w="sm" len="med"/>
            </a:ln>
            <a:effectLst>
              <a:glow rad="50800">
                <a:srgbClr val="FFFE4B">
                  <a:alpha val="28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3330809" y="4508660"/>
              <a:ext cx="77594" cy="46794"/>
            </a:xfrm>
            <a:prstGeom prst="straightConnector1">
              <a:avLst/>
            </a:prstGeom>
            <a:ln w="22225" cap="rnd">
              <a:solidFill>
                <a:srgbClr val="FFFF4F"/>
              </a:solidFill>
              <a:headEnd type="none" w="med" len="med"/>
              <a:tailEnd type="triangle" w="sm" len="med"/>
            </a:ln>
            <a:effectLst>
              <a:glow rad="50800">
                <a:srgbClr val="FFFE4B">
                  <a:alpha val="28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4488742" y="5163019"/>
              <a:ext cx="218671" cy="149691"/>
            </a:xfrm>
            <a:prstGeom prst="straightConnector1">
              <a:avLst/>
            </a:prstGeom>
            <a:ln w="28575" cap="rnd">
              <a:solidFill>
                <a:srgbClr val="FFFF4F"/>
              </a:solidFill>
              <a:headEnd type="none" w="med" len="med"/>
              <a:tailEnd type="triangle" w="med" len="lg"/>
            </a:ln>
            <a:effectLst>
              <a:glow rad="50800">
                <a:srgbClr val="FFFE4B">
                  <a:alpha val="28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4707902" y="4813476"/>
              <a:ext cx="188501" cy="115991"/>
            </a:xfrm>
            <a:prstGeom prst="straightConnector1">
              <a:avLst/>
            </a:prstGeom>
            <a:ln w="22225" cap="rnd">
              <a:solidFill>
                <a:srgbClr val="FFFF4F"/>
              </a:solidFill>
              <a:headEnd type="none" w="med" len="med"/>
              <a:tailEnd type="triangle" w="med" len="lg"/>
            </a:ln>
            <a:effectLst>
              <a:glow rad="50800">
                <a:srgbClr val="FFFE4B">
                  <a:alpha val="28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352552" y="5041629"/>
              <a:ext cx="254378" cy="141444"/>
            </a:xfrm>
            <a:prstGeom prst="straightConnector1">
              <a:avLst/>
            </a:prstGeom>
            <a:ln w="31750" cap="rnd">
              <a:solidFill>
                <a:srgbClr val="FFFF4F"/>
              </a:solidFill>
              <a:headEnd type="none" w="med" len="med"/>
              <a:tailEnd type="triangle" w="med" len="lg"/>
            </a:ln>
            <a:effectLst>
              <a:glow rad="50800">
                <a:srgbClr val="FFFE4B">
                  <a:alpha val="28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5152535" y="5528336"/>
              <a:ext cx="332984" cy="193195"/>
            </a:xfrm>
            <a:prstGeom prst="straightConnector1">
              <a:avLst/>
            </a:prstGeom>
            <a:ln w="41275" cap="rnd">
              <a:solidFill>
                <a:srgbClr val="FFFF4F"/>
              </a:solidFill>
              <a:headEnd type="none" w="med" len="med"/>
              <a:tailEnd type="triangle" w="med" len="lg"/>
            </a:ln>
            <a:effectLst>
              <a:glow rad="50800">
                <a:srgbClr val="FFFE4B">
                  <a:alpha val="28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6078517" y="6066542"/>
              <a:ext cx="366852" cy="186441"/>
            </a:xfrm>
            <a:prstGeom prst="straightConnector1">
              <a:avLst/>
            </a:prstGeom>
            <a:ln w="41275" cap="rnd">
              <a:solidFill>
                <a:srgbClr val="FFFF4F"/>
              </a:solidFill>
              <a:headEnd type="none" w="med" len="med"/>
              <a:tailEnd type="triangle" w="med" len="lg"/>
            </a:ln>
            <a:effectLst>
              <a:glow rad="50800">
                <a:srgbClr val="FFFE4B">
                  <a:alpha val="28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7260521" y="5878655"/>
              <a:ext cx="356109" cy="187887"/>
            </a:xfrm>
            <a:prstGeom prst="straightConnector1">
              <a:avLst/>
            </a:prstGeom>
            <a:ln w="41275" cap="rnd">
              <a:solidFill>
                <a:srgbClr val="FFFF4F"/>
              </a:solidFill>
              <a:headEnd type="none" w="med" len="med"/>
              <a:tailEnd type="triangle" w="med" len="lg"/>
            </a:ln>
            <a:effectLst>
              <a:glow rad="50800">
                <a:srgbClr val="FFFE4B">
                  <a:alpha val="28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6118622" y="5421570"/>
              <a:ext cx="311871" cy="175630"/>
            </a:xfrm>
            <a:prstGeom prst="straightConnector1">
              <a:avLst/>
            </a:prstGeom>
            <a:ln w="41275" cap="rnd">
              <a:solidFill>
                <a:srgbClr val="FFFF4F"/>
              </a:solidFill>
              <a:headEnd type="none" w="med" len="med"/>
              <a:tailEnd type="triangle" w="med" len="lg"/>
            </a:ln>
            <a:effectLst>
              <a:glow rad="50800">
                <a:srgbClr val="FFFE4B">
                  <a:alpha val="28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0" y="6478786"/>
              <a:ext cx="2233305" cy="30777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 Narrow Bold" panose="020B0706020202030204" pitchFamily="34" charset="0"/>
                </a:rPr>
                <a:t>LCLS-II Soft X-Ray Undulator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2798366" y="4202487"/>
              <a:ext cx="77594" cy="46794"/>
            </a:xfrm>
            <a:prstGeom prst="straightConnector1">
              <a:avLst/>
            </a:prstGeom>
            <a:ln w="22225" cap="rnd">
              <a:solidFill>
                <a:srgbClr val="FFFF4F"/>
              </a:solidFill>
              <a:headEnd type="none" w="med" len="med"/>
              <a:tailEnd type="triangle" w="sm" len="med"/>
            </a:ln>
            <a:effectLst>
              <a:glow rad="50800">
                <a:srgbClr val="FFFE4B">
                  <a:alpha val="28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2524046" y="4061310"/>
              <a:ext cx="77594" cy="46794"/>
            </a:xfrm>
            <a:prstGeom prst="straightConnector1">
              <a:avLst/>
            </a:prstGeom>
            <a:ln w="22225" cap="rnd">
              <a:solidFill>
                <a:srgbClr val="FFFF4F"/>
              </a:solidFill>
              <a:headEnd type="none" w="med" len="med"/>
              <a:tailEnd type="triangle" w="sm" len="med"/>
            </a:ln>
            <a:effectLst>
              <a:glow rad="50800">
                <a:srgbClr val="FFFE4B">
                  <a:alpha val="28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2314547" y="3937550"/>
              <a:ext cx="77594" cy="46794"/>
            </a:xfrm>
            <a:prstGeom prst="straightConnector1">
              <a:avLst/>
            </a:prstGeom>
            <a:ln w="22225" cap="rnd">
              <a:solidFill>
                <a:srgbClr val="FFFF4F"/>
              </a:solidFill>
              <a:headEnd type="none" w="med" len="med"/>
              <a:tailEnd type="triangle" w="sm" len="med"/>
            </a:ln>
            <a:effectLst>
              <a:glow rad="50800">
                <a:srgbClr val="FFFE4B">
                  <a:alpha val="28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2161293" y="3866511"/>
              <a:ext cx="77594" cy="46794"/>
            </a:xfrm>
            <a:prstGeom prst="straightConnector1">
              <a:avLst/>
            </a:prstGeom>
            <a:ln w="22225" cap="rnd">
              <a:solidFill>
                <a:srgbClr val="FFFF4F"/>
              </a:solidFill>
              <a:headEnd type="none" w="med" len="med"/>
              <a:tailEnd type="triangle" w="sm" len="med"/>
            </a:ln>
            <a:effectLst>
              <a:glow rad="50800">
                <a:srgbClr val="FFFE4B">
                  <a:alpha val="28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1997763" y="3762093"/>
              <a:ext cx="77594" cy="46794"/>
            </a:xfrm>
            <a:prstGeom prst="straightConnector1">
              <a:avLst/>
            </a:prstGeom>
            <a:ln w="22225" cap="rnd">
              <a:solidFill>
                <a:srgbClr val="FFFF4F"/>
              </a:solidFill>
              <a:headEnd type="none" w="med" len="med"/>
              <a:tailEnd type="triangle" w="sm" len="med"/>
            </a:ln>
            <a:effectLst>
              <a:glow rad="50800">
                <a:srgbClr val="FFFE4B">
                  <a:alpha val="28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2877549" y="4008570"/>
              <a:ext cx="77594" cy="46794"/>
            </a:xfrm>
            <a:prstGeom prst="straightConnector1">
              <a:avLst/>
            </a:prstGeom>
            <a:ln w="22225" cap="rnd">
              <a:solidFill>
                <a:srgbClr val="FFFF4F"/>
              </a:solidFill>
              <a:headEnd type="none" w="med" len="med"/>
              <a:tailEnd type="triangle" w="sm" len="med"/>
            </a:ln>
            <a:effectLst>
              <a:glow rad="50800">
                <a:srgbClr val="FFFE4B">
                  <a:alpha val="28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2631331" y="3901773"/>
              <a:ext cx="77594" cy="46794"/>
            </a:xfrm>
            <a:prstGeom prst="straightConnector1">
              <a:avLst/>
            </a:prstGeom>
            <a:ln w="22225" cap="rnd">
              <a:solidFill>
                <a:srgbClr val="FFFF4F"/>
              </a:solidFill>
              <a:headEnd type="none" w="med" len="med"/>
              <a:tailEnd type="triangle" w="sm" len="med"/>
            </a:ln>
            <a:effectLst>
              <a:glow rad="50800">
                <a:srgbClr val="FFFE4B">
                  <a:alpha val="28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2435027" y="3819717"/>
              <a:ext cx="77594" cy="46794"/>
            </a:xfrm>
            <a:prstGeom prst="straightConnector1">
              <a:avLst/>
            </a:prstGeom>
            <a:ln w="22225" cap="rnd">
              <a:solidFill>
                <a:srgbClr val="FFFF4F"/>
              </a:solidFill>
              <a:headEnd type="none" w="med" len="med"/>
              <a:tailEnd type="triangle" w="sm" len="med"/>
            </a:ln>
            <a:effectLst>
              <a:glow rad="50800">
                <a:srgbClr val="FFFE4B">
                  <a:alpha val="28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2265601" y="3750646"/>
              <a:ext cx="77594" cy="46794"/>
            </a:xfrm>
            <a:prstGeom prst="straightConnector1">
              <a:avLst/>
            </a:prstGeom>
            <a:ln w="22225" cap="rnd">
              <a:solidFill>
                <a:srgbClr val="FFFF4F"/>
              </a:solidFill>
              <a:headEnd type="none" w="med" len="med"/>
              <a:tailEnd type="triangle" w="sm" len="med"/>
            </a:ln>
            <a:effectLst>
              <a:glow rad="50800">
                <a:srgbClr val="FFFE4B">
                  <a:alpha val="28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4107426" y="4593158"/>
              <a:ext cx="188501" cy="115991"/>
            </a:xfrm>
            <a:prstGeom prst="straightConnector1">
              <a:avLst/>
            </a:prstGeom>
            <a:ln w="22225" cap="rnd">
              <a:solidFill>
                <a:srgbClr val="FFFF4F"/>
              </a:solidFill>
              <a:headEnd type="none" w="med" len="med"/>
              <a:tailEnd type="triangle" w="med" len="lg"/>
            </a:ln>
            <a:effectLst>
              <a:glow rad="50800">
                <a:srgbClr val="FFFE4B">
                  <a:alpha val="28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3709641" y="4424968"/>
              <a:ext cx="188501" cy="115991"/>
            </a:xfrm>
            <a:prstGeom prst="straightConnector1">
              <a:avLst/>
            </a:prstGeom>
            <a:ln w="19050" cap="rnd">
              <a:solidFill>
                <a:srgbClr val="FFFF4F"/>
              </a:solidFill>
              <a:headEnd type="none" w="med" len="med"/>
              <a:tailEnd type="triangle" w="med" len="lg"/>
            </a:ln>
            <a:effectLst>
              <a:glow rad="50800">
                <a:srgbClr val="FFFE4B">
                  <a:alpha val="28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1906654" y="4053361"/>
                <a:ext cx="2428292" cy="8373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  <m:d>
                        <m:dPr>
                          <m:ctrlPr>
                            <a:rPr lang="en-US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tx2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6654" y="4053361"/>
                <a:ext cx="2428292" cy="83734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1862558" y="5016498"/>
                <a:ext cx="1610761" cy="7637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2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558" y="5016498"/>
                <a:ext cx="1610761" cy="7637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>
            <a:off x="1599079" y="3616587"/>
            <a:ext cx="3474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+mj-lt"/>
              </a:rPr>
              <a:t>First Harmonic Radiation</a:t>
            </a:r>
          </a:p>
        </p:txBody>
      </p:sp>
    </p:spTree>
    <p:extLst>
      <p:ext uri="{BB962C8B-B14F-4D97-AF65-F5344CB8AC3E}">
        <p14:creationId xmlns:p14="http://schemas.microsoft.com/office/powerpoint/2010/main" val="24012853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>
            <a:spLocks noGrp="1"/>
          </p:cNvSpPr>
          <p:nvPr>
            <p:ph type="title"/>
          </p:nvPr>
        </p:nvSpPr>
        <p:spPr>
          <a:xfrm>
            <a:off x="2015790" y="264669"/>
            <a:ext cx="7814433" cy="631046"/>
          </a:xfrm>
          <a:prstGeom prst="rect">
            <a:avLst/>
          </a:prstGeom>
        </p:spPr>
        <p:txBody>
          <a:bodyPr>
            <a:normAutofit/>
          </a:bodyPr>
          <a:lstStyle>
            <a:lvl1pPr defTabSz="514095">
              <a:defRPr sz="3696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t>Pole Errors</a:t>
            </a:r>
          </a:p>
        </p:txBody>
      </p:sp>
      <p:sp>
        <p:nvSpPr>
          <p:cNvPr id="375" name="Shape 375"/>
          <p:cNvSpPr>
            <a:spLocks noGrp="1"/>
          </p:cNvSpPr>
          <p:nvPr>
            <p:ph type="body" idx="1"/>
          </p:nvPr>
        </p:nvSpPr>
        <p:spPr>
          <a:xfrm>
            <a:off x="1364320" y="442697"/>
            <a:ext cx="7571502" cy="3060234"/>
          </a:xfrm>
          <a:prstGeom prst="rect">
            <a:avLst/>
          </a:prstGeom>
        </p:spPr>
        <p:txBody>
          <a:bodyPr/>
          <a:lstStyle/>
          <a:p>
            <a:pPr marL="205739" indent="-205739">
              <a:lnSpc>
                <a:spcPct val="80000"/>
              </a:lnSpc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Field error is maximum at the center of the pole (even function)</a:t>
            </a:r>
          </a:p>
          <a:p>
            <a:pPr marL="664369" lvl="1" indent="-207169">
              <a:lnSpc>
                <a:spcPct val="80000"/>
              </a:lnSpc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Produces a net kick</a:t>
            </a:r>
          </a:p>
          <a:p>
            <a:pPr marL="664369" lvl="1" indent="-207169">
              <a:lnSpc>
                <a:spcPct val="80000"/>
              </a:lnSpc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Displacement grows linearly with distance</a:t>
            </a:r>
          </a:p>
          <a:p>
            <a:pPr marL="664369" lvl="1" indent="-207169">
              <a:lnSpc>
                <a:spcPct val="80000"/>
              </a:lnSpc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Pole height error scales as δh/g where g is the gap</a:t>
            </a:r>
          </a:p>
          <a:p>
            <a:pPr marL="664369" lvl="1" indent="-207169">
              <a:lnSpc>
                <a:spcPct val="80000"/>
              </a:lnSpc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Pole length error scales as δ</a:t>
            </a:r>
            <a:r>
              <a:rPr>
                <a:solidFill>
                  <a:srgbClr val="FFFFFF"/>
                </a:solidFill>
                <a:latin typeface="Menlo"/>
                <a:ea typeface="Menlo"/>
                <a:cs typeface="Menlo"/>
                <a:sym typeface="Menlo"/>
              </a:rPr>
              <a:t>l</a:t>
            </a:r>
            <a:r>
              <a:rPr>
                <a:solidFill>
                  <a:srgbClr val="FFFFFF"/>
                </a:solidFill>
              </a:rPr>
              <a:t>/</a:t>
            </a:r>
            <a:r>
              <a:rPr>
                <a:solidFill>
                  <a:srgbClr val="FFFFFF"/>
                </a:solidFill>
                <a:latin typeface="Menlo"/>
                <a:ea typeface="Menlo"/>
                <a:cs typeface="Menlo"/>
                <a:sym typeface="Menlo"/>
              </a:rPr>
              <a:t>l</a:t>
            </a:r>
            <a:r>
              <a:rPr>
                <a:solidFill>
                  <a:srgbClr val="FFFFFF"/>
                </a:solidFill>
              </a:rPr>
              <a:t> (very sensitive since </a:t>
            </a:r>
            <a:r>
              <a:rPr>
                <a:solidFill>
                  <a:srgbClr val="FFFFFF"/>
                </a:solidFill>
                <a:latin typeface="Menlo"/>
                <a:ea typeface="Menlo"/>
                <a:cs typeface="Menlo"/>
                <a:sym typeface="Menlo"/>
              </a:rPr>
              <a:t>l</a:t>
            </a:r>
            <a:r>
              <a:rPr>
                <a:solidFill>
                  <a:srgbClr val="FFFFFF"/>
                </a:solidFill>
              </a:rPr>
              <a:t> is the smallest dimension)</a:t>
            </a:r>
          </a:p>
        </p:txBody>
      </p:sp>
      <p:sp>
        <p:nvSpPr>
          <p:cNvPr id="376" name="Shape 3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/>
              <a:t>80</a:t>
            </a:fld>
            <a:endParaRPr sz="1200"/>
          </a:p>
        </p:txBody>
      </p:sp>
      <p:grpSp>
        <p:nvGrpSpPr>
          <p:cNvPr id="388" name="Group 388"/>
          <p:cNvGrpSpPr/>
          <p:nvPr/>
        </p:nvGrpSpPr>
        <p:grpSpPr>
          <a:xfrm>
            <a:off x="1553209" y="3056875"/>
            <a:ext cx="9085582" cy="3470926"/>
            <a:chOff x="0" y="101599"/>
            <a:chExt cx="9085580" cy="3470925"/>
          </a:xfrm>
        </p:grpSpPr>
        <p:pic>
          <p:nvPicPr>
            <p:cNvPr id="377" name="image24.pdf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162387"/>
              <a:ext cx="4538731" cy="34101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8" name="image25.pdf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546850" y="162387"/>
              <a:ext cx="4538731" cy="34101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9" name="Shape 379"/>
            <p:cNvSpPr/>
            <p:nvPr/>
          </p:nvSpPr>
          <p:spPr>
            <a:xfrm>
              <a:off x="1132652" y="101599"/>
              <a:ext cx="2303911" cy="3736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sz="1800"/>
              </a:lvl1pPr>
            </a:lstStyle>
            <a:p>
              <a:pPr lvl="0"/>
              <a:r>
                <a:t>Magnetic Field Error</a:t>
              </a:r>
            </a:p>
          </p:txBody>
        </p:sp>
        <p:sp>
          <p:nvSpPr>
            <p:cNvPr id="380" name="Shape 380"/>
            <p:cNvSpPr/>
            <p:nvPr/>
          </p:nvSpPr>
          <p:spPr>
            <a:xfrm>
              <a:off x="5368259" y="114299"/>
              <a:ext cx="3021810" cy="3736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sz="1800"/>
              </a:lvl1pPr>
            </a:lstStyle>
            <a:p>
              <a:pPr lvl="0"/>
              <a:r>
                <a:t>Second Field Integral Error</a:t>
              </a:r>
            </a:p>
          </p:txBody>
        </p:sp>
        <p:sp>
          <p:nvSpPr>
            <p:cNvPr id="381" name="Shape 381"/>
            <p:cNvSpPr/>
            <p:nvPr/>
          </p:nvSpPr>
          <p:spPr>
            <a:xfrm>
              <a:off x="2445285" y="757808"/>
              <a:ext cx="1632040" cy="3736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sz="1800"/>
              </a:lvl1pPr>
            </a:lstStyle>
            <a:p>
              <a:pPr lvl="0"/>
              <a:r>
                <a:t>100 μm errors</a:t>
              </a:r>
            </a:p>
          </p:txBody>
        </p:sp>
        <p:sp>
          <p:nvSpPr>
            <p:cNvPr id="382" name="Shape 382"/>
            <p:cNvSpPr/>
            <p:nvPr/>
          </p:nvSpPr>
          <p:spPr>
            <a:xfrm>
              <a:off x="5192340" y="893131"/>
              <a:ext cx="1632040" cy="3736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sz="1800"/>
              </a:lvl1pPr>
            </a:lstStyle>
            <a:p>
              <a:pPr lvl="0"/>
              <a:r>
                <a:t>100 μm errors</a:t>
              </a:r>
            </a:p>
          </p:txBody>
        </p:sp>
        <p:sp>
          <p:nvSpPr>
            <p:cNvPr id="383" name="Shape 383"/>
            <p:cNvSpPr/>
            <p:nvPr/>
          </p:nvSpPr>
          <p:spPr>
            <a:xfrm>
              <a:off x="604893" y="405968"/>
              <a:ext cx="1542682" cy="657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sz="1800"/>
              </a:lvl1pPr>
            </a:lstStyle>
            <a:p>
              <a:pPr lvl="0"/>
              <a:r>
                <a:t>On-Axis field = 2.2 T</a:t>
              </a:r>
            </a:p>
          </p:txBody>
        </p:sp>
        <p:sp>
          <p:nvSpPr>
            <p:cNvPr id="384" name="Shape 384"/>
            <p:cNvSpPr/>
            <p:nvPr/>
          </p:nvSpPr>
          <p:spPr>
            <a:xfrm flipV="1">
              <a:off x="5733631" y="2679393"/>
              <a:ext cx="1" cy="40597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/>
            </a:p>
          </p:txBody>
        </p:sp>
        <p:sp>
          <p:nvSpPr>
            <p:cNvPr id="385" name="Shape 385"/>
            <p:cNvSpPr/>
            <p:nvPr/>
          </p:nvSpPr>
          <p:spPr>
            <a:xfrm>
              <a:off x="5318681" y="2691826"/>
              <a:ext cx="273433" cy="3736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sz="1800"/>
              </a:lvl1pPr>
            </a:lstStyle>
            <a:p>
              <a:pPr lvl="0"/>
              <a:r>
                <a:t>K</a:t>
              </a:r>
            </a:p>
          </p:txBody>
        </p:sp>
        <p:sp>
          <p:nvSpPr>
            <p:cNvPr id="386" name="Shape 386"/>
            <p:cNvSpPr/>
            <p:nvPr/>
          </p:nvSpPr>
          <p:spPr>
            <a:xfrm>
              <a:off x="5435921" y="1555113"/>
              <a:ext cx="1710657" cy="3736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sz="1800">
                  <a:solidFill>
                    <a:srgbClr val="3333FF"/>
                  </a:solidFill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t>K = 0.19 T-mm</a:t>
              </a:r>
            </a:p>
          </p:txBody>
        </p:sp>
        <p:sp>
          <p:nvSpPr>
            <p:cNvPr id="387" name="Shape 387"/>
            <p:cNvSpPr/>
            <p:nvPr/>
          </p:nvSpPr>
          <p:spPr>
            <a:xfrm>
              <a:off x="6572633" y="2273424"/>
              <a:ext cx="1846126" cy="3736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sz="1800">
                  <a:solidFill>
                    <a:srgbClr val="FF0000"/>
                  </a:solidFill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t>K = 0.047 T-mm</a:t>
              </a:r>
            </a:p>
          </p:txBody>
        </p:sp>
      </p:grpSp>
      <p:grpSp>
        <p:nvGrpSpPr>
          <p:cNvPr id="400" name="Group 400"/>
          <p:cNvGrpSpPr/>
          <p:nvPr/>
        </p:nvGrpSpPr>
        <p:grpSpPr>
          <a:xfrm>
            <a:off x="8716587" y="802778"/>
            <a:ext cx="1625014" cy="1767133"/>
            <a:chOff x="0" y="0"/>
            <a:chExt cx="1625012" cy="1767132"/>
          </a:xfrm>
        </p:grpSpPr>
        <p:grpSp>
          <p:nvGrpSpPr>
            <p:cNvPr id="398" name="Group 398"/>
            <p:cNvGrpSpPr/>
            <p:nvPr/>
          </p:nvGrpSpPr>
          <p:grpSpPr>
            <a:xfrm>
              <a:off x="0" y="0"/>
              <a:ext cx="1625012" cy="1524000"/>
              <a:chOff x="0" y="0"/>
              <a:chExt cx="1625011" cy="1524000"/>
            </a:xfrm>
          </p:grpSpPr>
          <p:sp>
            <p:nvSpPr>
              <p:cNvPr id="389" name="Shape 389"/>
              <p:cNvSpPr/>
              <p:nvPr/>
            </p:nvSpPr>
            <p:spPr>
              <a:xfrm>
                <a:off x="2820" y="824089"/>
                <a:ext cx="304801" cy="609601"/>
              </a:xfrm>
              <a:prstGeom prst="rect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1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0" name="Shape 390"/>
              <p:cNvSpPr/>
              <p:nvPr/>
            </p:nvSpPr>
            <p:spPr>
              <a:xfrm>
                <a:off x="764821" y="824089"/>
                <a:ext cx="304801" cy="609601"/>
              </a:xfrm>
              <a:prstGeom prst="rect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1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1" name="Shape 391"/>
              <p:cNvSpPr/>
              <p:nvPr/>
            </p:nvSpPr>
            <p:spPr>
              <a:xfrm>
                <a:off x="304800" y="824089"/>
                <a:ext cx="457200" cy="609601"/>
              </a:xfrm>
              <a:prstGeom prst="rect">
                <a:avLst/>
              </a:prstGeom>
              <a:solidFill>
                <a:srgbClr val="1DBB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1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2" name="Shape 392"/>
              <p:cNvSpPr/>
              <p:nvPr/>
            </p:nvSpPr>
            <p:spPr>
              <a:xfrm>
                <a:off x="0" y="0"/>
                <a:ext cx="1066800" cy="838200"/>
              </a:xfrm>
              <a:prstGeom prst="rect">
                <a:avLst/>
              </a:prstGeom>
              <a:solidFill>
                <a:srgbClr val="1DBB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1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3" name="Shape 393"/>
              <p:cNvSpPr/>
              <p:nvPr/>
            </p:nvSpPr>
            <p:spPr>
              <a:xfrm>
                <a:off x="1205089" y="107623"/>
                <a:ext cx="419922" cy="2769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914400">
                  <a:defRPr sz="1800"/>
                </a:lvl1pPr>
              </a:lstStyle>
              <a:p>
                <a:pPr lvl="0"/>
                <a:r>
                  <a:t>Pole</a:t>
                </a:r>
              </a:p>
            </p:txBody>
          </p:sp>
          <p:sp>
            <p:nvSpPr>
              <p:cNvPr id="394" name="Shape 394"/>
              <p:cNvSpPr/>
              <p:nvPr/>
            </p:nvSpPr>
            <p:spPr>
              <a:xfrm flipH="1">
                <a:off x="609599" y="381000"/>
                <a:ext cx="609602" cy="68580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bevel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395" name="Shape 395"/>
              <p:cNvSpPr/>
              <p:nvPr/>
            </p:nvSpPr>
            <p:spPr>
              <a:xfrm flipH="1">
                <a:off x="307620" y="838200"/>
                <a:ext cx="1" cy="60960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bevel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396" name="Shape 396"/>
              <p:cNvSpPr/>
              <p:nvPr/>
            </p:nvSpPr>
            <p:spPr>
              <a:xfrm>
                <a:off x="271155" y="990600"/>
                <a:ext cx="125034" cy="2769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914400">
                  <a:defRPr sz="1800"/>
                </a:lvl1pPr>
              </a:lstStyle>
              <a:p>
                <a:pPr lvl="0"/>
                <a:r>
                  <a:t>h</a:t>
                </a:r>
              </a:p>
            </p:txBody>
          </p:sp>
          <p:sp>
            <p:nvSpPr>
              <p:cNvPr id="397" name="Shape 397"/>
              <p:cNvSpPr/>
              <p:nvPr/>
            </p:nvSpPr>
            <p:spPr>
              <a:xfrm>
                <a:off x="304800" y="1524000"/>
                <a:ext cx="457200" cy="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bevel/>
                <a:headEnd type="triangle" w="med" len="med"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sz="1200"/>
              </a:p>
            </p:txBody>
          </p:sp>
        </p:grpSp>
        <p:sp>
          <p:nvSpPr>
            <p:cNvPr id="399" name="Shape 399"/>
            <p:cNvSpPr/>
            <p:nvPr/>
          </p:nvSpPr>
          <p:spPr>
            <a:xfrm>
              <a:off x="381000" y="1490133"/>
              <a:ext cx="139462" cy="2769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defRPr sz="1800">
                  <a:latin typeface="Menlo"/>
                  <a:ea typeface="Menlo"/>
                  <a:cs typeface="Menlo"/>
                  <a:sym typeface="Menlo"/>
                </a:defRPr>
              </a:lvl1pPr>
            </a:lstStyle>
            <a:p>
              <a:pPr lvl="0"/>
              <a:r>
                <a:t>l</a:t>
              </a:r>
            </a:p>
          </p:txBody>
        </p:sp>
      </p:grpSp>
    </p:spTree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/>
          </p:cNvSpPr>
          <p:nvPr>
            <p:ph type="title"/>
          </p:nvPr>
        </p:nvSpPr>
        <p:spPr>
          <a:xfrm>
            <a:off x="3817520" y="96617"/>
            <a:ext cx="4556960" cy="689766"/>
          </a:xfrm>
          <a:prstGeom prst="rect">
            <a:avLst/>
          </a:prstGeom>
        </p:spPr>
        <p:txBody>
          <a:bodyPr>
            <a:normAutofit/>
          </a:bodyPr>
          <a:lstStyle>
            <a:lvl1pPr defTabSz="566674">
              <a:defRPr sz="4074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t>Coil Errors</a:t>
            </a:r>
          </a:p>
        </p:txBody>
      </p:sp>
      <p:sp>
        <p:nvSpPr>
          <p:cNvPr id="403" name="Shape 403"/>
          <p:cNvSpPr>
            <a:spLocks noGrp="1"/>
          </p:cNvSpPr>
          <p:nvPr>
            <p:ph type="body" idx="1"/>
          </p:nvPr>
        </p:nvSpPr>
        <p:spPr>
          <a:xfrm>
            <a:off x="1631226" y="658901"/>
            <a:ext cx="7334214" cy="2464946"/>
          </a:xfrm>
          <a:prstGeom prst="rect">
            <a:avLst/>
          </a:prstGeom>
        </p:spPr>
        <p:txBody>
          <a:bodyPr/>
          <a:lstStyle/>
          <a:p>
            <a:pPr marL="218209" indent="-218209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2100"/>
              <a:t>Field error is zero at the center of the coil (odd function)</a:t>
            </a:r>
          </a:p>
          <a:p>
            <a:pPr marL="676924" lvl="1" indent="-219724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2100"/>
              <a:t>Produces no net kick</a:t>
            </a:r>
          </a:p>
          <a:p>
            <a:pPr marL="676924" lvl="1" indent="-219724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2100"/>
              <a:t>Displacement does not grow with distance</a:t>
            </a:r>
          </a:p>
          <a:p>
            <a:pPr marL="676924" lvl="1" indent="-219724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2100"/>
              <a:t>Produces a phase error</a:t>
            </a:r>
          </a:p>
        </p:txBody>
      </p:sp>
      <p:sp>
        <p:nvSpPr>
          <p:cNvPr id="404" name="Shape 40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/>
              <a:t>81</a:t>
            </a:fld>
            <a:endParaRPr sz="1200"/>
          </a:p>
        </p:txBody>
      </p:sp>
      <p:grpSp>
        <p:nvGrpSpPr>
          <p:cNvPr id="414" name="Group 414"/>
          <p:cNvGrpSpPr/>
          <p:nvPr/>
        </p:nvGrpSpPr>
        <p:grpSpPr>
          <a:xfrm>
            <a:off x="1542123" y="3024560"/>
            <a:ext cx="9107754" cy="3487440"/>
            <a:chOff x="0" y="63500"/>
            <a:chExt cx="9107753" cy="3487439"/>
          </a:xfrm>
        </p:grpSpPr>
        <p:pic>
          <p:nvPicPr>
            <p:cNvPr id="405" name="image26.pdf" descr="coil_Berr.eps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135532"/>
              <a:ext cx="4553877" cy="34154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6" name="image27.pdf" descr="coil_I2err.eps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553876" y="135532"/>
              <a:ext cx="4553878" cy="34154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7" name="Shape 407"/>
            <p:cNvSpPr/>
            <p:nvPr/>
          </p:nvSpPr>
          <p:spPr>
            <a:xfrm>
              <a:off x="569234" y="867405"/>
              <a:ext cx="1634563" cy="3742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sz="1800"/>
              </a:lvl1pPr>
            </a:lstStyle>
            <a:p>
              <a:pPr lvl="0"/>
              <a:r>
                <a:t>100 μm errors</a:t>
              </a:r>
            </a:p>
          </p:txBody>
        </p:sp>
        <p:sp>
          <p:nvSpPr>
            <p:cNvPr id="408" name="Shape 408"/>
            <p:cNvSpPr/>
            <p:nvPr/>
          </p:nvSpPr>
          <p:spPr>
            <a:xfrm>
              <a:off x="5854984" y="2656427"/>
              <a:ext cx="1634562" cy="3742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sz="1800"/>
              </a:lvl1pPr>
            </a:lstStyle>
            <a:p>
              <a:pPr lvl="0"/>
              <a:r>
                <a:t>100 μm errors</a:t>
              </a:r>
            </a:p>
          </p:txBody>
        </p:sp>
        <p:sp>
          <p:nvSpPr>
            <p:cNvPr id="409" name="Shape 409"/>
            <p:cNvSpPr/>
            <p:nvPr/>
          </p:nvSpPr>
          <p:spPr>
            <a:xfrm>
              <a:off x="1138469" y="63500"/>
              <a:ext cx="2307471" cy="3742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sz="1800"/>
              </a:lvl1pPr>
            </a:lstStyle>
            <a:p>
              <a:pPr lvl="0"/>
              <a:r>
                <a:t>Magnetic Field Error</a:t>
              </a:r>
            </a:p>
          </p:txBody>
        </p:sp>
        <p:sp>
          <p:nvSpPr>
            <p:cNvPr id="410" name="Shape 410"/>
            <p:cNvSpPr/>
            <p:nvPr/>
          </p:nvSpPr>
          <p:spPr>
            <a:xfrm>
              <a:off x="5393322" y="101600"/>
              <a:ext cx="3026479" cy="3742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sz="1800"/>
              </a:lvl1pPr>
            </a:lstStyle>
            <a:p>
              <a:pPr lvl="0"/>
              <a:r>
                <a:t>Second Field Integral Error</a:t>
              </a:r>
            </a:p>
          </p:txBody>
        </p:sp>
        <p:sp>
          <p:nvSpPr>
            <p:cNvPr id="411" name="Shape 411"/>
            <p:cNvSpPr/>
            <p:nvPr/>
          </p:nvSpPr>
          <p:spPr>
            <a:xfrm>
              <a:off x="501468" y="2805513"/>
              <a:ext cx="2323552" cy="3742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sz="1800"/>
              </a:lvl1pPr>
            </a:lstStyle>
            <a:p>
              <a:pPr lvl="0"/>
              <a:r>
                <a:t>On-Axis field = 2.2 T</a:t>
              </a:r>
            </a:p>
          </p:txBody>
        </p:sp>
        <p:sp>
          <p:nvSpPr>
            <p:cNvPr id="412" name="Shape 412"/>
            <p:cNvSpPr/>
            <p:nvPr/>
          </p:nvSpPr>
          <p:spPr>
            <a:xfrm>
              <a:off x="6017622" y="2180964"/>
              <a:ext cx="1776832" cy="3742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/>
              </a:pPr>
              <a:r>
                <a:rPr>
                  <a:solidFill>
                    <a:srgbClr val="3333FF"/>
                  </a:solidFill>
                </a:rPr>
                <a:t>δ = 0.21 T-mm</a:t>
              </a:r>
              <a:r>
                <a:rPr baseline="30000">
                  <a:solidFill>
                    <a:srgbClr val="3333FF"/>
                  </a:solidFill>
                </a:rPr>
                <a:t>2</a:t>
              </a:r>
            </a:p>
          </p:txBody>
        </p:sp>
        <p:sp>
          <p:nvSpPr>
            <p:cNvPr id="413" name="Shape 413"/>
            <p:cNvSpPr/>
            <p:nvPr/>
          </p:nvSpPr>
          <p:spPr>
            <a:xfrm>
              <a:off x="6098941" y="542128"/>
              <a:ext cx="1776832" cy="3742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/>
              </a:pPr>
              <a:r>
                <a:rPr>
                  <a:solidFill>
                    <a:srgbClr val="FF0000"/>
                  </a:solidFill>
                </a:rPr>
                <a:t>δ = 0.94 T-mm</a:t>
              </a:r>
              <a:r>
                <a:rPr baseline="3000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425" name="Group 425"/>
          <p:cNvGrpSpPr/>
          <p:nvPr/>
        </p:nvGrpSpPr>
        <p:grpSpPr>
          <a:xfrm>
            <a:off x="8898855" y="694037"/>
            <a:ext cx="1564164" cy="1770336"/>
            <a:chOff x="0" y="0"/>
            <a:chExt cx="1564162" cy="1770334"/>
          </a:xfrm>
        </p:grpSpPr>
        <p:sp>
          <p:nvSpPr>
            <p:cNvPr id="415" name="Shape 415"/>
            <p:cNvSpPr/>
            <p:nvPr/>
          </p:nvSpPr>
          <p:spPr>
            <a:xfrm>
              <a:off x="304800" y="824089"/>
              <a:ext cx="457200" cy="609601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16" name="Shape 416"/>
            <p:cNvSpPr/>
            <p:nvPr/>
          </p:nvSpPr>
          <p:spPr>
            <a:xfrm>
              <a:off x="762000" y="824089"/>
              <a:ext cx="304800" cy="609601"/>
            </a:xfrm>
            <a:prstGeom prst="rect">
              <a:avLst/>
            </a:prstGeom>
            <a:solidFill>
              <a:srgbClr val="1DBB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17" name="Shape 417"/>
            <p:cNvSpPr/>
            <p:nvPr/>
          </p:nvSpPr>
          <p:spPr>
            <a:xfrm>
              <a:off x="0" y="824089"/>
              <a:ext cx="304800" cy="609601"/>
            </a:xfrm>
            <a:prstGeom prst="rect">
              <a:avLst/>
            </a:prstGeom>
            <a:solidFill>
              <a:srgbClr val="1DBB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18" name="Shape 418"/>
            <p:cNvSpPr/>
            <p:nvPr/>
          </p:nvSpPr>
          <p:spPr>
            <a:xfrm>
              <a:off x="0" y="0"/>
              <a:ext cx="1066800" cy="838200"/>
            </a:xfrm>
            <a:prstGeom prst="rect">
              <a:avLst/>
            </a:prstGeom>
            <a:solidFill>
              <a:srgbClr val="1DBB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19" name="Shape 419"/>
            <p:cNvSpPr/>
            <p:nvPr/>
          </p:nvSpPr>
          <p:spPr>
            <a:xfrm>
              <a:off x="1205089" y="107623"/>
              <a:ext cx="359073" cy="2769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defRPr sz="1800"/>
              </a:lvl1pPr>
            </a:lstStyle>
            <a:p>
              <a:pPr lvl="0"/>
              <a:r>
                <a:t>Coil</a:t>
              </a:r>
            </a:p>
          </p:txBody>
        </p:sp>
        <p:sp>
          <p:nvSpPr>
            <p:cNvPr id="420" name="Shape 420"/>
            <p:cNvSpPr/>
            <p:nvPr/>
          </p:nvSpPr>
          <p:spPr>
            <a:xfrm flipH="1">
              <a:off x="609600" y="381000"/>
              <a:ext cx="609601" cy="6858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/>
            </a:p>
          </p:txBody>
        </p:sp>
        <p:sp>
          <p:nvSpPr>
            <p:cNvPr id="421" name="Shape 421"/>
            <p:cNvSpPr/>
            <p:nvPr/>
          </p:nvSpPr>
          <p:spPr>
            <a:xfrm flipV="1">
              <a:off x="318910" y="824089"/>
              <a:ext cx="1" cy="6096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/>
            </a:p>
          </p:txBody>
        </p:sp>
        <p:sp>
          <p:nvSpPr>
            <p:cNvPr id="422" name="Shape 422"/>
            <p:cNvSpPr/>
            <p:nvPr/>
          </p:nvSpPr>
          <p:spPr>
            <a:xfrm>
              <a:off x="296333" y="942621"/>
              <a:ext cx="125034" cy="2769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defRPr sz="1800"/>
              </a:lvl1pPr>
            </a:lstStyle>
            <a:p>
              <a:pPr lvl="0"/>
              <a:r>
                <a:t>d</a:t>
              </a:r>
            </a:p>
          </p:txBody>
        </p:sp>
        <p:sp>
          <p:nvSpPr>
            <p:cNvPr id="423" name="Shape 423"/>
            <p:cNvSpPr/>
            <p:nvPr/>
          </p:nvSpPr>
          <p:spPr>
            <a:xfrm>
              <a:off x="304800" y="1524000"/>
              <a:ext cx="457200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headEnd type="triangle" w="med" len="med"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/>
            </a:p>
          </p:txBody>
        </p:sp>
        <p:sp>
          <p:nvSpPr>
            <p:cNvPr id="424" name="Shape 424"/>
            <p:cNvSpPr/>
            <p:nvPr/>
          </p:nvSpPr>
          <p:spPr>
            <a:xfrm>
              <a:off x="381000" y="1493335"/>
              <a:ext cx="153888" cy="2769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defRPr sz="1800"/>
              </a:lvl1pPr>
            </a:lstStyle>
            <a:p>
              <a:pPr lvl="0"/>
              <a:r>
                <a:t>w</a:t>
              </a:r>
            </a:p>
          </p:txBody>
        </p:sp>
      </p:grpSp>
    </p:spTree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" name="Group 433"/>
          <p:cNvGrpSpPr/>
          <p:nvPr/>
        </p:nvGrpSpPr>
        <p:grpSpPr>
          <a:xfrm>
            <a:off x="1600199" y="2972973"/>
            <a:ext cx="4614548" cy="3503417"/>
            <a:chOff x="16357" y="116085"/>
            <a:chExt cx="4614547" cy="3503416"/>
          </a:xfrm>
        </p:grpSpPr>
        <p:pic>
          <p:nvPicPr>
            <p:cNvPr id="427" name="image9.pdf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6357" y="152400"/>
              <a:ext cx="4614547" cy="3467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8" name="Shape 428"/>
            <p:cNvSpPr/>
            <p:nvPr/>
          </p:nvSpPr>
          <p:spPr>
            <a:xfrm>
              <a:off x="778358" y="116085"/>
              <a:ext cx="3352801" cy="2769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914400">
                <a:defRPr sz="1400"/>
              </a:lvl1pPr>
            </a:lstStyle>
            <a:p>
              <a:pPr lvl="0">
                <a:defRPr sz="1800"/>
              </a:pPr>
              <a:r>
                <a:t>RMS value of second integral error</a:t>
              </a:r>
            </a:p>
          </p:txBody>
        </p:sp>
        <p:sp>
          <p:nvSpPr>
            <p:cNvPr id="429" name="Shape 429"/>
            <p:cNvSpPr/>
            <p:nvPr/>
          </p:nvSpPr>
          <p:spPr>
            <a:xfrm>
              <a:off x="2071799" y="3333029"/>
              <a:ext cx="484107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>
                <a:defRPr sz="1800"/>
              </a:pPr>
              <a:r>
                <a:rPr sz="1400"/>
                <a:t>σ [μm]</a:t>
              </a:r>
            </a:p>
          </p:txBody>
        </p:sp>
        <p:sp>
          <p:nvSpPr>
            <p:cNvPr id="430" name="Shape 430"/>
            <p:cNvSpPr/>
            <p:nvPr/>
          </p:nvSpPr>
          <p:spPr>
            <a:xfrm rot="16200000">
              <a:off x="-130880" y="1762839"/>
              <a:ext cx="750205" cy="2462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>
                <a:defRPr sz="1800"/>
              </a:pPr>
              <a:r>
                <a:rPr sz="1600"/>
                <a:t>I</a:t>
              </a:r>
              <a:r>
                <a:rPr sz="1600" baseline="-5999"/>
                <a:t>2</a:t>
              </a:r>
              <a:r>
                <a:rPr sz="1600"/>
                <a:t> </a:t>
              </a:r>
              <a:r>
                <a:rPr sz="1400"/>
                <a:t>[μT</a:t>
              </a:r>
              <a:r>
                <a:rPr sz="1400">
                  <a:latin typeface="Wingdings"/>
                  <a:ea typeface="Wingdings"/>
                  <a:cs typeface="Wingdings"/>
                  <a:sym typeface="Wingdings"/>
                </a:rPr>
                <a:t>•</a:t>
              </a:r>
              <a:r>
                <a:rPr sz="1400"/>
                <a:t>m</a:t>
              </a:r>
              <a:r>
                <a:rPr sz="1400" baseline="29714"/>
                <a:t>2</a:t>
              </a:r>
              <a:r>
                <a:rPr sz="1400"/>
                <a:t>]</a:t>
              </a:r>
            </a:p>
          </p:txBody>
        </p:sp>
        <p:sp>
          <p:nvSpPr>
            <p:cNvPr id="431" name="Shape 431"/>
            <p:cNvSpPr/>
            <p:nvPr/>
          </p:nvSpPr>
          <p:spPr>
            <a:xfrm>
              <a:off x="778358" y="3048000"/>
              <a:ext cx="1219201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dash"/>
              <a:bevel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100">
                  <a:latin typeface="+mj-lt"/>
                  <a:ea typeface="+mj-ea"/>
                  <a:cs typeface="+mj-cs"/>
                  <a:sym typeface="Helvetica"/>
                </a:defRPr>
              </a:pPr>
              <a:endParaRPr sz="1100"/>
            </a:p>
          </p:txBody>
        </p:sp>
        <p:sp>
          <p:nvSpPr>
            <p:cNvPr id="432" name="Shape 432"/>
            <p:cNvSpPr/>
            <p:nvPr/>
          </p:nvSpPr>
          <p:spPr>
            <a:xfrm>
              <a:off x="1159358" y="2794000"/>
              <a:ext cx="1911036" cy="2769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defRPr sz="1400"/>
              </a:lvl1pPr>
            </a:lstStyle>
            <a:p>
              <a:pPr lvl="0">
                <a:defRPr sz="1800"/>
              </a:pPr>
              <a:r>
                <a:t>LCLS-II requirement</a:t>
              </a:r>
            </a:p>
          </p:txBody>
        </p:sp>
      </p:grpSp>
      <p:sp>
        <p:nvSpPr>
          <p:cNvPr id="434" name="Shape 434"/>
          <p:cNvSpPr>
            <a:spLocks noGrp="1"/>
          </p:cNvSpPr>
          <p:nvPr>
            <p:ph type="title"/>
          </p:nvPr>
        </p:nvSpPr>
        <p:spPr>
          <a:xfrm>
            <a:off x="2193726" y="64146"/>
            <a:ext cx="7804548" cy="628520"/>
          </a:xfrm>
          <a:prstGeom prst="rect">
            <a:avLst/>
          </a:prstGeom>
        </p:spPr>
        <p:txBody>
          <a:bodyPr/>
          <a:lstStyle>
            <a:lvl1pPr defTabSz="391414">
              <a:defRPr sz="2814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t>Scaling of Trajectory and Phase Errors (random)</a:t>
            </a:r>
          </a:p>
        </p:txBody>
      </p:sp>
      <p:sp>
        <p:nvSpPr>
          <p:cNvPr id="435" name="Shape 4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/>
              <a:t>82</a:t>
            </a:fld>
            <a:endParaRPr sz="1200"/>
          </a:p>
        </p:txBody>
      </p:sp>
      <p:grpSp>
        <p:nvGrpSpPr>
          <p:cNvPr id="440" name="Group 440"/>
          <p:cNvGrpSpPr/>
          <p:nvPr/>
        </p:nvGrpSpPr>
        <p:grpSpPr>
          <a:xfrm>
            <a:off x="6172200" y="2972973"/>
            <a:ext cx="4337754" cy="3503417"/>
            <a:chOff x="0" y="116085"/>
            <a:chExt cx="4337753" cy="3503416"/>
          </a:xfrm>
        </p:grpSpPr>
        <p:pic>
          <p:nvPicPr>
            <p:cNvPr id="436" name="image10.pdf"/>
            <p:cNvPicPr/>
            <p:nvPr/>
          </p:nvPicPr>
          <p:blipFill>
            <a:blip r:embed="rId3"/>
            <a:srcRect r="6165"/>
            <a:stretch>
              <a:fillRect/>
            </a:stretch>
          </p:blipFill>
          <p:spPr>
            <a:xfrm>
              <a:off x="0" y="152400"/>
              <a:ext cx="4337753" cy="3467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7" name="Shape 437"/>
            <p:cNvSpPr/>
            <p:nvPr/>
          </p:nvSpPr>
          <p:spPr>
            <a:xfrm>
              <a:off x="636389" y="116085"/>
              <a:ext cx="3352801" cy="2769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914400">
                <a:defRPr sz="1400"/>
              </a:lvl1pPr>
            </a:lstStyle>
            <a:p>
              <a:pPr lvl="0">
                <a:defRPr sz="1800"/>
              </a:pPr>
              <a:r>
                <a:t>RMS value of phase shake</a:t>
              </a:r>
            </a:p>
          </p:txBody>
        </p:sp>
        <p:sp>
          <p:nvSpPr>
            <p:cNvPr id="438" name="Shape 438"/>
            <p:cNvSpPr/>
            <p:nvPr/>
          </p:nvSpPr>
          <p:spPr>
            <a:xfrm rot="16200000">
              <a:off x="-435006" y="1757872"/>
              <a:ext cx="1327608" cy="2462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>
                <a:defRPr sz="1800"/>
              </a:pPr>
              <a:r>
                <a:rPr sz="1600"/>
                <a:t>Phase shake </a:t>
              </a:r>
              <a:r>
                <a:rPr sz="1400"/>
                <a:t>[</a:t>
              </a:r>
              <a:r>
                <a:rPr sz="1400" baseline="29714"/>
                <a:t>o</a:t>
              </a:r>
              <a:r>
                <a:rPr sz="1400"/>
                <a:t>]</a:t>
              </a:r>
            </a:p>
          </p:txBody>
        </p:sp>
        <p:sp>
          <p:nvSpPr>
            <p:cNvPr id="439" name="Shape 439"/>
            <p:cNvSpPr/>
            <p:nvPr/>
          </p:nvSpPr>
          <p:spPr>
            <a:xfrm>
              <a:off x="2006477" y="3357055"/>
              <a:ext cx="484107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>
                <a:defRPr sz="1800"/>
              </a:pPr>
              <a:r>
                <a:rPr sz="1400"/>
                <a:t>σ [μm]</a:t>
              </a:r>
            </a:p>
          </p:txBody>
        </p:sp>
      </p:grpSp>
      <p:sp>
        <p:nvSpPr>
          <p:cNvPr id="448" name="Shape 448"/>
          <p:cNvSpPr/>
          <p:nvPr/>
        </p:nvSpPr>
        <p:spPr>
          <a:xfrm>
            <a:off x="2115807" y="2639426"/>
            <a:ext cx="694305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defTabSz="914400">
              <a:defRPr sz="1800">
                <a:solidFill>
                  <a:srgbClr val="FFFFFF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t>Trajectory and phase error scaling with respect to fabrication tolerances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762" y="692666"/>
            <a:ext cx="8133126" cy="194675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image23.png" descr="D:\Universität\Wissenschaftliche Arbeiten\LBL Thesis\Presentations\[Seyl13] Undulator shimming and measurements_raw\0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3767757" y="3350483"/>
            <a:ext cx="3602038" cy="433388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Shape 45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t>Switch-Based Tuning Concept</a:t>
            </a:r>
          </a:p>
        </p:txBody>
      </p:sp>
      <p:sp>
        <p:nvSpPr>
          <p:cNvPr id="452" name="Shape 452"/>
          <p:cNvSpPr>
            <a:spLocks noGrp="1"/>
          </p:cNvSpPr>
          <p:nvPr>
            <p:ph type="body" idx="1"/>
          </p:nvPr>
        </p:nvSpPr>
        <p:spPr>
          <a:xfrm>
            <a:off x="1730080" y="-41747"/>
            <a:ext cx="8731840" cy="3283775"/>
          </a:xfrm>
          <a:prstGeom prst="rect">
            <a:avLst/>
          </a:prstGeom>
        </p:spPr>
        <p:txBody>
          <a:bodyPr/>
          <a:lstStyle/>
          <a:p>
            <a:pPr marL="216568" indent="-216568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One superconducting path - with heater</a:t>
            </a:r>
          </a:p>
          <a:p>
            <a:pPr marL="216568" indent="-216568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One resistive path (low resistance)</a:t>
            </a:r>
          </a:p>
          <a:p>
            <a:pPr marL="216568" indent="-216568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When heater is on the superconducting path becomes resistive (high resistance)</a:t>
            </a:r>
          </a:p>
        </p:txBody>
      </p:sp>
      <p:sp>
        <p:nvSpPr>
          <p:cNvPr id="453" name="Shape 4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/>
              <a:t>83</a:t>
            </a:fld>
            <a:endParaRPr sz="1200"/>
          </a:p>
        </p:txBody>
      </p:sp>
      <p:sp>
        <p:nvSpPr>
          <p:cNvPr id="454" name="Shape 454"/>
          <p:cNvSpPr/>
          <p:nvPr/>
        </p:nvSpPr>
        <p:spPr>
          <a:xfrm>
            <a:off x="1981200" y="6400414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t>4/21/14</a:t>
            </a:r>
          </a:p>
        </p:txBody>
      </p:sp>
      <p:sp>
        <p:nvSpPr>
          <p:cNvPr id="455" name="Shape 455"/>
          <p:cNvSpPr/>
          <p:nvPr/>
        </p:nvSpPr>
        <p:spPr>
          <a:xfrm>
            <a:off x="8325296" y="3430017"/>
            <a:ext cx="1871664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/>
            </a:pPr>
            <a:r>
              <a: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Superconducting </a:t>
            </a:r>
          </a:p>
          <a:p>
            <a:pPr lvl="0">
              <a:defRPr sz="1800"/>
            </a:pPr>
            <a:r>
              <a: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path</a:t>
            </a:r>
          </a:p>
        </p:txBody>
      </p:sp>
      <p:sp>
        <p:nvSpPr>
          <p:cNvPr id="456" name="Shape 456"/>
          <p:cNvSpPr/>
          <p:nvPr/>
        </p:nvSpPr>
        <p:spPr>
          <a:xfrm>
            <a:off x="5201779" y="2626816"/>
            <a:ext cx="72398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t>Heaters</a:t>
            </a:r>
          </a:p>
        </p:txBody>
      </p:sp>
      <p:sp>
        <p:nvSpPr>
          <p:cNvPr id="457" name="Shape 457"/>
          <p:cNvSpPr/>
          <p:nvPr/>
        </p:nvSpPr>
        <p:spPr>
          <a:xfrm>
            <a:off x="2275463" y="3181971"/>
            <a:ext cx="71461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t>Current</a:t>
            </a:r>
          </a:p>
        </p:txBody>
      </p:sp>
      <p:sp>
        <p:nvSpPr>
          <p:cNvPr id="458" name="Shape 458"/>
          <p:cNvSpPr/>
          <p:nvPr/>
        </p:nvSpPr>
        <p:spPr>
          <a:xfrm>
            <a:off x="8263500" y="2885694"/>
            <a:ext cx="1366271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 sz="1800"/>
            </a:pPr>
            <a:r>
              <a: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Resistive path</a:t>
            </a:r>
          </a:p>
          <a:p>
            <a:pPr lvl="0">
              <a:defRPr sz="1800"/>
            </a:pPr>
            <a:r>
              <a: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(high resistance)</a:t>
            </a:r>
          </a:p>
        </p:txBody>
      </p:sp>
      <p:pic>
        <p:nvPicPr>
          <p:cNvPr id="459" name="image24.png" descr="D:\Universität\Wissenschaftliche Arbeiten\LBL Thesis\Presentations\[Seyl13] Undulator shimming and measurements_raw\3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3764388" y="3350483"/>
            <a:ext cx="3602038" cy="2809876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Shape 460"/>
          <p:cNvSpPr/>
          <p:nvPr/>
        </p:nvSpPr>
        <p:spPr>
          <a:xfrm>
            <a:off x="2362246" y="4418665"/>
            <a:ext cx="1310936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 sz="1800"/>
            </a:pPr>
            <a:r>
              <a: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Resistive </a:t>
            </a:r>
          </a:p>
          <a:p>
            <a:pPr lvl="0">
              <a:defRPr sz="1800"/>
            </a:pPr>
            <a:r>
              <a: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solder joint</a:t>
            </a:r>
          </a:p>
          <a:p>
            <a:pPr lvl="0">
              <a:defRPr sz="1800"/>
            </a:pPr>
            <a:r>
              <a: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(low resistance)</a:t>
            </a:r>
          </a:p>
        </p:txBody>
      </p:sp>
      <p:sp>
        <p:nvSpPr>
          <p:cNvPr id="461" name="Shape 461"/>
          <p:cNvSpPr/>
          <p:nvPr/>
        </p:nvSpPr>
        <p:spPr>
          <a:xfrm>
            <a:off x="3202646" y="3377866"/>
            <a:ext cx="4896546" cy="1"/>
          </a:xfrm>
          <a:prstGeom prst="line">
            <a:avLst/>
          </a:prstGeom>
          <a:ln w="12700">
            <a:solidFill/>
            <a:tailEnd type="stealth"/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>
              <a:defRPr sz="1100">
                <a:latin typeface="+mj-lt"/>
                <a:ea typeface="+mj-ea"/>
                <a:cs typeface="+mj-cs"/>
                <a:sym typeface="Helvetica"/>
              </a:defRPr>
            </a:pPr>
            <a:endParaRPr sz="1100"/>
          </a:p>
        </p:txBody>
      </p:sp>
      <p:pic>
        <p:nvPicPr>
          <p:cNvPr id="462" name="image25.png" descr="D:\Universität\Wissenschaftliche Arbeiten\LBL Thesis\Presentations\[Seyl13] Undulator shimming and measurements_raw\0.1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3762751" y="3350483"/>
            <a:ext cx="3602039" cy="433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3" name="image26.png" descr="D:\Universität\Wissenschaftliche Arbeiten\LBL Thesis\Presentations\[Seyl13] Undulator shimming and measurements_raw\0.1h.png"/>
          <p:cNvPicPr/>
          <p:nvPr/>
        </p:nvPicPr>
        <p:blipFill>
          <a:blip r:embed="rId5"/>
          <a:stretch>
            <a:fillRect/>
          </a:stretch>
        </p:blipFill>
        <p:spPr>
          <a:xfrm>
            <a:off x="3767757" y="3350483"/>
            <a:ext cx="3602038" cy="433389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Shape 464"/>
          <p:cNvSpPr/>
          <p:nvPr/>
        </p:nvSpPr>
        <p:spPr>
          <a:xfrm flipV="1">
            <a:off x="3332341" y="3635660"/>
            <a:ext cx="1606703" cy="1044117"/>
          </a:xfrm>
          <a:prstGeom prst="line">
            <a:avLst/>
          </a:prstGeom>
          <a:ln w="12700">
            <a:solidFill/>
            <a:tailEnd type="stealth"/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>
              <a:defRPr sz="1100">
                <a:latin typeface="+mj-lt"/>
                <a:ea typeface="+mj-ea"/>
                <a:cs typeface="+mj-cs"/>
                <a:sym typeface="Helvetica"/>
              </a:defRPr>
            </a:pPr>
            <a:endParaRPr sz="1100"/>
          </a:p>
        </p:txBody>
      </p:sp>
      <p:sp>
        <p:nvSpPr>
          <p:cNvPr id="465" name="Shape 465"/>
          <p:cNvSpPr/>
          <p:nvPr/>
        </p:nvSpPr>
        <p:spPr>
          <a:xfrm flipV="1">
            <a:off x="3332341" y="3635660"/>
            <a:ext cx="1332149" cy="1044117"/>
          </a:xfrm>
          <a:prstGeom prst="line">
            <a:avLst/>
          </a:prstGeom>
          <a:ln w="12700">
            <a:solidFill/>
            <a:tailEnd type="stealth"/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>
              <a:defRPr sz="1100">
                <a:latin typeface="+mj-lt"/>
                <a:ea typeface="+mj-ea"/>
                <a:cs typeface="+mj-cs"/>
                <a:sym typeface="Helvetica"/>
              </a:defRPr>
            </a:pPr>
            <a:endParaRPr sz="1100"/>
          </a:p>
        </p:txBody>
      </p:sp>
      <p:sp>
        <p:nvSpPr>
          <p:cNvPr id="466" name="Shape 466"/>
          <p:cNvSpPr/>
          <p:nvPr/>
        </p:nvSpPr>
        <p:spPr>
          <a:xfrm flipH="1">
            <a:off x="4843299" y="2996147"/>
            <a:ext cx="720473" cy="386365"/>
          </a:xfrm>
          <a:prstGeom prst="line">
            <a:avLst/>
          </a:prstGeom>
          <a:ln w="12700">
            <a:solidFill/>
            <a:tailEnd type="stealth"/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>
              <a:defRPr sz="1100">
                <a:latin typeface="+mj-lt"/>
                <a:ea typeface="+mj-ea"/>
                <a:cs typeface="+mj-cs"/>
                <a:sym typeface="Helvetica"/>
              </a:defRPr>
            </a:pPr>
            <a:endParaRPr sz="1100"/>
          </a:p>
        </p:txBody>
      </p:sp>
      <p:sp>
        <p:nvSpPr>
          <p:cNvPr id="484" name="Shape 484"/>
          <p:cNvSpPr/>
          <p:nvPr/>
        </p:nvSpPr>
        <p:spPr>
          <a:xfrm>
            <a:off x="5564845" y="2959397"/>
            <a:ext cx="2531" cy="3910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7200" y="7200"/>
                  <a:pt x="14400" y="14400"/>
                  <a:pt x="21600" y="21600"/>
                </a:cubicBezTo>
              </a:path>
            </a:pathLst>
          </a:custGeom>
          <a:ln w="12700">
            <a:solidFill/>
            <a:tailEnd type="stealth"/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lvl="0"/>
            <a:endParaRPr/>
          </a:p>
        </p:txBody>
      </p:sp>
      <p:sp>
        <p:nvSpPr>
          <p:cNvPr id="468" name="Shape 468"/>
          <p:cNvSpPr/>
          <p:nvPr/>
        </p:nvSpPr>
        <p:spPr>
          <a:xfrm>
            <a:off x="5563770" y="2996148"/>
            <a:ext cx="720900" cy="354337"/>
          </a:xfrm>
          <a:prstGeom prst="line">
            <a:avLst/>
          </a:prstGeom>
          <a:ln w="12700">
            <a:solidFill/>
            <a:tailEnd type="stealth"/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>
              <a:defRPr sz="1100">
                <a:latin typeface="+mj-lt"/>
                <a:ea typeface="+mj-ea"/>
                <a:cs typeface="+mj-cs"/>
                <a:sym typeface="Helvetica"/>
              </a:defRPr>
            </a:pPr>
            <a:endParaRPr sz="1100"/>
          </a:p>
        </p:txBody>
      </p:sp>
      <p:sp>
        <p:nvSpPr>
          <p:cNvPr id="469" name="Shape 469"/>
          <p:cNvSpPr/>
          <p:nvPr/>
        </p:nvSpPr>
        <p:spPr>
          <a:xfrm>
            <a:off x="5044073" y="2640248"/>
            <a:ext cx="107824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t>Heaters ON</a:t>
            </a:r>
          </a:p>
        </p:txBody>
      </p:sp>
      <p:sp>
        <p:nvSpPr>
          <p:cNvPr id="470" name="Shape 470"/>
          <p:cNvSpPr/>
          <p:nvPr/>
        </p:nvSpPr>
        <p:spPr>
          <a:xfrm flipH="1">
            <a:off x="3202647" y="3635660"/>
            <a:ext cx="1533851" cy="1"/>
          </a:xfrm>
          <a:prstGeom prst="line">
            <a:avLst/>
          </a:prstGeom>
          <a:ln w="12700">
            <a:solidFill/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>
              <a:defRPr sz="1100">
                <a:latin typeface="+mj-lt"/>
                <a:ea typeface="+mj-ea"/>
                <a:cs typeface="+mj-cs"/>
                <a:sym typeface="Helvetica"/>
              </a:defRPr>
            </a:pPr>
            <a:endParaRPr sz="1100"/>
          </a:p>
        </p:txBody>
      </p:sp>
      <p:sp>
        <p:nvSpPr>
          <p:cNvPr id="471" name="Shape 471"/>
          <p:cNvSpPr/>
          <p:nvPr/>
        </p:nvSpPr>
        <p:spPr>
          <a:xfrm flipH="1">
            <a:off x="4735144" y="3635658"/>
            <a:ext cx="1354" cy="2445768"/>
          </a:xfrm>
          <a:prstGeom prst="line">
            <a:avLst/>
          </a:prstGeom>
          <a:ln w="12700">
            <a:solidFill/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>
              <a:defRPr sz="1100">
                <a:latin typeface="+mj-lt"/>
                <a:ea typeface="+mj-ea"/>
                <a:cs typeface="+mj-cs"/>
                <a:sym typeface="Helvetica"/>
              </a:defRPr>
            </a:pPr>
            <a:endParaRPr sz="1100"/>
          </a:p>
        </p:txBody>
      </p:sp>
      <p:sp>
        <p:nvSpPr>
          <p:cNvPr id="472" name="Shape 472"/>
          <p:cNvSpPr/>
          <p:nvPr/>
        </p:nvSpPr>
        <p:spPr>
          <a:xfrm flipH="1">
            <a:off x="4939042" y="3635658"/>
            <a:ext cx="1354" cy="2445768"/>
          </a:xfrm>
          <a:prstGeom prst="line">
            <a:avLst/>
          </a:prstGeom>
          <a:ln w="12700">
            <a:solidFill/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>
              <a:defRPr sz="1100">
                <a:latin typeface="+mj-lt"/>
                <a:ea typeface="+mj-ea"/>
                <a:cs typeface="+mj-cs"/>
                <a:sym typeface="Helvetica"/>
              </a:defRPr>
            </a:pPr>
            <a:endParaRPr sz="1100"/>
          </a:p>
        </p:txBody>
      </p:sp>
      <p:sp>
        <p:nvSpPr>
          <p:cNvPr id="473" name="Shape 473"/>
          <p:cNvSpPr/>
          <p:nvPr/>
        </p:nvSpPr>
        <p:spPr>
          <a:xfrm flipH="1">
            <a:off x="5456576" y="3624793"/>
            <a:ext cx="1354" cy="2445768"/>
          </a:xfrm>
          <a:prstGeom prst="line">
            <a:avLst/>
          </a:prstGeom>
          <a:ln w="12700">
            <a:solidFill/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>
              <a:defRPr sz="1100">
                <a:latin typeface="+mj-lt"/>
                <a:ea typeface="+mj-ea"/>
                <a:cs typeface="+mj-cs"/>
                <a:sym typeface="Helvetica"/>
              </a:defRPr>
            </a:pPr>
            <a:endParaRPr sz="1100"/>
          </a:p>
        </p:txBody>
      </p:sp>
      <p:sp>
        <p:nvSpPr>
          <p:cNvPr id="474" name="Shape 474"/>
          <p:cNvSpPr/>
          <p:nvPr/>
        </p:nvSpPr>
        <p:spPr>
          <a:xfrm flipH="1">
            <a:off x="5669969" y="3626987"/>
            <a:ext cx="1353" cy="2445768"/>
          </a:xfrm>
          <a:prstGeom prst="line">
            <a:avLst/>
          </a:prstGeom>
          <a:ln w="12700">
            <a:solidFill/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>
              <a:defRPr sz="1100">
                <a:latin typeface="+mj-lt"/>
                <a:ea typeface="+mj-ea"/>
                <a:cs typeface="+mj-cs"/>
                <a:sym typeface="Helvetica"/>
              </a:defRPr>
            </a:pPr>
            <a:endParaRPr sz="1100"/>
          </a:p>
        </p:txBody>
      </p:sp>
      <p:sp>
        <p:nvSpPr>
          <p:cNvPr id="475" name="Shape 475"/>
          <p:cNvSpPr/>
          <p:nvPr/>
        </p:nvSpPr>
        <p:spPr>
          <a:xfrm flipH="1">
            <a:off x="6176658" y="3626987"/>
            <a:ext cx="1353" cy="2445768"/>
          </a:xfrm>
          <a:prstGeom prst="line">
            <a:avLst/>
          </a:prstGeom>
          <a:ln w="12700">
            <a:solidFill/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>
              <a:defRPr sz="1100">
                <a:latin typeface="+mj-lt"/>
                <a:ea typeface="+mj-ea"/>
                <a:cs typeface="+mj-cs"/>
                <a:sym typeface="Helvetica"/>
              </a:defRPr>
            </a:pPr>
            <a:endParaRPr sz="1100"/>
          </a:p>
        </p:txBody>
      </p:sp>
      <p:sp>
        <p:nvSpPr>
          <p:cNvPr id="476" name="Shape 476"/>
          <p:cNvSpPr/>
          <p:nvPr/>
        </p:nvSpPr>
        <p:spPr>
          <a:xfrm flipH="1">
            <a:off x="6392682" y="3626987"/>
            <a:ext cx="1353" cy="2445768"/>
          </a:xfrm>
          <a:prstGeom prst="line">
            <a:avLst/>
          </a:prstGeom>
          <a:ln w="12700">
            <a:solidFill/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>
              <a:defRPr sz="1100">
                <a:latin typeface="+mj-lt"/>
                <a:ea typeface="+mj-ea"/>
                <a:cs typeface="+mj-cs"/>
                <a:sym typeface="Helvetica"/>
              </a:defRPr>
            </a:pPr>
            <a:endParaRPr sz="1100"/>
          </a:p>
        </p:txBody>
      </p:sp>
      <p:sp>
        <p:nvSpPr>
          <p:cNvPr id="477" name="Shape 477"/>
          <p:cNvSpPr/>
          <p:nvPr/>
        </p:nvSpPr>
        <p:spPr>
          <a:xfrm>
            <a:off x="4939044" y="3624794"/>
            <a:ext cx="518887" cy="1"/>
          </a:xfrm>
          <a:prstGeom prst="line">
            <a:avLst/>
          </a:prstGeom>
          <a:ln w="12700">
            <a:solidFill/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>
              <a:defRPr sz="1100">
                <a:latin typeface="+mj-lt"/>
                <a:ea typeface="+mj-ea"/>
                <a:cs typeface="+mj-cs"/>
                <a:sym typeface="Helvetica"/>
              </a:defRPr>
            </a:pPr>
            <a:endParaRPr sz="1100"/>
          </a:p>
        </p:txBody>
      </p:sp>
      <p:sp>
        <p:nvSpPr>
          <p:cNvPr id="478" name="Shape 478"/>
          <p:cNvSpPr/>
          <p:nvPr/>
        </p:nvSpPr>
        <p:spPr>
          <a:xfrm flipV="1">
            <a:off x="5671321" y="3624793"/>
            <a:ext cx="506689" cy="2195"/>
          </a:xfrm>
          <a:prstGeom prst="line">
            <a:avLst/>
          </a:prstGeom>
          <a:ln w="12700">
            <a:solidFill/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>
              <a:defRPr sz="1100">
                <a:latin typeface="+mj-lt"/>
                <a:ea typeface="+mj-ea"/>
                <a:cs typeface="+mj-cs"/>
                <a:sym typeface="Helvetica"/>
              </a:defRPr>
            </a:pPr>
            <a:endParaRPr sz="1100"/>
          </a:p>
        </p:txBody>
      </p:sp>
      <p:sp>
        <p:nvSpPr>
          <p:cNvPr id="479" name="Shape 479"/>
          <p:cNvSpPr/>
          <p:nvPr/>
        </p:nvSpPr>
        <p:spPr>
          <a:xfrm>
            <a:off x="4735146" y="6081427"/>
            <a:ext cx="205251" cy="1"/>
          </a:xfrm>
          <a:prstGeom prst="line">
            <a:avLst/>
          </a:prstGeom>
          <a:ln w="12700">
            <a:solidFill/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>
              <a:defRPr sz="1100">
                <a:latin typeface="+mj-lt"/>
                <a:ea typeface="+mj-ea"/>
                <a:cs typeface="+mj-cs"/>
                <a:sym typeface="Helvetica"/>
              </a:defRPr>
            </a:pPr>
            <a:endParaRPr sz="1100"/>
          </a:p>
        </p:txBody>
      </p:sp>
      <p:sp>
        <p:nvSpPr>
          <p:cNvPr id="480" name="Shape 480"/>
          <p:cNvSpPr/>
          <p:nvPr/>
        </p:nvSpPr>
        <p:spPr>
          <a:xfrm flipV="1">
            <a:off x="5456577" y="6081425"/>
            <a:ext cx="214744" cy="2"/>
          </a:xfrm>
          <a:prstGeom prst="line">
            <a:avLst/>
          </a:prstGeom>
          <a:ln w="12700">
            <a:solidFill/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>
              <a:defRPr sz="1100">
                <a:latin typeface="+mj-lt"/>
                <a:ea typeface="+mj-ea"/>
                <a:cs typeface="+mj-cs"/>
                <a:sym typeface="Helvetica"/>
              </a:defRPr>
            </a:pPr>
            <a:endParaRPr sz="1100"/>
          </a:p>
        </p:txBody>
      </p:sp>
      <p:sp>
        <p:nvSpPr>
          <p:cNvPr id="481" name="Shape 481"/>
          <p:cNvSpPr/>
          <p:nvPr/>
        </p:nvSpPr>
        <p:spPr>
          <a:xfrm flipV="1">
            <a:off x="6176658" y="6070561"/>
            <a:ext cx="216025" cy="2195"/>
          </a:xfrm>
          <a:prstGeom prst="line">
            <a:avLst/>
          </a:prstGeom>
          <a:ln w="12700">
            <a:solidFill/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>
              <a:defRPr sz="1100">
                <a:latin typeface="+mj-lt"/>
                <a:ea typeface="+mj-ea"/>
                <a:cs typeface="+mj-cs"/>
                <a:sym typeface="Helvetica"/>
              </a:defRPr>
            </a:pPr>
            <a:endParaRPr sz="1100"/>
          </a:p>
        </p:txBody>
      </p:sp>
      <p:sp>
        <p:nvSpPr>
          <p:cNvPr id="482" name="Shape 482"/>
          <p:cNvSpPr/>
          <p:nvPr/>
        </p:nvSpPr>
        <p:spPr>
          <a:xfrm>
            <a:off x="6394034" y="3620602"/>
            <a:ext cx="1725561" cy="1"/>
          </a:xfrm>
          <a:prstGeom prst="line">
            <a:avLst/>
          </a:prstGeom>
          <a:ln w="12700">
            <a:solidFill/>
            <a:tailEnd type="stealth"/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>
              <a:defRPr sz="1100">
                <a:latin typeface="+mj-lt"/>
                <a:ea typeface="+mj-ea"/>
                <a:cs typeface="+mj-cs"/>
                <a:sym typeface="Helvetica"/>
              </a:defRPr>
            </a:pPr>
            <a:endParaRPr sz="1100"/>
          </a:p>
        </p:txBody>
      </p:sp>
      <p:sp>
        <p:nvSpPr>
          <p:cNvPr id="483" name="Shape 483"/>
          <p:cNvSpPr/>
          <p:nvPr/>
        </p:nvSpPr>
        <p:spPr>
          <a:xfrm>
            <a:off x="3188324" y="3377866"/>
            <a:ext cx="4896546" cy="1"/>
          </a:xfrm>
          <a:prstGeom prst="line">
            <a:avLst/>
          </a:prstGeom>
          <a:ln w="3175">
            <a:solidFill/>
            <a:prstDash val="lgDash"/>
            <a:tailEnd type="stealth"/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>
              <a:defRPr sz="1100">
                <a:latin typeface="+mj-lt"/>
                <a:ea typeface="+mj-ea"/>
                <a:cs typeface="+mj-cs"/>
                <a:sym typeface="Helvetica"/>
              </a:defRPr>
            </a:pPr>
            <a:endParaRPr sz="110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4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7" dur="500" fill="hold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3" dur="500" fill="hold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2" grpId="0" build="p" bldLvl="5" animBg="1" advAuto="0"/>
      <p:bldP spid="455" grpId="0" animBg="1" advAuto="0"/>
      <p:bldP spid="456" grpId="0" animBg="1" advAuto="0"/>
      <p:bldP spid="456" grpId="1" animBg="1" advAuto="0"/>
      <p:bldP spid="457" grpId="0" animBg="1" advAuto="0"/>
      <p:bldP spid="458" grpId="0" animBg="1" advAuto="0"/>
      <p:bldP spid="459" grpId="0" animBg="1" advAuto="0"/>
      <p:bldP spid="460" grpId="0" animBg="1" advAuto="0"/>
      <p:bldP spid="461" grpId="0" animBg="1" advAuto="0"/>
      <p:bldP spid="461" grpId="1" animBg="1" advAuto="0"/>
      <p:bldP spid="462" grpId="0" animBg="1" advAuto="0"/>
      <p:bldP spid="463" grpId="0" animBg="1" advAuto="0"/>
      <p:bldP spid="464" grpId="0" animBg="1" advAuto="0"/>
      <p:bldP spid="465" grpId="0" animBg="1" advAuto="0"/>
      <p:bldP spid="466" grpId="0" animBg="1" advAuto="0"/>
      <p:bldP spid="484" grpId="0" animBg="1" advAuto="0"/>
      <p:bldP spid="468" grpId="0" animBg="1" advAuto="0"/>
      <p:bldP spid="469" grpId="0" animBg="1" advAuto="0"/>
      <p:bldP spid="470" grpId="0" animBg="1" advAuto="0"/>
      <p:bldP spid="471" grpId="0" animBg="1" advAuto="0"/>
      <p:bldP spid="472" grpId="0" animBg="1" advAuto="0"/>
      <p:bldP spid="473" grpId="0" animBg="1" advAuto="0"/>
      <p:bldP spid="474" grpId="0" animBg="1" advAuto="0"/>
      <p:bldP spid="475" grpId="0" animBg="1" advAuto="0"/>
      <p:bldP spid="476" grpId="0" animBg="1" advAuto="0"/>
      <p:bldP spid="477" grpId="0" animBg="1" advAuto="0"/>
      <p:bldP spid="478" grpId="0" animBg="1" advAuto="0"/>
      <p:bldP spid="479" grpId="0" animBg="1" advAuto="0"/>
      <p:bldP spid="480" grpId="0" animBg="1" advAuto="0"/>
      <p:bldP spid="481" grpId="0" animBg="1" advAuto="0"/>
      <p:bldP spid="482" grpId="0" animBg="1" advAuto="0"/>
      <p:bldP spid="483" grpId="0" animBg="1" advAuto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426466">
              <a:defRPr sz="3066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t>Current path via lithography on YBCO Tapes</a:t>
            </a:r>
          </a:p>
        </p:txBody>
      </p:sp>
      <p:sp>
        <p:nvSpPr>
          <p:cNvPr id="487" name="Shape 487"/>
          <p:cNvSpPr>
            <a:spLocks noGrp="1"/>
          </p:cNvSpPr>
          <p:nvPr>
            <p:ph type="body" idx="1"/>
          </p:nvPr>
        </p:nvSpPr>
        <p:spPr>
          <a:xfrm>
            <a:off x="1625629" y="759426"/>
            <a:ext cx="9066259" cy="1833948"/>
          </a:xfrm>
          <a:prstGeom prst="rect">
            <a:avLst/>
          </a:prstGeom>
        </p:spPr>
        <p:txBody>
          <a:bodyPr/>
          <a:lstStyle/>
          <a:p>
            <a:pPr marL="216568" indent="-216568"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Commercial tape from SuperPower Inc.</a:t>
            </a:r>
          </a:p>
          <a:p>
            <a:pPr marL="216568" indent="-216568"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Masks designed for photolithography process</a:t>
            </a:r>
          </a:p>
          <a:p>
            <a:pPr marL="216568" indent="-216568"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Chemical etching used to remove Copper, Silver, and YBCO layers where desired</a:t>
            </a:r>
          </a:p>
        </p:txBody>
      </p:sp>
      <p:sp>
        <p:nvSpPr>
          <p:cNvPr id="488" name="Shape 4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/>
              <a:t>84</a:t>
            </a:fld>
            <a:endParaRPr sz="1200"/>
          </a:p>
        </p:txBody>
      </p:sp>
      <p:grpSp>
        <p:nvGrpSpPr>
          <p:cNvPr id="492" name="Group 492"/>
          <p:cNvGrpSpPr/>
          <p:nvPr/>
        </p:nvGrpSpPr>
        <p:grpSpPr>
          <a:xfrm>
            <a:off x="1582687" y="2257626"/>
            <a:ext cx="5466791" cy="4007559"/>
            <a:chOff x="0" y="0"/>
            <a:chExt cx="5466789" cy="4007557"/>
          </a:xfrm>
        </p:grpSpPr>
        <p:pic>
          <p:nvPicPr>
            <p:cNvPr id="489" name="image27.png" descr="C:\Users\Tobias\Desktop\YBCO_structure.png"/>
            <p:cNvPicPr/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3147" y="0"/>
              <a:ext cx="5460494" cy="21092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0" name="image28.png" descr="Screen shot 2013-03-19 at 11.31.18 AM.png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567" y="2112326"/>
              <a:ext cx="5463655" cy="10586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1" name="image29.png" descr="Screen shot 2013-03-19 at 11.31.28 AM.png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3162689"/>
              <a:ext cx="5466790" cy="8448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95" name="Group 495"/>
          <p:cNvGrpSpPr/>
          <p:nvPr/>
        </p:nvGrpSpPr>
        <p:grpSpPr>
          <a:xfrm>
            <a:off x="7100379" y="2263124"/>
            <a:ext cx="3533497" cy="4007558"/>
            <a:chOff x="0" y="0"/>
            <a:chExt cx="3533496" cy="4007556"/>
          </a:xfrm>
        </p:grpSpPr>
        <p:pic>
          <p:nvPicPr>
            <p:cNvPr id="493" name="image33.png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3533497" cy="20199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4" name="image34.png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0" y="1987602"/>
              <a:ext cx="3533497" cy="20199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" grpId="0" animBg="1" advAuto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t>Possible tuning layouts</a:t>
            </a:r>
          </a:p>
        </p:txBody>
      </p:sp>
      <p:sp>
        <p:nvSpPr>
          <p:cNvPr id="498" name="Shape 4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/>
              <a:t>85</a:t>
            </a:fld>
            <a:endParaRPr sz="1200"/>
          </a:p>
        </p:txBody>
      </p:sp>
      <p:grpSp>
        <p:nvGrpSpPr>
          <p:cNvPr id="537" name="Group 537"/>
          <p:cNvGrpSpPr/>
          <p:nvPr/>
        </p:nvGrpSpPr>
        <p:grpSpPr>
          <a:xfrm>
            <a:off x="2638729" y="1704269"/>
            <a:ext cx="5926325" cy="4676601"/>
            <a:chOff x="12700" y="25399"/>
            <a:chExt cx="5926323" cy="4676600"/>
          </a:xfrm>
        </p:grpSpPr>
        <p:pic>
          <p:nvPicPr>
            <p:cNvPr id="499" name="Picture 498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2700" y="25400"/>
              <a:ext cx="5926324" cy="4676601"/>
            </a:xfrm>
            <a:prstGeom prst="rect">
              <a:avLst/>
            </a:prstGeom>
            <a:effectLst>
              <a:outerShdw dist="114300" dir="2653360" rotWithShape="0">
                <a:srgbClr val="000000">
                  <a:alpha val="55198"/>
                </a:srgbClr>
              </a:outerShdw>
            </a:effectLst>
          </p:spPr>
        </p:pic>
        <p:grpSp>
          <p:nvGrpSpPr>
            <p:cNvPr id="536" name="Group 536"/>
            <p:cNvGrpSpPr/>
            <p:nvPr/>
          </p:nvGrpSpPr>
          <p:grpSpPr>
            <a:xfrm>
              <a:off x="1017551" y="626737"/>
              <a:ext cx="4649743" cy="421842"/>
              <a:chOff x="0" y="0"/>
              <a:chExt cx="4649742" cy="421840"/>
            </a:xfrm>
          </p:grpSpPr>
          <p:grpSp>
            <p:nvGrpSpPr>
              <p:cNvPr id="504" name="Group 504"/>
              <p:cNvGrpSpPr/>
              <p:nvPr/>
            </p:nvGrpSpPr>
            <p:grpSpPr>
              <a:xfrm>
                <a:off x="-1" y="0"/>
                <a:ext cx="465249" cy="407575"/>
                <a:chOff x="0" y="0"/>
                <a:chExt cx="465247" cy="407574"/>
              </a:xfrm>
            </p:grpSpPr>
            <p:sp>
              <p:nvSpPr>
                <p:cNvPr id="500" name="Shape 500"/>
                <p:cNvSpPr/>
                <p:nvPr/>
              </p:nvSpPr>
              <p:spPr>
                <a:xfrm flipH="1" flipV="1">
                  <a:off x="-1" y="8791"/>
                  <a:ext cx="253201" cy="398784"/>
                </a:xfrm>
                <a:prstGeom prst="line">
                  <a:avLst/>
                </a:prstGeom>
                <a:noFill/>
                <a:ln w="25400" cap="flat">
                  <a:solidFill>
                    <a:srgbClr val="0070C0"/>
                  </a:solidFill>
                  <a:prstDash val="solid"/>
                  <a:bevel/>
                </a:ln>
                <a:effectLst/>
              </p:spPr>
              <p:txBody>
                <a:bodyPr wrap="square" lIns="32146" tIns="32146" rIns="32146" bIns="32146" numCol="1" anchor="t">
                  <a:noAutofit/>
                </a:bodyPr>
                <a:lstStyle/>
                <a:p>
                  <a:pPr lvl="0">
                    <a:defRPr sz="8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800"/>
                </a:p>
              </p:txBody>
            </p:sp>
            <p:sp>
              <p:nvSpPr>
                <p:cNvPr id="501" name="Shape 501"/>
                <p:cNvSpPr/>
                <p:nvPr/>
              </p:nvSpPr>
              <p:spPr>
                <a:xfrm flipH="1" flipV="1">
                  <a:off x="56738" y="99261"/>
                  <a:ext cx="69862" cy="108922"/>
                </a:xfrm>
                <a:prstGeom prst="line">
                  <a:avLst/>
                </a:prstGeom>
                <a:noFill/>
                <a:ln w="12700" cap="flat">
                  <a:solidFill>
                    <a:srgbClr val="0070C0"/>
                  </a:solidFill>
                  <a:prstDash val="solid"/>
                  <a:bevel/>
                  <a:tailEnd type="triangle" w="med" len="med"/>
                </a:ln>
                <a:effectLst/>
              </p:spPr>
              <p:txBody>
                <a:bodyPr wrap="square" lIns="32146" tIns="32146" rIns="32146" bIns="32146" numCol="1" anchor="t">
                  <a:noAutofit/>
                </a:bodyPr>
                <a:lstStyle/>
                <a:p>
                  <a:pPr lvl="0">
                    <a:defRPr sz="8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800"/>
                </a:p>
              </p:txBody>
            </p:sp>
            <p:sp>
              <p:nvSpPr>
                <p:cNvPr id="502" name="Shape 502"/>
                <p:cNvSpPr/>
                <p:nvPr/>
              </p:nvSpPr>
              <p:spPr>
                <a:xfrm>
                  <a:off x="212047" y="0"/>
                  <a:ext cx="253201" cy="398783"/>
                </a:xfrm>
                <a:prstGeom prst="line">
                  <a:avLst/>
                </a:prstGeom>
                <a:noFill/>
                <a:ln w="25400" cap="flat">
                  <a:solidFill>
                    <a:srgbClr val="0070C0"/>
                  </a:solidFill>
                  <a:prstDash val="solid"/>
                  <a:bevel/>
                </a:ln>
                <a:effectLst/>
              </p:spPr>
              <p:txBody>
                <a:bodyPr wrap="square" lIns="32146" tIns="32146" rIns="32146" bIns="32146" numCol="1" anchor="t">
                  <a:noAutofit/>
                </a:bodyPr>
                <a:lstStyle/>
                <a:p>
                  <a:pPr lvl="0">
                    <a:defRPr sz="8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800"/>
                </a:p>
              </p:txBody>
            </p:sp>
            <p:sp>
              <p:nvSpPr>
                <p:cNvPr id="503" name="Shape 503"/>
                <p:cNvSpPr/>
                <p:nvPr/>
              </p:nvSpPr>
              <p:spPr>
                <a:xfrm>
                  <a:off x="318634" y="175077"/>
                  <a:ext cx="49848" cy="84609"/>
                </a:xfrm>
                <a:prstGeom prst="line">
                  <a:avLst/>
                </a:prstGeom>
                <a:noFill/>
                <a:ln w="12700" cap="flat">
                  <a:solidFill>
                    <a:srgbClr val="0070C0"/>
                  </a:solidFill>
                  <a:prstDash val="solid"/>
                  <a:bevel/>
                  <a:tailEnd type="triangle" w="med" len="med"/>
                </a:ln>
                <a:effectLst/>
              </p:spPr>
              <p:txBody>
                <a:bodyPr wrap="square" lIns="32146" tIns="32146" rIns="32146" bIns="32146" numCol="1" anchor="t">
                  <a:noAutofit/>
                </a:bodyPr>
                <a:lstStyle/>
                <a:p>
                  <a:pPr lvl="0">
                    <a:defRPr sz="8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800"/>
                </a:p>
              </p:txBody>
            </p:sp>
          </p:grpSp>
          <p:grpSp>
            <p:nvGrpSpPr>
              <p:cNvPr id="509" name="Group 509"/>
              <p:cNvGrpSpPr/>
              <p:nvPr/>
            </p:nvGrpSpPr>
            <p:grpSpPr>
              <a:xfrm>
                <a:off x="753079" y="14266"/>
                <a:ext cx="465248" cy="407575"/>
                <a:chOff x="0" y="0"/>
                <a:chExt cx="465247" cy="407574"/>
              </a:xfrm>
            </p:grpSpPr>
            <p:sp>
              <p:nvSpPr>
                <p:cNvPr id="505" name="Shape 505"/>
                <p:cNvSpPr/>
                <p:nvPr/>
              </p:nvSpPr>
              <p:spPr>
                <a:xfrm flipH="1" flipV="1">
                  <a:off x="-1" y="8791"/>
                  <a:ext cx="253201" cy="398784"/>
                </a:xfrm>
                <a:prstGeom prst="line">
                  <a:avLst/>
                </a:prstGeom>
                <a:noFill/>
                <a:ln w="25400" cap="flat">
                  <a:solidFill>
                    <a:srgbClr val="0070C0"/>
                  </a:solidFill>
                  <a:prstDash val="solid"/>
                  <a:bevel/>
                </a:ln>
                <a:effectLst/>
              </p:spPr>
              <p:txBody>
                <a:bodyPr wrap="square" lIns="32146" tIns="32146" rIns="32146" bIns="32146" numCol="1" anchor="t">
                  <a:noAutofit/>
                </a:bodyPr>
                <a:lstStyle/>
                <a:p>
                  <a:pPr lvl="0">
                    <a:defRPr sz="8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800"/>
                </a:p>
              </p:txBody>
            </p:sp>
            <p:sp>
              <p:nvSpPr>
                <p:cNvPr id="506" name="Shape 506"/>
                <p:cNvSpPr/>
                <p:nvPr/>
              </p:nvSpPr>
              <p:spPr>
                <a:xfrm flipH="1" flipV="1">
                  <a:off x="56738" y="99261"/>
                  <a:ext cx="69862" cy="108922"/>
                </a:xfrm>
                <a:prstGeom prst="line">
                  <a:avLst/>
                </a:prstGeom>
                <a:noFill/>
                <a:ln w="12700" cap="flat">
                  <a:solidFill>
                    <a:srgbClr val="0070C0"/>
                  </a:solidFill>
                  <a:prstDash val="solid"/>
                  <a:bevel/>
                  <a:tailEnd type="triangle" w="med" len="med"/>
                </a:ln>
                <a:effectLst/>
              </p:spPr>
              <p:txBody>
                <a:bodyPr wrap="square" lIns="32146" tIns="32146" rIns="32146" bIns="32146" numCol="1" anchor="t">
                  <a:noAutofit/>
                </a:bodyPr>
                <a:lstStyle/>
                <a:p>
                  <a:pPr lvl="0">
                    <a:defRPr sz="8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800"/>
                </a:p>
              </p:txBody>
            </p:sp>
            <p:sp>
              <p:nvSpPr>
                <p:cNvPr id="507" name="Shape 507"/>
                <p:cNvSpPr/>
                <p:nvPr/>
              </p:nvSpPr>
              <p:spPr>
                <a:xfrm>
                  <a:off x="212047" y="0"/>
                  <a:ext cx="253201" cy="398783"/>
                </a:xfrm>
                <a:prstGeom prst="line">
                  <a:avLst/>
                </a:prstGeom>
                <a:noFill/>
                <a:ln w="25400" cap="flat">
                  <a:solidFill>
                    <a:srgbClr val="0070C0"/>
                  </a:solidFill>
                  <a:prstDash val="solid"/>
                  <a:bevel/>
                </a:ln>
                <a:effectLst/>
              </p:spPr>
              <p:txBody>
                <a:bodyPr wrap="square" lIns="32146" tIns="32146" rIns="32146" bIns="32146" numCol="1" anchor="t">
                  <a:noAutofit/>
                </a:bodyPr>
                <a:lstStyle/>
                <a:p>
                  <a:pPr lvl="0">
                    <a:defRPr sz="8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800"/>
                </a:p>
              </p:txBody>
            </p:sp>
            <p:sp>
              <p:nvSpPr>
                <p:cNvPr id="508" name="Shape 508"/>
                <p:cNvSpPr/>
                <p:nvPr/>
              </p:nvSpPr>
              <p:spPr>
                <a:xfrm>
                  <a:off x="318634" y="175077"/>
                  <a:ext cx="49848" cy="84609"/>
                </a:xfrm>
                <a:prstGeom prst="line">
                  <a:avLst/>
                </a:prstGeom>
                <a:noFill/>
                <a:ln w="12700" cap="flat">
                  <a:solidFill>
                    <a:srgbClr val="0070C0"/>
                  </a:solidFill>
                  <a:prstDash val="solid"/>
                  <a:bevel/>
                  <a:tailEnd type="triangle" w="med" len="med"/>
                </a:ln>
                <a:effectLst/>
              </p:spPr>
              <p:txBody>
                <a:bodyPr wrap="square" lIns="32146" tIns="32146" rIns="32146" bIns="32146" numCol="1" anchor="t">
                  <a:noAutofit/>
                </a:bodyPr>
                <a:lstStyle/>
                <a:p>
                  <a:pPr lvl="0">
                    <a:defRPr sz="8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800"/>
                </a:p>
              </p:txBody>
            </p:sp>
          </p:grpSp>
          <p:grpSp>
            <p:nvGrpSpPr>
              <p:cNvPr id="514" name="Group 514"/>
              <p:cNvGrpSpPr/>
              <p:nvPr/>
            </p:nvGrpSpPr>
            <p:grpSpPr>
              <a:xfrm>
                <a:off x="1882966" y="14266"/>
                <a:ext cx="465248" cy="407575"/>
                <a:chOff x="0" y="0"/>
                <a:chExt cx="465247" cy="407574"/>
              </a:xfrm>
            </p:grpSpPr>
            <p:sp>
              <p:nvSpPr>
                <p:cNvPr id="510" name="Shape 510"/>
                <p:cNvSpPr/>
                <p:nvPr/>
              </p:nvSpPr>
              <p:spPr>
                <a:xfrm flipH="1" flipV="1">
                  <a:off x="-1" y="8791"/>
                  <a:ext cx="253201" cy="398784"/>
                </a:xfrm>
                <a:prstGeom prst="line">
                  <a:avLst/>
                </a:prstGeom>
                <a:noFill/>
                <a:ln w="25400" cap="flat">
                  <a:solidFill>
                    <a:srgbClr val="0070C0"/>
                  </a:solidFill>
                  <a:prstDash val="solid"/>
                  <a:bevel/>
                </a:ln>
                <a:effectLst/>
              </p:spPr>
              <p:txBody>
                <a:bodyPr wrap="square" lIns="32146" tIns="32146" rIns="32146" bIns="32146" numCol="1" anchor="t">
                  <a:noAutofit/>
                </a:bodyPr>
                <a:lstStyle/>
                <a:p>
                  <a:pPr lvl="0">
                    <a:defRPr sz="8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800"/>
                </a:p>
              </p:txBody>
            </p:sp>
            <p:sp>
              <p:nvSpPr>
                <p:cNvPr id="511" name="Shape 511"/>
                <p:cNvSpPr/>
                <p:nvPr/>
              </p:nvSpPr>
              <p:spPr>
                <a:xfrm flipH="1" flipV="1">
                  <a:off x="56738" y="99261"/>
                  <a:ext cx="69862" cy="108922"/>
                </a:xfrm>
                <a:prstGeom prst="line">
                  <a:avLst/>
                </a:prstGeom>
                <a:noFill/>
                <a:ln w="12700" cap="flat">
                  <a:solidFill>
                    <a:srgbClr val="0070C0"/>
                  </a:solidFill>
                  <a:prstDash val="solid"/>
                  <a:bevel/>
                  <a:tailEnd type="triangle" w="med" len="med"/>
                </a:ln>
                <a:effectLst/>
              </p:spPr>
              <p:txBody>
                <a:bodyPr wrap="square" lIns="32146" tIns="32146" rIns="32146" bIns="32146" numCol="1" anchor="t">
                  <a:noAutofit/>
                </a:bodyPr>
                <a:lstStyle/>
                <a:p>
                  <a:pPr lvl="0">
                    <a:defRPr sz="8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800"/>
                </a:p>
              </p:txBody>
            </p:sp>
            <p:sp>
              <p:nvSpPr>
                <p:cNvPr id="512" name="Shape 512"/>
                <p:cNvSpPr/>
                <p:nvPr/>
              </p:nvSpPr>
              <p:spPr>
                <a:xfrm>
                  <a:off x="212047" y="0"/>
                  <a:ext cx="253201" cy="398783"/>
                </a:xfrm>
                <a:prstGeom prst="line">
                  <a:avLst/>
                </a:prstGeom>
                <a:noFill/>
                <a:ln w="25400" cap="flat">
                  <a:solidFill>
                    <a:srgbClr val="0070C0"/>
                  </a:solidFill>
                  <a:prstDash val="solid"/>
                  <a:bevel/>
                </a:ln>
                <a:effectLst/>
              </p:spPr>
              <p:txBody>
                <a:bodyPr wrap="square" lIns="32146" tIns="32146" rIns="32146" bIns="32146" numCol="1" anchor="t">
                  <a:noAutofit/>
                </a:bodyPr>
                <a:lstStyle/>
                <a:p>
                  <a:pPr lvl="0">
                    <a:defRPr sz="8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800"/>
                </a:p>
              </p:txBody>
            </p:sp>
            <p:sp>
              <p:nvSpPr>
                <p:cNvPr id="513" name="Shape 513"/>
                <p:cNvSpPr/>
                <p:nvPr/>
              </p:nvSpPr>
              <p:spPr>
                <a:xfrm>
                  <a:off x="318634" y="175077"/>
                  <a:ext cx="49848" cy="84609"/>
                </a:xfrm>
                <a:prstGeom prst="line">
                  <a:avLst/>
                </a:prstGeom>
                <a:noFill/>
                <a:ln w="12700" cap="flat">
                  <a:solidFill>
                    <a:srgbClr val="0070C0"/>
                  </a:solidFill>
                  <a:prstDash val="solid"/>
                  <a:bevel/>
                  <a:tailEnd type="triangle" w="med" len="med"/>
                </a:ln>
                <a:effectLst/>
              </p:spPr>
              <p:txBody>
                <a:bodyPr wrap="square" lIns="32146" tIns="32146" rIns="32146" bIns="32146" numCol="1" anchor="t">
                  <a:noAutofit/>
                </a:bodyPr>
                <a:lstStyle/>
                <a:p>
                  <a:pPr lvl="0">
                    <a:defRPr sz="8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800"/>
                </a:p>
              </p:txBody>
            </p:sp>
          </p:grpSp>
          <p:grpSp>
            <p:nvGrpSpPr>
              <p:cNvPr id="525" name="Group 525"/>
              <p:cNvGrpSpPr/>
              <p:nvPr/>
            </p:nvGrpSpPr>
            <p:grpSpPr>
              <a:xfrm>
                <a:off x="2937068" y="14266"/>
                <a:ext cx="639327" cy="407576"/>
                <a:chOff x="0" y="0"/>
                <a:chExt cx="639325" cy="407574"/>
              </a:xfrm>
            </p:grpSpPr>
            <p:grpSp>
              <p:nvGrpSpPr>
                <p:cNvPr id="519" name="Group 519"/>
                <p:cNvGrpSpPr/>
                <p:nvPr/>
              </p:nvGrpSpPr>
              <p:grpSpPr>
                <a:xfrm>
                  <a:off x="0" y="0"/>
                  <a:ext cx="466310" cy="407575"/>
                  <a:chOff x="0" y="0"/>
                  <a:chExt cx="466308" cy="407574"/>
                </a:xfrm>
              </p:grpSpPr>
              <p:sp>
                <p:nvSpPr>
                  <p:cNvPr id="515" name="Shape 515"/>
                  <p:cNvSpPr/>
                  <p:nvPr/>
                </p:nvSpPr>
                <p:spPr>
                  <a:xfrm flipH="1" flipV="1">
                    <a:off x="0" y="8791"/>
                    <a:ext cx="253199" cy="398784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70C0"/>
                    </a:solidFill>
                    <a:prstDash val="solid"/>
                    <a:bevel/>
                  </a:ln>
                  <a:effectLst/>
                </p:spPr>
                <p:txBody>
                  <a:bodyPr wrap="square" lIns="32146" tIns="32146" rIns="32146" bIns="32146" numCol="1" anchor="t">
                    <a:noAutofit/>
                  </a:bodyPr>
                  <a:lstStyle/>
                  <a:p>
                    <a:pPr lvl="0">
                      <a:defRPr sz="800">
                        <a:latin typeface="+mj-lt"/>
                        <a:ea typeface="+mj-ea"/>
                        <a:cs typeface="+mj-cs"/>
                        <a:sym typeface="Helvetica"/>
                      </a:defRPr>
                    </a:pPr>
                    <a:endParaRPr sz="800"/>
                  </a:p>
                </p:txBody>
              </p:sp>
              <p:sp>
                <p:nvSpPr>
                  <p:cNvPr id="516" name="Shape 516"/>
                  <p:cNvSpPr/>
                  <p:nvPr/>
                </p:nvSpPr>
                <p:spPr>
                  <a:xfrm flipH="1" flipV="1">
                    <a:off x="56737" y="99261"/>
                    <a:ext cx="69862" cy="108922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0070C0"/>
                    </a:solidFill>
                    <a:prstDash val="solid"/>
                    <a:bevel/>
                    <a:tailEnd type="triangle" w="med" len="med"/>
                  </a:ln>
                  <a:effectLst/>
                </p:spPr>
                <p:txBody>
                  <a:bodyPr wrap="square" lIns="32146" tIns="32146" rIns="32146" bIns="32146" numCol="1" anchor="t">
                    <a:noAutofit/>
                  </a:bodyPr>
                  <a:lstStyle/>
                  <a:p>
                    <a:pPr lvl="0">
                      <a:defRPr sz="800">
                        <a:latin typeface="+mj-lt"/>
                        <a:ea typeface="+mj-ea"/>
                        <a:cs typeface="+mj-cs"/>
                        <a:sym typeface="Helvetica"/>
                      </a:defRPr>
                    </a:pPr>
                    <a:endParaRPr sz="800"/>
                  </a:p>
                </p:txBody>
              </p:sp>
              <p:sp>
                <p:nvSpPr>
                  <p:cNvPr id="517" name="Shape 517"/>
                  <p:cNvSpPr/>
                  <p:nvPr/>
                </p:nvSpPr>
                <p:spPr>
                  <a:xfrm>
                    <a:off x="213110" y="0"/>
                    <a:ext cx="253199" cy="398783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70C0"/>
                    </a:solidFill>
                    <a:prstDash val="solid"/>
                    <a:bevel/>
                  </a:ln>
                  <a:effectLst/>
                </p:spPr>
                <p:txBody>
                  <a:bodyPr wrap="square" lIns="32146" tIns="32146" rIns="32146" bIns="32146" numCol="1" anchor="t">
                    <a:noAutofit/>
                  </a:bodyPr>
                  <a:lstStyle/>
                  <a:p>
                    <a:pPr lvl="0">
                      <a:defRPr sz="800">
                        <a:latin typeface="+mj-lt"/>
                        <a:ea typeface="+mj-ea"/>
                        <a:cs typeface="+mj-cs"/>
                        <a:sym typeface="Helvetica"/>
                      </a:defRPr>
                    </a:pPr>
                    <a:endParaRPr sz="800"/>
                  </a:p>
                </p:txBody>
              </p:sp>
              <p:sp>
                <p:nvSpPr>
                  <p:cNvPr id="518" name="Shape 518"/>
                  <p:cNvSpPr/>
                  <p:nvPr/>
                </p:nvSpPr>
                <p:spPr>
                  <a:xfrm>
                    <a:off x="319696" y="175077"/>
                    <a:ext cx="49848" cy="84609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0070C0"/>
                    </a:solidFill>
                    <a:prstDash val="solid"/>
                    <a:bevel/>
                    <a:tailEnd type="triangle" w="med" len="med"/>
                  </a:ln>
                  <a:effectLst/>
                </p:spPr>
                <p:txBody>
                  <a:bodyPr wrap="square" lIns="32146" tIns="32146" rIns="32146" bIns="32146" numCol="1" anchor="t">
                    <a:noAutofit/>
                  </a:bodyPr>
                  <a:lstStyle/>
                  <a:p>
                    <a:pPr lvl="0">
                      <a:defRPr sz="800">
                        <a:latin typeface="+mj-lt"/>
                        <a:ea typeface="+mj-ea"/>
                        <a:cs typeface="+mj-cs"/>
                        <a:sym typeface="Helvetica"/>
                      </a:defRPr>
                    </a:pPr>
                    <a:endParaRPr sz="800"/>
                  </a:p>
                </p:txBody>
              </p:sp>
            </p:grpSp>
            <p:grpSp>
              <p:nvGrpSpPr>
                <p:cNvPr id="524" name="Group 524"/>
                <p:cNvGrpSpPr/>
                <p:nvPr/>
              </p:nvGrpSpPr>
              <p:grpSpPr>
                <a:xfrm>
                  <a:off x="154904" y="0"/>
                  <a:ext cx="484423" cy="407575"/>
                  <a:chOff x="0" y="0"/>
                  <a:chExt cx="484421" cy="407574"/>
                </a:xfrm>
              </p:grpSpPr>
              <p:sp>
                <p:nvSpPr>
                  <p:cNvPr id="520" name="Shape 520"/>
                  <p:cNvSpPr/>
                  <p:nvPr/>
                </p:nvSpPr>
                <p:spPr>
                  <a:xfrm flipH="1" flipV="1">
                    <a:off x="231223" y="8791"/>
                    <a:ext cx="253199" cy="398784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70C0"/>
                    </a:solidFill>
                    <a:prstDash val="solid"/>
                    <a:bevel/>
                  </a:ln>
                  <a:effectLst/>
                </p:spPr>
                <p:txBody>
                  <a:bodyPr wrap="square" lIns="32146" tIns="32146" rIns="32146" bIns="32146" numCol="1" anchor="t">
                    <a:noAutofit/>
                  </a:bodyPr>
                  <a:lstStyle/>
                  <a:p>
                    <a:pPr lvl="0">
                      <a:defRPr sz="800">
                        <a:latin typeface="+mj-lt"/>
                        <a:ea typeface="+mj-ea"/>
                        <a:cs typeface="+mj-cs"/>
                        <a:sym typeface="Helvetica"/>
                      </a:defRPr>
                    </a:pPr>
                    <a:endParaRPr sz="800"/>
                  </a:p>
                </p:txBody>
              </p:sp>
              <p:sp>
                <p:nvSpPr>
                  <p:cNvPr id="521" name="Shape 521"/>
                  <p:cNvSpPr/>
                  <p:nvPr/>
                </p:nvSpPr>
                <p:spPr>
                  <a:xfrm flipH="1" flipV="1">
                    <a:off x="287960" y="99261"/>
                    <a:ext cx="69863" cy="108922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0070C0"/>
                    </a:solidFill>
                    <a:prstDash val="solid"/>
                    <a:bevel/>
                    <a:tailEnd type="triangle" w="med" len="med"/>
                  </a:ln>
                  <a:effectLst/>
                </p:spPr>
                <p:txBody>
                  <a:bodyPr wrap="square" lIns="32146" tIns="32146" rIns="32146" bIns="32146" numCol="1" anchor="t">
                    <a:noAutofit/>
                  </a:bodyPr>
                  <a:lstStyle/>
                  <a:p>
                    <a:pPr lvl="0">
                      <a:defRPr sz="800">
                        <a:latin typeface="+mj-lt"/>
                        <a:ea typeface="+mj-ea"/>
                        <a:cs typeface="+mj-cs"/>
                        <a:sym typeface="Helvetica"/>
                      </a:defRPr>
                    </a:pPr>
                    <a:endParaRPr sz="800"/>
                  </a:p>
                </p:txBody>
              </p:sp>
              <p:sp>
                <p:nvSpPr>
                  <p:cNvPr id="522" name="Shape 522"/>
                  <p:cNvSpPr/>
                  <p:nvPr/>
                </p:nvSpPr>
                <p:spPr>
                  <a:xfrm>
                    <a:off x="0" y="0"/>
                    <a:ext cx="253199" cy="398783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70C0"/>
                    </a:solidFill>
                    <a:prstDash val="solid"/>
                    <a:bevel/>
                  </a:ln>
                  <a:effectLst/>
                </p:spPr>
                <p:txBody>
                  <a:bodyPr wrap="square" lIns="32146" tIns="32146" rIns="32146" bIns="32146" numCol="1" anchor="t">
                    <a:noAutofit/>
                  </a:bodyPr>
                  <a:lstStyle/>
                  <a:p>
                    <a:pPr lvl="0">
                      <a:defRPr sz="800">
                        <a:latin typeface="+mj-lt"/>
                        <a:ea typeface="+mj-ea"/>
                        <a:cs typeface="+mj-cs"/>
                        <a:sym typeface="Helvetica"/>
                      </a:defRPr>
                    </a:pPr>
                    <a:endParaRPr sz="800"/>
                  </a:p>
                </p:txBody>
              </p:sp>
              <p:sp>
                <p:nvSpPr>
                  <p:cNvPr id="523" name="Shape 523"/>
                  <p:cNvSpPr/>
                  <p:nvPr/>
                </p:nvSpPr>
                <p:spPr>
                  <a:xfrm>
                    <a:off x="106586" y="175077"/>
                    <a:ext cx="49848" cy="84609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0070C0"/>
                    </a:solidFill>
                    <a:prstDash val="solid"/>
                    <a:bevel/>
                    <a:tailEnd type="triangle" w="med" len="med"/>
                  </a:ln>
                  <a:effectLst/>
                </p:spPr>
                <p:txBody>
                  <a:bodyPr wrap="square" lIns="32146" tIns="32146" rIns="32146" bIns="32146" numCol="1" anchor="t">
                    <a:noAutofit/>
                  </a:bodyPr>
                  <a:lstStyle/>
                  <a:p>
                    <a:pPr lvl="0">
                      <a:defRPr sz="800">
                        <a:latin typeface="+mj-lt"/>
                        <a:ea typeface="+mj-ea"/>
                        <a:cs typeface="+mj-cs"/>
                        <a:sym typeface="Helvetica"/>
                      </a:defRPr>
                    </a:pPr>
                    <a:endParaRPr sz="800"/>
                  </a:p>
                </p:txBody>
              </p:sp>
            </p:grpSp>
          </p:grpSp>
          <p:grpSp>
            <p:nvGrpSpPr>
              <p:cNvPr id="530" name="Group 530"/>
              <p:cNvGrpSpPr/>
              <p:nvPr/>
            </p:nvGrpSpPr>
            <p:grpSpPr>
              <a:xfrm>
                <a:off x="4183431" y="6593"/>
                <a:ext cx="466312" cy="407575"/>
                <a:chOff x="0" y="0"/>
                <a:chExt cx="466310" cy="407574"/>
              </a:xfrm>
            </p:grpSpPr>
            <p:sp>
              <p:nvSpPr>
                <p:cNvPr id="526" name="Shape 526"/>
                <p:cNvSpPr/>
                <p:nvPr/>
              </p:nvSpPr>
              <p:spPr>
                <a:xfrm flipH="1" flipV="1">
                  <a:off x="-1" y="8791"/>
                  <a:ext cx="253201" cy="398784"/>
                </a:xfrm>
                <a:prstGeom prst="line">
                  <a:avLst/>
                </a:prstGeom>
                <a:noFill/>
                <a:ln w="25400" cap="flat">
                  <a:solidFill>
                    <a:srgbClr val="0070C0"/>
                  </a:solidFill>
                  <a:prstDash val="solid"/>
                  <a:bevel/>
                </a:ln>
                <a:effectLst/>
              </p:spPr>
              <p:txBody>
                <a:bodyPr wrap="square" lIns="32146" tIns="32146" rIns="32146" bIns="32146" numCol="1" anchor="t">
                  <a:noAutofit/>
                </a:bodyPr>
                <a:lstStyle/>
                <a:p>
                  <a:pPr lvl="0">
                    <a:defRPr sz="8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800"/>
                </a:p>
              </p:txBody>
            </p:sp>
            <p:sp>
              <p:nvSpPr>
                <p:cNvPr id="527" name="Shape 527"/>
                <p:cNvSpPr/>
                <p:nvPr/>
              </p:nvSpPr>
              <p:spPr>
                <a:xfrm flipH="1" flipV="1">
                  <a:off x="56738" y="99261"/>
                  <a:ext cx="69862" cy="108922"/>
                </a:xfrm>
                <a:prstGeom prst="line">
                  <a:avLst/>
                </a:prstGeom>
                <a:noFill/>
                <a:ln w="12700" cap="flat">
                  <a:solidFill>
                    <a:srgbClr val="0070C0"/>
                  </a:solidFill>
                  <a:prstDash val="solid"/>
                  <a:bevel/>
                  <a:tailEnd type="triangle" w="med" len="med"/>
                </a:ln>
                <a:effectLst/>
              </p:spPr>
              <p:txBody>
                <a:bodyPr wrap="square" lIns="32146" tIns="32146" rIns="32146" bIns="32146" numCol="1" anchor="t">
                  <a:noAutofit/>
                </a:bodyPr>
                <a:lstStyle/>
                <a:p>
                  <a:pPr lvl="0">
                    <a:defRPr sz="8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800"/>
                </a:p>
              </p:txBody>
            </p:sp>
            <p:sp>
              <p:nvSpPr>
                <p:cNvPr id="528" name="Shape 528"/>
                <p:cNvSpPr/>
                <p:nvPr/>
              </p:nvSpPr>
              <p:spPr>
                <a:xfrm>
                  <a:off x="213111" y="0"/>
                  <a:ext cx="253200" cy="398783"/>
                </a:xfrm>
                <a:prstGeom prst="line">
                  <a:avLst/>
                </a:prstGeom>
                <a:noFill/>
                <a:ln w="25400" cap="flat">
                  <a:solidFill>
                    <a:srgbClr val="0070C0"/>
                  </a:solidFill>
                  <a:prstDash val="solid"/>
                  <a:bevel/>
                </a:ln>
                <a:effectLst/>
              </p:spPr>
              <p:txBody>
                <a:bodyPr wrap="square" lIns="32146" tIns="32146" rIns="32146" bIns="32146" numCol="1" anchor="t">
                  <a:noAutofit/>
                </a:bodyPr>
                <a:lstStyle/>
                <a:p>
                  <a:pPr lvl="0">
                    <a:defRPr sz="8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800"/>
                </a:p>
              </p:txBody>
            </p:sp>
            <p:sp>
              <p:nvSpPr>
                <p:cNvPr id="529" name="Shape 529"/>
                <p:cNvSpPr/>
                <p:nvPr/>
              </p:nvSpPr>
              <p:spPr>
                <a:xfrm>
                  <a:off x="319697" y="175077"/>
                  <a:ext cx="49849" cy="84609"/>
                </a:xfrm>
                <a:prstGeom prst="line">
                  <a:avLst/>
                </a:prstGeom>
                <a:noFill/>
                <a:ln w="12700" cap="flat">
                  <a:solidFill>
                    <a:srgbClr val="0070C0"/>
                  </a:solidFill>
                  <a:prstDash val="solid"/>
                  <a:bevel/>
                  <a:tailEnd type="triangle" w="med" len="med"/>
                </a:ln>
                <a:effectLst/>
              </p:spPr>
              <p:txBody>
                <a:bodyPr wrap="square" lIns="32146" tIns="32146" rIns="32146" bIns="32146" numCol="1" anchor="t">
                  <a:noAutofit/>
                </a:bodyPr>
                <a:lstStyle/>
                <a:p>
                  <a:pPr lvl="0">
                    <a:defRPr sz="8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800"/>
                </a:p>
              </p:txBody>
            </p:sp>
          </p:grpSp>
          <p:grpSp>
            <p:nvGrpSpPr>
              <p:cNvPr id="535" name="Group 535"/>
              <p:cNvGrpSpPr/>
              <p:nvPr/>
            </p:nvGrpSpPr>
            <p:grpSpPr>
              <a:xfrm>
                <a:off x="4010943" y="6593"/>
                <a:ext cx="484422" cy="407575"/>
                <a:chOff x="0" y="0"/>
                <a:chExt cx="484421" cy="407574"/>
              </a:xfrm>
            </p:grpSpPr>
            <p:sp>
              <p:nvSpPr>
                <p:cNvPr id="531" name="Shape 531"/>
                <p:cNvSpPr/>
                <p:nvPr/>
              </p:nvSpPr>
              <p:spPr>
                <a:xfrm flipH="1" flipV="1">
                  <a:off x="231223" y="8791"/>
                  <a:ext cx="253199" cy="398784"/>
                </a:xfrm>
                <a:prstGeom prst="line">
                  <a:avLst/>
                </a:prstGeom>
                <a:noFill/>
                <a:ln w="25400" cap="flat">
                  <a:solidFill>
                    <a:srgbClr val="0070C0"/>
                  </a:solidFill>
                  <a:prstDash val="solid"/>
                  <a:bevel/>
                </a:ln>
                <a:effectLst/>
              </p:spPr>
              <p:txBody>
                <a:bodyPr wrap="square" lIns="32146" tIns="32146" rIns="32146" bIns="32146" numCol="1" anchor="t">
                  <a:noAutofit/>
                </a:bodyPr>
                <a:lstStyle/>
                <a:p>
                  <a:pPr lvl="0">
                    <a:defRPr sz="8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800"/>
                </a:p>
              </p:txBody>
            </p:sp>
            <p:sp>
              <p:nvSpPr>
                <p:cNvPr id="532" name="Shape 532"/>
                <p:cNvSpPr/>
                <p:nvPr/>
              </p:nvSpPr>
              <p:spPr>
                <a:xfrm flipH="1" flipV="1">
                  <a:off x="287960" y="99261"/>
                  <a:ext cx="69863" cy="108922"/>
                </a:xfrm>
                <a:prstGeom prst="line">
                  <a:avLst/>
                </a:prstGeom>
                <a:noFill/>
                <a:ln w="12700" cap="flat">
                  <a:solidFill>
                    <a:srgbClr val="0070C0"/>
                  </a:solidFill>
                  <a:prstDash val="solid"/>
                  <a:bevel/>
                  <a:tailEnd type="triangle" w="med" len="med"/>
                </a:ln>
                <a:effectLst/>
              </p:spPr>
              <p:txBody>
                <a:bodyPr wrap="square" lIns="32146" tIns="32146" rIns="32146" bIns="32146" numCol="1" anchor="t">
                  <a:noAutofit/>
                </a:bodyPr>
                <a:lstStyle/>
                <a:p>
                  <a:pPr lvl="0">
                    <a:defRPr sz="8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800"/>
                </a:p>
              </p:txBody>
            </p:sp>
            <p:sp>
              <p:nvSpPr>
                <p:cNvPr id="533" name="Shape 533"/>
                <p:cNvSpPr/>
                <p:nvPr/>
              </p:nvSpPr>
              <p:spPr>
                <a:xfrm>
                  <a:off x="0" y="0"/>
                  <a:ext cx="253199" cy="398783"/>
                </a:xfrm>
                <a:prstGeom prst="line">
                  <a:avLst/>
                </a:prstGeom>
                <a:noFill/>
                <a:ln w="25400" cap="flat">
                  <a:solidFill>
                    <a:srgbClr val="0070C0"/>
                  </a:solidFill>
                  <a:prstDash val="solid"/>
                  <a:bevel/>
                </a:ln>
                <a:effectLst/>
              </p:spPr>
              <p:txBody>
                <a:bodyPr wrap="square" lIns="32146" tIns="32146" rIns="32146" bIns="32146" numCol="1" anchor="t">
                  <a:noAutofit/>
                </a:bodyPr>
                <a:lstStyle/>
                <a:p>
                  <a:pPr lvl="0">
                    <a:defRPr sz="8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800"/>
                </a:p>
              </p:txBody>
            </p:sp>
            <p:sp>
              <p:nvSpPr>
                <p:cNvPr id="534" name="Shape 534"/>
                <p:cNvSpPr/>
                <p:nvPr/>
              </p:nvSpPr>
              <p:spPr>
                <a:xfrm>
                  <a:off x="106586" y="175077"/>
                  <a:ext cx="49848" cy="84609"/>
                </a:xfrm>
                <a:prstGeom prst="line">
                  <a:avLst/>
                </a:prstGeom>
                <a:noFill/>
                <a:ln w="12700" cap="flat">
                  <a:solidFill>
                    <a:srgbClr val="0070C0"/>
                  </a:solidFill>
                  <a:prstDash val="solid"/>
                  <a:bevel/>
                  <a:tailEnd type="triangle" w="med" len="med"/>
                </a:ln>
                <a:effectLst/>
              </p:spPr>
              <p:txBody>
                <a:bodyPr wrap="square" lIns="32146" tIns="32146" rIns="32146" bIns="32146" numCol="1" anchor="t">
                  <a:noAutofit/>
                </a:bodyPr>
                <a:lstStyle/>
                <a:p>
                  <a:pPr lvl="0">
                    <a:defRPr sz="8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800"/>
                </a:p>
              </p:txBody>
            </p:sp>
          </p:grpSp>
        </p:grpSp>
      </p:grpSp>
      <p:sp>
        <p:nvSpPr>
          <p:cNvPr id="538" name="Shape 538"/>
          <p:cNvSpPr/>
          <p:nvPr/>
        </p:nvSpPr>
        <p:spPr>
          <a:xfrm>
            <a:off x="8627176" y="1907250"/>
            <a:ext cx="2005448" cy="826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6" tIns="32146" rIns="32146" bIns="32146">
            <a:spAutoFit/>
          </a:bodyPr>
          <a:lstStyle/>
          <a:p>
            <a:pPr lvl="0">
              <a:buFont typeface="Arial"/>
              <a:defRPr sz="1800"/>
            </a:pPr>
            <a:r>
              <a:rPr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Example:</a:t>
            </a:r>
          </a:p>
          <a:p>
            <a:pPr marL="169333" indent="-169333">
              <a:buSzPct val="100000"/>
              <a:buFont typeface="Arial"/>
              <a:buChar char="•"/>
              <a:defRPr sz="1800"/>
            </a:pPr>
            <a:r>
              <a: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sz="1600" baseline="-25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corr</a:t>
            </a:r>
            <a:r>
              <a: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= 50 A</a:t>
            </a:r>
          </a:p>
          <a:p>
            <a:pPr marL="169333" indent="-169333">
              <a:buSzPct val="100000"/>
              <a:buFont typeface="Arial"/>
              <a:buChar char="•"/>
              <a:defRPr sz="1800"/>
            </a:pPr>
            <a:r>
              <a: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Max operating field </a:t>
            </a:r>
          </a:p>
        </p:txBody>
      </p:sp>
    </p:spTree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image41.jpg" descr="probably-not -good-enough2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528028" y="3692174"/>
            <a:ext cx="4778376" cy="2476501"/>
          </a:xfrm>
          <a:prstGeom prst="rect">
            <a:avLst/>
          </a:prstGeom>
          <a:ln w="12700">
            <a:miter lim="400000"/>
          </a:ln>
        </p:spPr>
      </p:pic>
      <p:sp>
        <p:nvSpPr>
          <p:cNvPr id="541" name="Shape 54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t>Full Length Layout Concept</a:t>
            </a:r>
          </a:p>
        </p:txBody>
      </p:sp>
      <p:sp>
        <p:nvSpPr>
          <p:cNvPr id="542" name="Shape 542"/>
          <p:cNvSpPr>
            <a:spLocks noGrp="1"/>
          </p:cNvSpPr>
          <p:nvPr>
            <p:ph type="body" idx="1"/>
          </p:nvPr>
        </p:nvSpPr>
        <p:spPr>
          <a:xfrm>
            <a:off x="1979847" y="1046469"/>
            <a:ext cx="8731840" cy="2112210"/>
          </a:xfrm>
          <a:prstGeom prst="rect">
            <a:avLst/>
          </a:prstGeom>
        </p:spPr>
        <p:txBody>
          <a:bodyPr/>
          <a:lstStyle/>
          <a:p>
            <a:pPr marL="264694" indent="-264694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2200"/>
              <a:t>Correctors are placed on both sides of the vacuum chamber</a:t>
            </a:r>
          </a:p>
          <a:p>
            <a:pPr marL="264694" indent="-264694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2200"/>
              <a:t>Top and bottom correctors are used together</a:t>
            </a:r>
          </a:p>
          <a:p>
            <a:pPr marL="264694" indent="-264694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2200"/>
              <a:t>Drive current on each side of the vacuum chamber</a:t>
            </a:r>
          </a:p>
          <a:p>
            <a:pPr marL="736600" lvl="1" indent="-279400"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sz="2200"/>
              <a:t>Allows for loops with positive and negative orientation</a:t>
            </a:r>
            <a:endParaRPr sz="2400"/>
          </a:p>
          <a:p>
            <a:pPr marL="736600" lvl="1" indent="-279400"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sz="2200"/>
              <a:t>Return current line is directly below the drive current</a:t>
            </a:r>
          </a:p>
        </p:txBody>
      </p:sp>
      <p:sp>
        <p:nvSpPr>
          <p:cNvPr id="543" name="Shape 5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/>
              <a:t>86</a:t>
            </a:fld>
            <a:endParaRPr sz="1200"/>
          </a:p>
        </p:txBody>
      </p:sp>
      <p:sp>
        <p:nvSpPr>
          <p:cNvPr id="544" name="Shape 544"/>
          <p:cNvSpPr/>
          <p:nvPr/>
        </p:nvSpPr>
        <p:spPr>
          <a:xfrm>
            <a:off x="1981200" y="6400414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t>4/21/14</a:t>
            </a:r>
          </a:p>
        </p:txBody>
      </p:sp>
      <p:grpSp>
        <p:nvGrpSpPr>
          <p:cNvPr id="574" name="Group 574"/>
          <p:cNvGrpSpPr/>
          <p:nvPr/>
        </p:nvGrpSpPr>
        <p:grpSpPr>
          <a:xfrm>
            <a:off x="6329194" y="3684389"/>
            <a:ext cx="4316496" cy="2546866"/>
            <a:chOff x="0" y="187127"/>
            <a:chExt cx="4316495" cy="2546864"/>
          </a:xfrm>
        </p:grpSpPr>
        <p:pic>
          <p:nvPicPr>
            <p:cNvPr id="545" name="image42.jpg" descr="top2.JPG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670491" y="226102"/>
              <a:ext cx="3575051" cy="24984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60" name="Group 560"/>
            <p:cNvGrpSpPr/>
            <p:nvPr/>
          </p:nvGrpSpPr>
          <p:grpSpPr>
            <a:xfrm>
              <a:off x="722726" y="1380974"/>
              <a:ext cx="3593770" cy="230174"/>
              <a:chOff x="0" y="0"/>
              <a:chExt cx="3593768" cy="230173"/>
            </a:xfrm>
          </p:grpSpPr>
          <p:sp>
            <p:nvSpPr>
              <p:cNvPr id="546" name="Shape 546"/>
              <p:cNvSpPr/>
              <p:nvPr/>
            </p:nvSpPr>
            <p:spPr>
              <a:xfrm>
                <a:off x="0" y="0"/>
                <a:ext cx="201599" cy="201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344"/>
                    </a:moveTo>
                    <a:lnTo>
                      <a:pt x="7344" y="7344"/>
                    </a:lnTo>
                    <a:lnTo>
                      <a:pt x="7344" y="0"/>
                    </a:lnTo>
                    <a:lnTo>
                      <a:pt x="14256" y="0"/>
                    </a:lnTo>
                    <a:lnTo>
                      <a:pt x="14256" y="7344"/>
                    </a:lnTo>
                    <a:lnTo>
                      <a:pt x="21600" y="7344"/>
                    </a:lnTo>
                    <a:lnTo>
                      <a:pt x="21600" y="14256"/>
                    </a:lnTo>
                    <a:lnTo>
                      <a:pt x="14256" y="14256"/>
                    </a:lnTo>
                    <a:lnTo>
                      <a:pt x="14256" y="21600"/>
                    </a:lnTo>
                    <a:lnTo>
                      <a:pt x="7344" y="21600"/>
                    </a:lnTo>
                    <a:lnTo>
                      <a:pt x="7344" y="14256"/>
                    </a:lnTo>
                    <a:lnTo>
                      <a:pt x="0" y="14256"/>
                    </a:lnTo>
                    <a:close/>
                  </a:path>
                </a:pathLst>
              </a:custGeom>
              <a:solidFill>
                <a:srgbClr val="FFFF00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547" name="Shape 547"/>
              <p:cNvSpPr/>
              <p:nvPr/>
            </p:nvSpPr>
            <p:spPr>
              <a:xfrm>
                <a:off x="274320" y="68538"/>
                <a:ext cx="201599" cy="64521"/>
              </a:xfrm>
              <a:prstGeom prst="rect">
                <a:avLst/>
              </a:prstGeom>
              <a:solidFill>
                <a:srgbClr val="FFFF00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548" name="Shape 548"/>
              <p:cNvSpPr/>
              <p:nvPr/>
            </p:nvSpPr>
            <p:spPr>
              <a:xfrm>
                <a:off x="517525" y="9525"/>
                <a:ext cx="201599" cy="201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344"/>
                    </a:moveTo>
                    <a:lnTo>
                      <a:pt x="7344" y="7344"/>
                    </a:lnTo>
                    <a:lnTo>
                      <a:pt x="7344" y="0"/>
                    </a:lnTo>
                    <a:lnTo>
                      <a:pt x="14256" y="0"/>
                    </a:lnTo>
                    <a:lnTo>
                      <a:pt x="14256" y="7344"/>
                    </a:lnTo>
                    <a:lnTo>
                      <a:pt x="21600" y="7344"/>
                    </a:lnTo>
                    <a:lnTo>
                      <a:pt x="21600" y="14256"/>
                    </a:lnTo>
                    <a:lnTo>
                      <a:pt x="14256" y="14256"/>
                    </a:lnTo>
                    <a:lnTo>
                      <a:pt x="14256" y="21600"/>
                    </a:lnTo>
                    <a:lnTo>
                      <a:pt x="7344" y="21600"/>
                    </a:lnTo>
                    <a:lnTo>
                      <a:pt x="7344" y="14256"/>
                    </a:lnTo>
                    <a:lnTo>
                      <a:pt x="0" y="14256"/>
                    </a:lnTo>
                    <a:close/>
                  </a:path>
                </a:pathLst>
              </a:custGeom>
              <a:solidFill>
                <a:srgbClr val="FFFF00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549" name="Shape 549"/>
              <p:cNvSpPr/>
              <p:nvPr/>
            </p:nvSpPr>
            <p:spPr>
              <a:xfrm>
                <a:off x="791845" y="78064"/>
                <a:ext cx="201599" cy="64521"/>
              </a:xfrm>
              <a:prstGeom prst="rect">
                <a:avLst/>
              </a:prstGeom>
              <a:solidFill>
                <a:srgbClr val="FFFF00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550" name="Shape 550"/>
              <p:cNvSpPr/>
              <p:nvPr/>
            </p:nvSpPr>
            <p:spPr>
              <a:xfrm>
                <a:off x="1041400" y="9525"/>
                <a:ext cx="201599" cy="201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344"/>
                    </a:moveTo>
                    <a:lnTo>
                      <a:pt x="7344" y="7344"/>
                    </a:lnTo>
                    <a:lnTo>
                      <a:pt x="7344" y="0"/>
                    </a:lnTo>
                    <a:lnTo>
                      <a:pt x="14256" y="0"/>
                    </a:lnTo>
                    <a:lnTo>
                      <a:pt x="14256" y="7344"/>
                    </a:lnTo>
                    <a:lnTo>
                      <a:pt x="21600" y="7344"/>
                    </a:lnTo>
                    <a:lnTo>
                      <a:pt x="21600" y="14256"/>
                    </a:lnTo>
                    <a:lnTo>
                      <a:pt x="14256" y="14256"/>
                    </a:lnTo>
                    <a:lnTo>
                      <a:pt x="14256" y="21600"/>
                    </a:lnTo>
                    <a:lnTo>
                      <a:pt x="7344" y="21600"/>
                    </a:lnTo>
                    <a:lnTo>
                      <a:pt x="7344" y="14256"/>
                    </a:lnTo>
                    <a:lnTo>
                      <a:pt x="0" y="14256"/>
                    </a:lnTo>
                    <a:close/>
                  </a:path>
                </a:pathLst>
              </a:custGeom>
              <a:solidFill>
                <a:srgbClr val="FFFF00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551" name="Shape 551"/>
              <p:cNvSpPr/>
              <p:nvPr/>
            </p:nvSpPr>
            <p:spPr>
              <a:xfrm>
                <a:off x="1315719" y="78064"/>
                <a:ext cx="201599" cy="64521"/>
              </a:xfrm>
              <a:prstGeom prst="rect">
                <a:avLst/>
              </a:prstGeom>
              <a:solidFill>
                <a:srgbClr val="FFFF00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552" name="Shape 552"/>
              <p:cNvSpPr/>
              <p:nvPr/>
            </p:nvSpPr>
            <p:spPr>
              <a:xfrm>
                <a:off x="1558925" y="19050"/>
                <a:ext cx="201599" cy="201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344"/>
                    </a:moveTo>
                    <a:lnTo>
                      <a:pt x="7344" y="7344"/>
                    </a:lnTo>
                    <a:lnTo>
                      <a:pt x="7344" y="0"/>
                    </a:lnTo>
                    <a:lnTo>
                      <a:pt x="14256" y="0"/>
                    </a:lnTo>
                    <a:lnTo>
                      <a:pt x="14256" y="7344"/>
                    </a:lnTo>
                    <a:lnTo>
                      <a:pt x="21600" y="7344"/>
                    </a:lnTo>
                    <a:lnTo>
                      <a:pt x="21600" y="14256"/>
                    </a:lnTo>
                    <a:lnTo>
                      <a:pt x="14256" y="14256"/>
                    </a:lnTo>
                    <a:lnTo>
                      <a:pt x="14256" y="21600"/>
                    </a:lnTo>
                    <a:lnTo>
                      <a:pt x="7344" y="21600"/>
                    </a:lnTo>
                    <a:lnTo>
                      <a:pt x="7344" y="14256"/>
                    </a:lnTo>
                    <a:lnTo>
                      <a:pt x="0" y="14256"/>
                    </a:lnTo>
                    <a:close/>
                  </a:path>
                </a:pathLst>
              </a:custGeom>
              <a:solidFill>
                <a:srgbClr val="FFFF00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553" name="Shape 553"/>
              <p:cNvSpPr/>
              <p:nvPr/>
            </p:nvSpPr>
            <p:spPr>
              <a:xfrm>
                <a:off x="1833245" y="87589"/>
                <a:ext cx="201599" cy="64521"/>
              </a:xfrm>
              <a:prstGeom prst="rect">
                <a:avLst/>
              </a:prstGeom>
              <a:solidFill>
                <a:srgbClr val="FFFF00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554" name="Shape 554"/>
              <p:cNvSpPr/>
              <p:nvPr/>
            </p:nvSpPr>
            <p:spPr>
              <a:xfrm>
                <a:off x="2082800" y="19050"/>
                <a:ext cx="201599" cy="201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344"/>
                    </a:moveTo>
                    <a:lnTo>
                      <a:pt x="7344" y="7344"/>
                    </a:lnTo>
                    <a:lnTo>
                      <a:pt x="7344" y="0"/>
                    </a:lnTo>
                    <a:lnTo>
                      <a:pt x="14256" y="0"/>
                    </a:lnTo>
                    <a:lnTo>
                      <a:pt x="14256" y="7344"/>
                    </a:lnTo>
                    <a:lnTo>
                      <a:pt x="21600" y="7344"/>
                    </a:lnTo>
                    <a:lnTo>
                      <a:pt x="21600" y="14256"/>
                    </a:lnTo>
                    <a:lnTo>
                      <a:pt x="14256" y="14256"/>
                    </a:lnTo>
                    <a:lnTo>
                      <a:pt x="14256" y="21600"/>
                    </a:lnTo>
                    <a:lnTo>
                      <a:pt x="7344" y="21600"/>
                    </a:lnTo>
                    <a:lnTo>
                      <a:pt x="7344" y="14256"/>
                    </a:lnTo>
                    <a:lnTo>
                      <a:pt x="0" y="14256"/>
                    </a:lnTo>
                    <a:close/>
                  </a:path>
                </a:pathLst>
              </a:custGeom>
              <a:solidFill>
                <a:srgbClr val="FFFF00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555" name="Shape 555"/>
              <p:cNvSpPr/>
              <p:nvPr/>
            </p:nvSpPr>
            <p:spPr>
              <a:xfrm>
                <a:off x="2357120" y="87589"/>
                <a:ext cx="201599" cy="64521"/>
              </a:xfrm>
              <a:prstGeom prst="rect">
                <a:avLst/>
              </a:prstGeom>
              <a:solidFill>
                <a:srgbClr val="FFFF00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556" name="Shape 556"/>
              <p:cNvSpPr/>
              <p:nvPr/>
            </p:nvSpPr>
            <p:spPr>
              <a:xfrm>
                <a:off x="2600325" y="28575"/>
                <a:ext cx="201599" cy="201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344"/>
                    </a:moveTo>
                    <a:lnTo>
                      <a:pt x="7344" y="7344"/>
                    </a:lnTo>
                    <a:lnTo>
                      <a:pt x="7344" y="0"/>
                    </a:lnTo>
                    <a:lnTo>
                      <a:pt x="14256" y="0"/>
                    </a:lnTo>
                    <a:lnTo>
                      <a:pt x="14256" y="7344"/>
                    </a:lnTo>
                    <a:lnTo>
                      <a:pt x="21600" y="7344"/>
                    </a:lnTo>
                    <a:lnTo>
                      <a:pt x="21600" y="14256"/>
                    </a:lnTo>
                    <a:lnTo>
                      <a:pt x="14256" y="14256"/>
                    </a:lnTo>
                    <a:lnTo>
                      <a:pt x="14256" y="21600"/>
                    </a:lnTo>
                    <a:lnTo>
                      <a:pt x="7344" y="21600"/>
                    </a:lnTo>
                    <a:lnTo>
                      <a:pt x="7344" y="14256"/>
                    </a:lnTo>
                    <a:lnTo>
                      <a:pt x="0" y="14256"/>
                    </a:lnTo>
                    <a:close/>
                  </a:path>
                </a:pathLst>
              </a:custGeom>
              <a:solidFill>
                <a:srgbClr val="FFFF00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557" name="Shape 557"/>
              <p:cNvSpPr/>
              <p:nvPr/>
            </p:nvSpPr>
            <p:spPr>
              <a:xfrm>
                <a:off x="2874645" y="97114"/>
                <a:ext cx="201599" cy="64521"/>
              </a:xfrm>
              <a:prstGeom prst="rect">
                <a:avLst/>
              </a:prstGeom>
              <a:solidFill>
                <a:srgbClr val="FFFF00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558" name="Shape 558"/>
              <p:cNvSpPr/>
              <p:nvPr/>
            </p:nvSpPr>
            <p:spPr>
              <a:xfrm>
                <a:off x="3117850" y="22225"/>
                <a:ext cx="201599" cy="201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344"/>
                    </a:moveTo>
                    <a:lnTo>
                      <a:pt x="7344" y="7344"/>
                    </a:lnTo>
                    <a:lnTo>
                      <a:pt x="7344" y="0"/>
                    </a:lnTo>
                    <a:lnTo>
                      <a:pt x="14256" y="0"/>
                    </a:lnTo>
                    <a:lnTo>
                      <a:pt x="14256" y="7344"/>
                    </a:lnTo>
                    <a:lnTo>
                      <a:pt x="21600" y="7344"/>
                    </a:lnTo>
                    <a:lnTo>
                      <a:pt x="21600" y="14256"/>
                    </a:lnTo>
                    <a:lnTo>
                      <a:pt x="14256" y="14256"/>
                    </a:lnTo>
                    <a:lnTo>
                      <a:pt x="14256" y="21600"/>
                    </a:lnTo>
                    <a:lnTo>
                      <a:pt x="7344" y="21600"/>
                    </a:lnTo>
                    <a:lnTo>
                      <a:pt x="7344" y="14256"/>
                    </a:lnTo>
                    <a:lnTo>
                      <a:pt x="0" y="14256"/>
                    </a:lnTo>
                    <a:close/>
                  </a:path>
                </a:pathLst>
              </a:custGeom>
              <a:solidFill>
                <a:srgbClr val="FFFF00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559" name="Shape 559"/>
              <p:cNvSpPr/>
              <p:nvPr/>
            </p:nvSpPr>
            <p:spPr>
              <a:xfrm>
                <a:off x="3392170" y="90764"/>
                <a:ext cx="201599" cy="64521"/>
              </a:xfrm>
              <a:prstGeom prst="rect">
                <a:avLst/>
              </a:prstGeom>
              <a:solidFill>
                <a:srgbClr val="FFFF00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</p:grpSp>
        <p:grpSp>
          <p:nvGrpSpPr>
            <p:cNvPr id="570" name="Group 570"/>
            <p:cNvGrpSpPr/>
            <p:nvPr/>
          </p:nvGrpSpPr>
          <p:grpSpPr>
            <a:xfrm>
              <a:off x="35490" y="638175"/>
              <a:ext cx="3542033" cy="2000568"/>
              <a:chOff x="0" y="325437"/>
              <a:chExt cx="3542031" cy="2000567"/>
            </a:xfrm>
          </p:grpSpPr>
          <p:sp>
            <p:nvSpPr>
              <p:cNvPr id="561" name="Shape 561"/>
              <p:cNvSpPr/>
              <p:nvPr/>
            </p:nvSpPr>
            <p:spPr>
              <a:xfrm rot="10800000" flipH="1">
                <a:off x="682625" y="1460499"/>
                <a:ext cx="269876" cy="531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4796"/>
                    </a:lnTo>
                    <a:cubicBezTo>
                      <a:pt x="0" y="2147"/>
                      <a:pt x="4231" y="0"/>
                      <a:pt x="9450" y="0"/>
                    </a:cubicBezTo>
                    <a:lnTo>
                      <a:pt x="9450" y="0"/>
                    </a:lnTo>
                    <a:cubicBezTo>
                      <a:pt x="14669" y="0"/>
                      <a:pt x="18900" y="2147"/>
                      <a:pt x="18900" y="4796"/>
                    </a:cubicBezTo>
                    <a:lnTo>
                      <a:pt x="18900" y="13460"/>
                    </a:lnTo>
                    <a:lnTo>
                      <a:pt x="21600" y="13460"/>
                    </a:lnTo>
                    <a:lnTo>
                      <a:pt x="16200" y="16200"/>
                    </a:lnTo>
                    <a:lnTo>
                      <a:pt x="10800" y="13460"/>
                    </a:lnTo>
                    <a:lnTo>
                      <a:pt x="13500" y="13460"/>
                    </a:lnTo>
                    <a:lnTo>
                      <a:pt x="13500" y="4796"/>
                    </a:lnTo>
                    <a:cubicBezTo>
                      <a:pt x="13500" y="3660"/>
                      <a:pt x="11687" y="2740"/>
                      <a:pt x="9450" y="2740"/>
                    </a:cubicBezTo>
                    <a:lnTo>
                      <a:pt x="9450" y="2740"/>
                    </a:lnTo>
                    <a:cubicBezTo>
                      <a:pt x="7213" y="2740"/>
                      <a:pt x="5400" y="3660"/>
                      <a:pt x="5400" y="4796"/>
                    </a:cubicBezTo>
                    <a:lnTo>
                      <a:pt x="5400" y="21600"/>
                    </a:lnTo>
                    <a:close/>
                  </a:path>
                </a:pathLst>
              </a:custGeom>
              <a:solidFill>
                <a:srgbClr val="3CB9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562" name="Shape 562"/>
              <p:cNvSpPr/>
              <p:nvPr/>
            </p:nvSpPr>
            <p:spPr>
              <a:xfrm>
                <a:off x="929640" y="325437"/>
                <a:ext cx="269876" cy="5318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4796"/>
                    </a:lnTo>
                    <a:cubicBezTo>
                      <a:pt x="0" y="2147"/>
                      <a:pt x="4231" y="0"/>
                      <a:pt x="9450" y="0"/>
                    </a:cubicBezTo>
                    <a:lnTo>
                      <a:pt x="9450" y="0"/>
                    </a:lnTo>
                    <a:cubicBezTo>
                      <a:pt x="14669" y="0"/>
                      <a:pt x="18900" y="2147"/>
                      <a:pt x="18900" y="4796"/>
                    </a:cubicBezTo>
                    <a:lnTo>
                      <a:pt x="18900" y="13460"/>
                    </a:lnTo>
                    <a:lnTo>
                      <a:pt x="21600" y="13460"/>
                    </a:lnTo>
                    <a:lnTo>
                      <a:pt x="16200" y="16200"/>
                    </a:lnTo>
                    <a:lnTo>
                      <a:pt x="10800" y="13460"/>
                    </a:lnTo>
                    <a:lnTo>
                      <a:pt x="13500" y="13460"/>
                    </a:lnTo>
                    <a:lnTo>
                      <a:pt x="13500" y="4796"/>
                    </a:lnTo>
                    <a:cubicBezTo>
                      <a:pt x="13500" y="3660"/>
                      <a:pt x="11687" y="2740"/>
                      <a:pt x="9450" y="2740"/>
                    </a:cubicBezTo>
                    <a:lnTo>
                      <a:pt x="9450" y="2740"/>
                    </a:lnTo>
                    <a:cubicBezTo>
                      <a:pt x="7213" y="2740"/>
                      <a:pt x="5400" y="3660"/>
                      <a:pt x="5400" y="4796"/>
                    </a:cubicBezTo>
                    <a:lnTo>
                      <a:pt x="5400" y="21600"/>
                    </a:lnTo>
                    <a:close/>
                  </a:path>
                </a:pathLst>
              </a:custGeom>
              <a:solidFill>
                <a:srgbClr val="0000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563" name="Shape 563"/>
              <p:cNvSpPr/>
              <p:nvPr/>
            </p:nvSpPr>
            <p:spPr>
              <a:xfrm>
                <a:off x="0" y="2143124"/>
                <a:ext cx="635001" cy="182881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0000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564" name="Shape 564"/>
              <p:cNvSpPr/>
              <p:nvPr/>
            </p:nvSpPr>
            <p:spPr>
              <a:xfrm rot="10800000" flipH="1">
                <a:off x="1454150" y="1460499"/>
                <a:ext cx="269876" cy="531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4796"/>
                    </a:lnTo>
                    <a:cubicBezTo>
                      <a:pt x="0" y="2147"/>
                      <a:pt x="4231" y="0"/>
                      <a:pt x="9450" y="0"/>
                    </a:cubicBezTo>
                    <a:lnTo>
                      <a:pt x="9450" y="0"/>
                    </a:lnTo>
                    <a:cubicBezTo>
                      <a:pt x="14669" y="0"/>
                      <a:pt x="18900" y="2147"/>
                      <a:pt x="18900" y="4796"/>
                    </a:cubicBezTo>
                    <a:lnTo>
                      <a:pt x="18900" y="13460"/>
                    </a:lnTo>
                    <a:lnTo>
                      <a:pt x="21600" y="13460"/>
                    </a:lnTo>
                    <a:lnTo>
                      <a:pt x="16200" y="16200"/>
                    </a:lnTo>
                    <a:lnTo>
                      <a:pt x="10800" y="13460"/>
                    </a:lnTo>
                    <a:lnTo>
                      <a:pt x="13500" y="13460"/>
                    </a:lnTo>
                    <a:lnTo>
                      <a:pt x="13500" y="4796"/>
                    </a:lnTo>
                    <a:cubicBezTo>
                      <a:pt x="13500" y="3660"/>
                      <a:pt x="11687" y="2740"/>
                      <a:pt x="9450" y="2740"/>
                    </a:cubicBezTo>
                    <a:lnTo>
                      <a:pt x="9450" y="2740"/>
                    </a:lnTo>
                    <a:cubicBezTo>
                      <a:pt x="7213" y="2740"/>
                      <a:pt x="5400" y="3660"/>
                      <a:pt x="5400" y="4796"/>
                    </a:cubicBezTo>
                    <a:lnTo>
                      <a:pt x="5400" y="21600"/>
                    </a:lnTo>
                    <a:close/>
                  </a:path>
                </a:pathLst>
              </a:custGeom>
              <a:solidFill>
                <a:srgbClr val="3CB9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565" name="Shape 565"/>
              <p:cNvSpPr/>
              <p:nvPr/>
            </p:nvSpPr>
            <p:spPr>
              <a:xfrm rot="10800000" flipH="1">
                <a:off x="2232025" y="1470024"/>
                <a:ext cx="269875" cy="531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4796"/>
                    </a:lnTo>
                    <a:cubicBezTo>
                      <a:pt x="0" y="2147"/>
                      <a:pt x="4231" y="0"/>
                      <a:pt x="9450" y="0"/>
                    </a:cubicBezTo>
                    <a:lnTo>
                      <a:pt x="9450" y="0"/>
                    </a:lnTo>
                    <a:cubicBezTo>
                      <a:pt x="14669" y="0"/>
                      <a:pt x="18900" y="2147"/>
                      <a:pt x="18900" y="4796"/>
                    </a:cubicBezTo>
                    <a:lnTo>
                      <a:pt x="18900" y="13460"/>
                    </a:lnTo>
                    <a:lnTo>
                      <a:pt x="21600" y="13460"/>
                    </a:lnTo>
                    <a:lnTo>
                      <a:pt x="16200" y="16200"/>
                    </a:lnTo>
                    <a:lnTo>
                      <a:pt x="10800" y="13460"/>
                    </a:lnTo>
                    <a:lnTo>
                      <a:pt x="13500" y="13460"/>
                    </a:lnTo>
                    <a:lnTo>
                      <a:pt x="13500" y="4796"/>
                    </a:lnTo>
                    <a:cubicBezTo>
                      <a:pt x="13500" y="3660"/>
                      <a:pt x="11687" y="2740"/>
                      <a:pt x="9450" y="2740"/>
                    </a:cubicBezTo>
                    <a:lnTo>
                      <a:pt x="9450" y="2740"/>
                    </a:lnTo>
                    <a:cubicBezTo>
                      <a:pt x="7213" y="2740"/>
                      <a:pt x="5400" y="3660"/>
                      <a:pt x="5400" y="4796"/>
                    </a:cubicBezTo>
                    <a:lnTo>
                      <a:pt x="5400" y="21600"/>
                    </a:lnTo>
                    <a:close/>
                  </a:path>
                </a:pathLst>
              </a:custGeom>
              <a:solidFill>
                <a:srgbClr val="3CB9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566" name="Shape 566"/>
              <p:cNvSpPr/>
              <p:nvPr/>
            </p:nvSpPr>
            <p:spPr>
              <a:xfrm rot="10800000" flipH="1">
                <a:off x="3003550" y="1470024"/>
                <a:ext cx="269875" cy="531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4796"/>
                    </a:lnTo>
                    <a:cubicBezTo>
                      <a:pt x="0" y="2147"/>
                      <a:pt x="4231" y="0"/>
                      <a:pt x="9450" y="0"/>
                    </a:cubicBezTo>
                    <a:lnTo>
                      <a:pt x="9450" y="0"/>
                    </a:lnTo>
                    <a:cubicBezTo>
                      <a:pt x="14669" y="0"/>
                      <a:pt x="18900" y="2147"/>
                      <a:pt x="18900" y="4796"/>
                    </a:cubicBezTo>
                    <a:lnTo>
                      <a:pt x="18900" y="13460"/>
                    </a:lnTo>
                    <a:lnTo>
                      <a:pt x="21600" y="13460"/>
                    </a:lnTo>
                    <a:lnTo>
                      <a:pt x="16200" y="16200"/>
                    </a:lnTo>
                    <a:lnTo>
                      <a:pt x="10800" y="13460"/>
                    </a:lnTo>
                    <a:lnTo>
                      <a:pt x="13500" y="13460"/>
                    </a:lnTo>
                    <a:lnTo>
                      <a:pt x="13500" y="4796"/>
                    </a:lnTo>
                    <a:cubicBezTo>
                      <a:pt x="13500" y="3660"/>
                      <a:pt x="11687" y="2740"/>
                      <a:pt x="9450" y="2740"/>
                    </a:cubicBezTo>
                    <a:lnTo>
                      <a:pt x="9450" y="2740"/>
                    </a:lnTo>
                    <a:cubicBezTo>
                      <a:pt x="7213" y="2740"/>
                      <a:pt x="5400" y="3660"/>
                      <a:pt x="5400" y="4796"/>
                    </a:cubicBezTo>
                    <a:lnTo>
                      <a:pt x="5400" y="21600"/>
                    </a:lnTo>
                    <a:close/>
                  </a:path>
                </a:pathLst>
              </a:custGeom>
              <a:solidFill>
                <a:srgbClr val="3CB9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567" name="Shape 567"/>
              <p:cNvSpPr/>
              <p:nvPr/>
            </p:nvSpPr>
            <p:spPr>
              <a:xfrm>
                <a:off x="1706881" y="325437"/>
                <a:ext cx="269876" cy="5318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4796"/>
                    </a:lnTo>
                    <a:cubicBezTo>
                      <a:pt x="0" y="2147"/>
                      <a:pt x="4231" y="0"/>
                      <a:pt x="9450" y="0"/>
                    </a:cubicBezTo>
                    <a:lnTo>
                      <a:pt x="9450" y="0"/>
                    </a:lnTo>
                    <a:cubicBezTo>
                      <a:pt x="14669" y="0"/>
                      <a:pt x="18900" y="2147"/>
                      <a:pt x="18900" y="4796"/>
                    </a:cubicBezTo>
                    <a:lnTo>
                      <a:pt x="18900" y="13460"/>
                    </a:lnTo>
                    <a:lnTo>
                      <a:pt x="21600" y="13460"/>
                    </a:lnTo>
                    <a:lnTo>
                      <a:pt x="16200" y="16200"/>
                    </a:lnTo>
                    <a:lnTo>
                      <a:pt x="10800" y="13460"/>
                    </a:lnTo>
                    <a:lnTo>
                      <a:pt x="13500" y="13460"/>
                    </a:lnTo>
                    <a:lnTo>
                      <a:pt x="13500" y="4796"/>
                    </a:lnTo>
                    <a:cubicBezTo>
                      <a:pt x="13500" y="3660"/>
                      <a:pt x="11687" y="2740"/>
                      <a:pt x="9450" y="2740"/>
                    </a:cubicBezTo>
                    <a:lnTo>
                      <a:pt x="9450" y="2740"/>
                    </a:lnTo>
                    <a:cubicBezTo>
                      <a:pt x="7213" y="2740"/>
                      <a:pt x="5400" y="3660"/>
                      <a:pt x="5400" y="4796"/>
                    </a:cubicBezTo>
                    <a:lnTo>
                      <a:pt x="5400" y="21600"/>
                    </a:lnTo>
                    <a:close/>
                  </a:path>
                </a:pathLst>
              </a:custGeom>
              <a:solidFill>
                <a:srgbClr val="0000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568" name="Shape 568"/>
              <p:cNvSpPr/>
              <p:nvPr/>
            </p:nvSpPr>
            <p:spPr>
              <a:xfrm>
                <a:off x="2494915" y="334961"/>
                <a:ext cx="269876" cy="531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4796"/>
                    </a:lnTo>
                    <a:cubicBezTo>
                      <a:pt x="0" y="2147"/>
                      <a:pt x="4231" y="0"/>
                      <a:pt x="9450" y="0"/>
                    </a:cubicBezTo>
                    <a:lnTo>
                      <a:pt x="9450" y="0"/>
                    </a:lnTo>
                    <a:cubicBezTo>
                      <a:pt x="14669" y="0"/>
                      <a:pt x="18900" y="2147"/>
                      <a:pt x="18900" y="4796"/>
                    </a:cubicBezTo>
                    <a:lnTo>
                      <a:pt x="18900" y="13460"/>
                    </a:lnTo>
                    <a:lnTo>
                      <a:pt x="21600" y="13460"/>
                    </a:lnTo>
                    <a:lnTo>
                      <a:pt x="16200" y="16200"/>
                    </a:lnTo>
                    <a:lnTo>
                      <a:pt x="10800" y="13460"/>
                    </a:lnTo>
                    <a:lnTo>
                      <a:pt x="13500" y="13460"/>
                    </a:lnTo>
                    <a:lnTo>
                      <a:pt x="13500" y="4796"/>
                    </a:lnTo>
                    <a:cubicBezTo>
                      <a:pt x="13500" y="3660"/>
                      <a:pt x="11687" y="2740"/>
                      <a:pt x="9450" y="2740"/>
                    </a:cubicBezTo>
                    <a:lnTo>
                      <a:pt x="9450" y="2740"/>
                    </a:lnTo>
                    <a:cubicBezTo>
                      <a:pt x="7213" y="2740"/>
                      <a:pt x="5400" y="3660"/>
                      <a:pt x="5400" y="4796"/>
                    </a:cubicBezTo>
                    <a:lnTo>
                      <a:pt x="5400" y="21600"/>
                    </a:lnTo>
                    <a:close/>
                  </a:path>
                </a:pathLst>
              </a:custGeom>
              <a:solidFill>
                <a:srgbClr val="0000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569" name="Shape 569"/>
              <p:cNvSpPr/>
              <p:nvPr/>
            </p:nvSpPr>
            <p:spPr>
              <a:xfrm>
                <a:off x="3272156" y="334961"/>
                <a:ext cx="269876" cy="531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4796"/>
                    </a:lnTo>
                    <a:cubicBezTo>
                      <a:pt x="0" y="2147"/>
                      <a:pt x="4231" y="0"/>
                      <a:pt x="9450" y="0"/>
                    </a:cubicBezTo>
                    <a:lnTo>
                      <a:pt x="9450" y="0"/>
                    </a:lnTo>
                    <a:cubicBezTo>
                      <a:pt x="14669" y="0"/>
                      <a:pt x="18900" y="2147"/>
                      <a:pt x="18900" y="4796"/>
                    </a:cubicBezTo>
                    <a:lnTo>
                      <a:pt x="18900" y="13460"/>
                    </a:lnTo>
                    <a:lnTo>
                      <a:pt x="21600" y="13460"/>
                    </a:lnTo>
                    <a:lnTo>
                      <a:pt x="16200" y="16200"/>
                    </a:lnTo>
                    <a:lnTo>
                      <a:pt x="10800" y="13460"/>
                    </a:lnTo>
                    <a:lnTo>
                      <a:pt x="13500" y="13460"/>
                    </a:lnTo>
                    <a:lnTo>
                      <a:pt x="13500" y="4796"/>
                    </a:lnTo>
                    <a:cubicBezTo>
                      <a:pt x="13500" y="3660"/>
                      <a:pt x="11687" y="2740"/>
                      <a:pt x="9450" y="2740"/>
                    </a:cubicBezTo>
                    <a:lnTo>
                      <a:pt x="9450" y="2740"/>
                    </a:lnTo>
                    <a:cubicBezTo>
                      <a:pt x="7213" y="2740"/>
                      <a:pt x="5400" y="3660"/>
                      <a:pt x="5400" y="4796"/>
                    </a:cubicBezTo>
                    <a:lnTo>
                      <a:pt x="5400" y="21600"/>
                    </a:lnTo>
                    <a:close/>
                  </a:path>
                </a:pathLst>
              </a:custGeom>
              <a:solidFill>
                <a:srgbClr val="0000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</p:grpSp>
        <p:sp>
          <p:nvSpPr>
            <p:cNvPr id="571" name="Shape 571"/>
            <p:cNvSpPr/>
            <p:nvPr/>
          </p:nvSpPr>
          <p:spPr>
            <a:xfrm rot="10800000" flipH="1">
              <a:off x="0" y="187127"/>
              <a:ext cx="635001" cy="18288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439ADF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600"/>
            </a:p>
          </p:txBody>
        </p:sp>
        <p:sp>
          <p:nvSpPr>
            <p:cNvPr id="572" name="Shape 572"/>
            <p:cNvSpPr/>
            <p:nvPr/>
          </p:nvSpPr>
          <p:spPr>
            <a:xfrm rot="10800000">
              <a:off x="12699" y="375285"/>
              <a:ext cx="622302" cy="132081"/>
            </a:xfrm>
            <a:prstGeom prst="rightArrow">
              <a:avLst>
                <a:gd name="adj1" fmla="val 50000"/>
                <a:gd name="adj2" fmla="val 69231"/>
              </a:avLst>
            </a:prstGeom>
            <a:solidFill>
              <a:srgbClr val="439ADF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600"/>
            </a:p>
          </p:txBody>
        </p:sp>
        <p:sp>
          <p:nvSpPr>
            <p:cNvPr id="573" name="Shape 573"/>
            <p:cNvSpPr/>
            <p:nvPr/>
          </p:nvSpPr>
          <p:spPr>
            <a:xfrm flipH="1">
              <a:off x="6349" y="2601912"/>
              <a:ext cx="635002" cy="132081"/>
            </a:xfrm>
            <a:prstGeom prst="rightArrow">
              <a:avLst>
                <a:gd name="adj1" fmla="val 50000"/>
                <a:gd name="adj2" fmla="val 69231"/>
              </a:avLst>
            </a:prstGeom>
            <a:solidFill>
              <a:srgbClr val="0000FF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600"/>
            </a:p>
          </p:txBody>
        </p:sp>
      </p:grpSp>
    </p:spTree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5" name="Group 605"/>
          <p:cNvGrpSpPr/>
          <p:nvPr/>
        </p:nvGrpSpPr>
        <p:grpSpPr>
          <a:xfrm>
            <a:off x="2032620" y="2969147"/>
            <a:ext cx="4525596" cy="2670242"/>
            <a:chOff x="0" y="196192"/>
            <a:chExt cx="4525595" cy="2670240"/>
          </a:xfrm>
        </p:grpSpPr>
        <p:pic>
          <p:nvPicPr>
            <p:cNvPr id="576" name="image42.jpg" descr="top2.JPG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702971" y="236934"/>
              <a:ext cx="3748088" cy="2619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91" name="Group 591"/>
            <p:cNvGrpSpPr/>
            <p:nvPr/>
          </p:nvGrpSpPr>
          <p:grpSpPr>
            <a:xfrm>
              <a:off x="757737" y="1447871"/>
              <a:ext cx="3767859" cy="241324"/>
              <a:chOff x="0" y="0"/>
              <a:chExt cx="3767858" cy="241323"/>
            </a:xfrm>
          </p:grpSpPr>
          <p:sp>
            <p:nvSpPr>
              <p:cNvPr id="577" name="Shape 577"/>
              <p:cNvSpPr/>
              <p:nvPr/>
            </p:nvSpPr>
            <p:spPr>
              <a:xfrm>
                <a:off x="0" y="0"/>
                <a:ext cx="211364" cy="211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344"/>
                    </a:moveTo>
                    <a:lnTo>
                      <a:pt x="7344" y="7344"/>
                    </a:lnTo>
                    <a:lnTo>
                      <a:pt x="7344" y="0"/>
                    </a:lnTo>
                    <a:lnTo>
                      <a:pt x="14256" y="0"/>
                    </a:lnTo>
                    <a:lnTo>
                      <a:pt x="14256" y="7344"/>
                    </a:lnTo>
                    <a:lnTo>
                      <a:pt x="21600" y="7344"/>
                    </a:lnTo>
                    <a:lnTo>
                      <a:pt x="21600" y="14256"/>
                    </a:lnTo>
                    <a:lnTo>
                      <a:pt x="14256" y="14256"/>
                    </a:lnTo>
                    <a:lnTo>
                      <a:pt x="14256" y="21600"/>
                    </a:lnTo>
                    <a:lnTo>
                      <a:pt x="7344" y="21600"/>
                    </a:lnTo>
                    <a:lnTo>
                      <a:pt x="7344" y="14256"/>
                    </a:lnTo>
                    <a:lnTo>
                      <a:pt x="0" y="14256"/>
                    </a:lnTo>
                    <a:close/>
                  </a:path>
                </a:pathLst>
              </a:custGeom>
              <a:solidFill>
                <a:srgbClr val="FFFF00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578" name="Shape 578"/>
              <p:cNvSpPr/>
              <p:nvPr/>
            </p:nvSpPr>
            <p:spPr>
              <a:xfrm>
                <a:off x="287608" y="71859"/>
                <a:ext cx="211365" cy="67646"/>
              </a:xfrm>
              <a:prstGeom prst="rect">
                <a:avLst/>
              </a:prstGeom>
              <a:solidFill>
                <a:srgbClr val="FFFF00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579" name="Shape 579"/>
              <p:cNvSpPr/>
              <p:nvPr/>
            </p:nvSpPr>
            <p:spPr>
              <a:xfrm>
                <a:off x="542595" y="9986"/>
                <a:ext cx="211364" cy="211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344"/>
                    </a:moveTo>
                    <a:lnTo>
                      <a:pt x="7344" y="7344"/>
                    </a:lnTo>
                    <a:lnTo>
                      <a:pt x="7344" y="0"/>
                    </a:lnTo>
                    <a:lnTo>
                      <a:pt x="14256" y="0"/>
                    </a:lnTo>
                    <a:lnTo>
                      <a:pt x="14256" y="7344"/>
                    </a:lnTo>
                    <a:lnTo>
                      <a:pt x="21600" y="7344"/>
                    </a:lnTo>
                    <a:lnTo>
                      <a:pt x="21600" y="14256"/>
                    </a:lnTo>
                    <a:lnTo>
                      <a:pt x="14256" y="14256"/>
                    </a:lnTo>
                    <a:lnTo>
                      <a:pt x="14256" y="21600"/>
                    </a:lnTo>
                    <a:lnTo>
                      <a:pt x="7344" y="21600"/>
                    </a:lnTo>
                    <a:lnTo>
                      <a:pt x="7344" y="14256"/>
                    </a:lnTo>
                    <a:lnTo>
                      <a:pt x="0" y="14256"/>
                    </a:lnTo>
                    <a:close/>
                  </a:path>
                </a:pathLst>
              </a:custGeom>
              <a:solidFill>
                <a:srgbClr val="FFFF00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580" name="Shape 580"/>
              <p:cNvSpPr/>
              <p:nvPr/>
            </p:nvSpPr>
            <p:spPr>
              <a:xfrm>
                <a:off x="830203" y="81845"/>
                <a:ext cx="211365" cy="67647"/>
              </a:xfrm>
              <a:prstGeom prst="rect">
                <a:avLst/>
              </a:prstGeom>
              <a:solidFill>
                <a:srgbClr val="FFFF00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581" name="Shape 581"/>
              <p:cNvSpPr/>
              <p:nvPr/>
            </p:nvSpPr>
            <p:spPr>
              <a:xfrm>
                <a:off x="1091847" y="9986"/>
                <a:ext cx="211365" cy="211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344"/>
                    </a:moveTo>
                    <a:lnTo>
                      <a:pt x="7344" y="7344"/>
                    </a:lnTo>
                    <a:lnTo>
                      <a:pt x="7344" y="0"/>
                    </a:lnTo>
                    <a:lnTo>
                      <a:pt x="14256" y="0"/>
                    </a:lnTo>
                    <a:lnTo>
                      <a:pt x="14256" y="7344"/>
                    </a:lnTo>
                    <a:lnTo>
                      <a:pt x="21600" y="7344"/>
                    </a:lnTo>
                    <a:lnTo>
                      <a:pt x="21600" y="14256"/>
                    </a:lnTo>
                    <a:lnTo>
                      <a:pt x="14256" y="14256"/>
                    </a:lnTo>
                    <a:lnTo>
                      <a:pt x="14256" y="21600"/>
                    </a:lnTo>
                    <a:lnTo>
                      <a:pt x="7344" y="21600"/>
                    </a:lnTo>
                    <a:lnTo>
                      <a:pt x="7344" y="14256"/>
                    </a:lnTo>
                    <a:lnTo>
                      <a:pt x="0" y="14256"/>
                    </a:lnTo>
                    <a:close/>
                  </a:path>
                </a:pathLst>
              </a:custGeom>
              <a:solidFill>
                <a:srgbClr val="FFFF00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582" name="Shape 582"/>
              <p:cNvSpPr/>
              <p:nvPr/>
            </p:nvSpPr>
            <p:spPr>
              <a:xfrm>
                <a:off x="1379456" y="81845"/>
                <a:ext cx="211365" cy="67647"/>
              </a:xfrm>
              <a:prstGeom prst="rect">
                <a:avLst/>
              </a:prstGeom>
              <a:solidFill>
                <a:srgbClr val="FFFF00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583" name="Shape 583"/>
              <p:cNvSpPr/>
              <p:nvPr/>
            </p:nvSpPr>
            <p:spPr>
              <a:xfrm>
                <a:off x="1634442" y="19972"/>
                <a:ext cx="211365" cy="211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344"/>
                    </a:moveTo>
                    <a:lnTo>
                      <a:pt x="7344" y="7344"/>
                    </a:lnTo>
                    <a:lnTo>
                      <a:pt x="7344" y="0"/>
                    </a:lnTo>
                    <a:lnTo>
                      <a:pt x="14256" y="0"/>
                    </a:lnTo>
                    <a:lnTo>
                      <a:pt x="14256" y="7344"/>
                    </a:lnTo>
                    <a:lnTo>
                      <a:pt x="21600" y="7344"/>
                    </a:lnTo>
                    <a:lnTo>
                      <a:pt x="21600" y="14256"/>
                    </a:lnTo>
                    <a:lnTo>
                      <a:pt x="14256" y="14256"/>
                    </a:lnTo>
                    <a:lnTo>
                      <a:pt x="14256" y="21600"/>
                    </a:lnTo>
                    <a:lnTo>
                      <a:pt x="7344" y="21600"/>
                    </a:lnTo>
                    <a:lnTo>
                      <a:pt x="7344" y="14256"/>
                    </a:lnTo>
                    <a:lnTo>
                      <a:pt x="0" y="14256"/>
                    </a:lnTo>
                    <a:close/>
                  </a:path>
                </a:pathLst>
              </a:custGeom>
              <a:solidFill>
                <a:srgbClr val="FFFF00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584" name="Shape 584"/>
              <p:cNvSpPr/>
              <p:nvPr/>
            </p:nvSpPr>
            <p:spPr>
              <a:xfrm>
                <a:off x="1922051" y="91832"/>
                <a:ext cx="211365" cy="67646"/>
              </a:xfrm>
              <a:prstGeom prst="rect">
                <a:avLst/>
              </a:prstGeom>
              <a:solidFill>
                <a:srgbClr val="FFFF00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585" name="Shape 585"/>
              <p:cNvSpPr/>
              <p:nvPr/>
            </p:nvSpPr>
            <p:spPr>
              <a:xfrm>
                <a:off x="2183695" y="19972"/>
                <a:ext cx="211365" cy="211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344"/>
                    </a:moveTo>
                    <a:lnTo>
                      <a:pt x="7344" y="7344"/>
                    </a:lnTo>
                    <a:lnTo>
                      <a:pt x="7344" y="0"/>
                    </a:lnTo>
                    <a:lnTo>
                      <a:pt x="14256" y="0"/>
                    </a:lnTo>
                    <a:lnTo>
                      <a:pt x="14256" y="7344"/>
                    </a:lnTo>
                    <a:lnTo>
                      <a:pt x="21600" y="7344"/>
                    </a:lnTo>
                    <a:lnTo>
                      <a:pt x="21600" y="14256"/>
                    </a:lnTo>
                    <a:lnTo>
                      <a:pt x="14256" y="14256"/>
                    </a:lnTo>
                    <a:lnTo>
                      <a:pt x="14256" y="21600"/>
                    </a:lnTo>
                    <a:lnTo>
                      <a:pt x="7344" y="21600"/>
                    </a:lnTo>
                    <a:lnTo>
                      <a:pt x="7344" y="14256"/>
                    </a:lnTo>
                    <a:lnTo>
                      <a:pt x="0" y="14256"/>
                    </a:lnTo>
                    <a:close/>
                  </a:path>
                </a:pathLst>
              </a:custGeom>
              <a:solidFill>
                <a:srgbClr val="FFFF00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586" name="Shape 586"/>
              <p:cNvSpPr/>
              <p:nvPr/>
            </p:nvSpPr>
            <p:spPr>
              <a:xfrm>
                <a:off x="2471304" y="91832"/>
                <a:ext cx="211365" cy="67646"/>
              </a:xfrm>
              <a:prstGeom prst="rect">
                <a:avLst/>
              </a:prstGeom>
              <a:solidFill>
                <a:srgbClr val="FFFF00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587" name="Shape 587"/>
              <p:cNvSpPr/>
              <p:nvPr/>
            </p:nvSpPr>
            <p:spPr>
              <a:xfrm>
                <a:off x="2726290" y="29959"/>
                <a:ext cx="211365" cy="211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344"/>
                    </a:moveTo>
                    <a:lnTo>
                      <a:pt x="7344" y="7344"/>
                    </a:lnTo>
                    <a:lnTo>
                      <a:pt x="7344" y="0"/>
                    </a:lnTo>
                    <a:lnTo>
                      <a:pt x="14256" y="0"/>
                    </a:lnTo>
                    <a:lnTo>
                      <a:pt x="14256" y="7344"/>
                    </a:lnTo>
                    <a:lnTo>
                      <a:pt x="21600" y="7344"/>
                    </a:lnTo>
                    <a:lnTo>
                      <a:pt x="21600" y="14256"/>
                    </a:lnTo>
                    <a:lnTo>
                      <a:pt x="14256" y="14256"/>
                    </a:lnTo>
                    <a:lnTo>
                      <a:pt x="14256" y="21600"/>
                    </a:lnTo>
                    <a:lnTo>
                      <a:pt x="7344" y="21600"/>
                    </a:lnTo>
                    <a:lnTo>
                      <a:pt x="7344" y="14256"/>
                    </a:lnTo>
                    <a:lnTo>
                      <a:pt x="0" y="14256"/>
                    </a:lnTo>
                    <a:close/>
                  </a:path>
                </a:pathLst>
              </a:custGeom>
              <a:solidFill>
                <a:srgbClr val="FFFF00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588" name="Shape 588"/>
              <p:cNvSpPr/>
              <p:nvPr/>
            </p:nvSpPr>
            <p:spPr>
              <a:xfrm>
                <a:off x="3013899" y="101818"/>
                <a:ext cx="211365" cy="67646"/>
              </a:xfrm>
              <a:prstGeom prst="rect">
                <a:avLst/>
              </a:prstGeom>
              <a:solidFill>
                <a:srgbClr val="FFFF00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589" name="Shape 589"/>
              <p:cNvSpPr/>
              <p:nvPr/>
            </p:nvSpPr>
            <p:spPr>
              <a:xfrm>
                <a:off x="3268885" y="23301"/>
                <a:ext cx="211365" cy="211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344"/>
                    </a:moveTo>
                    <a:lnTo>
                      <a:pt x="7344" y="7344"/>
                    </a:lnTo>
                    <a:lnTo>
                      <a:pt x="7344" y="0"/>
                    </a:lnTo>
                    <a:lnTo>
                      <a:pt x="14256" y="0"/>
                    </a:lnTo>
                    <a:lnTo>
                      <a:pt x="14256" y="7344"/>
                    </a:lnTo>
                    <a:lnTo>
                      <a:pt x="21600" y="7344"/>
                    </a:lnTo>
                    <a:lnTo>
                      <a:pt x="21600" y="14256"/>
                    </a:lnTo>
                    <a:lnTo>
                      <a:pt x="14256" y="14256"/>
                    </a:lnTo>
                    <a:lnTo>
                      <a:pt x="14256" y="21600"/>
                    </a:lnTo>
                    <a:lnTo>
                      <a:pt x="7344" y="21600"/>
                    </a:lnTo>
                    <a:lnTo>
                      <a:pt x="7344" y="14256"/>
                    </a:lnTo>
                    <a:lnTo>
                      <a:pt x="0" y="14256"/>
                    </a:lnTo>
                    <a:close/>
                  </a:path>
                </a:pathLst>
              </a:custGeom>
              <a:solidFill>
                <a:srgbClr val="FFFF00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590" name="Shape 590"/>
              <p:cNvSpPr/>
              <p:nvPr/>
            </p:nvSpPr>
            <p:spPr>
              <a:xfrm>
                <a:off x="3556494" y="95160"/>
                <a:ext cx="211364" cy="67647"/>
              </a:xfrm>
              <a:prstGeom prst="rect">
                <a:avLst/>
              </a:prstGeom>
              <a:solidFill>
                <a:srgbClr val="FFFF00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</p:grpSp>
        <p:grpSp>
          <p:nvGrpSpPr>
            <p:cNvPr id="601" name="Group 601"/>
            <p:cNvGrpSpPr/>
            <p:nvPr/>
          </p:nvGrpSpPr>
          <p:grpSpPr>
            <a:xfrm>
              <a:off x="37210" y="669089"/>
              <a:ext cx="3713616" cy="2097480"/>
              <a:chOff x="0" y="341201"/>
              <a:chExt cx="3713615" cy="2097479"/>
            </a:xfrm>
          </p:grpSpPr>
          <p:sp>
            <p:nvSpPr>
              <p:cNvPr id="592" name="Shape 592"/>
              <p:cNvSpPr/>
              <p:nvPr/>
            </p:nvSpPr>
            <p:spPr>
              <a:xfrm rot="10800000" flipH="1">
                <a:off x="715692" y="1531249"/>
                <a:ext cx="282950" cy="557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4796"/>
                    </a:lnTo>
                    <a:cubicBezTo>
                      <a:pt x="0" y="2147"/>
                      <a:pt x="4231" y="0"/>
                      <a:pt x="9450" y="0"/>
                    </a:cubicBezTo>
                    <a:lnTo>
                      <a:pt x="9450" y="0"/>
                    </a:lnTo>
                    <a:cubicBezTo>
                      <a:pt x="14669" y="0"/>
                      <a:pt x="18900" y="2147"/>
                      <a:pt x="18900" y="4796"/>
                    </a:cubicBezTo>
                    <a:lnTo>
                      <a:pt x="18900" y="13460"/>
                    </a:lnTo>
                    <a:lnTo>
                      <a:pt x="21600" y="13460"/>
                    </a:lnTo>
                    <a:lnTo>
                      <a:pt x="16200" y="16200"/>
                    </a:lnTo>
                    <a:lnTo>
                      <a:pt x="10800" y="13460"/>
                    </a:lnTo>
                    <a:lnTo>
                      <a:pt x="13500" y="13460"/>
                    </a:lnTo>
                    <a:lnTo>
                      <a:pt x="13500" y="4796"/>
                    </a:lnTo>
                    <a:cubicBezTo>
                      <a:pt x="13500" y="3660"/>
                      <a:pt x="11687" y="2740"/>
                      <a:pt x="9450" y="2740"/>
                    </a:cubicBezTo>
                    <a:lnTo>
                      <a:pt x="9450" y="2740"/>
                    </a:lnTo>
                    <a:cubicBezTo>
                      <a:pt x="7213" y="2740"/>
                      <a:pt x="5400" y="3660"/>
                      <a:pt x="5400" y="4796"/>
                    </a:cubicBezTo>
                    <a:lnTo>
                      <a:pt x="5400" y="21600"/>
                    </a:lnTo>
                    <a:close/>
                  </a:path>
                </a:pathLst>
              </a:custGeom>
              <a:solidFill>
                <a:srgbClr val="3CB9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593" name="Shape 593"/>
              <p:cNvSpPr/>
              <p:nvPr/>
            </p:nvSpPr>
            <p:spPr>
              <a:xfrm>
                <a:off x="974673" y="341201"/>
                <a:ext cx="282950" cy="557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4796"/>
                    </a:lnTo>
                    <a:cubicBezTo>
                      <a:pt x="0" y="2147"/>
                      <a:pt x="4231" y="0"/>
                      <a:pt x="9450" y="0"/>
                    </a:cubicBezTo>
                    <a:lnTo>
                      <a:pt x="9450" y="0"/>
                    </a:lnTo>
                    <a:cubicBezTo>
                      <a:pt x="14669" y="0"/>
                      <a:pt x="18900" y="2147"/>
                      <a:pt x="18900" y="4796"/>
                    </a:cubicBezTo>
                    <a:lnTo>
                      <a:pt x="18900" y="13460"/>
                    </a:lnTo>
                    <a:lnTo>
                      <a:pt x="21600" y="13460"/>
                    </a:lnTo>
                    <a:lnTo>
                      <a:pt x="16200" y="16200"/>
                    </a:lnTo>
                    <a:lnTo>
                      <a:pt x="10800" y="13460"/>
                    </a:lnTo>
                    <a:lnTo>
                      <a:pt x="13500" y="13460"/>
                    </a:lnTo>
                    <a:lnTo>
                      <a:pt x="13500" y="4796"/>
                    </a:lnTo>
                    <a:cubicBezTo>
                      <a:pt x="13500" y="3660"/>
                      <a:pt x="11687" y="2740"/>
                      <a:pt x="9450" y="2740"/>
                    </a:cubicBezTo>
                    <a:lnTo>
                      <a:pt x="9450" y="2740"/>
                    </a:lnTo>
                    <a:cubicBezTo>
                      <a:pt x="7213" y="2740"/>
                      <a:pt x="5400" y="3660"/>
                      <a:pt x="5400" y="4796"/>
                    </a:cubicBezTo>
                    <a:lnTo>
                      <a:pt x="5400" y="21600"/>
                    </a:lnTo>
                    <a:close/>
                  </a:path>
                </a:pathLst>
              </a:custGeom>
              <a:solidFill>
                <a:srgbClr val="0000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594" name="Shape 594"/>
              <p:cNvSpPr/>
              <p:nvPr/>
            </p:nvSpPr>
            <p:spPr>
              <a:xfrm>
                <a:off x="0" y="2246941"/>
                <a:ext cx="665761" cy="191741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0000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595" name="Shape 595"/>
              <p:cNvSpPr/>
              <p:nvPr/>
            </p:nvSpPr>
            <p:spPr>
              <a:xfrm rot="10800000" flipH="1">
                <a:off x="1524592" y="1531249"/>
                <a:ext cx="282949" cy="557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4796"/>
                    </a:lnTo>
                    <a:cubicBezTo>
                      <a:pt x="0" y="2147"/>
                      <a:pt x="4231" y="0"/>
                      <a:pt x="9450" y="0"/>
                    </a:cubicBezTo>
                    <a:lnTo>
                      <a:pt x="9450" y="0"/>
                    </a:lnTo>
                    <a:cubicBezTo>
                      <a:pt x="14669" y="0"/>
                      <a:pt x="18900" y="2147"/>
                      <a:pt x="18900" y="4796"/>
                    </a:cubicBezTo>
                    <a:lnTo>
                      <a:pt x="18900" y="13460"/>
                    </a:lnTo>
                    <a:lnTo>
                      <a:pt x="21600" y="13460"/>
                    </a:lnTo>
                    <a:lnTo>
                      <a:pt x="16200" y="16200"/>
                    </a:lnTo>
                    <a:lnTo>
                      <a:pt x="10800" y="13460"/>
                    </a:lnTo>
                    <a:lnTo>
                      <a:pt x="13500" y="13460"/>
                    </a:lnTo>
                    <a:lnTo>
                      <a:pt x="13500" y="4796"/>
                    </a:lnTo>
                    <a:cubicBezTo>
                      <a:pt x="13500" y="3660"/>
                      <a:pt x="11687" y="2740"/>
                      <a:pt x="9450" y="2740"/>
                    </a:cubicBezTo>
                    <a:lnTo>
                      <a:pt x="9450" y="2740"/>
                    </a:lnTo>
                    <a:cubicBezTo>
                      <a:pt x="7213" y="2740"/>
                      <a:pt x="5400" y="3660"/>
                      <a:pt x="5400" y="4796"/>
                    </a:cubicBezTo>
                    <a:lnTo>
                      <a:pt x="5400" y="21600"/>
                    </a:lnTo>
                    <a:close/>
                  </a:path>
                </a:pathLst>
              </a:custGeom>
              <a:solidFill>
                <a:srgbClr val="3CB9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596" name="Shape 596"/>
              <p:cNvSpPr/>
              <p:nvPr/>
            </p:nvSpPr>
            <p:spPr>
              <a:xfrm rot="10800000" flipH="1">
                <a:off x="2340149" y="1541235"/>
                <a:ext cx="282949" cy="557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4796"/>
                    </a:lnTo>
                    <a:cubicBezTo>
                      <a:pt x="0" y="2147"/>
                      <a:pt x="4231" y="0"/>
                      <a:pt x="9450" y="0"/>
                    </a:cubicBezTo>
                    <a:lnTo>
                      <a:pt x="9450" y="0"/>
                    </a:lnTo>
                    <a:cubicBezTo>
                      <a:pt x="14669" y="0"/>
                      <a:pt x="18900" y="2147"/>
                      <a:pt x="18900" y="4796"/>
                    </a:cubicBezTo>
                    <a:lnTo>
                      <a:pt x="18900" y="13460"/>
                    </a:lnTo>
                    <a:lnTo>
                      <a:pt x="21600" y="13460"/>
                    </a:lnTo>
                    <a:lnTo>
                      <a:pt x="16200" y="16200"/>
                    </a:lnTo>
                    <a:lnTo>
                      <a:pt x="10800" y="13460"/>
                    </a:lnTo>
                    <a:lnTo>
                      <a:pt x="13500" y="13460"/>
                    </a:lnTo>
                    <a:lnTo>
                      <a:pt x="13500" y="4796"/>
                    </a:lnTo>
                    <a:cubicBezTo>
                      <a:pt x="13500" y="3660"/>
                      <a:pt x="11687" y="2740"/>
                      <a:pt x="9450" y="2740"/>
                    </a:cubicBezTo>
                    <a:lnTo>
                      <a:pt x="9450" y="2740"/>
                    </a:lnTo>
                    <a:cubicBezTo>
                      <a:pt x="7213" y="2740"/>
                      <a:pt x="5400" y="3660"/>
                      <a:pt x="5400" y="4796"/>
                    </a:cubicBezTo>
                    <a:lnTo>
                      <a:pt x="5400" y="21600"/>
                    </a:lnTo>
                    <a:close/>
                  </a:path>
                </a:pathLst>
              </a:custGeom>
              <a:solidFill>
                <a:srgbClr val="3CB9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597" name="Shape 597"/>
              <p:cNvSpPr/>
              <p:nvPr/>
            </p:nvSpPr>
            <p:spPr>
              <a:xfrm rot="10800000" flipH="1">
                <a:off x="3149048" y="1541235"/>
                <a:ext cx="282949" cy="557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4796"/>
                    </a:lnTo>
                    <a:cubicBezTo>
                      <a:pt x="0" y="2147"/>
                      <a:pt x="4231" y="0"/>
                      <a:pt x="9450" y="0"/>
                    </a:cubicBezTo>
                    <a:lnTo>
                      <a:pt x="9450" y="0"/>
                    </a:lnTo>
                    <a:cubicBezTo>
                      <a:pt x="14669" y="0"/>
                      <a:pt x="18900" y="2147"/>
                      <a:pt x="18900" y="4796"/>
                    </a:cubicBezTo>
                    <a:lnTo>
                      <a:pt x="18900" y="13460"/>
                    </a:lnTo>
                    <a:lnTo>
                      <a:pt x="21600" y="13460"/>
                    </a:lnTo>
                    <a:lnTo>
                      <a:pt x="16200" y="16200"/>
                    </a:lnTo>
                    <a:lnTo>
                      <a:pt x="10800" y="13460"/>
                    </a:lnTo>
                    <a:lnTo>
                      <a:pt x="13500" y="13460"/>
                    </a:lnTo>
                    <a:lnTo>
                      <a:pt x="13500" y="4796"/>
                    </a:lnTo>
                    <a:cubicBezTo>
                      <a:pt x="13500" y="3660"/>
                      <a:pt x="11687" y="2740"/>
                      <a:pt x="9450" y="2740"/>
                    </a:cubicBezTo>
                    <a:lnTo>
                      <a:pt x="9450" y="2740"/>
                    </a:lnTo>
                    <a:cubicBezTo>
                      <a:pt x="7213" y="2740"/>
                      <a:pt x="5400" y="3660"/>
                      <a:pt x="5400" y="4796"/>
                    </a:cubicBezTo>
                    <a:lnTo>
                      <a:pt x="5400" y="21600"/>
                    </a:lnTo>
                    <a:close/>
                  </a:path>
                </a:pathLst>
              </a:custGeom>
              <a:solidFill>
                <a:srgbClr val="3CB9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598" name="Shape 598"/>
              <p:cNvSpPr/>
              <p:nvPr/>
            </p:nvSpPr>
            <p:spPr>
              <a:xfrm>
                <a:off x="1789566" y="341201"/>
                <a:ext cx="282949" cy="557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4796"/>
                    </a:lnTo>
                    <a:cubicBezTo>
                      <a:pt x="0" y="2147"/>
                      <a:pt x="4231" y="0"/>
                      <a:pt x="9450" y="0"/>
                    </a:cubicBezTo>
                    <a:lnTo>
                      <a:pt x="9450" y="0"/>
                    </a:lnTo>
                    <a:cubicBezTo>
                      <a:pt x="14669" y="0"/>
                      <a:pt x="18900" y="2147"/>
                      <a:pt x="18900" y="4796"/>
                    </a:cubicBezTo>
                    <a:lnTo>
                      <a:pt x="18900" y="13460"/>
                    </a:lnTo>
                    <a:lnTo>
                      <a:pt x="21600" y="13460"/>
                    </a:lnTo>
                    <a:lnTo>
                      <a:pt x="16200" y="16200"/>
                    </a:lnTo>
                    <a:lnTo>
                      <a:pt x="10800" y="13460"/>
                    </a:lnTo>
                    <a:lnTo>
                      <a:pt x="13500" y="13460"/>
                    </a:lnTo>
                    <a:lnTo>
                      <a:pt x="13500" y="4796"/>
                    </a:lnTo>
                    <a:cubicBezTo>
                      <a:pt x="13500" y="3660"/>
                      <a:pt x="11687" y="2740"/>
                      <a:pt x="9450" y="2740"/>
                    </a:cubicBezTo>
                    <a:lnTo>
                      <a:pt x="9450" y="2740"/>
                    </a:lnTo>
                    <a:cubicBezTo>
                      <a:pt x="7213" y="2740"/>
                      <a:pt x="5400" y="3660"/>
                      <a:pt x="5400" y="4796"/>
                    </a:cubicBezTo>
                    <a:lnTo>
                      <a:pt x="5400" y="21600"/>
                    </a:lnTo>
                    <a:close/>
                  </a:path>
                </a:pathLst>
              </a:custGeom>
              <a:solidFill>
                <a:srgbClr val="0000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599" name="Shape 599"/>
              <p:cNvSpPr/>
              <p:nvPr/>
            </p:nvSpPr>
            <p:spPr>
              <a:xfrm>
                <a:off x="2615774" y="351188"/>
                <a:ext cx="282949" cy="557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4796"/>
                    </a:lnTo>
                    <a:cubicBezTo>
                      <a:pt x="0" y="2147"/>
                      <a:pt x="4231" y="0"/>
                      <a:pt x="9450" y="0"/>
                    </a:cubicBezTo>
                    <a:lnTo>
                      <a:pt x="9450" y="0"/>
                    </a:lnTo>
                    <a:cubicBezTo>
                      <a:pt x="14669" y="0"/>
                      <a:pt x="18900" y="2147"/>
                      <a:pt x="18900" y="4796"/>
                    </a:cubicBezTo>
                    <a:lnTo>
                      <a:pt x="18900" y="13460"/>
                    </a:lnTo>
                    <a:lnTo>
                      <a:pt x="21600" y="13460"/>
                    </a:lnTo>
                    <a:lnTo>
                      <a:pt x="16200" y="16200"/>
                    </a:lnTo>
                    <a:lnTo>
                      <a:pt x="10800" y="13460"/>
                    </a:lnTo>
                    <a:lnTo>
                      <a:pt x="13500" y="13460"/>
                    </a:lnTo>
                    <a:lnTo>
                      <a:pt x="13500" y="4796"/>
                    </a:lnTo>
                    <a:cubicBezTo>
                      <a:pt x="13500" y="3660"/>
                      <a:pt x="11687" y="2740"/>
                      <a:pt x="9450" y="2740"/>
                    </a:cubicBezTo>
                    <a:lnTo>
                      <a:pt x="9450" y="2740"/>
                    </a:lnTo>
                    <a:cubicBezTo>
                      <a:pt x="7213" y="2740"/>
                      <a:pt x="5400" y="3660"/>
                      <a:pt x="5400" y="4796"/>
                    </a:cubicBezTo>
                    <a:lnTo>
                      <a:pt x="5400" y="21600"/>
                    </a:lnTo>
                    <a:close/>
                  </a:path>
                </a:pathLst>
              </a:custGeom>
              <a:solidFill>
                <a:srgbClr val="0000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600" name="Shape 600"/>
              <p:cNvSpPr/>
              <p:nvPr/>
            </p:nvSpPr>
            <p:spPr>
              <a:xfrm>
                <a:off x="3430666" y="351188"/>
                <a:ext cx="282950" cy="557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4796"/>
                    </a:lnTo>
                    <a:cubicBezTo>
                      <a:pt x="0" y="2147"/>
                      <a:pt x="4231" y="0"/>
                      <a:pt x="9450" y="0"/>
                    </a:cubicBezTo>
                    <a:lnTo>
                      <a:pt x="9450" y="0"/>
                    </a:lnTo>
                    <a:cubicBezTo>
                      <a:pt x="14669" y="0"/>
                      <a:pt x="18900" y="2147"/>
                      <a:pt x="18900" y="4796"/>
                    </a:cubicBezTo>
                    <a:lnTo>
                      <a:pt x="18900" y="13460"/>
                    </a:lnTo>
                    <a:lnTo>
                      <a:pt x="21600" y="13460"/>
                    </a:lnTo>
                    <a:lnTo>
                      <a:pt x="16200" y="16200"/>
                    </a:lnTo>
                    <a:lnTo>
                      <a:pt x="10800" y="13460"/>
                    </a:lnTo>
                    <a:lnTo>
                      <a:pt x="13500" y="13460"/>
                    </a:lnTo>
                    <a:lnTo>
                      <a:pt x="13500" y="4796"/>
                    </a:lnTo>
                    <a:cubicBezTo>
                      <a:pt x="13500" y="3660"/>
                      <a:pt x="11687" y="2740"/>
                      <a:pt x="9450" y="2740"/>
                    </a:cubicBezTo>
                    <a:lnTo>
                      <a:pt x="9450" y="2740"/>
                    </a:lnTo>
                    <a:cubicBezTo>
                      <a:pt x="7213" y="2740"/>
                      <a:pt x="5400" y="3660"/>
                      <a:pt x="5400" y="4796"/>
                    </a:cubicBezTo>
                    <a:lnTo>
                      <a:pt x="5400" y="21600"/>
                    </a:lnTo>
                    <a:close/>
                  </a:path>
                </a:pathLst>
              </a:custGeom>
              <a:solidFill>
                <a:srgbClr val="0000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</p:grpSp>
        <p:sp>
          <p:nvSpPr>
            <p:cNvPr id="602" name="Shape 602"/>
            <p:cNvSpPr/>
            <p:nvPr/>
          </p:nvSpPr>
          <p:spPr>
            <a:xfrm rot="10800000" flipH="1">
              <a:off x="0" y="196192"/>
              <a:ext cx="665761" cy="19174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439ADF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600"/>
            </a:p>
          </p:txBody>
        </p:sp>
        <p:sp>
          <p:nvSpPr>
            <p:cNvPr id="603" name="Shape 603"/>
            <p:cNvSpPr/>
            <p:nvPr/>
          </p:nvSpPr>
          <p:spPr>
            <a:xfrm rot="10800000">
              <a:off x="13315" y="393465"/>
              <a:ext cx="652446" cy="138479"/>
            </a:xfrm>
            <a:prstGeom prst="rightArrow">
              <a:avLst>
                <a:gd name="adj1" fmla="val 50000"/>
                <a:gd name="adj2" fmla="val 69231"/>
              </a:avLst>
            </a:prstGeom>
            <a:solidFill>
              <a:srgbClr val="439ADF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600"/>
            </a:p>
          </p:txBody>
        </p:sp>
        <p:sp>
          <p:nvSpPr>
            <p:cNvPr id="604" name="Shape 604"/>
            <p:cNvSpPr/>
            <p:nvPr/>
          </p:nvSpPr>
          <p:spPr>
            <a:xfrm flipH="1">
              <a:off x="6657" y="2727954"/>
              <a:ext cx="665762" cy="138480"/>
            </a:xfrm>
            <a:prstGeom prst="rightArrow">
              <a:avLst>
                <a:gd name="adj1" fmla="val 50000"/>
                <a:gd name="adj2" fmla="val 69231"/>
              </a:avLst>
            </a:prstGeom>
            <a:solidFill>
              <a:srgbClr val="0000FF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600"/>
            </a:p>
          </p:txBody>
        </p:sp>
      </p:grpSp>
      <p:grpSp>
        <p:nvGrpSpPr>
          <p:cNvPr id="635" name="Group 635"/>
          <p:cNvGrpSpPr/>
          <p:nvPr/>
        </p:nvGrpSpPr>
        <p:grpSpPr>
          <a:xfrm>
            <a:off x="6261407" y="2969148"/>
            <a:ext cx="4525596" cy="2670241"/>
            <a:chOff x="0" y="196192"/>
            <a:chExt cx="4525595" cy="2670240"/>
          </a:xfrm>
        </p:grpSpPr>
        <p:pic>
          <p:nvPicPr>
            <p:cNvPr id="606" name="image42.jpg" descr="top2.JPG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702971" y="236934"/>
              <a:ext cx="3748088" cy="2619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621" name="Group 621"/>
            <p:cNvGrpSpPr/>
            <p:nvPr/>
          </p:nvGrpSpPr>
          <p:grpSpPr>
            <a:xfrm>
              <a:off x="757737" y="1447871"/>
              <a:ext cx="3767859" cy="241324"/>
              <a:chOff x="0" y="0"/>
              <a:chExt cx="3767858" cy="241323"/>
            </a:xfrm>
          </p:grpSpPr>
          <p:sp>
            <p:nvSpPr>
              <p:cNvPr id="607" name="Shape 607"/>
              <p:cNvSpPr/>
              <p:nvPr/>
            </p:nvSpPr>
            <p:spPr>
              <a:xfrm>
                <a:off x="0" y="0"/>
                <a:ext cx="211364" cy="211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344"/>
                    </a:moveTo>
                    <a:lnTo>
                      <a:pt x="7344" y="7344"/>
                    </a:lnTo>
                    <a:lnTo>
                      <a:pt x="7344" y="0"/>
                    </a:lnTo>
                    <a:lnTo>
                      <a:pt x="14256" y="0"/>
                    </a:lnTo>
                    <a:lnTo>
                      <a:pt x="14256" y="7344"/>
                    </a:lnTo>
                    <a:lnTo>
                      <a:pt x="21600" y="7344"/>
                    </a:lnTo>
                    <a:lnTo>
                      <a:pt x="21600" y="14256"/>
                    </a:lnTo>
                    <a:lnTo>
                      <a:pt x="14256" y="14256"/>
                    </a:lnTo>
                    <a:lnTo>
                      <a:pt x="14256" y="21600"/>
                    </a:lnTo>
                    <a:lnTo>
                      <a:pt x="7344" y="21600"/>
                    </a:lnTo>
                    <a:lnTo>
                      <a:pt x="7344" y="14256"/>
                    </a:lnTo>
                    <a:lnTo>
                      <a:pt x="0" y="14256"/>
                    </a:lnTo>
                    <a:close/>
                  </a:path>
                </a:pathLst>
              </a:custGeom>
              <a:solidFill>
                <a:srgbClr val="FFFF00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608" name="Shape 608"/>
              <p:cNvSpPr/>
              <p:nvPr/>
            </p:nvSpPr>
            <p:spPr>
              <a:xfrm>
                <a:off x="287608" y="71859"/>
                <a:ext cx="211365" cy="67646"/>
              </a:xfrm>
              <a:prstGeom prst="rect">
                <a:avLst/>
              </a:prstGeom>
              <a:solidFill>
                <a:srgbClr val="FFFF00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609" name="Shape 609"/>
              <p:cNvSpPr/>
              <p:nvPr/>
            </p:nvSpPr>
            <p:spPr>
              <a:xfrm>
                <a:off x="542595" y="9986"/>
                <a:ext cx="211364" cy="211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344"/>
                    </a:moveTo>
                    <a:lnTo>
                      <a:pt x="7344" y="7344"/>
                    </a:lnTo>
                    <a:lnTo>
                      <a:pt x="7344" y="0"/>
                    </a:lnTo>
                    <a:lnTo>
                      <a:pt x="14256" y="0"/>
                    </a:lnTo>
                    <a:lnTo>
                      <a:pt x="14256" y="7344"/>
                    </a:lnTo>
                    <a:lnTo>
                      <a:pt x="21600" y="7344"/>
                    </a:lnTo>
                    <a:lnTo>
                      <a:pt x="21600" y="14256"/>
                    </a:lnTo>
                    <a:lnTo>
                      <a:pt x="14256" y="14256"/>
                    </a:lnTo>
                    <a:lnTo>
                      <a:pt x="14256" y="21600"/>
                    </a:lnTo>
                    <a:lnTo>
                      <a:pt x="7344" y="21600"/>
                    </a:lnTo>
                    <a:lnTo>
                      <a:pt x="7344" y="14256"/>
                    </a:lnTo>
                    <a:lnTo>
                      <a:pt x="0" y="14256"/>
                    </a:lnTo>
                    <a:close/>
                  </a:path>
                </a:pathLst>
              </a:custGeom>
              <a:solidFill>
                <a:srgbClr val="FFFF00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610" name="Shape 610"/>
              <p:cNvSpPr/>
              <p:nvPr/>
            </p:nvSpPr>
            <p:spPr>
              <a:xfrm>
                <a:off x="830203" y="81845"/>
                <a:ext cx="211365" cy="67647"/>
              </a:xfrm>
              <a:prstGeom prst="rect">
                <a:avLst/>
              </a:prstGeom>
              <a:solidFill>
                <a:srgbClr val="FFFF00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611" name="Shape 611"/>
              <p:cNvSpPr/>
              <p:nvPr/>
            </p:nvSpPr>
            <p:spPr>
              <a:xfrm>
                <a:off x="1091847" y="9986"/>
                <a:ext cx="211365" cy="211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344"/>
                    </a:moveTo>
                    <a:lnTo>
                      <a:pt x="7344" y="7344"/>
                    </a:lnTo>
                    <a:lnTo>
                      <a:pt x="7344" y="0"/>
                    </a:lnTo>
                    <a:lnTo>
                      <a:pt x="14256" y="0"/>
                    </a:lnTo>
                    <a:lnTo>
                      <a:pt x="14256" y="7344"/>
                    </a:lnTo>
                    <a:lnTo>
                      <a:pt x="21600" y="7344"/>
                    </a:lnTo>
                    <a:lnTo>
                      <a:pt x="21600" y="14256"/>
                    </a:lnTo>
                    <a:lnTo>
                      <a:pt x="14256" y="14256"/>
                    </a:lnTo>
                    <a:lnTo>
                      <a:pt x="14256" y="21600"/>
                    </a:lnTo>
                    <a:lnTo>
                      <a:pt x="7344" y="21600"/>
                    </a:lnTo>
                    <a:lnTo>
                      <a:pt x="7344" y="14256"/>
                    </a:lnTo>
                    <a:lnTo>
                      <a:pt x="0" y="14256"/>
                    </a:lnTo>
                    <a:close/>
                  </a:path>
                </a:pathLst>
              </a:custGeom>
              <a:solidFill>
                <a:srgbClr val="FFFF00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612" name="Shape 612"/>
              <p:cNvSpPr/>
              <p:nvPr/>
            </p:nvSpPr>
            <p:spPr>
              <a:xfrm>
                <a:off x="1379456" y="81845"/>
                <a:ext cx="211365" cy="67647"/>
              </a:xfrm>
              <a:prstGeom prst="rect">
                <a:avLst/>
              </a:prstGeom>
              <a:solidFill>
                <a:srgbClr val="FFFF00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613" name="Shape 613"/>
              <p:cNvSpPr/>
              <p:nvPr/>
            </p:nvSpPr>
            <p:spPr>
              <a:xfrm>
                <a:off x="1634442" y="19972"/>
                <a:ext cx="211365" cy="211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344"/>
                    </a:moveTo>
                    <a:lnTo>
                      <a:pt x="7344" y="7344"/>
                    </a:lnTo>
                    <a:lnTo>
                      <a:pt x="7344" y="0"/>
                    </a:lnTo>
                    <a:lnTo>
                      <a:pt x="14256" y="0"/>
                    </a:lnTo>
                    <a:lnTo>
                      <a:pt x="14256" y="7344"/>
                    </a:lnTo>
                    <a:lnTo>
                      <a:pt x="21600" y="7344"/>
                    </a:lnTo>
                    <a:lnTo>
                      <a:pt x="21600" y="14256"/>
                    </a:lnTo>
                    <a:lnTo>
                      <a:pt x="14256" y="14256"/>
                    </a:lnTo>
                    <a:lnTo>
                      <a:pt x="14256" y="21600"/>
                    </a:lnTo>
                    <a:lnTo>
                      <a:pt x="7344" y="21600"/>
                    </a:lnTo>
                    <a:lnTo>
                      <a:pt x="7344" y="14256"/>
                    </a:lnTo>
                    <a:lnTo>
                      <a:pt x="0" y="14256"/>
                    </a:lnTo>
                    <a:close/>
                  </a:path>
                </a:pathLst>
              </a:custGeom>
              <a:solidFill>
                <a:srgbClr val="FFFF00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614" name="Shape 614"/>
              <p:cNvSpPr/>
              <p:nvPr/>
            </p:nvSpPr>
            <p:spPr>
              <a:xfrm>
                <a:off x="1922051" y="91832"/>
                <a:ext cx="211365" cy="67646"/>
              </a:xfrm>
              <a:prstGeom prst="rect">
                <a:avLst/>
              </a:prstGeom>
              <a:solidFill>
                <a:srgbClr val="FFFF00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615" name="Shape 615"/>
              <p:cNvSpPr/>
              <p:nvPr/>
            </p:nvSpPr>
            <p:spPr>
              <a:xfrm>
                <a:off x="2183695" y="19972"/>
                <a:ext cx="211365" cy="211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344"/>
                    </a:moveTo>
                    <a:lnTo>
                      <a:pt x="7344" y="7344"/>
                    </a:lnTo>
                    <a:lnTo>
                      <a:pt x="7344" y="0"/>
                    </a:lnTo>
                    <a:lnTo>
                      <a:pt x="14256" y="0"/>
                    </a:lnTo>
                    <a:lnTo>
                      <a:pt x="14256" y="7344"/>
                    </a:lnTo>
                    <a:lnTo>
                      <a:pt x="21600" y="7344"/>
                    </a:lnTo>
                    <a:lnTo>
                      <a:pt x="21600" y="14256"/>
                    </a:lnTo>
                    <a:lnTo>
                      <a:pt x="14256" y="14256"/>
                    </a:lnTo>
                    <a:lnTo>
                      <a:pt x="14256" y="21600"/>
                    </a:lnTo>
                    <a:lnTo>
                      <a:pt x="7344" y="21600"/>
                    </a:lnTo>
                    <a:lnTo>
                      <a:pt x="7344" y="14256"/>
                    </a:lnTo>
                    <a:lnTo>
                      <a:pt x="0" y="14256"/>
                    </a:lnTo>
                    <a:close/>
                  </a:path>
                </a:pathLst>
              </a:custGeom>
              <a:solidFill>
                <a:srgbClr val="FFFF00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616" name="Shape 616"/>
              <p:cNvSpPr/>
              <p:nvPr/>
            </p:nvSpPr>
            <p:spPr>
              <a:xfrm>
                <a:off x="2471304" y="91832"/>
                <a:ext cx="211365" cy="67646"/>
              </a:xfrm>
              <a:prstGeom prst="rect">
                <a:avLst/>
              </a:prstGeom>
              <a:solidFill>
                <a:srgbClr val="FFFF00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617" name="Shape 617"/>
              <p:cNvSpPr/>
              <p:nvPr/>
            </p:nvSpPr>
            <p:spPr>
              <a:xfrm>
                <a:off x="2726290" y="29959"/>
                <a:ext cx="211365" cy="211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344"/>
                    </a:moveTo>
                    <a:lnTo>
                      <a:pt x="7344" y="7344"/>
                    </a:lnTo>
                    <a:lnTo>
                      <a:pt x="7344" y="0"/>
                    </a:lnTo>
                    <a:lnTo>
                      <a:pt x="14256" y="0"/>
                    </a:lnTo>
                    <a:lnTo>
                      <a:pt x="14256" y="7344"/>
                    </a:lnTo>
                    <a:lnTo>
                      <a:pt x="21600" y="7344"/>
                    </a:lnTo>
                    <a:lnTo>
                      <a:pt x="21600" y="14256"/>
                    </a:lnTo>
                    <a:lnTo>
                      <a:pt x="14256" y="14256"/>
                    </a:lnTo>
                    <a:lnTo>
                      <a:pt x="14256" y="21600"/>
                    </a:lnTo>
                    <a:lnTo>
                      <a:pt x="7344" y="21600"/>
                    </a:lnTo>
                    <a:lnTo>
                      <a:pt x="7344" y="14256"/>
                    </a:lnTo>
                    <a:lnTo>
                      <a:pt x="0" y="14256"/>
                    </a:lnTo>
                    <a:close/>
                  </a:path>
                </a:pathLst>
              </a:custGeom>
              <a:solidFill>
                <a:srgbClr val="FFFF00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618" name="Shape 618"/>
              <p:cNvSpPr/>
              <p:nvPr/>
            </p:nvSpPr>
            <p:spPr>
              <a:xfrm>
                <a:off x="3013899" y="101818"/>
                <a:ext cx="211365" cy="67646"/>
              </a:xfrm>
              <a:prstGeom prst="rect">
                <a:avLst/>
              </a:prstGeom>
              <a:solidFill>
                <a:srgbClr val="FFFF00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619" name="Shape 619"/>
              <p:cNvSpPr/>
              <p:nvPr/>
            </p:nvSpPr>
            <p:spPr>
              <a:xfrm>
                <a:off x="3268885" y="23301"/>
                <a:ext cx="211365" cy="211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344"/>
                    </a:moveTo>
                    <a:lnTo>
                      <a:pt x="7344" y="7344"/>
                    </a:lnTo>
                    <a:lnTo>
                      <a:pt x="7344" y="0"/>
                    </a:lnTo>
                    <a:lnTo>
                      <a:pt x="14256" y="0"/>
                    </a:lnTo>
                    <a:lnTo>
                      <a:pt x="14256" y="7344"/>
                    </a:lnTo>
                    <a:lnTo>
                      <a:pt x="21600" y="7344"/>
                    </a:lnTo>
                    <a:lnTo>
                      <a:pt x="21600" y="14256"/>
                    </a:lnTo>
                    <a:lnTo>
                      <a:pt x="14256" y="14256"/>
                    </a:lnTo>
                    <a:lnTo>
                      <a:pt x="14256" y="21600"/>
                    </a:lnTo>
                    <a:lnTo>
                      <a:pt x="7344" y="21600"/>
                    </a:lnTo>
                    <a:lnTo>
                      <a:pt x="7344" y="14256"/>
                    </a:lnTo>
                    <a:lnTo>
                      <a:pt x="0" y="14256"/>
                    </a:lnTo>
                    <a:close/>
                  </a:path>
                </a:pathLst>
              </a:custGeom>
              <a:solidFill>
                <a:srgbClr val="FFFF00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620" name="Shape 620"/>
              <p:cNvSpPr/>
              <p:nvPr/>
            </p:nvSpPr>
            <p:spPr>
              <a:xfrm>
                <a:off x="3556494" y="95160"/>
                <a:ext cx="211364" cy="67647"/>
              </a:xfrm>
              <a:prstGeom prst="rect">
                <a:avLst/>
              </a:prstGeom>
              <a:solidFill>
                <a:srgbClr val="FFFF00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</p:grpSp>
        <p:grpSp>
          <p:nvGrpSpPr>
            <p:cNvPr id="631" name="Group 631"/>
            <p:cNvGrpSpPr/>
            <p:nvPr/>
          </p:nvGrpSpPr>
          <p:grpSpPr>
            <a:xfrm>
              <a:off x="37210" y="669089"/>
              <a:ext cx="3713616" cy="2097480"/>
              <a:chOff x="0" y="341201"/>
              <a:chExt cx="3713615" cy="2097479"/>
            </a:xfrm>
          </p:grpSpPr>
          <p:sp>
            <p:nvSpPr>
              <p:cNvPr id="622" name="Shape 622"/>
              <p:cNvSpPr/>
              <p:nvPr/>
            </p:nvSpPr>
            <p:spPr>
              <a:xfrm rot="10800000" flipH="1">
                <a:off x="715692" y="1531249"/>
                <a:ext cx="282950" cy="557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4796"/>
                    </a:lnTo>
                    <a:cubicBezTo>
                      <a:pt x="0" y="2147"/>
                      <a:pt x="4231" y="0"/>
                      <a:pt x="9450" y="0"/>
                    </a:cubicBezTo>
                    <a:lnTo>
                      <a:pt x="9450" y="0"/>
                    </a:lnTo>
                    <a:cubicBezTo>
                      <a:pt x="14669" y="0"/>
                      <a:pt x="18900" y="2147"/>
                      <a:pt x="18900" y="4796"/>
                    </a:cubicBezTo>
                    <a:lnTo>
                      <a:pt x="18900" y="13460"/>
                    </a:lnTo>
                    <a:lnTo>
                      <a:pt x="21600" y="13460"/>
                    </a:lnTo>
                    <a:lnTo>
                      <a:pt x="16200" y="16200"/>
                    </a:lnTo>
                    <a:lnTo>
                      <a:pt x="10800" y="13460"/>
                    </a:lnTo>
                    <a:lnTo>
                      <a:pt x="13500" y="13460"/>
                    </a:lnTo>
                    <a:lnTo>
                      <a:pt x="13500" y="4796"/>
                    </a:lnTo>
                    <a:cubicBezTo>
                      <a:pt x="13500" y="3660"/>
                      <a:pt x="11687" y="2740"/>
                      <a:pt x="9450" y="2740"/>
                    </a:cubicBezTo>
                    <a:lnTo>
                      <a:pt x="9450" y="2740"/>
                    </a:lnTo>
                    <a:cubicBezTo>
                      <a:pt x="7213" y="2740"/>
                      <a:pt x="5400" y="3660"/>
                      <a:pt x="5400" y="4796"/>
                    </a:cubicBezTo>
                    <a:lnTo>
                      <a:pt x="5400" y="21600"/>
                    </a:lnTo>
                    <a:close/>
                  </a:path>
                </a:pathLst>
              </a:custGeom>
              <a:solidFill>
                <a:srgbClr val="3CB9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623" name="Shape 623"/>
              <p:cNvSpPr/>
              <p:nvPr/>
            </p:nvSpPr>
            <p:spPr>
              <a:xfrm>
                <a:off x="974673" y="341201"/>
                <a:ext cx="282950" cy="557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4796"/>
                    </a:lnTo>
                    <a:cubicBezTo>
                      <a:pt x="0" y="2147"/>
                      <a:pt x="4231" y="0"/>
                      <a:pt x="9450" y="0"/>
                    </a:cubicBezTo>
                    <a:lnTo>
                      <a:pt x="9450" y="0"/>
                    </a:lnTo>
                    <a:cubicBezTo>
                      <a:pt x="14669" y="0"/>
                      <a:pt x="18900" y="2147"/>
                      <a:pt x="18900" y="4796"/>
                    </a:cubicBezTo>
                    <a:lnTo>
                      <a:pt x="18900" y="13460"/>
                    </a:lnTo>
                    <a:lnTo>
                      <a:pt x="21600" y="13460"/>
                    </a:lnTo>
                    <a:lnTo>
                      <a:pt x="16200" y="16200"/>
                    </a:lnTo>
                    <a:lnTo>
                      <a:pt x="10800" y="13460"/>
                    </a:lnTo>
                    <a:lnTo>
                      <a:pt x="13500" y="13460"/>
                    </a:lnTo>
                    <a:lnTo>
                      <a:pt x="13500" y="4796"/>
                    </a:lnTo>
                    <a:cubicBezTo>
                      <a:pt x="13500" y="3660"/>
                      <a:pt x="11687" y="2740"/>
                      <a:pt x="9450" y="2740"/>
                    </a:cubicBezTo>
                    <a:lnTo>
                      <a:pt x="9450" y="2740"/>
                    </a:lnTo>
                    <a:cubicBezTo>
                      <a:pt x="7213" y="2740"/>
                      <a:pt x="5400" y="3660"/>
                      <a:pt x="5400" y="4796"/>
                    </a:cubicBezTo>
                    <a:lnTo>
                      <a:pt x="5400" y="21600"/>
                    </a:lnTo>
                    <a:close/>
                  </a:path>
                </a:pathLst>
              </a:custGeom>
              <a:solidFill>
                <a:srgbClr val="0000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624" name="Shape 624"/>
              <p:cNvSpPr/>
              <p:nvPr/>
            </p:nvSpPr>
            <p:spPr>
              <a:xfrm>
                <a:off x="0" y="2246941"/>
                <a:ext cx="665761" cy="191741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0000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625" name="Shape 625"/>
              <p:cNvSpPr/>
              <p:nvPr/>
            </p:nvSpPr>
            <p:spPr>
              <a:xfrm rot="10800000" flipH="1">
                <a:off x="1524592" y="1531249"/>
                <a:ext cx="282949" cy="557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4796"/>
                    </a:lnTo>
                    <a:cubicBezTo>
                      <a:pt x="0" y="2147"/>
                      <a:pt x="4231" y="0"/>
                      <a:pt x="9450" y="0"/>
                    </a:cubicBezTo>
                    <a:lnTo>
                      <a:pt x="9450" y="0"/>
                    </a:lnTo>
                    <a:cubicBezTo>
                      <a:pt x="14669" y="0"/>
                      <a:pt x="18900" y="2147"/>
                      <a:pt x="18900" y="4796"/>
                    </a:cubicBezTo>
                    <a:lnTo>
                      <a:pt x="18900" y="13460"/>
                    </a:lnTo>
                    <a:lnTo>
                      <a:pt x="21600" y="13460"/>
                    </a:lnTo>
                    <a:lnTo>
                      <a:pt x="16200" y="16200"/>
                    </a:lnTo>
                    <a:lnTo>
                      <a:pt x="10800" y="13460"/>
                    </a:lnTo>
                    <a:lnTo>
                      <a:pt x="13500" y="13460"/>
                    </a:lnTo>
                    <a:lnTo>
                      <a:pt x="13500" y="4796"/>
                    </a:lnTo>
                    <a:cubicBezTo>
                      <a:pt x="13500" y="3660"/>
                      <a:pt x="11687" y="2740"/>
                      <a:pt x="9450" y="2740"/>
                    </a:cubicBezTo>
                    <a:lnTo>
                      <a:pt x="9450" y="2740"/>
                    </a:lnTo>
                    <a:cubicBezTo>
                      <a:pt x="7213" y="2740"/>
                      <a:pt x="5400" y="3660"/>
                      <a:pt x="5400" y="4796"/>
                    </a:cubicBezTo>
                    <a:lnTo>
                      <a:pt x="5400" y="21600"/>
                    </a:lnTo>
                    <a:close/>
                  </a:path>
                </a:pathLst>
              </a:custGeom>
              <a:solidFill>
                <a:srgbClr val="3CB9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626" name="Shape 626"/>
              <p:cNvSpPr/>
              <p:nvPr/>
            </p:nvSpPr>
            <p:spPr>
              <a:xfrm rot="10800000" flipH="1">
                <a:off x="2340149" y="1541235"/>
                <a:ext cx="282949" cy="557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4796"/>
                    </a:lnTo>
                    <a:cubicBezTo>
                      <a:pt x="0" y="2147"/>
                      <a:pt x="4231" y="0"/>
                      <a:pt x="9450" y="0"/>
                    </a:cubicBezTo>
                    <a:lnTo>
                      <a:pt x="9450" y="0"/>
                    </a:lnTo>
                    <a:cubicBezTo>
                      <a:pt x="14669" y="0"/>
                      <a:pt x="18900" y="2147"/>
                      <a:pt x="18900" y="4796"/>
                    </a:cubicBezTo>
                    <a:lnTo>
                      <a:pt x="18900" y="13460"/>
                    </a:lnTo>
                    <a:lnTo>
                      <a:pt x="21600" y="13460"/>
                    </a:lnTo>
                    <a:lnTo>
                      <a:pt x="16200" y="16200"/>
                    </a:lnTo>
                    <a:lnTo>
                      <a:pt x="10800" y="13460"/>
                    </a:lnTo>
                    <a:lnTo>
                      <a:pt x="13500" y="13460"/>
                    </a:lnTo>
                    <a:lnTo>
                      <a:pt x="13500" y="4796"/>
                    </a:lnTo>
                    <a:cubicBezTo>
                      <a:pt x="13500" y="3660"/>
                      <a:pt x="11687" y="2740"/>
                      <a:pt x="9450" y="2740"/>
                    </a:cubicBezTo>
                    <a:lnTo>
                      <a:pt x="9450" y="2740"/>
                    </a:lnTo>
                    <a:cubicBezTo>
                      <a:pt x="7213" y="2740"/>
                      <a:pt x="5400" y="3660"/>
                      <a:pt x="5400" y="4796"/>
                    </a:cubicBezTo>
                    <a:lnTo>
                      <a:pt x="5400" y="21600"/>
                    </a:lnTo>
                    <a:close/>
                  </a:path>
                </a:pathLst>
              </a:custGeom>
              <a:solidFill>
                <a:srgbClr val="3CB9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627" name="Shape 627"/>
              <p:cNvSpPr/>
              <p:nvPr/>
            </p:nvSpPr>
            <p:spPr>
              <a:xfrm rot="10800000" flipH="1">
                <a:off x="3149048" y="1541235"/>
                <a:ext cx="282949" cy="557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4796"/>
                    </a:lnTo>
                    <a:cubicBezTo>
                      <a:pt x="0" y="2147"/>
                      <a:pt x="4231" y="0"/>
                      <a:pt x="9450" y="0"/>
                    </a:cubicBezTo>
                    <a:lnTo>
                      <a:pt x="9450" y="0"/>
                    </a:lnTo>
                    <a:cubicBezTo>
                      <a:pt x="14669" y="0"/>
                      <a:pt x="18900" y="2147"/>
                      <a:pt x="18900" y="4796"/>
                    </a:cubicBezTo>
                    <a:lnTo>
                      <a:pt x="18900" y="13460"/>
                    </a:lnTo>
                    <a:lnTo>
                      <a:pt x="21600" y="13460"/>
                    </a:lnTo>
                    <a:lnTo>
                      <a:pt x="16200" y="16200"/>
                    </a:lnTo>
                    <a:lnTo>
                      <a:pt x="10800" y="13460"/>
                    </a:lnTo>
                    <a:lnTo>
                      <a:pt x="13500" y="13460"/>
                    </a:lnTo>
                    <a:lnTo>
                      <a:pt x="13500" y="4796"/>
                    </a:lnTo>
                    <a:cubicBezTo>
                      <a:pt x="13500" y="3660"/>
                      <a:pt x="11687" y="2740"/>
                      <a:pt x="9450" y="2740"/>
                    </a:cubicBezTo>
                    <a:lnTo>
                      <a:pt x="9450" y="2740"/>
                    </a:lnTo>
                    <a:cubicBezTo>
                      <a:pt x="7213" y="2740"/>
                      <a:pt x="5400" y="3660"/>
                      <a:pt x="5400" y="4796"/>
                    </a:cubicBezTo>
                    <a:lnTo>
                      <a:pt x="5400" y="21600"/>
                    </a:lnTo>
                    <a:close/>
                  </a:path>
                </a:pathLst>
              </a:custGeom>
              <a:solidFill>
                <a:srgbClr val="3CB9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628" name="Shape 628"/>
              <p:cNvSpPr/>
              <p:nvPr/>
            </p:nvSpPr>
            <p:spPr>
              <a:xfrm>
                <a:off x="1789566" y="341201"/>
                <a:ext cx="282949" cy="557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4796"/>
                    </a:lnTo>
                    <a:cubicBezTo>
                      <a:pt x="0" y="2147"/>
                      <a:pt x="4231" y="0"/>
                      <a:pt x="9450" y="0"/>
                    </a:cubicBezTo>
                    <a:lnTo>
                      <a:pt x="9450" y="0"/>
                    </a:lnTo>
                    <a:cubicBezTo>
                      <a:pt x="14669" y="0"/>
                      <a:pt x="18900" y="2147"/>
                      <a:pt x="18900" y="4796"/>
                    </a:cubicBezTo>
                    <a:lnTo>
                      <a:pt x="18900" y="13460"/>
                    </a:lnTo>
                    <a:lnTo>
                      <a:pt x="21600" y="13460"/>
                    </a:lnTo>
                    <a:lnTo>
                      <a:pt x="16200" y="16200"/>
                    </a:lnTo>
                    <a:lnTo>
                      <a:pt x="10800" y="13460"/>
                    </a:lnTo>
                    <a:lnTo>
                      <a:pt x="13500" y="13460"/>
                    </a:lnTo>
                    <a:lnTo>
                      <a:pt x="13500" y="4796"/>
                    </a:lnTo>
                    <a:cubicBezTo>
                      <a:pt x="13500" y="3660"/>
                      <a:pt x="11687" y="2740"/>
                      <a:pt x="9450" y="2740"/>
                    </a:cubicBezTo>
                    <a:lnTo>
                      <a:pt x="9450" y="2740"/>
                    </a:lnTo>
                    <a:cubicBezTo>
                      <a:pt x="7213" y="2740"/>
                      <a:pt x="5400" y="3660"/>
                      <a:pt x="5400" y="4796"/>
                    </a:cubicBezTo>
                    <a:lnTo>
                      <a:pt x="5400" y="21600"/>
                    </a:lnTo>
                    <a:close/>
                  </a:path>
                </a:pathLst>
              </a:custGeom>
              <a:solidFill>
                <a:srgbClr val="0000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629" name="Shape 629"/>
              <p:cNvSpPr/>
              <p:nvPr/>
            </p:nvSpPr>
            <p:spPr>
              <a:xfrm>
                <a:off x="2615774" y="351188"/>
                <a:ext cx="282949" cy="557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4796"/>
                    </a:lnTo>
                    <a:cubicBezTo>
                      <a:pt x="0" y="2147"/>
                      <a:pt x="4231" y="0"/>
                      <a:pt x="9450" y="0"/>
                    </a:cubicBezTo>
                    <a:lnTo>
                      <a:pt x="9450" y="0"/>
                    </a:lnTo>
                    <a:cubicBezTo>
                      <a:pt x="14669" y="0"/>
                      <a:pt x="18900" y="2147"/>
                      <a:pt x="18900" y="4796"/>
                    </a:cubicBezTo>
                    <a:lnTo>
                      <a:pt x="18900" y="13460"/>
                    </a:lnTo>
                    <a:lnTo>
                      <a:pt x="21600" y="13460"/>
                    </a:lnTo>
                    <a:lnTo>
                      <a:pt x="16200" y="16200"/>
                    </a:lnTo>
                    <a:lnTo>
                      <a:pt x="10800" y="13460"/>
                    </a:lnTo>
                    <a:lnTo>
                      <a:pt x="13500" y="13460"/>
                    </a:lnTo>
                    <a:lnTo>
                      <a:pt x="13500" y="4796"/>
                    </a:lnTo>
                    <a:cubicBezTo>
                      <a:pt x="13500" y="3660"/>
                      <a:pt x="11687" y="2740"/>
                      <a:pt x="9450" y="2740"/>
                    </a:cubicBezTo>
                    <a:lnTo>
                      <a:pt x="9450" y="2740"/>
                    </a:lnTo>
                    <a:cubicBezTo>
                      <a:pt x="7213" y="2740"/>
                      <a:pt x="5400" y="3660"/>
                      <a:pt x="5400" y="4796"/>
                    </a:cubicBezTo>
                    <a:lnTo>
                      <a:pt x="5400" y="21600"/>
                    </a:lnTo>
                    <a:close/>
                  </a:path>
                </a:pathLst>
              </a:custGeom>
              <a:solidFill>
                <a:srgbClr val="0000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  <p:sp>
            <p:nvSpPr>
              <p:cNvPr id="630" name="Shape 630"/>
              <p:cNvSpPr/>
              <p:nvPr/>
            </p:nvSpPr>
            <p:spPr>
              <a:xfrm>
                <a:off x="3430666" y="351188"/>
                <a:ext cx="282950" cy="557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4796"/>
                    </a:lnTo>
                    <a:cubicBezTo>
                      <a:pt x="0" y="2147"/>
                      <a:pt x="4231" y="0"/>
                      <a:pt x="9450" y="0"/>
                    </a:cubicBezTo>
                    <a:lnTo>
                      <a:pt x="9450" y="0"/>
                    </a:lnTo>
                    <a:cubicBezTo>
                      <a:pt x="14669" y="0"/>
                      <a:pt x="18900" y="2147"/>
                      <a:pt x="18900" y="4796"/>
                    </a:cubicBezTo>
                    <a:lnTo>
                      <a:pt x="18900" y="13460"/>
                    </a:lnTo>
                    <a:lnTo>
                      <a:pt x="21600" y="13460"/>
                    </a:lnTo>
                    <a:lnTo>
                      <a:pt x="16200" y="16200"/>
                    </a:lnTo>
                    <a:lnTo>
                      <a:pt x="10800" y="13460"/>
                    </a:lnTo>
                    <a:lnTo>
                      <a:pt x="13500" y="13460"/>
                    </a:lnTo>
                    <a:lnTo>
                      <a:pt x="13500" y="4796"/>
                    </a:lnTo>
                    <a:cubicBezTo>
                      <a:pt x="13500" y="3660"/>
                      <a:pt x="11687" y="2740"/>
                      <a:pt x="9450" y="2740"/>
                    </a:cubicBezTo>
                    <a:lnTo>
                      <a:pt x="9450" y="2740"/>
                    </a:lnTo>
                    <a:cubicBezTo>
                      <a:pt x="7213" y="2740"/>
                      <a:pt x="5400" y="3660"/>
                      <a:pt x="5400" y="4796"/>
                    </a:cubicBezTo>
                    <a:lnTo>
                      <a:pt x="5400" y="21600"/>
                    </a:lnTo>
                    <a:close/>
                  </a:path>
                </a:pathLst>
              </a:custGeom>
              <a:solidFill>
                <a:srgbClr val="0000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600"/>
              </a:p>
            </p:txBody>
          </p:sp>
        </p:grpSp>
        <p:sp>
          <p:nvSpPr>
            <p:cNvPr id="632" name="Shape 632"/>
            <p:cNvSpPr/>
            <p:nvPr/>
          </p:nvSpPr>
          <p:spPr>
            <a:xfrm rot="10800000" flipH="1">
              <a:off x="0" y="196192"/>
              <a:ext cx="665761" cy="19174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439ADF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600"/>
            </a:p>
          </p:txBody>
        </p:sp>
        <p:sp>
          <p:nvSpPr>
            <p:cNvPr id="633" name="Shape 633"/>
            <p:cNvSpPr/>
            <p:nvPr/>
          </p:nvSpPr>
          <p:spPr>
            <a:xfrm rot="10800000">
              <a:off x="13315" y="393465"/>
              <a:ext cx="652446" cy="138479"/>
            </a:xfrm>
            <a:prstGeom prst="rightArrow">
              <a:avLst>
                <a:gd name="adj1" fmla="val 50000"/>
                <a:gd name="adj2" fmla="val 69231"/>
              </a:avLst>
            </a:prstGeom>
            <a:solidFill>
              <a:srgbClr val="439ADF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600"/>
            </a:p>
          </p:txBody>
        </p:sp>
        <p:sp>
          <p:nvSpPr>
            <p:cNvPr id="634" name="Shape 634"/>
            <p:cNvSpPr/>
            <p:nvPr/>
          </p:nvSpPr>
          <p:spPr>
            <a:xfrm flipH="1">
              <a:off x="6657" y="2727954"/>
              <a:ext cx="665762" cy="138480"/>
            </a:xfrm>
            <a:prstGeom prst="rightArrow">
              <a:avLst>
                <a:gd name="adj1" fmla="val 50000"/>
                <a:gd name="adj2" fmla="val 69231"/>
              </a:avLst>
            </a:prstGeom>
            <a:solidFill>
              <a:srgbClr val="0000FF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600"/>
            </a:p>
          </p:txBody>
        </p:sp>
      </p:grpSp>
      <p:sp>
        <p:nvSpPr>
          <p:cNvPr id="636" name="Shape 6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t>Correction Configurations</a:t>
            </a:r>
          </a:p>
        </p:txBody>
      </p:sp>
      <p:sp>
        <p:nvSpPr>
          <p:cNvPr id="637" name="Shape 637"/>
          <p:cNvSpPr>
            <a:spLocks noGrp="1"/>
          </p:cNvSpPr>
          <p:nvPr>
            <p:ph type="body" idx="1"/>
          </p:nvPr>
        </p:nvSpPr>
        <p:spPr>
          <a:xfrm>
            <a:off x="1730080" y="450729"/>
            <a:ext cx="8731840" cy="3283775"/>
          </a:xfrm>
          <a:prstGeom prst="rect">
            <a:avLst/>
          </a:prstGeom>
        </p:spPr>
        <p:txBody>
          <a:bodyPr/>
          <a:lstStyle/>
          <a:p>
            <a:pPr marL="264694" indent="-264694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2200"/>
              <a:t>Various configurations allow for:</a:t>
            </a:r>
          </a:p>
          <a:p>
            <a:pPr marL="698500" lvl="1" indent="-241300"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sz="1900"/>
              <a:t>Increase and decrease in the phase error without introducing a net kick</a:t>
            </a:r>
            <a:endParaRPr sz="2100"/>
          </a:p>
          <a:p>
            <a:pPr marL="698500" lvl="1" indent="-241300"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sz="1900"/>
              <a:t>Positive and negative net kicks without net changes in the phase</a:t>
            </a:r>
            <a:endParaRPr sz="2100"/>
          </a:p>
          <a:p>
            <a:pPr marL="698500" lvl="1" indent="-241300"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sz="1900"/>
              <a:t>Individual correctors give both a kick and phase change</a:t>
            </a:r>
          </a:p>
        </p:txBody>
      </p:sp>
      <p:sp>
        <p:nvSpPr>
          <p:cNvPr id="638" name="Shape 6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/>
              <a:t>87</a:t>
            </a:fld>
            <a:endParaRPr sz="1200"/>
          </a:p>
        </p:txBody>
      </p:sp>
      <p:sp>
        <p:nvSpPr>
          <p:cNvPr id="639" name="Shape 639"/>
          <p:cNvSpPr/>
          <p:nvPr/>
        </p:nvSpPr>
        <p:spPr>
          <a:xfrm>
            <a:off x="1981199" y="6397019"/>
            <a:ext cx="2226286" cy="272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t>4/21/14</a:t>
            </a:r>
          </a:p>
        </p:txBody>
      </p:sp>
      <p:grpSp>
        <p:nvGrpSpPr>
          <p:cNvPr id="642" name="Group 642"/>
          <p:cNvGrpSpPr/>
          <p:nvPr/>
        </p:nvGrpSpPr>
        <p:grpSpPr>
          <a:xfrm>
            <a:off x="2608003" y="3122915"/>
            <a:ext cx="760651" cy="2640251"/>
            <a:chOff x="0" y="0"/>
            <a:chExt cx="760649" cy="2640250"/>
          </a:xfrm>
        </p:grpSpPr>
        <p:sp>
          <p:nvSpPr>
            <p:cNvPr id="640" name="Shape 640"/>
            <p:cNvSpPr/>
            <p:nvPr/>
          </p:nvSpPr>
          <p:spPr>
            <a:xfrm>
              <a:off x="108665" y="0"/>
              <a:ext cx="651985" cy="2337270"/>
            </a:xfrm>
            <a:prstGeom prst="rect">
              <a:avLst/>
            </a:prstGeom>
            <a:noFill/>
            <a:ln w="25400" cap="flat">
              <a:solidFill>
                <a:srgbClr val="FF000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600"/>
            </a:p>
          </p:txBody>
        </p:sp>
        <p:sp>
          <p:nvSpPr>
            <p:cNvPr id="641" name="Shape 641"/>
            <p:cNvSpPr/>
            <p:nvPr/>
          </p:nvSpPr>
          <p:spPr>
            <a:xfrm>
              <a:off x="0" y="438237"/>
              <a:ext cx="54337" cy="2202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18628"/>
                  </a:ln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FF000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600"/>
            </a:p>
          </p:txBody>
        </p:sp>
      </p:grpSp>
      <p:sp>
        <p:nvSpPr>
          <p:cNvPr id="643" name="Shape 643"/>
          <p:cNvSpPr/>
          <p:nvPr/>
        </p:nvSpPr>
        <p:spPr>
          <a:xfrm>
            <a:off x="2475580" y="5733885"/>
            <a:ext cx="1882026" cy="635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>
              <a:defRPr sz="1800"/>
            </a:pPr>
            <a:r>
              <a: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Net phase increase</a:t>
            </a:r>
          </a:p>
          <a:p>
            <a:pPr lvl="0">
              <a:defRPr sz="1800"/>
            </a:pPr>
            <a:r>
              <a: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 net kick</a:t>
            </a:r>
          </a:p>
        </p:txBody>
      </p:sp>
      <p:grpSp>
        <p:nvGrpSpPr>
          <p:cNvPr id="646" name="Group 646"/>
          <p:cNvGrpSpPr/>
          <p:nvPr/>
        </p:nvGrpSpPr>
        <p:grpSpPr>
          <a:xfrm>
            <a:off x="5051615" y="3093099"/>
            <a:ext cx="760650" cy="2640251"/>
            <a:chOff x="0" y="0"/>
            <a:chExt cx="760649" cy="2640250"/>
          </a:xfrm>
        </p:grpSpPr>
        <p:sp>
          <p:nvSpPr>
            <p:cNvPr id="644" name="Shape 644"/>
            <p:cNvSpPr/>
            <p:nvPr/>
          </p:nvSpPr>
          <p:spPr>
            <a:xfrm>
              <a:off x="108665" y="0"/>
              <a:ext cx="651985" cy="2337270"/>
            </a:xfrm>
            <a:prstGeom prst="rect">
              <a:avLst/>
            </a:prstGeom>
            <a:noFill/>
            <a:ln w="25400" cap="flat">
              <a:solidFill>
                <a:srgbClr val="FF000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600"/>
            </a:p>
          </p:txBody>
        </p:sp>
        <p:sp>
          <p:nvSpPr>
            <p:cNvPr id="645" name="Shape 645"/>
            <p:cNvSpPr/>
            <p:nvPr/>
          </p:nvSpPr>
          <p:spPr>
            <a:xfrm>
              <a:off x="0" y="438237"/>
              <a:ext cx="54337" cy="2202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18628"/>
                  </a:ln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FF000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600"/>
            </a:p>
          </p:txBody>
        </p:sp>
      </p:grpSp>
      <p:sp>
        <p:nvSpPr>
          <p:cNvPr id="647" name="Shape 647"/>
          <p:cNvSpPr/>
          <p:nvPr/>
        </p:nvSpPr>
        <p:spPr>
          <a:xfrm>
            <a:off x="4842240" y="5733885"/>
            <a:ext cx="1941972" cy="635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>
              <a:defRPr sz="1800"/>
            </a:pPr>
            <a:r>
              <a: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Net phase decrease</a:t>
            </a:r>
          </a:p>
          <a:p>
            <a:pPr lvl="0">
              <a:defRPr sz="1800"/>
            </a:pPr>
            <a:r>
              <a: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 net kick</a:t>
            </a:r>
          </a:p>
        </p:txBody>
      </p:sp>
      <p:grpSp>
        <p:nvGrpSpPr>
          <p:cNvPr id="650" name="Group 650"/>
          <p:cNvGrpSpPr/>
          <p:nvPr/>
        </p:nvGrpSpPr>
        <p:grpSpPr>
          <a:xfrm>
            <a:off x="7169458" y="3185860"/>
            <a:ext cx="401970" cy="2988106"/>
            <a:chOff x="0" y="0"/>
            <a:chExt cx="401968" cy="2988105"/>
          </a:xfrm>
        </p:grpSpPr>
        <p:sp>
          <p:nvSpPr>
            <p:cNvPr id="648" name="Shape 648"/>
            <p:cNvSpPr/>
            <p:nvPr/>
          </p:nvSpPr>
          <p:spPr>
            <a:xfrm>
              <a:off x="57424" y="0"/>
              <a:ext cx="344545" cy="2337270"/>
            </a:xfrm>
            <a:prstGeom prst="rect">
              <a:avLst/>
            </a:prstGeom>
            <a:noFill/>
            <a:ln w="25400" cap="flat">
              <a:solidFill>
                <a:srgbClr val="FF000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600"/>
            </a:p>
          </p:txBody>
        </p:sp>
        <p:sp>
          <p:nvSpPr>
            <p:cNvPr id="649" name="Shape 649"/>
            <p:cNvSpPr/>
            <p:nvPr/>
          </p:nvSpPr>
          <p:spPr>
            <a:xfrm>
              <a:off x="0" y="438237"/>
              <a:ext cx="260620" cy="2549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80" y="0"/>
                  </a:moveTo>
                  <a:lnTo>
                    <a:pt x="0" y="0"/>
                  </a:lnTo>
                  <a:lnTo>
                    <a:pt x="0" y="16087"/>
                  </a:ln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FF000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600"/>
            </a:p>
          </p:txBody>
        </p:sp>
      </p:grpSp>
      <p:grpSp>
        <p:nvGrpSpPr>
          <p:cNvPr id="653" name="Group 653"/>
          <p:cNvGrpSpPr/>
          <p:nvPr/>
        </p:nvGrpSpPr>
        <p:grpSpPr>
          <a:xfrm>
            <a:off x="7846345" y="3185860"/>
            <a:ext cx="546688" cy="3004678"/>
            <a:chOff x="0" y="0"/>
            <a:chExt cx="546686" cy="3004676"/>
          </a:xfrm>
        </p:grpSpPr>
        <p:sp>
          <p:nvSpPr>
            <p:cNvPr id="651" name="Shape 651"/>
            <p:cNvSpPr/>
            <p:nvPr/>
          </p:nvSpPr>
          <p:spPr>
            <a:xfrm>
              <a:off x="164375" y="0"/>
              <a:ext cx="382312" cy="2337270"/>
            </a:xfrm>
            <a:prstGeom prst="rect">
              <a:avLst/>
            </a:prstGeom>
            <a:noFill/>
            <a:ln w="25400" cap="flat">
              <a:solidFill>
                <a:srgbClr val="FF000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600"/>
            </a:p>
          </p:txBody>
        </p:sp>
        <p:sp>
          <p:nvSpPr>
            <p:cNvPr id="652" name="Shape 652"/>
            <p:cNvSpPr/>
            <p:nvPr/>
          </p:nvSpPr>
          <p:spPr>
            <a:xfrm>
              <a:off x="0" y="438237"/>
              <a:ext cx="132517" cy="2566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407" y="0"/>
                  </a:lnTo>
                  <a:lnTo>
                    <a:pt x="16407" y="15983"/>
                  </a:lnTo>
                  <a:lnTo>
                    <a:pt x="0" y="21600"/>
                  </a:lnTo>
                </a:path>
              </a:pathLst>
            </a:custGeom>
            <a:noFill/>
            <a:ln w="25400" cap="flat">
              <a:solidFill>
                <a:srgbClr val="FF000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600"/>
            </a:p>
          </p:txBody>
        </p:sp>
      </p:grpSp>
      <p:sp>
        <p:nvSpPr>
          <p:cNvPr id="654" name="Shape 654"/>
          <p:cNvSpPr/>
          <p:nvPr/>
        </p:nvSpPr>
        <p:spPr>
          <a:xfrm>
            <a:off x="7479558" y="6015662"/>
            <a:ext cx="280476" cy="2804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7344"/>
                </a:moveTo>
                <a:lnTo>
                  <a:pt x="7344" y="7344"/>
                </a:lnTo>
                <a:lnTo>
                  <a:pt x="7344" y="0"/>
                </a:lnTo>
                <a:lnTo>
                  <a:pt x="14256" y="0"/>
                </a:lnTo>
                <a:lnTo>
                  <a:pt x="14256" y="7344"/>
                </a:lnTo>
                <a:lnTo>
                  <a:pt x="21600" y="7344"/>
                </a:lnTo>
                <a:lnTo>
                  <a:pt x="21600" y="14256"/>
                </a:lnTo>
                <a:lnTo>
                  <a:pt x="14256" y="14256"/>
                </a:lnTo>
                <a:lnTo>
                  <a:pt x="14256" y="21600"/>
                </a:lnTo>
                <a:lnTo>
                  <a:pt x="7344" y="21600"/>
                </a:lnTo>
                <a:lnTo>
                  <a:pt x="7344" y="14256"/>
                </a:lnTo>
                <a:lnTo>
                  <a:pt x="0" y="14256"/>
                </a:lnTo>
                <a:close/>
              </a:path>
            </a:pathLst>
          </a:custGeom>
          <a:solidFill>
            <a:srgbClr val="FF0000"/>
          </a:solidFill>
          <a:ln w="3175">
            <a:miter lim="400000"/>
          </a:ln>
        </p:spPr>
        <p:txBody>
          <a:bodyPr lIns="0" tIns="0" rIns="0" bIns="0" anchor="ctr"/>
          <a:lstStyle/>
          <a:p>
            <a:pPr lvl="0" algn="ctr">
              <a:def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600"/>
          </a:p>
        </p:txBody>
      </p:sp>
      <p:sp>
        <p:nvSpPr>
          <p:cNvPr id="655" name="Shape 655"/>
          <p:cNvSpPr/>
          <p:nvPr/>
        </p:nvSpPr>
        <p:spPr>
          <a:xfrm>
            <a:off x="7899437" y="5733885"/>
            <a:ext cx="2013273" cy="635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>
              <a:defRPr sz="1800"/>
            </a:pPr>
            <a:r>
              <a: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Net kick</a:t>
            </a:r>
          </a:p>
          <a:p>
            <a:pPr lvl="0">
              <a:defRPr sz="1800"/>
            </a:pPr>
            <a:r>
              <a: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 net phase change</a:t>
            </a:r>
          </a:p>
        </p:txBody>
      </p:sp>
    </p:spTree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hape 6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/>
              <a:t>88</a:t>
            </a:fld>
            <a:endParaRPr sz="1200"/>
          </a:p>
        </p:txBody>
      </p:sp>
      <p:sp>
        <p:nvSpPr>
          <p:cNvPr id="658" name="Shape 658"/>
          <p:cNvSpPr>
            <a:spLocks noGrp="1"/>
          </p:cNvSpPr>
          <p:nvPr>
            <p:ph type="body" idx="1"/>
          </p:nvPr>
        </p:nvSpPr>
        <p:spPr>
          <a:xfrm>
            <a:off x="1739966" y="1265680"/>
            <a:ext cx="6075615" cy="1681421"/>
          </a:xfrm>
          <a:prstGeom prst="rect">
            <a:avLst/>
          </a:prstGeom>
        </p:spPr>
        <p:txBody>
          <a:bodyPr/>
          <a:lstStyle/>
          <a:p>
            <a:pPr marL="240872" indent="-240872" defTabSz="449833">
              <a:spcBef>
                <a:spcPts val="700"/>
              </a:spcBef>
              <a:defRPr sz="1800">
                <a:solidFill>
                  <a:srgbClr val="000000"/>
                </a:solidFill>
              </a:defRPr>
            </a:pPr>
            <a:r>
              <a:rPr sz="2002" dirty="0"/>
              <a:t>Assumes</a:t>
            </a:r>
            <a:r>
              <a:rPr sz="1617" dirty="0"/>
              <a:t> </a:t>
            </a:r>
          </a:p>
          <a:p>
            <a:pPr marL="500358" lvl="1" indent="-148314" defTabSz="449833">
              <a:spcBef>
                <a:spcPts val="700"/>
              </a:spcBef>
              <a:defRPr sz="1800">
                <a:solidFill>
                  <a:srgbClr val="000000"/>
                </a:solidFill>
              </a:defRPr>
            </a:pPr>
            <a:r>
              <a:rPr sz="1848" dirty="0"/>
              <a:t>random errors based on measured σ from 0.5m prototype</a:t>
            </a:r>
          </a:p>
          <a:p>
            <a:pPr marL="500358" lvl="1" indent="-148314" defTabSz="449833">
              <a:spcBef>
                <a:spcPts val="700"/>
              </a:spcBef>
              <a:defRPr sz="1800">
                <a:solidFill>
                  <a:srgbClr val="000000"/>
                </a:solidFill>
              </a:defRPr>
            </a:pPr>
            <a:r>
              <a:rPr sz="1848" dirty="0"/>
              <a:t>3.3m device, yielding 331 poles</a:t>
            </a:r>
          </a:p>
          <a:p>
            <a:pPr marL="500358" lvl="1" indent="-148314" defTabSz="449833">
              <a:spcBef>
                <a:spcPts val="700"/>
              </a:spcBef>
              <a:defRPr sz="1800">
                <a:solidFill>
                  <a:srgbClr val="000000"/>
                </a:solidFill>
              </a:defRPr>
            </a:pPr>
            <a:r>
              <a:rPr sz="1848" dirty="0"/>
              <a:t>period 20mm, magnetic gap 7.5mm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726" y="3405649"/>
            <a:ext cx="8474274" cy="3164775"/>
          </a:xfrm>
          <a:prstGeom prst="rect">
            <a:avLst/>
          </a:prstGeom>
        </p:spPr>
      </p:pic>
      <p:grpSp>
        <p:nvGrpSpPr>
          <p:cNvPr id="667" name="Group 667"/>
          <p:cNvGrpSpPr/>
          <p:nvPr/>
        </p:nvGrpSpPr>
        <p:grpSpPr>
          <a:xfrm>
            <a:off x="4734819" y="4150539"/>
            <a:ext cx="4042173" cy="2364522"/>
            <a:chOff x="0" y="0"/>
            <a:chExt cx="4042171" cy="2364520"/>
          </a:xfrm>
        </p:grpSpPr>
        <p:grpSp>
          <p:nvGrpSpPr>
            <p:cNvPr id="665" name="Group 665"/>
            <p:cNvGrpSpPr/>
            <p:nvPr/>
          </p:nvGrpSpPr>
          <p:grpSpPr>
            <a:xfrm>
              <a:off x="0" y="0"/>
              <a:ext cx="4042172" cy="2364521"/>
              <a:chOff x="0" y="0"/>
              <a:chExt cx="4042171" cy="2364520"/>
            </a:xfrm>
          </p:grpSpPr>
          <p:pic>
            <p:nvPicPr>
              <p:cNvPr id="663" name="pasted-image.pdf"/>
              <p:cNvPicPr/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0" y="0"/>
                <a:ext cx="4042172" cy="236452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64" name="Shape 664"/>
              <p:cNvSpPr/>
              <p:nvPr/>
            </p:nvSpPr>
            <p:spPr>
              <a:xfrm>
                <a:off x="477544" y="1341371"/>
                <a:ext cx="3273479" cy="6241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96DFD">
                      <a:alpha val="33052"/>
                    </a:srgbClr>
                  </a:gs>
                  <a:gs pos="1980">
                    <a:srgbClr val="84B6FE">
                      <a:alpha val="33052"/>
                    </a:srgbClr>
                  </a:gs>
                  <a:gs pos="52503">
                    <a:srgbClr val="FFFFFF">
                      <a:alpha val="33052"/>
                    </a:srgbClr>
                  </a:gs>
                </a:gsLst>
                <a:lin ang="142021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</p:grpSp>
        <p:sp>
          <p:nvSpPr>
            <p:cNvPr id="666" name="Shape 666"/>
            <p:cNvSpPr/>
            <p:nvPr/>
          </p:nvSpPr>
          <p:spPr>
            <a:xfrm>
              <a:off x="589479" y="74476"/>
              <a:ext cx="3142299" cy="6673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 algn="ctr">
                <a:defRPr sz="1800"/>
              </a:pPr>
              <a:r>
                <a:rPr i="1" dirty="0"/>
                <a:t>Average number of correctors needed vs σ</a:t>
              </a:r>
              <a:r>
                <a:rPr i="1" baseline="-5999" dirty="0"/>
                <a:t>err</a:t>
              </a:r>
            </a:p>
          </p:txBody>
        </p:sp>
      </p:grpSp>
      <p:pic>
        <p:nvPicPr>
          <p:cNvPr id="662" name="pasted-image.pdf"/>
          <p:cNvPicPr/>
          <p:nvPr/>
        </p:nvPicPr>
        <p:blipFill>
          <a:blip r:embed="rId4"/>
          <a:stretch>
            <a:fillRect/>
          </a:stretch>
        </p:blipFill>
        <p:spPr>
          <a:xfrm>
            <a:off x="7771437" y="1059261"/>
            <a:ext cx="2875770" cy="2364522"/>
          </a:xfrm>
          <a:prstGeom prst="rect">
            <a:avLst/>
          </a:prstGeom>
          <a:ln w="12700">
            <a:miter lim="400000"/>
          </a:ln>
        </p:spPr>
      </p:pic>
      <p:sp>
        <p:nvSpPr>
          <p:cNvPr id="657" name="Shape 657"/>
          <p:cNvSpPr>
            <a:spLocks noGrp="1"/>
          </p:cNvSpPr>
          <p:nvPr>
            <p:ph type="title"/>
          </p:nvPr>
        </p:nvSpPr>
        <p:spPr>
          <a:xfrm>
            <a:off x="2193726" y="76847"/>
            <a:ext cx="7804548" cy="663289"/>
          </a:xfrm>
          <a:prstGeom prst="rect">
            <a:avLst/>
          </a:prstGeom>
        </p:spPr>
        <p:txBody>
          <a:bodyPr/>
          <a:lstStyle>
            <a:lvl1pPr defTabSz="531622">
              <a:defRPr sz="3822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t>Example implementation (virtual)</a:t>
            </a:r>
          </a:p>
        </p:txBody>
      </p:sp>
      <p:sp>
        <p:nvSpPr>
          <p:cNvPr id="668" name="Shape 668"/>
          <p:cNvSpPr/>
          <p:nvPr/>
        </p:nvSpPr>
        <p:spPr>
          <a:xfrm>
            <a:off x="1710590" y="3037702"/>
            <a:ext cx="4360166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marL="254000" indent="-2540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 sz="1300">
                <a:solidFill>
                  <a:srgbClr val="FF9300"/>
                </a:solidFill>
                <a:latin typeface="+mj-lt"/>
                <a:ea typeface="+mj-ea"/>
                <a:cs typeface="+mj-cs"/>
                <a:sym typeface="Helvetica"/>
              </a:rPr>
              <a:t>Rochepault,et al. (2014). </a:t>
            </a:r>
            <a:r>
              <a:rPr sz="1300" i="1">
                <a:solidFill>
                  <a:srgbClr val="FF9300"/>
                </a:solidFill>
                <a:latin typeface="+mj-lt"/>
                <a:ea typeface="+mj-ea"/>
                <a:cs typeface="+mj-cs"/>
                <a:sym typeface="Helvetica"/>
              </a:rPr>
              <a:t>IEEE Trans. Appl. Supercond</a:t>
            </a:r>
            <a:r>
              <a:rPr sz="1300">
                <a:solidFill>
                  <a:srgbClr val="FF9300"/>
                </a:solidFill>
                <a:latin typeface="+mj-lt"/>
                <a:ea typeface="+mj-ea"/>
                <a:cs typeface="+mj-cs"/>
                <a:sym typeface="Helvetica"/>
              </a:rPr>
              <a:t>, </a:t>
            </a:r>
            <a:r>
              <a:rPr sz="1300" i="1">
                <a:solidFill>
                  <a:srgbClr val="FF9300"/>
                </a:solidFill>
                <a:latin typeface="+mj-lt"/>
                <a:ea typeface="+mj-ea"/>
                <a:cs typeface="+mj-cs"/>
                <a:sym typeface="Helvetica"/>
              </a:rPr>
              <a:t>24</a:t>
            </a:r>
            <a:r>
              <a:rPr sz="1300">
                <a:solidFill>
                  <a:srgbClr val="FF9300"/>
                </a:solidFill>
                <a:latin typeface="+mj-lt"/>
                <a:ea typeface="+mj-ea"/>
                <a:cs typeface="+mj-cs"/>
                <a:sym typeface="Helvetica"/>
              </a:rPr>
              <a:t>(3)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Shape 670"/>
          <p:cNvSpPr>
            <a:spLocks noGrp="1"/>
          </p:cNvSpPr>
          <p:nvPr>
            <p:ph type="title"/>
          </p:nvPr>
        </p:nvSpPr>
        <p:spPr>
          <a:xfrm>
            <a:off x="1753672" y="5726"/>
            <a:ext cx="8336043" cy="816770"/>
          </a:xfrm>
          <a:prstGeom prst="rect">
            <a:avLst/>
          </a:prstGeom>
        </p:spPr>
        <p:txBody>
          <a:bodyPr/>
          <a:lstStyle>
            <a:lvl1pPr defTabSz="332993">
              <a:defRPr sz="2394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t>Pulsed wire measurements complement Hall-probe systems</a:t>
            </a:r>
          </a:p>
        </p:txBody>
      </p:sp>
      <p:sp>
        <p:nvSpPr>
          <p:cNvPr id="671" name="Shape 671"/>
          <p:cNvSpPr>
            <a:spLocks noGrp="1"/>
          </p:cNvSpPr>
          <p:nvPr>
            <p:ph type="body" idx="1"/>
          </p:nvPr>
        </p:nvSpPr>
        <p:spPr>
          <a:xfrm>
            <a:off x="1658444" y="842434"/>
            <a:ext cx="8875112" cy="1398925"/>
          </a:xfrm>
          <a:prstGeom prst="rect">
            <a:avLst/>
          </a:prstGeom>
        </p:spPr>
        <p:txBody>
          <a:bodyPr/>
          <a:lstStyle/>
          <a:p>
            <a:pPr marL="180473" indent="-180473">
              <a:lnSpc>
                <a:spcPct val="70000"/>
              </a:lnSpc>
              <a:defRPr sz="1800">
                <a:solidFill>
                  <a:srgbClr val="000000"/>
                </a:solidFill>
              </a:defRPr>
            </a:pPr>
            <a:r>
              <a:rPr sz="1500" i="1"/>
              <a:t>Dispersion correction algorithm provides high-accuracy</a:t>
            </a:r>
          </a:p>
          <a:p>
            <a:pPr marL="180473" indent="-180473">
              <a:lnSpc>
                <a:spcPct val="70000"/>
              </a:lnSpc>
              <a:defRPr sz="1800">
                <a:solidFill>
                  <a:srgbClr val="000000"/>
                </a:solidFill>
              </a:defRPr>
            </a:pPr>
            <a:r>
              <a:rPr sz="1500" i="1"/>
              <a:t>End-damping allows averaging with wire in vacuum</a:t>
            </a:r>
          </a:p>
          <a:p>
            <a:pPr marL="180473" indent="-180473">
              <a:lnSpc>
                <a:spcPct val="70000"/>
              </a:lnSpc>
              <a:defRPr sz="1800">
                <a:solidFill>
                  <a:srgbClr val="000000"/>
                </a:solidFill>
              </a:defRPr>
            </a:pPr>
            <a:r>
              <a:rPr sz="1500" i="1"/>
              <a:t>System has been successfully used on PM EPU’s</a:t>
            </a:r>
          </a:p>
        </p:txBody>
      </p:sp>
      <p:sp>
        <p:nvSpPr>
          <p:cNvPr id="672" name="Shape 67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/>
              <a:t>89</a:t>
            </a:fld>
            <a:endParaRPr sz="1200"/>
          </a:p>
        </p:txBody>
      </p:sp>
      <p:pic>
        <p:nvPicPr>
          <p:cNvPr id="673" name="dropped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2427191" y="3697527"/>
            <a:ext cx="4845030" cy="2821156"/>
          </a:xfrm>
          <a:prstGeom prst="rect">
            <a:avLst/>
          </a:prstGeom>
          <a:ln w="3175">
            <a:miter lim="400000"/>
          </a:ln>
        </p:spPr>
      </p:pic>
      <p:pic>
        <p:nvPicPr>
          <p:cNvPr id="674" name="image41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7193808" y="3911542"/>
            <a:ext cx="3445833" cy="2598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675" name="image34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7193808" y="1329844"/>
            <a:ext cx="3445833" cy="2584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76" name="image39.png" descr="CRYO_ISO_1.tif"/>
          <p:cNvPicPr/>
          <p:nvPr/>
        </p:nvPicPr>
        <p:blipFill>
          <a:blip r:embed="rId5">
            <a:alphaModFix amt="53133"/>
          </a:blip>
          <a:stretch>
            <a:fillRect/>
          </a:stretch>
        </p:blipFill>
        <p:spPr>
          <a:xfrm>
            <a:off x="6550296" y="2626076"/>
            <a:ext cx="4105058" cy="2450333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679" name="Group 679"/>
          <p:cNvGrpSpPr/>
          <p:nvPr/>
        </p:nvGrpSpPr>
        <p:grpSpPr>
          <a:xfrm>
            <a:off x="1645470" y="2197795"/>
            <a:ext cx="3469488" cy="1389964"/>
            <a:chOff x="0" y="0"/>
            <a:chExt cx="3469487" cy="1389962"/>
          </a:xfrm>
        </p:grpSpPr>
        <p:sp>
          <p:nvSpPr>
            <p:cNvPr id="677" name="Shape 677"/>
            <p:cNvSpPr/>
            <p:nvPr/>
          </p:nvSpPr>
          <p:spPr>
            <a:xfrm>
              <a:off x="0" y="0"/>
              <a:ext cx="3469488" cy="1389963"/>
            </a:xfrm>
            <a:prstGeom prst="roundRect">
              <a:avLst>
                <a:gd name="adj" fmla="val 20078"/>
              </a:avLst>
            </a:prstGeom>
            <a:solidFill>
              <a:srgbClr val="DCDEE0"/>
            </a:solidFill>
            <a:ln w="3175" cap="flat">
              <a:noFill/>
              <a:miter lim="400000"/>
            </a:ln>
            <a:effectLst>
              <a:outerShdw blurRad="50800" dir="18900000" rotWithShape="0">
                <a:srgbClr val="000000">
                  <a:alpha val="80000"/>
                </a:srgbClr>
              </a:outerShdw>
            </a:effectLst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584200">
                <a:defRPr sz="160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pic>
          <p:nvPicPr>
            <p:cNvPr id="678" name="image29.pdf" descr="diagram.eps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207766" y="172594"/>
              <a:ext cx="3053954" cy="10447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80" name="image31.png"/>
          <p:cNvPicPr/>
          <p:nvPr/>
        </p:nvPicPr>
        <p:blipFill>
          <a:blip r:embed="rId7"/>
          <a:stretch>
            <a:fillRect/>
          </a:stretch>
        </p:blipFill>
        <p:spPr>
          <a:xfrm>
            <a:off x="5163385" y="2193314"/>
            <a:ext cx="1865233" cy="1398926"/>
          </a:xfrm>
          <a:prstGeom prst="rect">
            <a:avLst/>
          </a:prstGeom>
          <a:ln w="12700">
            <a:miter lim="400000"/>
          </a:ln>
        </p:spPr>
      </p:pic>
      <p:sp>
        <p:nvSpPr>
          <p:cNvPr id="681" name="Shape 681"/>
          <p:cNvSpPr/>
          <p:nvPr/>
        </p:nvSpPr>
        <p:spPr>
          <a:xfrm>
            <a:off x="7120165" y="1050325"/>
            <a:ext cx="3593119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marL="254000" indent="-2540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 sz="1400">
                <a:solidFill>
                  <a:srgbClr val="FF9300"/>
                </a:solidFill>
                <a:latin typeface="+mj-lt"/>
                <a:ea typeface="+mj-ea"/>
                <a:cs typeface="+mj-cs"/>
                <a:sym typeface="Helvetica"/>
              </a:rPr>
              <a:t>Arbelaez, et al. (2013). NIMS A, </a:t>
            </a:r>
            <a:r>
              <a:rPr sz="1400" i="1">
                <a:solidFill>
                  <a:srgbClr val="FF9300"/>
                </a:solidFill>
                <a:latin typeface="+mj-lt"/>
                <a:ea typeface="+mj-ea"/>
                <a:cs typeface="+mj-cs"/>
                <a:sym typeface="Helvetica"/>
              </a:rPr>
              <a:t>716</a:t>
            </a:r>
            <a:r>
              <a:rPr sz="1400">
                <a:solidFill>
                  <a:srgbClr val="FF9300"/>
                </a:solidFill>
                <a:latin typeface="+mj-lt"/>
                <a:ea typeface="+mj-ea"/>
                <a:cs typeface="+mj-cs"/>
                <a:sym typeface="Helvetica"/>
              </a:rPr>
              <a:t>, 62–70.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4" grpId="0" animBg="1" advAuto="0"/>
      <p:bldP spid="675" grpId="0" animBg="1" advAuto="0"/>
      <p:bldP spid="676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6F394-4FA5-214A-9870-89BA001D7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beam energy and photon energy and tunability impacted by technology </a:t>
            </a:r>
          </a:p>
        </p:txBody>
      </p:sp>
      <p:sp>
        <p:nvSpPr>
          <p:cNvPr id="82" name="Shape 82"/>
          <p:cNvSpPr>
            <a:spLocks noGrp="1"/>
          </p:cNvSpPr>
          <p:nvPr>
            <p:ph idx="1"/>
          </p:nvPr>
        </p:nvSpPr>
        <p:spPr>
          <a:xfrm>
            <a:off x="152400" y="1412902"/>
            <a:ext cx="10972800" cy="4525963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pPr marL="496306" indent="-317719">
              <a:defRPr sz="1800">
                <a:solidFill>
                  <a:srgbClr val="000000"/>
                </a:solidFill>
              </a:defRPr>
            </a:pPr>
            <a:r>
              <a:rPr sz="2391" dirty="0"/>
              <a:t>Undulator characteristics and beam energy yield photon wavelength</a:t>
            </a:r>
          </a:p>
          <a:p>
            <a:pPr marL="496306" indent="-317719">
              <a:defRPr sz="1800">
                <a:solidFill>
                  <a:srgbClr val="000000"/>
                </a:solidFill>
              </a:defRPr>
            </a:pPr>
            <a:r>
              <a:rPr sz="2391" dirty="0"/>
              <a:t>Coupled problem: </a:t>
            </a:r>
          </a:p>
          <a:p>
            <a:pPr marL="500045" lvl="1" indent="-150683">
              <a:buClr>
                <a:srgbClr val="000000"/>
              </a:buClr>
              <a:buFont typeface="Arial"/>
              <a:buChar char="–"/>
              <a:defRPr sz="1800">
                <a:solidFill>
                  <a:srgbClr val="000000"/>
                </a:solidFill>
              </a:defRPr>
            </a:pPr>
            <a:r>
              <a:rPr sz="1477" b="1" i="1" dirty="0">
                <a:latin typeface="Arial"/>
                <a:ea typeface="Arial"/>
                <a:cs typeface="Arial"/>
                <a:sym typeface="Arial"/>
              </a:rPr>
              <a:t>Typically</a:t>
            </a:r>
            <a:r>
              <a:rPr sz="1477" dirty="0"/>
              <a:t> want tunability</a:t>
            </a:r>
            <a:endParaRPr sz="2391" dirty="0"/>
          </a:p>
          <a:p>
            <a:pPr marL="500045" lvl="1" indent="-150683">
              <a:buClr>
                <a:srgbClr val="000000"/>
              </a:buClr>
              <a:buFont typeface="Arial"/>
              <a:buChar char="–"/>
              <a:defRPr sz="1800">
                <a:solidFill>
                  <a:srgbClr val="000000"/>
                </a:solidFill>
              </a:defRPr>
            </a:pPr>
            <a:r>
              <a:rPr sz="1477" b="1" i="1" dirty="0">
                <a:latin typeface="Arial"/>
                <a:ea typeface="Arial"/>
                <a:cs typeface="Arial"/>
                <a:sym typeface="Arial"/>
              </a:rPr>
              <a:t>Sometimes</a:t>
            </a:r>
            <a:r>
              <a:rPr sz="1477" dirty="0"/>
              <a:t> want polarization control</a:t>
            </a:r>
          </a:p>
        </p:txBody>
      </p:sp>
      <p:sp>
        <p:nvSpPr>
          <p:cNvPr id="81" name="Shape 8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195">
                <a:solidFill>
                  <a:srgbClr val="3DD8FF"/>
                </a:solidFill>
              </a:rPr>
              <a:t>9</a:t>
            </a:fld>
            <a:endParaRPr sz="1195">
              <a:solidFill>
                <a:srgbClr val="3DD8FF"/>
              </a:solidFill>
            </a:endParaRPr>
          </a:p>
        </p:txBody>
      </p:sp>
      <p:grpSp>
        <p:nvGrpSpPr>
          <p:cNvPr id="86" name="Group 86"/>
          <p:cNvGrpSpPr/>
          <p:nvPr/>
        </p:nvGrpSpPr>
        <p:grpSpPr>
          <a:xfrm>
            <a:off x="6421656" y="2403216"/>
            <a:ext cx="3748083" cy="2208364"/>
            <a:chOff x="12700" y="25400"/>
            <a:chExt cx="5330605" cy="3140783"/>
          </a:xfrm>
        </p:grpSpPr>
        <p:pic>
          <p:nvPicPr>
            <p:cNvPr id="83" name="Picture 82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2700" y="25400"/>
              <a:ext cx="5330606" cy="3140784"/>
            </a:xfrm>
            <a:prstGeom prst="rect">
              <a:avLst/>
            </a:prstGeom>
            <a:effectLst>
              <a:outerShdw blurRad="50800" dir="18900000" rotWithShape="0">
                <a:srgbClr val="000000">
                  <a:alpha val="80000"/>
                </a:srgbClr>
              </a:outerShdw>
            </a:effectLst>
          </p:spPr>
        </p:pic>
        <p:pic>
          <p:nvPicPr>
            <p:cNvPr id="84" name="droppedImage.pdf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97870" y="279297"/>
              <a:ext cx="5018066" cy="13978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5" name="droppedImage.pdf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82368" y="1643915"/>
              <a:ext cx="5172890" cy="1371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9" name="Group 89"/>
          <p:cNvGrpSpPr/>
          <p:nvPr/>
        </p:nvGrpSpPr>
        <p:grpSpPr>
          <a:xfrm>
            <a:off x="3404904" y="5334101"/>
            <a:ext cx="5084362" cy="936371"/>
            <a:chOff x="224978" y="59084"/>
            <a:chExt cx="7231091" cy="1331727"/>
          </a:xfrm>
        </p:grpSpPr>
        <p:sp>
          <p:nvSpPr>
            <p:cNvPr id="87" name="Shape 87"/>
            <p:cNvSpPr/>
            <p:nvPr/>
          </p:nvSpPr>
          <p:spPr>
            <a:xfrm>
              <a:off x="384707" y="209500"/>
              <a:ext cx="6874541" cy="966529"/>
            </a:xfrm>
            <a:prstGeom prst="rect">
              <a:avLst/>
            </a:prstGeom>
            <a:solidFill>
              <a:srgbClr val="CD4934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marL="319225" indent="-291320" defTabSz="642915">
                <a:lnSpc>
                  <a:spcPct val="90000"/>
                </a:lnSpc>
                <a:spcBef>
                  <a:spcPts val="1125"/>
                </a:spcBef>
                <a:buClr>
                  <a:srgbClr val="000000"/>
                </a:buClr>
                <a:buSzPct val="100000"/>
                <a:buChar char="•"/>
                <a:defRPr sz="1800">
                  <a:solidFill>
                    <a:srgbClr val="000000"/>
                  </a:solidFill>
                </a:defRPr>
              </a:pPr>
              <a:r>
                <a:rPr sz="2039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Cryogenics+linac</a:t>
              </a:r>
              <a:r>
                <a:rPr sz="2039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Fill>
                    <a:solidFill>
                      <a:srgbClr val="FFFFFF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rPr>
                <a:t> </a:t>
              </a:r>
              <a:r>
                <a:rPr sz="2039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rPr>
                <a:t>and </a:t>
              </a:r>
              <a:r>
                <a:rPr sz="2039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Undulator</a:t>
              </a:r>
              <a:r>
                <a:rPr sz="2039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Fill>
                    <a:solidFill>
                      <a:srgbClr val="FFFFFF"/>
                    </a:solidFill>
                  </a:uFill>
                  <a:latin typeface="Gill Sans SemiBold"/>
                  <a:ea typeface="Gill Sans SemiBold"/>
                  <a:cs typeface="Gill Sans SemiBold"/>
                  <a:sym typeface="Gill Sans SemiBold"/>
                </a:rPr>
                <a:t> lines </a:t>
              </a:r>
              <a:r>
                <a:rPr sz="2039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rPr>
                <a:t>are dominant cost drivers</a:t>
              </a:r>
            </a:p>
          </p:txBody>
        </p:sp>
        <p:pic>
          <p:nvPicPr>
            <p:cNvPr id="88" name="image5.png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224978" y="59084"/>
              <a:ext cx="7231093" cy="13317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90" name="Picture 89"/>
          <p:cNvPicPr/>
          <p:nvPr/>
        </p:nvPicPr>
        <p:blipFill>
          <a:blip r:embed="rId6"/>
          <a:stretch>
            <a:fillRect/>
          </a:stretch>
        </p:blipFill>
        <p:spPr>
          <a:xfrm>
            <a:off x="8946878" y="2731934"/>
            <a:ext cx="1346240" cy="741165"/>
          </a:xfrm>
          <a:prstGeom prst="rect">
            <a:avLst/>
          </a:prstGeom>
        </p:spPr>
      </p:pic>
      <p:sp>
        <p:nvSpPr>
          <p:cNvPr id="92" name="Shape 92"/>
          <p:cNvSpPr/>
          <p:nvPr/>
        </p:nvSpPr>
        <p:spPr>
          <a:xfrm>
            <a:off x="8197696" y="1977294"/>
            <a:ext cx="2089675" cy="281295"/>
          </a:xfrm>
          <a:prstGeom prst="rect">
            <a:avLst/>
          </a:prstGeom>
          <a:solidFill>
            <a:srgbClr val="A6AAA8">
              <a:alpha val="9984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600">
                <a:solidFill>
                  <a:srgbClr val="971817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28"/>
              <a:t>Undulator technology</a:t>
            </a:r>
          </a:p>
        </p:txBody>
      </p:sp>
      <p:pic>
        <p:nvPicPr>
          <p:cNvPr id="93" name="Picture 92"/>
          <p:cNvPicPr/>
          <p:nvPr/>
        </p:nvPicPr>
        <p:blipFill>
          <a:blip r:embed="rId7"/>
          <a:stretch>
            <a:fillRect/>
          </a:stretch>
        </p:blipFill>
        <p:spPr>
          <a:xfrm>
            <a:off x="7732956" y="3017468"/>
            <a:ext cx="756310" cy="563602"/>
          </a:xfrm>
          <a:prstGeom prst="rect">
            <a:avLst/>
          </a:prstGeom>
        </p:spPr>
      </p:pic>
      <p:sp>
        <p:nvSpPr>
          <p:cNvPr id="95" name="Shape 95"/>
          <p:cNvSpPr/>
          <p:nvPr/>
        </p:nvSpPr>
        <p:spPr>
          <a:xfrm>
            <a:off x="4656164" y="3466947"/>
            <a:ext cx="1497205" cy="281295"/>
          </a:xfrm>
          <a:prstGeom prst="rect">
            <a:avLst/>
          </a:prstGeom>
          <a:solidFill>
            <a:srgbClr val="A6AAA8">
              <a:alpha val="9984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600">
                <a:solidFill>
                  <a:srgbClr val="971817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28"/>
              <a:t>Linac / e-beam</a:t>
            </a:r>
          </a:p>
        </p:txBody>
      </p:sp>
      <p:sp>
        <p:nvSpPr>
          <p:cNvPr id="96" name="Shape 96"/>
          <p:cNvSpPr/>
          <p:nvPr/>
        </p:nvSpPr>
        <p:spPr>
          <a:xfrm>
            <a:off x="2352094" y="4645498"/>
            <a:ext cx="7364964" cy="597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543097" lvl="1" indent="-193735">
              <a:lnSpc>
                <a:spcPct val="90000"/>
              </a:lnSpc>
              <a:spcBef>
                <a:spcPts val="1687"/>
              </a:spcBef>
              <a:buSzPct val="100000"/>
              <a:buFont typeface="Lucida Grande"/>
              <a:buChar char="✓"/>
              <a:defRPr sz="1800">
                <a:solidFill>
                  <a:srgbClr val="000000"/>
                </a:solidFill>
              </a:defRPr>
            </a:pPr>
            <a:r>
              <a:rPr sz="1898" dirty="0">
                <a:latin typeface="Gill Sans"/>
                <a:ea typeface="Gill Sans"/>
                <a:cs typeface="Gill Sans"/>
                <a:sym typeface="Gill Sans"/>
              </a:rPr>
              <a:t>For future FELs, different FEL lines will focus on different spectral ranges, with different timing, synchronization etc. needs</a:t>
            </a:r>
          </a:p>
        </p:txBody>
      </p:sp>
      <p:pic>
        <p:nvPicPr>
          <p:cNvPr id="97" name="Picture 96"/>
          <p:cNvPicPr/>
          <p:nvPr/>
        </p:nvPicPr>
        <p:blipFill>
          <a:blip r:embed="rId8"/>
          <a:stretch>
            <a:fillRect/>
          </a:stretch>
        </p:blipFill>
        <p:spPr>
          <a:xfrm rot="21061137">
            <a:off x="6302275" y="3318288"/>
            <a:ext cx="1427848" cy="247665"/>
          </a:xfrm>
          <a:prstGeom prst="rect">
            <a:avLst/>
          </a:prstGeom>
        </p:spPr>
      </p:pic>
      <p:pic>
        <p:nvPicPr>
          <p:cNvPr id="99" name="Picture 98"/>
          <p:cNvPicPr/>
          <p:nvPr/>
        </p:nvPicPr>
        <p:blipFill>
          <a:blip r:embed="rId9"/>
          <a:stretch>
            <a:fillRect/>
          </a:stretch>
        </p:blipFill>
        <p:spPr>
          <a:xfrm rot="5400000">
            <a:off x="9362552" y="2388242"/>
            <a:ext cx="514892" cy="247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 advAuto="0"/>
      <p:bldP spid="90" grpId="0" animBg="1" advAuto="0"/>
      <p:bldP spid="92" grpId="0" animBg="1" advAuto="0"/>
      <p:bldP spid="93" grpId="0" animBg="1" advAuto="0"/>
      <p:bldP spid="95" grpId="0" animBg="1" advAuto="0"/>
      <p:bldP spid="96" grpId="0" animBg="1" advAuto="0"/>
      <p:bldP spid="97" grpId="0" animBg="1" advAuto="0"/>
      <p:bldP spid="99" grpId="0" animBg="1" advAuto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Shape 68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t>Conclusions</a:t>
            </a:r>
          </a:p>
        </p:txBody>
      </p:sp>
      <p:sp>
        <p:nvSpPr>
          <p:cNvPr id="684" name="Shape 68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253385" indent="-253385" defTabSz="473201">
              <a:spcBef>
                <a:spcPts val="800"/>
              </a:spcBef>
              <a:defRPr sz="1800">
                <a:solidFill>
                  <a:srgbClr val="000000"/>
                </a:solidFill>
              </a:defRPr>
            </a:pPr>
            <a:r>
              <a:rPr sz="2106"/>
              <a:t>Superconducting undulators promise significant performance improvement over PM devices for soft and hard X-ray light sources - both storage rings and FELs</a:t>
            </a:r>
          </a:p>
          <a:p>
            <a:pPr marL="253385" indent="-253385" defTabSz="473201">
              <a:spcBef>
                <a:spcPts val="800"/>
              </a:spcBef>
              <a:defRPr sz="1800">
                <a:solidFill>
                  <a:srgbClr val="000000"/>
                </a:solidFill>
              </a:defRPr>
            </a:pPr>
            <a:r>
              <a:rPr sz="2106"/>
              <a:t>Field quality requirements can be met through…</a:t>
            </a:r>
          </a:p>
          <a:p>
            <a:pPr marL="617219" lvl="1" indent="-246888" defTabSz="473201">
              <a:spcBef>
                <a:spcPts val="800"/>
              </a:spcBef>
              <a:defRPr sz="1800">
                <a:solidFill>
                  <a:srgbClr val="000000"/>
                </a:solidFill>
              </a:defRPr>
            </a:pPr>
            <a:r>
              <a:rPr sz="1944"/>
              <a:t>Appropriate end design </a:t>
            </a:r>
          </a:p>
          <a:p>
            <a:pPr marL="617219" lvl="1" indent="-246888" defTabSz="473201">
              <a:spcBef>
                <a:spcPts val="800"/>
              </a:spcBef>
              <a:defRPr sz="1800">
                <a:solidFill>
                  <a:srgbClr val="000000"/>
                </a:solidFill>
              </a:defRPr>
            </a:pPr>
            <a:r>
              <a:rPr sz="1944"/>
              <a:t>Tight fabrication tolerances</a:t>
            </a:r>
          </a:p>
          <a:p>
            <a:pPr marL="617219" lvl="1" indent="-246888" defTabSz="473201">
              <a:spcBef>
                <a:spcPts val="800"/>
              </a:spcBef>
              <a:defRPr sz="1800">
                <a:solidFill>
                  <a:srgbClr val="000000"/>
                </a:solidFill>
              </a:defRPr>
            </a:pPr>
            <a:r>
              <a:rPr sz="1944"/>
              <a:t>Active field tuning mechanisms</a:t>
            </a:r>
          </a:p>
          <a:p>
            <a:pPr marL="253385" indent="-253385" defTabSz="473201">
              <a:spcBef>
                <a:spcPts val="800"/>
              </a:spcBef>
              <a:defRPr sz="1800">
                <a:solidFill>
                  <a:srgbClr val="000000"/>
                </a:solidFill>
              </a:defRPr>
            </a:pPr>
            <a:r>
              <a:rPr sz="2106"/>
              <a:t>Hall probe measurements can be complemented by fast and accurate pulsed-wire measurements for trajectory and phase determination</a:t>
            </a:r>
          </a:p>
        </p:txBody>
      </p:sp>
      <p:sp>
        <p:nvSpPr>
          <p:cNvPr id="685" name="Shape 6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/>
              <a:t>90</a:t>
            </a:fld>
            <a:endParaRPr sz="1200"/>
          </a:p>
        </p:txBody>
      </p:sp>
    </p:spTree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Shape 687"/>
          <p:cNvSpPr>
            <a:spLocks noGrp="1"/>
          </p:cNvSpPr>
          <p:nvPr>
            <p:ph type="title"/>
          </p:nvPr>
        </p:nvSpPr>
        <p:spPr>
          <a:xfrm>
            <a:off x="2332122" y="1658512"/>
            <a:ext cx="7804548" cy="933555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t>EXTRA slides</a:t>
            </a:r>
          </a:p>
        </p:txBody>
      </p:sp>
      <p:sp>
        <p:nvSpPr>
          <p:cNvPr id="688" name="Shape 6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/>
              <a:t>91</a:t>
            </a:fld>
            <a:endParaRPr sz="1200"/>
          </a:p>
        </p:txBody>
      </p:sp>
    </p:spTree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Shape 69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9148">
              <a:defRPr sz="394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t>Strength of single-loop corrections</a:t>
            </a:r>
          </a:p>
        </p:txBody>
      </p:sp>
      <p:sp>
        <p:nvSpPr>
          <p:cNvPr id="691" name="Shape 691"/>
          <p:cNvSpPr>
            <a:spLocks noGrp="1"/>
          </p:cNvSpPr>
          <p:nvPr>
            <p:ph type="body" idx="1"/>
          </p:nvPr>
        </p:nvSpPr>
        <p:spPr>
          <a:xfrm>
            <a:off x="1730080" y="1489276"/>
            <a:ext cx="8731840" cy="1314571"/>
          </a:xfrm>
          <a:prstGeom prst="rect">
            <a:avLst/>
          </a:prstGeom>
        </p:spPr>
        <p:txBody>
          <a:bodyPr/>
          <a:lstStyle/>
          <a:p>
            <a:pPr marL="204536" indent="-204536">
              <a:defRPr sz="1800">
                <a:solidFill>
                  <a:srgbClr val="000000"/>
                </a:solidFill>
              </a:defRPr>
            </a:pPr>
            <a:r>
              <a:rPr sz="1700"/>
              <a:t>Corrector strength approximately varies linearly with corrector current</a:t>
            </a:r>
          </a:p>
          <a:p>
            <a:pPr marL="204536" indent="-204536">
              <a:defRPr sz="1800">
                <a:solidFill>
                  <a:srgbClr val="000000"/>
                </a:solidFill>
              </a:defRPr>
            </a:pPr>
            <a:r>
              <a:rPr sz="1700"/>
              <a:t>For a given current the corrector strength varies with the undulator field strength due to saturation of the poles</a:t>
            </a:r>
          </a:p>
        </p:txBody>
      </p:sp>
      <p:sp>
        <p:nvSpPr>
          <p:cNvPr id="692" name="Shape 69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/>
              <a:t>92</a:t>
            </a:fld>
            <a:endParaRPr sz="1200"/>
          </a:p>
        </p:txBody>
      </p:sp>
      <p:grpSp>
        <p:nvGrpSpPr>
          <p:cNvPr id="695" name="Group 695"/>
          <p:cNvGrpSpPr/>
          <p:nvPr/>
        </p:nvGrpSpPr>
        <p:grpSpPr>
          <a:xfrm>
            <a:off x="1543561" y="2809763"/>
            <a:ext cx="9104878" cy="3419174"/>
            <a:chOff x="0" y="0"/>
            <a:chExt cx="9104877" cy="3419173"/>
          </a:xfrm>
        </p:grpSpPr>
        <p:pic>
          <p:nvPicPr>
            <p:cNvPr id="693" name="image39.pdf" descr="corr_field.eps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550757" cy="34191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4" name="image38.pdf" descr="corrector_kick.eps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554120" y="0"/>
              <a:ext cx="4550758" cy="34191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2516">
              <a:defRPr sz="4116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t>Sensitivity to longitudinal position</a:t>
            </a:r>
          </a:p>
        </p:txBody>
      </p:sp>
      <p:sp>
        <p:nvSpPr>
          <p:cNvPr id="698" name="Shape 698"/>
          <p:cNvSpPr>
            <a:spLocks noGrp="1"/>
          </p:cNvSpPr>
          <p:nvPr>
            <p:ph type="body" idx="1"/>
          </p:nvPr>
        </p:nvSpPr>
        <p:spPr>
          <a:xfrm>
            <a:off x="2690127" y="1046051"/>
            <a:ext cx="7482302" cy="1402106"/>
          </a:xfrm>
          <a:prstGeom prst="rect">
            <a:avLst/>
          </a:prstGeom>
        </p:spPr>
        <p:txBody>
          <a:bodyPr/>
          <a:lstStyle/>
          <a:p>
            <a:pPr marL="288757" indent="-288757">
              <a:spcBef>
                <a:spcPts val="800"/>
              </a:spcBef>
              <a:defRPr sz="1800">
                <a:solidFill>
                  <a:srgbClr val="000000"/>
                </a:solidFill>
              </a:defRPr>
            </a:pPr>
            <a:r>
              <a:rPr sz="2400"/>
              <a:t>Misalignment from </a:t>
            </a:r>
          </a:p>
          <a:p>
            <a:pPr marL="736600" lvl="1" indent="-279400">
              <a:spcBef>
                <a:spcPts val="800"/>
              </a:spcBef>
              <a:defRPr sz="1800">
                <a:solidFill>
                  <a:srgbClr val="000000"/>
                </a:solidFill>
              </a:defRPr>
            </a:pPr>
            <a:r>
              <a:rPr sz="2200"/>
              <a:t>fabrication</a:t>
            </a:r>
          </a:p>
          <a:p>
            <a:pPr marL="736600" lvl="1" indent="-279400">
              <a:spcBef>
                <a:spcPts val="800"/>
              </a:spcBef>
              <a:defRPr sz="1800">
                <a:solidFill>
                  <a:srgbClr val="000000"/>
                </a:solidFill>
              </a:defRPr>
            </a:pPr>
            <a:r>
              <a:rPr sz="2200"/>
              <a:t>differential thermal contraction</a:t>
            </a:r>
          </a:p>
        </p:txBody>
      </p:sp>
      <p:sp>
        <p:nvSpPr>
          <p:cNvPr id="699" name="Shape 69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/>
              <a:t>93</a:t>
            </a:fld>
            <a:endParaRPr sz="1200"/>
          </a:p>
        </p:txBody>
      </p:sp>
      <p:pic>
        <p:nvPicPr>
          <p:cNvPr id="700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1526120" y="4176298"/>
            <a:ext cx="4756098" cy="1728889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705" name="Group 705"/>
          <p:cNvGrpSpPr/>
          <p:nvPr/>
        </p:nvGrpSpPr>
        <p:grpSpPr>
          <a:xfrm>
            <a:off x="1527603" y="2483808"/>
            <a:ext cx="9136797" cy="1728889"/>
            <a:chOff x="0" y="0"/>
            <a:chExt cx="9136795" cy="1728887"/>
          </a:xfrm>
        </p:grpSpPr>
        <p:pic>
          <p:nvPicPr>
            <p:cNvPr id="701" name="pasted-image.pdf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90990" cy="1728888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702" name="pasted-image.pdf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289751" y="0"/>
              <a:ext cx="2299507" cy="1728888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703" name="pasted-image.pdf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4588019" y="0"/>
              <a:ext cx="2290991" cy="1720371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704" name="pasted-image.pdf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6837289" y="0"/>
              <a:ext cx="2299507" cy="1720371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706" name="Shape 706"/>
          <p:cNvSpPr/>
          <p:nvPr/>
        </p:nvSpPr>
        <p:spPr>
          <a:xfrm>
            <a:off x="2044815" y="2994800"/>
            <a:ext cx="405558" cy="472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ctr" defTabSz="584200">
              <a:defRPr sz="1800"/>
            </a:pPr>
            <a:r>
              <a:rPr sz="2600">
                <a:solidFill>
                  <a:srgbClr val="660B04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B</a:t>
            </a:r>
            <a:r>
              <a:rPr sz="2600" baseline="-5999">
                <a:solidFill>
                  <a:srgbClr val="660B04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y</a:t>
            </a:r>
          </a:p>
        </p:txBody>
      </p:sp>
      <p:sp>
        <p:nvSpPr>
          <p:cNvPr id="707" name="Shape 707"/>
          <p:cNvSpPr/>
          <p:nvPr/>
        </p:nvSpPr>
        <p:spPr>
          <a:xfrm>
            <a:off x="4795956" y="2994800"/>
            <a:ext cx="288539" cy="472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ctr" defTabSz="584200">
              <a:defRPr sz="1800"/>
            </a:pPr>
            <a:r>
              <a:rPr sz="2600">
                <a:solidFill>
                  <a:srgbClr val="660B04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I</a:t>
            </a:r>
            <a:r>
              <a:rPr sz="2600" baseline="-5999">
                <a:solidFill>
                  <a:srgbClr val="660B04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1</a:t>
            </a:r>
          </a:p>
        </p:txBody>
      </p:sp>
      <p:sp>
        <p:nvSpPr>
          <p:cNvPr id="708" name="Shape 708"/>
          <p:cNvSpPr/>
          <p:nvPr/>
        </p:nvSpPr>
        <p:spPr>
          <a:xfrm>
            <a:off x="6625524" y="2994800"/>
            <a:ext cx="288539" cy="472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ctr" defTabSz="584200">
              <a:defRPr sz="1800"/>
            </a:pPr>
            <a:r>
              <a:rPr sz="2600">
                <a:solidFill>
                  <a:srgbClr val="660B04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I</a:t>
            </a:r>
            <a:r>
              <a:rPr sz="2600" baseline="-5999">
                <a:solidFill>
                  <a:srgbClr val="660B04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2</a:t>
            </a:r>
          </a:p>
        </p:txBody>
      </p:sp>
      <p:sp>
        <p:nvSpPr>
          <p:cNvPr id="709" name="Shape 709"/>
          <p:cNvSpPr/>
          <p:nvPr/>
        </p:nvSpPr>
        <p:spPr>
          <a:xfrm>
            <a:off x="9294059" y="2890401"/>
            <a:ext cx="1072452" cy="681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ctr" defTabSz="584200">
              <a:defRPr sz="1800"/>
            </a:pPr>
            <a:r>
              <a:rPr sz="2000">
                <a:solidFill>
                  <a:srgbClr val="660B04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Phase</a:t>
            </a:r>
          </a:p>
          <a:p>
            <a:pPr algn="ctr" defTabSz="584200">
              <a:defRPr sz="1800"/>
            </a:pPr>
            <a:r>
              <a:rPr sz="2000">
                <a:solidFill>
                  <a:srgbClr val="660B04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advance</a:t>
            </a:r>
          </a:p>
        </p:txBody>
      </p:sp>
      <p:pic>
        <p:nvPicPr>
          <p:cNvPr id="710" name="pasted-image.pdf"/>
          <p:cNvPicPr/>
          <p:nvPr/>
        </p:nvPicPr>
        <p:blipFill>
          <a:blip r:embed="rId7"/>
          <a:stretch>
            <a:fillRect/>
          </a:stretch>
        </p:blipFill>
        <p:spPr>
          <a:xfrm>
            <a:off x="6281515" y="4176298"/>
            <a:ext cx="2290990" cy="1728889"/>
          </a:xfrm>
          <a:prstGeom prst="rect">
            <a:avLst/>
          </a:prstGeom>
          <a:ln w="3175">
            <a:miter lim="400000"/>
          </a:ln>
        </p:spPr>
      </p:pic>
      <p:pic>
        <p:nvPicPr>
          <p:cNvPr id="711" name="pasted-image.pdf"/>
          <p:cNvPicPr/>
          <p:nvPr/>
        </p:nvPicPr>
        <p:blipFill>
          <a:blip r:embed="rId8"/>
          <a:stretch>
            <a:fillRect/>
          </a:stretch>
        </p:blipFill>
        <p:spPr>
          <a:xfrm>
            <a:off x="8355760" y="4180763"/>
            <a:ext cx="2298955" cy="1719959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9743666-34BA-B044-8621-504C2DDB9D12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1981200" y="6324601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July 26, 2006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55DB092-4B8C-CA45-9DA1-01F7EDDB37C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4648200" y="6324601"/>
            <a:ext cx="2895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Soren Prestemon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39794FB-F6A5-B34E-AE03-4B5BBC760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077200" y="6324601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C52C634F-BE47-134B-BAA4-A152B4280989}" type="slidenum">
              <a:rPr lang="en-US" altLang="en-US" smtClean="0"/>
              <a:pPr/>
              <a:t>94</a:t>
            </a:fld>
            <a:endParaRPr lang="en-US" altLang="en-US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921A85A1-C14B-6A46-BE82-02A6BE4A2F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04800"/>
            <a:ext cx="8686800" cy="1143000"/>
          </a:xfrm>
        </p:spPr>
        <p:txBody>
          <a:bodyPr/>
          <a:lstStyle/>
          <a:p>
            <a:r>
              <a:rPr lang="en-US" altLang="ja-JP" sz="2000">
                <a:ea typeface="ＭＳ 明朝" panose="02020609040205080304" pitchFamily="49" charset="-128"/>
              </a:rPr>
              <a:t>Brightness plots for devices based on different technologies</a:t>
            </a:r>
            <a:br>
              <a:rPr lang="en-US" altLang="ja-JP" sz="2000">
                <a:ea typeface="ＭＳ 明朝" panose="02020609040205080304" pitchFamily="49" charset="-128"/>
              </a:rPr>
            </a:br>
            <a:r>
              <a:rPr lang="en-US" altLang="ja-JP" sz="2000">
                <a:ea typeface="ＭＳ 明朝" panose="02020609040205080304" pitchFamily="49" charset="-128"/>
              </a:rPr>
              <a:t>with fixed period = 14mm.</a:t>
            </a:r>
            <a:endParaRPr lang="en-US" altLang="en-US" sz="2000">
              <a:ea typeface="ＭＳ 明朝" panose="02020609040205080304" pitchFamily="49" charset="-128"/>
            </a:endParaRPr>
          </a:p>
        </p:txBody>
      </p:sp>
      <p:pic>
        <p:nvPicPr>
          <p:cNvPr id="21507" name="Picture 3">
            <a:extLst>
              <a:ext uri="{FF2B5EF4-FFF2-40B4-BE49-F238E27FC236}">
                <a16:creationId xmlns:a16="http://schemas.microsoft.com/office/drawing/2014/main" id="{A53976AC-BCFB-4341-9C82-ADE766E360E4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1309689"/>
            <a:ext cx="8229600" cy="4949825"/>
          </a:xfrm>
          <a:noFill/>
          <a:ln/>
        </p:spPr>
      </p:pic>
      <p:sp>
        <p:nvSpPr>
          <p:cNvPr id="21508" name="Text Box 4">
            <a:extLst>
              <a:ext uri="{FF2B5EF4-FFF2-40B4-BE49-F238E27FC236}">
                <a16:creationId xmlns:a16="http://schemas.microsoft.com/office/drawing/2014/main" id="{6C641093-BAE5-4740-809E-FD8CCE315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1" y="3352801"/>
            <a:ext cx="18700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>
                <a:latin typeface="Times New Roman" panose="02020603050405020304" pitchFamily="18" charset="0"/>
              </a:rPr>
              <a:t>Beam Parameters:</a:t>
            </a:r>
          </a:p>
          <a:p>
            <a:r>
              <a:rPr lang="en-US" altLang="en-US" sz="1200">
                <a:latin typeface="Times New Roman" panose="02020603050405020304" pitchFamily="18" charset="0"/>
              </a:rPr>
              <a:t>I=0.5A</a:t>
            </a:r>
          </a:p>
          <a:p>
            <a:r>
              <a:rPr lang="en-US" altLang="en-US" sz="1200">
                <a:latin typeface="Symbol" pitchFamily="2" charset="2"/>
              </a:rPr>
              <a:t>b</a:t>
            </a:r>
            <a:r>
              <a:rPr lang="en-US" altLang="en-US" sz="1200">
                <a:latin typeface="Times New Roman" panose="02020603050405020304" pitchFamily="18" charset="0"/>
              </a:rPr>
              <a:t>x/y=13.65 / 2.25m</a:t>
            </a:r>
          </a:p>
          <a:p>
            <a:r>
              <a:rPr lang="en-US" altLang="en-US" sz="1200">
                <a:latin typeface="Symbol" pitchFamily="2" charset="2"/>
              </a:rPr>
              <a:t>e</a:t>
            </a:r>
            <a:r>
              <a:rPr lang="en-US" altLang="en-US" sz="1200">
                <a:latin typeface="Times New Roman" panose="02020603050405020304" pitchFamily="18" charset="0"/>
              </a:rPr>
              <a:t>x/y=6.3 / 0.03nm</a:t>
            </a:r>
          </a:p>
          <a:p>
            <a:r>
              <a:rPr lang="en-US" altLang="en-US" sz="1200">
                <a:latin typeface="Times New Roman" panose="02020603050405020304" pitchFamily="18" charset="0"/>
              </a:rPr>
              <a:t>0.06 disp. in x</a:t>
            </a:r>
          </a:p>
          <a:p>
            <a:r>
              <a:rPr lang="en-US" altLang="en-US" sz="1200">
                <a:latin typeface="Times New Roman" panose="02020603050405020304" pitchFamily="18" charset="0"/>
              </a:rPr>
              <a:t>Energy spread not included</a:t>
            </a:r>
          </a:p>
        </p:txBody>
      </p:sp>
      <p:sp>
        <p:nvSpPr>
          <p:cNvPr id="21509" name="Rectangle 5">
            <a:extLst>
              <a:ext uri="{FF2B5EF4-FFF2-40B4-BE49-F238E27FC236}">
                <a16:creationId xmlns:a16="http://schemas.microsoft.com/office/drawing/2014/main" id="{44AF954E-544C-3F4E-9E45-C2B12D8AA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505200"/>
            <a:ext cx="213360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200">
                <a:solidFill>
                  <a:schemeClr val="tx2"/>
                </a:solidFill>
                <a:latin typeface="Times New Roman" panose="02020603050405020304" pitchFamily="18" charset="0"/>
              </a:rPr>
              <a:t>Nb</a:t>
            </a:r>
            <a:r>
              <a:rPr lang="en-US" altLang="en-US" sz="1200" baseline="-25000">
                <a:solidFill>
                  <a:schemeClr val="tx2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1200">
                <a:solidFill>
                  <a:schemeClr val="tx2"/>
                </a:solidFill>
                <a:latin typeface="Times New Roman" panose="02020603050405020304" pitchFamily="18" charset="0"/>
              </a:rPr>
              <a:t>Sn superconductor, 24% superconductor in coilpack cross-section, 90% of Jc;</a:t>
            </a:r>
          </a:p>
          <a:p>
            <a:r>
              <a:rPr lang="en-US" altLang="en-US" sz="1200">
                <a:solidFill>
                  <a:schemeClr val="tx2"/>
                </a:solidFill>
                <a:latin typeface="Times New Roman" panose="02020603050405020304" pitchFamily="18" charset="0"/>
              </a:rPr>
              <a:t>CIVID devices are hybrids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C568C2B-F50A-7542-9657-B42E905CDA8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1981200" y="6324601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July 26, 2006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995AFAA-25F5-D745-B574-708D53FD4AE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4648200" y="6324601"/>
            <a:ext cx="2895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Soren Prestemon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AE4BE30-667E-954B-99C2-509375A43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077200" y="6324601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C52C634F-BE47-134B-BAA4-A152B4280989}" type="slidenum">
              <a:rPr lang="en-US" altLang="en-US" smtClean="0"/>
              <a:pPr/>
              <a:t>95</a:t>
            </a:fld>
            <a:endParaRPr lang="en-US" altLang="en-US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CD87F06B-03FD-EF45-B9C0-82D9B31B45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381000"/>
            <a:ext cx="8610600" cy="914400"/>
          </a:xfrm>
        </p:spPr>
        <p:txBody>
          <a:bodyPr/>
          <a:lstStyle/>
          <a:p>
            <a:r>
              <a:rPr lang="en-US" altLang="ja-JP" sz="2000">
                <a:ea typeface="ＭＳ 明朝" panose="02020609040205080304" pitchFamily="49" charset="-128"/>
              </a:rPr>
              <a:t>Brightness plots for devices based on different technologies, with fixed K=2 </a:t>
            </a:r>
            <a:br>
              <a:rPr lang="en-US" altLang="ja-JP" sz="2000">
                <a:ea typeface="ＭＳ 明朝" panose="02020609040205080304" pitchFamily="49" charset="-128"/>
              </a:rPr>
            </a:br>
            <a:r>
              <a:rPr lang="en-US" altLang="ja-JP" sz="2000">
                <a:ea typeface="ＭＳ 明朝" panose="02020609040205080304" pitchFamily="49" charset="-128"/>
              </a:rPr>
              <a:t>(the device period is defined by the technology) to provide harmonic overlap.</a:t>
            </a:r>
            <a:endParaRPr lang="en-US" altLang="en-US" sz="2000">
              <a:ea typeface="ＭＳ 明朝" panose="02020609040205080304" pitchFamily="49" charset="-128"/>
            </a:endParaRPr>
          </a:p>
        </p:txBody>
      </p:sp>
      <p:pic>
        <p:nvPicPr>
          <p:cNvPr id="22531" name="Picture 3">
            <a:extLst>
              <a:ext uri="{FF2B5EF4-FFF2-40B4-BE49-F238E27FC236}">
                <a16:creationId xmlns:a16="http://schemas.microsoft.com/office/drawing/2014/main" id="{ACC0F966-C0D2-B543-A109-9A845A6CA3B0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219200"/>
            <a:ext cx="8534400" cy="5119688"/>
          </a:xfrm>
          <a:noFill/>
          <a:ln/>
        </p:spPr>
      </p:pic>
      <p:sp>
        <p:nvSpPr>
          <p:cNvPr id="22532" name="Text Box 4">
            <a:extLst>
              <a:ext uri="{FF2B5EF4-FFF2-40B4-BE49-F238E27FC236}">
                <a16:creationId xmlns:a16="http://schemas.microsoft.com/office/drawing/2014/main" id="{75E4DE1E-3C1C-254A-886F-4F10F1F1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1" y="3073401"/>
            <a:ext cx="18700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>
                <a:latin typeface="Times New Roman" panose="02020603050405020304" pitchFamily="18" charset="0"/>
              </a:rPr>
              <a:t>Beam Parameters:</a:t>
            </a:r>
          </a:p>
          <a:p>
            <a:r>
              <a:rPr lang="en-US" altLang="en-US" sz="1200">
                <a:latin typeface="Times New Roman" panose="02020603050405020304" pitchFamily="18" charset="0"/>
              </a:rPr>
              <a:t>I=0.5A</a:t>
            </a:r>
          </a:p>
          <a:p>
            <a:r>
              <a:rPr lang="en-US" altLang="en-US" sz="1200">
                <a:latin typeface="Symbol" pitchFamily="2" charset="2"/>
              </a:rPr>
              <a:t>b</a:t>
            </a:r>
            <a:r>
              <a:rPr lang="en-US" altLang="en-US" sz="1200">
                <a:latin typeface="Times New Roman" panose="02020603050405020304" pitchFamily="18" charset="0"/>
              </a:rPr>
              <a:t>x/y=13.65 / 2.25m</a:t>
            </a:r>
          </a:p>
          <a:p>
            <a:r>
              <a:rPr lang="en-US" altLang="en-US" sz="1200">
                <a:latin typeface="Symbol" pitchFamily="2" charset="2"/>
              </a:rPr>
              <a:t>e</a:t>
            </a:r>
            <a:r>
              <a:rPr lang="en-US" altLang="en-US" sz="1200">
                <a:latin typeface="Times New Roman" panose="02020603050405020304" pitchFamily="18" charset="0"/>
              </a:rPr>
              <a:t>x/y=6.3 / 0.03nm</a:t>
            </a:r>
          </a:p>
          <a:p>
            <a:r>
              <a:rPr lang="en-US" altLang="en-US" sz="1200">
                <a:latin typeface="Times New Roman" panose="02020603050405020304" pitchFamily="18" charset="0"/>
              </a:rPr>
              <a:t>0.06 disp. in x</a:t>
            </a:r>
          </a:p>
          <a:p>
            <a:r>
              <a:rPr lang="en-US" altLang="en-US" sz="1200">
                <a:latin typeface="Times New Roman" panose="02020603050405020304" pitchFamily="18" charset="0"/>
              </a:rPr>
              <a:t>Energy spread not included</a:t>
            </a:r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751C3954-8813-2F48-9D07-97C3FD544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352800"/>
            <a:ext cx="213360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200">
                <a:solidFill>
                  <a:schemeClr val="tx2"/>
                </a:solidFill>
                <a:latin typeface="Times New Roman" panose="02020603050405020304" pitchFamily="18" charset="0"/>
              </a:rPr>
              <a:t>Nb</a:t>
            </a:r>
            <a:r>
              <a:rPr lang="en-US" altLang="en-US" sz="1200" baseline="-25000">
                <a:solidFill>
                  <a:schemeClr val="tx2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1200">
                <a:solidFill>
                  <a:schemeClr val="tx2"/>
                </a:solidFill>
                <a:latin typeface="Times New Roman" panose="02020603050405020304" pitchFamily="18" charset="0"/>
              </a:rPr>
              <a:t>Sn superconductor, 24% superconductor in coilpack cross-section, 90% of Jc;</a:t>
            </a:r>
          </a:p>
          <a:p>
            <a:r>
              <a:rPr lang="en-US" altLang="en-US" sz="1200">
                <a:solidFill>
                  <a:schemeClr val="tx2"/>
                </a:solidFill>
                <a:latin typeface="Times New Roman" panose="02020603050405020304" pitchFamily="18" charset="0"/>
              </a:rPr>
              <a:t> CIVID devices are hybrids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34BD8A0-B28B-2744-B7C0-6811A34506F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1981200" y="6324601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July 26, 2006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BFE435D-7DBE-724C-9E9F-187DA4159DF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4648200" y="6324601"/>
            <a:ext cx="2895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Soren Prestemon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3F341EE-DC6A-204C-A378-43B430B41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077200" y="6324601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C52C634F-BE47-134B-BAA4-A152B4280989}" type="slidenum">
              <a:rPr lang="en-US" altLang="en-US" smtClean="0"/>
              <a:pPr/>
              <a:t>96</a:t>
            </a:fld>
            <a:endParaRPr lang="en-US" altLang="en-US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80181BC9-3085-884F-8055-A9CBB282C7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457200"/>
            <a:ext cx="7772400" cy="838200"/>
          </a:xfrm>
        </p:spPr>
        <p:txBody>
          <a:bodyPr/>
          <a:lstStyle/>
          <a:p>
            <a:r>
              <a:rPr lang="en-US" altLang="ja-JP" sz="2000">
                <a:ea typeface="ＭＳ 明朝" panose="02020609040205080304" pitchFamily="49" charset="-128"/>
              </a:rPr>
              <a:t>Brightness plots for devices based on different technologies</a:t>
            </a:r>
            <a:br>
              <a:rPr lang="en-US" altLang="ja-JP" sz="2000">
                <a:ea typeface="ＭＳ 明朝" panose="02020609040205080304" pitchFamily="49" charset="-128"/>
              </a:rPr>
            </a:br>
            <a:r>
              <a:rPr lang="en-US" altLang="ja-JP" sz="2000">
                <a:ea typeface="ＭＳ 明朝" panose="02020609040205080304" pitchFamily="49" charset="-128"/>
              </a:rPr>
              <a:t>Device periods are defined to yield </a:t>
            </a:r>
            <a:r>
              <a:rPr lang="en-US" altLang="en-US" sz="2000">
                <a:latin typeface="Symbol" pitchFamily="2" charset="2"/>
              </a:rPr>
              <a:t>e</a:t>
            </a:r>
            <a:r>
              <a:rPr lang="en-US" altLang="en-US" sz="2000" baseline="-25000"/>
              <a:t>1</a:t>
            </a:r>
            <a:r>
              <a:rPr lang="en-US" altLang="en-US" sz="2000"/>
              <a:t>=800eV</a:t>
            </a:r>
          </a:p>
        </p:txBody>
      </p:sp>
      <p:pic>
        <p:nvPicPr>
          <p:cNvPr id="23555" name="Picture 3">
            <a:extLst>
              <a:ext uri="{FF2B5EF4-FFF2-40B4-BE49-F238E27FC236}">
                <a16:creationId xmlns:a16="http://schemas.microsoft.com/office/drawing/2014/main" id="{5BE0998B-BFC7-114F-95D0-A17C87A58183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281114"/>
            <a:ext cx="8382000" cy="5013325"/>
          </a:xfrm>
          <a:noFill/>
          <a:ln/>
        </p:spPr>
      </p:pic>
      <p:sp>
        <p:nvSpPr>
          <p:cNvPr id="23556" name="Text Box 4">
            <a:extLst>
              <a:ext uri="{FF2B5EF4-FFF2-40B4-BE49-F238E27FC236}">
                <a16:creationId xmlns:a16="http://schemas.microsoft.com/office/drawing/2014/main" id="{F312EE55-F657-9547-B642-FA4CF9157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1" y="2895601"/>
            <a:ext cx="18700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>
                <a:latin typeface="Times New Roman" panose="02020603050405020304" pitchFamily="18" charset="0"/>
              </a:rPr>
              <a:t>Beam Parameters:</a:t>
            </a:r>
          </a:p>
          <a:p>
            <a:r>
              <a:rPr lang="en-US" altLang="en-US" sz="1200">
                <a:latin typeface="Times New Roman" panose="02020603050405020304" pitchFamily="18" charset="0"/>
              </a:rPr>
              <a:t>I=0.5A</a:t>
            </a:r>
          </a:p>
          <a:p>
            <a:r>
              <a:rPr lang="en-US" altLang="en-US" sz="1200">
                <a:latin typeface="Symbol" pitchFamily="2" charset="2"/>
              </a:rPr>
              <a:t>b</a:t>
            </a:r>
            <a:r>
              <a:rPr lang="en-US" altLang="en-US" sz="1200">
                <a:latin typeface="Times New Roman" panose="02020603050405020304" pitchFamily="18" charset="0"/>
              </a:rPr>
              <a:t>x/y=13.65 / 2.25m</a:t>
            </a:r>
          </a:p>
          <a:p>
            <a:r>
              <a:rPr lang="en-US" altLang="en-US" sz="1200">
                <a:latin typeface="Symbol" pitchFamily="2" charset="2"/>
              </a:rPr>
              <a:t>e</a:t>
            </a:r>
            <a:r>
              <a:rPr lang="en-US" altLang="en-US" sz="1200">
                <a:latin typeface="Times New Roman" panose="02020603050405020304" pitchFamily="18" charset="0"/>
              </a:rPr>
              <a:t>x/y=6.3 / 0.03nm</a:t>
            </a:r>
          </a:p>
          <a:p>
            <a:r>
              <a:rPr lang="en-US" altLang="en-US" sz="1200">
                <a:latin typeface="Times New Roman" panose="02020603050405020304" pitchFamily="18" charset="0"/>
              </a:rPr>
              <a:t>0.06 disp. in x</a:t>
            </a:r>
          </a:p>
          <a:p>
            <a:r>
              <a:rPr lang="en-US" altLang="en-US" sz="1200">
                <a:latin typeface="Times New Roman" panose="02020603050405020304" pitchFamily="18" charset="0"/>
              </a:rPr>
              <a:t>Energy spread not included</a:t>
            </a:r>
          </a:p>
        </p:txBody>
      </p:sp>
      <p:sp>
        <p:nvSpPr>
          <p:cNvPr id="23557" name="Text Box 5">
            <a:extLst>
              <a:ext uri="{FF2B5EF4-FFF2-40B4-BE49-F238E27FC236}">
                <a16:creationId xmlns:a16="http://schemas.microsoft.com/office/drawing/2014/main" id="{4BA580EF-A6EA-CD48-B2AF-2BA8F8594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048001"/>
            <a:ext cx="2133600" cy="1014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>
                <a:solidFill>
                  <a:schemeClr val="tx2"/>
                </a:solidFill>
                <a:latin typeface="Times New Roman" panose="02020603050405020304" pitchFamily="18" charset="0"/>
              </a:rPr>
              <a:t>Nb</a:t>
            </a:r>
            <a:r>
              <a:rPr lang="en-US" altLang="en-US" sz="1200" baseline="-25000">
                <a:solidFill>
                  <a:schemeClr val="tx2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1200">
                <a:solidFill>
                  <a:schemeClr val="tx2"/>
                </a:solidFill>
                <a:latin typeface="Times New Roman" panose="02020603050405020304" pitchFamily="18" charset="0"/>
              </a:rPr>
              <a:t>Sn superconductor, 24% superconductor in coilpack cross-section, 90% of Jc; cold bore;</a:t>
            </a:r>
          </a:p>
          <a:p>
            <a:r>
              <a:rPr lang="en-US" altLang="en-US" sz="1200">
                <a:solidFill>
                  <a:schemeClr val="tx2"/>
                </a:solidFill>
                <a:latin typeface="Times New Roman" panose="02020603050405020304" pitchFamily="18" charset="0"/>
              </a:rPr>
              <a:t>CIVID devices are hybrids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Date Placeholder 5">
            <a:extLst>
              <a:ext uri="{FF2B5EF4-FFF2-40B4-BE49-F238E27FC236}">
                <a16:creationId xmlns:a16="http://schemas.microsoft.com/office/drawing/2014/main" id="{22463DD8-1EDD-5B4D-948D-539C70B83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July 26, 2006</a:t>
            </a:r>
          </a:p>
        </p:txBody>
      </p:sp>
      <p:sp>
        <p:nvSpPr>
          <p:cNvPr id="41" name="Footer Placeholder 6">
            <a:extLst>
              <a:ext uri="{FF2B5EF4-FFF2-40B4-BE49-F238E27FC236}">
                <a16:creationId xmlns:a16="http://schemas.microsoft.com/office/drawing/2014/main" id="{735ACDD6-BAB8-7B45-99AB-072808D8B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Soren Prestemon</a:t>
            </a:r>
          </a:p>
        </p:txBody>
      </p:sp>
      <p:sp>
        <p:nvSpPr>
          <p:cNvPr id="42" name="Slide Number Placeholder 7">
            <a:extLst>
              <a:ext uri="{FF2B5EF4-FFF2-40B4-BE49-F238E27FC236}">
                <a16:creationId xmlns:a16="http://schemas.microsoft.com/office/drawing/2014/main" id="{0683ABAE-50C7-594D-99DE-EC50E5E09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DED40-991C-F746-9287-6102C07F570F}" type="slidenum">
              <a:rPr lang="en-US" altLang="en-US"/>
              <a:pPr/>
              <a:t>97</a:t>
            </a:fld>
            <a:endParaRPr lang="en-US" altLang="en-US"/>
          </a:p>
        </p:txBody>
      </p:sp>
      <p:graphicFrame>
        <p:nvGraphicFramePr>
          <p:cNvPr id="59394" name="Object 1026">
            <a:extLst>
              <a:ext uri="{FF2B5EF4-FFF2-40B4-BE49-F238E27FC236}">
                <a16:creationId xmlns:a16="http://schemas.microsoft.com/office/drawing/2014/main" id="{493201B9-98E8-FC44-ABED-F262B9374E77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2141538" y="4338638"/>
          <a:ext cx="3663950" cy="189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5" name="Chart" r:id="rId3" imgW="6972300" imgH="2794000" progId="Excel.Chart.8">
                  <p:embed/>
                </p:oleObj>
              </mc:Choice>
              <mc:Fallback>
                <p:oleObj name="Chart" r:id="rId3" imgW="6972300" imgH="2794000" progId="Excel.Chart.8">
                  <p:embed/>
                  <p:pic>
                    <p:nvPicPr>
                      <p:cNvPr id="59394" name="Object 1026">
                        <a:extLst>
                          <a:ext uri="{FF2B5EF4-FFF2-40B4-BE49-F238E27FC236}">
                            <a16:creationId xmlns:a16="http://schemas.microsoft.com/office/drawing/2014/main" id="{493201B9-98E8-FC44-ABED-F262B9374E77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9699" t="6575" r="13133" b="6575"/>
                      <a:stretch>
                        <a:fillRect/>
                      </a:stretch>
                    </p:blipFill>
                    <p:spPr bwMode="auto">
                      <a:xfrm>
                        <a:off x="2141538" y="4338638"/>
                        <a:ext cx="3663950" cy="189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5" name="Rectangle 1027">
            <a:extLst>
              <a:ext uri="{FF2B5EF4-FFF2-40B4-BE49-F238E27FC236}">
                <a16:creationId xmlns:a16="http://schemas.microsoft.com/office/drawing/2014/main" id="{84394644-9E63-1E45-B0D4-258A11997B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95550" y="133350"/>
            <a:ext cx="7772400" cy="1143000"/>
          </a:xfrm>
        </p:spPr>
        <p:txBody>
          <a:bodyPr/>
          <a:lstStyle/>
          <a:p>
            <a:r>
              <a:rPr lang="en-US" altLang="en-US" sz="3600" b="1" i="1"/>
              <a:t>Polarization control</a:t>
            </a:r>
            <a:br>
              <a:rPr lang="en-US" altLang="en-US" sz="3600" b="1" i="1"/>
            </a:br>
            <a:r>
              <a:rPr lang="en-US" altLang="en-US" sz="2400" b="1" i="1"/>
              <a:t>Generating variable linear polarization</a:t>
            </a:r>
          </a:p>
        </p:txBody>
      </p:sp>
      <p:sp>
        <p:nvSpPr>
          <p:cNvPr id="59396" name="Rectangle 1028">
            <a:extLst>
              <a:ext uri="{FF2B5EF4-FFF2-40B4-BE49-F238E27FC236}">
                <a16:creationId xmlns:a16="http://schemas.microsoft.com/office/drawing/2014/main" id="{C673CF47-6BD6-4948-B7CB-60F7A98C81B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171701" y="1905001"/>
            <a:ext cx="3838575" cy="24860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1400"/>
              <a:t>A coil as shown generates antisymmetric B</a:t>
            </a:r>
            <a:r>
              <a:rPr lang="en-US" altLang="en-US" sz="1400" baseline="-25000"/>
              <a:t>x</a:t>
            </a:r>
            <a:r>
              <a:rPr lang="en-US" altLang="en-US" sz="1400"/>
              <a:t> and B</a:t>
            </a:r>
            <a:r>
              <a:rPr lang="en-US" altLang="en-US" sz="1400" baseline="-25000"/>
              <a:t>y</a:t>
            </a:r>
            <a:r>
              <a:rPr lang="en-US" altLang="en-US" sz="1400"/>
              <a:t> field profiles in z about the coil. The fields are largely on a plane of angle </a:t>
            </a:r>
            <a:r>
              <a:rPr lang="en-US" altLang="en-US" sz="1400">
                <a:latin typeface="Symbol" pitchFamily="2" charset="2"/>
              </a:rPr>
              <a:t>y</a:t>
            </a:r>
            <a:r>
              <a:rPr lang="en-US" altLang="en-US" sz="1400"/>
              <a:t> that is a function of the coil gap and x-offset.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40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40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400"/>
          </a:p>
          <a:p>
            <a:pPr>
              <a:lnSpc>
                <a:spcPct val="80000"/>
              </a:lnSpc>
            </a:pPr>
            <a:r>
              <a:rPr lang="en-US" altLang="en-US" sz="1600"/>
              <a:t> </a:t>
            </a:r>
            <a:r>
              <a:rPr lang="en-US" altLang="en-US" sz="1400"/>
              <a:t>A series of such coils in z, separated by </a:t>
            </a:r>
            <a:r>
              <a:rPr lang="en-US" altLang="en-US" sz="1400">
                <a:latin typeface="Symbol" pitchFamily="2" charset="2"/>
              </a:rPr>
              <a:t>l</a:t>
            </a:r>
            <a:r>
              <a:rPr lang="en-US" altLang="en-US" sz="1400"/>
              <a:t>/2 with alternating current directions, generates B</a:t>
            </a:r>
            <a:r>
              <a:rPr lang="en-US" altLang="en-US" sz="1400" baseline="-25000"/>
              <a:t>x</a:t>
            </a:r>
            <a:r>
              <a:rPr lang="en-US" altLang="en-US" sz="1400"/>
              <a:t>(z) and B</a:t>
            </a:r>
            <a:r>
              <a:rPr lang="en-US" altLang="en-US" sz="1400" baseline="-25000"/>
              <a:t>y</a:t>
            </a:r>
            <a:r>
              <a:rPr lang="en-US" altLang="en-US" sz="1400"/>
              <a:t>(z) fields that are periodic with equal phase shift.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400"/>
          </a:p>
        </p:txBody>
      </p:sp>
      <p:pic>
        <p:nvPicPr>
          <p:cNvPr id="59397" name="Picture 1029">
            <a:extLst>
              <a:ext uri="{FF2B5EF4-FFF2-40B4-BE49-F238E27FC236}">
                <a16:creationId xmlns:a16="http://schemas.microsoft.com/office/drawing/2014/main" id="{7E086DA2-5860-AA40-8F87-579E5DF8B6C9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5789" y="3422650"/>
            <a:ext cx="3259137" cy="2179638"/>
          </a:xfrm>
          <a:noFill/>
          <a:ln/>
        </p:spPr>
      </p:pic>
      <p:grpSp>
        <p:nvGrpSpPr>
          <p:cNvPr id="59398" name="Group 1030">
            <a:extLst>
              <a:ext uri="{FF2B5EF4-FFF2-40B4-BE49-F238E27FC236}">
                <a16:creationId xmlns:a16="http://schemas.microsoft.com/office/drawing/2014/main" id="{D2E49093-A6B1-6A49-ADCA-ED75189D9361}"/>
              </a:ext>
            </a:extLst>
          </p:cNvPr>
          <p:cNvGrpSpPr>
            <a:grpSpLocks/>
          </p:cNvGrpSpPr>
          <p:nvPr/>
        </p:nvGrpSpPr>
        <p:grpSpPr bwMode="auto">
          <a:xfrm>
            <a:off x="7105650" y="1651000"/>
            <a:ext cx="1066800" cy="914400"/>
            <a:chOff x="2592" y="960"/>
            <a:chExt cx="672" cy="576"/>
          </a:xfrm>
        </p:grpSpPr>
        <p:sp>
          <p:nvSpPr>
            <p:cNvPr id="59399" name="Line 1031">
              <a:extLst>
                <a:ext uri="{FF2B5EF4-FFF2-40B4-BE49-F238E27FC236}">
                  <a16:creationId xmlns:a16="http://schemas.microsoft.com/office/drawing/2014/main" id="{9A3D92E7-78F4-F749-98D6-71D03F806D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88" y="1104"/>
              <a:ext cx="96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9400" name="Group 1032">
              <a:extLst>
                <a:ext uri="{FF2B5EF4-FFF2-40B4-BE49-F238E27FC236}">
                  <a16:creationId xmlns:a16="http://schemas.microsoft.com/office/drawing/2014/main" id="{65BBB2A9-B4BE-9740-955D-43329A5C16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960"/>
              <a:ext cx="672" cy="576"/>
              <a:chOff x="2592" y="960"/>
              <a:chExt cx="672" cy="576"/>
            </a:xfrm>
          </p:grpSpPr>
          <p:sp>
            <p:nvSpPr>
              <p:cNvPr id="59401" name="AutoShape 1033">
                <a:extLst>
                  <a:ext uri="{FF2B5EF4-FFF2-40B4-BE49-F238E27FC236}">
                    <a16:creationId xmlns:a16="http://schemas.microsoft.com/office/drawing/2014/main" id="{1FECF559-79BD-0548-81DB-53C21D02CC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960"/>
                <a:ext cx="576" cy="576"/>
              </a:xfrm>
              <a:prstGeom prst="roundRect">
                <a:avLst>
                  <a:gd name="adj" fmla="val 16667"/>
                </a:avLst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02" name="Line 1034">
                <a:extLst>
                  <a:ext uri="{FF2B5EF4-FFF2-40B4-BE49-F238E27FC236}">
                    <a16:creationId xmlns:a16="http://schemas.microsoft.com/office/drawing/2014/main" id="{D13151DA-9001-8B4C-8071-CB7159C50F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1104"/>
                <a:ext cx="96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03" name="Text Box 1035">
                <a:extLst>
                  <a:ext uri="{FF2B5EF4-FFF2-40B4-BE49-F238E27FC236}">
                    <a16:creationId xmlns:a16="http://schemas.microsoft.com/office/drawing/2014/main" id="{65585259-39C1-FF48-9472-54012051B6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26" y="1080"/>
                <a:ext cx="16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>
                    <a:latin typeface="Times New Roman" panose="02020603050405020304" pitchFamily="18" charset="0"/>
                  </a:rPr>
                  <a:t>I</a:t>
                </a:r>
              </a:p>
            </p:txBody>
          </p:sp>
        </p:grpSp>
      </p:grpSp>
      <p:grpSp>
        <p:nvGrpSpPr>
          <p:cNvPr id="59404" name="Group 1036">
            <a:extLst>
              <a:ext uri="{FF2B5EF4-FFF2-40B4-BE49-F238E27FC236}">
                <a16:creationId xmlns:a16="http://schemas.microsoft.com/office/drawing/2014/main" id="{59078AFE-58C6-394A-858E-BC471A6FDF5D}"/>
              </a:ext>
            </a:extLst>
          </p:cNvPr>
          <p:cNvGrpSpPr>
            <a:grpSpLocks/>
          </p:cNvGrpSpPr>
          <p:nvPr/>
        </p:nvGrpSpPr>
        <p:grpSpPr bwMode="auto">
          <a:xfrm>
            <a:off x="6499225" y="2005014"/>
            <a:ext cx="565150" cy="731837"/>
            <a:chOff x="3984" y="1392"/>
            <a:chExt cx="356" cy="461"/>
          </a:xfrm>
        </p:grpSpPr>
        <p:sp>
          <p:nvSpPr>
            <p:cNvPr id="59405" name="Line 1037">
              <a:extLst>
                <a:ext uri="{FF2B5EF4-FFF2-40B4-BE49-F238E27FC236}">
                  <a16:creationId xmlns:a16="http://schemas.microsoft.com/office/drawing/2014/main" id="{C60736AD-4905-EE4A-8F43-7179A81DD3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84" y="148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06" name="Line 1038">
              <a:extLst>
                <a:ext uri="{FF2B5EF4-FFF2-40B4-BE49-F238E27FC236}">
                  <a16:creationId xmlns:a16="http://schemas.microsoft.com/office/drawing/2014/main" id="{5B10C5AA-B8A2-7744-867B-2F47AB231A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4" y="1728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07" name="Text Box 1039">
              <a:extLst>
                <a:ext uri="{FF2B5EF4-FFF2-40B4-BE49-F238E27FC236}">
                  <a16:creationId xmlns:a16="http://schemas.microsoft.com/office/drawing/2014/main" id="{21968334-38C0-A348-9025-D629D922B5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6" y="1680"/>
              <a:ext cx="16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>
                  <a:latin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59408" name="Text Box 1040">
              <a:extLst>
                <a:ext uri="{FF2B5EF4-FFF2-40B4-BE49-F238E27FC236}">
                  <a16:creationId xmlns:a16="http://schemas.microsoft.com/office/drawing/2014/main" id="{CAB90ECE-1421-0F4D-9E86-99A3166CC8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1392"/>
              <a:ext cx="16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>
                  <a:latin typeface="Times New Roman" panose="02020603050405020304" pitchFamily="18" charset="0"/>
                </a:rPr>
                <a:t>y</a:t>
              </a:r>
            </a:p>
          </p:txBody>
        </p:sp>
      </p:grpSp>
      <p:sp>
        <p:nvSpPr>
          <p:cNvPr id="59409" name="Line 1041">
            <a:extLst>
              <a:ext uri="{FF2B5EF4-FFF2-40B4-BE49-F238E27FC236}">
                <a16:creationId xmlns:a16="http://schemas.microsoft.com/office/drawing/2014/main" id="{CBD30730-95F0-CD4A-82C0-09898264BA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5275" y="5648325"/>
            <a:ext cx="3709988" cy="1524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0" name="Text Box 1042">
            <a:extLst>
              <a:ext uri="{FF2B5EF4-FFF2-40B4-BE49-F238E27FC236}">
                <a16:creationId xmlns:a16="http://schemas.microsoft.com/office/drawing/2014/main" id="{B6B98B51-13D0-614E-AA7A-4DA092573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9463" y="5613400"/>
            <a:ext cx="6588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accent1"/>
                </a:solidFill>
                <a:latin typeface="Times New Roman" panose="02020603050405020304" pitchFamily="18" charset="0"/>
              </a:rPr>
              <a:t>Beam</a:t>
            </a:r>
          </a:p>
        </p:txBody>
      </p:sp>
      <p:sp>
        <p:nvSpPr>
          <p:cNvPr id="59411" name="Text Box 1043">
            <a:extLst>
              <a:ext uri="{FF2B5EF4-FFF2-40B4-BE49-F238E27FC236}">
                <a16:creationId xmlns:a16="http://schemas.microsoft.com/office/drawing/2014/main" id="{40878A2F-C2BC-8D4B-852E-9CFC87AC2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0176" y="2617788"/>
            <a:ext cx="6588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accent1"/>
                </a:solidFill>
                <a:latin typeface="Times New Roman" panose="02020603050405020304" pitchFamily="18" charset="0"/>
              </a:rPr>
              <a:t>Beam</a:t>
            </a:r>
          </a:p>
        </p:txBody>
      </p:sp>
      <p:grpSp>
        <p:nvGrpSpPr>
          <p:cNvPr id="59412" name="Group 1044">
            <a:extLst>
              <a:ext uri="{FF2B5EF4-FFF2-40B4-BE49-F238E27FC236}">
                <a16:creationId xmlns:a16="http://schemas.microsoft.com/office/drawing/2014/main" id="{1C917D3A-9B71-BF45-84B1-1CE4896886C1}"/>
              </a:ext>
            </a:extLst>
          </p:cNvPr>
          <p:cNvGrpSpPr>
            <a:grpSpLocks/>
          </p:cNvGrpSpPr>
          <p:nvPr/>
        </p:nvGrpSpPr>
        <p:grpSpPr bwMode="auto">
          <a:xfrm>
            <a:off x="7070725" y="2665414"/>
            <a:ext cx="242888" cy="333375"/>
            <a:chOff x="3518" y="1661"/>
            <a:chExt cx="153" cy="210"/>
          </a:xfrm>
        </p:grpSpPr>
        <p:sp>
          <p:nvSpPr>
            <p:cNvPr id="59413" name="Oval 1045">
              <a:extLst>
                <a:ext uri="{FF2B5EF4-FFF2-40B4-BE49-F238E27FC236}">
                  <a16:creationId xmlns:a16="http://schemas.microsoft.com/office/drawing/2014/main" id="{B46B0F3D-47AE-134D-A8EC-47E2961307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7" y="1748"/>
              <a:ext cx="126" cy="5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14" name="Line 1046">
              <a:extLst>
                <a:ext uri="{FF2B5EF4-FFF2-40B4-BE49-F238E27FC236}">
                  <a16:creationId xmlns:a16="http://schemas.microsoft.com/office/drawing/2014/main" id="{20D448A6-6100-034F-A983-5DADEC45EA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18" y="1661"/>
              <a:ext cx="153" cy="2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9415" name="Picture 1047">
            <a:extLst>
              <a:ext uri="{FF2B5EF4-FFF2-40B4-BE49-F238E27FC236}">
                <a16:creationId xmlns:a16="http://schemas.microsoft.com/office/drawing/2014/main" id="{CABE0752-0A5A-AD4C-B728-EDDD9E80C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3" r="27615" b="29143"/>
          <a:stretch>
            <a:fillRect/>
          </a:stretch>
        </p:blipFill>
        <p:spPr bwMode="auto">
          <a:xfrm>
            <a:off x="8386763" y="1914526"/>
            <a:ext cx="2120900" cy="138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416" name="Text Box 1048">
            <a:extLst>
              <a:ext uri="{FF2B5EF4-FFF2-40B4-BE49-F238E27FC236}">
                <a16:creationId xmlns:a16="http://schemas.microsoft.com/office/drawing/2014/main" id="{632E7495-2A91-E948-AD17-674E064C2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40963" y="2673350"/>
            <a:ext cx="2524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>
                <a:latin typeface="Times New Roman" panose="02020603050405020304" pitchFamily="18" charset="0"/>
              </a:rPr>
              <a:t>z</a:t>
            </a:r>
          </a:p>
        </p:txBody>
      </p:sp>
      <p:sp>
        <p:nvSpPr>
          <p:cNvPr id="59417" name="Text Box 1049">
            <a:extLst>
              <a:ext uri="{FF2B5EF4-FFF2-40B4-BE49-F238E27FC236}">
                <a16:creationId xmlns:a16="http://schemas.microsoft.com/office/drawing/2014/main" id="{292A1FB3-7CA3-EB44-B040-E3BBA0E34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6050" y="2025650"/>
            <a:ext cx="412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>
                <a:latin typeface="Times New Roman" panose="02020603050405020304" pitchFamily="18" charset="0"/>
              </a:rPr>
              <a:t>B</a:t>
            </a:r>
            <a:r>
              <a:rPr lang="en-US" altLang="en-US" sz="1200" baseline="-25000">
                <a:latin typeface="Times New Roman" panose="02020603050405020304" pitchFamily="18" charset="0"/>
              </a:rPr>
              <a:t>x,y</a:t>
            </a:r>
          </a:p>
        </p:txBody>
      </p:sp>
      <p:grpSp>
        <p:nvGrpSpPr>
          <p:cNvPr id="59418" name="Group 1050">
            <a:extLst>
              <a:ext uri="{FF2B5EF4-FFF2-40B4-BE49-F238E27FC236}">
                <a16:creationId xmlns:a16="http://schemas.microsoft.com/office/drawing/2014/main" id="{DF058B74-C7AC-2C42-B4C9-9DDD93132CBB}"/>
              </a:ext>
            </a:extLst>
          </p:cNvPr>
          <p:cNvGrpSpPr>
            <a:grpSpLocks/>
          </p:cNvGrpSpPr>
          <p:nvPr/>
        </p:nvGrpSpPr>
        <p:grpSpPr bwMode="auto">
          <a:xfrm>
            <a:off x="9348788" y="2630488"/>
            <a:ext cx="152400" cy="152400"/>
            <a:chOff x="2496" y="2064"/>
            <a:chExt cx="144" cy="144"/>
          </a:xfrm>
        </p:grpSpPr>
        <p:sp>
          <p:nvSpPr>
            <p:cNvPr id="59419" name="Oval 1051">
              <a:extLst>
                <a:ext uri="{FF2B5EF4-FFF2-40B4-BE49-F238E27FC236}">
                  <a16:creationId xmlns:a16="http://schemas.microsoft.com/office/drawing/2014/main" id="{3D613FD6-37A0-AF49-B09A-433784DF0D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064"/>
              <a:ext cx="144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20" name="Oval 1052">
              <a:extLst>
                <a:ext uri="{FF2B5EF4-FFF2-40B4-BE49-F238E27FC236}">
                  <a16:creationId xmlns:a16="http://schemas.microsoft.com/office/drawing/2014/main" id="{E303CE7A-5284-AE4F-81F3-E394ACEF64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112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421" name="Line 1053">
            <a:extLst>
              <a:ext uri="{FF2B5EF4-FFF2-40B4-BE49-F238E27FC236}">
                <a16:creationId xmlns:a16="http://schemas.microsoft.com/office/drawing/2014/main" id="{D80B242A-5969-024D-B387-8B5CBA8152C0}"/>
              </a:ext>
            </a:extLst>
          </p:cNvPr>
          <p:cNvSpPr>
            <a:spLocks noChangeShapeType="1"/>
          </p:cNvSpPr>
          <p:nvPr/>
        </p:nvSpPr>
        <p:spPr bwMode="auto">
          <a:xfrm>
            <a:off x="7210425" y="2847975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22" name="Arc 1054">
            <a:extLst>
              <a:ext uri="{FF2B5EF4-FFF2-40B4-BE49-F238E27FC236}">
                <a16:creationId xmlns:a16="http://schemas.microsoft.com/office/drawing/2014/main" id="{9A6E9D2E-9991-3541-AA85-B2A805403406}"/>
              </a:ext>
            </a:extLst>
          </p:cNvPr>
          <p:cNvSpPr>
            <a:spLocks/>
          </p:cNvSpPr>
          <p:nvPr/>
        </p:nvSpPr>
        <p:spPr bwMode="auto">
          <a:xfrm rot="17520000" flipV="1">
            <a:off x="7302500" y="2762250"/>
            <a:ext cx="76200" cy="95250"/>
          </a:xfrm>
          <a:custGeom>
            <a:avLst/>
            <a:gdLst>
              <a:gd name="G0" fmla="+- 0 0 0"/>
              <a:gd name="G1" fmla="+- 20720 0 0"/>
              <a:gd name="G2" fmla="+- 21600 0 0"/>
              <a:gd name="T0" fmla="*/ 6102 w 21600"/>
              <a:gd name="T1" fmla="*/ 0 h 26798"/>
              <a:gd name="T2" fmla="*/ 20727 w 21600"/>
              <a:gd name="T3" fmla="*/ 26798 h 26798"/>
              <a:gd name="T4" fmla="*/ 0 w 21600"/>
              <a:gd name="T5" fmla="*/ 20720 h 26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6798" fill="none" extrusionOk="0">
                <a:moveTo>
                  <a:pt x="6102" y="-1"/>
                </a:moveTo>
                <a:cubicBezTo>
                  <a:pt x="15291" y="2705"/>
                  <a:pt x="21600" y="11140"/>
                  <a:pt x="21600" y="20720"/>
                </a:cubicBezTo>
                <a:cubicBezTo>
                  <a:pt x="21600" y="22777"/>
                  <a:pt x="21306" y="24823"/>
                  <a:pt x="20727" y="26798"/>
                </a:cubicBezTo>
              </a:path>
              <a:path w="21600" h="26798" stroke="0" extrusionOk="0">
                <a:moveTo>
                  <a:pt x="6102" y="-1"/>
                </a:moveTo>
                <a:cubicBezTo>
                  <a:pt x="15291" y="2705"/>
                  <a:pt x="21600" y="11140"/>
                  <a:pt x="21600" y="20720"/>
                </a:cubicBezTo>
                <a:cubicBezTo>
                  <a:pt x="21600" y="22777"/>
                  <a:pt x="21306" y="24823"/>
                  <a:pt x="20727" y="26798"/>
                </a:cubicBezTo>
                <a:lnTo>
                  <a:pt x="0" y="2072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23" name="Text Box 1055">
            <a:extLst>
              <a:ext uri="{FF2B5EF4-FFF2-40B4-BE49-F238E27FC236}">
                <a16:creationId xmlns:a16="http://schemas.microsoft.com/office/drawing/2014/main" id="{F72BCC3B-7B41-184D-9DA4-673685E44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3776" y="2638425"/>
            <a:ext cx="2444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200">
                <a:latin typeface="Symbol" pitchFamily="2" charset="2"/>
              </a:rPr>
              <a:t>y</a:t>
            </a:r>
          </a:p>
        </p:txBody>
      </p:sp>
      <p:grpSp>
        <p:nvGrpSpPr>
          <p:cNvPr id="59424" name="Group 1056">
            <a:extLst>
              <a:ext uri="{FF2B5EF4-FFF2-40B4-BE49-F238E27FC236}">
                <a16:creationId xmlns:a16="http://schemas.microsoft.com/office/drawing/2014/main" id="{63DC12C3-86AE-6C4B-A190-7D199A7959AC}"/>
              </a:ext>
            </a:extLst>
          </p:cNvPr>
          <p:cNvGrpSpPr>
            <a:grpSpLocks/>
          </p:cNvGrpSpPr>
          <p:nvPr/>
        </p:nvGrpSpPr>
        <p:grpSpPr bwMode="auto">
          <a:xfrm>
            <a:off x="3724275" y="5197475"/>
            <a:ext cx="152400" cy="152400"/>
            <a:chOff x="2496" y="2064"/>
            <a:chExt cx="144" cy="144"/>
          </a:xfrm>
        </p:grpSpPr>
        <p:sp>
          <p:nvSpPr>
            <p:cNvPr id="59425" name="Oval 1057">
              <a:extLst>
                <a:ext uri="{FF2B5EF4-FFF2-40B4-BE49-F238E27FC236}">
                  <a16:creationId xmlns:a16="http://schemas.microsoft.com/office/drawing/2014/main" id="{04EB249A-DFD3-FA44-B147-2B90D39F69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064"/>
              <a:ext cx="144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26" name="Oval 1058">
              <a:extLst>
                <a:ext uri="{FF2B5EF4-FFF2-40B4-BE49-F238E27FC236}">
                  <a16:creationId xmlns:a16="http://schemas.microsoft.com/office/drawing/2014/main" id="{FF3B4C48-716B-0A4F-A136-9DD539119E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112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9427" name="Group 1059">
            <a:extLst>
              <a:ext uri="{FF2B5EF4-FFF2-40B4-BE49-F238E27FC236}">
                <a16:creationId xmlns:a16="http://schemas.microsoft.com/office/drawing/2014/main" id="{55CD0529-E160-3046-ACBC-D01308870FF2}"/>
              </a:ext>
            </a:extLst>
          </p:cNvPr>
          <p:cNvGrpSpPr>
            <a:grpSpLocks/>
          </p:cNvGrpSpPr>
          <p:nvPr/>
        </p:nvGrpSpPr>
        <p:grpSpPr bwMode="auto">
          <a:xfrm>
            <a:off x="4195763" y="5192713"/>
            <a:ext cx="152400" cy="152400"/>
            <a:chOff x="2496" y="2064"/>
            <a:chExt cx="144" cy="144"/>
          </a:xfrm>
        </p:grpSpPr>
        <p:sp>
          <p:nvSpPr>
            <p:cNvPr id="59428" name="Oval 1060">
              <a:extLst>
                <a:ext uri="{FF2B5EF4-FFF2-40B4-BE49-F238E27FC236}">
                  <a16:creationId xmlns:a16="http://schemas.microsoft.com/office/drawing/2014/main" id="{F27F9120-BE32-9949-A46B-860885343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064"/>
              <a:ext cx="144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29" name="Oval 1061">
              <a:extLst>
                <a:ext uri="{FF2B5EF4-FFF2-40B4-BE49-F238E27FC236}">
                  <a16:creationId xmlns:a16="http://schemas.microsoft.com/office/drawing/2014/main" id="{D8942905-90D6-A34F-869F-97DB3574E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112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430" name="AutoShape 1062">
            <a:extLst>
              <a:ext uri="{FF2B5EF4-FFF2-40B4-BE49-F238E27FC236}">
                <a16:creationId xmlns:a16="http://schemas.microsoft.com/office/drawing/2014/main" id="{DB310DC5-63B0-CC4A-AC00-8823AE03D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6425" y="5194300"/>
            <a:ext cx="152400" cy="152400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31" name="AutoShape 1063">
            <a:extLst>
              <a:ext uri="{FF2B5EF4-FFF2-40B4-BE49-F238E27FC236}">
                <a16:creationId xmlns:a16="http://schemas.microsoft.com/office/drawing/2014/main" id="{8626533A-3381-2C47-9150-E76F38907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7638" y="5195888"/>
            <a:ext cx="152400" cy="152400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Date Placeholder 4">
            <a:extLst>
              <a:ext uri="{FF2B5EF4-FFF2-40B4-BE49-F238E27FC236}">
                <a16:creationId xmlns:a16="http://schemas.microsoft.com/office/drawing/2014/main" id="{BB6306E8-BAF0-CB4D-931A-9889437B1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July 26, 2006</a:t>
            </a:r>
          </a:p>
        </p:txBody>
      </p:sp>
      <p:sp>
        <p:nvSpPr>
          <p:cNvPr id="52" name="Footer Placeholder 5">
            <a:extLst>
              <a:ext uri="{FF2B5EF4-FFF2-40B4-BE49-F238E27FC236}">
                <a16:creationId xmlns:a16="http://schemas.microsoft.com/office/drawing/2014/main" id="{010D2C21-B819-5845-8660-CE989B31F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Soren Prestemon</a:t>
            </a:r>
          </a:p>
        </p:txBody>
      </p:sp>
      <p:sp>
        <p:nvSpPr>
          <p:cNvPr id="53" name="Slide Number Placeholder 6">
            <a:extLst>
              <a:ext uri="{FF2B5EF4-FFF2-40B4-BE49-F238E27FC236}">
                <a16:creationId xmlns:a16="http://schemas.microsoft.com/office/drawing/2014/main" id="{6FF948D3-5FDE-8942-A2F1-AE272EF28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E8AB6-8FE7-6248-8BC8-2021A3FD62EC}" type="slidenum">
              <a:rPr lang="en-US" altLang="en-US"/>
              <a:pPr/>
              <a:t>98</a:t>
            </a:fld>
            <a:endParaRPr lang="en-US" altLang="en-US"/>
          </a:p>
        </p:txBody>
      </p:sp>
      <p:sp>
        <p:nvSpPr>
          <p:cNvPr id="60418" name="Rectangle 1026">
            <a:extLst>
              <a:ext uri="{FF2B5EF4-FFF2-40B4-BE49-F238E27FC236}">
                <a16:creationId xmlns:a16="http://schemas.microsoft.com/office/drawing/2014/main" id="{A01A03B8-178D-774A-86D4-1A740AE33C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67051" y="314325"/>
            <a:ext cx="6867525" cy="838200"/>
          </a:xfrm>
        </p:spPr>
        <p:txBody>
          <a:bodyPr>
            <a:normAutofit fontScale="90000"/>
          </a:bodyPr>
          <a:lstStyle/>
          <a:p>
            <a:r>
              <a:rPr lang="en-US" altLang="en-US" sz="3600" b="1" i="1"/>
              <a:t>Polarization control</a:t>
            </a:r>
            <a:br>
              <a:rPr lang="en-US" altLang="en-US" sz="3600" b="1" i="1"/>
            </a:br>
            <a:r>
              <a:rPr lang="en-US" altLang="en-US" sz="2400" b="1" i="1"/>
              <a:t>Generating variable linear polarization</a:t>
            </a:r>
          </a:p>
        </p:txBody>
      </p:sp>
      <p:sp>
        <p:nvSpPr>
          <p:cNvPr id="60419" name="Rectangle 1027">
            <a:extLst>
              <a:ext uri="{FF2B5EF4-FFF2-40B4-BE49-F238E27FC236}">
                <a16:creationId xmlns:a16="http://schemas.microsoft.com/office/drawing/2014/main" id="{FB028031-8AF0-8D4C-B9F8-76E49A3659D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71638" y="2109788"/>
            <a:ext cx="381000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1800"/>
              <a:t>Consider a 4-quadrant array of such coil-series. </a:t>
            </a:r>
          </a:p>
          <a:p>
            <a:pPr lvl="1">
              <a:lnSpc>
                <a:spcPct val="80000"/>
              </a:lnSpc>
            </a:pPr>
            <a:r>
              <a:rPr lang="en-US" altLang="en-US" sz="1600"/>
              <a:t>If I</a:t>
            </a:r>
            <a:r>
              <a:rPr lang="en-US" altLang="en-US" sz="1600" baseline="-25000"/>
              <a:t>C</a:t>
            </a:r>
            <a:r>
              <a:rPr lang="en-US" altLang="en-US" sz="1600"/>
              <a:t>=-I</a:t>
            </a:r>
            <a:r>
              <a:rPr lang="en-US" altLang="en-US" sz="1600" baseline="-25000"/>
              <a:t>A</a:t>
            </a:r>
            <a:r>
              <a:rPr lang="en-US" altLang="en-US" sz="1600"/>
              <a:t>, Coils A and C generate additive –fields.</a:t>
            </a:r>
          </a:p>
          <a:p>
            <a:pPr lvl="1">
              <a:lnSpc>
                <a:spcPct val="80000"/>
              </a:lnSpc>
            </a:pPr>
            <a:r>
              <a:rPr lang="en-US" altLang="en-US" sz="1600"/>
              <a:t>Set I</a:t>
            </a:r>
            <a:r>
              <a:rPr lang="en-US" altLang="en-US" sz="1600" baseline="-25000"/>
              <a:t>C</a:t>
            </a:r>
            <a:r>
              <a:rPr lang="en-US" altLang="en-US" sz="1600"/>
              <a:t>=-I</a:t>
            </a:r>
            <a:r>
              <a:rPr lang="en-US" altLang="en-US" sz="1600" baseline="-25000"/>
              <a:t>A, </a:t>
            </a:r>
            <a:r>
              <a:rPr lang="en-US" altLang="en-US" sz="1600"/>
              <a:t>I</a:t>
            </a:r>
            <a:r>
              <a:rPr lang="en-US" altLang="en-US" sz="1600" baseline="-25000"/>
              <a:t>D</a:t>
            </a:r>
            <a:r>
              <a:rPr lang="en-US" altLang="en-US" sz="1600"/>
              <a:t>=-I</a:t>
            </a:r>
            <a:r>
              <a:rPr lang="en-US" altLang="en-US" sz="1600" baseline="-25000"/>
              <a:t>B</a:t>
            </a:r>
            <a:r>
              <a:rPr lang="en-US" altLang="en-US" sz="1600"/>
              <a:t>; Independent control of I</a:t>
            </a:r>
            <a:r>
              <a:rPr lang="en-US" altLang="en-US" sz="1600" baseline="-25000"/>
              <a:t>A</a:t>
            </a:r>
            <a:r>
              <a:rPr lang="en-US" altLang="en-US" sz="1600"/>
              <a:t> and I</a:t>
            </a:r>
            <a:r>
              <a:rPr lang="en-US" altLang="en-US" sz="1600" baseline="-25000"/>
              <a:t>B</a:t>
            </a:r>
            <a:r>
              <a:rPr lang="en-US" altLang="en-US" sz="1600"/>
              <a:t> provides full linear polarization control.</a:t>
            </a:r>
          </a:p>
          <a:p>
            <a:pPr lvl="1">
              <a:lnSpc>
                <a:spcPct val="80000"/>
              </a:lnSpc>
            </a:pPr>
            <a:endParaRPr lang="en-US" altLang="en-US" sz="160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2800"/>
          </a:p>
        </p:txBody>
      </p:sp>
      <p:grpSp>
        <p:nvGrpSpPr>
          <p:cNvPr id="60420" name="Group 1028">
            <a:extLst>
              <a:ext uri="{FF2B5EF4-FFF2-40B4-BE49-F238E27FC236}">
                <a16:creationId xmlns:a16="http://schemas.microsoft.com/office/drawing/2014/main" id="{9D3CAB34-54F0-914C-BFDD-F183576F3319}"/>
              </a:ext>
            </a:extLst>
          </p:cNvPr>
          <p:cNvGrpSpPr>
            <a:grpSpLocks/>
          </p:cNvGrpSpPr>
          <p:nvPr/>
        </p:nvGrpSpPr>
        <p:grpSpPr bwMode="auto">
          <a:xfrm>
            <a:off x="6134101" y="2181225"/>
            <a:ext cx="3433763" cy="1752600"/>
            <a:chOff x="2784" y="2928"/>
            <a:chExt cx="2163" cy="1104"/>
          </a:xfrm>
        </p:grpSpPr>
        <p:sp>
          <p:nvSpPr>
            <p:cNvPr id="60421" name="Line 1029">
              <a:extLst>
                <a:ext uri="{FF2B5EF4-FFF2-40B4-BE49-F238E27FC236}">
                  <a16:creationId xmlns:a16="http://schemas.microsoft.com/office/drawing/2014/main" id="{C07448E1-2DD8-AA4D-AE54-F48F7E4897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2" y="3456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22" name="Arc 1030">
              <a:extLst>
                <a:ext uri="{FF2B5EF4-FFF2-40B4-BE49-F238E27FC236}">
                  <a16:creationId xmlns:a16="http://schemas.microsoft.com/office/drawing/2014/main" id="{23B55F97-9628-7C48-8C9D-59D028AE79AB}"/>
                </a:ext>
              </a:extLst>
            </p:cNvPr>
            <p:cNvSpPr>
              <a:spLocks/>
            </p:cNvSpPr>
            <p:nvPr/>
          </p:nvSpPr>
          <p:spPr bwMode="auto">
            <a:xfrm rot="17520000" flipV="1">
              <a:off x="4570" y="3402"/>
              <a:ext cx="48" cy="60"/>
            </a:xfrm>
            <a:custGeom>
              <a:avLst/>
              <a:gdLst>
                <a:gd name="G0" fmla="+- 0 0 0"/>
                <a:gd name="G1" fmla="+- 20720 0 0"/>
                <a:gd name="G2" fmla="+- 21600 0 0"/>
                <a:gd name="T0" fmla="*/ 6102 w 21600"/>
                <a:gd name="T1" fmla="*/ 0 h 26798"/>
                <a:gd name="T2" fmla="*/ 20727 w 21600"/>
                <a:gd name="T3" fmla="*/ 26798 h 26798"/>
                <a:gd name="T4" fmla="*/ 0 w 21600"/>
                <a:gd name="T5" fmla="*/ 20720 h 26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6798" fill="none" extrusionOk="0">
                  <a:moveTo>
                    <a:pt x="6102" y="-1"/>
                  </a:moveTo>
                  <a:cubicBezTo>
                    <a:pt x="15291" y="2705"/>
                    <a:pt x="21600" y="11140"/>
                    <a:pt x="21600" y="20720"/>
                  </a:cubicBezTo>
                  <a:cubicBezTo>
                    <a:pt x="21600" y="22777"/>
                    <a:pt x="21306" y="24823"/>
                    <a:pt x="20727" y="26798"/>
                  </a:cubicBezTo>
                </a:path>
                <a:path w="21600" h="26798" stroke="0" extrusionOk="0">
                  <a:moveTo>
                    <a:pt x="6102" y="-1"/>
                  </a:moveTo>
                  <a:cubicBezTo>
                    <a:pt x="15291" y="2705"/>
                    <a:pt x="21600" y="11140"/>
                    <a:pt x="21600" y="20720"/>
                  </a:cubicBezTo>
                  <a:cubicBezTo>
                    <a:pt x="21600" y="22777"/>
                    <a:pt x="21306" y="24823"/>
                    <a:pt x="20727" y="26798"/>
                  </a:cubicBezTo>
                  <a:lnTo>
                    <a:pt x="0" y="2072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0423" name="Group 1031">
              <a:extLst>
                <a:ext uri="{FF2B5EF4-FFF2-40B4-BE49-F238E27FC236}">
                  <a16:creationId xmlns:a16="http://schemas.microsoft.com/office/drawing/2014/main" id="{0B9AA544-EF18-664C-A80D-B652E54FAB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84" y="2928"/>
              <a:ext cx="2163" cy="1104"/>
              <a:chOff x="2784" y="2928"/>
              <a:chExt cx="2163" cy="1104"/>
            </a:xfrm>
          </p:grpSpPr>
          <p:sp>
            <p:nvSpPr>
              <p:cNvPr id="60424" name="Line 1032">
                <a:extLst>
                  <a:ext uri="{FF2B5EF4-FFF2-40B4-BE49-F238E27FC236}">
                    <a16:creationId xmlns:a16="http://schemas.microsoft.com/office/drawing/2014/main" id="{8BFF3885-5910-254F-8DF2-37AB4AA697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12" y="3312"/>
                <a:ext cx="96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0425" name="Group 1033">
                <a:extLst>
                  <a:ext uri="{FF2B5EF4-FFF2-40B4-BE49-F238E27FC236}">
                    <a16:creationId xmlns:a16="http://schemas.microsoft.com/office/drawing/2014/main" id="{FC15D542-B7D1-2E42-A7FF-8D6E8EF30A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84" y="2928"/>
                <a:ext cx="2163" cy="1104"/>
                <a:chOff x="2784" y="2928"/>
                <a:chExt cx="2163" cy="1104"/>
              </a:xfrm>
            </p:grpSpPr>
            <p:sp>
              <p:nvSpPr>
                <p:cNvPr id="60426" name="Line 1034">
                  <a:extLst>
                    <a:ext uri="{FF2B5EF4-FFF2-40B4-BE49-F238E27FC236}">
                      <a16:creationId xmlns:a16="http://schemas.microsoft.com/office/drawing/2014/main" id="{DD040DD5-CBA0-F146-A360-86CBA69239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12" y="3456"/>
                  <a:ext cx="96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427" name="Line 1035">
                  <a:extLst>
                    <a:ext uri="{FF2B5EF4-FFF2-40B4-BE49-F238E27FC236}">
                      <a16:creationId xmlns:a16="http://schemas.microsoft.com/office/drawing/2014/main" id="{4FCB5F16-E486-D044-B5C5-FD7EE8ED66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416" y="3456"/>
                  <a:ext cx="96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60428" name="Group 1036">
                  <a:extLst>
                    <a:ext uri="{FF2B5EF4-FFF2-40B4-BE49-F238E27FC236}">
                      <a16:creationId xmlns:a16="http://schemas.microsoft.com/office/drawing/2014/main" id="{AFE8EE50-66C6-CF45-AD1C-A362F9DF1F1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784" y="2928"/>
                  <a:ext cx="2163" cy="1104"/>
                  <a:chOff x="2784" y="2928"/>
                  <a:chExt cx="2163" cy="1104"/>
                </a:xfrm>
              </p:grpSpPr>
              <p:grpSp>
                <p:nvGrpSpPr>
                  <p:cNvPr id="60429" name="Group 1037">
                    <a:extLst>
                      <a:ext uri="{FF2B5EF4-FFF2-40B4-BE49-F238E27FC236}">
                        <a16:creationId xmlns:a16="http://schemas.microsoft.com/office/drawing/2014/main" id="{1729A765-E320-E94C-9E4D-9890E6AC9D4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784" y="2976"/>
                    <a:ext cx="528" cy="432"/>
                    <a:chOff x="2592" y="960"/>
                    <a:chExt cx="672" cy="576"/>
                  </a:xfrm>
                </p:grpSpPr>
                <p:sp>
                  <p:nvSpPr>
                    <p:cNvPr id="60430" name="Line 1038">
                      <a:extLst>
                        <a:ext uri="{FF2B5EF4-FFF2-40B4-BE49-F238E27FC236}">
                          <a16:creationId xmlns:a16="http://schemas.microsoft.com/office/drawing/2014/main" id="{C4312A39-26C5-A048-BC70-535514F9252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88" y="1104"/>
                      <a:ext cx="96" cy="19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60431" name="Group 1039">
                      <a:extLst>
                        <a:ext uri="{FF2B5EF4-FFF2-40B4-BE49-F238E27FC236}">
                          <a16:creationId xmlns:a16="http://schemas.microsoft.com/office/drawing/2014/main" id="{943EDF94-FE5C-804A-923C-888A60642C1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92" y="960"/>
                      <a:ext cx="672" cy="576"/>
                      <a:chOff x="2592" y="960"/>
                      <a:chExt cx="672" cy="576"/>
                    </a:xfrm>
                  </p:grpSpPr>
                  <p:sp>
                    <p:nvSpPr>
                      <p:cNvPr id="60432" name="AutoShape 1040">
                        <a:extLst>
                          <a:ext uri="{FF2B5EF4-FFF2-40B4-BE49-F238E27FC236}">
                            <a16:creationId xmlns:a16="http://schemas.microsoft.com/office/drawing/2014/main" id="{9EA81E21-A243-DA45-9259-C794E6BEAB0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88" y="960"/>
                        <a:ext cx="576" cy="576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noFill/>
                      <a:ln w="762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0433" name="Line 1041">
                        <a:extLst>
                          <a:ext uri="{FF2B5EF4-FFF2-40B4-BE49-F238E27FC236}">
                            <a16:creationId xmlns:a16="http://schemas.microsoft.com/office/drawing/2014/main" id="{8B65B53B-82DA-1B40-BCAB-8DEC82E4A81C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592" y="1104"/>
                        <a:ext cx="96" cy="192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0434" name="Text Box 1042">
                        <a:extLst>
                          <a:ext uri="{FF2B5EF4-FFF2-40B4-BE49-F238E27FC236}">
                            <a16:creationId xmlns:a16="http://schemas.microsoft.com/office/drawing/2014/main" id="{3486B910-ABDD-F74F-B12E-AA72CF334F27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726" y="1080"/>
                        <a:ext cx="290" cy="3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/>
                      <a:p>
                        <a:r>
                          <a:rPr lang="en-US" altLang="en-US">
                            <a:latin typeface="Times New Roman" panose="02020603050405020304" pitchFamily="18" charset="0"/>
                          </a:rPr>
                          <a:t>I</a:t>
                        </a:r>
                        <a:r>
                          <a:rPr lang="en-US" altLang="en-US" baseline="-25000">
                            <a:latin typeface="Times New Roman" panose="02020603050405020304" pitchFamily="18" charset="0"/>
                          </a:rPr>
                          <a:t>B</a:t>
                        </a:r>
                      </a:p>
                    </p:txBody>
                  </p:sp>
                </p:grpSp>
              </p:grpSp>
              <p:grpSp>
                <p:nvGrpSpPr>
                  <p:cNvPr id="60435" name="Group 1043">
                    <a:extLst>
                      <a:ext uri="{FF2B5EF4-FFF2-40B4-BE49-F238E27FC236}">
                        <a16:creationId xmlns:a16="http://schemas.microsoft.com/office/drawing/2014/main" id="{7B8DD0F3-94B3-BF41-963B-3EC5507CD1D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12" y="2976"/>
                    <a:ext cx="528" cy="432"/>
                    <a:chOff x="2592" y="960"/>
                    <a:chExt cx="672" cy="576"/>
                  </a:xfrm>
                </p:grpSpPr>
                <p:sp>
                  <p:nvSpPr>
                    <p:cNvPr id="60436" name="Line 1044">
                      <a:extLst>
                        <a:ext uri="{FF2B5EF4-FFF2-40B4-BE49-F238E27FC236}">
                          <a16:creationId xmlns:a16="http://schemas.microsoft.com/office/drawing/2014/main" id="{847A692B-E86C-E842-8A49-A47EA8683B5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88" y="1104"/>
                      <a:ext cx="96" cy="19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60437" name="Group 1045">
                      <a:extLst>
                        <a:ext uri="{FF2B5EF4-FFF2-40B4-BE49-F238E27FC236}">
                          <a16:creationId xmlns:a16="http://schemas.microsoft.com/office/drawing/2014/main" id="{ED6C9BBD-5C32-5A44-BBD6-6B0558FD191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92" y="960"/>
                      <a:ext cx="672" cy="576"/>
                      <a:chOff x="2592" y="960"/>
                      <a:chExt cx="672" cy="576"/>
                    </a:xfrm>
                  </p:grpSpPr>
                  <p:sp>
                    <p:nvSpPr>
                      <p:cNvPr id="60438" name="AutoShape 1046">
                        <a:extLst>
                          <a:ext uri="{FF2B5EF4-FFF2-40B4-BE49-F238E27FC236}">
                            <a16:creationId xmlns:a16="http://schemas.microsoft.com/office/drawing/2014/main" id="{E5ED75EE-ECAB-3444-A903-C31616E3BD6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88" y="960"/>
                        <a:ext cx="576" cy="576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noFill/>
                      <a:ln w="762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0439" name="Line 1047">
                        <a:extLst>
                          <a:ext uri="{FF2B5EF4-FFF2-40B4-BE49-F238E27FC236}">
                            <a16:creationId xmlns:a16="http://schemas.microsoft.com/office/drawing/2014/main" id="{2CA7DAEF-A421-3B4F-8F95-06A6075ACE02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592" y="1104"/>
                        <a:ext cx="96" cy="192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0440" name="Text Box 1048">
                        <a:extLst>
                          <a:ext uri="{FF2B5EF4-FFF2-40B4-BE49-F238E27FC236}">
                            <a16:creationId xmlns:a16="http://schemas.microsoft.com/office/drawing/2014/main" id="{0AF0C4E4-AB3F-C746-A88B-64FEC9F168A5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726" y="1080"/>
                        <a:ext cx="296" cy="3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/>
                      <a:p>
                        <a:r>
                          <a:rPr lang="en-US" altLang="en-US">
                            <a:latin typeface="Times New Roman" panose="02020603050405020304" pitchFamily="18" charset="0"/>
                          </a:rPr>
                          <a:t>I</a:t>
                        </a:r>
                        <a:r>
                          <a:rPr lang="en-US" altLang="en-US" baseline="-25000">
                            <a:latin typeface="Times New Roman" panose="02020603050405020304" pitchFamily="18" charset="0"/>
                          </a:rPr>
                          <a:t>A</a:t>
                        </a:r>
                      </a:p>
                    </p:txBody>
                  </p:sp>
                </p:grpSp>
              </p:grpSp>
              <p:grpSp>
                <p:nvGrpSpPr>
                  <p:cNvPr id="60441" name="Group 1049">
                    <a:extLst>
                      <a:ext uri="{FF2B5EF4-FFF2-40B4-BE49-F238E27FC236}">
                        <a16:creationId xmlns:a16="http://schemas.microsoft.com/office/drawing/2014/main" id="{98937F49-4CD8-A24B-9982-B6FAC818FD1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784" y="3600"/>
                    <a:ext cx="528" cy="432"/>
                    <a:chOff x="2592" y="960"/>
                    <a:chExt cx="672" cy="576"/>
                  </a:xfrm>
                </p:grpSpPr>
                <p:sp>
                  <p:nvSpPr>
                    <p:cNvPr id="60442" name="Line 1050">
                      <a:extLst>
                        <a:ext uri="{FF2B5EF4-FFF2-40B4-BE49-F238E27FC236}">
                          <a16:creationId xmlns:a16="http://schemas.microsoft.com/office/drawing/2014/main" id="{81EC5E5C-EBD8-9149-BE0C-57E7858EB5B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88" y="1104"/>
                      <a:ext cx="96" cy="19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60443" name="Group 1051">
                      <a:extLst>
                        <a:ext uri="{FF2B5EF4-FFF2-40B4-BE49-F238E27FC236}">
                          <a16:creationId xmlns:a16="http://schemas.microsoft.com/office/drawing/2014/main" id="{789A316E-6E47-E440-B932-697C01D00E0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92" y="960"/>
                      <a:ext cx="672" cy="576"/>
                      <a:chOff x="2592" y="960"/>
                      <a:chExt cx="672" cy="576"/>
                    </a:xfrm>
                  </p:grpSpPr>
                  <p:sp>
                    <p:nvSpPr>
                      <p:cNvPr id="60444" name="AutoShape 1052">
                        <a:extLst>
                          <a:ext uri="{FF2B5EF4-FFF2-40B4-BE49-F238E27FC236}">
                            <a16:creationId xmlns:a16="http://schemas.microsoft.com/office/drawing/2014/main" id="{85AEDD8F-C25E-0F46-8CC0-724BD5EA073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88" y="960"/>
                        <a:ext cx="576" cy="576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noFill/>
                      <a:ln w="762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0445" name="Line 1053">
                        <a:extLst>
                          <a:ext uri="{FF2B5EF4-FFF2-40B4-BE49-F238E27FC236}">
                            <a16:creationId xmlns:a16="http://schemas.microsoft.com/office/drawing/2014/main" id="{524692A5-56F1-FF46-87F1-285AEB2AF3CC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592" y="1104"/>
                        <a:ext cx="96" cy="192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0446" name="Text Box 1054">
                        <a:extLst>
                          <a:ext uri="{FF2B5EF4-FFF2-40B4-BE49-F238E27FC236}">
                            <a16:creationId xmlns:a16="http://schemas.microsoft.com/office/drawing/2014/main" id="{B2EC70E9-05C7-8345-914C-C8B58FCF25F9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726" y="1080"/>
                        <a:ext cx="290" cy="3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/>
                      <a:p>
                        <a:r>
                          <a:rPr lang="en-US" altLang="en-US">
                            <a:latin typeface="Times New Roman" panose="02020603050405020304" pitchFamily="18" charset="0"/>
                          </a:rPr>
                          <a:t>I</a:t>
                        </a:r>
                        <a:r>
                          <a:rPr lang="en-US" altLang="en-US" baseline="-25000">
                            <a:latin typeface="Times New Roman" panose="02020603050405020304" pitchFamily="18" charset="0"/>
                          </a:rPr>
                          <a:t>C</a:t>
                        </a:r>
                      </a:p>
                    </p:txBody>
                  </p:sp>
                </p:grpSp>
              </p:grpSp>
              <p:grpSp>
                <p:nvGrpSpPr>
                  <p:cNvPr id="60447" name="Group 1055">
                    <a:extLst>
                      <a:ext uri="{FF2B5EF4-FFF2-40B4-BE49-F238E27FC236}">
                        <a16:creationId xmlns:a16="http://schemas.microsoft.com/office/drawing/2014/main" id="{916A7473-935E-E64E-9941-2AA8AFE18F8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12" y="3600"/>
                    <a:ext cx="528" cy="432"/>
                    <a:chOff x="2592" y="960"/>
                    <a:chExt cx="672" cy="576"/>
                  </a:xfrm>
                </p:grpSpPr>
                <p:sp>
                  <p:nvSpPr>
                    <p:cNvPr id="60448" name="Line 1056">
                      <a:extLst>
                        <a:ext uri="{FF2B5EF4-FFF2-40B4-BE49-F238E27FC236}">
                          <a16:creationId xmlns:a16="http://schemas.microsoft.com/office/drawing/2014/main" id="{0C5FDC05-CBB9-F04E-A3BF-EA9EFC58A83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88" y="1104"/>
                      <a:ext cx="96" cy="19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60449" name="Group 1057">
                      <a:extLst>
                        <a:ext uri="{FF2B5EF4-FFF2-40B4-BE49-F238E27FC236}">
                          <a16:creationId xmlns:a16="http://schemas.microsoft.com/office/drawing/2014/main" id="{B0B1F803-CCC5-664D-AC85-D31E0436BBB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92" y="960"/>
                      <a:ext cx="672" cy="576"/>
                      <a:chOff x="2592" y="960"/>
                      <a:chExt cx="672" cy="576"/>
                    </a:xfrm>
                  </p:grpSpPr>
                  <p:sp>
                    <p:nvSpPr>
                      <p:cNvPr id="60450" name="AutoShape 1058">
                        <a:extLst>
                          <a:ext uri="{FF2B5EF4-FFF2-40B4-BE49-F238E27FC236}">
                            <a16:creationId xmlns:a16="http://schemas.microsoft.com/office/drawing/2014/main" id="{78329237-E206-BA4E-96EF-2D3C02845DF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88" y="960"/>
                        <a:ext cx="576" cy="576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noFill/>
                      <a:ln w="762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0451" name="Line 1059">
                        <a:extLst>
                          <a:ext uri="{FF2B5EF4-FFF2-40B4-BE49-F238E27FC236}">
                            <a16:creationId xmlns:a16="http://schemas.microsoft.com/office/drawing/2014/main" id="{4B734AD9-2FCC-C441-A79B-F630F2454EA5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592" y="1104"/>
                        <a:ext cx="96" cy="192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0452" name="Text Box 1060">
                        <a:extLst>
                          <a:ext uri="{FF2B5EF4-FFF2-40B4-BE49-F238E27FC236}">
                            <a16:creationId xmlns:a16="http://schemas.microsoft.com/office/drawing/2014/main" id="{BB32309E-1E17-E048-9D5A-7206DDB90890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726" y="1080"/>
                        <a:ext cx="296" cy="3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/>
                      <a:p>
                        <a:r>
                          <a:rPr lang="en-US" altLang="en-US">
                            <a:latin typeface="Times New Roman" panose="02020603050405020304" pitchFamily="18" charset="0"/>
                          </a:rPr>
                          <a:t>I</a:t>
                        </a:r>
                        <a:r>
                          <a:rPr lang="en-US" altLang="en-US" baseline="-25000">
                            <a:latin typeface="Times New Roman" panose="02020603050405020304" pitchFamily="18" charset="0"/>
                          </a:rPr>
                          <a:t>D</a:t>
                        </a:r>
                      </a:p>
                    </p:txBody>
                  </p:sp>
                </p:grpSp>
              </p:grpSp>
              <p:grpSp>
                <p:nvGrpSpPr>
                  <p:cNvPr id="60453" name="Group 1061">
                    <a:extLst>
                      <a:ext uri="{FF2B5EF4-FFF2-40B4-BE49-F238E27FC236}">
                        <a16:creationId xmlns:a16="http://schemas.microsoft.com/office/drawing/2014/main" id="{F3DF4C73-33D2-5241-AC24-4CC75389805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24" y="3408"/>
                    <a:ext cx="389" cy="173"/>
                    <a:chOff x="3312" y="1616"/>
                    <a:chExt cx="389" cy="173"/>
                  </a:xfrm>
                </p:grpSpPr>
                <p:sp>
                  <p:nvSpPr>
                    <p:cNvPr id="60454" name="Oval 1062">
                      <a:extLst>
                        <a:ext uri="{FF2B5EF4-FFF2-40B4-BE49-F238E27FC236}">
                          <a16:creationId xmlns:a16="http://schemas.microsoft.com/office/drawing/2014/main" id="{F1F6EA13-B5EC-EC4F-9A25-B82E177C20A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12" y="1680"/>
                      <a:ext cx="48" cy="96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455" name="Text Box 1063">
                      <a:extLst>
                        <a:ext uri="{FF2B5EF4-FFF2-40B4-BE49-F238E27FC236}">
                          <a16:creationId xmlns:a16="http://schemas.microsoft.com/office/drawing/2014/main" id="{41463CAF-957C-1942-A7FC-30BF8C4668E0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360" y="1616"/>
                      <a:ext cx="341" cy="17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altLang="en-US" sz="120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</a:rPr>
                        <a:t>Beam</a:t>
                      </a:r>
                    </a:p>
                  </p:txBody>
                </p:sp>
              </p:grpSp>
              <p:sp>
                <p:nvSpPr>
                  <p:cNvPr id="60456" name="Line 1064">
                    <a:extLst>
                      <a:ext uri="{FF2B5EF4-FFF2-40B4-BE49-F238E27FC236}">
                        <a16:creationId xmlns:a16="http://schemas.microsoft.com/office/drawing/2014/main" id="{A74B99EC-A539-5345-A630-27537729086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416" y="3312"/>
                    <a:ext cx="96" cy="1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aphicFrame>
                <p:nvGraphicFramePr>
                  <p:cNvPr id="60457" name="Object 1065">
                    <a:extLst>
                      <a:ext uri="{FF2B5EF4-FFF2-40B4-BE49-F238E27FC236}">
                        <a16:creationId xmlns:a16="http://schemas.microsoft.com/office/drawing/2014/main" id="{D2D313D1-FB67-DC43-A04D-6ED3000E4683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4608" y="3168"/>
                  <a:ext cx="227" cy="227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34945" name="Equation" r:id="rId3" imgW="4978400" imgH="4978400" progId="Equation.DSMT4">
                          <p:embed/>
                        </p:oleObj>
                      </mc:Choice>
                      <mc:Fallback>
                        <p:oleObj name="Equation" r:id="rId3" imgW="4978400" imgH="4978400" progId="Equation.DSMT4">
                          <p:embed/>
                          <p:pic>
                            <p:nvPicPr>
                              <p:cNvPr id="60457" name="Object 1065">
                                <a:extLst>
                                  <a:ext uri="{FF2B5EF4-FFF2-40B4-BE49-F238E27FC236}">
                                    <a16:creationId xmlns:a16="http://schemas.microsoft.com/office/drawing/2014/main" id="{D2D313D1-FB67-DC43-A04D-6ED3000E4683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608" y="3168"/>
                                <a:ext cx="227" cy="227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60458" name="Object 1066">
                    <a:extLst>
                      <a:ext uri="{FF2B5EF4-FFF2-40B4-BE49-F238E27FC236}">
                        <a16:creationId xmlns:a16="http://schemas.microsoft.com/office/drawing/2014/main" id="{62C92EF3-CCDA-144A-98B3-B2AC5F337DDA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4176" y="3168"/>
                  <a:ext cx="227" cy="227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34946" name="Equation" r:id="rId5" imgW="4978400" imgH="4978400" progId="Equation.DSMT4">
                          <p:embed/>
                        </p:oleObj>
                      </mc:Choice>
                      <mc:Fallback>
                        <p:oleObj name="Equation" r:id="rId5" imgW="4978400" imgH="4978400" progId="Equation.DSMT4">
                          <p:embed/>
                          <p:pic>
                            <p:nvPicPr>
                              <p:cNvPr id="60458" name="Object 1066">
                                <a:extLst>
                                  <a:ext uri="{FF2B5EF4-FFF2-40B4-BE49-F238E27FC236}">
                                    <a16:creationId xmlns:a16="http://schemas.microsoft.com/office/drawing/2014/main" id="{62C92EF3-CCDA-144A-98B3-B2AC5F337DDA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176" y="3168"/>
                                <a:ext cx="227" cy="227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60459" name="Object 1067">
                    <a:extLst>
                      <a:ext uri="{FF2B5EF4-FFF2-40B4-BE49-F238E27FC236}">
                        <a16:creationId xmlns:a16="http://schemas.microsoft.com/office/drawing/2014/main" id="{DA91D637-52E8-9A4B-ABD1-43DD1C503C8D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4176" y="3504"/>
                  <a:ext cx="227" cy="227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34947" name="Equation" r:id="rId7" imgW="4978400" imgH="4978400" progId="Equation.DSMT4">
                          <p:embed/>
                        </p:oleObj>
                      </mc:Choice>
                      <mc:Fallback>
                        <p:oleObj name="Equation" r:id="rId7" imgW="4978400" imgH="4978400" progId="Equation.DSMT4">
                          <p:embed/>
                          <p:pic>
                            <p:nvPicPr>
                              <p:cNvPr id="60459" name="Object 1067">
                                <a:extLst>
                                  <a:ext uri="{FF2B5EF4-FFF2-40B4-BE49-F238E27FC236}">
                                    <a16:creationId xmlns:a16="http://schemas.microsoft.com/office/drawing/2014/main" id="{DA91D637-52E8-9A4B-ABD1-43DD1C503C8D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8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176" y="3504"/>
                                <a:ext cx="227" cy="227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60460" name="Object 1068">
                    <a:extLst>
                      <a:ext uri="{FF2B5EF4-FFF2-40B4-BE49-F238E27FC236}">
                        <a16:creationId xmlns:a16="http://schemas.microsoft.com/office/drawing/2014/main" id="{9AC3D2A9-6DCA-D44D-A88B-2A8DDB2CF226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4602" y="3504"/>
                  <a:ext cx="240" cy="227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34948" name="Equation" r:id="rId9" imgW="5270500" imgH="4978400" progId="Equation.DSMT4">
                          <p:embed/>
                        </p:oleObj>
                      </mc:Choice>
                      <mc:Fallback>
                        <p:oleObj name="Equation" r:id="rId9" imgW="5270500" imgH="4978400" progId="Equation.DSMT4">
                          <p:embed/>
                          <p:pic>
                            <p:nvPicPr>
                              <p:cNvPr id="60460" name="Object 1068">
                                <a:extLst>
                                  <a:ext uri="{FF2B5EF4-FFF2-40B4-BE49-F238E27FC236}">
                                    <a16:creationId xmlns:a16="http://schemas.microsoft.com/office/drawing/2014/main" id="{9AC3D2A9-6DCA-D44D-A88B-2A8DDB2CF226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0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602" y="3504"/>
                                <a:ext cx="240" cy="227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60461" name="Text Box 1069">
                    <a:extLst>
                      <a:ext uri="{FF2B5EF4-FFF2-40B4-BE49-F238E27FC236}">
                        <a16:creationId xmlns:a16="http://schemas.microsoft.com/office/drawing/2014/main" id="{A1BE9557-2917-A748-9209-4E835720E5CE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080" y="2928"/>
                    <a:ext cx="867" cy="3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r>
                      <a:rPr lang="en-US" altLang="en-US" sz="1400">
                        <a:latin typeface="Times New Roman" panose="02020603050405020304" pitchFamily="18" charset="0"/>
                      </a:rPr>
                      <a:t>For I</a:t>
                    </a:r>
                    <a:r>
                      <a:rPr lang="en-US" altLang="en-US" sz="1400" baseline="-25000">
                        <a:latin typeface="Times New Roman" panose="02020603050405020304" pitchFamily="18" charset="0"/>
                      </a:rPr>
                      <a:t>A</a:t>
                    </a:r>
                    <a:r>
                      <a:rPr lang="en-US" altLang="en-US" sz="1400">
                        <a:latin typeface="Times New Roman" panose="02020603050405020304" pitchFamily="18" charset="0"/>
                      </a:rPr>
                      <a:t>=I</a:t>
                    </a:r>
                    <a:r>
                      <a:rPr lang="en-US" altLang="en-US" sz="1400" baseline="-25000">
                        <a:latin typeface="Times New Roman" panose="02020603050405020304" pitchFamily="18" charset="0"/>
                      </a:rPr>
                      <a:t>B</a:t>
                    </a:r>
                    <a:r>
                      <a:rPr lang="en-US" altLang="en-US" sz="1400">
                        <a:latin typeface="Times New Roman" panose="02020603050405020304" pitchFamily="18" charset="0"/>
                      </a:rPr>
                      <a:t>=I</a:t>
                    </a:r>
                    <a:r>
                      <a:rPr lang="en-US" altLang="en-US" sz="1400" baseline="-25000">
                        <a:latin typeface="Times New Roman" panose="02020603050405020304" pitchFamily="18" charset="0"/>
                      </a:rPr>
                      <a:t>C</a:t>
                    </a:r>
                    <a:r>
                      <a:rPr lang="en-US" altLang="en-US" sz="1400">
                        <a:latin typeface="Times New Roman" panose="02020603050405020304" pitchFamily="18" charset="0"/>
                      </a:rPr>
                      <a:t>=I</a:t>
                    </a:r>
                    <a:r>
                      <a:rPr lang="en-US" altLang="en-US" sz="1400" baseline="-25000">
                        <a:latin typeface="Times New Roman" panose="02020603050405020304" pitchFamily="18" charset="0"/>
                      </a:rPr>
                      <a:t>D</a:t>
                    </a:r>
                    <a:r>
                      <a:rPr lang="en-US" altLang="en-US" sz="1400">
                        <a:latin typeface="Times New Roman" panose="02020603050405020304" pitchFamily="18" charset="0"/>
                      </a:rPr>
                      <a:t>:</a:t>
                    </a:r>
                  </a:p>
                </p:txBody>
              </p:sp>
            </p:grpSp>
            <p:sp>
              <p:nvSpPr>
                <p:cNvPr id="60462" name="Text Box 1070">
                  <a:extLst>
                    <a:ext uri="{FF2B5EF4-FFF2-40B4-BE49-F238E27FC236}">
                      <a16:creationId xmlns:a16="http://schemas.microsoft.com/office/drawing/2014/main" id="{ECD56B20-7263-BA43-A6A8-30E22570D92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60" y="3312"/>
                  <a:ext cx="154" cy="15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US" altLang="en-US" sz="1000">
                      <a:latin typeface="Symbol" pitchFamily="2" charset="2"/>
                    </a:rPr>
                    <a:t>y</a:t>
                  </a:r>
                </a:p>
              </p:txBody>
            </p:sp>
          </p:grpSp>
        </p:grpSp>
      </p:grpSp>
      <p:sp>
        <p:nvSpPr>
          <p:cNvPr id="60463" name="AutoShape 1071">
            <a:extLst>
              <a:ext uri="{FF2B5EF4-FFF2-40B4-BE49-F238E27FC236}">
                <a16:creationId xmlns:a16="http://schemas.microsoft.com/office/drawing/2014/main" id="{4A2B63A4-8B4F-A04E-9E3C-F2FE26A4E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626" y="4486275"/>
            <a:ext cx="633413" cy="323850"/>
          </a:xfrm>
          <a:prstGeom prst="rightArrow">
            <a:avLst>
              <a:gd name="adj1" fmla="val 50000"/>
              <a:gd name="adj2" fmla="val 48897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64" name="Text Box 1072">
            <a:extLst>
              <a:ext uri="{FF2B5EF4-FFF2-40B4-BE49-F238E27FC236}">
                <a16:creationId xmlns:a16="http://schemas.microsoft.com/office/drawing/2014/main" id="{14A6DAE0-7C15-A143-8107-FC0278317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26" y="4376738"/>
            <a:ext cx="5872163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>
                <a:latin typeface="Times New Roman" panose="02020603050405020304" pitchFamily="18" charset="0"/>
              </a:rPr>
              <a:t>Independent control of I</a:t>
            </a:r>
            <a:r>
              <a:rPr lang="en-US" altLang="en-US" sz="2000" baseline="-25000">
                <a:latin typeface="Times New Roman" panose="02020603050405020304" pitchFamily="18" charset="0"/>
              </a:rPr>
              <a:t>A</a:t>
            </a:r>
            <a:r>
              <a:rPr lang="en-US" altLang="en-US" sz="2000">
                <a:latin typeface="Times New Roman" panose="02020603050405020304" pitchFamily="18" charset="0"/>
              </a:rPr>
              <a:t> and I</a:t>
            </a:r>
            <a:r>
              <a:rPr lang="en-US" altLang="en-US" sz="2000" baseline="-25000">
                <a:latin typeface="Times New Roman" panose="02020603050405020304" pitchFamily="18" charset="0"/>
              </a:rPr>
              <a:t>B</a:t>
            </a:r>
            <a:r>
              <a:rPr lang="en-US" altLang="en-US" sz="2000">
                <a:latin typeface="Times New Roman" panose="02020603050405020304" pitchFamily="18" charset="0"/>
              </a:rPr>
              <a:t> provides variable linear polarization control</a:t>
            </a:r>
          </a:p>
          <a:p>
            <a:r>
              <a:rPr lang="en-US" altLang="en-US" sz="2000">
                <a:latin typeface="Times New Roman" panose="02020603050405020304" pitchFamily="18" charset="0"/>
              </a:rPr>
              <a:t>	- </a:t>
            </a:r>
            <a:r>
              <a:rPr lang="en-US" altLang="en-US" sz="1600">
                <a:latin typeface="Times New Roman" panose="02020603050405020304" pitchFamily="18" charset="0"/>
              </a:rPr>
              <a:t>If I</a:t>
            </a:r>
            <a:r>
              <a:rPr lang="en-US" altLang="en-US" sz="1600" baseline="-25000">
                <a:latin typeface="Times New Roman" panose="02020603050405020304" pitchFamily="18" charset="0"/>
              </a:rPr>
              <a:t>A</a:t>
            </a:r>
            <a:r>
              <a:rPr lang="en-US" altLang="en-US" sz="1600">
                <a:latin typeface="Times New Roman" panose="02020603050405020304" pitchFamily="18" charset="0"/>
              </a:rPr>
              <a:t>=I</a:t>
            </a:r>
            <a:r>
              <a:rPr lang="en-US" altLang="en-US" sz="1600" baseline="-25000">
                <a:latin typeface="Times New Roman" panose="02020603050405020304" pitchFamily="18" charset="0"/>
              </a:rPr>
              <a:t>B</a:t>
            </a:r>
            <a:r>
              <a:rPr lang="en-US" altLang="en-US" sz="1600">
                <a:latin typeface="Times New Roman" panose="02020603050405020304" pitchFamily="18" charset="0"/>
              </a:rPr>
              <a:t>, vertical field, horizontal polarization</a:t>
            </a:r>
          </a:p>
          <a:p>
            <a:r>
              <a:rPr lang="en-US" altLang="en-US" sz="1600">
                <a:latin typeface="Times New Roman" panose="02020603050405020304" pitchFamily="18" charset="0"/>
              </a:rPr>
              <a:t>	- If I</a:t>
            </a:r>
            <a:r>
              <a:rPr lang="en-US" altLang="en-US" sz="1600" baseline="-25000">
                <a:latin typeface="Times New Roman" panose="02020603050405020304" pitchFamily="18" charset="0"/>
              </a:rPr>
              <a:t>A</a:t>
            </a:r>
            <a:r>
              <a:rPr lang="en-US" altLang="en-US" sz="1600">
                <a:latin typeface="Times New Roman" panose="02020603050405020304" pitchFamily="18" charset="0"/>
              </a:rPr>
              <a:t>=-I</a:t>
            </a:r>
            <a:r>
              <a:rPr lang="en-US" altLang="en-US" sz="1600" baseline="-25000">
                <a:latin typeface="Times New Roman" panose="02020603050405020304" pitchFamily="18" charset="0"/>
              </a:rPr>
              <a:t>B</a:t>
            </a:r>
            <a:r>
              <a:rPr lang="en-US" altLang="en-US" sz="1600">
                <a:latin typeface="Times New Roman" panose="02020603050405020304" pitchFamily="18" charset="0"/>
              </a:rPr>
              <a:t>, horizontal field, vertical polarization</a:t>
            </a:r>
          </a:p>
        </p:txBody>
      </p:sp>
      <p:pic>
        <p:nvPicPr>
          <p:cNvPr id="60465" name="Picture 1073">
            <a:extLst>
              <a:ext uri="{FF2B5EF4-FFF2-40B4-BE49-F238E27FC236}">
                <a16:creationId xmlns:a16="http://schemas.microsoft.com/office/drawing/2014/main" id="{6FC355D7-7E9F-0943-95B4-BFE44CA59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3" r="27615" b="29143"/>
          <a:stretch>
            <a:fillRect/>
          </a:stretch>
        </p:blipFill>
        <p:spPr bwMode="auto">
          <a:xfrm>
            <a:off x="8253413" y="3695701"/>
            <a:ext cx="2120900" cy="138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66" name="Text Box 1074">
            <a:extLst>
              <a:ext uri="{FF2B5EF4-FFF2-40B4-BE49-F238E27FC236}">
                <a16:creationId xmlns:a16="http://schemas.microsoft.com/office/drawing/2014/main" id="{B1CBE8B8-940B-E343-8093-A8A7E7A20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5300" y="3652838"/>
            <a:ext cx="4206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Times New Roman" panose="02020603050405020304" pitchFamily="18" charset="0"/>
              </a:rPr>
              <a:t>B</a:t>
            </a:r>
            <a:r>
              <a:rPr lang="en-US" altLang="en-US" sz="1600" baseline="-25000">
                <a:latin typeface="Times New Roman" panose="02020603050405020304" pitchFamily="18" charset="0"/>
              </a:rPr>
              <a:t>A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5">
            <a:extLst>
              <a:ext uri="{FF2B5EF4-FFF2-40B4-BE49-F238E27FC236}">
                <a16:creationId xmlns:a16="http://schemas.microsoft.com/office/drawing/2014/main" id="{0118D63D-2D07-EF46-90CD-75CD40B07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July 26, 2006</a:t>
            </a:r>
          </a:p>
        </p:txBody>
      </p:sp>
      <p:sp>
        <p:nvSpPr>
          <p:cNvPr id="19" name="Footer Placeholder 6">
            <a:extLst>
              <a:ext uri="{FF2B5EF4-FFF2-40B4-BE49-F238E27FC236}">
                <a16:creationId xmlns:a16="http://schemas.microsoft.com/office/drawing/2014/main" id="{F65FF551-028C-C34A-BA19-765104FAD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Soren Prestemon</a:t>
            </a:r>
          </a:p>
        </p:txBody>
      </p:sp>
      <p:sp>
        <p:nvSpPr>
          <p:cNvPr id="20" name="Slide Number Placeholder 7">
            <a:extLst>
              <a:ext uri="{FF2B5EF4-FFF2-40B4-BE49-F238E27FC236}">
                <a16:creationId xmlns:a16="http://schemas.microsoft.com/office/drawing/2014/main" id="{7FDC98C2-6EBC-624C-9CD8-841461384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1BEE-ED48-4344-BDD7-7127BAE9F836}" type="slidenum">
              <a:rPr lang="en-US" altLang="en-US"/>
              <a:pPr/>
              <a:t>99</a:t>
            </a:fld>
            <a:endParaRPr lang="en-US" altLang="en-US"/>
          </a:p>
        </p:txBody>
      </p:sp>
      <p:pic>
        <p:nvPicPr>
          <p:cNvPr id="61442" name="Picture 1026">
            <a:extLst>
              <a:ext uri="{FF2B5EF4-FFF2-40B4-BE49-F238E27FC236}">
                <a16:creationId xmlns:a16="http://schemas.microsoft.com/office/drawing/2014/main" id="{AB3C21D3-4F1E-2247-A36D-1DD60CDFD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24"/>
          <a:stretch>
            <a:fillRect/>
          </a:stretch>
        </p:blipFill>
        <p:spPr bwMode="auto">
          <a:xfrm>
            <a:off x="7467600" y="3505201"/>
            <a:ext cx="3003550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3" name="Picture 1027">
            <a:extLst>
              <a:ext uri="{FF2B5EF4-FFF2-40B4-BE49-F238E27FC236}">
                <a16:creationId xmlns:a16="http://schemas.microsoft.com/office/drawing/2014/main" id="{B17156F6-4035-5942-BBFC-553492813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1252539"/>
            <a:ext cx="3429000" cy="256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4" name="Rectangle 1028">
            <a:extLst>
              <a:ext uri="{FF2B5EF4-FFF2-40B4-BE49-F238E27FC236}">
                <a16:creationId xmlns:a16="http://schemas.microsoft.com/office/drawing/2014/main" id="{0DC0BB31-7D7E-EF42-AC70-2269DE60DB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0"/>
            <a:ext cx="7772400" cy="1143000"/>
          </a:xfrm>
          <a:noFill/>
          <a:ln/>
        </p:spPr>
        <p:txBody>
          <a:bodyPr/>
          <a:lstStyle/>
          <a:p>
            <a:r>
              <a:rPr lang="en-US" altLang="en-US" sz="3200" b="1" i="1"/>
              <a:t>Polarization control</a:t>
            </a:r>
            <a:br>
              <a:rPr lang="en-US" altLang="en-US" b="1" i="1"/>
            </a:br>
            <a:r>
              <a:rPr lang="en-US" altLang="en-US" sz="2400" b="1" i="1"/>
              <a:t>Generating variable elliptic polarization</a:t>
            </a:r>
          </a:p>
        </p:txBody>
      </p:sp>
      <p:sp>
        <p:nvSpPr>
          <p:cNvPr id="61445" name="Rectangle 1029">
            <a:extLst>
              <a:ext uri="{FF2B5EF4-FFF2-40B4-BE49-F238E27FC236}">
                <a16:creationId xmlns:a16="http://schemas.microsoft.com/office/drawing/2014/main" id="{45E2966A-D8C2-8D4A-AA77-7DAA54FF4CE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66875" y="1023938"/>
            <a:ext cx="4572000" cy="4648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1600"/>
              <a:t>Add a second 4-quadrant array of such coil-series, offset in z by </a:t>
            </a:r>
            <a:r>
              <a:rPr lang="en-US" altLang="en-US" sz="1600">
                <a:latin typeface="Symbol" pitchFamily="2" charset="2"/>
              </a:rPr>
              <a:t>l</a:t>
            </a:r>
            <a:r>
              <a:rPr lang="en-US" altLang="en-US" sz="1600"/>
              <a:t>/4 (coil series </a:t>
            </a:r>
            <a:r>
              <a:rPr lang="en-US" altLang="en-US" sz="1600">
                <a:latin typeface="Symbol" pitchFamily="2" charset="2"/>
              </a:rPr>
              <a:t>a</a:t>
            </a:r>
            <a:r>
              <a:rPr lang="en-US" altLang="en-US" sz="1600"/>
              <a:t> and </a:t>
            </a:r>
            <a:r>
              <a:rPr lang="en-US" altLang="en-US" sz="1600">
                <a:latin typeface="Symbol" pitchFamily="2" charset="2"/>
              </a:rPr>
              <a:t>b</a:t>
            </a:r>
            <a:r>
              <a:rPr lang="en-US" altLang="en-US" sz="1600"/>
              <a:t>)</a:t>
            </a:r>
          </a:p>
          <a:p>
            <a:pPr>
              <a:lnSpc>
                <a:spcPct val="80000"/>
              </a:lnSpc>
            </a:pPr>
            <a:r>
              <a:rPr lang="en-US" altLang="en-US" sz="1600"/>
              <a:t>With the following constraints the eight currents are reduced to four independent degrees of freedom:</a:t>
            </a:r>
          </a:p>
          <a:p>
            <a:pPr>
              <a:lnSpc>
                <a:spcPct val="80000"/>
              </a:lnSpc>
            </a:pPr>
            <a:endParaRPr lang="en-US" altLang="en-US" sz="1600"/>
          </a:p>
        </p:txBody>
      </p:sp>
      <p:graphicFrame>
        <p:nvGraphicFramePr>
          <p:cNvPr id="61446" name="Object 1030">
            <a:extLst>
              <a:ext uri="{FF2B5EF4-FFF2-40B4-BE49-F238E27FC236}">
                <a16:creationId xmlns:a16="http://schemas.microsoft.com/office/drawing/2014/main" id="{AE211125-361A-D242-B214-0D2C4BAEACD2}"/>
              </a:ext>
            </a:extLst>
          </p:cNvPr>
          <p:cNvGraphicFramePr>
            <a:graphicFrameLocks noChangeAspect="1"/>
          </p:cNvGraphicFramePr>
          <p:nvPr>
            <p:ph sz="quarter" idx="2"/>
          </p:nvPr>
        </p:nvGraphicFramePr>
        <p:xfrm>
          <a:off x="2362200" y="2057400"/>
          <a:ext cx="2097088" cy="795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69" name="Equation" r:id="rId5" imgW="30429200" imgH="11112500" progId="Equation.DSMT4">
                  <p:embed/>
                </p:oleObj>
              </mc:Choice>
              <mc:Fallback>
                <p:oleObj name="Equation" r:id="rId5" imgW="30429200" imgH="11112500" progId="Equation.DSMT4">
                  <p:embed/>
                  <p:pic>
                    <p:nvPicPr>
                      <p:cNvPr id="61446" name="Object 1030">
                        <a:extLst>
                          <a:ext uri="{FF2B5EF4-FFF2-40B4-BE49-F238E27FC236}">
                            <a16:creationId xmlns:a16="http://schemas.microsoft.com/office/drawing/2014/main" id="{AE211125-361A-D242-B214-0D2C4BAEAC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057400"/>
                        <a:ext cx="2097088" cy="795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7" name="Text Box 1031">
            <a:extLst>
              <a:ext uri="{FF2B5EF4-FFF2-40B4-BE49-F238E27FC236}">
                <a16:creationId xmlns:a16="http://schemas.microsoft.com/office/drawing/2014/main" id="{269159A7-6824-2341-8D17-ABC4FC062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7876" y="247808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1448" name="Rectangle 1032">
            <a:extLst>
              <a:ext uri="{FF2B5EF4-FFF2-40B4-BE49-F238E27FC236}">
                <a16:creationId xmlns:a16="http://schemas.microsoft.com/office/drawing/2014/main" id="{4F3B306B-E762-DD42-BD26-377D7BEFF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875" y="2928938"/>
            <a:ext cx="38100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1600"/>
              <a:t>The </a:t>
            </a:r>
            <a:r>
              <a:rPr lang="en-US" altLang="en-US" sz="1600">
                <a:latin typeface="Symbol" pitchFamily="2" charset="2"/>
              </a:rPr>
              <a:t>a</a:t>
            </a:r>
            <a:r>
              <a:rPr lang="en-US" altLang="en-US" sz="1600"/>
              <a:t> and </a:t>
            </a:r>
            <a:r>
              <a:rPr lang="en-US" altLang="en-US" sz="1600">
                <a:latin typeface="Symbol" pitchFamily="2" charset="2"/>
              </a:rPr>
              <a:t>b</a:t>
            </a:r>
            <a:r>
              <a:rPr lang="en-US" altLang="en-US" sz="1600"/>
              <a:t> fields are 90</a:t>
            </a:r>
            <a:r>
              <a:rPr lang="en-US" altLang="en-US" sz="1600">
                <a:cs typeface="Times New Roman" panose="02020603050405020304" pitchFamily="18" charset="0"/>
              </a:rPr>
              <a:t>° phase shifted, providing full elliptic polarization control via </a:t>
            </a:r>
          </a:p>
          <a:p>
            <a:pPr>
              <a:lnSpc>
                <a:spcPct val="80000"/>
              </a:lnSpc>
            </a:pPr>
            <a:endParaRPr lang="en-US" altLang="en-US" sz="1600"/>
          </a:p>
        </p:txBody>
      </p:sp>
      <p:graphicFrame>
        <p:nvGraphicFramePr>
          <p:cNvPr id="61449" name="Object 1033">
            <a:extLst>
              <a:ext uri="{FF2B5EF4-FFF2-40B4-BE49-F238E27FC236}">
                <a16:creationId xmlns:a16="http://schemas.microsoft.com/office/drawing/2014/main" id="{A7285F69-C3F1-1043-BD98-966F898C060D}"/>
              </a:ext>
            </a:extLst>
          </p:cNvPr>
          <p:cNvGraphicFramePr>
            <a:graphicFrameLocks noChangeAspect="1"/>
          </p:cNvGraphicFramePr>
          <p:nvPr>
            <p:ph sz="quarter" idx="3"/>
          </p:nvPr>
        </p:nvGraphicFramePr>
        <p:xfrm>
          <a:off x="2124075" y="3690939"/>
          <a:ext cx="2971800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70" name="Equation" r:id="rId7" imgW="42710100" imgH="5854700" progId="Equation.DSMT4">
                  <p:embed/>
                </p:oleObj>
              </mc:Choice>
              <mc:Fallback>
                <p:oleObj name="Equation" r:id="rId7" imgW="42710100" imgH="5854700" progId="Equation.DSMT4">
                  <p:embed/>
                  <p:pic>
                    <p:nvPicPr>
                      <p:cNvPr id="61449" name="Object 1033">
                        <a:extLst>
                          <a:ext uri="{FF2B5EF4-FFF2-40B4-BE49-F238E27FC236}">
                            <a16:creationId xmlns:a16="http://schemas.microsoft.com/office/drawing/2014/main" id="{A7285F69-C3F1-1043-BD98-966F898C060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3690939"/>
                        <a:ext cx="2971800" cy="407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50" name="Line 1034">
            <a:extLst>
              <a:ext uri="{FF2B5EF4-FFF2-40B4-BE49-F238E27FC236}">
                <a16:creationId xmlns:a16="http://schemas.microsoft.com/office/drawing/2014/main" id="{2CB6A1DB-BB91-C54C-BE7D-1B34DF7C98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638675" y="2166938"/>
            <a:ext cx="19812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51" name="Line 1035">
            <a:extLst>
              <a:ext uri="{FF2B5EF4-FFF2-40B4-BE49-F238E27FC236}">
                <a16:creationId xmlns:a16="http://schemas.microsoft.com/office/drawing/2014/main" id="{E7B70FE1-E83B-B243-B6B7-A3CE14F3F5B6}"/>
              </a:ext>
            </a:extLst>
          </p:cNvPr>
          <p:cNvSpPr>
            <a:spLocks noChangeShapeType="1"/>
          </p:cNvSpPr>
          <p:nvPr/>
        </p:nvSpPr>
        <p:spPr bwMode="auto">
          <a:xfrm>
            <a:off x="4486275" y="2624138"/>
            <a:ext cx="2362200" cy="3048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61452" name="Object 1036">
            <a:extLst>
              <a:ext uri="{FF2B5EF4-FFF2-40B4-BE49-F238E27FC236}">
                <a16:creationId xmlns:a16="http://schemas.microsoft.com/office/drawing/2014/main" id="{9A6E0F9C-2326-0942-B014-6964FE2AAE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11363" y="4170364"/>
          <a:ext cx="4019550" cy="155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71" name="Equation" r:id="rId9" imgW="79578200" imgH="30721300" progId="Equation.DSMT4">
                  <p:embed/>
                </p:oleObj>
              </mc:Choice>
              <mc:Fallback>
                <p:oleObj name="Equation" r:id="rId9" imgW="79578200" imgH="30721300" progId="Equation.DSMT4">
                  <p:embed/>
                  <p:pic>
                    <p:nvPicPr>
                      <p:cNvPr id="61452" name="Object 1036">
                        <a:extLst>
                          <a:ext uri="{FF2B5EF4-FFF2-40B4-BE49-F238E27FC236}">
                            <a16:creationId xmlns:a16="http://schemas.microsoft.com/office/drawing/2014/main" id="{9A6E0F9C-2326-0942-B014-6964FE2AAE0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1363" y="4170364"/>
                        <a:ext cx="4019550" cy="1550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53" name="Text Box 1037">
            <a:extLst>
              <a:ext uri="{FF2B5EF4-FFF2-40B4-BE49-F238E27FC236}">
                <a16:creationId xmlns:a16="http://schemas.microsoft.com/office/drawing/2014/main" id="{8B1C6044-DAF1-8B45-869D-208D40026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2875" y="2166939"/>
            <a:ext cx="293688" cy="274637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61454" name="Text Box 1038">
            <a:extLst>
              <a:ext uri="{FF2B5EF4-FFF2-40B4-BE49-F238E27FC236}">
                <a16:creationId xmlns:a16="http://schemas.microsoft.com/office/drawing/2014/main" id="{CCE0ADD0-C98C-2549-879D-A7F7282F5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8475" y="1862139"/>
            <a:ext cx="285750" cy="274637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61455" name="Text Box 1039">
            <a:extLst>
              <a:ext uri="{FF2B5EF4-FFF2-40B4-BE49-F238E27FC236}">
                <a16:creationId xmlns:a16="http://schemas.microsoft.com/office/drawing/2014/main" id="{A9DA807B-D9FA-1B47-901C-121FEF2A1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4675" y="3005139"/>
            <a:ext cx="285750" cy="274637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61456" name="Text Box 1040">
            <a:extLst>
              <a:ext uri="{FF2B5EF4-FFF2-40B4-BE49-F238E27FC236}">
                <a16:creationId xmlns:a16="http://schemas.microsoft.com/office/drawing/2014/main" id="{CA782AC3-4C0D-D14B-9E43-EC9EB94F4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2875" y="3309939"/>
            <a:ext cx="293688" cy="274637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>
                <a:latin typeface="Times New Roman" panose="02020603050405020304" pitchFamily="18" charset="0"/>
              </a:rPr>
              <a:t>D</a:t>
            </a:r>
          </a:p>
        </p:txBody>
      </p:sp>
      <p:graphicFrame>
        <p:nvGraphicFramePr>
          <p:cNvPr id="61457" name="Object 1041">
            <a:extLst>
              <a:ext uri="{FF2B5EF4-FFF2-40B4-BE49-F238E27FC236}">
                <a16:creationId xmlns:a16="http://schemas.microsoft.com/office/drawing/2014/main" id="{4BFFCB51-C7ED-E248-B3B1-45FAB746968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73276" y="5726113"/>
          <a:ext cx="39655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72" name="Equation" r:id="rId11" imgW="73431400" imgH="10236200" progId="Equation.DSMT4">
                  <p:embed/>
                </p:oleObj>
              </mc:Choice>
              <mc:Fallback>
                <p:oleObj name="Equation" r:id="rId11" imgW="73431400" imgH="10236200" progId="Equation.DSMT4">
                  <p:embed/>
                  <p:pic>
                    <p:nvPicPr>
                      <p:cNvPr id="61457" name="Object 1041">
                        <a:extLst>
                          <a:ext uri="{FF2B5EF4-FFF2-40B4-BE49-F238E27FC236}">
                            <a16:creationId xmlns:a16="http://schemas.microsoft.com/office/drawing/2014/main" id="{4BFFCB51-C7ED-E248-B3B1-45FAB746968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3276" y="5726113"/>
                        <a:ext cx="396557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ATAP Blue Footer">
  <a:themeElements>
    <a:clrScheme name="ATAP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chemeClr val="tx2"/>
            </a:solidFill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358B244146E34A813992E460A1B3EF" ma:contentTypeVersion="1" ma:contentTypeDescription="Create a new document." ma:contentTypeScope="" ma:versionID="e868918292968782def743215e7a7419">
  <xsd:schema xmlns:xsd="http://www.w3.org/2001/XMLSchema" xmlns:xs="http://www.w3.org/2001/XMLSchema" xmlns:p="http://schemas.microsoft.com/office/2006/metadata/properties" xmlns:ns2="http://schemas.microsoft.com/sharepoint/v4" targetNamespace="http://schemas.microsoft.com/office/2006/metadata/properties" ma:root="true" ma:fieldsID="c79c8594d4fa4c9fd200c91a62336472" ns2:_=""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8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5D82521-1CBF-49FC-9435-76F5C9CF1BAD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purl.org/dc/terms/"/>
    <ds:schemaRef ds:uri="http://www.w3.org/XML/1998/namespace"/>
    <ds:schemaRef ds:uri="http://schemas.microsoft.com/sharepoint/v4"/>
    <ds:schemaRef ds:uri="http://purl.org/dc/dcmitype/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010B105F-D918-47BC-82EE-BE09452B7DD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FB2EB1E-EC3E-4FDB-A68C-0FFF1165C8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43265</TotalTime>
  <Words>8332</Words>
  <Application>Microsoft Macintosh PowerPoint</Application>
  <PresentationFormat>Widescreen</PresentationFormat>
  <Paragraphs>1393</Paragraphs>
  <Slides>115</Slides>
  <Notes>4</Notes>
  <HiddenSlides>0</HiddenSlides>
  <MMClips>4</MMClips>
  <ScaleCrop>false</ScaleCrop>
  <HeadingPairs>
    <vt:vector size="8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8</vt:i4>
      </vt:variant>
      <vt:variant>
        <vt:lpstr>Slide Titles</vt:lpstr>
      </vt:variant>
      <vt:variant>
        <vt:i4>115</vt:i4>
      </vt:variant>
    </vt:vector>
  </HeadingPairs>
  <TitlesOfParts>
    <vt:vector size="144" baseType="lpstr">
      <vt:lpstr>Arial</vt:lpstr>
      <vt:lpstr>Arial Narrow</vt:lpstr>
      <vt:lpstr>Arial Narrow Bold</vt:lpstr>
      <vt:lpstr>Calibri</vt:lpstr>
      <vt:lpstr>Cambria</vt:lpstr>
      <vt:lpstr>Cambria Math</vt:lpstr>
      <vt:lpstr>Courier New</vt:lpstr>
      <vt:lpstr>Franklin Gothic Book</vt:lpstr>
      <vt:lpstr>Franklin Gothic Medium</vt:lpstr>
      <vt:lpstr>Gill Sans</vt:lpstr>
      <vt:lpstr>Gill Sans SemiBold</vt:lpstr>
      <vt:lpstr>Helvetica</vt:lpstr>
      <vt:lpstr>Helvetica Light</vt:lpstr>
      <vt:lpstr>Lucida Grande</vt:lpstr>
      <vt:lpstr>Menlo</vt:lpstr>
      <vt:lpstr>SWRomns</vt:lpstr>
      <vt:lpstr>Symbol</vt:lpstr>
      <vt:lpstr>Times</vt:lpstr>
      <vt:lpstr>Times New Roman</vt:lpstr>
      <vt:lpstr>Wingdings</vt:lpstr>
      <vt:lpstr>ATAP Blue Footer</vt:lpstr>
      <vt:lpstr>Graph</vt:lpstr>
      <vt:lpstr>MathType 5.0 Equation</vt:lpstr>
      <vt:lpstr>Bitmap Image</vt:lpstr>
      <vt:lpstr>Microsoft Excel Chart</vt:lpstr>
      <vt:lpstr>Microsoft Equation 3.0</vt:lpstr>
      <vt:lpstr>Microsoft Word Document</vt:lpstr>
      <vt:lpstr>Microsoft Excel Worksheet</vt:lpstr>
      <vt:lpstr>Photo Editor Photo</vt:lpstr>
      <vt:lpstr> </vt:lpstr>
      <vt:lpstr>Outline</vt:lpstr>
      <vt:lpstr>Insertion devices as Synchrotron Radiation Sources</vt:lpstr>
      <vt:lpstr>Dedicated SR sources</vt:lpstr>
      <vt:lpstr>Undulator and Wiggler characteristics: Field properties</vt:lpstr>
      <vt:lpstr>Undulator and Wiggler characteristics: Radiation properties</vt:lpstr>
      <vt:lpstr>Example applications</vt:lpstr>
      <vt:lpstr>Undulators Are Used To Produce High Brightness Synchrotron Radiation</vt:lpstr>
      <vt:lpstr>Electron beam energy and photon energy and tunability impacted by technology </vt:lpstr>
      <vt:lpstr>A brief review of the historical role of superconducting insertion devices</vt:lpstr>
      <vt:lpstr>LBNL-SLAC Helical Undulator Design – considered early in the development of the LCLS</vt:lpstr>
      <vt:lpstr>Undulator evolution</vt:lpstr>
      <vt:lpstr>A variety of technologies exist to produce undulating fields, with permanent magnet systems serving as the workhorse</vt:lpstr>
      <vt:lpstr>Superconducting undulators – general approach</vt:lpstr>
      <vt:lpstr>Performance considerations Motivation for Nb3Sn SCU’s</vt:lpstr>
      <vt:lpstr>Low-temperature superconductors of interest (circa 2003): NbTi with Artificial Pinning (APC), Nb3Sn</vt:lpstr>
      <vt:lpstr>Nb3Sn superconductors </vt:lpstr>
      <vt:lpstr>Technical issues with superconducting ID’s</vt:lpstr>
      <vt:lpstr>Improvements in field quality from detailed understanding of error sources and optimized tuning</vt:lpstr>
      <vt:lpstr>Several Local Field Correction Methods Have Been Proposed And Tested</vt:lpstr>
      <vt:lpstr>Tuning of superconducting undulators using active correction techniques</vt:lpstr>
      <vt:lpstr>SCU tuning can accommodate typical manufacturing errors  with a single active circuit </vt:lpstr>
      <vt:lpstr>Switch-Based Tuning Concept enables correction of local field errors that impact trajectory and phase</vt:lpstr>
      <vt:lpstr>Current path can be made via lithography on YBCO Tapes</vt:lpstr>
      <vt:lpstr>Corrector Fabrication</vt:lpstr>
      <vt:lpstr>Cryogenic design options</vt:lpstr>
      <vt:lpstr>Beam heating</vt:lpstr>
      <vt:lpstr>Beam heating impact on performance</vt:lpstr>
      <vt:lpstr>Nb3Sn Undulators Have Challenging Quench Protection Requirements Due to High Current Density</vt:lpstr>
      <vt:lpstr>Quench Protection is a major issue for Nb3Sn SCUs due to the high current density of the wire</vt:lpstr>
      <vt:lpstr>Progress on Technology front - Modeling capabilities continue to be developed that have broad applicability to superconducting magnet technology</vt:lpstr>
      <vt:lpstr>Quench Protection System Layout</vt:lpstr>
      <vt:lpstr>Numerical Simulation Of Quench Behavior</vt:lpstr>
      <vt:lpstr>Calculated performance curves for NbTi conductors</vt:lpstr>
      <vt:lpstr>Calculated performance curves for Nb3Sn conductors</vt:lpstr>
      <vt:lpstr>Competing technologies</vt:lpstr>
      <vt:lpstr>Superconducting Undulator Motivation</vt:lpstr>
      <vt:lpstr>SCU’s Provide Much Higher Fields than PMUs</vt:lpstr>
      <vt:lpstr>SCU Advantage – LCLS-II</vt:lpstr>
      <vt:lpstr>Planar vs. Helical FEL</vt:lpstr>
      <vt:lpstr>“TW-FEL” with SCU &amp; Cu-Linac (LCLS-II)</vt:lpstr>
      <vt:lpstr>Relevance to ILC Design</vt:lpstr>
      <vt:lpstr>History of Nb3Sn for SCUs at LBNL</vt:lpstr>
      <vt:lpstr>Undulator Layout</vt:lpstr>
      <vt:lpstr>Undulator components</vt:lpstr>
      <vt:lpstr>Coil Optimization</vt:lpstr>
      <vt:lpstr>End Designs and Non-Ideal Effects</vt:lpstr>
      <vt:lpstr>Global Field Effects</vt:lpstr>
      <vt:lpstr>Global Field Correction</vt:lpstr>
      <vt:lpstr>Local End Kick Correction</vt:lpstr>
      <vt:lpstr>Conductor Selection and Heat Treatment</vt:lpstr>
      <vt:lpstr>Undulator Coil Fabrication: Magnet Core</vt:lpstr>
      <vt:lpstr>Undulator Assembly (Cooling System)</vt:lpstr>
      <vt:lpstr>Final Undulator Assembly</vt:lpstr>
      <vt:lpstr>Coil Test Results (Training)</vt:lpstr>
      <vt:lpstr>Full Undulator Test Demonstrates That Current Target Can Be Achieved</vt:lpstr>
      <vt:lpstr>Coil Test Results (Magnet Protection)</vt:lpstr>
      <vt:lpstr>Magnetic Measurement Results</vt:lpstr>
      <vt:lpstr>YBCO Field Corrector Demonstration</vt:lpstr>
      <vt:lpstr>Design concept for FEL SCU module was developed by SLAC/ANL/LBNL</vt:lpstr>
      <vt:lpstr>Bifilar undulators are intriguing for some applications due to efficiency of photon production and intrinsic monochromatic radiation</vt:lpstr>
      <vt:lpstr>A very different approach may be viable for small-gap, short period undulator that leverages the ‘tape” architecture of YBCO </vt:lpstr>
      <vt:lpstr>Performance curves (calculated) for the HTS short period technology compared to PM and hybrid devices suggest regimes of strength</vt:lpstr>
      <vt:lpstr>A perspective on undulator technology development</vt:lpstr>
      <vt:lpstr>SCU R&amp;D Plan for LCLS-II (circa 2014)</vt:lpstr>
      <vt:lpstr>2 Prototype 1.5-m Superconducting Undulators</vt:lpstr>
      <vt:lpstr>SCU Cryo-Module Concept</vt:lpstr>
      <vt:lpstr>SCU System Concept</vt:lpstr>
      <vt:lpstr>Selective R&amp;D as Low-Cost Initiatives</vt:lpstr>
      <vt:lpstr>Motivation</vt:lpstr>
      <vt:lpstr>Superconductor options</vt:lpstr>
      <vt:lpstr>Conductor options</vt:lpstr>
      <vt:lpstr>Beam steering considerations</vt:lpstr>
      <vt:lpstr>End Design options and selection</vt:lpstr>
      <vt:lpstr>End design optimization</vt:lpstr>
      <vt:lpstr>Permeability effects</vt:lpstr>
      <vt:lpstr>End correctors for compensation: Correction of distributed dipole</vt:lpstr>
      <vt:lpstr>End correctors for compensation: Correction of end kicks</vt:lpstr>
      <vt:lpstr>Tuning for internal trajectory and phase errors</vt:lpstr>
      <vt:lpstr>Pole Errors</vt:lpstr>
      <vt:lpstr>Coil Errors</vt:lpstr>
      <vt:lpstr>Scaling of Trajectory and Phase Errors (random)</vt:lpstr>
      <vt:lpstr>Switch-Based Tuning Concept</vt:lpstr>
      <vt:lpstr>Current path via lithography on YBCO Tapes</vt:lpstr>
      <vt:lpstr>Possible tuning layouts</vt:lpstr>
      <vt:lpstr>Full Length Layout Concept</vt:lpstr>
      <vt:lpstr>Correction Configurations</vt:lpstr>
      <vt:lpstr>Example implementation (virtual)</vt:lpstr>
      <vt:lpstr>Pulsed wire measurements complement Hall-probe systems</vt:lpstr>
      <vt:lpstr>Conclusions</vt:lpstr>
      <vt:lpstr>EXTRA slides</vt:lpstr>
      <vt:lpstr>Strength of single-loop corrections</vt:lpstr>
      <vt:lpstr>Sensitivity to longitudinal position</vt:lpstr>
      <vt:lpstr>Brightness plots for devices based on different technologies with fixed period = 14mm.</vt:lpstr>
      <vt:lpstr>Brightness plots for devices based on different technologies, with fixed K=2  (the device period is defined by the technology) to provide harmonic overlap.</vt:lpstr>
      <vt:lpstr>Brightness plots for devices based on different technologies Device periods are defined to yield e1=800eV</vt:lpstr>
      <vt:lpstr>Polarization control Generating variable linear polarization</vt:lpstr>
      <vt:lpstr>Polarization control Generating variable linear polarization</vt:lpstr>
      <vt:lpstr>Polarization control Generating variable elliptic polarization</vt:lpstr>
      <vt:lpstr>With some switching… enhanced spectral range</vt:lpstr>
      <vt:lpstr>A conceptual design for the LBNL SC-EPU with minimal joints</vt:lpstr>
      <vt:lpstr>Spectral range and Brightness of example SC-EPU l=28mm device and PM-EPU l=32mm </vt:lpstr>
      <vt:lpstr>Undulators Are Used To Produce High Brightness Synchrotron Radiation</vt:lpstr>
      <vt:lpstr>Superconducting Undulators Lead To Undulator Higher Field Strength Over A Large Range of Period Lengths</vt:lpstr>
      <vt:lpstr>Nb3Sn Has Significant Performance Advantages For SCUs</vt:lpstr>
      <vt:lpstr>Undulator Coil Fabrication: Winding</vt:lpstr>
      <vt:lpstr>Undulator Coil Fabrication: Heat Treatment</vt:lpstr>
      <vt:lpstr>Undulator Coil Fabrication: Epoxy Impregnation</vt:lpstr>
      <vt:lpstr>Coil Testing</vt:lpstr>
      <vt:lpstr>Use of Acoustic Sensors For Determining Quench Locations</vt:lpstr>
      <vt:lpstr>Quench Localization</vt:lpstr>
      <vt:lpstr>Local Field Correction Methods</vt:lpstr>
      <vt:lpstr>Magnetic Measurements Performed at Argonne National Laboratory</vt:lpstr>
      <vt:lpstr>Concept For Integrated System For FELs</vt:lpstr>
      <vt:lpstr>Conclusions and Status of Nb3Sn Superconducting Undulator R&amp;D</vt:lpstr>
    </vt:vector>
  </TitlesOfParts>
  <Company>SLAC National Accelerator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Kicking the Can Down the Road (SCU’s)…</dc:title>
  <dc:creator>Emma, Paul J.</dc:creator>
  <cp:lastModifiedBy>soprestemon</cp:lastModifiedBy>
  <cp:revision>1500</cp:revision>
  <cp:lastPrinted>2014-10-06T18:33:56Z</cp:lastPrinted>
  <dcterms:created xsi:type="dcterms:W3CDTF">2014-06-11T15:11:29Z</dcterms:created>
  <dcterms:modified xsi:type="dcterms:W3CDTF">2022-01-26T21:40:01Z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0x0101002E358B244146E34A813992E460A1B3EF</vt:lpwstr>
  </property>
</Properties>
</file>