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9" r:id="rId2"/>
    <p:sldId id="321" r:id="rId3"/>
    <p:sldId id="322" r:id="rId4"/>
    <p:sldId id="325" r:id="rId5"/>
    <p:sldId id="326" r:id="rId6"/>
    <p:sldId id="328" r:id="rId7"/>
    <p:sldId id="327" r:id="rId8"/>
    <p:sldId id="329" r:id="rId9"/>
    <p:sldId id="323" r:id="rId10"/>
    <p:sldId id="32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chno, Mariusz" initials="JM" lastIdx="1" clrIdx="0">
    <p:extLst>
      <p:ext uri="{19B8F6BF-5375-455C-9EA6-DF929625EA0E}">
        <p15:presenceInfo xmlns:p15="http://schemas.microsoft.com/office/powerpoint/2012/main" userId="Juchno, Marius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F0"/>
    <a:srgbClr val="000000"/>
    <a:srgbClr val="66FF33"/>
    <a:srgbClr val="505357"/>
    <a:srgbClr val="0058A6"/>
    <a:srgbClr val="094769"/>
    <a:srgbClr val="118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82" autoAdjust="0"/>
  </p:normalViewPr>
  <p:slideViewPr>
    <p:cSldViewPr>
      <p:cViewPr varScale="1">
        <p:scale>
          <a:sx n="105" d="100"/>
          <a:sy n="105" d="100"/>
        </p:scale>
        <p:origin x="61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CAC2A-6F73-C54A-AD32-F1F7A66AE92F}" type="datetime1">
              <a:rPr lang="en-US" smtClean="0"/>
              <a:t>2022-01-10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C057-B219-174B-AAF8-960890E59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5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BE6DB-1362-9D4D-B51B-20E1914E0251}" type="datetime1">
              <a:rPr lang="en-US" smtClean="0"/>
              <a:t>2022-01-10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A670D-0121-F840-B8A7-B5F28CFC5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9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12192000" cy="633548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599" y="2677880"/>
            <a:ext cx="109728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939596"/>
            <a:ext cx="10972800" cy="63240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Author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678793"/>
            <a:ext cx="10972800" cy="6286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Sub-title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457" y="186640"/>
            <a:ext cx="3789783" cy="10203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855" y="120354"/>
            <a:ext cx="1663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omple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5121" y="5429913"/>
            <a:ext cx="12216384" cy="1447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015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>
            <a:lvl1pPr algn="l">
              <a:defRPr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67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1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Section heading – option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7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514601"/>
            <a:ext cx="4876800" cy="1362075"/>
          </a:xfrm>
        </p:spPr>
        <p:txBody>
          <a:bodyPr anchor="t"/>
          <a:lstStyle>
            <a:lvl1pPr algn="r">
              <a:defRPr sz="4000" b="1" cap="none" baseline="0"/>
            </a:lvl1pPr>
          </a:lstStyle>
          <a:p>
            <a:r>
              <a:rPr lang="en-US" dirty="0" smtClean="0"/>
              <a:t>Section heading – option 2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994400" y="2362200"/>
            <a:ext cx="0" cy="167640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99200" y="2545960"/>
            <a:ext cx="4978400" cy="914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Section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8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5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399" y="3922520"/>
            <a:ext cx="5384800" cy="2127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399" y="3922520"/>
            <a:ext cx="5384800" cy="212719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16002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197600" y="16002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42561" y="6400801"/>
            <a:ext cx="688900" cy="365125"/>
          </a:xfrm>
          <a:prstGeom prst="rect">
            <a:avLst/>
          </a:prstGeo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6"/>
            <a:ext cx="865848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93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66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650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13" y="6323775"/>
            <a:ext cx="12221599" cy="546095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</a:ln>
          <a:effectLst/>
        </p:spPr>
        <p:txBody>
          <a:bodyPr lIns="91416" tIns="45709" rIns="91416" bIns="45709" anchor="ctr"/>
          <a:lstStyle/>
          <a:p>
            <a:pPr marL="0" marR="0" lvl="0" indent="0" algn="ctr" defTabSz="457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45708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401"/>
            <a:ext cx="10972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 descr="RGB_White-Seal_White-Mark_SC_Horizontal–400dpi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1" y="6457861"/>
            <a:ext cx="2093957" cy="26361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542561" y="6400801"/>
            <a:ext cx="688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60E43B-7F43-FA45-AAB7-E054FD6CC4E3}" type="slidenum">
              <a:rPr lang="en-US" sz="1000" smtClean="0">
                <a:solidFill>
                  <a:schemeClr val="bg1"/>
                </a:solidFill>
                <a:latin typeface="Franklin Gothic Book"/>
              </a:rPr>
              <a:pPr/>
              <a:t>‹#›</a:t>
            </a:fld>
            <a:endParaRPr lang="en-US" sz="1000" dirty="0">
              <a:solidFill>
                <a:schemeClr val="bg1"/>
              </a:solidFill>
              <a:latin typeface="Franklin Gothic Book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52" y="6344836"/>
            <a:ext cx="865848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2" r:id="rId5"/>
    <p:sldLayoutId id="2147483660" r:id="rId6"/>
    <p:sldLayoutId id="2147483653" r:id="rId7"/>
    <p:sldLayoutId id="2147483654" r:id="rId8"/>
    <p:sldLayoutId id="2147483659" r:id="rId9"/>
    <p:sldLayoutId id="214748365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CCT6 coil </a:t>
            </a:r>
            <a:r>
              <a:rPr lang="en-US" dirty="0" smtClean="0"/>
              <a:t>with contact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en-US" dirty="0" smtClean="0"/>
              <a:t>and utility 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Mariusz Juchno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2022-01-11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36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method of constraining the conductor motion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1968972"/>
            <a:ext cx="4038600" cy="378842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Shim geometry +/- angle</a:t>
            </a:r>
          </a:p>
          <a:p>
            <a:r>
              <a:rPr lang="en-US" dirty="0" smtClean="0"/>
              <a:t>Shim material G10</a:t>
            </a:r>
          </a:p>
          <a:p>
            <a:r>
              <a:rPr lang="en-US" dirty="0" smtClean="0"/>
              <a:t>No fake shim to constrain conductor motion</a:t>
            </a:r>
          </a:p>
          <a:p>
            <a:r>
              <a:rPr lang="en-US" dirty="0" smtClean="0"/>
              <a:t>Conductor and rib node are coupled on the layer OD</a:t>
            </a:r>
          </a:p>
          <a:p>
            <a:pPr lvl="1"/>
            <a:r>
              <a:rPr lang="en-US" dirty="0" smtClean="0"/>
              <a:t>Nodes CSYS rotated to cylindrical with NROTAT</a:t>
            </a:r>
          </a:p>
          <a:p>
            <a:pPr lvl="1"/>
            <a:r>
              <a:rPr lang="en-US" dirty="0" smtClean="0"/>
              <a:t>ONLY UR is coupled (UX for a CSYS 1 oriented node)</a:t>
            </a:r>
          </a:p>
          <a:p>
            <a:pPr lvl="1"/>
            <a:r>
              <a:rPr lang="en-US" dirty="0" smtClean="0"/>
              <a:t>All conductors except pole-turn have 2 nodes (pole-turn conductor only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geometry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Schematic view with exaggerated gaps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81200" y="2229360"/>
            <a:ext cx="4040188" cy="3842319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ANSYS geometry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52964" y="2174875"/>
            <a:ext cx="2073899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6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elements between conductor and mandrel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81200" y="1979873"/>
            <a:ext cx="4038600" cy="3766619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26760" y="965266"/>
            <a:ext cx="5227040" cy="363644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Goal – simulating fully bonded and fully de-bonded case</a:t>
            </a:r>
          </a:p>
          <a:p>
            <a:r>
              <a:rPr lang="en-US" dirty="0" smtClean="0"/>
              <a:t>Interlayer shim angle (optimization ongoing)</a:t>
            </a:r>
          </a:p>
          <a:p>
            <a:pPr lvl="1"/>
            <a:r>
              <a:rPr lang="en-US" dirty="0" smtClean="0"/>
              <a:t>Current angles (</a:t>
            </a:r>
            <a:r>
              <a:rPr lang="en-US" dirty="0" err="1" smtClean="0"/>
              <a:t>deg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45, 75, 80, 80</a:t>
            </a:r>
            <a:endParaRPr lang="en-US" sz="1400" dirty="0"/>
          </a:p>
          <a:p>
            <a:pPr lvl="1"/>
            <a:r>
              <a:rPr lang="en-US" dirty="0" smtClean="0"/>
              <a:t>Early indication: the closer to 90 </a:t>
            </a:r>
            <a:r>
              <a:rPr lang="en-US" dirty="0" err="1" smtClean="0"/>
              <a:t>deg</a:t>
            </a:r>
            <a:r>
              <a:rPr lang="en-US" dirty="0" smtClean="0"/>
              <a:t> the better</a:t>
            </a:r>
          </a:p>
          <a:p>
            <a:r>
              <a:rPr lang="en-US" dirty="0" smtClean="0"/>
              <a:t>Radial coupling on the layer ID prevents convergence problems</a:t>
            </a:r>
          </a:p>
          <a:p>
            <a:pPr lvl="1"/>
            <a:r>
              <a:rPr lang="en-US" dirty="0" smtClean="0"/>
              <a:t>Details in backup</a:t>
            </a:r>
          </a:p>
          <a:p>
            <a:pPr lvl="1"/>
            <a:r>
              <a:rPr lang="en-US" dirty="0" smtClean="0"/>
              <a:t>Minor stress artifacts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6740964" y="4730592"/>
            <a:ext cx="2139000" cy="1940719"/>
            <a:chOff x="4869492" y="4593431"/>
            <a:chExt cx="2139000" cy="1940719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27174" t="58391" r="55441" b="24649"/>
            <a:stretch/>
          </p:blipFill>
          <p:spPr>
            <a:xfrm>
              <a:off x="4876800" y="4610100"/>
              <a:ext cx="2114550" cy="1924050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cxnSp>
          <p:nvCxnSpPr>
            <p:cNvPr id="16" name="Straight Connector 15"/>
            <p:cNvCxnSpPr/>
            <p:nvPr/>
          </p:nvCxnSpPr>
          <p:spPr>
            <a:xfrm flipH="1">
              <a:off x="5100638" y="5057775"/>
              <a:ext cx="1147762" cy="1109663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5210176" y="5162550"/>
              <a:ext cx="1147762" cy="1109663"/>
            </a:xfrm>
            <a:prstGeom prst="line">
              <a:avLst/>
            </a:prstGeom>
            <a:ln>
              <a:solidFill>
                <a:srgbClr val="FFFF0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5133975" y="6169818"/>
              <a:ext cx="66676" cy="76201"/>
            </a:xfrm>
            <a:prstGeom prst="line">
              <a:avLst/>
            </a:prstGeom>
            <a:ln>
              <a:solidFill>
                <a:srgbClr val="66FF33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776912" y="4600575"/>
              <a:ext cx="595313" cy="566738"/>
            </a:xfrm>
            <a:prstGeom prst="line">
              <a:avLst/>
            </a:prstGeom>
            <a:ln>
              <a:solidFill>
                <a:srgbClr val="FF29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07944" y="5195888"/>
              <a:ext cx="595313" cy="747712"/>
            </a:xfrm>
            <a:prstGeom prst="line">
              <a:avLst/>
            </a:prstGeom>
            <a:ln>
              <a:solidFill>
                <a:srgbClr val="FF29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74544" y="4593431"/>
              <a:ext cx="595313" cy="566738"/>
            </a:xfrm>
            <a:prstGeom prst="line">
              <a:avLst/>
            </a:prstGeom>
            <a:ln>
              <a:solidFill>
                <a:srgbClr val="FF29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05576" y="5188744"/>
              <a:ext cx="492918" cy="633412"/>
            </a:xfrm>
            <a:prstGeom prst="line">
              <a:avLst/>
            </a:prstGeom>
            <a:ln>
              <a:solidFill>
                <a:srgbClr val="FF29F0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18949915">
              <a:off x="5531642" y="5214937"/>
              <a:ext cx="6548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FF00"/>
                  </a:solidFill>
                  <a:latin typeface="Calibri"/>
                  <a:cs typeface="Calibri"/>
                </a:rPr>
                <a:t>azimuthal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 rot="18949915">
              <a:off x="5734049" y="5424488"/>
              <a:ext cx="65484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FF00"/>
                  </a:solidFill>
                  <a:latin typeface="Calibri"/>
                  <a:cs typeface="Calibri"/>
                </a:rPr>
                <a:t>azimuthal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2675939">
              <a:off x="4869492" y="6182256"/>
              <a:ext cx="5071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66FF33"/>
                  </a:solidFill>
                  <a:latin typeface="Calibri"/>
                  <a:cs typeface="Calibri"/>
                </a:rPr>
                <a:t>radial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 rot="2675939">
              <a:off x="6000736" y="4961010"/>
              <a:ext cx="10077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rgbClr val="FF29F0"/>
                  </a:solidFill>
                  <a:latin typeface="Calibri"/>
                  <a:cs typeface="Calibri"/>
                </a:rPr>
                <a:t>between layers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870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Azimuthal Stress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8023" y="1353566"/>
            <a:ext cx="2525977" cy="3481141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53891" y="1361194"/>
            <a:ext cx="2523151" cy="348114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264245" y="1343174"/>
            <a:ext cx="2542200" cy="349153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6918320" y="1350803"/>
            <a:ext cx="2535571" cy="34915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70901" y="881509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Standard contacts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9796" y="881509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Bonded contacts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46" y="4974341"/>
            <a:ext cx="1588974" cy="331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5727" y="2301964"/>
            <a:ext cx="1802912" cy="1919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1127" y="4948084"/>
            <a:ext cx="1619649" cy="3435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9597" y="4948084"/>
            <a:ext cx="1619649" cy="331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53891" y="4989644"/>
            <a:ext cx="1595109" cy="32515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1" y="538512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+10/-50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27545" y="5349970"/>
            <a:ext cx="1703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+10/-100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0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Stress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9225" y="1266582"/>
            <a:ext cx="2517869" cy="348245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48800" y="1266581"/>
            <a:ext cx="2514600" cy="3482451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228600" y="1256186"/>
            <a:ext cx="2562337" cy="3492846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6815988" y="1256186"/>
            <a:ext cx="2577288" cy="349284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255" y="4895745"/>
            <a:ext cx="1688496" cy="3452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473" y="4914794"/>
            <a:ext cx="1625727" cy="3577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01" y="4900507"/>
            <a:ext cx="1657112" cy="35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09649" y="4914795"/>
            <a:ext cx="1644558" cy="3326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65727" y="2301964"/>
            <a:ext cx="1802912" cy="19198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23301" y="780272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Standard contacts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2196" y="780272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Bonded contacts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1" y="538512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+30/-10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27545" y="5349970"/>
            <a:ext cx="1703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+10/-70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801" y="542217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+60/-10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58545" y="5387021"/>
            <a:ext cx="1703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  <a:latin typeface="Calibri"/>
                <a:cs typeface="Calibri"/>
              </a:rPr>
              <a:t>+50/-70 MPa?</a:t>
            </a:r>
            <a:endParaRPr lang="en-US" sz="1600" dirty="0" smtClean="0">
              <a:solidFill>
                <a:srgbClr val="7030A0"/>
              </a:solidFill>
              <a:latin typeface="Calibri"/>
              <a:cs typeface="Calibri"/>
            </a:endParaRPr>
          </a:p>
        </p:txBody>
      </p:sp>
      <p:pic>
        <p:nvPicPr>
          <p:cNvPr id="23" name="Content Placeholder 9"/>
          <p:cNvPicPr>
            <a:picLocks noChangeAspect="1"/>
          </p:cNvPicPr>
          <p:nvPr/>
        </p:nvPicPr>
        <p:blipFill rotWithShape="1">
          <a:blip r:embed="rId3"/>
          <a:srcRect l="36642" t="66620" r="42146" b="24628"/>
          <a:stretch/>
        </p:blipFill>
        <p:spPr>
          <a:xfrm>
            <a:off x="8314562" y="5828145"/>
            <a:ext cx="1614608" cy="922633"/>
          </a:xfrm>
          <a:prstGeom prst="rect">
            <a:avLst/>
          </a:prstGeom>
          <a:ln w="28575">
            <a:solidFill>
              <a:srgbClr val="FF29F0"/>
            </a:solidFill>
            <a:prstDash val="dash"/>
          </a:ln>
        </p:spPr>
      </p:pic>
      <p:sp>
        <p:nvSpPr>
          <p:cNvPr id="24" name="Rectangle 23"/>
          <p:cNvSpPr/>
          <p:nvPr/>
        </p:nvSpPr>
        <p:spPr>
          <a:xfrm>
            <a:off x="10542562" y="3581400"/>
            <a:ext cx="333084" cy="228600"/>
          </a:xfrm>
          <a:prstGeom prst="rect">
            <a:avLst/>
          </a:prstGeom>
          <a:noFill/>
          <a:ln w="9525">
            <a:solidFill>
              <a:srgbClr val="FF29F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86091" y="5789147"/>
            <a:ext cx="1801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Stress artifacts due to coupling</a:t>
            </a:r>
            <a:endParaRPr lang="en-US" sz="14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4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658600" cy="1143000"/>
          </a:xfrm>
        </p:spPr>
        <p:txBody>
          <a:bodyPr/>
          <a:lstStyle/>
          <a:p>
            <a:r>
              <a:rPr lang="en-US" dirty="0" smtClean="0"/>
              <a:t>Radial displacement (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undeformed</a:t>
            </a:r>
            <a:r>
              <a:rPr lang="en-US" dirty="0" smtClean="0"/>
              <a:t> RT geom.)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48239" y="1265123"/>
            <a:ext cx="2691540" cy="3657245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62937" y="1265123"/>
            <a:ext cx="2740545" cy="365724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591312" y="1189685"/>
            <a:ext cx="2695073" cy="366816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6103111" y="1210512"/>
            <a:ext cx="2701101" cy="366816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963" y="4934561"/>
            <a:ext cx="1411865" cy="18229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3277" y="4930445"/>
            <a:ext cx="1438912" cy="18175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829" y="4922368"/>
            <a:ext cx="1455141" cy="182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20200" y="4953762"/>
            <a:ext cx="1422684" cy="1812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218735" y="863747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Standard contacts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37630" y="863747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Bonded contacts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455" y="2268835"/>
            <a:ext cx="80644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+77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7410" y="2576612"/>
            <a:ext cx="87539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1007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52733" y="3059578"/>
            <a:ext cx="80644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77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1" y="1907811"/>
            <a:ext cx="91440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+328 um</a:t>
            </a:r>
            <a:endParaRPr lang="en-US" sz="14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21287" y="2653058"/>
            <a:ext cx="87539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1071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34761" y="3024953"/>
            <a:ext cx="806440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76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90822" y="1171523"/>
            <a:ext cx="87539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866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57207" y="1356806"/>
            <a:ext cx="875399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lang="en-US" sz="1400" dirty="0" smtClean="0">
                <a:solidFill>
                  <a:srgbClr val="000000"/>
                </a:solidFill>
                <a:latin typeface="Calibri"/>
                <a:cs typeface="Calibri"/>
              </a:rPr>
              <a:t>817 um</a:t>
            </a:r>
            <a:endParaRPr lang="en-US" sz="14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4518" y="2459414"/>
            <a:ext cx="1739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  <a:latin typeface="Calibri"/>
                <a:cs typeface="Calibri"/>
              </a:rPr>
              <a:t>Underestimated L1 mandrel rigidly </a:t>
            </a:r>
            <a:r>
              <a:rPr lang="en-US" sz="1100" dirty="0" smtClean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br>
              <a:rPr lang="en-US" sz="11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1100" dirty="0" smtClean="0">
                <a:solidFill>
                  <a:srgbClr val="FF0000"/>
                </a:solidFill>
                <a:latin typeface="Calibri"/>
                <a:cs typeface="Calibri"/>
              </a:rPr>
              <a:t> 45deg shim</a:t>
            </a:r>
            <a:br>
              <a:rPr lang="en-US" sz="11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endParaRPr lang="en-US" sz="11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5852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Mandrel stress (azimuthal)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9807" y="1220652"/>
            <a:ext cx="2356057" cy="3189804"/>
          </a:xfrm>
          <a:prstGeom prst="rect">
            <a:avLst/>
          </a:prstGeom>
        </p:spPr>
      </p:pic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1600" y="1164464"/>
            <a:ext cx="2362200" cy="318980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0"/>
          </p:nvPr>
        </p:nvPicPr>
        <p:blipFill>
          <a:blip r:embed="rId4"/>
          <a:stretch>
            <a:fillRect/>
          </a:stretch>
        </p:blipFill>
        <p:spPr>
          <a:xfrm>
            <a:off x="793595" y="1177603"/>
            <a:ext cx="2336212" cy="319932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1"/>
          </p:nvPr>
        </p:nvPicPr>
        <p:blipFill>
          <a:blip r:embed="rId5"/>
          <a:stretch>
            <a:fillRect/>
          </a:stretch>
        </p:blipFill>
        <p:spPr>
          <a:xfrm>
            <a:off x="6582220" y="1140078"/>
            <a:ext cx="2368168" cy="31993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71" y="4485925"/>
            <a:ext cx="1332459" cy="1713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5567" y="4453505"/>
            <a:ext cx="1332459" cy="1724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000" y="4461133"/>
            <a:ext cx="1337544" cy="17088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53600" y="4458085"/>
            <a:ext cx="1362973" cy="16935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218735" y="863747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Standard contacts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7630" y="863747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Bonded contacts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9200" y="6119595"/>
            <a:ext cx="15385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Underestimated mandrel rigidity in 2D</a:t>
            </a:r>
            <a:b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3D 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analysis </a:t>
            </a:r>
            <a:r>
              <a:rPr lang="en-US" sz="1200" dirty="0" smtClean="0">
                <a:solidFill>
                  <a:srgbClr val="FF0000"/>
                </a:solidFill>
                <a:latin typeface="Calibri"/>
                <a:cs typeface="Calibri"/>
              </a:rPr>
              <a:t>needed</a:t>
            </a:r>
            <a:endParaRPr lang="en-US" sz="1200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9846433" y="1960559"/>
            <a:ext cx="228600" cy="304800"/>
          </a:xfrm>
          <a:prstGeom prst="ellipse">
            <a:avLst/>
          </a:prstGeom>
          <a:noFill/>
          <a:ln>
            <a:solidFill>
              <a:srgbClr val="FF29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1"/>
          </p:nvPr>
        </p:nvSpPr>
        <p:spPr>
          <a:xfrm>
            <a:off x="5715000" y="1600201"/>
            <a:ext cx="5867400" cy="4343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Shim analysis in progress</a:t>
            </a:r>
          </a:p>
          <a:p>
            <a:r>
              <a:rPr lang="en-US" sz="2400" dirty="0" smtClean="0"/>
              <a:t>Current shims</a:t>
            </a:r>
          </a:p>
          <a:p>
            <a:pPr lvl="1"/>
            <a:r>
              <a:rPr lang="en-US" sz="2000" dirty="0" smtClean="0"/>
              <a:t>Angles (</a:t>
            </a:r>
            <a:r>
              <a:rPr lang="en-US" sz="2000" dirty="0" err="1" smtClean="0"/>
              <a:t>deg</a:t>
            </a:r>
            <a:r>
              <a:rPr lang="en-US" sz="2000" dirty="0" smtClean="0"/>
              <a:t>) 45, 75, 80, 80</a:t>
            </a:r>
          </a:p>
          <a:p>
            <a:pPr lvl="1"/>
            <a:r>
              <a:rPr lang="en-US" sz="2000" dirty="0" smtClean="0"/>
              <a:t>Stress (MPa) CD -318/+134, MF -344/+210</a:t>
            </a:r>
          </a:p>
          <a:p>
            <a:r>
              <a:rPr lang="en-US" sz="2400" dirty="0" smtClean="0"/>
              <a:t>Best case</a:t>
            </a:r>
          </a:p>
          <a:p>
            <a:pPr lvl="1"/>
            <a:r>
              <a:rPr lang="en-US" sz="2000" dirty="0" smtClean="0"/>
              <a:t>Angles (</a:t>
            </a:r>
            <a:r>
              <a:rPr lang="en-US" sz="2000" dirty="0" err="1" smtClean="0"/>
              <a:t>deg</a:t>
            </a:r>
            <a:r>
              <a:rPr lang="en-US" sz="2000" dirty="0" smtClean="0"/>
              <a:t>) 90 in all layers</a:t>
            </a:r>
          </a:p>
          <a:p>
            <a:pPr lvl="1"/>
            <a:r>
              <a:rPr lang="en-US" sz="2000" dirty="0" smtClean="0"/>
              <a:t>Stress (MPa) CD -301/+98, MF -325/+243 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1734800" cy="1143000"/>
          </a:xfrm>
        </p:spPr>
        <p:txBody>
          <a:bodyPr/>
          <a:lstStyle/>
          <a:p>
            <a:r>
              <a:rPr lang="en-US" sz="4000" dirty="0" smtClean="0"/>
              <a:t>Mandrel stress (azimuthal, shims angle, bonded only)</a:t>
            </a:r>
            <a:endParaRPr lang="en-US" sz="40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29807" y="1220652"/>
            <a:ext cx="2356057" cy="3189804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0"/>
          </p:nvPr>
        </p:nvPicPr>
        <p:blipFill>
          <a:blip r:embed="rId3"/>
          <a:stretch>
            <a:fillRect/>
          </a:stretch>
        </p:blipFill>
        <p:spPr>
          <a:xfrm>
            <a:off x="793595" y="1177603"/>
            <a:ext cx="2336212" cy="31993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71" y="4485925"/>
            <a:ext cx="1332459" cy="17138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5567" y="4453505"/>
            <a:ext cx="1332459" cy="17240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37630" y="863747"/>
            <a:ext cx="2752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Bonded contacts</a:t>
            </a:r>
          </a:p>
        </p:txBody>
      </p:sp>
    </p:spTree>
    <p:extLst>
      <p:ext uri="{BB962C8B-B14F-4D97-AF65-F5344CB8AC3E}">
        <p14:creationId xmlns:p14="http://schemas.microsoft.com/office/powerpoint/2010/main" val="61935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86108"/>
      </p:ext>
    </p:extLst>
  </p:cSld>
  <p:clrMapOvr>
    <a:masterClrMapping/>
  </p:clrMapOvr>
</p:sld>
</file>

<file path=ppt/theme/theme1.xml><?xml version="1.0" encoding="utf-8"?>
<a:theme xmlns:a="http://schemas.openxmlformats.org/drawingml/2006/main" name="ALS Template">
  <a:themeElements>
    <a:clrScheme name="ALS Theme">
      <a:dk1>
        <a:srgbClr val="00395A"/>
      </a:dk1>
      <a:lt1>
        <a:srgbClr val="FFFFFF"/>
      </a:lt1>
      <a:dk2>
        <a:srgbClr val="006BA6"/>
      </a:dk2>
      <a:lt2>
        <a:srgbClr val="63666A"/>
      </a:lt2>
      <a:accent1>
        <a:srgbClr val="E04E39"/>
      </a:accent1>
      <a:accent2>
        <a:srgbClr val="EAAA00"/>
      </a:accent2>
      <a:accent3>
        <a:srgbClr val="74AA50"/>
      </a:accent3>
      <a:accent4>
        <a:srgbClr val="00B5E2"/>
      </a:accent4>
      <a:accent5>
        <a:srgbClr val="007681"/>
      </a:accent5>
      <a:accent6>
        <a:srgbClr val="5D4777"/>
      </a:accent6>
      <a:hlink>
        <a:srgbClr val="D57800"/>
      </a:hlink>
      <a:folHlink>
        <a:srgbClr val="672E45"/>
      </a:folHlink>
    </a:clrScheme>
    <a:fontScheme name="ALS Fonts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chemeClr val="tx2"/>
            </a:solidFill>
            <a:latin typeface="Calibri"/>
            <a:cs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ALS-U Template Final 2017</Template>
  <TotalTime>14121</TotalTime>
  <Words>342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Franklin Gothic Book</vt:lpstr>
      <vt:lpstr>Lato</vt:lpstr>
      <vt:lpstr>ALS Template</vt:lpstr>
      <vt:lpstr>CCT6 coil with contact elements and utility structure</vt:lpstr>
      <vt:lpstr>Model geometry</vt:lpstr>
      <vt:lpstr>Contact elements between conductor and mandrel</vt:lpstr>
      <vt:lpstr>Azimuthal Stress</vt:lpstr>
      <vt:lpstr>Radial Stress</vt:lpstr>
      <vt:lpstr>Radial displacement (wrt undeformed RT geom.)</vt:lpstr>
      <vt:lpstr>Mandrel stress (azimuthal)</vt:lpstr>
      <vt:lpstr>Mandrel stress (azimuthal, shims angle, bonded only)</vt:lpstr>
      <vt:lpstr>BACKUP</vt:lpstr>
      <vt:lpstr>Alternative method of constraining the conductor motion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Bending Magnet Vacuum Chamber Interference with Chromatic Sextupole Yokes</dc:title>
  <dc:creator>Soezeri, Sultan Stefan</dc:creator>
  <cp:lastModifiedBy>Juchno, Mariusz</cp:lastModifiedBy>
  <cp:revision>91</cp:revision>
  <dcterms:created xsi:type="dcterms:W3CDTF">2018-03-29T16:57:21Z</dcterms:created>
  <dcterms:modified xsi:type="dcterms:W3CDTF">2022-01-11T16:55:24Z</dcterms:modified>
</cp:coreProperties>
</file>