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88" r:id="rId3"/>
    <p:sldId id="287" r:id="rId4"/>
    <p:sldId id="290" r:id="rId5"/>
    <p:sldId id="286" r:id="rId6"/>
    <p:sldId id="285" r:id="rId7"/>
    <p:sldId id="289" r:id="rId8"/>
    <p:sldId id="266" r:id="rId9"/>
    <p:sldId id="282" r:id="rId10"/>
    <p:sldId id="277" r:id="rId11"/>
    <p:sldId id="284" r:id="rId12"/>
    <p:sldId id="28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1B6D-07F0-4A41-B1F2-55264BF8AE5D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B3A2-931F-414B-9978-CD1BAA4C1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latin typeface="Franklin Gothic Medium" panose="020B06030201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>
                <a:latin typeface="Franklin Gothic Medium" panose="020B0603020102020204" pitchFamily="34" charset="0"/>
              </a:defRPr>
            </a:lvl2pPr>
            <a:lvl3pPr marL="458788" indent="-177800">
              <a:spcBef>
                <a:spcPts val="500"/>
              </a:spcBef>
              <a:defRPr>
                <a:latin typeface="Franklin Gothic Medium" panose="020B06030201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>
                <a:latin typeface="Franklin Gothic Medium" panose="020B06030201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46C8-D7B6-48D0-918E-B6AAEBDD6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9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9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311C-CC0E-4BDA-A75D-BAF4851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28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D79B-9347-47D1-9F3A-1E7C285D3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B706-D306-4AD6-AC32-4F7B38A8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5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B8E-7B1D-4B47-910E-ED5BCDD5F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02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57BD-73D3-4EE2-A83E-EF46D15CC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7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B32FA-5AFA-4B44-A1FB-BFC59C5EE5C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81925" cy="1143000"/>
          </a:xfrm>
        </p:spPr>
        <p:txBody>
          <a:bodyPr/>
          <a:lstStyle/>
          <a:p>
            <a:r>
              <a:rPr lang="en-US" dirty="0" smtClean="0"/>
              <a:t>Test summary for strands used in CCT3 and CCT4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3174" y="4876800"/>
            <a:ext cx="64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Dietderich</a:t>
            </a:r>
            <a:r>
              <a:rPr lang="en-US" dirty="0" smtClean="0"/>
              <a:t>, D. </a:t>
            </a:r>
            <a:r>
              <a:rPr lang="en-US" dirty="0" err="1" smtClean="0"/>
              <a:t>Arbelaez</a:t>
            </a:r>
            <a:r>
              <a:rPr lang="en-US" dirty="0" smtClean="0"/>
              <a:t>, H. </a:t>
            </a:r>
            <a:r>
              <a:rPr lang="en-US" dirty="0" err="1" smtClean="0"/>
              <a:t>Higley</a:t>
            </a:r>
            <a:r>
              <a:rPr lang="en-US" dirty="0" smtClean="0"/>
              <a:t>, A. Lin, I. Pong, X. Wang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4/</a:t>
            </a:r>
            <a:r>
              <a:rPr lang="en-US" altLang="en-US" dirty="0" smtClean="0"/>
              <a:t>19/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05B706-D306-4AD6-AC32-4F7B38A840C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81444" y="3505200"/>
            <a:ext cx="157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MDP Meeting </a:t>
            </a:r>
          </a:p>
          <a:p>
            <a:pPr algn="ctr"/>
            <a:r>
              <a:rPr lang="en-US" dirty="0" smtClean="0"/>
              <a:t>4/19/2017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4 – second one burned up at the bell/barrel transition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54" y="1573213"/>
            <a:ext cx="5825066" cy="436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Right Arrow 6"/>
          <p:cNvSpPr/>
          <p:nvPr/>
        </p:nvSpPr>
        <p:spPr bwMode="auto">
          <a:xfrm flipH="1">
            <a:off x="3962400" y="3854390"/>
            <a:ext cx="533400" cy="372122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44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1" y="2138984"/>
            <a:ext cx="4877223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Round </a:t>
            </a:r>
            <a:r>
              <a:rPr lang="en-US" dirty="0" smtClean="0"/>
              <a:t>Strand: Stable at </a:t>
            </a:r>
            <a:r>
              <a:rPr lang="en-US" dirty="0" smtClean="0">
                <a:solidFill>
                  <a:srgbClr val="FF0000"/>
                </a:solidFill>
              </a:rPr>
              <a:t>1200 A</a:t>
            </a:r>
            <a:r>
              <a:rPr lang="en-US" dirty="0" smtClean="0"/>
              <a:t> and below </a:t>
            </a:r>
            <a:r>
              <a:rPr lang="en-US" dirty="0" smtClean="0"/>
              <a:t>from ramps from </a:t>
            </a:r>
            <a:r>
              <a:rPr lang="en-US" dirty="0" smtClean="0"/>
              <a:t>0 </a:t>
            </a:r>
            <a:r>
              <a:rPr lang="en-US" dirty="0" smtClean="0"/>
              <a:t>to 10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2696827" y="440793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conductor </a:t>
            </a:r>
            <a:r>
              <a:rPr lang="en-US" dirty="0"/>
              <a:t>load line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0" y="3657600"/>
            <a:ext cx="97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(4.2K)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41960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quench </a:t>
            </a:r>
            <a:r>
              <a:rPr lang="en-US" dirty="0"/>
              <a:t>current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2856001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range </a:t>
            </a:r>
            <a:r>
              <a:rPr lang="en-US" dirty="0"/>
              <a:t>for the sweep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524000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Strands in cable </a:t>
            </a:r>
            <a:r>
              <a:rPr lang="en-US" dirty="0" smtClean="0"/>
              <a:t>1063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378135" y="205403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PS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7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60350"/>
            <a:ext cx="8153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Extracted</a:t>
            </a:r>
            <a:r>
              <a:rPr lang="en-US" dirty="0" smtClean="0"/>
              <a:t> Strand </a:t>
            </a:r>
            <a:r>
              <a:rPr lang="en-US" dirty="0" err="1" smtClean="0"/>
              <a:t>HT’ed</a:t>
            </a:r>
            <a:r>
              <a:rPr lang="en-US" dirty="0" smtClean="0"/>
              <a:t> with CCT3: Stable at 1000 A </a:t>
            </a:r>
            <a:r>
              <a:rPr lang="en-US" dirty="0" smtClean="0"/>
              <a:t>from </a:t>
            </a:r>
            <a:r>
              <a:rPr lang="en-US" dirty="0" smtClean="0"/>
              <a:t>0 </a:t>
            </a:r>
            <a:r>
              <a:rPr lang="en-US" dirty="0" smtClean="0"/>
              <a:t>to 10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1524000"/>
            <a:ext cx="2819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Extracted strand From cable 1063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field sweeps done above 1,000 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8831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0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Extracted</a:t>
            </a:r>
            <a:r>
              <a:rPr lang="en-US" dirty="0" smtClean="0"/>
              <a:t> Strand: </a:t>
            </a:r>
            <a:r>
              <a:rPr lang="en-US" dirty="0" smtClean="0">
                <a:solidFill>
                  <a:srgbClr val="FF0000"/>
                </a:solidFill>
              </a:rPr>
              <a:t>Stable below 1200 A </a:t>
            </a:r>
            <a:r>
              <a:rPr lang="en-US" dirty="0" smtClean="0"/>
              <a:t>from 0 to 10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15240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Extracted strand From cable 1063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" y="1676400"/>
            <a:ext cx="4877223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12071" y="384653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conductor </a:t>
            </a:r>
            <a:r>
              <a:rPr lang="en-US" dirty="0"/>
              <a:t>load line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384653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/>
              <a:t> </a:t>
            </a:r>
            <a:r>
              <a:rPr lang="en-US" dirty="0" smtClean="0"/>
              <a:t>(4.2 K)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61352" y="217962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quench </a:t>
            </a:r>
            <a:r>
              <a:rPr lang="en-US" dirty="0"/>
              <a:t>current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4301" y="2733494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range </a:t>
            </a:r>
            <a:r>
              <a:rPr lang="en-US" dirty="0"/>
              <a:t>for the sweep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7564" y="166974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PS limit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952" y="5029200"/>
            <a:ext cx="803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Quench current was measured by increasing the current during the down ramp of the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Conductor load line was calculated by L. </a:t>
            </a:r>
            <a:r>
              <a:rPr lang="en-US" dirty="0" err="1" smtClean="0"/>
              <a:t>Brouwer</a:t>
            </a:r>
            <a:r>
              <a:rPr lang="en-US" dirty="0" smtClean="0"/>
              <a:t> considering the iron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 and Cable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Strand 13695, RRP 54/61</a:t>
            </a:r>
          </a:p>
          <a:p>
            <a:r>
              <a:rPr lang="en-US" dirty="0" smtClean="0"/>
              <a:t>Production year 2010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Cable 1063, 2 pass cable</a:t>
            </a:r>
          </a:p>
          <a:p>
            <a:r>
              <a:rPr lang="en-US" dirty="0" smtClean="0"/>
              <a:t>April 24,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05B706-D306-4AD6-AC32-4F7B38A840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99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7781925" cy="806450"/>
          </a:xfrm>
        </p:spPr>
        <p:txBody>
          <a:bodyPr/>
          <a:lstStyle/>
          <a:p>
            <a:r>
              <a:rPr lang="en-US" dirty="0" smtClean="0"/>
              <a:t>Metallography of cable 1063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066800"/>
            <a:ext cx="7781925" cy="4875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\\thunder\CableWorks\Cable WORK IN PROGRESS\CCT\CCT-1063 B12OL1063\Metallography\B12OL1063AA00R-6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648200" cy="21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thunder\CableWorks\Cable WORK IN PROGRESS\CCT\CCT-1063 B12OL1063\Metallography\B12OL1063AA00R-6L-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5733771" cy="27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CCT3_cablekink_si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14400"/>
            <a:ext cx="3581400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733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Etched after 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8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7781925" cy="577850"/>
          </a:xfrm>
        </p:spPr>
        <p:txBody>
          <a:bodyPr/>
          <a:lstStyle/>
          <a:p>
            <a:r>
              <a:rPr lang="en-US" dirty="0" smtClean="0"/>
              <a:t>LBL HD Magnet Strand Results: </a:t>
            </a:r>
            <a:br>
              <a:rPr lang="en-US" dirty="0" smtClean="0"/>
            </a:br>
            <a:r>
              <a:rPr lang="en-US" dirty="0" smtClean="0"/>
              <a:t>RRP 54/61, 0.80 mm </a:t>
            </a:r>
            <a:r>
              <a:rPr lang="en-US" dirty="0" smtClean="0"/>
              <a:t>diameter, ~50% Cu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18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2800" y="1676400"/>
            <a:ext cx="130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RRP 60/61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9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MJR 54/</a:t>
            </a:r>
            <a:r>
              <a:rPr lang="en-US" dirty="0" smtClean="0"/>
              <a:t>61: </a:t>
            </a:r>
            <a:br>
              <a:rPr lang="en-US" dirty="0" smtClean="0"/>
            </a:br>
            <a:r>
              <a:rPr lang="en-US" dirty="0" smtClean="0"/>
              <a:t>Stability Current for vs. RRR of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858000" y="4343400"/>
          <a:ext cx="1981200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Bitmap Image" r:id="rId3" imgW="1949550" imgH="1739989" progId="Paint.Picture">
                  <p:embed/>
                </p:oleObj>
              </mc:Choice>
              <mc:Fallback>
                <p:oleObj name="Bitmap Image" r:id="rId3" imgW="1949550" imgH="17399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981200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705600" y="1828800"/>
          <a:ext cx="22098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hoto Editor Photo" r:id="rId5" imgW="2114659" imgH="1930159" progId="MSPhotoEd.3">
                  <p:embed/>
                </p:oleObj>
              </mc:Choice>
              <mc:Fallback>
                <p:oleObj name="Photo Editor Photo" r:id="rId5" imgW="2114659" imgH="19301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22098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5088"/>
            <a:ext cx="6248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010400" y="137160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MJR &amp; RRP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086600" y="3886200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Internal Tin</a:t>
            </a:r>
          </a:p>
        </p:txBody>
      </p:sp>
    </p:spTree>
    <p:extLst>
      <p:ext uri="{BB962C8B-B14F-4D97-AF65-F5344CB8AC3E}">
        <p14:creationId xmlns:p14="http://schemas.microsoft.com/office/powerpoint/2010/main" val="333585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RRR </a:t>
            </a:r>
            <a:r>
              <a:rPr lang="en-US" dirty="0" smtClean="0"/>
              <a:t>data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581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17526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 K data for the extracted strand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771456" cy="23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1752600"/>
            <a:ext cx="346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CCT3 Witness </a:t>
            </a:r>
            <a:r>
              <a:rPr lang="en-US" dirty="0" smtClean="0"/>
              <a:t>Round wire RRR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953000"/>
            <a:ext cx="464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temperature step: 650-660C for 48 </a:t>
            </a:r>
            <a:r>
              <a:rPr lang="en-US" dirty="0" err="1" smtClean="0"/>
              <a:t>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3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7781925" cy="806450"/>
          </a:xfrm>
        </p:spPr>
        <p:txBody>
          <a:bodyPr/>
          <a:lstStyle/>
          <a:p>
            <a:r>
              <a:rPr lang="en-US" dirty="0" smtClean="0"/>
              <a:t>Relation between RRR vs. </a:t>
            </a:r>
            <a:r>
              <a:rPr lang="en-US" dirty="0" err="1" smtClean="0"/>
              <a:t>Rr</a:t>
            </a:r>
            <a:r>
              <a:rPr lang="en-US" dirty="0" smtClean="0"/>
              <a:t> (77 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8001000" cy="5018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flipH="1">
            <a:off x="6553200" y="2590800"/>
            <a:ext cx="152399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2590800"/>
            <a:ext cx="47244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1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xtracted strands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295400"/>
            <a:ext cx="7781925" cy="464661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RRP 54/61</a:t>
            </a:r>
          </a:p>
          <a:p>
            <a:pPr marL="801688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0.8 mm diameter before heat treatment, </a:t>
            </a:r>
          </a:p>
          <a:p>
            <a:pPr marL="801688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non-Cu fraction 54%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Samples extracted from cable #1063</a:t>
            </a:r>
          </a:p>
          <a:p>
            <a:pPr marL="40322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Extracted wires straightened before being wound on to Ti-alloy barrels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Different heat treatments dates:</a:t>
            </a:r>
          </a:p>
          <a:p>
            <a:pPr marL="801688" lvl="3" indent="-457200">
              <a:buFont typeface="Arial" panose="020B0604020202020204" pitchFamily="34" charset="0"/>
              <a:buChar char="•"/>
            </a:pPr>
            <a:r>
              <a:rPr lang="en-US" dirty="0"/>
              <a:t>Peak temperature of 650-660 C for 48 hrs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After soldering wires to barrels the samples were cleaned with soap solution in ultrasonic bath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Stycast</a:t>
            </a:r>
            <a:r>
              <a:rPr lang="en-US" dirty="0" smtClean="0"/>
              <a:t> or solder flux was applied to secure the wires to the barrels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Voltage taps were installed on to wires after the </a:t>
            </a:r>
            <a:r>
              <a:rPr lang="en-US" dirty="0" err="1" smtClean="0"/>
              <a:t>Stycast</a:t>
            </a:r>
            <a:r>
              <a:rPr lang="en-US" dirty="0" smtClean="0"/>
              <a:t> was applied and cured.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2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heat treatment rack with samples installed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54" y="1573213"/>
            <a:ext cx="5825066" cy="43687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4/17/2017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E46C8-D7B6-48D0-918E-B6AAEBDD687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543800" y="55626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Andy Lin</a:t>
            </a:r>
            <a:endParaRPr lang="en-US" sz="20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81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451</Words>
  <Application>Microsoft Macintosh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LBNL_Template_032411</vt:lpstr>
      <vt:lpstr>Bitmap Image</vt:lpstr>
      <vt:lpstr>Photo Editor Photo</vt:lpstr>
      <vt:lpstr>Test summary for strands used in CCT3 and CCT4</vt:lpstr>
      <vt:lpstr>Strand and Cable Parameters</vt:lpstr>
      <vt:lpstr>Metallography of cable 1063 </vt:lpstr>
      <vt:lpstr>LBL HD Magnet Strand Results:  RRP 54/61, 0.80 mm diameter, ~50% Cu</vt:lpstr>
      <vt:lpstr>MJR 54/61:  Stability Current for vs. RRR of wire</vt:lpstr>
      <vt:lpstr>RRR data </vt:lpstr>
      <vt:lpstr>Relation between RRR vs. Rr (77 K)</vt:lpstr>
      <vt:lpstr>Extracted strands preparation</vt:lpstr>
      <vt:lpstr>Typical heat treatment rack with samples installed</vt:lpstr>
      <vt:lpstr>Sample 4 – second one burned up at the bell/barrel transition</vt:lpstr>
      <vt:lpstr>Round Strand: Stable at 1200 A and below from ramps from 0 to 10 T</vt:lpstr>
      <vt:lpstr>Extracted Strand HT’ed with CCT3: Stable at 1000 A from 0 to 10 T</vt:lpstr>
      <vt:lpstr>Extracted Strand: Stable below 1200 A from 0 to 10 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Daniel Dietderich</cp:lastModifiedBy>
  <cp:revision>269</cp:revision>
  <dcterms:created xsi:type="dcterms:W3CDTF">2017-02-01T00:26:51Z</dcterms:created>
  <dcterms:modified xsi:type="dcterms:W3CDTF">2017-04-19T19:38:34Z</dcterms:modified>
</cp:coreProperties>
</file>