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1793" r:id="rId3"/>
    <p:sldId id="1089" r:id="rId4"/>
    <p:sldId id="580" r:id="rId5"/>
    <p:sldId id="581" r:id="rId6"/>
    <p:sldId id="258" r:id="rId7"/>
    <p:sldId id="1088" r:id="rId8"/>
    <p:sldId id="1795" r:id="rId9"/>
    <p:sldId id="1792" r:id="rId10"/>
    <p:sldId id="1794" r:id="rId11"/>
    <p:sldId id="1790" r:id="rId12"/>
    <p:sldId id="1086" r:id="rId13"/>
    <p:sldId id="1796" r:id="rId14"/>
    <p:sldId id="1789" r:id="rId15"/>
    <p:sldId id="17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 autoAdjust="0"/>
    <p:restoredTop sz="99697" autoAdjust="0"/>
  </p:normalViewPr>
  <p:slideViewPr>
    <p:cSldViewPr snapToGrid="0" snapToObjects="1">
      <p:cViewPr varScale="1">
        <p:scale>
          <a:sx n="131" d="100"/>
          <a:sy n="131" d="100"/>
        </p:scale>
        <p:origin x="22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7C164-EB21-ED48-8D86-CB5347618A46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5CAAB-792D-7241-8D75-F9C9A300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5CAAB-792D-7241-8D75-F9C9A30089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9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294-3DB8-0843-BAAB-41521B00329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509C5-F801-0241-B6C4-40B351657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9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294-3DB8-0843-BAAB-41521B00329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509C5-F801-0241-B6C4-40B351657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0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294-3DB8-0843-BAAB-41521B00329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509C5-F801-0241-B6C4-40B351657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0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02288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A0791E-BB4D-3E43-86DE-B72A2740CEBA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A00A2-904F-A94F-887E-74C908FBF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7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294-3DB8-0843-BAAB-41521B00329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509C5-F801-0241-B6C4-40B351657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5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294-3DB8-0843-BAAB-41521B00329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509C5-F801-0241-B6C4-40B351657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294-3DB8-0843-BAAB-41521B00329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509C5-F801-0241-B6C4-40B351657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0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294-3DB8-0843-BAAB-41521B00329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509C5-F801-0241-B6C4-40B351657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294-3DB8-0843-BAAB-41521B00329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509C5-F801-0241-B6C4-40B351657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1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294-3DB8-0843-BAAB-41521B00329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509C5-F801-0241-B6C4-40B351657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9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294-3DB8-0843-BAAB-41521B00329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509C5-F801-0241-B6C4-40B351657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294-3DB8-0843-BAAB-41521B00329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509C5-F801-0241-B6C4-40B351657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2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5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9102"/>
            <a:ext cx="8229600" cy="509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4294-3DB8-0843-BAAB-41521B00329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411539" y="6394047"/>
            <a:ext cx="160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E34F14B-A85D-574E-AEC8-B7DD48567CB8}" type="slidenum">
              <a:rPr lang="en-US" sz="1400" smtClean="0"/>
              <a:t>‹#›</a:t>
            </a:fld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C3394-2458-8547-9240-BADB2DB65F7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660" y="21025"/>
            <a:ext cx="2162813" cy="4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nsoo.Jun@jpl.nas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970" y="1213285"/>
            <a:ext cx="8356059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Radiation Transport for Spacecraft Design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(with Emphasis on Nuclear Data)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017" y="3600450"/>
            <a:ext cx="8453336" cy="223640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Insoo Jun.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Insoo.Jun@jpl.nasa.gov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Jet Propulsion Laboratory, California Institute of Technology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March 1, 2022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Presented at Workshop for Applied Nuclear Data Activities (WANDA 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FAE4DB-0218-5540-96C7-F26151CC946D}"/>
              </a:ext>
            </a:extLst>
          </p:cNvPr>
          <p:cNvSpPr txBox="1"/>
          <p:nvPr/>
        </p:nvSpPr>
        <p:spPr>
          <a:xfrm>
            <a:off x="204374" y="6399797"/>
            <a:ext cx="893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Copyright 2022 California Institute of Technology.  Government sponsorship acknowledged.</a:t>
            </a:r>
          </a:p>
        </p:txBody>
      </p:sp>
    </p:spTree>
    <p:extLst>
      <p:ext uri="{BB962C8B-B14F-4D97-AF65-F5344CB8AC3E}">
        <p14:creationId xmlns:p14="http://schemas.microsoft.com/office/powerpoint/2010/main" val="224908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CB93-9E1F-434A-A484-7D2940C5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E99C2-BAAB-4348-9864-5E34D1599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47" y="1259102"/>
            <a:ext cx="8754893" cy="509724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uncertainties of the environment models are still considered as a larger contributor to the overall TID/DDD evaluation uncertainty, compared to uncertainty associated particle transport.</a:t>
            </a:r>
          </a:p>
          <a:p>
            <a:pPr lvl="1"/>
            <a:r>
              <a:rPr lang="en-US" dirty="0"/>
              <a:t>Need for improving transport codes and associated nuclear data has </a:t>
            </a:r>
            <a:r>
              <a:rPr lang="en-US" u="sng" dirty="0"/>
              <a:t>not</a:t>
            </a:r>
            <a:r>
              <a:rPr lang="en-US" dirty="0"/>
              <a:t> been a critical issue for TID/DDD evaluation.</a:t>
            </a:r>
          </a:p>
          <a:p>
            <a:pPr lvl="1"/>
            <a:r>
              <a:rPr lang="en-US" dirty="0"/>
              <a:t>Radiation Design Factor (or Margin) is used to cover these uncertainties in TID/DDD evaluation.</a:t>
            </a:r>
          </a:p>
          <a:p>
            <a:endParaRPr lang="en-US" dirty="0"/>
          </a:p>
          <a:p>
            <a:r>
              <a:rPr lang="en-US" dirty="0"/>
              <a:t>For spacecraft electronics TID/DDD, secondary neutrons are typically considered not important.</a:t>
            </a:r>
          </a:p>
          <a:p>
            <a:endParaRPr lang="en-US" dirty="0"/>
          </a:p>
          <a:p>
            <a:r>
              <a:rPr lang="en-US" dirty="0"/>
              <a:t>For TID and DDD design for spacecraft electronics, the contribution from proton nuclear reactions may be not that important.</a:t>
            </a:r>
          </a:p>
          <a:p>
            <a:endParaRPr lang="en-US" dirty="0"/>
          </a:p>
          <a:p>
            <a:r>
              <a:rPr lang="en-US" dirty="0"/>
              <a:t>For SEE, CREME96 (or CREME-MC or MRED) has been widely used for typical SEE evaluation.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2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DE01-F883-1342-AD71-A415849D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 Frequently-Asked-Questions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A77FA-7409-684F-A355-533CC6D62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Extremely high energy (up to ~100 MeV) electron environment (e.g., Europa Clipper Mission)</a:t>
            </a:r>
          </a:p>
          <a:p>
            <a:pPr lvl="1"/>
            <a:r>
              <a:rPr lang="en-US" dirty="0"/>
              <a:t>Contribution of secondary particles to radiation effects</a:t>
            </a:r>
          </a:p>
          <a:p>
            <a:pPr lvl="2"/>
            <a:r>
              <a:rPr lang="en-US" dirty="0"/>
              <a:t>Bremsstrahlung </a:t>
            </a:r>
          </a:p>
          <a:p>
            <a:pPr lvl="2"/>
            <a:r>
              <a:rPr lang="en-US" dirty="0"/>
              <a:t>Neutrons from photo nuclear reactions</a:t>
            </a:r>
          </a:p>
          <a:p>
            <a:pPr lvl="1"/>
            <a:r>
              <a:rPr lang="en-US" dirty="0"/>
              <a:t>Validity (or accuracy) of radiation transport codes: Contribution to the assigned design margin</a:t>
            </a:r>
          </a:p>
          <a:p>
            <a:pPr lvl="1"/>
            <a:endParaRPr lang="en-US" dirty="0"/>
          </a:p>
          <a:p>
            <a:r>
              <a:rPr lang="en-US" dirty="0"/>
              <a:t>Shielding effectiveness for HZE GCR particles</a:t>
            </a:r>
          </a:p>
          <a:p>
            <a:pPr lvl="1"/>
            <a:r>
              <a:rPr lang="en-US" dirty="0"/>
              <a:t>Secondary particle production cross sections</a:t>
            </a:r>
          </a:p>
          <a:p>
            <a:pPr lvl="1"/>
            <a:r>
              <a:rPr lang="en-US" dirty="0"/>
              <a:t>For small feature, new technology devices</a:t>
            </a:r>
          </a:p>
        </p:txBody>
      </p:sp>
    </p:spTree>
    <p:extLst>
      <p:ext uri="{BB962C8B-B14F-4D97-AF65-F5344CB8AC3E}">
        <p14:creationId xmlns:p14="http://schemas.microsoft.com/office/powerpoint/2010/main" val="315108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A192-7381-E64B-9D28-5F6B7F4F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Effect New Trend?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88D781-4EB2-1D4B-9228-7F8AA2B5F54E}"/>
              </a:ext>
            </a:extLst>
          </p:cNvPr>
          <p:cNvSpPr/>
          <p:nvPr/>
        </p:nvSpPr>
        <p:spPr>
          <a:xfrm>
            <a:off x="620785" y="1249961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Highly sensitive science missions even in relatively benign radiation environment: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WFIRST </a:t>
            </a:r>
            <a:r>
              <a:rPr lang="mr-IN" sz="2400" dirty="0"/>
              <a:t>–</a:t>
            </a:r>
            <a:r>
              <a:rPr lang="en-US" sz="2400" dirty="0"/>
              <a:t> Detection of Exoplanets (noise level of single electron)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Athena </a:t>
            </a:r>
            <a:r>
              <a:rPr lang="mr-IN" sz="2400" dirty="0"/>
              <a:t>–</a:t>
            </a:r>
            <a:r>
              <a:rPr lang="en-US" sz="2400" dirty="0"/>
              <a:t> high resolution imaging and spectroscopic X-ray observatory); very low background required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LISA </a:t>
            </a:r>
            <a:r>
              <a:rPr lang="mr-IN" sz="2400" dirty="0"/>
              <a:t>–</a:t>
            </a:r>
            <a:r>
              <a:rPr lang="en-US" sz="2400" dirty="0"/>
              <a:t> Gravitational wave mission; sensitivity to displacement of ~5x10</a:t>
            </a:r>
            <a:r>
              <a:rPr lang="en-US" sz="2400" baseline="30000" dirty="0"/>
              <a:t>-11 </a:t>
            </a:r>
            <a:r>
              <a:rPr lang="en-US" sz="2400" dirty="0"/>
              <a:t>m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Testing will be a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Accurate and reliable radiation transport tools with the relevant nuclear data would be desired for various particle interaction physics: Cerenkov, fluorescence, Bremsstrahlung, activation, etc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E0C8FC-25D7-A74C-9B52-4AC017438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290"/>
            <a:ext cx="8229600" cy="765490"/>
          </a:xfrm>
        </p:spPr>
        <p:txBody>
          <a:bodyPr/>
          <a:lstStyle/>
          <a:p>
            <a:r>
              <a:rPr lang="en-US" dirty="0"/>
              <a:t>Nuclear Planetology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E976F-AEF5-2F4E-9C42-8EC6FF8AAEC2}"/>
              </a:ext>
            </a:extLst>
          </p:cNvPr>
          <p:cNvSpPr txBox="1"/>
          <p:nvPr/>
        </p:nvSpPr>
        <p:spPr>
          <a:xfrm>
            <a:off x="165370" y="4125205"/>
            <a:ext cx="5758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GCR interactions with planetary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Secondary neutron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Gamma-ray producing neutron reactions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Capture reaction XS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Inelastic reaction XS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Induced activation reaction XS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18E8ED-ACB4-D849-9449-CB3CE19A7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7" y="1147187"/>
            <a:ext cx="2802347" cy="268167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589D6C-8BE4-6E49-B955-4F3810EC0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872" y="1125253"/>
            <a:ext cx="4796977" cy="37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948BCE-1915-0340-985E-BDE225873FAD}"/>
              </a:ext>
            </a:extLst>
          </p:cNvPr>
          <p:cNvSpPr txBox="1"/>
          <p:nvPr/>
        </p:nvSpPr>
        <p:spPr>
          <a:xfrm>
            <a:off x="6750995" y="765680"/>
            <a:ext cx="2256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Litvak et al. (NIMA, 2016)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EBB94-B949-FA4B-AFBD-1F760D7D992E}"/>
              </a:ext>
            </a:extLst>
          </p:cNvPr>
          <p:cNvSpPr txBox="1"/>
          <p:nvPr/>
        </p:nvSpPr>
        <p:spPr>
          <a:xfrm>
            <a:off x="4572001" y="4902063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Measured  gamma ray spectrum from capture reactions and activation products </a:t>
            </a:r>
            <a:r>
              <a:rPr lang="en-US" u="sng" dirty="0"/>
              <a:t>during</a:t>
            </a:r>
            <a:r>
              <a:rPr lang="en-US" dirty="0"/>
              <a:t> neutron pulses</a:t>
            </a:r>
          </a:p>
        </p:txBody>
      </p:sp>
    </p:spTree>
    <p:extLst>
      <p:ext uri="{BB962C8B-B14F-4D97-AF65-F5344CB8AC3E}">
        <p14:creationId xmlns:p14="http://schemas.microsoft.com/office/powerpoint/2010/main" val="78745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E0C8FC-25D7-A74C-9B52-4AC017438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290"/>
            <a:ext cx="8229600" cy="765490"/>
          </a:xfrm>
        </p:spPr>
        <p:txBody>
          <a:bodyPr/>
          <a:lstStyle/>
          <a:p>
            <a:r>
              <a:rPr lang="en-US" dirty="0"/>
              <a:t>Nuclear Planetology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E976F-AEF5-2F4E-9C42-8EC6FF8AAEC2}"/>
              </a:ext>
            </a:extLst>
          </p:cNvPr>
          <p:cNvSpPr txBox="1"/>
          <p:nvPr/>
        </p:nvSpPr>
        <p:spPr>
          <a:xfrm>
            <a:off x="165370" y="4125205"/>
            <a:ext cx="5758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GCR interactions with planetary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Secondary neutron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Gamma-ray producing neutron reactions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Capture reaction XS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Inelastic reaction XS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Induced activation reaction XS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861230-58B4-D045-97B7-8C1F65C68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611" y="802473"/>
            <a:ext cx="4798389" cy="4048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18E8ED-ACB4-D849-9449-CB3CE19A7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7" y="1147187"/>
            <a:ext cx="2802347" cy="268167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90133E-067A-A641-B641-88E766905079}"/>
              </a:ext>
            </a:extLst>
          </p:cNvPr>
          <p:cNvSpPr txBox="1"/>
          <p:nvPr/>
        </p:nvSpPr>
        <p:spPr>
          <a:xfrm>
            <a:off x="6750996" y="1116211"/>
            <a:ext cx="1935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Jun et al., (NIMA, 2011)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3329DA-5F18-194C-B6D8-9CA06AEC85D3}"/>
              </a:ext>
            </a:extLst>
          </p:cNvPr>
          <p:cNvSpPr txBox="1"/>
          <p:nvPr/>
        </p:nvSpPr>
        <p:spPr>
          <a:xfrm>
            <a:off x="5505855" y="4872879"/>
            <a:ext cx="3180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Gamma ray spectrum from activation products </a:t>
            </a:r>
            <a:r>
              <a:rPr lang="en-US" u="sng" dirty="0"/>
              <a:t>after</a:t>
            </a:r>
            <a:r>
              <a:rPr lang="en-US" dirty="0"/>
              <a:t> neutron pulses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86576-F7F2-594C-B19C-82E381523382}"/>
              </a:ext>
            </a:extLst>
          </p:cNvPr>
          <p:cNvSpPr txBox="1"/>
          <p:nvPr/>
        </p:nvSpPr>
        <p:spPr>
          <a:xfrm>
            <a:off x="339687" y="6147881"/>
            <a:ext cx="85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For the need for improving inelastic reaction cross sections -- See Talk by Patrick Peplowski on Wed.</a:t>
            </a:r>
          </a:p>
        </p:txBody>
      </p:sp>
    </p:spTree>
    <p:extLst>
      <p:ext uri="{BB962C8B-B14F-4D97-AF65-F5344CB8AC3E}">
        <p14:creationId xmlns:p14="http://schemas.microsoft.com/office/powerpoint/2010/main" val="160443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C0024F-797E-8E41-8A83-30000056B617}"/>
              </a:ext>
            </a:extLst>
          </p:cNvPr>
          <p:cNvSpPr txBox="1"/>
          <p:nvPr/>
        </p:nvSpPr>
        <p:spPr>
          <a:xfrm>
            <a:off x="1585609" y="2441643"/>
            <a:ext cx="6177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Thank you.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8385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E81D-A725-4241-B8B6-13531E24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AA74E-4CD4-964D-AFA2-27B1BC6B7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opinion presented in this talk is solely mine based on my experience at JPL.</a:t>
            </a:r>
          </a:p>
          <a:p>
            <a:endParaRPr lang="en-US" dirty="0"/>
          </a:p>
          <a:p>
            <a:r>
              <a:rPr lang="en-US" dirty="0"/>
              <a:t>Other experts in the fields and at other institutes may have different opinions and preferences on their choice of the code(s) for their problems.</a:t>
            </a:r>
          </a:p>
        </p:txBody>
      </p:sp>
    </p:spTree>
    <p:extLst>
      <p:ext uri="{BB962C8B-B14F-4D97-AF65-F5344CB8AC3E}">
        <p14:creationId xmlns:p14="http://schemas.microsoft.com/office/powerpoint/2010/main" val="287455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D7CC-7DFC-5446-B8CF-60DB6D5A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6BC08-FA7F-4E48-B463-6B9432633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 of the Natural Space Radiation</a:t>
            </a:r>
          </a:p>
          <a:p>
            <a:endParaRPr lang="en-US" dirty="0"/>
          </a:p>
          <a:p>
            <a:r>
              <a:rPr lang="en-US" dirty="0"/>
              <a:t>Space Radiation-Induced Effects</a:t>
            </a:r>
          </a:p>
          <a:p>
            <a:endParaRPr lang="en-US" dirty="0"/>
          </a:p>
          <a:p>
            <a:r>
              <a:rPr lang="en-US" dirty="0"/>
              <a:t>Usage Cases of Radiation Transport Codes for </a:t>
            </a:r>
            <a:r>
              <a:rPr lang="en-US" u="sng" dirty="0"/>
              <a:t>Spacecraft</a:t>
            </a:r>
            <a:r>
              <a:rPr lang="en-US" dirty="0"/>
              <a:t> Design</a:t>
            </a:r>
          </a:p>
          <a:p>
            <a:endParaRPr lang="en-US" dirty="0"/>
          </a:p>
          <a:p>
            <a:r>
              <a:rPr lang="en-US" dirty="0"/>
              <a:t>Frequently-Asked-Questions</a:t>
            </a:r>
          </a:p>
        </p:txBody>
      </p:sp>
    </p:spTree>
    <p:extLst>
      <p:ext uri="{BB962C8B-B14F-4D97-AF65-F5344CB8AC3E}">
        <p14:creationId xmlns:p14="http://schemas.microsoft.com/office/powerpoint/2010/main" val="141939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7995"/>
            <a:ext cx="8229600" cy="765490"/>
          </a:xfrm>
        </p:spPr>
        <p:txBody>
          <a:bodyPr/>
          <a:lstStyle/>
          <a:p>
            <a:r>
              <a:rPr lang="en-US" dirty="0"/>
              <a:t>The Space Radiation Environment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23455" y="2958353"/>
            <a:ext cx="8520545" cy="28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marL="1828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300">
              <a:latin typeface="Arial" charset="0"/>
            </a:endParaRP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15" y="1123287"/>
            <a:ext cx="8154549" cy="5658070"/>
          </a:xfrm>
          <a:prstGeom prst="rect">
            <a:avLst/>
          </a:prstGeom>
          <a:noFill/>
          <a:ln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46909" y="3160059"/>
            <a:ext cx="1039091" cy="32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marL="1828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spcBef>
                <a:spcPct val="30000"/>
              </a:spcBef>
            </a:pPr>
            <a:r>
              <a:rPr lang="en-US" sz="1600">
                <a:solidFill>
                  <a:srgbClr val="FFFF00"/>
                </a:solidFill>
                <a:latin typeface="Arial" charset="0"/>
              </a:rPr>
              <a:t>Sun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63438" y="4504765"/>
            <a:ext cx="2977836" cy="82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marL="1828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  <a:latin typeface="Arial" charset="0"/>
              </a:rPr>
              <a:t>Solar Energetic Particles (SEP):Protons and Heavier ions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63091" y="1815353"/>
            <a:ext cx="3325091" cy="57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marL="1828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Arial" charset="0"/>
              </a:rPr>
              <a:t>Interplanetary Space: Galactic Cosmic Rays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18364" y="5378824"/>
            <a:ext cx="2493818" cy="32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marL="1828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Arial" charset="0"/>
              </a:rPr>
              <a:t>Trapped Particles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6165273" y="3899647"/>
            <a:ext cx="0" cy="1344706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355273" y="3025589"/>
            <a:ext cx="2424545" cy="32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marL="1828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Arial" charset="0"/>
              </a:rPr>
              <a:t>Solar Wind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798" y="5707905"/>
            <a:ext cx="41202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CHARGED PARTICLES</a:t>
            </a:r>
          </a:p>
        </p:txBody>
      </p:sp>
    </p:spTree>
    <p:extLst>
      <p:ext uri="{BB962C8B-B14F-4D97-AF65-F5344CB8AC3E}">
        <p14:creationId xmlns:p14="http://schemas.microsoft.com/office/powerpoint/2010/main" val="272441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A3589-481A-1346-8A7E-BBAF28EE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Radiation Environment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3572CD-C31C-B04D-9EDF-A9610DDC8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039804"/>
              </p:ext>
            </p:extLst>
          </p:nvPr>
        </p:nvGraphicFramePr>
        <p:xfrm>
          <a:off x="457200" y="1258888"/>
          <a:ext cx="82296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489">
                  <a:extLst>
                    <a:ext uri="{9D8B030D-6E8A-4147-A177-3AD203B41FA5}">
                      <a16:colId xmlns:a16="http://schemas.microsoft.com/office/drawing/2014/main" val="2686118543"/>
                    </a:ext>
                  </a:extLst>
                </a:gridCol>
                <a:gridCol w="1662136">
                  <a:extLst>
                    <a:ext uri="{9D8B030D-6E8A-4147-A177-3AD203B41FA5}">
                      <a16:colId xmlns:a16="http://schemas.microsoft.com/office/drawing/2014/main" val="2916098390"/>
                    </a:ext>
                  </a:extLst>
                </a:gridCol>
                <a:gridCol w="1662136">
                  <a:extLst>
                    <a:ext uri="{9D8B030D-6E8A-4147-A177-3AD203B41FA5}">
                      <a16:colId xmlns:a16="http://schemas.microsoft.com/office/drawing/2014/main" val="4250945151"/>
                    </a:ext>
                  </a:extLst>
                </a:gridCol>
                <a:gridCol w="1594570">
                  <a:extLst>
                    <a:ext uri="{9D8B030D-6E8A-4147-A177-3AD203B41FA5}">
                      <a16:colId xmlns:a16="http://schemas.microsoft.com/office/drawing/2014/main" val="2000178018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1637168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Solar 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89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Constant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Sporadic, stochastic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Cosmic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Planetary magnetic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47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Main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Electron/ion plasma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Protons and heavy 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Protons and heavy 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Electrons and 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08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~eV (up to 2500 km/s with ~400 km/s average)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Up to few 100’s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 1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96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Solar Cycle 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Higher in solar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Higher in solar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Lower in solar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907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Spatial (Heliocentric)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~1/r</a:t>
                      </a:r>
                      <a:r>
                        <a:rPr lang="en-US" sz="16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~1/r</a:t>
                      </a:r>
                      <a:r>
                        <a:rPr lang="en-US" sz="16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~10% increase/AU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Varies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186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JPL model; ESP; SAPPHIRE;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CREME96; </a:t>
                      </a:r>
                      <a:r>
                        <a:rPr lang="en-US" sz="1600" dirty="0" err="1"/>
                        <a:t>Badwah</a:t>
                      </a:r>
                      <a:r>
                        <a:rPr lang="en-US" sz="1600" dirty="0"/>
                        <a:t>-O’Neill;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AP9/AE9/IRENE;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010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8AE6C2-420D-284D-AA82-3FF7EDBAE536}"/>
              </a:ext>
            </a:extLst>
          </p:cNvPr>
          <p:cNvSpPr txBox="1"/>
          <p:nvPr/>
        </p:nvSpPr>
        <p:spPr>
          <a:xfrm>
            <a:off x="528506" y="5788404"/>
            <a:ext cx="815829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Which environment is important depends on where the mission is going for how long and what devices you are using!! </a:t>
            </a:r>
          </a:p>
        </p:txBody>
      </p:sp>
    </p:spTree>
    <p:extLst>
      <p:ext uri="{BB962C8B-B14F-4D97-AF65-F5344CB8AC3E}">
        <p14:creationId xmlns:p14="http://schemas.microsoft.com/office/powerpoint/2010/main" val="403663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Radiation and Effects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33246" y="1302186"/>
            <a:ext cx="4171721" cy="4960362"/>
          </a:xfrm>
        </p:spPr>
        <p:txBody>
          <a:bodyPr>
            <a:noAutofit/>
          </a:bodyPr>
          <a:lstStyle/>
          <a:p>
            <a:r>
              <a:rPr lang="en-US" sz="2000" dirty="0"/>
              <a:t>Total Ionizing Dose (TID)</a:t>
            </a:r>
          </a:p>
          <a:p>
            <a:endParaRPr lang="en-US" sz="2000" dirty="0"/>
          </a:p>
          <a:p>
            <a:r>
              <a:rPr lang="en-US" sz="2000" dirty="0"/>
              <a:t>Displacement Damage Dose (DDD)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Single Event Effects (SEE)</a:t>
            </a:r>
          </a:p>
          <a:p>
            <a:endParaRPr lang="en-US" sz="2000" dirty="0"/>
          </a:p>
          <a:p>
            <a:r>
              <a:rPr lang="en-US" sz="2000" dirty="0"/>
              <a:t>Radiation induced noise in scientific sensors/detectors</a:t>
            </a:r>
          </a:p>
          <a:p>
            <a:endParaRPr lang="en-US" sz="2000" dirty="0"/>
          </a:p>
          <a:p>
            <a:r>
              <a:rPr lang="en-US" sz="2000" dirty="0"/>
              <a:t>Charging</a:t>
            </a:r>
          </a:p>
          <a:p>
            <a:endParaRPr lang="en-US" sz="2000" dirty="0"/>
          </a:p>
          <a:p>
            <a:r>
              <a:rPr lang="en-US" sz="2000" dirty="0"/>
              <a:t>Radiation effects on astronauts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71CC06-9877-4692-84C9-39AA9677FCB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7705" y="1302186"/>
            <a:ext cx="4835731" cy="54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9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D5F9-4A40-9A4C-AA45-1E24A08C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Dose or energy deposition is (almost) everything for radiation effects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2F4BB1-EA2E-B34D-A8C5-4DF9D8E1C2E7}"/>
              </a:ext>
            </a:extLst>
          </p:cNvPr>
          <p:cNvSpPr/>
          <p:nvPr/>
        </p:nvSpPr>
        <p:spPr>
          <a:xfrm>
            <a:off x="2154101" y="2581154"/>
            <a:ext cx="439838" cy="26043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726CD62-8B19-174A-9587-630318A41BAE}"/>
              </a:ext>
            </a:extLst>
          </p:cNvPr>
          <p:cNvSpPr/>
          <p:nvPr/>
        </p:nvSpPr>
        <p:spPr>
          <a:xfrm>
            <a:off x="314923" y="3125164"/>
            <a:ext cx="1469985" cy="1319514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EBFF2-0933-DE44-8320-C3CD0D0B2483}"/>
              </a:ext>
            </a:extLst>
          </p:cNvPr>
          <p:cNvSpPr txBox="1"/>
          <p:nvPr/>
        </p:nvSpPr>
        <p:spPr>
          <a:xfrm>
            <a:off x="231008" y="2350321"/>
            <a:ext cx="143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Radiation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4EE38-DB6F-AE45-AB7A-2F4CD6D54274}"/>
              </a:ext>
            </a:extLst>
          </p:cNvPr>
          <p:cNvSpPr txBox="1"/>
          <p:nvPr/>
        </p:nvSpPr>
        <p:spPr>
          <a:xfrm>
            <a:off x="1783712" y="2107121"/>
            <a:ext cx="128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Material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0B049-5D0B-EC49-A888-BE3344BAB4B5}"/>
              </a:ext>
            </a:extLst>
          </p:cNvPr>
          <p:cNvSpPr txBox="1"/>
          <p:nvPr/>
        </p:nvSpPr>
        <p:spPr>
          <a:xfrm>
            <a:off x="3692323" y="1574157"/>
            <a:ext cx="231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Total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 Energy Loss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0777C5-5878-E544-AFA8-0268E7217FD4}"/>
              </a:ext>
            </a:extLst>
          </p:cNvPr>
          <p:cNvSpPr txBox="1"/>
          <p:nvPr/>
        </p:nvSpPr>
        <p:spPr>
          <a:xfrm>
            <a:off x="4531487" y="2512371"/>
            <a:ext cx="63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7BB53-A059-1C40-9EDC-A60C15B2D117}"/>
              </a:ext>
            </a:extLst>
          </p:cNvPr>
          <p:cNvSpPr txBox="1"/>
          <p:nvPr/>
        </p:nvSpPr>
        <p:spPr>
          <a:xfrm>
            <a:off x="4039563" y="3340745"/>
            <a:ext cx="162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Ionization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CDE273-71DE-B444-BE33-CCDECC56D02B}"/>
              </a:ext>
            </a:extLst>
          </p:cNvPr>
          <p:cNvSpPr txBox="1"/>
          <p:nvPr/>
        </p:nvSpPr>
        <p:spPr>
          <a:xfrm>
            <a:off x="4722470" y="3993264"/>
            <a:ext cx="25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9D3D9-2EA1-4A45-A2A4-3A10D20CD0FD}"/>
              </a:ext>
            </a:extLst>
          </p:cNvPr>
          <p:cNvSpPr txBox="1"/>
          <p:nvPr/>
        </p:nvSpPr>
        <p:spPr>
          <a:xfrm>
            <a:off x="3854368" y="4676171"/>
            <a:ext cx="1990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Displacement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0143C-8BDB-7A44-B978-C3F6A041C195}"/>
              </a:ext>
            </a:extLst>
          </p:cNvPr>
          <p:cNvSpPr txBox="1"/>
          <p:nvPr/>
        </p:nvSpPr>
        <p:spPr>
          <a:xfrm>
            <a:off x="5926237" y="3371522"/>
            <a:ext cx="89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74DC0"/>
                </a:solidFill>
              </a:rPr>
              <a:t>LET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EFEE5-9162-1D49-9E18-BADB7A4EE64A}"/>
              </a:ext>
            </a:extLst>
          </p:cNvPr>
          <p:cNvSpPr txBox="1"/>
          <p:nvPr/>
        </p:nvSpPr>
        <p:spPr>
          <a:xfrm>
            <a:off x="6018835" y="4706948"/>
            <a:ext cx="70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74DC0"/>
                </a:solidFill>
              </a:rPr>
              <a:t>NIEL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A12246-C852-7640-8D0E-E31DF3BFC37B}"/>
              </a:ext>
            </a:extLst>
          </p:cNvPr>
          <p:cNvSpPr txBox="1"/>
          <p:nvPr/>
        </p:nvSpPr>
        <p:spPr>
          <a:xfrm>
            <a:off x="7153153" y="3217634"/>
            <a:ext cx="1770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Total Ionizing Dose (TID)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B08E66-8B12-364B-950F-E4669AAAE258}"/>
              </a:ext>
            </a:extLst>
          </p:cNvPr>
          <p:cNvSpPr txBox="1"/>
          <p:nvPr/>
        </p:nvSpPr>
        <p:spPr>
          <a:xfrm>
            <a:off x="7153153" y="4553060"/>
            <a:ext cx="1770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Displacement Damage Dose (DDD)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6BD7DC-A970-D54E-8DC3-F114D2880B0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5660019" y="3571577"/>
            <a:ext cx="26621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DBBB3C-F40C-FF4D-95DC-74B3290B4AFD}"/>
              </a:ext>
            </a:extLst>
          </p:cNvPr>
          <p:cNvCxnSpPr/>
          <p:nvPr/>
        </p:nvCxnSpPr>
        <p:spPr>
          <a:xfrm flipV="1">
            <a:off x="6826169" y="4907002"/>
            <a:ext cx="26621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7058F4-D8D9-074B-B660-1DA6D4BE62A4}"/>
              </a:ext>
            </a:extLst>
          </p:cNvPr>
          <p:cNvCxnSpPr/>
          <p:nvPr/>
        </p:nvCxnSpPr>
        <p:spPr>
          <a:xfrm flipV="1">
            <a:off x="5822065" y="4907002"/>
            <a:ext cx="26621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E1A542-586F-594F-BE9C-AF7E74BFD330}"/>
              </a:ext>
            </a:extLst>
          </p:cNvPr>
          <p:cNvCxnSpPr/>
          <p:nvPr/>
        </p:nvCxnSpPr>
        <p:spPr>
          <a:xfrm flipV="1">
            <a:off x="6826169" y="3571577"/>
            <a:ext cx="26621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BB8726E-8BFC-E148-84F9-0083585CEE45}"/>
              </a:ext>
            </a:extLst>
          </p:cNvPr>
          <p:cNvSpPr txBox="1"/>
          <p:nvPr/>
        </p:nvSpPr>
        <p:spPr>
          <a:xfrm>
            <a:off x="347241" y="5698854"/>
            <a:ext cx="833955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Single Event Effect (SEE) </a:t>
            </a:r>
            <a:r>
              <a:rPr lang="en-US" dirty="0"/>
              <a:t>is a special case of TID where even a </a:t>
            </a:r>
            <a:r>
              <a:rPr lang="en-US" b="1" dirty="0">
                <a:solidFill>
                  <a:srgbClr val="FF0000"/>
                </a:solidFill>
              </a:rPr>
              <a:t>single particle </a:t>
            </a:r>
            <a:r>
              <a:rPr lang="en-US" dirty="0"/>
              <a:t>can generate a lot of electron – hole pairs (i.e., ionization) sufficient to change device property --&gt; Particles with high LET values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D68AF116-A662-4443-AB82-FB3369D87361}"/>
              </a:ext>
            </a:extLst>
          </p:cNvPr>
          <p:cNvSpPr/>
          <p:nvPr/>
        </p:nvSpPr>
        <p:spPr>
          <a:xfrm>
            <a:off x="2964078" y="3494626"/>
            <a:ext cx="743673" cy="707886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5E27F-331C-AB48-92B7-39786050DDE5}"/>
              </a:ext>
            </a:extLst>
          </p:cNvPr>
          <p:cNvSpPr txBox="1"/>
          <p:nvPr/>
        </p:nvSpPr>
        <p:spPr>
          <a:xfrm>
            <a:off x="5103136" y="3784292"/>
            <a:ext cx="3330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ighlight>
                  <a:srgbClr val="FFFF00"/>
                </a:highlight>
              </a:rPr>
              <a:t>Primarily due to interactions with atomic electrons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40AF6F-7663-7B4B-A145-B2D23F79D78B}"/>
              </a:ext>
            </a:extLst>
          </p:cNvPr>
          <p:cNvSpPr txBox="1"/>
          <p:nvPr/>
        </p:nvSpPr>
        <p:spPr>
          <a:xfrm>
            <a:off x="4584777" y="5097468"/>
            <a:ext cx="3007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ighlight>
                  <a:srgbClr val="FFFF00"/>
                </a:highlight>
              </a:rPr>
              <a:t>Nuclear interactions could be important</a:t>
            </a:r>
          </a:p>
        </p:txBody>
      </p:sp>
    </p:spTree>
    <p:extLst>
      <p:ext uri="{BB962C8B-B14F-4D97-AF65-F5344CB8AC3E}">
        <p14:creationId xmlns:p14="http://schemas.microsoft.com/office/powerpoint/2010/main" val="38690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471511-FD5F-6E45-BB3B-FB1DA6D49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7" y="0"/>
            <a:ext cx="3881088" cy="3058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28CDDF-4682-8047-938B-5D66D5FF9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7" y="3609474"/>
            <a:ext cx="5496128" cy="2698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84B447-22E7-CA42-8956-93E41CCB8A11}"/>
              </a:ext>
            </a:extLst>
          </p:cNvPr>
          <p:cNvSpPr txBox="1"/>
          <p:nvPr/>
        </p:nvSpPr>
        <p:spPr>
          <a:xfrm>
            <a:off x="705131" y="3059668"/>
            <a:ext cx="26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Jun et al. (TNS, 2003)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A07CB8-AEC1-CE41-9F87-AD851E2B5741}"/>
              </a:ext>
            </a:extLst>
          </p:cNvPr>
          <p:cNvSpPr txBox="1"/>
          <p:nvPr/>
        </p:nvSpPr>
        <p:spPr>
          <a:xfrm>
            <a:off x="624692" y="6469532"/>
            <a:ext cx="26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Jun et al. (TNS, 2004)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8CF14B-CD6F-1742-A741-55DD596E4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219" y="389106"/>
            <a:ext cx="3416473" cy="2027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2ED2BC-BA7B-0A42-8762-22D0F9D53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219" y="2416769"/>
            <a:ext cx="3416473" cy="6344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60CCB9-317C-7D41-BA05-DB2FAAB60AE5}"/>
              </a:ext>
            </a:extLst>
          </p:cNvPr>
          <p:cNvSpPr txBox="1"/>
          <p:nvPr/>
        </p:nvSpPr>
        <p:spPr>
          <a:xfrm>
            <a:off x="6589455" y="3145666"/>
            <a:ext cx="26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Jun (TNS, 2002)</a:t>
            </a:r>
          </a:p>
        </p:txBody>
      </p:sp>
    </p:spTree>
    <p:extLst>
      <p:ext uri="{BB962C8B-B14F-4D97-AF65-F5344CB8AC3E}">
        <p14:creationId xmlns:p14="http://schemas.microsoft.com/office/powerpoint/2010/main" val="1694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581A-1780-6948-B9B4-B7D3801B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8252"/>
            <a:ext cx="8229600" cy="765490"/>
          </a:xfrm>
        </p:spPr>
        <p:txBody>
          <a:bodyPr>
            <a:normAutofit fontScale="90000"/>
          </a:bodyPr>
          <a:lstStyle/>
          <a:p>
            <a:r>
              <a:rPr lang="en-US" dirty="0"/>
              <a:t>Usage Cases of Transport Codes and Nuclear/Atomic Data (*)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F280D2-0E61-8E4C-B3E1-77C62EB76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666667"/>
              </p:ext>
            </p:extLst>
          </p:nvPr>
        </p:nvGraphicFramePr>
        <p:xfrm>
          <a:off x="63229" y="1390329"/>
          <a:ext cx="9017541" cy="372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508">
                  <a:extLst>
                    <a:ext uri="{9D8B030D-6E8A-4147-A177-3AD203B41FA5}">
                      <a16:colId xmlns:a16="http://schemas.microsoft.com/office/drawing/2014/main" val="2017740708"/>
                    </a:ext>
                  </a:extLst>
                </a:gridCol>
                <a:gridCol w="1556426">
                  <a:extLst>
                    <a:ext uri="{9D8B030D-6E8A-4147-A177-3AD203B41FA5}">
                      <a16:colId xmlns:a16="http://schemas.microsoft.com/office/drawing/2014/main" val="737996386"/>
                    </a:ext>
                  </a:extLst>
                </a:gridCol>
                <a:gridCol w="2198451">
                  <a:extLst>
                    <a:ext uri="{9D8B030D-6E8A-4147-A177-3AD203B41FA5}">
                      <a16:colId xmlns:a16="http://schemas.microsoft.com/office/drawing/2014/main" val="1943125688"/>
                    </a:ext>
                  </a:extLst>
                </a:gridCol>
                <a:gridCol w="3959156">
                  <a:extLst>
                    <a:ext uri="{9D8B030D-6E8A-4147-A177-3AD203B41FA5}">
                      <a16:colId xmlns:a16="http://schemas.microsoft.com/office/drawing/2014/main" val="2045129379"/>
                    </a:ext>
                  </a:extLst>
                </a:gridCol>
              </a:tblGrid>
              <a:tr h="437063">
                <a:tc>
                  <a:txBody>
                    <a:bodyPr/>
                    <a:lstStyle/>
                    <a:p>
                      <a:r>
                        <a:rPr lang="en-US" sz="1600" dirty="0"/>
                        <a:t>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893667"/>
                  </a:ext>
                </a:extLst>
              </a:tr>
              <a:tr h="1011198">
                <a:tc>
                  <a:txBody>
                    <a:bodyPr/>
                    <a:lstStyle/>
                    <a:p>
                      <a:r>
                        <a:rPr lang="en-US" sz="1600" dirty="0"/>
                        <a:t>TID (DDD)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Electrons and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NOVICE, FASTRAD, MCNP, Geant4, SRIM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Particle transport through shielding materials and </a:t>
                      </a:r>
                      <a:r>
                        <a:rPr lang="en-US" sz="1600" u="sng" dirty="0"/>
                        <a:t>energy</a:t>
                      </a:r>
                      <a:r>
                        <a:rPr lang="en-US" sz="1600" dirty="0"/>
                        <a:t> deposition.</a:t>
                      </a:r>
                    </a:p>
                    <a:p>
                      <a:r>
                        <a:rPr lang="en-US" sz="1600" dirty="0"/>
                        <a:t>See B. Jun et al. (2020) for a comparison study for several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30629"/>
                  </a:ext>
                </a:extLst>
              </a:tr>
              <a:tr h="831587">
                <a:tc>
                  <a:txBody>
                    <a:bodyPr/>
                    <a:lstStyle/>
                    <a:p>
                      <a:r>
                        <a:rPr lang="en-US" sz="1600" dirty="0"/>
                        <a:t>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Protons and Heavier 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CREME96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Only aluminum shielding and silicon target.</a:t>
                      </a:r>
                    </a:p>
                    <a:p>
                      <a:r>
                        <a:rPr lang="en-US" sz="1600" dirty="0"/>
                        <a:t>See Reed et al. (2013) for a code survey study for SEE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47389"/>
                  </a:ext>
                </a:extLst>
              </a:tr>
              <a:tr h="754440">
                <a:tc>
                  <a:txBody>
                    <a:bodyPr/>
                    <a:lstStyle/>
                    <a:p>
                      <a:r>
                        <a:rPr lang="en-US" sz="1600" dirty="0"/>
                        <a:t>Detector 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Electrons and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MCNP, Geant4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Response function (e.g., Geometric Factor).</a:t>
                      </a:r>
                    </a:p>
                    <a:p>
                      <a:r>
                        <a:rPr lang="en-US" sz="1600" dirty="0"/>
                        <a:t>Noise background (e.g., for CCD, MCP,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921640"/>
                  </a:ext>
                </a:extLst>
              </a:tr>
              <a:tr h="636535">
                <a:tc>
                  <a:txBody>
                    <a:bodyPr/>
                    <a:lstStyle/>
                    <a:p>
                      <a:r>
                        <a:rPr lang="en-US" sz="1600" dirty="0"/>
                        <a:t>Charging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TIGER (ITS), MCNP, Grant4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Particle transport through shielding materials and </a:t>
                      </a:r>
                      <a:r>
                        <a:rPr lang="en-US" sz="1600" u="sng" dirty="0"/>
                        <a:t>charge</a:t>
                      </a:r>
                      <a:r>
                        <a:rPr lang="en-US" sz="1600" dirty="0"/>
                        <a:t> deposition.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9723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BE5FE8-2058-C74B-B175-3D911D860006}"/>
              </a:ext>
            </a:extLst>
          </p:cNvPr>
          <p:cNvSpPr txBox="1"/>
          <p:nvPr/>
        </p:nvSpPr>
        <p:spPr>
          <a:xfrm>
            <a:off x="3660031" y="0"/>
            <a:ext cx="522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(*) Other codes available: FLUKA, PHITS, HZETRN, 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5F6DC-294F-C64F-91A0-91B323C5F946}"/>
              </a:ext>
            </a:extLst>
          </p:cNvPr>
          <p:cNvSpPr txBox="1"/>
          <p:nvPr/>
        </p:nvSpPr>
        <p:spPr>
          <a:xfrm>
            <a:off x="379379" y="5530166"/>
            <a:ext cx="8307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In all of these codes, the relevant nuclear/atomic interaction data are used for particle transport through shielding/target materials: scattering, absorption, range,  LET/stopping power, etc.</a:t>
            </a:r>
          </a:p>
        </p:txBody>
      </p:sp>
    </p:spTree>
    <p:extLst>
      <p:ext uri="{BB962C8B-B14F-4D97-AF65-F5344CB8AC3E}">
        <p14:creationId xmlns:p14="http://schemas.microsoft.com/office/powerpoint/2010/main" val="44794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6295</TotalTime>
  <Words>1033</Words>
  <Application>Microsoft Macintosh PowerPoint</Application>
  <PresentationFormat>On-screen Show (4:3)</PresentationFormat>
  <Paragraphs>171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Radiation Transport for Spacecraft Design  (with Emphasis on Nuclear Data)</vt:lpstr>
      <vt:lpstr>Disclaimer</vt:lpstr>
      <vt:lpstr>Topics</vt:lpstr>
      <vt:lpstr>The Space Radiation Environment</vt:lpstr>
      <vt:lpstr>SUMMARY: Radiation Environment</vt:lpstr>
      <vt:lpstr>Overview: Radiation and Effects</vt:lpstr>
      <vt:lpstr>Dose or energy deposition is (almost) everything for radiation effects</vt:lpstr>
      <vt:lpstr>PowerPoint Presentation</vt:lpstr>
      <vt:lpstr>Usage Cases of Transport Codes and Nuclear/Atomic Data (*)</vt:lpstr>
      <vt:lpstr>General Notes</vt:lpstr>
      <vt:lpstr>Typical Frequently-Asked-Questions</vt:lpstr>
      <vt:lpstr>Radiation Effect New Trend?</vt:lpstr>
      <vt:lpstr>Nuclear Planetology</vt:lpstr>
      <vt:lpstr>Nuclear Planetology</vt:lpstr>
      <vt:lpstr>PowerPoint Presentation</vt:lpstr>
    </vt:vector>
  </TitlesOfParts>
  <Company>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Space Environments</dc:title>
  <dc:creator>Insoo Jun</dc:creator>
  <cp:lastModifiedBy>Jun, Insoo (US 5130)</cp:lastModifiedBy>
  <cp:revision>266</cp:revision>
  <dcterms:created xsi:type="dcterms:W3CDTF">2017-03-30T16:31:25Z</dcterms:created>
  <dcterms:modified xsi:type="dcterms:W3CDTF">2022-03-01T05:50:40Z</dcterms:modified>
</cp:coreProperties>
</file>