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87" r:id="rId2"/>
    <p:sldId id="649" r:id="rId3"/>
    <p:sldId id="772" r:id="rId4"/>
    <p:sldId id="771" r:id="rId5"/>
    <p:sldId id="773" r:id="rId6"/>
    <p:sldId id="769" r:id="rId7"/>
    <p:sldId id="421" r:id="rId8"/>
    <p:sldId id="433" r:id="rId9"/>
    <p:sldId id="420" r:id="rId10"/>
    <p:sldId id="369" r:id="rId11"/>
    <p:sldId id="521" r:id="rId12"/>
    <p:sldId id="645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0000FF"/>
    <a:srgbClr val="FFFFFF"/>
    <a:srgbClr val="271854"/>
    <a:srgbClr val="FF00FF"/>
    <a:srgbClr val="FC171B"/>
    <a:srgbClr val="820108"/>
    <a:srgbClr val="289909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7" autoAdjust="0"/>
    <p:restoredTop sz="93944" autoAdjust="0"/>
  </p:normalViewPr>
  <p:slideViewPr>
    <p:cSldViewPr snapToGrid="0">
      <p:cViewPr>
        <p:scale>
          <a:sx n="156" d="100"/>
          <a:sy n="156" d="100"/>
        </p:scale>
        <p:origin x="80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24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endParaRPr lang="en-US"/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endParaRPr lang="en-US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fld id="{3970DCAE-4AB2-7540-B5FF-6A0C40A3E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3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09D928-499F-B043-99C3-F52C78FFB6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83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805E9-A1D0-8D4A-8399-8AE909AADC9A}" type="slidenum">
              <a:rPr lang="en-US"/>
              <a:pPr/>
              <a:t>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9D928-499F-B043-99C3-F52C78FFB6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5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7EDB9-A7B8-5B4C-84BE-85BEE6A11A7E}" type="slidenum">
              <a:rPr lang="en-US"/>
              <a:pPr/>
              <a:t>10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0094D-732A-274E-9EC6-26E8E84179B7}" type="slidenum">
              <a:rPr lang="en-US"/>
              <a:pPr/>
              <a:t>11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0"/>
            <a:ext cx="22098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477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2857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4B850C7-E474-B74E-BAD4-6E10B8D4E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71500"/>
            <a:ext cx="4114800" cy="4000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71500"/>
            <a:ext cx="4114800" cy="4000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026" y="0"/>
            <a:ext cx="881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571500"/>
            <a:ext cx="8382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304800" y="485775"/>
            <a:ext cx="8382000" cy="57150"/>
            <a:chOff x="192" y="384"/>
            <a:chExt cx="5280" cy="48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192" y="384"/>
              <a:ext cx="2688" cy="48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9C835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2784" y="384"/>
              <a:ext cx="2688" cy="48"/>
            </a:xfrm>
            <a:prstGeom prst="rect">
              <a:avLst/>
            </a:prstGeom>
            <a:gradFill rotWithShape="0">
              <a:gsLst>
                <a:gs pos="0">
                  <a:srgbClr val="9C8350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4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4.pd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6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8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3277"/>
            <a:ext cx="7772400" cy="1102519"/>
          </a:xfrm>
        </p:spPr>
        <p:txBody>
          <a:bodyPr/>
          <a:lstStyle/>
          <a:p>
            <a:pPr algn="ctr"/>
            <a:r>
              <a:rPr lang="en-US" dirty="0"/>
              <a:t> Nuclear Data for High Energy Ion Interactions and Secondary Particle Production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Applications: Semiconductors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65665"/>
            <a:ext cx="6400800" cy="1314450"/>
          </a:xfrm>
        </p:spPr>
        <p:txBody>
          <a:bodyPr/>
          <a:lstStyle/>
          <a:p>
            <a:r>
              <a:rPr lang="en-US" dirty="0"/>
              <a:t>Robert Reed</a:t>
            </a:r>
          </a:p>
          <a:p>
            <a:r>
              <a:rPr lang="en-US" dirty="0"/>
              <a:t>Vanderbilt University</a:t>
            </a:r>
          </a:p>
          <a:p>
            <a:pPr>
              <a:spcAft>
                <a:spcPts val="1500"/>
              </a:spcAft>
            </a:pPr>
            <a:r>
              <a:rPr lang="en-US" dirty="0"/>
              <a:t>Nashville, TN</a:t>
            </a:r>
          </a:p>
          <a:p>
            <a:pPr>
              <a:spcAft>
                <a:spcPts val="300"/>
              </a:spcAft>
            </a:pPr>
            <a:r>
              <a:rPr lang="en-US" dirty="0"/>
              <a:t>Mar 1</a:t>
            </a:r>
            <a:r>
              <a:rPr lang="en-US" baseline="30000" dirty="0"/>
              <a:t>st</a:t>
            </a:r>
            <a:r>
              <a:rPr lang="en-US" dirty="0"/>
              <a:t>, 2022</a:t>
            </a:r>
          </a:p>
          <a:p>
            <a:endParaRPr lang="en-US" dirty="0"/>
          </a:p>
        </p:txBody>
      </p:sp>
      <p:pic>
        <p:nvPicPr>
          <p:cNvPr id="5" name="Picture 201">
            <a:extLst>
              <a:ext uri="{FF2B5EF4-FFF2-40B4-BE49-F238E27FC236}">
                <a16:creationId xmlns:a16="http://schemas.microsoft.com/office/drawing/2014/main" id="{9269599D-A54D-F94F-8922-1892C8A8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4409" y="81806"/>
            <a:ext cx="978868" cy="9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10ABB-C544-1E47-9C56-EB289DD09ABF}"/>
              </a:ext>
            </a:extLst>
          </p:cNvPr>
          <p:cNvSpPr txBox="1"/>
          <p:nvPr/>
        </p:nvSpPr>
        <p:spPr>
          <a:xfrm>
            <a:off x="473529" y="4559664"/>
            <a:ext cx="8352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Helvetica Neue" panose="02000503000000020004" pitchFamily="2" charset="0"/>
              </a:rPr>
              <a:t>Support provided in part by NASA, DTRA, DoE, and others 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Material Systems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2767693"/>
            <a:ext cx="3314700" cy="21717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Ion-Ion nuclear reactions in non-silicon material near the sensitive volume contribute to the soft error response</a:t>
            </a:r>
          </a:p>
          <a:p>
            <a:r>
              <a:rPr lang="en-US" dirty="0"/>
              <a:t>To date, this is only important for radiation harden circuits</a:t>
            </a:r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1496616" y="4891088"/>
            <a:ext cx="65043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IEEE Trans. </a:t>
            </a:r>
            <a:r>
              <a:rPr lang="en-US" sz="1200" dirty="0" err="1"/>
              <a:t>Nucl</a:t>
            </a:r>
            <a:r>
              <a:rPr lang="en-US" sz="1200" dirty="0"/>
              <a:t>. Sci. : Warren et al. 2005, Dodd et al., 2007, Reed et al. 2007 </a:t>
            </a:r>
          </a:p>
        </p:txBody>
      </p:sp>
      <p:pic>
        <p:nvPicPr>
          <p:cNvPr id="2775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95375"/>
            <a:ext cx="31051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4629150" y="583407"/>
            <a:ext cx="3314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Experimental evidence for this effect on a CMOS SRAM</a:t>
            </a:r>
          </a:p>
        </p:txBody>
      </p:sp>
      <p:pic>
        <p:nvPicPr>
          <p:cNvPr id="2775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" y="587828"/>
            <a:ext cx="2171700" cy="199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7517" name="Rectangle 13"/>
          <p:cNvSpPr>
            <a:spLocks noChangeArrowheads="1"/>
          </p:cNvSpPr>
          <p:nvPr/>
        </p:nvSpPr>
        <p:spPr bwMode="auto">
          <a:xfrm>
            <a:off x="410766" y="2416628"/>
            <a:ext cx="3396853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/>
              <a:t>http://images.dailytech.com/nimage/4621_21476.jpg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7" y="100013"/>
            <a:ext cx="8458200" cy="342900"/>
          </a:xfrm>
        </p:spPr>
        <p:txBody>
          <a:bodyPr/>
          <a:lstStyle/>
          <a:p>
            <a:r>
              <a:rPr lang="en-US" dirty="0"/>
              <a:t>Observed and Predicted SEU Rate for a RAD-HARD SRAM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335" y="593272"/>
            <a:ext cx="3368279" cy="3392091"/>
          </a:xfrm>
        </p:spPr>
        <p:txBody>
          <a:bodyPr/>
          <a:lstStyle/>
          <a:p>
            <a:r>
              <a:rPr lang="en-US" dirty="0"/>
              <a:t>SRAM used on NASA MESSENGER spacecraft</a:t>
            </a:r>
          </a:p>
          <a:p>
            <a:r>
              <a:rPr lang="en-US" dirty="0"/>
              <a:t>Observed Average SEU Rate:</a:t>
            </a:r>
          </a:p>
          <a:p>
            <a:pPr lvl="1"/>
            <a:r>
              <a:rPr lang="en-US" b="1" dirty="0">
                <a:solidFill>
                  <a:srgbClr val="4314FF"/>
                </a:solidFill>
              </a:rPr>
              <a:t>1x10</a:t>
            </a:r>
            <a:r>
              <a:rPr lang="en-US" b="1" baseline="30000" dirty="0">
                <a:solidFill>
                  <a:srgbClr val="4314FF"/>
                </a:solidFill>
              </a:rPr>
              <a:t>-9</a:t>
            </a:r>
            <a:r>
              <a:rPr lang="en-US" b="1" dirty="0">
                <a:solidFill>
                  <a:srgbClr val="4314FF"/>
                </a:solidFill>
              </a:rPr>
              <a:t> Events/Bit/Day</a:t>
            </a:r>
            <a:endParaRPr lang="en-US" b="1" dirty="0">
              <a:solidFill>
                <a:srgbClr val="14827F"/>
              </a:solidFill>
            </a:endParaRPr>
          </a:p>
          <a:p>
            <a:r>
              <a:rPr lang="en-US" dirty="0"/>
              <a:t>Vendor predicted rate using CREME96: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990B14"/>
                </a:solidFill>
              </a:rPr>
              <a:t>2x10</a:t>
            </a:r>
            <a:r>
              <a:rPr lang="en-US" baseline="30000" dirty="0">
                <a:solidFill>
                  <a:srgbClr val="990B14"/>
                </a:solidFill>
              </a:rPr>
              <a:t>-12</a:t>
            </a:r>
            <a:r>
              <a:rPr lang="en-US" dirty="0">
                <a:solidFill>
                  <a:srgbClr val="990B14"/>
                </a:solidFill>
              </a:rPr>
              <a:t> Events/Bit/Day</a:t>
            </a:r>
            <a:endParaRPr lang="en-US" dirty="0"/>
          </a:p>
          <a:p>
            <a:pPr lvl="1"/>
            <a:r>
              <a:rPr lang="en-US" dirty="0">
                <a:solidFill>
                  <a:srgbClr val="990B14"/>
                </a:solidFill>
              </a:rPr>
              <a:t>Classical Method nearly a </a:t>
            </a:r>
            <a:br>
              <a:rPr lang="en-US" dirty="0">
                <a:solidFill>
                  <a:srgbClr val="990B14"/>
                </a:solidFill>
              </a:rPr>
            </a:br>
            <a:r>
              <a:rPr lang="en-US" dirty="0">
                <a:solidFill>
                  <a:srgbClr val="990B14"/>
                </a:solidFill>
              </a:rPr>
              <a:t>factor 500 lower than observed rate</a:t>
            </a:r>
          </a:p>
          <a:p>
            <a:r>
              <a:rPr lang="en-US" dirty="0"/>
              <a:t>MRED-based predictions bound problem</a:t>
            </a:r>
          </a:p>
        </p:txBody>
      </p:sp>
      <p:graphicFrame>
        <p:nvGraphicFramePr>
          <p:cNvPr id="192523" name="Object 11"/>
          <p:cNvGraphicFramePr>
            <a:graphicFrameLocks noChangeAspect="1"/>
          </p:cNvGraphicFramePr>
          <p:nvPr/>
        </p:nvGraphicFramePr>
        <p:xfrm>
          <a:off x="4486275" y="1145382"/>
          <a:ext cx="3093244" cy="321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2203704" imgH="2289048" progId="Word.Document.8">
                  <p:embed/>
                </p:oleObj>
              </mc:Choice>
              <mc:Fallback>
                <p:oleObj name="Document" r:id="rId4" imgW="2203704" imgH="2289048" progId="Word.Document.8">
                  <p:embed/>
                  <p:pic>
                    <p:nvPicPr>
                      <p:cNvPr id="1925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1145382"/>
                        <a:ext cx="3093244" cy="3213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05400" y="4644117"/>
            <a:ext cx="2175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Reed, IEEE Trans. </a:t>
            </a:r>
            <a:r>
              <a:rPr lang="en-US" sz="1000" dirty="0" err="1"/>
              <a:t>Nucl</a:t>
            </a:r>
            <a:r>
              <a:rPr lang="en-US" sz="1000" dirty="0"/>
              <a:t>. Sci., 2007</a:t>
            </a:r>
          </a:p>
        </p:txBody>
      </p:sp>
    </p:spTree>
    <p:extLst>
      <p:ext uri="{BB962C8B-B14F-4D97-AF65-F5344CB8AC3E}">
        <p14:creationId xmlns:p14="http://schemas.microsoft.com/office/powerpoint/2010/main" val="18362412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D01C-84B8-2A4F-88F7-3699AFF5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Gaps:</a:t>
            </a:r>
          </a:p>
        </p:txBody>
      </p:sp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F8B1592C-EEFC-45DD-B778-913B25696706}"/>
              </a:ext>
            </a:extLst>
          </p:cNvPr>
          <p:cNvPicPr/>
          <p:nvPr/>
        </p:nvPicPr>
        <p:blipFill rotWithShape="1">
          <a:blip r:embed="rId2"/>
          <a:srcRect b="7377"/>
          <a:stretch/>
        </p:blipFill>
        <p:spPr>
          <a:xfrm>
            <a:off x="1015449" y="1134833"/>
            <a:ext cx="2307415" cy="3077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8DB36E-FD06-2343-9914-9DD9D615E092}"/>
              </a:ext>
            </a:extLst>
          </p:cNvPr>
          <p:cNvSpPr/>
          <p:nvPr/>
        </p:nvSpPr>
        <p:spPr>
          <a:xfrm>
            <a:off x="1047472" y="433138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https://</a:t>
            </a:r>
            <a:r>
              <a:rPr lang="en-US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en.wikipedia.org</a:t>
            </a: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/wiki/</a:t>
            </a:r>
            <a:r>
              <a:rPr lang="en-US" sz="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Demosaicing</a:t>
            </a: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9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7AEF3-365C-744A-9DBD-91B3DCD835B3}"/>
              </a:ext>
            </a:extLst>
          </p:cNvPr>
          <p:cNvSpPr txBox="1"/>
          <p:nvPr/>
        </p:nvSpPr>
        <p:spPr>
          <a:xfrm>
            <a:off x="261258" y="579664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Complex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3142B-7ACC-694E-8550-2497520D433B}"/>
              </a:ext>
            </a:extLst>
          </p:cNvPr>
          <p:cNvSpPr txBox="1"/>
          <p:nvPr/>
        </p:nvSpPr>
        <p:spPr>
          <a:xfrm>
            <a:off x="0" y="4686301"/>
            <a:ext cx="9089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Often the gap in knowledge is associated with the microelectronic device response to an irradiation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7747F-4547-F84E-AB8A-0292B50C82F9}"/>
              </a:ext>
            </a:extLst>
          </p:cNvPr>
          <p:cNvSpPr txBox="1"/>
          <p:nvPr/>
        </p:nvSpPr>
        <p:spPr>
          <a:xfrm>
            <a:off x="4033156" y="947058"/>
            <a:ext cx="44168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Nuclear Reactions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Is nuclear data sufficient to cover all relevant materials used in IC manufacturing?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Are models sufficient to capture reaction product distributions?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Species, angle, and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Fission products for certain materials not defined in models (see talk by Tom </a:t>
            </a:r>
            <a:r>
              <a:rPr lang="en-US" sz="1800" dirty="0" err="1"/>
              <a:t>Turflinger</a:t>
            </a:r>
            <a:r>
              <a:rPr lang="en-US" sz="1800" dirty="0"/>
              <a:t> 10:10 am on Mar 3</a:t>
            </a:r>
            <a:r>
              <a:rPr lang="en-US" sz="1800" baseline="30000" dirty="0"/>
              <a:t>rd</a:t>
            </a:r>
            <a:r>
              <a:rPr lang="en-US" sz="1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High-Energy Heavy Ion Test Facility !!!</a:t>
            </a:r>
          </a:p>
        </p:txBody>
      </p:sp>
    </p:spTree>
    <p:extLst>
      <p:ext uri="{BB962C8B-B14F-4D97-AF65-F5344CB8AC3E}">
        <p14:creationId xmlns:p14="http://schemas.microsoft.com/office/powerpoint/2010/main" val="36958210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F272-A518-854B-983B-7F0C071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93629" cy="457200"/>
          </a:xfrm>
        </p:spPr>
        <p:txBody>
          <a:bodyPr/>
          <a:lstStyle/>
          <a:p>
            <a:r>
              <a:rPr lang="en-US" sz="2300" dirty="0"/>
              <a:t>Basic Mechanism for Radiation-Induced Effects on Semiconductors</a:t>
            </a:r>
          </a:p>
        </p:txBody>
      </p:sp>
      <p:sp>
        <p:nvSpPr>
          <p:cNvPr id="142" name="Rectangle 144">
            <a:extLst>
              <a:ext uri="{FF2B5EF4-FFF2-40B4-BE49-F238E27FC236}">
                <a16:creationId xmlns:a16="http://schemas.microsoft.com/office/drawing/2014/main" id="{9F09B941-78A2-8E43-A16B-A7099162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943" y="722574"/>
            <a:ext cx="2577116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Total Ionizing Dose (TID)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1F31BF60-2B29-3042-98B8-BEFB51B4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138" y="1330036"/>
            <a:ext cx="2222478" cy="2200795"/>
          </a:xfrm>
          <a:prstGeom prst="rect">
            <a:avLst/>
          </a:prstGeom>
        </p:spPr>
      </p:pic>
      <p:sp>
        <p:nvSpPr>
          <p:cNvPr id="144" name="Text Box 142">
            <a:extLst>
              <a:ext uri="{FF2B5EF4-FFF2-40B4-BE49-F238E27FC236}">
                <a16:creationId xmlns:a16="http://schemas.microsoft.com/office/drawing/2014/main" id="{05EF5F9A-75B8-0042-9614-482B0708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740" y="4044372"/>
            <a:ext cx="2234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>
                <a:latin typeface="Arial"/>
                <a:cs typeface="Arial"/>
              </a:rPr>
              <a:t>J.L. </a:t>
            </a:r>
            <a:r>
              <a:rPr lang="en-US" sz="1000" i="1" dirty="0" err="1">
                <a:latin typeface="Arial"/>
                <a:cs typeface="Arial"/>
              </a:rPr>
              <a:t>Leray</a:t>
            </a:r>
            <a:r>
              <a:rPr lang="en-US" sz="1000" i="1" dirty="0">
                <a:latin typeface="Arial"/>
                <a:cs typeface="Arial"/>
              </a:rPr>
              <a:t>, Notes from 1999 IEEE Nuclear and Space Radiation Effects Conference Short Course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E722DFE2-56BD-9A4E-A66A-1FD0EA1E8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024" y="1105593"/>
            <a:ext cx="2145714" cy="2871470"/>
          </a:xfrm>
          <a:prstGeom prst="rect">
            <a:avLst/>
          </a:prstGeom>
        </p:spPr>
      </p:pic>
      <p:sp>
        <p:nvSpPr>
          <p:cNvPr id="192" name="Rectangle 51">
            <a:extLst>
              <a:ext uri="{FF2B5EF4-FFF2-40B4-BE49-F238E27FC236}">
                <a16:creationId xmlns:a16="http://schemas.microsoft.com/office/drawing/2014/main" id="{208A635F-BE5A-8C4F-B590-17C017856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5827" y="591735"/>
            <a:ext cx="427978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Displacement Damage (DD)</a:t>
            </a:r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F545023B-2D71-FF41-9EE4-B0DD33429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13" y="1263534"/>
            <a:ext cx="2770390" cy="1437178"/>
          </a:xfrm>
          <a:prstGeom prst="rect">
            <a:avLst/>
          </a:prstGeom>
        </p:spPr>
      </p:pic>
      <p:pic>
        <p:nvPicPr>
          <p:cNvPr id="194" name="Picture 6" descr="Elec Scan Micro image to rotated">
            <a:extLst>
              <a:ext uri="{FF2B5EF4-FFF2-40B4-BE49-F238E27FC236}">
                <a16:creationId xmlns:a16="http://schemas.microsoft.com/office/drawing/2014/main" id="{00D92610-07A8-C64B-B0E3-8DAA9A90D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183" y="2967644"/>
            <a:ext cx="1060478" cy="78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9">
            <a:extLst>
              <a:ext uri="{FF2B5EF4-FFF2-40B4-BE49-F238E27FC236}">
                <a16:creationId xmlns:a16="http://schemas.microsoft.com/office/drawing/2014/main" id="{5BDE61B5-8617-6140-A2FD-14C8374F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4540" y="2992581"/>
            <a:ext cx="108335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6" name="Text Box 11">
            <a:extLst>
              <a:ext uri="{FF2B5EF4-FFF2-40B4-BE49-F238E27FC236}">
                <a16:creationId xmlns:a16="http://schemas.microsoft.com/office/drawing/2014/main" id="{42C98CB2-56BD-BD4A-898B-6DF5EC43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49" y="4182660"/>
            <a:ext cx="26268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>
                <a:latin typeface="Arial"/>
                <a:cs typeface="Arial"/>
              </a:rPr>
              <a:t>P.J McNulty, Notes from 1990 IEEE Nuclear and Space Radiation Effects Conference Short Course</a:t>
            </a:r>
            <a:r>
              <a:rPr lang="en-US" sz="1000" dirty="0">
                <a:latin typeface="Arial"/>
                <a:cs typeface="Arial"/>
              </a:rPr>
              <a:t> </a:t>
            </a:r>
          </a:p>
        </p:txBody>
      </p:sp>
      <p:sp>
        <p:nvSpPr>
          <p:cNvPr id="197" name="Text Box 50">
            <a:extLst>
              <a:ext uri="{FF2B5EF4-FFF2-40B4-BE49-F238E27FC236}">
                <a16:creationId xmlns:a16="http://schemas.microsoft.com/office/drawing/2014/main" id="{8DEF0DC2-BF5B-5949-9121-797D9BCAA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494" y="4064703"/>
            <a:ext cx="29413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>
                <a:latin typeface="Arial"/>
                <a:cs typeface="Arial"/>
              </a:rPr>
              <a:t>P.W. Marshall and C.J. Marshall, Notes from 1999 IEEE Nuclear and Space Radiation Effects Conference Short Course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D12A12D9-ED2B-F04F-96FA-F618E1DD2D3E}"/>
              </a:ext>
            </a:extLst>
          </p:cNvPr>
          <p:cNvSpPr txBox="1"/>
          <p:nvPr/>
        </p:nvSpPr>
        <p:spPr>
          <a:xfrm>
            <a:off x="133004" y="725131"/>
            <a:ext cx="2751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Single Event Effects (SEE)</a:t>
            </a:r>
          </a:p>
        </p:txBody>
      </p:sp>
    </p:spTree>
    <p:extLst>
      <p:ext uri="{BB962C8B-B14F-4D97-AF65-F5344CB8AC3E}">
        <p14:creationId xmlns:p14="http://schemas.microsoft.com/office/powerpoint/2010/main" val="32638628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46AA-4B5E-C94E-8497-D59603EE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1" cy="457200"/>
          </a:xfrm>
        </p:spPr>
        <p:txBody>
          <a:bodyPr/>
          <a:lstStyle/>
          <a:p>
            <a:r>
              <a:rPr lang="en-US" sz="2000" dirty="0"/>
              <a:t>Radiation Transport Modeling for SEEs in Semiconductors Devices and Circuits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27898-ED60-8D4A-AA1A-F2F157A6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652"/>
            <a:ext cx="3591098" cy="1926931"/>
          </a:xfrm>
          <a:prstGeom prst="rect">
            <a:avLst/>
          </a:prstGeom>
        </p:spPr>
      </p:pic>
      <p:pic>
        <p:nvPicPr>
          <p:cNvPr id="7" name="Picture 5" descr="cool_track">
            <a:extLst>
              <a:ext uri="{FF2B5EF4-FFF2-40B4-BE49-F238E27FC236}">
                <a16:creationId xmlns:a16="http://schemas.microsoft.com/office/drawing/2014/main" id="{721ABE20-E0F8-8B49-B806-67388D8F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4071" y="2964312"/>
            <a:ext cx="1861872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>
            <a:extLst>
              <a:ext uri="{FF2B5EF4-FFF2-40B4-BE49-F238E27FC236}">
                <a16:creationId xmlns:a16="http://schemas.microsoft.com/office/drawing/2014/main" id="{A9F49157-B3AF-9441-A0A2-C9FB973A9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59" y="3742014"/>
            <a:ext cx="929696" cy="704850"/>
          </a:xfrm>
          <a:prstGeom prst="wedgeRectCallout">
            <a:avLst>
              <a:gd name="adj1" fmla="val -104108"/>
              <a:gd name="adj2" fmla="val -2378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900" dirty="0"/>
              <a:t>Active</a:t>
            </a:r>
          </a:p>
          <a:p>
            <a:pPr algn="ctr">
              <a:defRPr/>
            </a:pPr>
            <a:r>
              <a:rPr lang="en-US" sz="1900" dirty="0"/>
              <a:t> Silicon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E1A3D03E-BA0C-5540-9971-9080A6C1A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7203" y="1731463"/>
            <a:ext cx="0" cy="673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A80334D5-FBA3-C34A-96A4-C36400872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658" y="901893"/>
            <a:ext cx="1074535" cy="841404"/>
          </a:xfrm>
          <a:prstGeom prst="wedgeRectCallout">
            <a:avLst>
              <a:gd name="adj1" fmla="val 64219"/>
              <a:gd name="adj2" fmla="val 6888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 dirty="0"/>
              <a:t>Primary </a:t>
            </a:r>
            <a:br>
              <a:rPr lang="en-US" sz="1600" dirty="0"/>
            </a:br>
            <a:r>
              <a:rPr lang="en-US" sz="1600" dirty="0"/>
              <a:t>Ion</a:t>
            </a:r>
          </a:p>
          <a:p>
            <a:pPr algn="ctr">
              <a:defRPr/>
            </a:pPr>
            <a:r>
              <a:rPr lang="en-US" sz="1600" dirty="0"/>
              <a:t> Trajectory</a:t>
            </a:r>
          </a:p>
        </p:txBody>
      </p:sp>
      <p:pic>
        <p:nvPicPr>
          <p:cNvPr id="11" name="P 3" descr="image4PS.tif">
            <a:extLst>
              <a:ext uri="{FF2B5EF4-FFF2-40B4-BE49-F238E27FC236}">
                <a16:creationId xmlns:a16="http://schemas.microsoft.com/office/drawing/2014/main" id="{332EC888-0695-6C40-AABB-459B22F2C05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1393126" y="3012622"/>
            <a:ext cx="1872590" cy="196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68305-51FC-9645-B489-019E9315DB43}"/>
              </a:ext>
            </a:extLst>
          </p:cNvPr>
          <p:cNvSpPr txBox="1"/>
          <p:nvPr/>
        </p:nvSpPr>
        <p:spPr>
          <a:xfrm>
            <a:off x="1153688" y="581000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Range-energy tables: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F752EB-336F-524E-AEE6-0C2A5CBB16E1}"/>
              </a:ext>
            </a:extLst>
          </p:cNvPr>
          <p:cNvSpPr txBox="1"/>
          <p:nvPr/>
        </p:nvSpPr>
        <p:spPr>
          <a:xfrm>
            <a:off x="3873979" y="2804748"/>
            <a:ext cx="1535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Requires Monte Carlo Modeling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A9B1577-FC35-CC44-BA0C-B8A928BC3ACC}"/>
              </a:ext>
            </a:extLst>
          </p:cNvPr>
          <p:cNvSpPr/>
          <p:nvPr/>
        </p:nvSpPr>
        <p:spPr bwMode="auto">
          <a:xfrm rot="4809728">
            <a:off x="2951016" y="3184065"/>
            <a:ext cx="814647" cy="1221971"/>
          </a:xfrm>
          <a:prstGeom prst="arc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1D5C27E-7762-5342-9ADE-07FF066BF74B}"/>
              </a:ext>
            </a:extLst>
          </p:cNvPr>
          <p:cNvSpPr/>
          <p:nvPr/>
        </p:nvSpPr>
        <p:spPr bwMode="auto">
          <a:xfrm rot="16790272" flipH="1">
            <a:off x="5051266" y="3179265"/>
            <a:ext cx="814647" cy="1221971"/>
          </a:xfrm>
          <a:prstGeom prst="arc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64A0A0AC-29A1-6941-AA62-A50CF3010CA7}"/>
              </a:ext>
            </a:extLst>
          </p:cNvPr>
          <p:cNvSpPr/>
          <p:nvPr/>
        </p:nvSpPr>
        <p:spPr bwMode="auto">
          <a:xfrm>
            <a:off x="6776357" y="2498271"/>
            <a:ext cx="114300" cy="302079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2D6602-7A41-A741-82C5-AB4729478DB1}"/>
              </a:ext>
            </a:extLst>
          </p:cNvPr>
          <p:cNvCxnSpPr/>
          <p:nvPr/>
        </p:nvCxnSpPr>
        <p:spPr bwMode="auto">
          <a:xfrm>
            <a:off x="342900" y="2718707"/>
            <a:ext cx="335552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1D5B41-5E23-6E43-AC69-4D9CC77EB11C}"/>
              </a:ext>
            </a:extLst>
          </p:cNvPr>
          <p:cNvCxnSpPr>
            <a:cxnSpLocks/>
          </p:cNvCxnSpPr>
          <p:nvPr/>
        </p:nvCxnSpPr>
        <p:spPr bwMode="auto">
          <a:xfrm>
            <a:off x="3981450" y="808264"/>
            <a:ext cx="0" cy="17226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661352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Grp="1" noChangeArrowheads="1"/>
          </p:cNvSpPr>
          <p:nvPr>
            <p:ph type="title"/>
          </p:nvPr>
        </p:nvSpPr>
        <p:spPr>
          <a:xfrm>
            <a:off x="1101328" y="0"/>
            <a:ext cx="6958013" cy="571500"/>
          </a:xfrm>
        </p:spPr>
        <p:txBody>
          <a:bodyPr/>
          <a:lstStyle/>
          <a:p>
            <a:pPr eaLnBrk="1" hangingPunct="1"/>
            <a:r>
              <a:rPr lang="en-US" sz="2100"/>
              <a:t>Monte Carlo Method Using High Performance Computing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t="9476"/>
          <a:stretch>
            <a:fillRect/>
          </a:stretch>
        </p:blipFill>
        <p:spPr>
          <a:xfrm>
            <a:off x="382385" y="617373"/>
            <a:ext cx="8304415" cy="452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Grp="1" noChangeArrowheads="1"/>
          </p:cNvSpPr>
          <p:nvPr>
            <p:ph type="title"/>
          </p:nvPr>
        </p:nvSpPr>
        <p:spPr>
          <a:xfrm>
            <a:off x="1101328" y="0"/>
            <a:ext cx="6958013" cy="571500"/>
          </a:xfrm>
        </p:spPr>
        <p:txBody>
          <a:bodyPr/>
          <a:lstStyle/>
          <a:p>
            <a:pPr eaLnBrk="1" hangingPunct="1"/>
            <a:r>
              <a:rPr lang="en-US" sz="2100"/>
              <a:t>Monte Carlo Method Using High Performance Computing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t="9476"/>
          <a:stretch>
            <a:fillRect/>
          </a:stretch>
        </p:blipFill>
        <p:spPr>
          <a:xfrm>
            <a:off x="382385" y="617373"/>
            <a:ext cx="8304415" cy="4526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3ACA9D-AF32-0843-AC02-F6FAE7E85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105" y="840923"/>
            <a:ext cx="6077810" cy="2091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81A0B7-A499-A543-8D99-44CD46ADC1E9}"/>
              </a:ext>
            </a:extLst>
          </p:cNvPr>
          <p:cNvSpPr txBox="1"/>
          <p:nvPr/>
        </p:nvSpPr>
        <p:spPr>
          <a:xfrm>
            <a:off x="424543" y="3135087"/>
            <a:ext cx="415908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highlight>
                  <a:srgbClr val="FFFFFF"/>
                </a:highlight>
              </a:rPr>
              <a:t>Aix-Marseille University and CNRS, Marseille, France</a:t>
            </a:r>
          </a:p>
          <a:p>
            <a:r>
              <a:rPr lang="en-US" sz="1200" dirty="0">
                <a:highlight>
                  <a:srgbClr val="FFFFFF"/>
                </a:highlight>
              </a:rPr>
              <a:t>CEA, </a:t>
            </a:r>
            <a:r>
              <a:rPr lang="en-US" sz="1200" dirty="0" err="1">
                <a:highlight>
                  <a:srgbClr val="FFFFFF"/>
                </a:highlight>
              </a:rPr>
              <a:t>Arpajon</a:t>
            </a:r>
            <a:r>
              <a:rPr lang="en-US" sz="1200" dirty="0">
                <a:highlight>
                  <a:srgbClr val="FFFFFF"/>
                </a:highlight>
              </a:rPr>
              <a:t>, France.</a:t>
            </a:r>
          </a:p>
          <a:p>
            <a:r>
              <a:rPr lang="en-US" sz="1200" dirty="0">
                <a:highlight>
                  <a:srgbClr val="FFFFFF"/>
                </a:highlight>
              </a:rPr>
              <a:t>French Aerospace Laboratory (ONERA), Toulouse, France</a:t>
            </a:r>
          </a:p>
          <a:p>
            <a:r>
              <a:rPr lang="en-US" sz="1200" dirty="0">
                <a:highlight>
                  <a:srgbClr val="FFFFFF"/>
                </a:highlight>
              </a:rPr>
              <a:t>STMicroelectronics, </a:t>
            </a:r>
            <a:r>
              <a:rPr lang="en-US" sz="1200" dirty="0" err="1">
                <a:highlight>
                  <a:srgbClr val="FFFFFF"/>
                </a:highlight>
              </a:rPr>
              <a:t>Crolles</a:t>
            </a:r>
            <a:r>
              <a:rPr lang="en-US" sz="1200" dirty="0">
                <a:highlight>
                  <a:srgbClr val="FFFFFF"/>
                </a:highlight>
              </a:rPr>
              <a:t>, France</a:t>
            </a:r>
          </a:p>
          <a:p>
            <a:r>
              <a:rPr lang="en-US" sz="1200" dirty="0" err="1">
                <a:highlight>
                  <a:srgbClr val="FFFFFF"/>
                </a:highlight>
              </a:rPr>
              <a:t>Université</a:t>
            </a:r>
            <a:r>
              <a:rPr lang="en-US" sz="1200" dirty="0">
                <a:highlight>
                  <a:srgbClr val="FFFFFF"/>
                </a:highlight>
              </a:rPr>
              <a:t> Montpellier II, France </a:t>
            </a:r>
          </a:p>
          <a:p>
            <a:r>
              <a:rPr lang="en-US" sz="1200" dirty="0" err="1">
                <a:highlight>
                  <a:srgbClr val="FFFFFF"/>
                </a:highlight>
              </a:rPr>
              <a:t>Soreq</a:t>
            </a:r>
            <a:r>
              <a:rPr lang="en-US" sz="1200" dirty="0">
                <a:highlight>
                  <a:srgbClr val="FFFFFF"/>
                </a:highlight>
              </a:rPr>
              <a:t> NRC, Israel</a:t>
            </a:r>
          </a:p>
          <a:p>
            <a:r>
              <a:rPr lang="en-US" sz="1200" dirty="0">
                <a:highlight>
                  <a:srgbClr val="FFFFFF"/>
                </a:highlight>
              </a:rPr>
              <a:t>ESA-ESTEC, </a:t>
            </a:r>
            <a:r>
              <a:rPr lang="en-US" sz="1200" dirty="0" err="1">
                <a:highlight>
                  <a:srgbClr val="FFFFFF"/>
                </a:highlight>
              </a:rPr>
              <a:t>Noordwijk</a:t>
            </a:r>
            <a:r>
              <a:rPr lang="en-US" sz="1200" dirty="0">
                <a:highlight>
                  <a:srgbClr val="FFFFFF"/>
                </a:highlight>
              </a:rPr>
              <a:t>, The Netherlands</a:t>
            </a:r>
          </a:p>
          <a:p>
            <a:r>
              <a:rPr lang="en-US" sz="1200" dirty="0">
                <a:highlight>
                  <a:srgbClr val="FFFFFF"/>
                </a:highlight>
              </a:rPr>
              <a:t>Chalmers University of Technology, Gothenburg, Sweden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77F36-806C-7145-871D-C59CFEBE4AB4}"/>
              </a:ext>
            </a:extLst>
          </p:cNvPr>
          <p:cNvSpPr txBox="1"/>
          <p:nvPr/>
        </p:nvSpPr>
        <p:spPr>
          <a:xfrm>
            <a:off x="4806042" y="3156859"/>
            <a:ext cx="379302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>
                <a:highlight>
                  <a:srgbClr val="FFFFFF"/>
                </a:highlight>
              </a:rPr>
              <a:t>Kallisto</a:t>
            </a:r>
            <a:r>
              <a:rPr lang="en-US" sz="1200" dirty="0">
                <a:highlight>
                  <a:srgbClr val="FFFFFF"/>
                </a:highlight>
              </a:rPr>
              <a:t> Consultancy Ltd., Guildford, United Kingdom </a:t>
            </a:r>
          </a:p>
          <a:p>
            <a:r>
              <a:rPr lang="en-US" sz="1200" dirty="0" err="1">
                <a:highlight>
                  <a:srgbClr val="FFFFFF"/>
                </a:highlight>
              </a:rPr>
              <a:t>RadMod</a:t>
            </a:r>
            <a:r>
              <a:rPr lang="en-US" sz="1200" dirty="0">
                <a:highlight>
                  <a:srgbClr val="FFFFFF"/>
                </a:highlight>
              </a:rPr>
              <a:t> Research Ltd., Surrey, United Kingdom</a:t>
            </a:r>
          </a:p>
          <a:p>
            <a:r>
              <a:rPr lang="en-US" sz="1200" dirty="0">
                <a:highlight>
                  <a:srgbClr val="FFFFFF"/>
                </a:highlight>
              </a:rPr>
              <a:t>Clemson University, Clemson, SC, USA</a:t>
            </a:r>
          </a:p>
          <a:p>
            <a:r>
              <a:rPr lang="en-US" sz="1200" dirty="0">
                <a:highlight>
                  <a:srgbClr val="FFFFFF"/>
                </a:highlight>
              </a:rPr>
              <a:t>E.M.P. Consultants, Gaithersburg, MD, USA</a:t>
            </a:r>
          </a:p>
          <a:p>
            <a:r>
              <a:rPr lang="en-US" sz="1200" dirty="0">
                <a:highlight>
                  <a:srgbClr val="FFFFFF"/>
                </a:highlight>
              </a:rPr>
              <a:t>IBM, Yorktown Heights, NY, USA</a:t>
            </a:r>
          </a:p>
          <a:p>
            <a:r>
              <a:rPr lang="en-US" sz="1200" dirty="0">
                <a:highlight>
                  <a:srgbClr val="FFFFFF"/>
                </a:highlight>
              </a:rPr>
              <a:t>Jet Propulsion Laboratory Pasadena, CA, USA</a:t>
            </a:r>
          </a:p>
          <a:p>
            <a:r>
              <a:rPr lang="en-US" sz="1200" dirty="0">
                <a:highlight>
                  <a:srgbClr val="FFFFFF"/>
                </a:highlight>
              </a:rPr>
              <a:t>NASA Johnson Space Center, Houston, TX, USA</a:t>
            </a:r>
          </a:p>
          <a:p>
            <a:r>
              <a:rPr lang="en-US" sz="1200" dirty="0">
                <a:highlight>
                  <a:srgbClr val="FFFFFF"/>
                </a:highlight>
              </a:rPr>
              <a:t>Vanderbilt University, Nashville, TN, USA</a:t>
            </a:r>
          </a:p>
        </p:txBody>
      </p:sp>
    </p:spTree>
    <p:extLst>
      <p:ext uri="{BB962C8B-B14F-4D97-AF65-F5344CB8AC3E}">
        <p14:creationId xmlns:p14="http://schemas.microsoft.com/office/powerpoint/2010/main" val="33109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193" y="-58191"/>
            <a:ext cx="8828116" cy="563166"/>
          </a:xfrm>
        </p:spPr>
        <p:txBody>
          <a:bodyPr/>
          <a:lstStyle/>
          <a:p>
            <a:r>
              <a:rPr lang="en-US" dirty="0"/>
              <a:t>VU Code: Monte Carlo Radiative Energy Deposition (MRED)</a:t>
            </a:r>
            <a:endParaRPr lang="en-US" sz="21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33269" y="662301"/>
            <a:ext cx="8249473" cy="1200329"/>
          </a:xfrm>
          <a:prstGeom prst="rect">
            <a:avLst/>
          </a:prstGeom>
          <a:noFill/>
          <a:ln w="12700">
            <a:noFill/>
            <a:miter lim="800000"/>
            <a:headEnd type="none" w="med" len="lg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Integrates the physics processes associated with the Geant4 toolkit with Fortran codes: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CEM03 (protons) and LAQGSM, both nuclear physics codes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PENELOPE 2008, an electron transport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79738C-4D17-EC49-A1AB-6DB3E1E8BAC3}"/>
              </a:ext>
            </a:extLst>
          </p:cNvPr>
          <p:cNvSpPr txBox="1"/>
          <p:nvPr/>
        </p:nvSpPr>
        <p:spPr>
          <a:xfrm>
            <a:off x="736865" y="3517150"/>
            <a:ext cx="823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MRED was designed and written by Robert A. Weller and Marcus H. Mendenhall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B0FFFD-0309-E044-8EE9-694BCFA5D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032" y="1962844"/>
            <a:ext cx="4592165" cy="1057942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9CBA24-49F1-D74F-BB49-71CE7F7F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1" y="1958455"/>
            <a:ext cx="4151176" cy="1062331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3D9C51-1FC6-934A-AF37-7C22CC1D1B08}"/>
              </a:ext>
            </a:extLst>
          </p:cNvPr>
          <p:cNvSpPr txBox="1"/>
          <p:nvPr/>
        </p:nvSpPr>
        <p:spPr>
          <a:xfrm>
            <a:off x="1607722" y="4118586"/>
            <a:ext cx="5854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MRED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development as an engineering tool was frozen 2015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Details – MRED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408988" y="6529388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000099"/>
                </a:solidFill>
                <a:effectLst/>
                <a:latin typeface="Copperplate"/>
                <a:ea typeface="+mn-ea"/>
                <a:cs typeface="Copperplate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85B3FE7-9475-0241-92F9-DDEA5C3BD61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 descr="sramwithsem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81793" y="1125117"/>
            <a:ext cx="6267450" cy="2634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DC67B8-4AC0-3442-900D-B1D149C400DF}"/>
              </a:ext>
            </a:extLst>
          </p:cNvPr>
          <p:cNvSpPr txBox="1"/>
          <p:nvPr/>
        </p:nvSpPr>
        <p:spPr>
          <a:xfrm>
            <a:off x="1958591" y="4730821"/>
            <a:ext cx="487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Kevin Warren, Ph.D. Dissertation, Vanderbilt, 2010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Sensitive Volumes</a:t>
            </a:r>
            <a:endParaRPr lang="en-US" dirty="0"/>
          </a:p>
        </p:txBody>
      </p:sp>
      <p:sp>
        <p:nvSpPr>
          <p:cNvPr id="54292" name="Slide Number Placeholder 20"/>
          <p:cNvSpPr>
            <a:spLocks noGrp="1"/>
          </p:cNvSpPr>
          <p:nvPr>
            <p:ph type="sldNum" sz="quarter" idx="10"/>
          </p:nvPr>
        </p:nvSpPr>
        <p:spPr bwMode="auto">
          <a:xfrm>
            <a:off x="8408988" y="6529388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000099"/>
                </a:solidFill>
                <a:effectLst/>
                <a:latin typeface="Copperplate"/>
                <a:ea typeface="+mn-ea"/>
                <a:cs typeface="Copperplate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85B3FE7-9475-0241-92F9-DDEA5C3BD6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5976" y="2042433"/>
            <a:ext cx="2397919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let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324050" flipH="1">
            <a:off x="4617171" y="829999"/>
            <a:ext cx="1444423" cy="2052638"/>
          </a:xfrm>
          <a:prstGeom prst="rect">
            <a:avLst/>
          </a:prstGeom>
          <a:noFill/>
          <a:scene3d>
            <a:camera prst="isometricTopUp">
              <a:rot lat="19416000" lon="18582000" rev="492000"/>
            </a:camera>
            <a:lightRig rig="threePt" dir="t"/>
          </a:scene3d>
        </p:spPr>
      </p:pic>
      <p:sp>
        <p:nvSpPr>
          <p:cNvPr id="54282" name="TextBox 12"/>
          <p:cNvSpPr txBox="1">
            <a:spLocks noChangeArrowheads="1"/>
          </p:cNvSpPr>
          <p:nvPr/>
        </p:nvSpPr>
        <p:spPr bwMode="auto">
          <a:xfrm>
            <a:off x="4543423" y="870857"/>
            <a:ext cx="2414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</a:rPr>
              <a:t>TCAD Derived Locations</a:t>
            </a:r>
          </a:p>
        </p:txBody>
      </p:sp>
      <p:sp>
        <p:nvSpPr>
          <p:cNvPr id="54287" name="TextBox 25"/>
          <p:cNvSpPr txBox="1">
            <a:spLocks noChangeArrowheads="1"/>
          </p:cNvSpPr>
          <p:nvPr/>
        </p:nvSpPr>
        <p:spPr bwMode="auto">
          <a:xfrm>
            <a:off x="3952422" y="3899807"/>
            <a:ext cx="1070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Calibri" charset="0"/>
              </a:rPr>
              <a:t>Substrate</a:t>
            </a:r>
          </a:p>
        </p:txBody>
      </p:sp>
      <p:cxnSp>
        <p:nvCxnSpPr>
          <p:cNvPr id="27" name="Elbow Connector 26"/>
          <p:cNvCxnSpPr>
            <a:stCxn id="54287" idx="0"/>
          </p:cNvCxnSpPr>
          <p:nvPr/>
        </p:nvCxnSpPr>
        <p:spPr>
          <a:xfrm rot="5400000" flipH="1" flipV="1">
            <a:off x="4433490" y="3561277"/>
            <a:ext cx="392898" cy="28416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54282" idx="1"/>
          </p:cNvCxnSpPr>
          <p:nvPr/>
        </p:nvCxnSpPr>
        <p:spPr>
          <a:xfrm rot="10800000" flipH="1" flipV="1">
            <a:off x="4543422" y="1055522"/>
            <a:ext cx="228599" cy="429697"/>
          </a:xfrm>
          <a:prstGeom prst="bentConnector4">
            <a:avLst>
              <a:gd name="adj1" fmla="val -100000"/>
              <a:gd name="adj2" fmla="val 7148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54291" idx="0"/>
          </p:cNvCxnSpPr>
          <p:nvPr/>
        </p:nvCxnSpPr>
        <p:spPr>
          <a:xfrm rot="16200000" flipV="1">
            <a:off x="5680768" y="3328009"/>
            <a:ext cx="666750" cy="705445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91" name="TextBox 37"/>
          <p:cNvSpPr txBox="1">
            <a:spLocks noChangeArrowheads="1"/>
          </p:cNvSpPr>
          <p:nvPr/>
        </p:nvSpPr>
        <p:spPr bwMode="auto">
          <a:xfrm>
            <a:off x="5800075" y="4014107"/>
            <a:ext cx="1133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 charset="0"/>
              </a:rPr>
              <a:t>Sensitive</a:t>
            </a:r>
          </a:p>
          <a:p>
            <a:pPr algn="ctr"/>
            <a:r>
              <a:rPr lang="en-US" sz="1800">
                <a:latin typeface="Calibri" charset="0"/>
              </a:rPr>
              <a:t>Volume(s)</a:t>
            </a:r>
          </a:p>
        </p:txBody>
      </p:sp>
      <p:pic>
        <p:nvPicPr>
          <p:cNvPr id="45" name="Picture 44" descr="activesiliconvolumes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162797" y="2236465"/>
            <a:ext cx="1819275" cy="2225317"/>
          </a:xfrm>
          <a:prstGeom prst="rect">
            <a:avLst/>
          </a:prstGeom>
        </p:spPr>
      </p:pic>
      <p:cxnSp>
        <p:nvCxnSpPr>
          <p:cNvPr id="53" name="Elbow Connector 33"/>
          <p:cNvCxnSpPr>
            <a:stCxn id="54291" idx="0"/>
          </p:cNvCxnSpPr>
          <p:nvPr/>
        </p:nvCxnSpPr>
        <p:spPr>
          <a:xfrm rot="5400000" flipH="1" flipV="1">
            <a:off x="6617193" y="3201805"/>
            <a:ext cx="561974" cy="1062631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DC40AA-3F98-E545-8196-71475D47F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9" y="2006171"/>
            <a:ext cx="2979964" cy="1599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79CA7E-E972-DF4E-B08A-74FBDE46DF85}"/>
              </a:ext>
            </a:extLst>
          </p:cNvPr>
          <p:cNvSpPr txBox="1"/>
          <p:nvPr/>
        </p:nvSpPr>
        <p:spPr>
          <a:xfrm>
            <a:off x="212273" y="1004207"/>
            <a:ext cx="348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Sensitive Volume not appropriate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192B5-F8D0-E944-B49B-31AD066F479A}"/>
              </a:ext>
            </a:extLst>
          </p:cNvPr>
          <p:cNvSpPr txBox="1"/>
          <p:nvPr/>
        </p:nvSpPr>
        <p:spPr>
          <a:xfrm>
            <a:off x="1958591" y="4730821"/>
            <a:ext cx="487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Keven Warren, Ph.D. Dissertation, Vanderbilt, 2010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408988" y="6529388"/>
            <a:ext cx="37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i="0" kern="1200">
                <a:solidFill>
                  <a:srgbClr val="000099"/>
                </a:solidFill>
                <a:effectLst/>
                <a:latin typeface="Copperplate"/>
                <a:ea typeface="+mn-ea"/>
                <a:cs typeface="Copperplate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85B3FE7-9475-0241-92F9-DDEA5C3BD61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 descr="medHI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4055" t="6329" r="10467"/>
              <a:stretch>
                <a:fillRect/>
              </a:stretch>
            </p:blipFill>
          </mc:Choice>
          <mc:Fallback>
            <p:blipFill>
              <a:blip r:embed="rId3"/>
              <a:srcRect l="4055" t="6329" r="10467"/>
              <a:stretch>
                <a:fillRect/>
              </a:stretch>
            </p:blipFill>
          </mc:Fallback>
        </mc:AlternateContent>
        <p:spPr>
          <a:xfrm>
            <a:off x="169966" y="1240972"/>
            <a:ext cx="3717221" cy="311875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621A52F-90DE-8A4A-99DA-1D2CCAAE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20" name="Picture 19" descr="protonsimexp14.pdf">
            <a:extLst>
              <a:ext uri="{FF2B5EF4-FFF2-40B4-BE49-F238E27FC236}">
                <a16:creationId xmlns:a16="http://schemas.microsoft.com/office/drawing/2014/main" id="{39B1BAF0-3921-224F-8EED-AFA7EEDCA023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92435" y="1205593"/>
            <a:ext cx="4142832" cy="3186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220DF6-18E1-9640-8879-EB46BD2B44C5}"/>
              </a:ext>
            </a:extLst>
          </p:cNvPr>
          <p:cNvSpPr txBox="1"/>
          <p:nvPr/>
        </p:nvSpPr>
        <p:spPr>
          <a:xfrm>
            <a:off x="277585" y="604156"/>
            <a:ext cx="376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Calibration with Heavy 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B6A88F-C4A8-3648-8597-C49A7C291115}"/>
              </a:ext>
            </a:extLst>
          </p:cNvPr>
          <p:cNvSpPr txBox="1"/>
          <p:nvPr/>
        </p:nvSpPr>
        <p:spPr>
          <a:xfrm>
            <a:off x="4716235" y="658585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 of Proton Response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5B0E5B-E290-D94F-A4EB-A024764134BB}"/>
              </a:ext>
            </a:extLst>
          </p:cNvPr>
          <p:cNvSpPr txBox="1"/>
          <p:nvPr/>
        </p:nvSpPr>
        <p:spPr>
          <a:xfrm>
            <a:off x="1958591" y="4730821"/>
            <a:ext cx="4873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Keven Warren, Ph.D. Dissertation, Vanderbilt, 2010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2004:Templates:Presentations:Designs:Alchemy</Template>
  <TotalTime>32480</TotalTime>
  <Words>654</Words>
  <Application>Microsoft Macintosh PowerPoint</Application>
  <PresentationFormat>On-screen Show (16:9)</PresentationFormat>
  <Paragraphs>89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Copperplate</vt:lpstr>
      <vt:lpstr>Helvetica Neue</vt:lpstr>
      <vt:lpstr>Times New Roman</vt:lpstr>
      <vt:lpstr>Blank Presentation</vt:lpstr>
      <vt:lpstr>Document</vt:lpstr>
      <vt:lpstr> Nuclear Data for High Energy Ion Interactions and Secondary Particle Production  Applications: Semiconductors</vt:lpstr>
      <vt:lpstr>Basic Mechanism for Radiation-Induced Effects on Semiconductors</vt:lpstr>
      <vt:lpstr>Radiation Transport Modeling for SEEs in Semiconductors Devices and Circuits</vt:lpstr>
      <vt:lpstr>Monte Carlo Method Using High Performance Computing</vt:lpstr>
      <vt:lpstr>Monte Carlo Method Using High Performance Computing</vt:lpstr>
      <vt:lpstr>VU Code: Monte Carlo Radiative Energy Deposition (MRED)</vt:lpstr>
      <vt:lpstr>Process Details – MRED</vt:lpstr>
      <vt:lpstr>Defining Sensitive Volumes</vt:lpstr>
      <vt:lpstr>Results</vt:lpstr>
      <vt:lpstr>Complex Material Systems</vt:lpstr>
      <vt:lpstr>Observed and Predicted SEU Rate for a RAD-HARD SRAM</vt:lpstr>
      <vt:lpstr>Gaps:</vt:lpstr>
    </vt:vector>
  </TitlesOfParts>
  <Company>Vanderbilt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Fundamental Mechanisms for Single Particle-Induced Soft Errors</dc:title>
  <dc:creator>Robert A. Reed</dc:creator>
  <cp:lastModifiedBy>Reed, Robert A</cp:lastModifiedBy>
  <cp:revision>266</cp:revision>
  <cp:lastPrinted>2010-08-11T07:13:48Z</cp:lastPrinted>
  <dcterms:created xsi:type="dcterms:W3CDTF">2010-08-13T03:53:33Z</dcterms:created>
  <dcterms:modified xsi:type="dcterms:W3CDTF">2022-03-02T00:15:20Z</dcterms:modified>
</cp:coreProperties>
</file>