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93" r:id="rId4"/>
  </p:sldMasterIdLst>
  <p:notesMasterIdLst>
    <p:notesMasterId r:id="rId24"/>
  </p:notesMasterIdLst>
  <p:handoutMasterIdLst>
    <p:handoutMasterId r:id="rId25"/>
  </p:handoutMasterIdLst>
  <p:sldIdLst>
    <p:sldId id="456" r:id="rId5"/>
    <p:sldId id="490" r:id="rId6"/>
    <p:sldId id="489" r:id="rId7"/>
    <p:sldId id="480" r:id="rId8"/>
    <p:sldId id="479" r:id="rId9"/>
    <p:sldId id="521" r:id="rId10"/>
    <p:sldId id="466" r:id="rId11"/>
    <p:sldId id="469" r:id="rId12"/>
    <p:sldId id="470" r:id="rId13"/>
    <p:sldId id="465" r:id="rId14"/>
    <p:sldId id="527" r:id="rId15"/>
    <p:sldId id="526" r:id="rId16"/>
    <p:sldId id="524" r:id="rId17"/>
    <p:sldId id="525" r:id="rId18"/>
    <p:sldId id="482" r:id="rId19"/>
    <p:sldId id="486" r:id="rId20"/>
    <p:sldId id="522" r:id="rId21"/>
    <p:sldId id="523" r:id="rId22"/>
    <p:sldId id="473" r:id="rId23"/>
  </p:sldIdLst>
  <p:sldSz cx="12192000" cy="6858000"/>
  <p:notesSz cx="7315200" cy="12344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62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100"/>
    <a:srgbClr val="0558FF"/>
    <a:srgbClr val="5F497A"/>
    <a:srgbClr val="261332"/>
    <a:srgbClr val="6699FF"/>
    <a:srgbClr val="8DBEE9"/>
    <a:srgbClr val="7E7E7E"/>
    <a:srgbClr val="122857"/>
    <a:srgbClr val="BFBFBF"/>
    <a:srgbClr val="F374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79" autoAdjust="0"/>
    <p:restoredTop sz="95498" autoAdjust="0"/>
  </p:normalViewPr>
  <p:slideViewPr>
    <p:cSldViewPr>
      <p:cViewPr varScale="1">
        <p:scale>
          <a:sx n="153" d="100"/>
          <a:sy n="153" d="100"/>
        </p:scale>
        <p:origin x="184" y="648"/>
      </p:cViewPr>
      <p:guideLst>
        <p:guide orient="horz" pos="262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1770" y="-108"/>
      </p:cViewPr>
      <p:guideLst>
        <p:guide orient="horz" pos="3888"/>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651014" y="0"/>
            <a:ext cx="6013174" cy="615534"/>
          </a:xfrm>
          <a:prstGeom prst="rect">
            <a:avLst/>
          </a:prstGeom>
          <a:noFill/>
          <a:ln w="9525">
            <a:noFill/>
            <a:miter lim="800000"/>
            <a:headEnd/>
            <a:tailEnd/>
          </a:ln>
          <a:effectLst/>
        </p:spPr>
        <p:txBody>
          <a:bodyPr vert="horz" wrap="square" lIns="112279" tIns="56139" rIns="112279" bIns="56139" numCol="1" anchor="t" anchorCtr="0" compatLnSpc="1">
            <a:prstTxWarp prst="textNoShape">
              <a:avLst/>
            </a:prstTxWarp>
          </a:bodyPr>
          <a:lstStyle>
            <a:lvl1pPr defTabSz="1124120">
              <a:defRPr sz="1400"/>
            </a:lvl1pPr>
          </a:lstStyle>
          <a:p>
            <a:pPr>
              <a:defRPr/>
            </a:pPr>
            <a:endParaRPr lang="en-US"/>
          </a:p>
        </p:txBody>
      </p:sp>
      <p:sp>
        <p:nvSpPr>
          <p:cNvPr id="3077" name="Rectangle 5"/>
          <p:cNvSpPr>
            <a:spLocks noGrp="1" noChangeArrowheads="1"/>
          </p:cNvSpPr>
          <p:nvPr>
            <p:ph type="sldNum" sz="quarter" idx="3"/>
          </p:nvPr>
        </p:nvSpPr>
        <p:spPr bwMode="auto">
          <a:xfrm>
            <a:off x="4144618" y="11728866"/>
            <a:ext cx="3170583" cy="615534"/>
          </a:xfrm>
          <a:prstGeom prst="rect">
            <a:avLst/>
          </a:prstGeom>
          <a:noFill/>
          <a:ln w="9525">
            <a:noFill/>
            <a:miter lim="800000"/>
            <a:headEnd/>
            <a:tailEnd/>
          </a:ln>
          <a:effectLst/>
        </p:spPr>
        <p:txBody>
          <a:bodyPr vert="horz" wrap="square" lIns="112279" tIns="56139" rIns="112279" bIns="56139" numCol="1" anchor="b" anchorCtr="0" compatLnSpc="1">
            <a:prstTxWarp prst="textNoShape">
              <a:avLst/>
            </a:prstTxWarp>
          </a:bodyPr>
          <a:lstStyle>
            <a:lvl1pPr algn="r" defTabSz="1124120">
              <a:defRPr sz="1000"/>
            </a:lvl1pPr>
          </a:lstStyle>
          <a:p>
            <a:pPr>
              <a:defRPr/>
            </a:pPr>
            <a:fld id="{69A5E1E6-020F-4525-BCD3-447D89893055}" type="slidenum">
              <a:rPr lang="en-US"/>
              <a:pPr>
                <a:defRPr/>
              </a:pPr>
              <a:t>‹#›</a:t>
            </a:fld>
            <a:endParaRPr lang="en-US"/>
          </a:p>
        </p:txBody>
      </p:sp>
    </p:spTree>
    <p:extLst>
      <p:ext uri="{BB962C8B-B14F-4D97-AF65-F5344CB8AC3E}">
        <p14:creationId xmlns:p14="http://schemas.microsoft.com/office/powerpoint/2010/main" val="3945182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170583" cy="615534"/>
          </a:xfrm>
          <a:prstGeom prst="rect">
            <a:avLst/>
          </a:prstGeom>
          <a:noFill/>
          <a:ln w="9525">
            <a:noFill/>
            <a:miter lim="800000"/>
            <a:headEnd/>
            <a:tailEnd/>
          </a:ln>
          <a:effectLst/>
        </p:spPr>
        <p:txBody>
          <a:bodyPr vert="horz" wrap="square" lIns="112279" tIns="56139" rIns="112279" bIns="56139" numCol="1" anchor="t" anchorCtr="0" compatLnSpc="1">
            <a:prstTxWarp prst="textNoShape">
              <a:avLst/>
            </a:prstTxWarp>
          </a:bodyPr>
          <a:lstStyle>
            <a:lvl1pPr defTabSz="1124120">
              <a:defRPr sz="1400"/>
            </a:lvl1pPr>
          </a:lstStyle>
          <a:p>
            <a:pPr>
              <a:defRPr/>
            </a:pPr>
            <a:endParaRPr lang="en-US"/>
          </a:p>
        </p:txBody>
      </p:sp>
      <p:sp>
        <p:nvSpPr>
          <p:cNvPr id="16387" name="Rectangle 3"/>
          <p:cNvSpPr>
            <a:spLocks noGrp="1" noChangeArrowheads="1"/>
          </p:cNvSpPr>
          <p:nvPr>
            <p:ph type="dt" idx="1"/>
          </p:nvPr>
        </p:nvSpPr>
        <p:spPr bwMode="auto">
          <a:xfrm>
            <a:off x="4144618" y="0"/>
            <a:ext cx="3170583" cy="615534"/>
          </a:xfrm>
          <a:prstGeom prst="rect">
            <a:avLst/>
          </a:prstGeom>
          <a:noFill/>
          <a:ln w="9525">
            <a:noFill/>
            <a:miter lim="800000"/>
            <a:headEnd/>
            <a:tailEnd/>
          </a:ln>
          <a:effectLst/>
        </p:spPr>
        <p:txBody>
          <a:bodyPr vert="horz" wrap="square" lIns="112279" tIns="56139" rIns="112279" bIns="56139" numCol="1" anchor="t" anchorCtr="0" compatLnSpc="1">
            <a:prstTxWarp prst="textNoShape">
              <a:avLst/>
            </a:prstTxWarp>
          </a:bodyPr>
          <a:lstStyle>
            <a:lvl1pPr algn="r" defTabSz="1124120">
              <a:defRPr sz="1400"/>
            </a:lvl1pPr>
          </a:lstStyle>
          <a:p>
            <a:pPr>
              <a:defRPr/>
            </a:pPr>
            <a:endParaRPr lang="en-US"/>
          </a:p>
        </p:txBody>
      </p:sp>
      <p:sp>
        <p:nvSpPr>
          <p:cNvPr id="36868" name="Rectangle 4"/>
          <p:cNvSpPr>
            <a:spLocks noGrp="1" noRot="1" noChangeAspect="1" noChangeArrowheads="1" noTextEdit="1"/>
          </p:cNvSpPr>
          <p:nvPr>
            <p:ph type="sldImg" idx="2"/>
          </p:nvPr>
        </p:nvSpPr>
        <p:spPr bwMode="auto">
          <a:xfrm>
            <a:off x="-454025" y="927100"/>
            <a:ext cx="8224838" cy="4627563"/>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75693" y="5862326"/>
            <a:ext cx="5363817" cy="5554558"/>
          </a:xfrm>
          <a:prstGeom prst="rect">
            <a:avLst/>
          </a:prstGeom>
          <a:noFill/>
          <a:ln w="9525">
            <a:noFill/>
            <a:miter lim="800000"/>
            <a:headEnd/>
            <a:tailEnd/>
          </a:ln>
          <a:effectLst/>
        </p:spPr>
        <p:txBody>
          <a:bodyPr vert="horz" wrap="square" lIns="112279" tIns="56139" rIns="112279" bIns="561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11728866"/>
            <a:ext cx="3170583" cy="615534"/>
          </a:xfrm>
          <a:prstGeom prst="rect">
            <a:avLst/>
          </a:prstGeom>
          <a:noFill/>
          <a:ln w="9525">
            <a:noFill/>
            <a:miter lim="800000"/>
            <a:headEnd/>
            <a:tailEnd/>
          </a:ln>
          <a:effectLst/>
        </p:spPr>
        <p:txBody>
          <a:bodyPr vert="horz" wrap="square" lIns="112279" tIns="56139" rIns="112279" bIns="56139" numCol="1" anchor="b" anchorCtr="0" compatLnSpc="1">
            <a:prstTxWarp prst="textNoShape">
              <a:avLst/>
            </a:prstTxWarp>
          </a:bodyPr>
          <a:lstStyle>
            <a:lvl1pPr defTabSz="1124120">
              <a:defRPr sz="1400"/>
            </a:lvl1pPr>
          </a:lstStyle>
          <a:p>
            <a:pPr>
              <a:defRPr/>
            </a:pPr>
            <a:endParaRPr lang="en-US"/>
          </a:p>
        </p:txBody>
      </p:sp>
      <p:sp>
        <p:nvSpPr>
          <p:cNvPr id="16391" name="Rectangle 7"/>
          <p:cNvSpPr>
            <a:spLocks noGrp="1" noChangeArrowheads="1"/>
          </p:cNvSpPr>
          <p:nvPr>
            <p:ph type="sldNum" sz="quarter" idx="5"/>
          </p:nvPr>
        </p:nvSpPr>
        <p:spPr bwMode="auto">
          <a:xfrm>
            <a:off x="4144618" y="11728866"/>
            <a:ext cx="3170583" cy="615534"/>
          </a:xfrm>
          <a:prstGeom prst="rect">
            <a:avLst/>
          </a:prstGeom>
          <a:noFill/>
          <a:ln w="9525">
            <a:noFill/>
            <a:miter lim="800000"/>
            <a:headEnd/>
            <a:tailEnd/>
          </a:ln>
          <a:effectLst/>
        </p:spPr>
        <p:txBody>
          <a:bodyPr vert="horz" wrap="square" lIns="112279" tIns="56139" rIns="112279" bIns="56139" numCol="1" anchor="b" anchorCtr="0" compatLnSpc="1">
            <a:prstTxWarp prst="textNoShape">
              <a:avLst/>
            </a:prstTxWarp>
          </a:bodyPr>
          <a:lstStyle>
            <a:lvl1pPr algn="r" defTabSz="1124120">
              <a:defRPr sz="1400"/>
            </a:lvl1pPr>
          </a:lstStyle>
          <a:p>
            <a:pPr>
              <a:defRPr/>
            </a:pPr>
            <a:fld id="{910F01DB-4FC1-4579-A7D2-3C4792E0FC5A}" type="slidenum">
              <a:rPr lang="en-US"/>
              <a:pPr>
                <a:defRPr/>
              </a:pPr>
              <a:t>‹#›</a:t>
            </a:fld>
            <a:endParaRPr lang="en-US"/>
          </a:p>
        </p:txBody>
      </p:sp>
    </p:spTree>
    <p:extLst>
      <p:ext uri="{BB962C8B-B14F-4D97-AF65-F5344CB8AC3E}">
        <p14:creationId xmlns:p14="http://schemas.microsoft.com/office/powerpoint/2010/main" val="6864566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0F01DB-4FC1-4579-A7D2-3C4792E0FC5A}" type="slidenum">
              <a:rPr lang="en-US" smtClean="0"/>
              <a:pPr>
                <a:defRPr/>
              </a:pPr>
              <a:t>0</a:t>
            </a:fld>
            <a:endParaRPr lang="en-US"/>
          </a:p>
        </p:txBody>
      </p:sp>
    </p:spTree>
    <p:extLst>
      <p:ext uri="{BB962C8B-B14F-4D97-AF65-F5344CB8AC3E}">
        <p14:creationId xmlns:p14="http://schemas.microsoft.com/office/powerpoint/2010/main" val="352342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10F01DB-4FC1-4579-A7D2-3C4792E0FC5A}" type="slidenum">
              <a:rPr lang="en-US" smtClean="0"/>
              <a:pPr>
                <a:defRPr/>
              </a:pPr>
              <a:t>2</a:t>
            </a:fld>
            <a:endParaRPr lang="en-US"/>
          </a:p>
        </p:txBody>
      </p:sp>
    </p:spTree>
    <p:extLst>
      <p:ext uri="{BB962C8B-B14F-4D97-AF65-F5344CB8AC3E}">
        <p14:creationId xmlns:p14="http://schemas.microsoft.com/office/powerpoint/2010/main" val="154745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10F01DB-4FC1-4579-A7D2-3C4792E0FC5A}" type="slidenum">
              <a:rPr lang="en-US" smtClean="0"/>
              <a:pPr>
                <a:defRPr/>
              </a:pPr>
              <a:t>4</a:t>
            </a:fld>
            <a:endParaRPr lang="en-US" dirty="0"/>
          </a:p>
        </p:txBody>
      </p:sp>
    </p:spTree>
    <p:extLst>
      <p:ext uri="{BB962C8B-B14F-4D97-AF65-F5344CB8AC3E}">
        <p14:creationId xmlns:p14="http://schemas.microsoft.com/office/powerpoint/2010/main" val="242237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Slide 6, this is probably where you want to discuss cross-cutting nuclear data work.  A clarification on the slide, the Cl-35 measurement is for the (n,p) reaction not (n,gamma).  </a:t>
            </a:r>
          </a:p>
          <a:p>
            <a:endParaRPr lang="en-US" sz="1400" dirty="0"/>
          </a:p>
          <a:p>
            <a:r>
              <a:rPr lang="en-US" sz="1400" dirty="0"/>
              <a:t>The cross cutting ND work I would suggest mentioning is as follows:</a:t>
            </a:r>
          </a:p>
          <a:p>
            <a:pPr lvl="1"/>
            <a:r>
              <a:rPr lang="en-US" sz="1400" dirty="0"/>
              <a:t>Any improvement to U-235, U-238, Pu-239 are cross cutting for virtually all programs.</a:t>
            </a:r>
          </a:p>
          <a:p>
            <a:pPr lvl="1"/>
            <a:r>
              <a:rPr lang="en-US" sz="1400" dirty="0"/>
              <a:t>U-233, Pu-240, Np-237 of interest to NA10, NA20, NE, NRC</a:t>
            </a:r>
          </a:p>
          <a:p>
            <a:pPr lvl="1"/>
            <a:r>
              <a:rPr lang="en-US" sz="1400" dirty="0"/>
              <a:t>Pb and Fe are cross cutting for virtually all programs</a:t>
            </a:r>
          </a:p>
          <a:p>
            <a:pPr lvl="1"/>
            <a:r>
              <a:rPr lang="en-US" sz="1400" dirty="0"/>
              <a:t>Cl-35 cross cutting for NA10 (electrorefining) and NE/NRC (molten chloride salt reactors) where there a significant uncertainties associated with the (n,p) reaction.</a:t>
            </a:r>
          </a:p>
          <a:p>
            <a:pPr lvl="1"/>
            <a:r>
              <a:rPr lang="en-US" sz="1400" dirty="0"/>
              <a:t>Zr &amp; Hf of interest to NR</a:t>
            </a:r>
          </a:p>
          <a:p>
            <a:pPr lvl="1"/>
            <a:r>
              <a:rPr lang="en-US" sz="1400" dirty="0"/>
              <a:t>Ta cross cutting with NA10 for pit production</a:t>
            </a:r>
          </a:p>
          <a:p>
            <a:pPr lvl="1"/>
            <a:r>
              <a:rPr lang="en-US" sz="1400" dirty="0"/>
              <a:t>HF TSL cross cutting with NA10, NA20, NE, NRC and being done to resolve a historical discrepancy impacting NCS for facility processing UF6</a:t>
            </a:r>
          </a:p>
          <a:p>
            <a:endParaRPr lang="en-US" dirty="0"/>
          </a:p>
        </p:txBody>
      </p:sp>
      <p:sp>
        <p:nvSpPr>
          <p:cNvPr id="4" name="Slide Number Placeholder 3"/>
          <p:cNvSpPr>
            <a:spLocks noGrp="1"/>
          </p:cNvSpPr>
          <p:nvPr>
            <p:ph type="sldNum" sz="quarter" idx="5"/>
          </p:nvPr>
        </p:nvSpPr>
        <p:spPr/>
        <p:txBody>
          <a:bodyPr/>
          <a:lstStyle/>
          <a:p>
            <a:pPr>
              <a:defRPr/>
            </a:pPr>
            <a:fld id="{910F01DB-4FC1-4579-A7D2-3C4792E0FC5A}" type="slidenum">
              <a:rPr lang="en-US" smtClean="0"/>
              <a:pPr>
                <a:defRPr/>
              </a:pPr>
              <a:t>14</a:t>
            </a:fld>
            <a:endParaRPr lang="en-US"/>
          </a:p>
        </p:txBody>
      </p:sp>
    </p:spTree>
    <p:extLst>
      <p:ext uri="{BB962C8B-B14F-4D97-AF65-F5344CB8AC3E}">
        <p14:creationId xmlns:p14="http://schemas.microsoft.com/office/powerpoint/2010/main" val="247816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Slide 6, this is probably where you want to discuss cross-cutting nuclear data work.  A clarification on the slide, the Cl-35 measurement is for the (n,p) reaction not (n,gamma).  </a:t>
            </a:r>
          </a:p>
          <a:p>
            <a:endParaRPr lang="en-US" sz="1400" dirty="0"/>
          </a:p>
          <a:p>
            <a:r>
              <a:rPr lang="en-US" sz="1400" dirty="0"/>
              <a:t>The cross cutting ND work I would suggest mentioning is as follows:</a:t>
            </a:r>
          </a:p>
          <a:p>
            <a:pPr lvl="1"/>
            <a:r>
              <a:rPr lang="en-US" sz="1400" dirty="0"/>
              <a:t>Any improvement to U-235, U-238, Pu-239 are cross cutting for virtually all programs.</a:t>
            </a:r>
          </a:p>
          <a:p>
            <a:pPr lvl="1"/>
            <a:r>
              <a:rPr lang="en-US" sz="1400" dirty="0"/>
              <a:t>U-233, Pu-240, Np-237 of interest to NA10, NA20, NE, NRC</a:t>
            </a:r>
          </a:p>
          <a:p>
            <a:pPr lvl="1"/>
            <a:r>
              <a:rPr lang="en-US" sz="1400" dirty="0"/>
              <a:t>Pb and Fe are cross cutting for virtually all programs</a:t>
            </a:r>
          </a:p>
          <a:p>
            <a:pPr lvl="1"/>
            <a:r>
              <a:rPr lang="en-US" sz="1400" dirty="0"/>
              <a:t>Cl-35 cross cutting for NA10 (electrorefining) and NE/NRC (molten chloride salt reactors) where there a significant uncertainties associated with the (n,p) reaction.</a:t>
            </a:r>
          </a:p>
          <a:p>
            <a:pPr lvl="1"/>
            <a:r>
              <a:rPr lang="en-US" sz="1400" dirty="0"/>
              <a:t>Zr &amp; Hf of interest to NR</a:t>
            </a:r>
          </a:p>
          <a:p>
            <a:pPr lvl="1"/>
            <a:r>
              <a:rPr lang="en-US" sz="1400" dirty="0"/>
              <a:t>Ta cross cutting with NA10 for pit production</a:t>
            </a:r>
          </a:p>
          <a:p>
            <a:pPr lvl="1"/>
            <a:r>
              <a:rPr lang="en-US" sz="1400" dirty="0"/>
              <a:t>HF TSL cross cutting with NA10, NA20, NE, NRC and being done to resolve a historical discrepancy impacting NCS for facility processing UF6</a:t>
            </a:r>
          </a:p>
          <a:p>
            <a:endParaRPr lang="en-US" dirty="0"/>
          </a:p>
        </p:txBody>
      </p:sp>
      <p:sp>
        <p:nvSpPr>
          <p:cNvPr id="4" name="Slide Number Placeholder 3"/>
          <p:cNvSpPr>
            <a:spLocks noGrp="1"/>
          </p:cNvSpPr>
          <p:nvPr>
            <p:ph type="sldNum" sz="quarter" idx="5"/>
          </p:nvPr>
        </p:nvSpPr>
        <p:spPr/>
        <p:txBody>
          <a:bodyPr/>
          <a:lstStyle/>
          <a:p>
            <a:pPr>
              <a:defRPr/>
            </a:pPr>
            <a:fld id="{910F01DB-4FC1-4579-A7D2-3C4792E0FC5A}" type="slidenum">
              <a:rPr lang="en-US" smtClean="0"/>
              <a:pPr>
                <a:defRPr/>
              </a:pPr>
              <a:t>15</a:t>
            </a:fld>
            <a:endParaRPr lang="en-US"/>
          </a:p>
        </p:txBody>
      </p:sp>
    </p:spTree>
    <p:extLst>
      <p:ext uri="{BB962C8B-B14F-4D97-AF65-F5344CB8AC3E}">
        <p14:creationId xmlns:p14="http://schemas.microsoft.com/office/powerpoint/2010/main" val="269049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0F01DB-4FC1-4579-A7D2-3C4792E0FC5A}" type="slidenum">
              <a:rPr lang="en-US" smtClean="0"/>
              <a:pPr>
                <a:defRPr/>
              </a:pPr>
              <a:t>16</a:t>
            </a:fld>
            <a:endParaRPr lang="en-US"/>
          </a:p>
        </p:txBody>
      </p:sp>
    </p:spTree>
    <p:extLst>
      <p:ext uri="{BB962C8B-B14F-4D97-AF65-F5344CB8AC3E}">
        <p14:creationId xmlns:p14="http://schemas.microsoft.com/office/powerpoint/2010/main" val="172440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0F01DB-4FC1-4579-A7D2-3C4792E0FC5A}" type="slidenum">
              <a:rPr lang="en-US" smtClean="0"/>
              <a:pPr>
                <a:defRPr/>
              </a:pPr>
              <a:t>17</a:t>
            </a:fld>
            <a:endParaRPr lang="en-US"/>
          </a:p>
        </p:txBody>
      </p:sp>
    </p:spTree>
    <p:extLst>
      <p:ext uri="{BB962C8B-B14F-4D97-AF65-F5344CB8AC3E}">
        <p14:creationId xmlns:p14="http://schemas.microsoft.com/office/powerpoint/2010/main" val="1365817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005B29-EEFE-9241-8DC3-8AA59BB485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457200"/>
            <a:ext cx="10974916" cy="366254"/>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7485" y="1905000"/>
            <a:ext cx="1097491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2"/>
          <p:cNvSpPr>
            <a:spLocks noGrp="1"/>
          </p:cNvSpPr>
          <p:nvPr>
            <p:ph type="sldNum" sz="quarter" idx="4"/>
          </p:nvPr>
        </p:nvSpPr>
        <p:spPr>
          <a:xfrm>
            <a:off x="10296939" y="6569303"/>
            <a:ext cx="1320800" cy="152400"/>
          </a:xfrm>
          <a:prstGeom prst="rect">
            <a:avLst/>
          </a:prstGeom>
        </p:spPr>
        <p:txBody>
          <a:bodyPr vert="horz" lIns="91440" tIns="45720" rIns="91440" bIns="45720" rtlCol="0" anchor="ctr"/>
          <a:lstStyle>
            <a:lvl1pPr algn="r">
              <a:defRPr sz="800">
                <a:solidFill>
                  <a:schemeClr val="tx1"/>
                </a:solidFill>
                <a:latin typeface="Arial" pitchFamily="34" charset="0"/>
                <a:cs typeface="Arial" pitchFamily="34" charset="0"/>
              </a:defRPr>
            </a:lvl1pPr>
          </a:lstStyle>
          <a:p>
            <a:r>
              <a:rPr lang="en-US" dirty="0"/>
              <a:t>Page </a:t>
            </a:r>
            <a:fld id="{675658CD-8464-4987-906E-006271C3A4BE}" type="slidenum">
              <a:rPr lang="en-US" smtClean="0"/>
              <a:pPr/>
              <a:t>‹#›</a:t>
            </a:fld>
            <a:r>
              <a:rPr lang="en-US" dirty="0"/>
              <a:t> of 12</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440635"/>
            <a:ext cx="10974916" cy="366254"/>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07484" y="1906357"/>
            <a:ext cx="5384800" cy="449444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485" y="1906357"/>
            <a:ext cx="5386916" cy="449444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2">
            <a:extLst>
              <a:ext uri="{FF2B5EF4-FFF2-40B4-BE49-F238E27FC236}">
                <a16:creationId xmlns:a16="http://schemas.microsoft.com/office/drawing/2014/main" id="{EF166D60-473B-436B-8895-0EEB40BF2350}"/>
              </a:ext>
            </a:extLst>
          </p:cNvPr>
          <p:cNvSpPr>
            <a:spLocks noGrp="1"/>
          </p:cNvSpPr>
          <p:nvPr>
            <p:ph type="sldNum" sz="quarter" idx="4"/>
          </p:nvPr>
        </p:nvSpPr>
        <p:spPr>
          <a:xfrm>
            <a:off x="10261600" y="6569303"/>
            <a:ext cx="1320800" cy="152400"/>
          </a:xfrm>
          <a:prstGeom prst="rect">
            <a:avLst/>
          </a:prstGeom>
        </p:spPr>
        <p:txBody>
          <a:bodyPr vert="horz" lIns="91440" tIns="45720" rIns="91440" bIns="45720" rtlCol="0" anchor="ctr"/>
          <a:lstStyle>
            <a:lvl1pPr algn="r">
              <a:defRPr sz="800">
                <a:solidFill>
                  <a:schemeClr val="tx1"/>
                </a:solidFill>
                <a:latin typeface="Arial" pitchFamily="34" charset="0"/>
                <a:cs typeface="Arial" pitchFamily="34" charset="0"/>
              </a:defRPr>
            </a:lvl1pPr>
          </a:lstStyle>
          <a:p>
            <a:r>
              <a:rPr lang="en-US" dirty="0"/>
              <a:t>Page </a:t>
            </a:r>
            <a:fld id="{675658CD-8464-4987-906E-006271C3A4BE}" type="slidenum">
              <a:rPr lang="en-US" smtClean="0"/>
              <a:pPr/>
              <a:t>‹#›</a:t>
            </a:fld>
            <a:r>
              <a:rPr lang="en-US" dirty="0"/>
              <a:t> of 12</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6563" y="457200"/>
            <a:ext cx="10974916" cy="366254"/>
          </a:xfrm>
        </p:spPr>
        <p:txBody>
          <a:bodyPr/>
          <a:lstStyle>
            <a:lvl1pPr>
              <a:defRPr>
                <a:solidFill>
                  <a:schemeClr val="bg1"/>
                </a:solidFill>
              </a:defRPr>
            </a:lvl1pPr>
          </a:lstStyle>
          <a:p>
            <a:r>
              <a:rPr lang="en-US" dirty="0"/>
              <a:t>Click to edit Master title style</a:t>
            </a:r>
          </a:p>
        </p:txBody>
      </p:sp>
      <p:sp>
        <p:nvSpPr>
          <p:cNvPr id="4" name="Slide Number Placeholder 52">
            <a:extLst>
              <a:ext uri="{FF2B5EF4-FFF2-40B4-BE49-F238E27FC236}">
                <a16:creationId xmlns:a16="http://schemas.microsoft.com/office/drawing/2014/main" id="{9DD88BC5-CDBC-4A12-8B97-2440A660AE33}"/>
              </a:ext>
            </a:extLst>
          </p:cNvPr>
          <p:cNvSpPr>
            <a:spLocks noGrp="1"/>
          </p:cNvSpPr>
          <p:nvPr>
            <p:ph type="sldNum" sz="quarter" idx="4"/>
          </p:nvPr>
        </p:nvSpPr>
        <p:spPr>
          <a:xfrm>
            <a:off x="10261600" y="6400800"/>
            <a:ext cx="1320800" cy="152400"/>
          </a:xfrm>
          <a:prstGeom prst="rect">
            <a:avLst/>
          </a:prstGeom>
        </p:spPr>
        <p:txBody>
          <a:bodyPr vert="horz" lIns="91440" tIns="45720" rIns="91440" bIns="45720" rtlCol="0" anchor="ctr"/>
          <a:lstStyle>
            <a:lvl1pPr algn="r">
              <a:defRPr sz="800">
                <a:solidFill>
                  <a:schemeClr val="tx1"/>
                </a:solidFill>
                <a:latin typeface="Arial" pitchFamily="34" charset="0"/>
                <a:cs typeface="Arial" pitchFamily="34" charset="0"/>
              </a:defRPr>
            </a:lvl1pPr>
          </a:lstStyle>
          <a:p>
            <a:r>
              <a:rPr lang="en-US" dirty="0"/>
              <a:t>Page </a:t>
            </a:r>
            <a:fld id="{675658CD-8464-4987-906E-006271C3A4BE}" type="slidenum">
              <a:rPr lang="en-US" smtClean="0"/>
              <a:pPr/>
              <a:t>‹#›</a:t>
            </a:fld>
            <a:r>
              <a:rPr lang="en-US" dirty="0"/>
              <a:t> of 12</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2">
            <a:extLst>
              <a:ext uri="{FF2B5EF4-FFF2-40B4-BE49-F238E27FC236}">
                <a16:creationId xmlns:a16="http://schemas.microsoft.com/office/drawing/2014/main" id="{1C9425E4-8637-4AE5-9C6E-085B2B4F1BCF}"/>
              </a:ext>
            </a:extLst>
          </p:cNvPr>
          <p:cNvSpPr>
            <a:spLocks noGrp="1"/>
          </p:cNvSpPr>
          <p:nvPr>
            <p:ph type="sldNum" sz="quarter" idx="4"/>
          </p:nvPr>
        </p:nvSpPr>
        <p:spPr>
          <a:xfrm>
            <a:off x="10464800" y="6477000"/>
            <a:ext cx="1320800" cy="152400"/>
          </a:xfrm>
          <a:prstGeom prst="rect">
            <a:avLst/>
          </a:prstGeom>
        </p:spPr>
        <p:txBody>
          <a:bodyPr vert="horz" lIns="91440" tIns="45720" rIns="91440" bIns="45720" rtlCol="0" anchor="ctr"/>
          <a:lstStyle>
            <a:lvl1pPr algn="r">
              <a:defRPr sz="800">
                <a:solidFill>
                  <a:schemeClr val="tx1"/>
                </a:solidFill>
                <a:latin typeface="Arial" pitchFamily="34" charset="0"/>
                <a:cs typeface="Arial" pitchFamily="34" charset="0"/>
              </a:defRPr>
            </a:lvl1pPr>
          </a:lstStyle>
          <a:p>
            <a:r>
              <a:rPr lang="en-US" dirty="0"/>
              <a:t>Page </a:t>
            </a:r>
            <a:fld id="{675658CD-8464-4987-906E-006271C3A4BE}" type="slidenum">
              <a:rPr lang="en-US" smtClean="0"/>
              <a:pPr/>
              <a:t>‹#›</a:t>
            </a:fld>
            <a:r>
              <a:rPr lang="en-US" dirty="0"/>
              <a:t> of 12</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p:nvSpPr>
        <p:spPr>
          <a:xfrm>
            <a:off x="1" y="320042"/>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sz="2400" dirty="0">
              <a:solidFill>
                <a:schemeClr val="tx1"/>
              </a:solidFill>
            </a:endParaRPr>
          </a:p>
        </p:txBody>
      </p:sp>
      <p:sp>
        <p:nvSpPr>
          <p:cNvPr id="2" name="Title 1"/>
          <p:cNvSpPr>
            <a:spLocks noGrp="1"/>
          </p:cNvSpPr>
          <p:nvPr>
            <p:ph type="title"/>
          </p:nvPr>
        </p:nvSpPr>
        <p:spPr>
          <a:xfrm>
            <a:off x="429768" y="320552"/>
            <a:ext cx="11504904" cy="443070"/>
          </a:xfrm>
        </p:spPr>
        <p:txBody>
          <a:bodyPr/>
          <a:lstStyle>
            <a:lvl1pPr>
              <a:lnSpc>
                <a:spcPct val="90000"/>
              </a:lnSpc>
              <a:defRPr sz="3199"/>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1999" b="0" baseline="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4"/>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6945" indent="-226945">
              <a:lnSpc>
                <a:spcPct val="90000"/>
              </a:lnSpc>
              <a:buClr>
                <a:schemeClr val="tx1"/>
              </a:buClr>
              <a:buFont typeface="Century Gothic" panose="020B0502020202020204" pitchFamily="34" charset="0"/>
              <a:buChar char="•"/>
              <a:defRPr sz="1799" baseline="0"/>
            </a:lvl1pPr>
            <a:lvl2pPr marL="514196" indent="-225357">
              <a:lnSpc>
                <a:spcPct val="90000"/>
              </a:lnSpc>
              <a:buClr>
                <a:schemeClr val="tx1"/>
              </a:buClr>
              <a:buSzPct val="90000"/>
              <a:buFont typeface="Century Gothic" panose="020B0502020202020204" pitchFamily="34" charset="0"/>
              <a:buChar char="–"/>
              <a:defRPr sz="1600" baseline="0"/>
            </a:lvl2pPr>
            <a:lvl3pPr marL="742727" indent="-172986">
              <a:lnSpc>
                <a:spcPct val="90000"/>
              </a:lnSpc>
              <a:buClr>
                <a:schemeClr val="tx1"/>
              </a:buClr>
              <a:buFont typeface="Century Gothic" panose="020B0502020202020204" pitchFamily="34" charset="0"/>
              <a:buChar char="•"/>
              <a:defRPr sz="1400"/>
            </a:lvl3pPr>
            <a:lvl4pPr marL="1144245" indent="-172986">
              <a:lnSpc>
                <a:spcPct val="90000"/>
              </a:lnSpc>
              <a:buClr>
                <a:schemeClr val="tx1"/>
              </a:buClr>
              <a:buSzPct val="90000"/>
              <a:buFont typeface="Century Gothic" panose="020B0502020202020204" pitchFamily="34" charset="0"/>
              <a:buChar char="–"/>
              <a:defRPr sz="1200"/>
            </a:lvl4pPr>
            <a:lvl5pPr marL="1482280" indent="-222183">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5"/>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6945" indent="-226945">
              <a:lnSpc>
                <a:spcPct val="90000"/>
              </a:lnSpc>
              <a:buClr>
                <a:schemeClr val="tx1"/>
              </a:buClr>
              <a:buFont typeface="Century Gothic" panose="020B0502020202020204" pitchFamily="34" charset="0"/>
              <a:buChar char="•"/>
              <a:defRPr sz="1799"/>
            </a:lvl1pPr>
            <a:lvl2pPr marL="460237" indent="-171399">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727" indent="-172986">
              <a:lnSpc>
                <a:spcPct val="90000"/>
              </a:lnSpc>
              <a:buClr>
                <a:schemeClr val="tx1"/>
              </a:buClr>
              <a:buFont typeface="Century Gothic" panose="020B0502020202020204" pitchFamily="34" charset="0"/>
              <a:buChar char="•"/>
              <a:defRPr sz="1400"/>
            </a:lvl3pPr>
            <a:lvl4pPr marL="1144245" indent="-172986">
              <a:lnSpc>
                <a:spcPct val="90000"/>
              </a:lnSpc>
              <a:buClr>
                <a:schemeClr val="tx1"/>
              </a:buClr>
              <a:buSzPct val="90000"/>
              <a:buFont typeface="Century Gothic" panose="020B0502020202020204" pitchFamily="34" charset="0"/>
              <a:buChar char="–"/>
              <a:defRPr sz="1200"/>
            </a:lvl4pPr>
            <a:lvl5pPr marL="1482280" indent="-222183">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5"/>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6945" indent="-226945">
              <a:lnSpc>
                <a:spcPct val="90000"/>
              </a:lnSpc>
              <a:buClr>
                <a:schemeClr val="tx1"/>
              </a:buClr>
              <a:buFont typeface="Century Gothic" panose="020B0502020202020204" pitchFamily="34" charset="0"/>
              <a:buChar char="•"/>
              <a:defRPr sz="1799"/>
            </a:lvl1pPr>
            <a:lvl2pPr marL="460237" indent="-171399">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727" indent="-172986">
              <a:lnSpc>
                <a:spcPct val="90000"/>
              </a:lnSpc>
              <a:buClr>
                <a:schemeClr val="tx1"/>
              </a:buClr>
              <a:buFont typeface="Century Gothic" panose="020B0502020202020204" pitchFamily="34" charset="0"/>
              <a:buChar char="•"/>
              <a:defRPr sz="1400"/>
            </a:lvl3pPr>
            <a:lvl4pPr marL="1144245" indent="-172986">
              <a:lnSpc>
                <a:spcPct val="90000"/>
              </a:lnSpc>
              <a:buClr>
                <a:schemeClr val="tx1"/>
              </a:buClr>
              <a:buSzPct val="90000"/>
              <a:buFont typeface="Century Gothic" panose="020B0502020202020204" pitchFamily="34" charset="0"/>
              <a:buChar char="–"/>
              <a:defRPr sz="1200"/>
            </a:lvl4pPr>
            <a:lvl5pPr marL="1482280" indent="-222183">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p:nvSpPr>
        <p:spPr bwMode="auto">
          <a:xfrm flipH="1">
            <a:off x="-4390" y="6626132"/>
            <a:ext cx="280401"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07690CFA-BCE4-4BCB-BADE-0862029B12BF}"/>
              </a:ext>
            </a:extLst>
          </p:cNvPr>
          <p:cNvPicPr>
            <a:picLocks noChangeAspect="1"/>
          </p:cNvPicPr>
          <p:nvPr/>
        </p:nvPicPr>
        <p:blipFill>
          <a:blip r:embed="rId2"/>
          <a:stretch>
            <a:fillRect/>
          </a:stretch>
        </p:blipFill>
        <p:spPr>
          <a:xfrm>
            <a:off x="413129" y="6477000"/>
            <a:ext cx="1088136" cy="261860"/>
          </a:xfrm>
          <a:prstGeom prst="rect">
            <a:avLst/>
          </a:prstGeom>
        </p:spPr>
      </p:pic>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10283"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507854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07485" y="760643"/>
            <a:ext cx="10974916" cy="36625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r>
              <a:rPr lang="en-US" dirty="0"/>
              <a:t>Click to edit Master title style</a:t>
            </a:r>
          </a:p>
        </p:txBody>
      </p:sp>
      <p:sp>
        <p:nvSpPr>
          <p:cNvPr id="56323" name="Rectangle 3"/>
          <p:cNvSpPr>
            <a:spLocks noGrp="1" noChangeArrowheads="1"/>
          </p:cNvSpPr>
          <p:nvPr>
            <p:ph type="body" idx="1"/>
          </p:nvPr>
        </p:nvSpPr>
        <p:spPr bwMode="auto">
          <a:xfrm>
            <a:off x="607485" y="1371600"/>
            <a:ext cx="10974916" cy="492530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AutoShape 3"/>
          <p:cNvSpPr>
            <a:spLocks noChangeAspect="1" noChangeArrowheads="1" noTextEdit="1"/>
          </p:cNvSpPr>
          <p:nvPr userDrawn="1"/>
        </p:nvSpPr>
        <p:spPr bwMode="auto">
          <a:xfrm>
            <a:off x="615953" y="152401"/>
            <a:ext cx="10960100" cy="444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pic>
        <p:nvPicPr>
          <p:cNvPr id="10" name="Picture 9" descr="ncsp7.gif"/>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49108" y="20599"/>
            <a:ext cx="2134283" cy="697607"/>
          </a:xfrm>
          <a:prstGeom prst="rect">
            <a:avLst/>
          </a:prstGeom>
        </p:spPr>
      </p:pic>
      <p:grpSp>
        <p:nvGrpSpPr>
          <p:cNvPr id="11" name="Group 10"/>
          <p:cNvGrpSpPr/>
          <p:nvPr userDrawn="1"/>
        </p:nvGrpSpPr>
        <p:grpSpPr>
          <a:xfrm>
            <a:off x="609600" y="228600"/>
            <a:ext cx="8636000" cy="457200"/>
            <a:chOff x="457200" y="228600"/>
            <a:chExt cx="4343400" cy="457200"/>
          </a:xfrm>
        </p:grpSpPr>
        <p:sp>
          <p:nvSpPr>
            <p:cNvPr id="12" name="Freeform 11"/>
            <p:cNvSpPr>
              <a:spLocks noEditPoints="1"/>
            </p:cNvSpPr>
            <p:nvPr userDrawn="1"/>
          </p:nvSpPr>
          <p:spPr bwMode="auto">
            <a:xfrm>
              <a:off x="457200" y="301625"/>
              <a:ext cx="4343400" cy="322263"/>
            </a:xfrm>
            <a:custGeom>
              <a:avLst/>
              <a:gdLst/>
              <a:ahLst/>
              <a:cxnLst>
                <a:cxn ang="0">
                  <a:pos x="0" y="0"/>
                </a:cxn>
                <a:cxn ang="0">
                  <a:pos x="4196" y="0"/>
                </a:cxn>
                <a:cxn ang="0">
                  <a:pos x="4196" y="40"/>
                </a:cxn>
                <a:cxn ang="0">
                  <a:pos x="0" y="40"/>
                </a:cxn>
                <a:cxn ang="0">
                  <a:pos x="0" y="0"/>
                </a:cxn>
                <a:cxn ang="0">
                  <a:pos x="4196" y="0"/>
                </a:cxn>
                <a:cxn ang="0">
                  <a:pos x="4204" y="0"/>
                </a:cxn>
                <a:cxn ang="0">
                  <a:pos x="4210" y="6"/>
                </a:cxn>
                <a:cxn ang="0">
                  <a:pos x="4196" y="20"/>
                </a:cxn>
                <a:cxn ang="0">
                  <a:pos x="4196" y="0"/>
                </a:cxn>
                <a:cxn ang="0">
                  <a:pos x="4210" y="6"/>
                </a:cxn>
                <a:cxn ang="0">
                  <a:pos x="5153" y="983"/>
                </a:cxn>
                <a:cxn ang="0">
                  <a:pos x="5123" y="1011"/>
                </a:cxn>
                <a:cxn ang="0">
                  <a:pos x="4182" y="34"/>
                </a:cxn>
                <a:cxn ang="0">
                  <a:pos x="4210" y="6"/>
                </a:cxn>
                <a:cxn ang="0">
                  <a:pos x="5139" y="1017"/>
                </a:cxn>
                <a:cxn ang="0">
                  <a:pos x="5129" y="1017"/>
                </a:cxn>
                <a:cxn ang="0">
                  <a:pos x="5123" y="1011"/>
                </a:cxn>
                <a:cxn ang="0">
                  <a:pos x="5139" y="997"/>
                </a:cxn>
                <a:cxn ang="0">
                  <a:pos x="5139" y="1017"/>
                </a:cxn>
                <a:cxn ang="0">
                  <a:pos x="5139" y="977"/>
                </a:cxn>
                <a:cxn ang="0">
                  <a:pos x="13680" y="977"/>
                </a:cxn>
                <a:cxn ang="0">
                  <a:pos x="13680" y="1017"/>
                </a:cxn>
                <a:cxn ang="0">
                  <a:pos x="5139" y="1017"/>
                </a:cxn>
                <a:cxn ang="0">
                  <a:pos x="5139" y="977"/>
                </a:cxn>
              </a:cxnLst>
              <a:rect l="0" t="0" r="r" b="b"/>
              <a:pathLst>
                <a:path w="13680" h="1017">
                  <a:moveTo>
                    <a:pt x="0" y="0"/>
                  </a:moveTo>
                  <a:lnTo>
                    <a:pt x="4196" y="0"/>
                  </a:lnTo>
                  <a:lnTo>
                    <a:pt x="4196" y="40"/>
                  </a:lnTo>
                  <a:lnTo>
                    <a:pt x="0" y="40"/>
                  </a:lnTo>
                  <a:lnTo>
                    <a:pt x="0" y="0"/>
                  </a:lnTo>
                  <a:close/>
                  <a:moveTo>
                    <a:pt x="4196" y="0"/>
                  </a:moveTo>
                  <a:lnTo>
                    <a:pt x="4204" y="0"/>
                  </a:lnTo>
                  <a:lnTo>
                    <a:pt x="4210" y="6"/>
                  </a:lnTo>
                  <a:lnTo>
                    <a:pt x="4196" y="20"/>
                  </a:lnTo>
                  <a:lnTo>
                    <a:pt x="4196" y="0"/>
                  </a:lnTo>
                  <a:close/>
                  <a:moveTo>
                    <a:pt x="4210" y="6"/>
                  </a:moveTo>
                  <a:lnTo>
                    <a:pt x="5153" y="983"/>
                  </a:lnTo>
                  <a:lnTo>
                    <a:pt x="5123" y="1011"/>
                  </a:lnTo>
                  <a:lnTo>
                    <a:pt x="4182" y="34"/>
                  </a:lnTo>
                  <a:lnTo>
                    <a:pt x="4210" y="6"/>
                  </a:lnTo>
                  <a:close/>
                  <a:moveTo>
                    <a:pt x="5139" y="1017"/>
                  </a:moveTo>
                  <a:lnTo>
                    <a:pt x="5129" y="1017"/>
                  </a:lnTo>
                  <a:lnTo>
                    <a:pt x="5123" y="1011"/>
                  </a:lnTo>
                  <a:lnTo>
                    <a:pt x="5139" y="997"/>
                  </a:lnTo>
                  <a:lnTo>
                    <a:pt x="5139" y="1017"/>
                  </a:lnTo>
                  <a:close/>
                  <a:moveTo>
                    <a:pt x="5139" y="977"/>
                  </a:moveTo>
                  <a:lnTo>
                    <a:pt x="13680" y="977"/>
                  </a:lnTo>
                  <a:lnTo>
                    <a:pt x="13680" y="1017"/>
                  </a:lnTo>
                  <a:lnTo>
                    <a:pt x="5139" y="1017"/>
                  </a:lnTo>
                  <a:lnTo>
                    <a:pt x="5139" y="977"/>
                  </a:lnTo>
                  <a:close/>
                </a:path>
              </a:pathLst>
            </a:custGeom>
            <a:solidFill>
              <a:srgbClr val="F3742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cxnSp>
          <p:nvCxnSpPr>
            <p:cNvPr id="13" name="Straight Connector 12"/>
            <p:cNvCxnSpPr/>
            <p:nvPr userDrawn="1"/>
          </p:nvCxnSpPr>
          <p:spPr bwMode="auto">
            <a:xfrm>
              <a:off x="457200" y="228600"/>
              <a:ext cx="1600200" cy="0"/>
            </a:xfrm>
            <a:prstGeom prst="line">
              <a:avLst/>
            </a:prstGeom>
            <a:solidFill>
              <a:schemeClr val="accent1"/>
            </a:solidFill>
            <a:ln w="9525" cap="flat" cmpd="sng" algn="ctr">
              <a:solidFill>
                <a:srgbClr val="FF6600"/>
              </a:solidFill>
              <a:prstDash val="solid"/>
              <a:round/>
              <a:headEnd type="none" w="med" len="med"/>
              <a:tailEnd type="none" w="med" len="med"/>
            </a:ln>
            <a:effectLst/>
          </p:spPr>
        </p:cxnSp>
        <p:cxnSp>
          <p:nvCxnSpPr>
            <p:cNvPr id="14" name="Straight Connector 13"/>
            <p:cNvCxnSpPr/>
            <p:nvPr userDrawn="1"/>
          </p:nvCxnSpPr>
          <p:spPr bwMode="auto">
            <a:xfrm>
              <a:off x="2057400" y="228600"/>
              <a:ext cx="457200" cy="457200"/>
            </a:xfrm>
            <a:prstGeom prst="line">
              <a:avLst/>
            </a:prstGeom>
            <a:solidFill>
              <a:schemeClr val="accent1"/>
            </a:solidFill>
            <a:ln w="9525" cap="flat" cmpd="sng" algn="ctr">
              <a:solidFill>
                <a:srgbClr val="FF6600"/>
              </a:solidFill>
              <a:prstDash val="solid"/>
              <a:round/>
              <a:headEnd type="none" w="med" len="med"/>
              <a:tailEnd type="none" w="med" len="med"/>
            </a:ln>
            <a:effectLst/>
          </p:spPr>
        </p:cxnSp>
        <p:cxnSp>
          <p:nvCxnSpPr>
            <p:cNvPr id="15" name="Straight Connector 14"/>
            <p:cNvCxnSpPr/>
            <p:nvPr userDrawn="1"/>
          </p:nvCxnSpPr>
          <p:spPr bwMode="auto">
            <a:xfrm>
              <a:off x="2514600" y="685800"/>
              <a:ext cx="2286000" cy="0"/>
            </a:xfrm>
            <a:prstGeom prst="line">
              <a:avLst/>
            </a:prstGeom>
            <a:solidFill>
              <a:schemeClr val="accent1"/>
            </a:solidFill>
            <a:ln w="9525" cap="flat" cmpd="sng" algn="ctr">
              <a:solidFill>
                <a:srgbClr val="FF6600"/>
              </a:solidFill>
              <a:prstDash val="solid"/>
              <a:round/>
              <a:headEnd type="none" w="med" len="med"/>
              <a:tailEnd type="none" w="med" len="med"/>
            </a:ln>
            <a:effectLst/>
          </p:spPr>
        </p:cxnSp>
      </p:grpSp>
      <p:sp>
        <p:nvSpPr>
          <p:cNvPr id="16" name="Slide Number Placeholder 52">
            <a:extLst>
              <a:ext uri="{FF2B5EF4-FFF2-40B4-BE49-F238E27FC236}">
                <a16:creationId xmlns:a16="http://schemas.microsoft.com/office/drawing/2014/main" id="{3AC82A47-5B29-4923-9F0B-65B1C41FF177}"/>
              </a:ext>
            </a:extLst>
          </p:cNvPr>
          <p:cNvSpPr>
            <a:spLocks noGrp="1"/>
          </p:cNvSpPr>
          <p:nvPr>
            <p:ph type="sldNum" sz="quarter" idx="4"/>
          </p:nvPr>
        </p:nvSpPr>
        <p:spPr>
          <a:xfrm>
            <a:off x="10255252" y="6491746"/>
            <a:ext cx="1320800" cy="152400"/>
          </a:xfrm>
          <a:prstGeom prst="rect">
            <a:avLst/>
          </a:prstGeom>
        </p:spPr>
        <p:txBody>
          <a:bodyPr vert="horz" lIns="91440" tIns="45720" rIns="91440" bIns="45720" rtlCol="0" anchor="ctr"/>
          <a:lstStyle>
            <a:lvl1pPr algn="r">
              <a:defRPr sz="800">
                <a:solidFill>
                  <a:schemeClr val="tx1"/>
                </a:solidFill>
                <a:latin typeface="Arial" pitchFamily="34" charset="0"/>
                <a:cs typeface="Arial" pitchFamily="34" charset="0"/>
              </a:defRPr>
            </a:lvl1pPr>
          </a:lstStyle>
          <a:p>
            <a:r>
              <a:rPr lang="en-US" dirty="0"/>
              <a:t>Page </a:t>
            </a:r>
            <a:fld id="{BEC1EDD0-D031-49DA-8ABE-DBF061A56B83}" type="slidenum">
              <a:rPr lang="en-US" smtClean="0"/>
              <a:pPr/>
              <a:t>‹#›</a:t>
            </a:fld>
            <a:r>
              <a:rPr lang="en-US" dirty="0"/>
              <a:t> of xx</a:t>
            </a:r>
          </a:p>
        </p:txBody>
      </p:sp>
      <p:pic>
        <p:nvPicPr>
          <p:cNvPr id="3" name="Picture 2">
            <a:extLst>
              <a:ext uri="{FF2B5EF4-FFF2-40B4-BE49-F238E27FC236}">
                <a16:creationId xmlns:a16="http://schemas.microsoft.com/office/drawing/2014/main" id="{1F0F36CC-97F6-47C9-ADAF-E36CD68EEE36}"/>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678" y="1524"/>
            <a:ext cx="12190645" cy="6854953"/>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7" r:id="rId3"/>
    <p:sldLayoutId id="2147483699" r:id="rId4"/>
    <p:sldLayoutId id="2147483700" r:id="rId5"/>
    <p:sldLayoutId id="2147483703" r:id="rId6"/>
  </p:sldLayoutIdLst>
  <p:hf hdr="0" ftr="0" dt="0"/>
  <p:txStyles>
    <p:titleStyle>
      <a:lvl1pPr algn="l" rtl="0" eaLnBrk="0" fontAlgn="base" hangingPunct="0">
        <a:lnSpc>
          <a:spcPct val="85000"/>
        </a:lnSpc>
        <a:spcBef>
          <a:spcPct val="0"/>
        </a:spcBef>
        <a:spcAft>
          <a:spcPct val="0"/>
        </a:spcAft>
        <a:defRPr sz="2800" b="1" i="1">
          <a:solidFill>
            <a:srgbClr val="122857"/>
          </a:solidFill>
          <a:latin typeface="+mj-lt"/>
          <a:ea typeface="+mj-ea"/>
          <a:cs typeface="+mj-cs"/>
        </a:defRPr>
      </a:lvl1pPr>
      <a:lvl2pPr algn="l" rtl="0" eaLnBrk="0" fontAlgn="base" hangingPunct="0">
        <a:lnSpc>
          <a:spcPct val="85000"/>
        </a:lnSpc>
        <a:spcBef>
          <a:spcPct val="0"/>
        </a:spcBef>
        <a:spcAft>
          <a:spcPct val="0"/>
        </a:spcAft>
        <a:defRPr sz="2800" b="1" i="1">
          <a:solidFill>
            <a:srgbClr val="003663"/>
          </a:solidFill>
          <a:latin typeface="Arial" pitchFamily="34" charset="0"/>
        </a:defRPr>
      </a:lvl2pPr>
      <a:lvl3pPr algn="l" rtl="0" eaLnBrk="0" fontAlgn="base" hangingPunct="0">
        <a:lnSpc>
          <a:spcPct val="85000"/>
        </a:lnSpc>
        <a:spcBef>
          <a:spcPct val="0"/>
        </a:spcBef>
        <a:spcAft>
          <a:spcPct val="0"/>
        </a:spcAft>
        <a:defRPr sz="2800" b="1" i="1">
          <a:solidFill>
            <a:srgbClr val="003663"/>
          </a:solidFill>
          <a:latin typeface="Arial" pitchFamily="34" charset="0"/>
        </a:defRPr>
      </a:lvl3pPr>
      <a:lvl4pPr algn="l" rtl="0" eaLnBrk="0" fontAlgn="base" hangingPunct="0">
        <a:lnSpc>
          <a:spcPct val="85000"/>
        </a:lnSpc>
        <a:spcBef>
          <a:spcPct val="0"/>
        </a:spcBef>
        <a:spcAft>
          <a:spcPct val="0"/>
        </a:spcAft>
        <a:defRPr sz="2800" b="1" i="1">
          <a:solidFill>
            <a:srgbClr val="003663"/>
          </a:solidFill>
          <a:latin typeface="Arial" pitchFamily="34" charset="0"/>
        </a:defRPr>
      </a:lvl4pPr>
      <a:lvl5pPr algn="l" rtl="0" eaLnBrk="0" fontAlgn="base" hangingPunct="0">
        <a:lnSpc>
          <a:spcPct val="85000"/>
        </a:lnSpc>
        <a:spcBef>
          <a:spcPct val="0"/>
        </a:spcBef>
        <a:spcAft>
          <a:spcPct val="0"/>
        </a:spcAft>
        <a:defRPr sz="2800" b="1" i="1">
          <a:solidFill>
            <a:srgbClr val="003663"/>
          </a:solidFill>
          <a:latin typeface="Arial" pitchFamily="34" charset="0"/>
        </a:defRPr>
      </a:lvl5pPr>
      <a:lvl6pPr marL="457200" algn="l" rtl="0" eaLnBrk="0" fontAlgn="base" hangingPunct="0">
        <a:lnSpc>
          <a:spcPct val="85000"/>
        </a:lnSpc>
        <a:spcBef>
          <a:spcPct val="0"/>
        </a:spcBef>
        <a:spcAft>
          <a:spcPct val="0"/>
        </a:spcAft>
        <a:defRPr sz="2800" b="1" i="1">
          <a:solidFill>
            <a:srgbClr val="003663"/>
          </a:solidFill>
          <a:latin typeface="Arial" pitchFamily="34" charset="0"/>
        </a:defRPr>
      </a:lvl6pPr>
      <a:lvl7pPr marL="914400" algn="l" rtl="0" eaLnBrk="0" fontAlgn="base" hangingPunct="0">
        <a:lnSpc>
          <a:spcPct val="85000"/>
        </a:lnSpc>
        <a:spcBef>
          <a:spcPct val="0"/>
        </a:spcBef>
        <a:spcAft>
          <a:spcPct val="0"/>
        </a:spcAft>
        <a:defRPr sz="2800" b="1" i="1">
          <a:solidFill>
            <a:srgbClr val="003663"/>
          </a:solidFill>
          <a:latin typeface="Arial" pitchFamily="34" charset="0"/>
        </a:defRPr>
      </a:lvl7pPr>
      <a:lvl8pPr marL="1371600" algn="l" rtl="0" eaLnBrk="0" fontAlgn="base" hangingPunct="0">
        <a:lnSpc>
          <a:spcPct val="85000"/>
        </a:lnSpc>
        <a:spcBef>
          <a:spcPct val="0"/>
        </a:spcBef>
        <a:spcAft>
          <a:spcPct val="0"/>
        </a:spcAft>
        <a:defRPr sz="2800" b="1" i="1">
          <a:solidFill>
            <a:srgbClr val="003663"/>
          </a:solidFill>
          <a:latin typeface="Arial" pitchFamily="34" charset="0"/>
        </a:defRPr>
      </a:lvl8pPr>
      <a:lvl9pPr marL="1828800" algn="l" rtl="0" eaLnBrk="0" fontAlgn="base" hangingPunct="0">
        <a:lnSpc>
          <a:spcPct val="85000"/>
        </a:lnSpc>
        <a:spcBef>
          <a:spcPct val="0"/>
        </a:spcBef>
        <a:spcAft>
          <a:spcPct val="0"/>
        </a:spcAft>
        <a:defRPr sz="2800" b="1" i="1">
          <a:solidFill>
            <a:srgbClr val="003663"/>
          </a:solidFill>
          <a:latin typeface="Arial" pitchFamily="34" charset="0"/>
        </a:defRPr>
      </a:lvl9pPr>
    </p:titleStyle>
    <p:bodyStyle>
      <a:lvl1pPr marL="230188" indent="-230188" algn="l" rtl="0" eaLnBrk="0" fontAlgn="base" hangingPunct="0">
        <a:lnSpc>
          <a:spcPct val="85000"/>
        </a:lnSpc>
        <a:spcBef>
          <a:spcPct val="40000"/>
        </a:spcBef>
        <a:spcAft>
          <a:spcPct val="0"/>
        </a:spcAft>
        <a:buClr>
          <a:srgbClr val="F37421"/>
        </a:buClr>
        <a:buChar char="•"/>
        <a:defRPr sz="2000">
          <a:solidFill>
            <a:schemeClr val="tx1"/>
          </a:solidFill>
          <a:latin typeface="+mn-lt"/>
          <a:ea typeface="+mn-ea"/>
          <a:cs typeface="+mn-cs"/>
        </a:defRPr>
      </a:lvl1pPr>
      <a:lvl2pPr marL="684213" indent="-227013" algn="l" rtl="0" eaLnBrk="0" fontAlgn="base" hangingPunct="0">
        <a:lnSpc>
          <a:spcPct val="85000"/>
        </a:lnSpc>
        <a:spcBef>
          <a:spcPct val="20000"/>
        </a:spcBef>
        <a:spcAft>
          <a:spcPct val="0"/>
        </a:spcAft>
        <a:buClr>
          <a:srgbClr val="F37421"/>
        </a:buClr>
        <a:buFont typeface="Times New Roman" pitchFamily="18" charset="0"/>
        <a:buChar char="–"/>
        <a:defRPr sz="2000">
          <a:solidFill>
            <a:schemeClr val="tx1"/>
          </a:solidFill>
          <a:latin typeface="+mn-lt"/>
        </a:defRPr>
      </a:lvl2pPr>
      <a:lvl3pPr marL="1143000" indent="-228600" algn="l" rtl="0" eaLnBrk="0" fontAlgn="base" hangingPunct="0">
        <a:lnSpc>
          <a:spcPct val="85000"/>
        </a:lnSpc>
        <a:spcBef>
          <a:spcPct val="20000"/>
        </a:spcBef>
        <a:spcAft>
          <a:spcPct val="0"/>
        </a:spcAft>
        <a:buClr>
          <a:srgbClr val="F37421"/>
        </a:buClr>
        <a:buChar char="•"/>
        <a:defRPr sz="2000">
          <a:solidFill>
            <a:schemeClr val="tx1"/>
          </a:solidFill>
          <a:latin typeface="+mn-lt"/>
        </a:defRPr>
      </a:lvl3pPr>
      <a:lvl4pPr marL="1600200" indent="-228600" algn="l" rtl="0" eaLnBrk="0" fontAlgn="base" hangingPunct="0">
        <a:lnSpc>
          <a:spcPct val="85000"/>
        </a:lnSpc>
        <a:spcBef>
          <a:spcPct val="20000"/>
        </a:spcBef>
        <a:spcAft>
          <a:spcPct val="0"/>
        </a:spcAft>
        <a:buClr>
          <a:srgbClr val="F37421"/>
        </a:buClr>
        <a:buFont typeface="Times New Roman" pitchFamily="18" charset="0"/>
        <a:buChar char="–"/>
        <a:defRPr sz="2000">
          <a:solidFill>
            <a:schemeClr val="tx1"/>
          </a:solidFill>
          <a:latin typeface="+mn-lt"/>
        </a:defRPr>
      </a:lvl4pPr>
      <a:lvl5pPr marL="2057400" indent="-228600" algn="l" rtl="0" eaLnBrk="0" fontAlgn="base" hangingPunct="0">
        <a:lnSpc>
          <a:spcPct val="85000"/>
        </a:lnSpc>
        <a:spcBef>
          <a:spcPct val="20000"/>
        </a:spcBef>
        <a:spcAft>
          <a:spcPct val="0"/>
        </a:spcAft>
        <a:buClr>
          <a:srgbClr val="F37421"/>
        </a:buClr>
        <a:buChar char="•"/>
        <a:defRPr sz="2000">
          <a:solidFill>
            <a:schemeClr val="tx1"/>
          </a:solidFill>
          <a:latin typeface="+mn-lt"/>
        </a:defRPr>
      </a:lvl5pPr>
      <a:lvl6pPr marL="25146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ncsp.llnl.gov/sites/ncsp/files/2021-10/fy22-26_ncsp_five-year_execution_plan.pd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5.jpeg"/><Relationship Id="rId21" Type="http://schemas.openxmlformats.org/officeDocument/2006/relationships/image" Target="../media/image31.png"/><Relationship Id="rId7" Type="http://schemas.openxmlformats.org/officeDocument/2006/relationships/oleObject" Target="../embeddings/oleObject1.bin"/><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slideLayout" Target="../slideLayouts/slideLayout3.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vmlDrawing" Target="../drawings/vmlDrawing1.vml"/><Relationship Id="rId6" Type="http://schemas.openxmlformats.org/officeDocument/2006/relationships/image" Target="../media/image18.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19.wmf"/><Relationship Id="rId14" Type="http://schemas.openxmlformats.org/officeDocument/2006/relationships/image" Target="../media/image24.pn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21" Type="http://schemas.openxmlformats.org/officeDocument/2006/relationships/image" Target="../media/image54.png"/><Relationship Id="rId34" Type="http://schemas.openxmlformats.org/officeDocument/2006/relationships/image" Target="../media/image67.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2" Type="http://schemas.openxmlformats.org/officeDocument/2006/relationships/notesSlide" Target="../notesSlides/notesSlide3.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8" Type="http://schemas.openxmlformats.org/officeDocument/2006/relationships/image" Target="../media/image41.png"/><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132C3-F7D8-134C-BB7B-3E0EA3CC83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1" name="Rectangle 307"/>
          <p:cNvSpPr>
            <a:spLocks noChangeArrowheads="1"/>
          </p:cNvSpPr>
          <p:nvPr/>
        </p:nvSpPr>
        <p:spPr bwMode="auto">
          <a:xfrm>
            <a:off x="1638300" y="1905000"/>
            <a:ext cx="8915400" cy="2438400"/>
          </a:xfrm>
          <a:prstGeom prst="rect">
            <a:avLst/>
          </a:prstGeom>
          <a:noFill/>
          <a:ln w="9525">
            <a:noFill/>
            <a:miter lim="800000"/>
            <a:headEnd/>
            <a:tailEnd/>
          </a:ln>
          <a:effectLst/>
        </p:spPr>
        <p:txBody>
          <a:bodyPr lIns="228600" tIns="0" rIns="228600" bIns="0" anchor="t"/>
          <a:lstStyle/>
          <a:p>
            <a:pPr algn="ctr" defTabSz="1463675">
              <a:lnSpc>
                <a:spcPct val="90000"/>
              </a:lnSpc>
            </a:pPr>
            <a:r>
              <a:rPr lang="en-US" sz="3600" b="1" dirty="0">
                <a:solidFill>
                  <a:srgbClr val="8DBEE9"/>
                </a:solidFill>
                <a:effectLst>
                  <a:outerShdw blurRad="38100" dist="38100" dir="2700000" algn="tl">
                    <a:srgbClr val="000000"/>
                  </a:outerShdw>
                </a:effectLst>
                <a:latin typeface="Calibri" panose="020F0502020204030204" pitchFamily="34" charset="0"/>
                <a:cs typeface="Calibri" panose="020F0502020204030204" pitchFamily="34" charset="0"/>
              </a:rPr>
              <a:t>Overview of the NCSP Nuclear Data Program</a:t>
            </a:r>
          </a:p>
          <a:p>
            <a:pPr algn="ctr" defTabSz="1463675">
              <a:lnSpc>
                <a:spcPct val="90000"/>
              </a:lnSpc>
            </a:pPr>
            <a:endParaRPr lang="en-US" sz="3200" b="1" dirty="0">
              <a:solidFill>
                <a:srgbClr val="8DBEE9"/>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gn="ctr" defTabSz="1463675">
              <a:lnSpc>
                <a:spcPct val="90000"/>
              </a:lnSpc>
            </a:pPr>
            <a:r>
              <a:rPr lang="en-US" sz="2000" b="1" dirty="0">
                <a:solidFill>
                  <a:srgbClr val="8DBEE9"/>
                </a:solidFill>
                <a:effectLst>
                  <a:outerShdw blurRad="38100" dist="38100" dir="2700000" algn="tl">
                    <a:srgbClr val="000000"/>
                  </a:outerShdw>
                </a:effectLst>
                <a:latin typeface="Calibri" panose="020F0502020204030204" pitchFamily="34" charset="0"/>
                <a:cs typeface="Calibri" panose="020F0502020204030204" pitchFamily="34" charset="0"/>
              </a:rPr>
              <a:t>WANDA-2022 Workshop</a:t>
            </a:r>
          </a:p>
        </p:txBody>
      </p:sp>
      <p:sp>
        <p:nvSpPr>
          <p:cNvPr id="326" name="Rectangle 307"/>
          <p:cNvSpPr>
            <a:spLocks noChangeArrowheads="1"/>
          </p:cNvSpPr>
          <p:nvPr/>
        </p:nvSpPr>
        <p:spPr bwMode="auto">
          <a:xfrm>
            <a:off x="1981201" y="5562600"/>
            <a:ext cx="8229601" cy="762000"/>
          </a:xfrm>
          <a:prstGeom prst="rect">
            <a:avLst/>
          </a:prstGeom>
          <a:noFill/>
          <a:ln w="9525">
            <a:noFill/>
            <a:miter lim="800000"/>
            <a:headEnd/>
            <a:tailEnd/>
          </a:ln>
          <a:effectLst/>
        </p:spPr>
        <p:txBody>
          <a:bodyPr lIns="228600" tIns="0" rIns="228600" bIns="0" anchor="ctr"/>
          <a:lstStyle/>
          <a:p>
            <a:pPr algn="ctr" defTabSz="1463675">
              <a:lnSpc>
                <a:spcPct val="90000"/>
              </a:lnSpc>
            </a:pPr>
            <a:r>
              <a:rPr lang="en-US" sz="1600" b="1" dirty="0">
                <a:solidFill>
                  <a:srgbClr val="261332"/>
                </a:solidFill>
                <a:latin typeface="Arial Narrow" pitchFamily="34" charset="0"/>
              </a:rPr>
              <a:t>Presented by:</a:t>
            </a:r>
          </a:p>
          <a:p>
            <a:pPr algn="ctr" defTabSz="1463675">
              <a:lnSpc>
                <a:spcPct val="90000"/>
              </a:lnSpc>
            </a:pPr>
            <a:r>
              <a:rPr lang="en-US" sz="2000" b="1" dirty="0">
                <a:solidFill>
                  <a:srgbClr val="261332"/>
                </a:solidFill>
                <a:latin typeface="Arial Narrow" pitchFamily="34" charset="0"/>
              </a:rPr>
              <a:t>Douglas G. Bowen, Ph.D.</a:t>
            </a:r>
          </a:p>
          <a:p>
            <a:pPr algn="ctr" defTabSz="1463675">
              <a:lnSpc>
                <a:spcPct val="90000"/>
              </a:lnSpc>
            </a:pPr>
            <a:r>
              <a:rPr lang="en-US" sz="2000" b="1" dirty="0">
                <a:solidFill>
                  <a:srgbClr val="261332"/>
                </a:solidFill>
                <a:latin typeface="Arial Narrow" pitchFamily="34" charset="0"/>
              </a:rPr>
              <a:t>NCSP Execution Manager</a:t>
            </a:r>
          </a:p>
          <a:p>
            <a:pPr algn="ctr" defTabSz="1463675">
              <a:lnSpc>
                <a:spcPct val="90000"/>
              </a:lnSpc>
            </a:pPr>
            <a:r>
              <a:rPr lang="en-US" sz="2000" b="1" dirty="0">
                <a:solidFill>
                  <a:srgbClr val="261332"/>
                </a:solidFill>
                <a:latin typeface="Arial Narrow" pitchFamily="34" charset="0"/>
              </a:rPr>
              <a:t>Section Head, Nuclear Criticality, Radiation Transport, and Safety</a:t>
            </a:r>
          </a:p>
          <a:p>
            <a:pPr algn="ctr" defTabSz="1463675">
              <a:lnSpc>
                <a:spcPct val="90000"/>
              </a:lnSpc>
            </a:pPr>
            <a:r>
              <a:rPr lang="en-US" sz="2000" b="1" dirty="0">
                <a:solidFill>
                  <a:srgbClr val="261332"/>
                </a:solidFill>
                <a:latin typeface="Arial Narrow" pitchFamily="34" charset="0"/>
              </a:rPr>
              <a:t>Oak Ridge National Laboratory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7485" y="457199"/>
            <a:ext cx="10974916" cy="715943"/>
          </a:xfrm>
        </p:spPr>
        <p:txBody>
          <a:bodyPr/>
          <a:lstStyle/>
          <a:p>
            <a:r>
              <a:rPr lang="en-US" dirty="0"/>
              <a:t>Nuclear Data Measurements &amp; </a:t>
            </a:r>
            <a:br>
              <a:rPr lang="en-US" dirty="0"/>
            </a:br>
            <a:r>
              <a:rPr lang="en-US" dirty="0"/>
              <a:t>Evaluation Work for NCSP</a:t>
            </a:r>
            <a:br>
              <a:rPr lang="en-US" dirty="0"/>
            </a:br>
            <a:endParaRPr lang="en-US" dirty="0"/>
          </a:p>
        </p:txBody>
      </p:sp>
      <p:sp>
        <p:nvSpPr>
          <p:cNvPr id="6" name="Content Placeholder 5"/>
          <p:cNvSpPr>
            <a:spLocks noGrp="1"/>
          </p:cNvSpPr>
          <p:nvPr>
            <p:ph sz="half" idx="1"/>
          </p:nvPr>
        </p:nvSpPr>
        <p:spPr>
          <a:xfrm>
            <a:off x="228600" y="1581546"/>
            <a:ext cx="7239000" cy="4800600"/>
          </a:xfrm>
        </p:spPr>
        <p:txBody>
          <a:bodyPr/>
          <a:lstStyle/>
          <a:p>
            <a:r>
              <a:rPr lang="en-US" b="1" dirty="0"/>
              <a:t>Objective</a:t>
            </a:r>
            <a:r>
              <a:rPr lang="en-US" dirty="0"/>
              <a:t>: Provide measured and evaluated thermal, resonance, unresolved resonance, and fast region cross section data to address the priority NCSP nuclear data needs </a:t>
            </a:r>
          </a:p>
          <a:p>
            <a:r>
              <a:rPr lang="en-US" b="1" dirty="0"/>
              <a:t>Vision</a:t>
            </a:r>
            <a:r>
              <a:rPr lang="en-US" dirty="0"/>
              <a:t>: Addresses multiple Nuclear Data 5- and 10-year goals and attributes identified in the NCSP Vision </a:t>
            </a:r>
          </a:p>
          <a:p>
            <a:r>
              <a:rPr lang="en-US" b="1" dirty="0"/>
              <a:t>Final product</a:t>
            </a:r>
            <a:r>
              <a:rPr lang="en-US" dirty="0"/>
              <a:t>: Rigorous ENDF/B evaluations produced from cross section measurements and analyses. </a:t>
            </a:r>
          </a:p>
          <a:p>
            <a:r>
              <a:rPr lang="en-US" dirty="0"/>
              <a:t>Measurement work effort focused on NCSP priorities by NCSP Nuclear Data Advisory Group (NDAG)</a:t>
            </a:r>
          </a:p>
          <a:p>
            <a:r>
              <a:rPr lang="en-US" dirty="0"/>
              <a:t>NCSP 5-year plan provides a listing of Nuclear Data measurement and evaluation priorities for the program</a:t>
            </a:r>
          </a:p>
          <a:p>
            <a:endParaRPr lang="en-US" dirty="0"/>
          </a:p>
          <a:p>
            <a:r>
              <a:rPr lang="en-US" dirty="0"/>
              <a:t>DOWNLOAD: </a:t>
            </a:r>
            <a:r>
              <a:rPr lang="en-US" dirty="0">
                <a:hlinkClick r:id="rId2"/>
              </a:rPr>
              <a:t>https://ncsp.llnl.gov/sites/</a:t>
            </a:r>
            <a:r>
              <a:rPr lang="en-US" dirty="0" err="1">
                <a:hlinkClick r:id="rId2"/>
              </a:rPr>
              <a:t>ncsp</a:t>
            </a:r>
            <a:r>
              <a:rPr lang="en-US" dirty="0">
                <a:hlinkClick r:id="rId2"/>
              </a:rPr>
              <a:t>/files/2021-10/fy22-26_ncsp_five-year_execution_plan.pdf</a:t>
            </a:r>
            <a:endParaRPr lang="en-US" dirty="0"/>
          </a:p>
        </p:txBody>
      </p:sp>
      <p:sp>
        <p:nvSpPr>
          <p:cNvPr id="4" name="Slide Number Placeholder 3"/>
          <p:cNvSpPr>
            <a:spLocks noGrp="1"/>
          </p:cNvSpPr>
          <p:nvPr>
            <p:ph type="sldNum" sz="quarter" idx="4"/>
          </p:nvPr>
        </p:nvSpPr>
        <p:spPr/>
        <p:txBody>
          <a:bodyPr/>
          <a:lstStyle/>
          <a:p>
            <a:r>
              <a:rPr lang="en-US" dirty="0"/>
              <a:t>Page </a:t>
            </a:r>
            <a:fld id="{675658CD-8464-4987-906E-006271C3A4BE}" type="slidenum">
              <a:rPr lang="en-US" smtClean="0"/>
              <a:pPr/>
              <a:t>9</a:t>
            </a:fld>
            <a:r>
              <a:rPr lang="en-US" dirty="0"/>
              <a:t> of 12</a:t>
            </a:r>
          </a:p>
        </p:txBody>
      </p:sp>
      <p:pic>
        <p:nvPicPr>
          <p:cNvPr id="8" name="Picture 7" descr="A screenshot of a cell phone&#10;&#10;Description automatically generated">
            <a:extLst>
              <a:ext uri="{FF2B5EF4-FFF2-40B4-BE49-F238E27FC236}">
                <a16:creationId xmlns:a16="http://schemas.microsoft.com/office/drawing/2014/main" id="{C940903A-F483-405A-BC79-F8FFCA642226}"/>
              </a:ext>
            </a:extLst>
          </p:cNvPr>
          <p:cNvPicPr>
            <a:picLocks noChangeAspect="1"/>
          </p:cNvPicPr>
          <p:nvPr/>
        </p:nvPicPr>
        <p:blipFill>
          <a:blip r:embed="rId3"/>
          <a:stretch>
            <a:fillRect/>
          </a:stretch>
        </p:blipFill>
        <p:spPr>
          <a:xfrm>
            <a:off x="7620000" y="1618856"/>
            <a:ext cx="4221828" cy="4763290"/>
          </a:xfrm>
          <a:prstGeom prst="rect">
            <a:avLst/>
          </a:prstGeom>
          <a:ln>
            <a:solidFill>
              <a:schemeClr val="tx1"/>
            </a:solidFill>
          </a:ln>
        </p:spPr>
      </p:pic>
    </p:spTree>
    <p:extLst>
      <p:ext uri="{BB962C8B-B14F-4D97-AF65-F5344CB8AC3E}">
        <p14:creationId xmlns:p14="http://schemas.microsoft.com/office/powerpoint/2010/main" val="4213214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7485" y="265790"/>
            <a:ext cx="10974916" cy="1098762"/>
          </a:xfrm>
        </p:spPr>
        <p:txBody>
          <a:bodyPr/>
          <a:lstStyle/>
          <a:p>
            <a:r>
              <a:rPr lang="en-US" dirty="0"/>
              <a:t>NCSP Evaluation Priorities – FY22 NCSP 5-Year Plan </a:t>
            </a:r>
            <a:br>
              <a:rPr lang="en-US" dirty="0"/>
            </a:br>
            <a:r>
              <a:rPr lang="en-US" dirty="0"/>
              <a:t>(Appendix . B)</a:t>
            </a:r>
            <a:br>
              <a:rPr lang="en-US" dirty="0"/>
            </a:br>
            <a:endParaRPr lang="en-US" dirty="0"/>
          </a:p>
        </p:txBody>
      </p:sp>
      <p:sp>
        <p:nvSpPr>
          <p:cNvPr id="4" name="Slide Number Placeholder 3"/>
          <p:cNvSpPr>
            <a:spLocks noGrp="1"/>
          </p:cNvSpPr>
          <p:nvPr>
            <p:ph type="sldNum" sz="quarter" idx="4"/>
          </p:nvPr>
        </p:nvSpPr>
        <p:spPr/>
        <p:txBody>
          <a:bodyPr/>
          <a:lstStyle/>
          <a:p>
            <a:r>
              <a:rPr lang="en-US" dirty="0"/>
              <a:t>Page </a:t>
            </a:r>
            <a:fld id="{675658CD-8464-4987-906E-006271C3A4BE}" type="slidenum">
              <a:rPr lang="en-US" smtClean="0"/>
              <a:pPr/>
              <a:t>10</a:t>
            </a:fld>
            <a:r>
              <a:rPr lang="en-US" dirty="0"/>
              <a:t> of 12</a:t>
            </a:r>
          </a:p>
        </p:txBody>
      </p:sp>
      <p:graphicFrame>
        <p:nvGraphicFramePr>
          <p:cNvPr id="6" name="Table 5">
            <a:extLst>
              <a:ext uri="{FF2B5EF4-FFF2-40B4-BE49-F238E27FC236}">
                <a16:creationId xmlns:a16="http://schemas.microsoft.com/office/drawing/2014/main" id="{ED837D6D-6738-9A4C-AB09-E2784390FF75}"/>
              </a:ext>
            </a:extLst>
          </p:cNvPr>
          <p:cNvGraphicFramePr>
            <a:graphicFrameLocks noGrp="1"/>
          </p:cNvGraphicFramePr>
          <p:nvPr>
            <p:extLst>
              <p:ext uri="{D42A27DB-BD31-4B8C-83A1-F6EECF244321}">
                <p14:modId xmlns:p14="http://schemas.microsoft.com/office/powerpoint/2010/main" val="2270292134"/>
              </p:ext>
            </p:extLst>
          </p:nvPr>
        </p:nvGraphicFramePr>
        <p:xfrm>
          <a:off x="685800" y="1353995"/>
          <a:ext cx="10515600" cy="5215308"/>
        </p:xfrm>
        <a:graphic>
          <a:graphicData uri="http://schemas.openxmlformats.org/drawingml/2006/table">
            <a:tbl>
              <a:tblPr/>
              <a:tblGrid>
                <a:gridCol w="2415066">
                  <a:extLst>
                    <a:ext uri="{9D8B030D-6E8A-4147-A177-3AD203B41FA5}">
                      <a16:colId xmlns:a16="http://schemas.microsoft.com/office/drawing/2014/main" val="2791320384"/>
                    </a:ext>
                  </a:extLst>
                </a:gridCol>
                <a:gridCol w="259955">
                  <a:extLst>
                    <a:ext uri="{9D8B030D-6E8A-4147-A177-3AD203B41FA5}">
                      <a16:colId xmlns:a16="http://schemas.microsoft.com/office/drawing/2014/main" val="1053623282"/>
                    </a:ext>
                  </a:extLst>
                </a:gridCol>
                <a:gridCol w="2415066">
                  <a:extLst>
                    <a:ext uri="{9D8B030D-6E8A-4147-A177-3AD203B41FA5}">
                      <a16:colId xmlns:a16="http://schemas.microsoft.com/office/drawing/2014/main" val="2492255940"/>
                    </a:ext>
                  </a:extLst>
                </a:gridCol>
                <a:gridCol w="293498">
                  <a:extLst>
                    <a:ext uri="{9D8B030D-6E8A-4147-A177-3AD203B41FA5}">
                      <a16:colId xmlns:a16="http://schemas.microsoft.com/office/drawing/2014/main" val="2676855569"/>
                    </a:ext>
                  </a:extLst>
                </a:gridCol>
                <a:gridCol w="2415066">
                  <a:extLst>
                    <a:ext uri="{9D8B030D-6E8A-4147-A177-3AD203B41FA5}">
                      <a16:colId xmlns:a16="http://schemas.microsoft.com/office/drawing/2014/main" val="4183593315"/>
                    </a:ext>
                  </a:extLst>
                </a:gridCol>
                <a:gridCol w="301883">
                  <a:extLst>
                    <a:ext uri="{9D8B030D-6E8A-4147-A177-3AD203B41FA5}">
                      <a16:colId xmlns:a16="http://schemas.microsoft.com/office/drawing/2014/main" val="4106732892"/>
                    </a:ext>
                  </a:extLst>
                </a:gridCol>
                <a:gridCol w="2415066">
                  <a:extLst>
                    <a:ext uri="{9D8B030D-6E8A-4147-A177-3AD203B41FA5}">
                      <a16:colId xmlns:a16="http://schemas.microsoft.com/office/drawing/2014/main" val="2239347702"/>
                    </a:ext>
                  </a:extLst>
                </a:gridCol>
              </a:tblGrid>
              <a:tr h="201199">
                <a:tc>
                  <a:txBody>
                    <a:bodyPr/>
                    <a:lstStyle/>
                    <a:p>
                      <a:pPr algn="l" fontAlgn="b"/>
                      <a:r>
                        <a:rPr lang="en-US" sz="1200" b="0" i="0" u="none" strike="noStrike" dirty="0">
                          <a:solidFill>
                            <a:srgbClr val="FFFFFF"/>
                          </a:solidFill>
                          <a:effectLst/>
                          <a:latin typeface="Calibri" panose="020F0502020204030204" pitchFamily="34" charset="0"/>
                        </a:rPr>
                        <a:t>Be-9</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HF</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Polystyrene</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FFFFFF"/>
                          </a:solidFill>
                          <a:effectLst/>
                          <a:latin typeface="Calibri" panose="020F0502020204030204" pitchFamily="34" charset="0"/>
                        </a:rPr>
                        <a:t>U-233</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3561498334"/>
                  </a:ext>
                </a:extLst>
              </a:tr>
              <a:tr h="201199">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IRSN</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64308408"/>
                  </a:ext>
                </a:extLst>
              </a:tr>
              <a:tr h="394465">
                <a:tc>
                  <a:txBody>
                    <a:bodyPr/>
                    <a:lstStyle/>
                    <a:p>
                      <a:pPr algn="l" fontAlgn="b"/>
                      <a:r>
                        <a:rPr lang="en-US" sz="1200" b="0" i="0" u="none" strike="noStrike">
                          <a:solidFill>
                            <a:srgbClr val="FFFFFF"/>
                          </a:solidFill>
                          <a:effectLst/>
                          <a:latin typeface="Calibri" panose="020F0502020204030204" pitchFamily="34" charset="0"/>
                        </a:rPr>
                        <a:t>Beryllium Carbide</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Hf-176, Hf-177, Hf-178, Hf-179, Hf-180</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Pu-238, Pu-240, Pu-241, Pu-242</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1392318966"/>
                  </a:ext>
                </a:extLst>
              </a:tr>
              <a:tr h="201199">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930228"/>
                  </a:ext>
                </a:extLst>
              </a:tr>
              <a:tr h="201199">
                <a:tc>
                  <a:txBody>
                    <a:bodyPr/>
                    <a:lstStyle/>
                    <a:p>
                      <a:pPr algn="l" fontAlgn="b"/>
                      <a:r>
                        <a:rPr lang="en-US" sz="1200" b="0" i="0" u="none" strike="noStrike">
                          <a:solidFill>
                            <a:srgbClr val="FFFFFF"/>
                          </a:solidFill>
                          <a:effectLst/>
                          <a:latin typeface="Calibri" panose="020F0502020204030204" pitchFamily="34" charset="0"/>
                        </a:rPr>
                        <a:t>Beryllium Hydride</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La</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Pu-239</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FFFFFF"/>
                          </a:solidFill>
                          <a:effectLst/>
                          <a:latin typeface="Calibri" panose="020F0502020204030204" pitchFamily="34" charset="0"/>
                        </a:rPr>
                        <a:t>U-234</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716983461"/>
                  </a:ext>
                </a:extLst>
              </a:tr>
              <a:tr h="201199">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IRSN</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910219"/>
                  </a:ext>
                </a:extLst>
              </a:tr>
              <a:tr h="201199">
                <a:tc>
                  <a:txBody>
                    <a:bodyPr/>
                    <a:lstStyle/>
                    <a:p>
                      <a:pPr algn="l" fontAlgn="b"/>
                      <a:r>
                        <a:rPr lang="en-US" sz="1200" b="0" i="0" u="none" strike="noStrike">
                          <a:solidFill>
                            <a:srgbClr val="FFFFFF"/>
                          </a:solidFill>
                          <a:effectLst/>
                          <a:latin typeface="Calibri" panose="020F0502020204030204" pitchFamily="34" charset="0"/>
                        </a:rPr>
                        <a:t>CaH2</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Li-6</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FFFFFF"/>
                          </a:solidFill>
                          <a:effectLst/>
                          <a:latin typeface="Calibri" panose="020F0502020204030204" pitchFamily="34" charset="0"/>
                        </a:rPr>
                        <a:t>U-235</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3340549106"/>
                  </a:ext>
                </a:extLst>
              </a:tr>
              <a:tr h="201199">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045940"/>
                  </a:ext>
                </a:extLst>
              </a:tr>
              <a:tr h="201199">
                <a:tc>
                  <a:txBody>
                    <a:bodyPr/>
                    <a:lstStyle/>
                    <a:p>
                      <a:pPr algn="l" fontAlgn="b"/>
                      <a:r>
                        <a:rPr lang="en-US" sz="1200" b="0" i="0" u="none" strike="noStrike">
                          <a:solidFill>
                            <a:srgbClr val="FFFFFF"/>
                          </a:solidFill>
                          <a:effectLst/>
                          <a:latin typeface="Calibri" panose="020F0502020204030204" pitchFamily="34" charset="0"/>
                        </a:rPr>
                        <a:t>Ce</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Lithium-7 Deuteride</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Pu-240</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U-236</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132141939"/>
                  </a:ext>
                </a:extLst>
              </a:tr>
              <a:tr h="201199">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1696859"/>
                  </a:ext>
                </a:extLst>
              </a:tr>
              <a:tr h="394465">
                <a:tc>
                  <a:txBody>
                    <a:bodyPr/>
                    <a:lstStyle/>
                    <a:p>
                      <a:pPr algn="l" fontAlgn="b"/>
                      <a:r>
                        <a:rPr lang="en-US" sz="1200" b="0" i="0" u="none" strike="noStrike">
                          <a:solidFill>
                            <a:srgbClr val="FFFFFF"/>
                          </a:solidFill>
                          <a:effectLst/>
                          <a:latin typeface="Calibri" panose="020F0502020204030204" pitchFamily="34" charset="0"/>
                        </a:rPr>
                        <a:t>Cu-63, Cu-65</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Lithium-7 Hydride</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Reactor Grade Graphite (20% Porosity)</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FFFFFF"/>
                          </a:solidFill>
                          <a:effectLst/>
                          <a:latin typeface="Calibri" panose="020F0502020204030204" pitchFamily="34" charset="0"/>
                        </a:rPr>
                        <a:t>U-238</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247249212"/>
                  </a:ext>
                </a:extLst>
              </a:tr>
              <a:tr h="201199">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BNL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1303213745"/>
                  </a:ext>
                </a:extLst>
              </a:tr>
              <a:tr h="201199">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N-14</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Rh-103</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1315406"/>
                  </a:ext>
                </a:extLst>
              </a:tr>
              <a:tr h="201199">
                <a:tc>
                  <a:txBody>
                    <a:bodyPr/>
                    <a:lstStyle/>
                    <a:p>
                      <a:pPr algn="l" fontAlgn="b"/>
                      <a:r>
                        <a:rPr lang="en-US" sz="1200" b="0" i="0" u="none" strike="noStrike">
                          <a:solidFill>
                            <a:srgbClr val="FFFFFF"/>
                          </a:solidFill>
                          <a:effectLst/>
                          <a:latin typeface="Calibri" panose="020F0502020204030204" pitchFamily="34" charset="0"/>
                        </a:rPr>
                        <a:t>Fe-54, Fe-56, Fe-57</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IRSN</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Uranium metal</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1212921787"/>
                  </a:ext>
                </a:extLst>
              </a:tr>
              <a:tr h="201199">
                <a:tc>
                  <a:txBody>
                    <a:bodyPr/>
                    <a:lstStyle/>
                    <a:p>
                      <a:pPr algn="l" fontAlgn="b"/>
                      <a:r>
                        <a:rPr lang="en-US" sz="1200" b="0" i="0" u="none" strike="noStrike">
                          <a:solidFill>
                            <a:srgbClr val="000000"/>
                          </a:solidFill>
                          <a:effectLst/>
                          <a:latin typeface="Calibri" panose="020F0502020204030204" pitchFamily="34" charset="0"/>
                        </a:rPr>
                        <a:t>BNL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O-16</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NNL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777750"/>
                  </a:ext>
                </a:extLst>
              </a:tr>
              <a:tr h="201199">
                <a:tc>
                  <a:txBody>
                    <a:bodyPr/>
                    <a:lstStyle/>
                    <a:p>
                      <a:pPr algn="l" fontAlgn="b"/>
                      <a:r>
                        <a:rPr lang="en-US" sz="1200" b="0" i="0" u="none" strike="noStrike">
                          <a:solidFill>
                            <a:srgbClr val="000000"/>
                          </a:solidFill>
                          <a:effectLst/>
                          <a:latin typeface="Calibri" panose="020F0502020204030204" pitchFamily="34" charset="0"/>
                        </a:rPr>
                        <a:t>IRSN</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V-51</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3382454121"/>
                  </a:ext>
                </a:extLst>
              </a:tr>
              <a:tr h="201199">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Paraffin</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Sr-88</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657028"/>
                  </a:ext>
                </a:extLst>
              </a:tr>
              <a:tr h="201199">
                <a:tc>
                  <a:txBody>
                    <a:bodyPr/>
                    <a:lstStyle/>
                    <a:p>
                      <a:pPr algn="l" fontAlgn="b"/>
                      <a:r>
                        <a:rPr lang="en-US" sz="1200" b="0" i="0" u="none" strike="noStrike">
                          <a:solidFill>
                            <a:srgbClr val="FFFFFF"/>
                          </a:solidFill>
                          <a:effectLst/>
                          <a:latin typeface="Calibri" panose="020F0502020204030204" pitchFamily="34" charset="0"/>
                        </a:rPr>
                        <a:t>Fe-56</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Zirconium Hydride</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2253368435"/>
                  </a:ext>
                </a:extLst>
              </a:tr>
              <a:tr h="201199">
                <a:tc>
                  <a:txBody>
                    <a:bodyPr/>
                    <a:lstStyle/>
                    <a:p>
                      <a:pPr algn="l" fontAlgn="b"/>
                      <a:r>
                        <a:rPr lang="en-US" sz="1200" b="0" i="0" u="none" strike="noStrike">
                          <a:solidFill>
                            <a:srgbClr val="000000"/>
                          </a:solidFill>
                          <a:effectLst/>
                          <a:latin typeface="Calibri" panose="020F0502020204030204" pitchFamily="34" charset="0"/>
                        </a:rPr>
                        <a:t>BNL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Pb-204, Pb-206, Pb-207, Pb-208</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FFFFFF"/>
                          </a:solidFill>
                          <a:effectLst/>
                          <a:latin typeface="Calibri" panose="020F0502020204030204" pitchFamily="34" charset="0"/>
                        </a:rPr>
                        <a:t>Ta</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9621694"/>
                  </a:ext>
                </a:extLst>
              </a:tr>
              <a:tr h="201199">
                <a:tc>
                  <a:txBody>
                    <a:bodyPr/>
                    <a:lstStyle/>
                    <a:p>
                      <a:pPr algn="l" fontAlgn="b"/>
                      <a:r>
                        <a:rPr lang="en-US" sz="1200" b="0" i="0" u="none" strike="noStrike">
                          <a:solidFill>
                            <a:srgbClr val="000000"/>
                          </a:solidFill>
                          <a:effectLst/>
                          <a:latin typeface="Calibri" panose="020F0502020204030204" pitchFamily="34" charset="0"/>
                        </a:rPr>
                        <a:t>IRSN</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BNL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LANL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FFFFFF"/>
                          </a:solidFill>
                          <a:effectLst/>
                          <a:latin typeface="Calibri" panose="020F0502020204030204" pitchFamily="34" charset="0"/>
                        </a:rPr>
                        <a:t>Zr-90, Zr-91, Zr-92, Zr-94, Zr-96</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255288596"/>
                  </a:ext>
                </a:extLst>
              </a:tr>
              <a:tr h="201199">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IRSN</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NNL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BNL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2520924381"/>
                  </a:ext>
                </a:extLst>
              </a:tr>
              <a:tr h="201199">
                <a:tc>
                  <a:txBody>
                    <a:bodyPr/>
                    <a:lstStyle/>
                    <a:p>
                      <a:pPr algn="l" fontAlgn="b"/>
                      <a:r>
                        <a:rPr lang="en-US" sz="1200" b="0" i="0" u="none" strike="noStrike">
                          <a:solidFill>
                            <a:srgbClr val="FFFFFF"/>
                          </a:solidFill>
                          <a:effectLst/>
                          <a:latin typeface="Calibri" panose="020F0502020204030204" pitchFamily="34" charset="0"/>
                        </a:rPr>
                        <a:t>H2O</a:t>
                      </a:r>
                    </a:p>
                  </a:txBody>
                  <a:tcPr marL="8756" marR="8756" marT="87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NNL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756" marR="8756" marT="8756" marB="0" anchor="b">
                    <a:lnL>
                      <a:noFill/>
                    </a:lnL>
                    <a:lnR>
                      <a:noFill/>
                    </a:lnR>
                    <a:lnT w="6350" cap="flat" cmpd="sng" algn="ctr">
                      <a:solidFill>
                        <a:srgbClr val="D9E1F2"/>
                      </a:solidFill>
                      <a:prstDash val="solid"/>
                      <a:round/>
                      <a:headEnd type="none" w="med" len="med"/>
                      <a:tailEnd type="none" w="med" len="med"/>
                    </a:lnT>
                    <a:lnB>
                      <a:noFill/>
                    </a:lnB>
                  </a:tcPr>
                </a:tc>
                <a:extLst>
                  <a:ext uri="{0D108BD9-81ED-4DB2-BD59-A6C34878D82A}">
                    <a16:rowId xmlns:a16="http://schemas.microsoft.com/office/drawing/2014/main" val="2628582236"/>
                  </a:ext>
                </a:extLst>
              </a:tr>
              <a:tr h="201199">
                <a:tc>
                  <a:txBody>
                    <a:bodyPr/>
                    <a:lstStyle/>
                    <a:p>
                      <a:pPr algn="l" fontAlgn="b"/>
                      <a:r>
                        <a:rPr lang="en-US" sz="1200" b="0" i="0" u="none" strike="noStrike">
                          <a:solidFill>
                            <a:srgbClr val="000000"/>
                          </a:solidFill>
                          <a:effectLst/>
                          <a:latin typeface="Calibri" panose="020F0502020204030204" pitchFamily="34" charset="0"/>
                        </a:rPr>
                        <a:t>LLNL/NCSU</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ORNL</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w="6350" cap="flat" cmpd="sng" algn="ctr">
                      <a:solidFill>
                        <a:srgbClr val="D9E1F2"/>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756" marR="8756" marT="8756" marB="0" anchor="b">
                    <a:lnL>
                      <a:noFill/>
                    </a:lnL>
                    <a:lnR>
                      <a:noFill/>
                    </a:lnR>
                    <a:lnT>
                      <a:noFill/>
                    </a:lnT>
                    <a:lnB>
                      <a:noFill/>
                    </a:lnB>
                  </a:tcPr>
                </a:tc>
                <a:extLst>
                  <a:ext uri="{0D108BD9-81ED-4DB2-BD59-A6C34878D82A}">
                    <a16:rowId xmlns:a16="http://schemas.microsoft.com/office/drawing/2014/main" val="1032231021"/>
                  </a:ext>
                </a:extLst>
              </a:tr>
              <a:tr h="201199">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w="6350" cap="flat" cmpd="sng" algn="ctr">
                      <a:solidFill>
                        <a:srgbClr val="D9E1F2"/>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RPI</a:t>
                      </a:r>
                    </a:p>
                  </a:txBody>
                  <a:tcPr marL="78805" marR="8756" marT="8756"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8756" marR="8756" marT="8756"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8756" marR="8756" marT="8756" marB="0" anchor="b">
                    <a:lnL>
                      <a:noFill/>
                    </a:lnL>
                    <a:lnR>
                      <a:noFill/>
                    </a:lnR>
                    <a:lnT>
                      <a:noFill/>
                    </a:lnT>
                    <a:lnB>
                      <a:noFill/>
                    </a:lnB>
                  </a:tcPr>
                </a:tc>
                <a:extLst>
                  <a:ext uri="{0D108BD9-81ED-4DB2-BD59-A6C34878D82A}">
                    <a16:rowId xmlns:a16="http://schemas.microsoft.com/office/drawing/2014/main" val="4019230142"/>
                  </a:ext>
                </a:extLst>
              </a:tr>
            </a:tbl>
          </a:graphicData>
        </a:graphic>
      </p:graphicFrame>
    </p:spTree>
    <p:extLst>
      <p:ext uri="{BB962C8B-B14F-4D97-AF65-F5344CB8AC3E}">
        <p14:creationId xmlns:p14="http://schemas.microsoft.com/office/powerpoint/2010/main" val="3729975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7485" y="265790"/>
            <a:ext cx="10974916" cy="1098762"/>
          </a:xfrm>
        </p:spPr>
        <p:txBody>
          <a:bodyPr/>
          <a:lstStyle/>
          <a:p>
            <a:r>
              <a:rPr lang="en-US" dirty="0"/>
              <a:t>NCSP Evaluation Priorities – FY22 NCSP 5-Year Plan</a:t>
            </a:r>
            <a:br>
              <a:rPr lang="en-US" dirty="0"/>
            </a:br>
            <a:r>
              <a:rPr lang="en-US" dirty="0"/>
              <a:t>(Appendix B)</a:t>
            </a:r>
            <a:br>
              <a:rPr lang="en-US" dirty="0"/>
            </a:br>
            <a:endParaRPr lang="en-US" dirty="0"/>
          </a:p>
        </p:txBody>
      </p:sp>
      <p:sp>
        <p:nvSpPr>
          <p:cNvPr id="4" name="Slide Number Placeholder 3"/>
          <p:cNvSpPr>
            <a:spLocks noGrp="1"/>
          </p:cNvSpPr>
          <p:nvPr>
            <p:ph type="sldNum" sz="quarter" idx="4"/>
          </p:nvPr>
        </p:nvSpPr>
        <p:spPr/>
        <p:txBody>
          <a:bodyPr/>
          <a:lstStyle/>
          <a:p>
            <a:r>
              <a:rPr lang="en-US" dirty="0"/>
              <a:t>Page </a:t>
            </a:r>
            <a:fld id="{675658CD-8464-4987-906E-006271C3A4BE}" type="slidenum">
              <a:rPr lang="en-US" smtClean="0"/>
              <a:pPr/>
              <a:t>11</a:t>
            </a:fld>
            <a:r>
              <a:rPr lang="en-US" dirty="0"/>
              <a:t> of 12</a:t>
            </a:r>
          </a:p>
        </p:txBody>
      </p:sp>
      <p:graphicFrame>
        <p:nvGraphicFramePr>
          <p:cNvPr id="3" name="Table 2">
            <a:extLst>
              <a:ext uri="{FF2B5EF4-FFF2-40B4-BE49-F238E27FC236}">
                <a16:creationId xmlns:a16="http://schemas.microsoft.com/office/drawing/2014/main" id="{81FEA4AF-1E76-7542-BDD9-8F64172A82EC}"/>
              </a:ext>
            </a:extLst>
          </p:cNvPr>
          <p:cNvGraphicFramePr>
            <a:graphicFrameLocks noGrp="1"/>
          </p:cNvGraphicFramePr>
          <p:nvPr>
            <p:extLst>
              <p:ext uri="{D42A27DB-BD31-4B8C-83A1-F6EECF244321}">
                <p14:modId xmlns:p14="http://schemas.microsoft.com/office/powerpoint/2010/main" val="2175421908"/>
              </p:ext>
            </p:extLst>
          </p:nvPr>
        </p:nvGraphicFramePr>
        <p:xfrm>
          <a:off x="1295400" y="1828800"/>
          <a:ext cx="8077200" cy="4343402"/>
        </p:xfrm>
        <a:graphic>
          <a:graphicData uri="http://schemas.openxmlformats.org/drawingml/2006/table">
            <a:tbl>
              <a:tblPr/>
              <a:tblGrid>
                <a:gridCol w="3832345">
                  <a:extLst>
                    <a:ext uri="{9D8B030D-6E8A-4147-A177-3AD203B41FA5}">
                      <a16:colId xmlns:a16="http://schemas.microsoft.com/office/drawing/2014/main" val="125625271"/>
                    </a:ext>
                  </a:extLst>
                </a:gridCol>
                <a:gridCol w="412510">
                  <a:extLst>
                    <a:ext uri="{9D8B030D-6E8A-4147-A177-3AD203B41FA5}">
                      <a16:colId xmlns:a16="http://schemas.microsoft.com/office/drawing/2014/main" val="48353314"/>
                    </a:ext>
                  </a:extLst>
                </a:gridCol>
                <a:gridCol w="3832345">
                  <a:extLst>
                    <a:ext uri="{9D8B030D-6E8A-4147-A177-3AD203B41FA5}">
                      <a16:colId xmlns:a16="http://schemas.microsoft.com/office/drawing/2014/main" val="627550260"/>
                    </a:ext>
                  </a:extLst>
                </a:gridCol>
              </a:tblGrid>
              <a:tr h="310243">
                <a:tc>
                  <a:txBody>
                    <a:bodyPr/>
                    <a:lstStyle/>
                    <a:p>
                      <a:pPr algn="l" fontAlgn="b"/>
                      <a:r>
                        <a:rPr lang="en-US" sz="1800" b="0" i="0" u="none" strike="noStrike">
                          <a:solidFill>
                            <a:srgbClr val="FFFFFF"/>
                          </a:solidFill>
                          <a:effectLst/>
                          <a:latin typeface="Calibri" panose="020F0502020204030204" pitchFamily="34" charset="0"/>
                        </a:rPr>
                        <a:t>Fe-54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FFFFFF"/>
                          </a:solidFill>
                          <a:effectLst/>
                          <a:latin typeface="Calibri" panose="020F0502020204030204" pitchFamily="34" charset="0"/>
                        </a:rPr>
                        <a:t>Pu-240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4117933113"/>
                  </a:ext>
                </a:extLst>
              </a:tr>
              <a:tr h="310243">
                <a:tc>
                  <a:txBody>
                    <a:bodyPr/>
                    <a:lstStyle/>
                    <a:p>
                      <a:pPr algn="l" fontAlgn="b"/>
                      <a:r>
                        <a:rPr lang="en-US" sz="1800" b="0" i="0" u="none" strike="noStrike">
                          <a:solidFill>
                            <a:srgbClr val="000000"/>
                          </a:solidFill>
                          <a:effectLst/>
                          <a:latin typeface="Calibri" panose="020F0502020204030204" pitchFamily="34" charset="0"/>
                        </a:rPr>
                        <a:t>IRSN</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LANL</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1294197660"/>
                  </a:ext>
                </a:extLst>
              </a:tr>
              <a:tr h="310243">
                <a:tc>
                  <a:txBody>
                    <a:bodyPr/>
                    <a:lstStyle/>
                    <a:p>
                      <a:pPr algn="l" fontAlgn="b"/>
                      <a:r>
                        <a:rPr lang="en-US" sz="1800" b="0" i="0" u="none" strike="noStrike" dirty="0">
                          <a:solidFill>
                            <a:srgbClr val="000000"/>
                          </a:solidFill>
                          <a:effectLst/>
                          <a:latin typeface="Calibri" panose="020F0502020204030204" pitchFamily="34" charset="0"/>
                        </a:rPr>
                        <a:t>RPI</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LLNL</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163501"/>
                  </a:ext>
                </a:extLst>
              </a:tr>
              <a:tr h="310243">
                <a:tc>
                  <a:txBody>
                    <a:bodyPr/>
                    <a:lstStyle/>
                    <a:p>
                      <a:pPr algn="l" fontAlgn="b"/>
                      <a:r>
                        <a:rPr lang="en-US" sz="1800" b="0" i="0" u="none" strike="noStrike">
                          <a:solidFill>
                            <a:srgbClr val="FFFFFF"/>
                          </a:solidFill>
                          <a:effectLst/>
                          <a:latin typeface="Calibri" panose="020F0502020204030204" pitchFamily="34" charset="0"/>
                        </a:rPr>
                        <a:t>Mo-95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FFFFFF"/>
                          </a:solidFill>
                          <a:effectLst/>
                          <a:latin typeface="Calibri" panose="020F0502020204030204" pitchFamily="34" charset="0"/>
                        </a:rPr>
                        <a:t>U-233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4237505036"/>
                  </a:ext>
                </a:extLst>
              </a:tr>
              <a:tr h="310243">
                <a:tc>
                  <a:txBody>
                    <a:bodyPr/>
                    <a:lstStyle/>
                    <a:p>
                      <a:pPr algn="l" fontAlgn="b"/>
                      <a:r>
                        <a:rPr lang="en-US" sz="1800" b="0" i="0" u="none" strike="noStrike">
                          <a:solidFill>
                            <a:srgbClr val="000000"/>
                          </a:solidFill>
                          <a:effectLst/>
                          <a:latin typeface="Calibri" panose="020F0502020204030204" pitchFamily="34" charset="0"/>
                        </a:rPr>
                        <a:t>IRSN</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LANL</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6547049"/>
                  </a:ext>
                </a:extLst>
              </a:tr>
              <a:tr h="310243">
                <a:tc>
                  <a:txBody>
                    <a:bodyPr/>
                    <a:lstStyle/>
                    <a:p>
                      <a:pPr algn="l" fontAlgn="b"/>
                      <a:r>
                        <a:rPr lang="en-US" sz="1800" b="0" i="0" u="none" strike="noStrike">
                          <a:solidFill>
                            <a:srgbClr val="000000"/>
                          </a:solidFill>
                          <a:effectLst/>
                          <a:latin typeface="Calibri" panose="020F0502020204030204" pitchFamily="34" charset="0"/>
                        </a:rPr>
                        <a:t>LANL</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FFFFFF"/>
                          </a:solidFill>
                          <a:effectLst/>
                          <a:latin typeface="Calibri" panose="020F0502020204030204" pitchFamily="34" charset="0"/>
                        </a:rPr>
                        <a:t>V-51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701933003"/>
                  </a:ext>
                </a:extLst>
              </a:tr>
              <a:tr h="310243">
                <a:tc>
                  <a:txBody>
                    <a:bodyPr/>
                    <a:lstStyle/>
                    <a:p>
                      <a:pPr algn="l" fontAlgn="b"/>
                      <a:r>
                        <a:rPr lang="en-US" sz="1800" b="0" i="0" u="none" strike="noStrike">
                          <a:solidFill>
                            <a:srgbClr val="000000"/>
                          </a:solidFill>
                          <a:effectLst/>
                          <a:latin typeface="Calibri" panose="020F0502020204030204" pitchFamily="34" charset="0"/>
                        </a:rPr>
                        <a:t>NNL</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ORNL</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3336552"/>
                  </a:ext>
                </a:extLst>
              </a:tr>
              <a:tr h="310243">
                <a:tc>
                  <a:txBody>
                    <a:bodyPr/>
                    <a:lstStyle/>
                    <a:p>
                      <a:pPr algn="l" fontAlgn="b"/>
                      <a:r>
                        <a:rPr lang="en-US" sz="1800" b="0" i="0" u="none" strike="noStrike">
                          <a:solidFill>
                            <a:srgbClr val="000000"/>
                          </a:solidFill>
                          <a:effectLst/>
                          <a:latin typeface="Calibri" panose="020F0502020204030204" pitchFamily="34" charset="0"/>
                        </a:rPr>
                        <a:t>RPI</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FFFFFF"/>
                          </a:solidFill>
                          <a:effectLst/>
                          <a:latin typeface="Calibri" panose="020F0502020204030204" pitchFamily="34" charset="0"/>
                        </a:rPr>
                        <a:t>Zr-90, Zr-91, Zr-92, Zr-94, Zr-96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3367569396"/>
                  </a:ext>
                </a:extLst>
              </a:tr>
              <a:tr h="310243">
                <a:tc>
                  <a:txBody>
                    <a:bodyPr/>
                    <a:lstStyle/>
                    <a:p>
                      <a:pPr algn="l" fontAlgn="b"/>
                      <a:r>
                        <a:rPr lang="en-US" sz="1800" b="0" i="0" u="none" strike="noStrike">
                          <a:solidFill>
                            <a:srgbClr val="FFFFFF"/>
                          </a:solidFill>
                          <a:effectLst/>
                          <a:latin typeface="Calibri" panose="020F0502020204030204" pitchFamily="34" charset="0"/>
                        </a:rPr>
                        <a:t>Polystyrene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ORNL</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160038"/>
                  </a:ext>
                </a:extLst>
              </a:tr>
              <a:tr h="310243">
                <a:tc>
                  <a:txBody>
                    <a:bodyPr/>
                    <a:lstStyle/>
                    <a:p>
                      <a:pPr algn="l" fontAlgn="b"/>
                      <a:r>
                        <a:rPr lang="en-US" sz="1800" b="0" i="0" u="none" strike="noStrike">
                          <a:solidFill>
                            <a:srgbClr val="000000"/>
                          </a:solidFill>
                          <a:effectLst/>
                          <a:latin typeface="Calibri" panose="020F0502020204030204" pitchFamily="34" charset="0"/>
                        </a:rPr>
                        <a:t>ORNL</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FFFFFF"/>
                          </a:solidFill>
                          <a:effectLst/>
                          <a:latin typeface="Calibri" panose="020F0502020204030204" pitchFamily="34" charset="0"/>
                        </a:rPr>
                        <a:t>Polyethylene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2056360838"/>
                  </a:ext>
                </a:extLst>
              </a:tr>
              <a:tr h="310243">
                <a:tc>
                  <a:txBody>
                    <a:bodyPr/>
                    <a:lstStyle/>
                    <a:p>
                      <a:pPr algn="l" fontAlgn="b"/>
                      <a:r>
                        <a:rPr lang="en-US" sz="1800" b="0" i="0" u="none" strike="noStrike">
                          <a:solidFill>
                            <a:srgbClr val="000000"/>
                          </a:solidFill>
                          <a:effectLst/>
                          <a:latin typeface="Calibri" panose="020F0502020204030204" pitchFamily="34" charset="0"/>
                        </a:rPr>
                        <a:t>RPI</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RPI</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867846"/>
                  </a:ext>
                </a:extLst>
              </a:tr>
              <a:tr h="310243">
                <a:tc>
                  <a:txBody>
                    <a:bodyPr/>
                    <a:lstStyle/>
                    <a:p>
                      <a:pPr algn="l" fontAlgn="b"/>
                      <a:r>
                        <a:rPr lang="en-US" sz="1800" b="0" i="0" u="none" strike="noStrike">
                          <a:solidFill>
                            <a:srgbClr val="FFFFFF"/>
                          </a:solidFill>
                          <a:effectLst/>
                          <a:latin typeface="Calibri" panose="020F0502020204030204" pitchFamily="34" charset="0"/>
                        </a:rPr>
                        <a:t>Pu-239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solidFill>
                            <a:srgbClr val="FFFFFF"/>
                          </a:solidFill>
                          <a:effectLst/>
                          <a:latin typeface="Calibri" panose="020F0502020204030204" pitchFamily="34" charset="0"/>
                        </a:rPr>
                        <a:t>Yttrium Hydride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extLst>
                  <a:ext uri="{0D108BD9-81ED-4DB2-BD59-A6C34878D82A}">
                    <a16:rowId xmlns:a16="http://schemas.microsoft.com/office/drawing/2014/main" val="1632887731"/>
                  </a:ext>
                </a:extLst>
              </a:tr>
              <a:tr h="310243">
                <a:tc>
                  <a:txBody>
                    <a:bodyPr/>
                    <a:lstStyle/>
                    <a:p>
                      <a:pPr algn="l" fontAlgn="b"/>
                      <a:r>
                        <a:rPr lang="en-US" sz="1800" b="0" i="0" u="none" strike="noStrike">
                          <a:solidFill>
                            <a:srgbClr val="000000"/>
                          </a:solidFill>
                          <a:effectLst/>
                          <a:latin typeface="Calibri" panose="020F0502020204030204" pitchFamily="34" charset="0"/>
                        </a:rPr>
                        <a:t>IRSN</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RPI</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2307000834"/>
                  </a:ext>
                </a:extLst>
              </a:tr>
              <a:tr h="310243">
                <a:tc>
                  <a:txBody>
                    <a:bodyPr/>
                    <a:lstStyle/>
                    <a:p>
                      <a:pPr algn="l" fontAlgn="b"/>
                      <a:r>
                        <a:rPr lang="en-US" sz="1200" b="0" i="0" u="none" strike="noStrike">
                          <a:solidFill>
                            <a:srgbClr val="000000"/>
                          </a:solidFill>
                          <a:effectLst/>
                          <a:latin typeface="Calibri" panose="020F0502020204030204" pitchFamily="34" charset="0"/>
                        </a:rPr>
                        <a:t>LANL</a:t>
                      </a:r>
                    </a:p>
                  </a:txBody>
                  <a:tcPr marL="85725" marR="9525" marT="9525"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D9E1F2"/>
                      </a:solidFill>
                      <a:prstDash val="solid"/>
                      <a:round/>
                      <a:headEnd type="none" w="med" len="med"/>
                      <a:tailEnd type="none" w="med" len="med"/>
                    </a:lnT>
                    <a:lnB>
                      <a:noFill/>
                    </a:lnB>
                  </a:tcPr>
                </a:tc>
                <a:extLst>
                  <a:ext uri="{0D108BD9-81ED-4DB2-BD59-A6C34878D82A}">
                    <a16:rowId xmlns:a16="http://schemas.microsoft.com/office/drawing/2014/main" val="1569953709"/>
                  </a:ext>
                </a:extLst>
              </a:tr>
            </a:tbl>
          </a:graphicData>
        </a:graphic>
      </p:graphicFrame>
    </p:spTree>
    <p:extLst>
      <p:ext uri="{BB962C8B-B14F-4D97-AF65-F5344CB8AC3E}">
        <p14:creationId xmlns:p14="http://schemas.microsoft.com/office/powerpoint/2010/main" val="52000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7485" y="448917"/>
            <a:ext cx="10974916" cy="732508"/>
          </a:xfrm>
        </p:spPr>
        <p:txBody>
          <a:bodyPr/>
          <a:lstStyle/>
          <a:p>
            <a:r>
              <a:rPr lang="en-US" dirty="0"/>
              <a:t>NCSP ”Make It Happen List”</a:t>
            </a:r>
            <a:br>
              <a:rPr lang="en-US" dirty="0"/>
            </a:br>
            <a:endParaRPr lang="en-US" dirty="0"/>
          </a:p>
        </p:txBody>
      </p:sp>
      <p:sp>
        <p:nvSpPr>
          <p:cNvPr id="4" name="Slide Number Placeholder 3"/>
          <p:cNvSpPr>
            <a:spLocks noGrp="1"/>
          </p:cNvSpPr>
          <p:nvPr>
            <p:ph type="sldNum" sz="quarter" idx="4"/>
          </p:nvPr>
        </p:nvSpPr>
        <p:spPr/>
        <p:txBody>
          <a:bodyPr/>
          <a:lstStyle/>
          <a:p>
            <a:r>
              <a:rPr lang="en-US" dirty="0"/>
              <a:t>Page </a:t>
            </a:r>
            <a:fld id="{675658CD-8464-4987-906E-006271C3A4BE}" type="slidenum">
              <a:rPr lang="en-US" smtClean="0"/>
              <a:pPr/>
              <a:t>12</a:t>
            </a:fld>
            <a:r>
              <a:rPr lang="en-US" dirty="0"/>
              <a:t> of 12</a:t>
            </a:r>
          </a:p>
        </p:txBody>
      </p:sp>
      <p:pic>
        <p:nvPicPr>
          <p:cNvPr id="9" name="Picture 8" descr="Table&#10;&#10;Description automatically generated">
            <a:extLst>
              <a:ext uri="{FF2B5EF4-FFF2-40B4-BE49-F238E27FC236}">
                <a16:creationId xmlns:a16="http://schemas.microsoft.com/office/drawing/2014/main" id="{6FD9AF33-8227-824F-A4CD-CCB5D4685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737" y="1295400"/>
            <a:ext cx="7028525" cy="5489158"/>
          </a:xfrm>
          <a:prstGeom prst="rect">
            <a:avLst/>
          </a:prstGeom>
        </p:spPr>
      </p:pic>
    </p:spTree>
    <p:extLst>
      <p:ext uri="{BB962C8B-B14F-4D97-AF65-F5344CB8AC3E}">
        <p14:creationId xmlns:p14="http://schemas.microsoft.com/office/powerpoint/2010/main" val="1950325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7485" y="448917"/>
            <a:ext cx="10974916" cy="732508"/>
          </a:xfrm>
        </p:spPr>
        <p:txBody>
          <a:bodyPr/>
          <a:lstStyle/>
          <a:p>
            <a:r>
              <a:rPr lang="en-US" dirty="0"/>
              <a:t>NCSP ”Make It Happen List”</a:t>
            </a:r>
            <a:br>
              <a:rPr lang="en-US" dirty="0"/>
            </a:br>
            <a:endParaRPr lang="en-US" dirty="0"/>
          </a:p>
        </p:txBody>
      </p:sp>
      <p:sp>
        <p:nvSpPr>
          <p:cNvPr id="4" name="Slide Number Placeholder 3"/>
          <p:cNvSpPr>
            <a:spLocks noGrp="1"/>
          </p:cNvSpPr>
          <p:nvPr>
            <p:ph type="sldNum" sz="quarter" idx="4"/>
          </p:nvPr>
        </p:nvSpPr>
        <p:spPr/>
        <p:txBody>
          <a:bodyPr/>
          <a:lstStyle/>
          <a:p>
            <a:r>
              <a:rPr lang="en-US" dirty="0"/>
              <a:t>Page </a:t>
            </a:r>
            <a:fld id="{675658CD-8464-4987-906E-006271C3A4BE}" type="slidenum">
              <a:rPr lang="en-US" smtClean="0"/>
              <a:pPr/>
              <a:t>13</a:t>
            </a:fld>
            <a:r>
              <a:rPr lang="en-US" dirty="0"/>
              <a:t> of 12</a:t>
            </a:r>
          </a:p>
        </p:txBody>
      </p:sp>
      <p:pic>
        <p:nvPicPr>
          <p:cNvPr id="9" name="Picture 8" descr="Table&#10;&#10;Description automatically generated">
            <a:extLst>
              <a:ext uri="{FF2B5EF4-FFF2-40B4-BE49-F238E27FC236}">
                <a16:creationId xmlns:a16="http://schemas.microsoft.com/office/drawing/2014/main" id="{6FD9AF33-8227-824F-A4CD-CCB5D4685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737" y="1295400"/>
            <a:ext cx="7028525" cy="5489158"/>
          </a:xfrm>
          <a:prstGeom prst="rect">
            <a:avLst/>
          </a:prstGeom>
        </p:spPr>
      </p:pic>
      <p:sp>
        <p:nvSpPr>
          <p:cNvPr id="10" name="Rounded Rectangle 9">
            <a:extLst>
              <a:ext uri="{FF2B5EF4-FFF2-40B4-BE49-F238E27FC236}">
                <a16:creationId xmlns:a16="http://schemas.microsoft.com/office/drawing/2014/main" id="{6A054C5C-15D4-8749-978F-6AA193A2809F}"/>
              </a:ext>
            </a:extLst>
          </p:cNvPr>
          <p:cNvSpPr/>
          <p:nvPr/>
        </p:nvSpPr>
        <p:spPr bwMode="auto">
          <a:xfrm>
            <a:off x="2678937" y="4876800"/>
            <a:ext cx="6931325" cy="1143000"/>
          </a:xfrm>
          <a:prstGeom prst="roundRect">
            <a:avLst/>
          </a:prstGeom>
          <a:solidFill>
            <a:srgbClr val="FFFF00">
              <a:alpha val="25729"/>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90639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7805-D6CA-4B4D-BE4F-30908E893ECF}"/>
              </a:ext>
            </a:extLst>
          </p:cNvPr>
          <p:cNvSpPr>
            <a:spLocks noGrp="1"/>
          </p:cNvSpPr>
          <p:nvPr>
            <p:ph type="title"/>
          </p:nvPr>
        </p:nvSpPr>
        <p:spPr>
          <a:xfrm>
            <a:off x="576563" y="457200"/>
            <a:ext cx="10974916" cy="366254"/>
          </a:xfrm>
        </p:spPr>
        <p:txBody>
          <a:bodyPr/>
          <a:lstStyle/>
          <a:p>
            <a:r>
              <a:rPr lang="en-US" dirty="0"/>
              <a:t>NCSP Cross-Cutting Nuclear Data Work</a:t>
            </a:r>
          </a:p>
        </p:txBody>
      </p:sp>
      <p:sp>
        <p:nvSpPr>
          <p:cNvPr id="3" name="Slide Number Placeholder 2">
            <a:extLst>
              <a:ext uri="{FF2B5EF4-FFF2-40B4-BE49-F238E27FC236}">
                <a16:creationId xmlns:a16="http://schemas.microsoft.com/office/drawing/2014/main" id="{1D7D8142-52A6-2840-B1C7-947E17D055B6}"/>
              </a:ext>
            </a:extLst>
          </p:cNvPr>
          <p:cNvSpPr>
            <a:spLocks noGrp="1"/>
          </p:cNvSpPr>
          <p:nvPr>
            <p:ph type="sldNum" sz="quarter" idx="4"/>
          </p:nvPr>
        </p:nvSpPr>
        <p:spPr>
          <a:xfrm>
            <a:off x="10891079" y="6705600"/>
            <a:ext cx="1320800" cy="152400"/>
          </a:xfrm>
        </p:spPr>
        <p:txBody>
          <a:bodyPr/>
          <a:lstStyle/>
          <a:p>
            <a:r>
              <a:rPr lang="en-US" dirty="0"/>
              <a:t>Page </a:t>
            </a:r>
            <a:fld id="{675658CD-8464-4987-906E-006271C3A4BE}" type="slidenum">
              <a:rPr lang="en-US" smtClean="0"/>
              <a:pPr/>
              <a:t>14</a:t>
            </a:fld>
            <a:r>
              <a:rPr lang="en-US" dirty="0"/>
              <a:t> of 11</a:t>
            </a:r>
          </a:p>
        </p:txBody>
      </p:sp>
      <p:sp>
        <p:nvSpPr>
          <p:cNvPr id="6" name="Content Placeholder 2">
            <a:extLst>
              <a:ext uri="{FF2B5EF4-FFF2-40B4-BE49-F238E27FC236}">
                <a16:creationId xmlns:a16="http://schemas.microsoft.com/office/drawing/2014/main" id="{004BE14B-34F4-1F4C-85C3-E366D23A449B}"/>
              </a:ext>
            </a:extLst>
          </p:cNvPr>
          <p:cNvSpPr txBox="1">
            <a:spLocks/>
          </p:cNvSpPr>
          <p:nvPr/>
        </p:nvSpPr>
        <p:spPr>
          <a:xfrm>
            <a:off x="224893" y="1542163"/>
            <a:ext cx="11326586" cy="4858637"/>
          </a:xfrm>
          <a:prstGeom prst="rect">
            <a:avLst/>
          </a:prstGeom>
        </p:spPr>
        <p:txBody>
          <a:bodyPr/>
          <a:lstStyle>
            <a:lvl1pPr marL="230188" indent="-230188" algn="l" rtl="0" eaLnBrk="0" fontAlgn="base" hangingPunct="0">
              <a:lnSpc>
                <a:spcPct val="85000"/>
              </a:lnSpc>
              <a:spcBef>
                <a:spcPct val="40000"/>
              </a:spcBef>
              <a:spcAft>
                <a:spcPct val="0"/>
              </a:spcAft>
              <a:buClr>
                <a:srgbClr val="F37421"/>
              </a:buClr>
              <a:buChar char="•"/>
              <a:defRPr sz="2000">
                <a:solidFill>
                  <a:schemeClr val="tx1"/>
                </a:solidFill>
                <a:latin typeface="+mn-lt"/>
                <a:ea typeface="+mn-ea"/>
                <a:cs typeface="+mn-cs"/>
              </a:defRPr>
            </a:lvl1pPr>
            <a:lvl2pPr marL="684213" indent="-227013" algn="l" rtl="0" eaLnBrk="0" fontAlgn="base" hangingPunct="0">
              <a:lnSpc>
                <a:spcPct val="85000"/>
              </a:lnSpc>
              <a:spcBef>
                <a:spcPct val="20000"/>
              </a:spcBef>
              <a:spcAft>
                <a:spcPct val="0"/>
              </a:spcAft>
              <a:buClr>
                <a:srgbClr val="F37421"/>
              </a:buClr>
              <a:buFont typeface="Times New Roman" pitchFamily="18" charset="0"/>
              <a:buChar char="–"/>
              <a:defRPr sz="2000">
                <a:solidFill>
                  <a:schemeClr val="tx1"/>
                </a:solidFill>
                <a:latin typeface="+mn-lt"/>
              </a:defRPr>
            </a:lvl2pPr>
            <a:lvl3pPr marL="1143000" indent="-228600" algn="l" rtl="0" eaLnBrk="0" fontAlgn="base" hangingPunct="0">
              <a:lnSpc>
                <a:spcPct val="85000"/>
              </a:lnSpc>
              <a:spcBef>
                <a:spcPct val="20000"/>
              </a:spcBef>
              <a:spcAft>
                <a:spcPct val="0"/>
              </a:spcAft>
              <a:buClr>
                <a:srgbClr val="F37421"/>
              </a:buClr>
              <a:buChar char="•"/>
              <a:defRPr sz="2000">
                <a:solidFill>
                  <a:schemeClr val="tx1"/>
                </a:solidFill>
                <a:latin typeface="+mn-lt"/>
              </a:defRPr>
            </a:lvl3pPr>
            <a:lvl4pPr marL="1600200" indent="-228600" algn="l" rtl="0" eaLnBrk="0" fontAlgn="base" hangingPunct="0">
              <a:lnSpc>
                <a:spcPct val="85000"/>
              </a:lnSpc>
              <a:spcBef>
                <a:spcPct val="20000"/>
              </a:spcBef>
              <a:spcAft>
                <a:spcPct val="0"/>
              </a:spcAft>
              <a:buClr>
                <a:srgbClr val="F37421"/>
              </a:buClr>
              <a:buFont typeface="Times New Roman" pitchFamily="18" charset="0"/>
              <a:buChar char="–"/>
              <a:defRPr sz="2000">
                <a:solidFill>
                  <a:schemeClr val="tx1"/>
                </a:solidFill>
                <a:latin typeface="+mn-lt"/>
              </a:defRPr>
            </a:lvl4pPr>
            <a:lvl5pPr marL="2057400" indent="-228600" algn="l" rtl="0" eaLnBrk="0" fontAlgn="base" hangingPunct="0">
              <a:lnSpc>
                <a:spcPct val="85000"/>
              </a:lnSpc>
              <a:spcBef>
                <a:spcPct val="20000"/>
              </a:spcBef>
              <a:spcAft>
                <a:spcPct val="0"/>
              </a:spcAft>
              <a:buClr>
                <a:srgbClr val="F37421"/>
              </a:buClr>
              <a:buChar char="•"/>
              <a:defRPr sz="2000">
                <a:solidFill>
                  <a:schemeClr val="tx1"/>
                </a:solidFill>
                <a:latin typeface="+mn-lt"/>
              </a:defRPr>
            </a:lvl5pPr>
            <a:lvl6pPr marL="25146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9pPr>
          </a:lstStyle>
          <a:p>
            <a:pPr>
              <a:lnSpc>
                <a:spcPct val="110000"/>
              </a:lnSpc>
              <a:spcBef>
                <a:spcPts val="300"/>
              </a:spcBef>
            </a:pPr>
            <a:r>
              <a:rPr lang="en-US" sz="2400" kern="0" dirty="0">
                <a:cs typeface="Times New Roman" pitchFamily="18" charset="0"/>
              </a:rPr>
              <a:t>NCSP Nuclear Data work items support many different programs</a:t>
            </a:r>
          </a:p>
          <a:p>
            <a:pPr lvl="1">
              <a:lnSpc>
                <a:spcPct val="110000"/>
              </a:lnSpc>
              <a:spcBef>
                <a:spcPts val="300"/>
              </a:spcBef>
            </a:pPr>
            <a:r>
              <a:rPr lang="en-US" kern="0" dirty="0">
                <a:cs typeface="Times New Roman" pitchFamily="18" charset="0"/>
              </a:rPr>
              <a:t>Improvements to U-235, U-238, and Pu-239 are cross-cutting for virtually all programs</a:t>
            </a:r>
          </a:p>
          <a:p>
            <a:pPr lvl="1">
              <a:lnSpc>
                <a:spcPct val="110000"/>
              </a:lnSpc>
              <a:spcBef>
                <a:spcPts val="300"/>
              </a:spcBef>
            </a:pPr>
            <a:r>
              <a:rPr lang="en-US" kern="0" dirty="0">
                <a:cs typeface="Times New Roman" pitchFamily="18" charset="0"/>
              </a:rPr>
              <a:t>U-233, Pu-240, Np-237 of interest to NNSA (NA-10 &amp; NA-20), DOE-NE, NCSP international collaborators, and the NRC</a:t>
            </a:r>
          </a:p>
          <a:p>
            <a:pPr lvl="1">
              <a:lnSpc>
                <a:spcPct val="110000"/>
              </a:lnSpc>
              <a:spcBef>
                <a:spcPts val="300"/>
              </a:spcBef>
            </a:pPr>
            <a:r>
              <a:rPr lang="en-US" kern="0" dirty="0">
                <a:cs typeface="Times New Roman" pitchFamily="18" charset="0"/>
              </a:rPr>
              <a:t>Pb and Fe are cross cutting for virtually all programs</a:t>
            </a:r>
          </a:p>
          <a:p>
            <a:pPr lvl="1">
              <a:lnSpc>
                <a:spcPct val="110000"/>
              </a:lnSpc>
              <a:spcBef>
                <a:spcPts val="300"/>
              </a:spcBef>
            </a:pPr>
            <a:r>
              <a:rPr lang="en-US" kern="0" dirty="0">
                <a:cs typeface="Times New Roman" pitchFamily="18" charset="0"/>
              </a:rPr>
              <a:t>Cl-35 cross cutting for NNSA NA-10 (electrorefining, Pu aqueous chloride processing) and DOE-NE/NRC (molten chloride salt reactors) where there a significant uncertainties associated with the (n,p) reaction. Needs for repository situations (DOE-EM/WIPP)</a:t>
            </a:r>
          </a:p>
          <a:p>
            <a:pPr lvl="1">
              <a:lnSpc>
                <a:spcPct val="110000"/>
              </a:lnSpc>
              <a:spcBef>
                <a:spcPts val="300"/>
              </a:spcBef>
            </a:pPr>
            <a:r>
              <a:rPr lang="en-US" kern="0" dirty="0">
                <a:cs typeface="Times New Roman" pitchFamily="18" charset="0"/>
              </a:rPr>
              <a:t>Zr &amp; Hf of interest to NNSA NA-30 (NR)</a:t>
            </a:r>
          </a:p>
          <a:p>
            <a:pPr lvl="1">
              <a:lnSpc>
                <a:spcPct val="110000"/>
              </a:lnSpc>
              <a:spcBef>
                <a:spcPts val="300"/>
              </a:spcBef>
            </a:pPr>
            <a:r>
              <a:rPr lang="en-US" kern="0" dirty="0">
                <a:cs typeface="Times New Roman" pitchFamily="18" charset="0"/>
              </a:rPr>
              <a:t>Ta cross cutting with NNSA NA-10 for pit production</a:t>
            </a:r>
          </a:p>
          <a:p>
            <a:pPr lvl="1">
              <a:lnSpc>
                <a:spcPct val="110000"/>
              </a:lnSpc>
              <a:spcBef>
                <a:spcPts val="300"/>
              </a:spcBef>
            </a:pPr>
            <a:r>
              <a:rPr lang="en-US" kern="0" dirty="0">
                <a:cs typeface="Times New Roman" pitchFamily="18" charset="0"/>
              </a:rPr>
              <a:t>HF Thermal Scattering Law work cross cutting with NNSA (NA-10, NA-20), DOE-NE, NRC and being done to resolve a historical discrepancies impacting NCS for facility processing with UF6</a:t>
            </a:r>
          </a:p>
        </p:txBody>
      </p:sp>
    </p:spTree>
    <p:extLst>
      <p:ext uri="{BB962C8B-B14F-4D97-AF65-F5344CB8AC3E}">
        <p14:creationId xmlns:p14="http://schemas.microsoft.com/office/powerpoint/2010/main" val="3796476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7805-D6CA-4B4D-BE4F-30908E893ECF}"/>
              </a:ext>
            </a:extLst>
          </p:cNvPr>
          <p:cNvSpPr>
            <a:spLocks noGrp="1"/>
          </p:cNvSpPr>
          <p:nvPr>
            <p:ph type="title"/>
          </p:nvPr>
        </p:nvSpPr>
        <p:spPr>
          <a:xfrm>
            <a:off x="576563" y="457200"/>
            <a:ext cx="10974916" cy="366254"/>
          </a:xfrm>
        </p:spPr>
        <p:txBody>
          <a:bodyPr/>
          <a:lstStyle/>
          <a:p>
            <a:r>
              <a:rPr lang="en-US" dirty="0"/>
              <a:t>NCSP Benefits/Successes</a:t>
            </a:r>
          </a:p>
        </p:txBody>
      </p:sp>
      <p:sp>
        <p:nvSpPr>
          <p:cNvPr id="3" name="Slide Number Placeholder 2">
            <a:extLst>
              <a:ext uri="{FF2B5EF4-FFF2-40B4-BE49-F238E27FC236}">
                <a16:creationId xmlns:a16="http://schemas.microsoft.com/office/drawing/2014/main" id="{1D7D8142-52A6-2840-B1C7-947E17D055B6}"/>
              </a:ext>
            </a:extLst>
          </p:cNvPr>
          <p:cNvSpPr>
            <a:spLocks noGrp="1"/>
          </p:cNvSpPr>
          <p:nvPr>
            <p:ph type="sldNum" sz="quarter" idx="4"/>
          </p:nvPr>
        </p:nvSpPr>
        <p:spPr>
          <a:xfrm>
            <a:off x="10871200" y="6705600"/>
            <a:ext cx="1320800" cy="152400"/>
          </a:xfrm>
        </p:spPr>
        <p:txBody>
          <a:bodyPr/>
          <a:lstStyle/>
          <a:p>
            <a:r>
              <a:rPr lang="en-US" dirty="0"/>
              <a:t>Page </a:t>
            </a:r>
            <a:fld id="{675658CD-8464-4987-906E-006271C3A4BE}" type="slidenum">
              <a:rPr lang="en-US" smtClean="0"/>
              <a:pPr/>
              <a:t>15</a:t>
            </a:fld>
            <a:r>
              <a:rPr lang="en-US" dirty="0"/>
              <a:t> of 11</a:t>
            </a:r>
          </a:p>
        </p:txBody>
      </p:sp>
      <p:sp>
        <p:nvSpPr>
          <p:cNvPr id="6" name="Content Placeholder 2">
            <a:extLst>
              <a:ext uri="{FF2B5EF4-FFF2-40B4-BE49-F238E27FC236}">
                <a16:creationId xmlns:a16="http://schemas.microsoft.com/office/drawing/2014/main" id="{004BE14B-34F4-1F4C-85C3-E366D23A449B}"/>
              </a:ext>
            </a:extLst>
          </p:cNvPr>
          <p:cNvSpPr txBox="1">
            <a:spLocks/>
          </p:cNvSpPr>
          <p:nvPr/>
        </p:nvSpPr>
        <p:spPr>
          <a:xfrm>
            <a:off x="304800" y="1542163"/>
            <a:ext cx="11326586" cy="4858637"/>
          </a:xfrm>
          <a:prstGeom prst="rect">
            <a:avLst/>
          </a:prstGeom>
        </p:spPr>
        <p:txBody>
          <a:bodyPr/>
          <a:lstStyle>
            <a:lvl1pPr marL="230188" indent="-230188" algn="l" rtl="0" eaLnBrk="0" fontAlgn="base" hangingPunct="0">
              <a:lnSpc>
                <a:spcPct val="85000"/>
              </a:lnSpc>
              <a:spcBef>
                <a:spcPct val="40000"/>
              </a:spcBef>
              <a:spcAft>
                <a:spcPct val="0"/>
              </a:spcAft>
              <a:buClr>
                <a:srgbClr val="F37421"/>
              </a:buClr>
              <a:buChar char="•"/>
              <a:defRPr sz="2000">
                <a:solidFill>
                  <a:schemeClr val="tx1"/>
                </a:solidFill>
                <a:latin typeface="+mn-lt"/>
                <a:ea typeface="+mn-ea"/>
                <a:cs typeface="+mn-cs"/>
              </a:defRPr>
            </a:lvl1pPr>
            <a:lvl2pPr marL="684213" indent="-227013" algn="l" rtl="0" eaLnBrk="0" fontAlgn="base" hangingPunct="0">
              <a:lnSpc>
                <a:spcPct val="85000"/>
              </a:lnSpc>
              <a:spcBef>
                <a:spcPct val="20000"/>
              </a:spcBef>
              <a:spcAft>
                <a:spcPct val="0"/>
              </a:spcAft>
              <a:buClr>
                <a:srgbClr val="F37421"/>
              </a:buClr>
              <a:buFont typeface="Times New Roman" pitchFamily="18" charset="0"/>
              <a:buChar char="–"/>
              <a:defRPr sz="2000">
                <a:solidFill>
                  <a:schemeClr val="tx1"/>
                </a:solidFill>
                <a:latin typeface="+mn-lt"/>
              </a:defRPr>
            </a:lvl2pPr>
            <a:lvl3pPr marL="1143000" indent="-228600" algn="l" rtl="0" eaLnBrk="0" fontAlgn="base" hangingPunct="0">
              <a:lnSpc>
                <a:spcPct val="85000"/>
              </a:lnSpc>
              <a:spcBef>
                <a:spcPct val="20000"/>
              </a:spcBef>
              <a:spcAft>
                <a:spcPct val="0"/>
              </a:spcAft>
              <a:buClr>
                <a:srgbClr val="F37421"/>
              </a:buClr>
              <a:buChar char="•"/>
              <a:defRPr sz="2000">
                <a:solidFill>
                  <a:schemeClr val="tx1"/>
                </a:solidFill>
                <a:latin typeface="+mn-lt"/>
              </a:defRPr>
            </a:lvl3pPr>
            <a:lvl4pPr marL="1600200" indent="-228600" algn="l" rtl="0" eaLnBrk="0" fontAlgn="base" hangingPunct="0">
              <a:lnSpc>
                <a:spcPct val="85000"/>
              </a:lnSpc>
              <a:spcBef>
                <a:spcPct val="20000"/>
              </a:spcBef>
              <a:spcAft>
                <a:spcPct val="0"/>
              </a:spcAft>
              <a:buClr>
                <a:srgbClr val="F37421"/>
              </a:buClr>
              <a:buFont typeface="Times New Roman" pitchFamily="18" charset="0"/>
              <a:buChar char="–"/>
              <a:defRPr sz="2000">
                <a:solidFill>
                  <a:schemeClr val="tx1"/>
                </a:solidFill>
                <a:latin typeface="+mn-lt"/>
              </a:defRPr>
            </a:lvl4pPr>
            <a:lvl5pPr marL="2057400" indent="-228600" algn="l" rtl="0" eaLnBrk="0" fontAlgn="base" hangingPunct="0">
              <a:lnSpc>
                <a:spcPct val="85000"/>
              </a:lnSpc>
              <a:spcBef>
                <a:spcPct val="20000"/>
              </a:spcBef>
              <a:spcAft>
                <a:spcPct val="0"/>
              </a:spcAft>
              <a:buClr>
                <a:srgbClr val="F37421"/>
              </a:buClr>
              <a:buChar char="•"/>
              <a:defRPr sz="2000">
                <a:solidFill>
                  <a:schemeClr val="tx1"/>
                </a:solidFill>
                <a:latin typeface="+mn-lt"/>
              </a:defRPr>
            </a:lvl5pPr>
            <a:lvl6pPr marL="25146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9pPr>
          </a:lstStyle>
          <a:p>
            <a:pPr>
              <a:lnSpc>
                <a:spcPct val="110000"/>
              </a:lnSpc>
              <a:spcBef>
                <a:spcPts val="300"/>
              </a:spcBef>
            </a:pPr>
            <a:r>
              <a:rPr lang="en-US" kern="0" dirty="0">
                <a:cs typeface="Times New Roman" pitchFamily="18" charset="0"/>
              </a:rPr>
              <a:t>NCSP support of each major ENDF/B library release supports reduced bias in eigenvalue (</a:t>
            </a:r>
            <a:r>
              <a:rPr lang="en-US" i="1" kern="0" dirty="0">
                <a:cs typeface="Times New Roman" pitchFamily="18" charset="0"/>
              </a:rPr>
              <a:t>k</a:t>
            </a:r>
            <a:r>
              <a:rPr lang="en-US" i="1" kern="0" baseline="-25000" dirty="0">
                <a:cs typeface="Times New Roman" pitchFamily="18" charset="0"/>
              </a:rPr>
              <a:t>eff</a:t>
            </a:r>
            <a:r>
              <a:rPr lang="en-US" kern="0" dirty="0">
                <a:cs typeface="Times New Roman" pitchFamily="18" charset="0"/>
              </a:rPr>
              <a:t>) computations to support nuclear criticality safety limit development</a:t>
            </a:r>
          </a:p>
          <a:p>
            <a:pPr>
              <a:lnSpc>
                <a:spcPct val="110000"/>
              </a:lnSpc>
              <a:spcBef>
                <a:spcPts val="300"/>
              </a:spcBef>
            </a:pPr>
            <a:r>
              <a:rPr lang="en-US" kern="0" dirty="0">
                <a:cs typeface="Times New Roman" pitchFamily="18" charset="0"/>
              </a:rPr>
              <a:t>NCSP Integral experiments at NCERC and Sandia are funded by the NCSP to ”keep the doors open” and to provide new critical benchmarks for NCS purposes</a:t>
            </a:r>
          </a:p>
          <a:p>
            <a:pPr lvl="1">
              <a:lnSpc>
                <a:spcPct val="110000"/>
              </a:lnSpc>
              <a:spcBef>
                <a:spcPts val="300"/>
              </a:spcBef>
            </a:pPr>
            <a:r>
              <a:rPr lang="en-US" sz="1600" kern="0" dirty="0">
                <a:cs typeface="Times New Roman" pitchFamily="18" charset="0"/>
              </a:rPr>
              <a:t>NCSP 5-year plan defines the experiments funded for the year</a:t>
            </a:r>
          </a:p>
          <a:p>
            <a:pPr lvl="1">
              <a:lnSpc>
                <a:spcPct val="110000"/>
              </a:lnSpc>
              <a:spcBef>
                <a:spcPts val="300"/>
              </a:spcBef>
            </a:pPr>
            <a:r>
              <a:rPr lang="en-US" sz="1600" kern="0" dirty="0">
                <a:cs typeface="Times New Roman" pitchFamily="18" charset="0"/>
              </a:rPr>
              <a:t>The NCERC also supports work for a variety of programs and organizations</a:t>
            </a:r>
          </a:p>
          <a:p>
            <a:pPr>
              <a:lnSpc>
                <a:spcPct val="110000"/>
              </a:lnSpc>
              <a:spcBef>
                <a:spcPts val="300"/>
              </a:spcBef>
            </a:pPr>
            <a:r>
              <a:rPr lang="en-US" kern="0" dirty="0">
                <a:cs typeface="Times New Roman" pitchFamily="18" charset="0"/>
              </a:rPr>
              <a:t>NCSP performs differential measurements at RPI, LANL (LANSCE), and GELINA (Geel, Belgium)</a:t>
            </a:r>
          </a:p>
          <a:p>
            <a:pPr lvl="1">
              <a:lnSpc>
                <a:spcPct val="110000"/>
              </a:lnSpc>
              <a:spcBef>
                <a:spcPts val="300"/>
              </a:spcBef>
            </a:pPr>
            <a:r>
              <a:rPr lang="en-US" sz="1600" kern="0" dirty="0">
                <a:cs typeface="Times New Roman" pitchFamily="18" charset="0"/>
              </a:rPr>
              <a:t>GELINA is available via collaboration between DOE/NNSA NA-20 and Euratom (JRC-Geel)</a:t>
            </a:r>
          </a:p>
          <a:p>
            <a:pPr lvl="1">
              <a:lnSpc>
                <a:spcPct val="110000"/>
              </a:lnSpc>
              <a:spcBef>
                <a:spcPts val="300"/>
              </a:spcBef>
            </a:pPr>
            <a:r>
              <a:rPr lang="en-US" sz="1600" kern="0" dirty="0">
                <a:cs typeface="Times New Roman" pitchFamily="18" charset="0"/>
              </a:rPr>
              <a:t>Y-12 recently completed a DU neutron depletion target for NCSP use</a:t>
            </a:r>
          </a:p>
          <a:p>
            <a:pPr>
              <a:lnSpc>
                <a:spcPct val="110000"/>
              </a:lnSpc>
              <a:spcBef>
                <a:spcPts val="300"/>
              </a:spcBef>
            </a:pPr>
            <a:r>
              <a:rPr lang="en-US" kern="0" dirty="0">
                <a:cs typeface="Times New Roman" pitchFamily="18" charset="0"/>
              </a:rPr>
              <a:t>NCSP funds all aspects of the nuclear data pipeline to support the NCS community</a:t>
            </a:r>
          </a:p>
          <a:p>
            <a:pPr lvl="1">
              <a:lnSpc>
                <a:spcPct val="110000"/>
              </a:lnSpc>
              <a:spcBef>
                <a:spcPts val="300"/>
              </a:spcBef>
            </a:pPr>
            <a:r>
              <a:rPr lang="en-US" sz="1600" kern="0" dirty="0">
                <a:cs typeface="Times New Roman" pitchFamily="18" charset="0"/>
              </a:rPr>
              <a:t>Supporting process operations with hands-on operations with fissionable material</a:t>
            </a:r>
          </a:p>
          <a:p>
            <a:pPr>
              <a:lnSpc>
                <a:spcPct val="110000"/>
              </a:lnSpc>
              <a:spcBef>
                <a:spcPts val="300"/>
              </a:spcBef>
            </a:pPr>
            <a:r>
              <a:rPr lang="en-US" kern="0" dirty="0">
                <a:cs typeface="Times New Roman" pitchFamily="18" charset="0"/>
              </a:rPr>
              <a:t>NCSP supports university proposals for our human resource pipeline – many success stories here</a:t>
            </a:r>
            <a:endParaRPr lang="en-US" kern="0" dirty="0"/>
          </a:p>
        </p:txBody>
      </p:sp>
    </p:spTree>
    <p:extLst>
      <p:ext uri="{BB962C8B-B14F-4D97-AF65-F5344CB8AC3E}">
        <p14:creationId xmlns:p14="http://schemas.microsoft.com/office/powerpoint/2010/main" val="1497030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7805-D6CA-4B4D-BE4F-30908E893ECF}"/>
              </a:ext>
            </a:extLst>
          </p:cNvPr>
          <p:cNvSpPr>
            <a:spLocks noGrp="1"/>
          </p:cNvSpPr>
          <p:nvPr>
            <p:ph type="title"/>
          </p:nvPr>
        </p:nvSpPr>
        <p:spPr>
          <a:xfrm>
            <a:off x="576563" y="274073"/>
            <a:ext cx="10974916" cy="732508"/>
          </a:xfrm>
        </p:spPr>
        <p:txBody>
          <a:bodyPr/>
          <a:lstStyle/>
          <a:p>
            <a:r>
              <a:rPr lang="en-US" dirty="0"/>
              <a:t>Current NCSP capabilities for (n,</a:t>
            </a:r>
            <a:r>
              <a:rPr lang="en-US" dirty="0">
                <a:latin typeface="Symbol" panose="05050102010706020507" pitchFamily="18" charset="2"/>
              </a:rPr>
              <a:t>g</a:t>
            </a:r>
            <a:r>
              <a:rPr lang="en-US" dirty="0"/>
              <a:t>), (n,tot) and (n,f) measurements</a:t>
            </a:r>
          </a:p>
        </p:txBody>
      </p:sp>
      <p:sp>
        <p:nvSpPr>
          <p:cNvPr id="3" name="Slide Number Placeholder 2">
            <a:extLst>
              <a:ext uri="{FF2B5EF4-FFF2-40B4-BE49-F238E27FC236}">
                <a16:creationId xmlns:a16="http://schemas.microsoft.com/office/drawing/2014/main" id="{1D7D8142-52A6-2840-B1C7-947E17D055B6}"/>
              </a:ext>
            </a:extLst>
          </p:cNvPr>
          <p:cNvSpPr>
            <a:spLocks noGrp="1"/>
          </p:cNvSpPr>
          <p:nvPr>
            <p:ph type="sldNum" sz="quarter" idx="4"/>
          </p:nvPr>
        </p:nvSpPr>
        <p:spPr>
          <a:xfrm>
            <a:off x="10842513" y="6647726"/>
            <a:ext cx="1320800" cy="152400"/>
          </a:xfrm>
        </p:spPr>
        <p:txBody>
          <a:bodyPr/>
          <a:lstStyle/>
          <a:p>
            <a:r>
              <a:rPr lang="en-US" dirty="0"/>
              <a:t>Page </a:t>
            </a:r>
            <a:fld id="{675658CD-8464-4987-906E-006271C3A4BE}" type="slidenum">
              <a:rPr lang="en-US" smtClean="0"/>
              <a:pPr/>
              <a:t>16</a:t>
            </a:fld>
            <a:r>
              <a:rPr lang="en-US" dirty="0"/>
              <a:t> of 11</a:t>
            </a:r>
          </a:p>
        </p:txBody>
      </p:sp>
      <p:pic>
        <p:nvPicPr>
          <p:cNvPr id="4" name="Picture 3">
            <a:extLst>
              <a:ext uri="{FF2B5EF4-FFF2-40B4-BE49-F238E27FC236}">
                <a16:creationId xmlns:a16="http://schemas.microsoft.com/office/drawing/2014/main" id="{8522E4BB-0FE6-E142-AA45-B2780CB9881B}"/>
              </a:ext>
            </a:extLst>
          </p:cNvPr>
          <p:cNvPicPr>
            <a:picLocks noChangeAspect="1"/>
          </p:cNvPicPr>
          <p:nvPr/>
        </p:nvPicPr>
        <p:blipFill>
          <a:blip r:embed="rId3"/>
          <a:stretch>
            <a:fillRect/>
          </a:stretch>
        </p:blipFill>
        <p:spPr>
          <a:xfrm>
            <a:off x="336374" y="1295400"/>
            <a:ext cx="11455293" cy="5288527"/>
          </a:xfrm>
          <a:prstGeom prst="rect">
            <a:avLst/>
          </a:prstGeom>
        </p:spPr>
      </p:pic>
    </p:spTree>
    <p:extLst>
      <p:ext uri="{BB962C8B-B14F-4D97-AF65-F5344CB8AC3E}">
        <p14:creationId xmlns:p14="http://schemas.microsoft.com/office/powerpoint/2010/main" val="3874184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7805-D6CA-4B4D-BE4F-30908E893ECF}"/>
              </a:ext>
            </a:extLst>
          </p:cNvPr>
          <p:cNvSpPr>
            <a:spLocks noGrp="1"/>
          </p:cNvSpPr>
          <p:nvPr>
            <p:ph type="title"/>
          </p:nvPr>
        </p:nvSpPr>
        <p:spPr>
          <a:xfrm>
            <a:off x="304800" y="228600"/>
            <a:ext cx="10974916" cy="732508"/>
          </a:xfrm>
        </p:spPr>
        <p:txBody>
          <a:bodyPr/>
          <a:lstStyle/>
          <a:p>
            <a:r>
              <a:rPr lang="en-US" dirty="0"/>
              <a:t>Future NCSP capabilities for (n,</a:t>
            </a:r>
            <a:r>
              <a:rPr lang="en-US" dirty="0">
                <a:latin typeface="Symbol" panose="05050102010706020507" pitchFamily="18" charset="2"/>
              </a:rPr>
              <a:t>g</a:t>
            </a:r>
            <a:r>
              <a:rPr lang="en-US" dirty="0"/>
              <a:t>), (n,tot) and (n,f) </a:t>
            </a:r>
            <a:br>
              <a:rPr lang="en-US" dirty="0"/>
            </a:br>
            <a:r>
              <a:rPr lang="en-US" dirty="0"/>
              <a:t>measurements</a:t>
            </a:r>
          </a:p>
        </p:txBody>
      </p:sp>
      <p:sp>
        <p:nvSpPr>
          <p:cNvPr id="3" name="Slide Number Placeholder 2">
            <a:extLst>
              <a:ext uri="{FF2B5EF4-FFF2-40B4-BE49-F238E27FC236}">
                <a16:creationId xmlns:a16="http://schemas.microsoft.com/office/drawing/2014/main" id="{1D7D8142-52A6-2840-B1C7-947E17D055B6}"/>
              </a:ext>
            </a:extLst>
          </p:cNvPr>
          <p:cNvSpPr>
            <a:spLocks noGrp="1"/>
          </p:cNvSpPr>
          <p:nvPr>
            <p:ph type="sldNum" sz="quarter" idx="4"/>
          </p:nvPr>
        </p:nvSpPr>
        <p:spPr>
          <a:xfrm>
            <a:off x="10842513" y="6647726"/>
            <a:ext cx="1320800" cy="152400"/>
          </a:xfrm>
        </p:spPr>
        <p:txBody>
          <a:bodyPr/>
          <a:lstStyle/>
          <a:p>
            <a:r>
              <a:rPr lang="en-US" dirty="0"/>
              <a:t>Page </a:t>
            </a:r>
            <a:fld id="{675658CD-8464-4987-906E-006271C3A4BE}" type="slidenum">
              <a:rPr lang="en-US" smtClean="0"/>
              <a:pPr/>
              <a:t>17</a:t>
            </a:fld>
            <a:r>
              <a:rPr lang="en-US" dirty="0"/>
              <a:t> of 11</a:t>
            </a:r>
          </a:p>
        </p:txBody>
      </p:sp>
      <p:pic>
        <p:nvPicPr>
          <p:cNvPr id="4" name="Picture 3">
            <a:extLst>
              <a:ext uri="{FF2B5EF4-FFF2-40B4-BE49-F238E27FC236}">
                <a16:creationId xmlns:a16="http://schemas.microsoft.com/office/drawing/2014/main" id="{2CEDEAE3-656D-CC49-AB57-605B8A81AA7A}"/>
              </a:ext>
            </a:extLst>
          </p:cNvPr>
          <p:cNvPicPr>
            <a:picLocks noChangeAspect="1"/>
          </p:cNvPicPr>
          <p:nvPr/>
        </p:nvPicPr>
        <p:blipFill>
          <a:blip r:embed="rId3"/>
          <a:stretch>
            <a:fillRect/>
          </a:stretch>
        </p:blipFill>
        <p:spPr>
          <a:xfrm>
            <a:off x="153785" y="1295400"/>
            <a:ext cx="11697879" cy="5334000"/>
          </a:xfrm>
          <a:prstGeom prst="rect">
            <a:avLst/>
          </a:prstGeom>
        </p:spPr>
      </p:pic>
    </p:spTree>
    <p:extLst>
      <p:ext uri="{BB962C8B-B14F-4D97-AF65-F5344CB8AC3E}">
        <p14:creationId xmlns:p14="http://schemas.microsoft.com/office/powerpoint/2010/main" val="398828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4"/>
          </p:nvPr>
        </p:nvSpPr>
        <p:spPr>
          <a:xfrm>
            <a:off x="10868511" y="6685878"/>
            <a:ext cx="1320800" cy="152400"/>
          </a:xfrm>
        </p:spPr>
        <p:txBody>
          <a:bodyPr/>
          <a:lstStyle/>
          <a:p>
            <a:r>
              <a:rPr lang="en-US" dirty="0"/>
              <a:t>Page </a:t>
            </a:r>
            <a:fld id="{675658CD-8464-4987-906E-006271C3A4BE}" type="slidenum">
              <a:rPr lang="en-US" smtClean="0"/>
              <a:pPr/>
              <a:t>18</a:t>
            </a:fld>
            <a:r>
              <a:rPr lang="en-US" dirty="0"/>
              <a:t> of 11</a:t>
            </a:r>
          </a:p>
        </p:txBody>
      </p:sp>
      <p:pic>
        <p:nvPicPr>
          <p:cNvPr id="5" name="Content Placeholder 4">
            <a:extLst>
              <a:ext uri="{FF2B5EF4-FFF2-40B4-BE49-F238E27FC236}">
                <a16:creationId xmlns:a16="http://schemas.microsoft.com/office/drawing/2014/main" id="{AB0850A9-41AF-7540-A2A8-CD1DA2D4FA16}"/>
              </a:ext>
            </a:extLst>
          </p:cNvPr>
          <p:cNvPicPr>
            <a:picLocks noGrp="1" noChangeAspect="1"/>
          </p:cNvPicPr>
          <p:nvPr>
            <p:ph idx="1"/>
          </p:nvPr>
        </p:nvPicPr>
        <p:blipFill>
          <a:blip r:embed="rId2"/>
          <a:stretch>
            <a:fillRect/>
          </a:stretch>
        </p:blipFill>
        <p:spPr>
          <a:xfrm>
            <a:off x="3401862" y="2362200"/>
            <a:ext cx="5386162" cy="3377905"/>
          </a:xfrm>
        </p:spPr>
      </p:pic>
    </p:spTree>
    <p:extLst>
      <p:ext uri="{BB962C8B-B14F-4D97-AF65-F5344CB8AC3E}">
        <p14:creationId xmlns:p14="http://schemas.microsoft.com/office/powerpoint/2010/main" val="2776227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634F1-2C80-4242-B077-62BB4DD696DD}"/>
              </a:ext>
            </a:extLst>
          </p:cNvPr>
          <p:cNvSpPr>
            <a:spLocks noGrp="1"/>
          </p:cNvSpPr>
          <p:nvPr>
            <p:ph type="title"/>
          </p:nvPr>
        </p:nvSpPr>
        <p:spPr/>
        <p:txBody>
          <a:bodyPr/>
          <a:lstStyle/>
          <a:p>
            <a:r>
              <a:rPr lang="en-US" dirty="0"/>
              <a:t>Background / History–Mission Vision–Organization</a:t>
            </a:r>
          </a:p>
        </p:txBody>
      </p:sp>
      <p:sp>
        <p:nvSpPr>
          <p:cNvPr id="3" name="Text Placeholder 2">
            <a:extLst>
              <a:ext uri="{FF2B5EF4-FFF2-40B4-BE49-F238E27FC236}">
                <a16:creationId xmlns:a16="http://schemas.microsoft.com/office/drawing/2014/main" id="{75CC403D-664A-6140-9A83-8DFD1AD1DF9A}"/>
              </a:ext>
            </a:extLst>
          </p:cNvPr>
          <p:cNvSpPr>
            <a:spLocks noGrp="1"/>
          </p:cNvSpPr>
          <p:nvPr>
            <p:ph type="body" idx="1"/>
          </p:nvPr>
        </p:nvSpPr>
        <p:spPr>
          <a:xfrm>
            <a:off x="403226" y="940961"/>
            <a:ext cx="3685286" cy="535530"/>
          </a:xfrm>
          <a:solidFill>
            <a:srgbClr val="5F497A"/>
          </a:solidFill>
        </p:spPr>
        <p:txBody>
          <a:bodyPr/>
          <a:lstStyle/>
          <a:p>
            <a:pPr indent="234950"/>
            <a:r>
              <a:rPr lang="en-US" dirty="0"/>
              <a:t>Early history</a:t>
            </a:r>
          </a:p>
        </p:txBody>
      </p:sp>
      <p:sp>
        <p:nvSpPr>
          <p:cNvPr id="4" name="Content Placeholder 3">
            <a:extLst>
              <a:ext uri="{FF2B5EF4-FFF2-40B4-BE49-F238E27FC236}">
                <a16:creationId xmlns:a16="http://schemas.microsoft.com/office/drawing/2014/main" id="{B8BDDA6F-352E-4740-9C40-96F046B9D613}"/>
              </a:ext>
            </a:extLst>
          </p:cNvPr>
          <p:cNvSpPr>
            <a:spLocks noGrp="1"/>
          </p:cNvSpPr>
          <p:nvPr>
            <p:ph sz="half" idx="2"/>
          </p:nvPr>
        </p:nvSpPr>
        <p:spPr>
          <a:xfrm>
            <a:off x="403226" y="1522465"/>
            <a:ext cx="3685286" cy="3813071"/>
          </a:xfrm>
        </p:spPr>
        <p:txBody>
          <a:bodyPr/>
          <a:lstStyle/>
          <a:p>
            <a:pPr>
              <a:lnSpc>
                <a:spcPct val="110000"/>
              </a:lnSpc>
              <a:spcBef>
                <a:spcPts val="300"/>
              </a:spcBef>
            </a:pPr>
            <a:r>
              <a:rPr lang="en-US" sz="1800" dirty="0">
                <a:latin typeface="Calibri" panose="020F0502020204030204" pitchFamily="34" charset="0"/>
                <a:cs typeface="Calibri" panose="020F0502020204030204" pitchFamily="34" charset="0"/>
              </a:rPr>
              <a:t>Defense Nuclear Facilities Safety Board (DNFSB) Recommendations:</a:t>
            </a:r>
          </a:p>
          <a:p>
            <a:pPr lvl="1">
              <a:lnSpc>
                <a:spcPct val="110000"/>
              </a:lnSpc>
              <a:spcBef>
                <a:spcPts val="300"/>
              </a:spcBef>
            </a:pPr>
            <a:r>
              <a:rPr lang="en-US" dirty="0">
                <a:latin typeface="Calibri" panose="020F0502020204030204" pitchFamily="34" charset="0"/>
                <a:cs typeface="Calibri" panose="020F0502020204030204" pitchFamily="34" charset="0"/>
              </a:rPr>
              <a:t>93-2 (3/23/1993): </a:t>
            </a:r>
            <a:r>
              <a:rPr lang="en-US" u="sng" dirty="0">
                <a:latin typeface="Calibri" panose="020F0502020204030204" pitchFamily="34" charset="0"/>
                <a:cs typeface="Calibri" panose="020F0502020204030204" pitchFamily="34" charset="0"/>
              </a:rPr>
              <a:t>Need for a general-purpose critical experiment capability </a:t>
            </a:r>
            <a:r>
              <a:rPr lang="en-US" dirty="0">
                <a:latin typeface="Calibri" panose="020F0502020204030204" pitchFamily="34" charset="0"/>
                <a:cs typeface="Calibri" panose="020F0502020204030204" pitchFamily="34" charset="0"/>
              </a:rPr>
              <a:t>that will ensure safety in handling and storage of fissionable material.</a:t>
            </a:r>
          </a:p>
          <a:p>
            <a:pPr lvl="1">
              <a:lnSpc>
                <a:spcPct val="110000"/>
              </a:lnSpc>
              <a:spcBef>
                <a:spcPts val="300"/>
              </a:spcBef>
            </a:pPr>
            <a:r>
              <a:rPr lang="en-US" dirty="0">
                <a:latin typeface="Calibri" panose="020F0502020204030204" pitchFamily="34" charset="0"/>
                <a:cs typeface="Calibri" panose="020F0502020204030204" pitchFamily="34" charset="0"/>
              </a:rPr>
              <a:t>97-2 (5/19/1997): </a:t>
            </a:r>
            <a:r>
              <a:rPr lang="en-US" u="sng" dirty="0">
                <a:latin typeface="Calibri" panose="020F0502020204030204" pitchFamily="34" charset="0"/>
                <a:cs typeface="Calibri" panose="020F0502020204030204" pitchFamily="34" charset="0"/>
              </a:rPr>
              <a:t>Need for improved criticality safety practices and programs </a:t>
            </a:r>
            <a:r>
              <a:rPr lang="en-US" dirty="0">
                <a:latin typeface="Calibri" panose="020F0502020204030204" pitchFamily="34" charset="0"/>
                <a:cs typeface="Calibri" panose="020F0502020204030204" pitchFamily="34" charset="0"/>
              </a:rPr>
              <a:t>to alleviate potential adverse impacts on safety and productivity of DOE operations.</a:t>
            </a:r>
          </a:p>
          <a:p>
            <a:pPr>
              <a:lnSpc>
                <a:spcPct val="110000"/>
              </a:lnSpc>
              <a:spcBef>
                <a:spcPts val="300"/>
              </a:spcBef>
            </a:pPr>
            <a:r>
              <a:rPr lang="en-US" sz="1800" dirty="0">
                <a:solidFill>
                  <a:srgbClr val="FF0000"/>
                </a:solidFill>
                <a:latin typeface="Calibri" panose="020F0502020204030204" pitchFamily="34" charset="0"/>
                <a:cs typeface="Calibri" panose="020F0502020204030204" pitchFamily="34" charset="0"/>
              </a:rPr>
              <a:t>DOE Implementation Plan for 93-2 and 97-2 recommendations resulted in establishment of the US NCSP</a:t>
            </a:r>
          </a:p>
        </p:txBody>
      </p:sp>
      <p:sp>
        <p:nvSpPr>
          <p:cNvPr id="5" name="Text Placeholder 4">
            <a:extLst>
              <a:ext uri="{FF2B5EF4-FFF2-40B4-BE49-F238E27FC236}">
                <a16:creationId xmlns:a16="http://schemas.microsoft.com/office/drawing/2014/main" id="{EE23D6CF-0CC3-914B-A276-DF125741BC8C}"/>
              </a:ext>
            </a:extLst>
          </p:cNvPr>
          <p:cNvSpPr>
            <a:spLocks noGrp="1"/>
          </p:cNvSpPr>
          <p:nvPr>
            <p:ph type="body" sz="quarter" idx="3"/>
          </p:nvPr>
        </p:nvSpPr>
        <p:spPr>
          <a:xfrm>
            <a:off x="4292260" y="940961"/>
            <a:ext cx="3811229" cy="535530"/>
          </a:xfrm>
          <a:solidFill>
            <a:srgbClr val="5F497A"/>
          </a:solidFill>
        </p:spPr>
        <p:txBody>
          <a:bodyPr/>
          <a:lstStyle/>
          <a:p>
            <a:pPr indent="173038"/>
            <a:r>
              <a:rPr lang="en-US" dirty="0"/>
              <a:t>NCSP 5-year plan</a:t>
            </a:r>
          </a:p>
        </p:txBody>
      </p:sp>
      <p:sp>
        <p:nvSpPr>
          <p:cNvPr id="6" name="Content Placeholder 5">
            <a:extLst>
              <a:ext uri="{FF2B5EF4-FFF2-40B4-BE49-F238E27FC236}">
                <a16:creationId xmlns:a16="http://schemas.microsoft.com/office/drawing/2014/main" id="{2F29B97D-F986-844F-B178-FBB09401EA02}"/>
              </a:ext>
            </a:extLst>
          </p:cNvPr>
          <p:cNvSpPr>
            <a:spLocks noGrp="1"/>
          </p:cNvSpPr>
          <p:nvPr>
            <p:ph sz="quarter" idx="4"/>
          </p:nvPr>
        </p:nvSpPr>
        <p:spPr>
          <a:xfrm>
            <a:off x="4292262" y="1522465"/>
            <a:ext cx="3811227" cy="4057151"/>
          </a:xfrm>
        </p:spPr>
        <p:txBody>
          <a:bodyPr/>
          <a:lstStyle/>
          <a:p>
            <a:pPr marL="460375" indent="-287338">
              <a:lnSpc>
                <a:spcPct val="100000"/>
              </a:lnSpc>
              <a:spcBef>
                <a:spcPts val="0"/>
              </a:spcBef>
              <a:buNone/>
            </a:pPr>
            <a:r>
              <a:rPr lang="en-US" sz="1600" b="1" dirty="0">
                <a:latin typeface="Calibri" panose="020F0502020204030204" pitchFamily="34" charset="0"/>
                <a:cs typeface="Calibri" panose="020F0502020204030204" pitchFamily="34" charset="0"/>
              </a:rPr>
              <a:t>Mission</a:t>
            </a:r>
          </a:p>
          <a:p>
            <a:pPr marL="460375" indent="0">
              <a:lnSpc>
                <a:spcPct val="100000"/>
              </a:lnSpc>
              <a:spcBef>
                <a:spcPts val="0"/>
              </a:spcBef>
              <a:buNone/>
            </a:pPr>
            <a:r>
              <a:rPr lang="en-US" sz="1400" dirty="0">
                <a:latin typeface="Calibri" panose="020F0502020204030204" pitchFamily="34" charset="0"/>
                <a:cs typeface="Calibri" panose="020F0502020204030204" pitchFamily="34" charset="0"/>
              </a:rPr>
              <a:t>Provide sustainable expert leadership, direction and the technical infrastructure necessary to develop, maintain, and disseminate the essential technical tools, training, and data required to support safe, efficient fissionable material operations within DOE.</a:t>
            </a:r>
          </a:p>
          <a:p>
            <a:pPr marL="460375" indent="-287338">
              <a:lnSpc>
                <a:spcPct val="100000"/>
              </a:lnSpc>
              <a:spcBef>
                <a:spcPts val="0"/>
              </a:spcBef>
              <a:buNone/>
            </a:pPr>
            <a:r>
              <a:rPr lang="en-US" sz="1600" b="1" dirty="0">
                <a:latin typeface="Calibri" panose="020F0502020204030204" pitchFamily="34" charset="0"/>
                <a:cs typeface="Calibri" panose="020F0502020204030204" pitchFamily="34" charset="0"/>
              </a:rPr>
              <a:t>Vision</a:t>
            </a:r>
          </a:p>
          <a:p>
            <a:pPr marL="460375" lvl="1" indent="0">
              <a:lnSpc>
                <a:spcPct val="100000"/>
              </a:lnSpc>
              <a:spcBef>
                <a:spcPts val="0"/>
              </a:spcBef>
              <a:buNone/>
            </a:pPr>
            <a:r>
              <a:rPr lang="en-US" sz="1400" dirty="0">
                <a:latin typeface="Calibri" panose="020F0502020204030204" pitchFamily="34" charset="0"/>
                <a:cs typeface="Calibri" panose="020F0502020204030204" pitchFamily="34" charset="0"/>
              </a:rPr>
              <a:t>Continually improving, adaptable, and transparent program that communicates and collaborates globally to incorporate technology, practices, and programs to be responsive to the essential technical needs of those responsible for developing, implementing, and maintaining nuclear criticality safety.</a:t>
            </a:r>
          </a:p>
          <a:p>
            <a:endParaRPr lang="en-US" dirty="0"/>
          </a:p>
        </p:txBody>
      </p:sp>
      <p:sp>
        <p:nvSpPr>
          <p:cNvPr id="7" name="Text Placeholder 6">
            <a:extLst>
              <a:ext uri="{FF2B5EF4-FFF2-40B4-BE49-F238E27FC236}">
                <a16:creationId xmlns:a16="http://schemas.microsoft.com/office/drawing/2014/main" id="{2B1E14B1-AFEB-D04B-817A-2CB34831512E}"/>
              </a:ext>
            </a:extLst>
          </p:cNvPr>
          <p:cNvSpPr>
            <a:spLocks noGrp="1"/>
          </p:cNvSpPr>
          <p:nvPr>
            <p:ph type="body" sz="quarter" idx="10"/>
          </p:nvPr>
        </p:nvSpPr>
        <p:spPr>
          <a:xfrm>
            <a:off x="8325674" y="940962"/>
            <a:ext cx="3607478" cy="525322"/>
          </a:xfrm>
          <a:solidFill>
            <a:srgbClr val="5F497A"/>
          </a:solidFill>
        </p:spPr>
        <p:txBody>
          <a:bodyPr/>
          <a:lstStyle/>
          <a:p>
            <a:pPr indent="173038"/>
            <a:r>
              <a:rPr lang="en-US" dirty="0"/>
              <a:t>NCSP organization</a:t>
            </a:r>
          </a:p>
        </p:txBody>
      </p:sp>
      <p:pic>
        <p:nvPicPr>
          <p:cNvPr id="21" name="Content Placeholder 20">
            <a:extLst>
              <a:ext uri="{FF2B5EF4-FFF2-40B4-BE49-F238E27FC236}">
                <a16:creationId xmlns:a16="http://schemas.microsoft.com/office/drawing/2014/main" id="{40FABEBC-31A4-C740-9A55-C9DA001B8E82}"/>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6532364" y="5132310"/>
            <a:ext cx="1345167" cy="1721024"/>
          </a:xfrm>
        </p:spPr>
      </p:pic>
      <p:pic>
        <p:nvPicPr>
          <p:cNvPr id="9" name="Picture 8">
            <a:extLst>
              <a:ext uri="{FF2B5EF4-FFF2-40B4-BE49-F238E27FC236}">
                <a16:creationId xmlns:a16="http://schemas.microsoft.com/office/drawing/2014/main" id="{1AFD7297-B860-0941-91B2-6EBE25FF9401}"/>
              </a:ext>
            </a:extLst>
          </p:cNvPr>
          <p:cNvPicPr>
            <a:picLocks noChangeAspect="1"/>
          </p:cNvPicPr>
          <p:nvPr/>
        </p:nvPicPr>
        <p:blipFill>
          <a:blip r:embed="rId3"/>
          <a:stretch>
            <a:fillRect/>
          </a:stretch>
        </p:blipFill>
        <p:spPr>
          <a:xfrm>
            <a:off x="4415479" y="5335535"/>
            <a:ext cx="2053244" cy="1517799"/>
          </a:xfrm>
          <a:prstGeom prst="rect">
            <a:avLst/>
          </a:prstGeom>
        </p:spPr>
      </p:pic>
      <p:pic>
        <p:nvPicPr>
          <p:cNvPr id="23" name="Picture 22">
            <a:extLst>
              <a:ext uri="{FF2B5EF4-FFF2-40B4-BE49-F238E27FC236}">
                <a16:creationId xmlns:a16="http://schemas.microsoft.com/office/drawing/2014/main" id="{8DAC677A-1FE1-3A47-9786-74C0CCA6AC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217" y="5750412"/>
            <a:ext cx="3483053" cy="484821"/>
          </a:xfrm>
          <a:prstGeom prst="rect">
            <a:avLst/>
          </a:prstGeom>
        </p:spPr>
      </p:pic>
      <p:pic>
        <p:nvPicPr>
          <p:cNvPr id="8" name="Picture 7">
            <a:extLst>
              <a:ext uri="{FF2B5EF4-FFF2-40B4-BE49-F238E27FC236}">
                <a16:creationId xmlns:a16="http://schemas.microsoft.com/office/drawing/2014/main" id="{95BA09BD-BAB7-304E-B6A7-75B1C5D58177}"/>
              </a:ext>
            </a:extLst>
          </p:cNvPr>
          <p:cNvPicPr>
            <a:picLocks noChangeAspect="1"/>
          </p:cNvPicPr>
          <p:nvPr/>
        </p:nvPicPr>
        <p:blipFill>
          <a:blip r:embed="rId5"/>
          <a:stretch>
            <a:fillRect/>
          </a:stretch>
        </p:blipFill>
        <p:spPr>
          <a:xfrm>
            <a:off x="8393388" y="1522465"/>
            <a:ext cx="3472049" cy="5125405"/>
          </a:xfrm>
          <a:prstGeom prst="rect">
            <a:avLst/>
          </a:prstGeom>
        </p:spPr>
      </p:pic>
    </p:spTree>
    <p:extLst>
      <p:ext uri="{BB962C8B-B14F-4D97-AF65-F5344CB8AC3E}">
        <p14:creationId xmlns:p14="http://schemas.microsoft.com/office/powerpoint/2010/main" val="154046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A20550-F0FC-7A4A-873B-ADC039F029B5}"/>
              </a:ext>
            </a:extLst>
          </p:cNvPr>
          <p:cNvPicPr>
            <a:picLocks noChangeAspect="1"/>
          </p:cNvPicPr>
          <p:nvPr/>
        </p:nvPicPr>
        <p:blipFill>
          <a:blip r:embed="rId3"/>
          <a:stretch>
            <a:fillRect/>
          </a:stretch>
        </p:blipFill>
        <p:spPr>
          <a:xfrm>
            <a:off x="1587" y="10952"/>
            <a:ext cx="12192045" cy="6848856"/>
          </a:xfrm>
          <a:prstGeom prst="rect">
            <a:avLst/>
          </a:prstGeom>
        </p:spPr>
      </p:pic>
    </p:spTree>
    <p:extLst>
      <p:ext uri="{BB962C8B-B14F-4D97-AF65-F5344CB8AC3E}">
        <p14:creationId xmlns:p14="http://schemas.microsoft.com/office/powerpoint/2010/main" val="3643432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0DA4-6C13-4987-82DB-335B1CFF1BD9}"/>
              </a:ext>
            </a:extLst>
          </p:cNvPr>
          <p:cNvSpPr>
            <a:spLocks noGrp="1"/>
          </p:cNvSpPr>
          <p:nvPr>
            <p:ph type="title"/>
          </p:nvPr>
        </p:nvSpPr>
        <p:spPr>
          <a:xfrm>
            <a:off x="382489" y="166280"/>
            <a:ext cx="11427023" cy="366254"/>
          </a:xfrm>
        </p:spPr>
        <p:txBody>
          <a:bodyPr/>
          <a:lstStyle/>
          <a:p>
            <a:r>
              <a:rPr lang="en-US" dirty="0"/>
              <a:t>Technical Program Element Activities</a:t>
            </a:r>
          </a:p>
        </p:txBody>
      </p:sp>
      <p:sp>
        <p:nvSpPr>
          <p:cNvPr id="5" name="Slide Number Placeholder 4">
            <a:extLst>
              <a:ext uri="{FF2B5EF4-FFF2-40B4-BE49-F238E27FC236}">
                <a16:creationId xmlns:a16="http://schemas.microsoft.com/office/drawing/2014/main" id="{3AC4E260-E20A-4758-8A09-2BC940389502}"/>
              </a:ext>
            </a:extLst>
          </p:cNvPr>
          <p:cNvSpPr>
            <a:spLocks noGrp="1"/>
          </p:cNvSpPr>
          <p:nvPr>
            <p:ph type="sldNum" sz="quarter" idx="4"/>
          </p:nvPr>
        </p:nvSpPr>
        <p:spPr/>
        <p:txBody>
          <a:bodyPr/>
          <a:lstStyle/>
          <a:p>
            <a:fld id="{675658CD-8464-4987-906E-006271C3A4BE}" type="slidenum">
              <a:rPr lang="en-US" smtClean="0"/>
              <a:pPr/>
              <a:t>3</a:t>
            </a:fld>
            <a:endParaRPr lang="en-US" dirty="0"/>
          </a:p>
        </p:txBody>
      </p:sp>
      <p:sp>
        <p:nvSpPr>
          <p:cNvPr id="12" name="Hexagon 11">
            <a:extLst>
              <a:ext uri="{FF2B5EF4-FFF2-40B4-BE49-F238E27FC236}">
                <a16:creationId xmlns:a16="http://schemas.microsoft.com/office/drawing/2014/main" id="{97CC7BA9-9016-4025-BE7C-20753C79EBBD}"/>
              </a:ext>
            </a:extLst>
          </p:cNvPr>
          <p:cNvSpPr/>
          <p:nvPr/>
        </p:nvSpPr>
        <p:spPr>
          <a:xfrm>
            <a:off x="7318762" y="4141831"/>
            <a:ext cx="1204024" cy="1085490"/>
          </a:xfrm>
          <a:prstGeom prst="hexagon">
            <a:avLst/>
          </a:prstGeom>
          <a:solidFill>
            <a:srgbClr val="FFC00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IE</a:t>
            </a:r>
          </a:p>
        </p:txBody>
      </p:sp>
      <p:sp>
        <p:nvSpPr>
          <p:cNvPr id="13" name="Hexagon 12">
            <a:extLst>
              <a:ext uri="{FF2B5EF4-FFF2-40B4-BE49-F238E27FC236}">
                <a16:creationId xmlns:a16="http://schemas.microsoft.com/office/drawing/2014/main" id="{B599C5B3-7D53-42AC-BA06-E9DD33860194}"/>
              </a:ext>
            </a:extLst>
          </p:cNvPr>
          <p:cNvSpPr/>
          <p:nvPr/>
        </p:nvSpPr>
        <p:spPr>
          <a:xfrm>
            <a:off x="7380782" y="2190480"/>
            <a:ext cx="1204024" cy="1085490"/>
          </a:xfrm>
          <a:prstGeom prst="hexagon">
            <a:avLst/>
          </a:prstGeom>
          <a:solidFill>
            <a:srgbClr val="94110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2000" b="1" dirty="0">
                <a:solidFill>
                  <a:schemeClr val="bg1"/>
                </a:solidFill>
              </a:rPr>
              <a:t>IPD</a:t>
            </a:r>
          </a:p>
        </p:txBody>
      </p:sp>
      <p:sp>
        <p:nvSpPr>
          <p:cNvPr id="16" name="Hexagon 15">
            <a:extLst>
              <a:ext uri="{FF2B5EF4-FFF2-40B4-BE49-F238E27FC236}">
                <a16:creationId xmlns:a16="http://schemas.microsoft.com/office/drawing/2014/main" id="{2AA92800-AEBA-4CC3-8F7D-7D8D9DA644D7}"/>
              </a:ext>
            </a:extLst>
          </p:cNvPr>
          <p:cNvSpPr/>
          <p:nvPr/>
        </p:nvSpPr>
        <p:spPr>
          <a:xfrm>
            <a:off x="5172424" y="2899337"/>
            <a:ext cx="1847153" cy="1574700"/>
          </a:xfrm>
          <a:prstGeom prst="hexagon">
            <a:avLst/>
          </a:prstGeom>
          <a:solidFill>
            <a:srgbClr val="0070C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NCSPGoals</a:t>
            </a:r>
          </a:p>
        </p:txBody>
      </p:sp>
      <p:pic>
        <p:nvPicPr>
          <p:cNvPr id="18" name="Picture 29" descr="scale_coollogo">
            <a:extLst>
              <a:ext uri="{FF2B5EF4-FFF2-40B4-BE49-F238E27FC236}">
                <a16:creationId xmlns:a16="http://schemas.microsoft.com/office/drawing/2014/main" id="{C5F7B9C1-C0E7-4405-B911-078C418CFB76}"/>
              </a:ext>
            </a:extLst>
          </p:cNvPr>
          <p:cNvPicPr>
            <a:picLocks noChangeAspect="1" noChangeArrowheads="1"/>
          </p:cNvPicPr>
          <p:nvPr/>
        </p:nvPicPr>
        <p:blipFill>
          <a:blip r:embed="rId3" cstate="print"/>
          <a:srcRect/>
          <a:stretch>
            <a:fillRect/>
          </a:stretch>
        </p:blipFill>
        <p:spPr bwMode="auto">
          <a:xfrm>
            <a:off x="4837758" y="660558"/>
            <a:ext cx="999768" cy="436245"/>
          </a:xfrm>
          <a:prstGeom prst="rect">
            <a:avLst/>
          </a:prstGeom>
          <a:noFill/>
          <a:ln w="9525">
            <a:noFill/>
            <a:miter lim="800000"/>
            <a:headEnd/>
            <a:tailEnd/>
          </a:ln>
        </p:spPr>
      </p:pic>
      <p:pic>
        <p:nvPicPr>
          <p:cNvPr id="19" name="Picture 18" descr="Diagram&#10;&#10;Description automatically generated">
            <a:extLst>
              <a:ext uri="{FF2B5EF4-FFF2-40B4-BE49-F238E27FC236}">
                <a16:creationId xmlns:a16="http://schemas.microsoft.com/office/drawing/2014/main" id="{E5AC537D-CAC7-4DBD-8238-C0F50713E63A}"/>
              </a:ext>
            </a:extLst>
          </p:cNvPr>
          <p:cNvPicPr>
            <a:picLocks noChangeAspect="1"/>
          </p:cNvPicPr>
          <p:nvPr/>
        </p:nvPicPr>
        <p:blipFill>
          <a:blip r:embed="rId4"/>
          <a:stretch>
            <a:fillRect/>
          </a:stretch>
        </p:blipFill>
        <p:spPr>
          <a:xfrm>
            <a:off x="6354477" y="627185"/>
            <a:ext cx="1208029" cy="396529"/>
          </a:xfrm>
          <a:prstGeom prst="rect">
            <a:avLst/>
          </a:prstGeom>
        </p:spPr>
      </p:pic>
      <p:sp>
        <p:nvSpPr>
          <p:cNvPr id="20" name="Text Box 24">
            <a:extLst>
              <a:ext uri="{FF2B5EF4-FFF2-40B4-BE49-F238E27FC236}">
                <a16:creationId xmlns:a16="http://schemas.microsoft.com/office/drawing/2014/main" id="{14A27BB7-1B9E-4498-93F5-31F7E0074161}"/>
              </a:ext>
            </a:extLst>
          </p:cNvPr>
          <p:cNvSpPr txBox="1">
            <a:spLocks noChangeArrowheads="1"/>
          </p:cNvSpPr>
          <p:nvPr/>
        </p:nvSpPr>
        <p:spPr bwMode="auto">
          <a:xfrm>
            <a:off x="4792572" y="905471"/>
            <a:ext cx="987317" cy="400109"/>
          </a:xfrm>
          <a:prstGeom prst="rect">
            <a:avLst/>
          </a:prstGeom>
          <a:solidFill>
            <a:srgbClr val="FFFFFF"/>
          </a:solidFill>
          <a:ln w="38100">
            <a:noFill/>
            <a:miter lim="800000"/>
            <a:headEnd/>
            <a:tailEnd/>
          </a:ln>
          <a:effectLst/>
        </p:spPr>
        <p:txBody>
          <a:bodyPr wrap="square">
            <a:spAutoFit/>
          </a:bodyPr>
          <a:lstStyle/>
          <a:p>
            <a:pPr algn="ctr">
              <a:lnSpc>
                <a:spcPct val="100000"/>
              </a:lnSpc>
              <a:defRPr/>
            </a:pPr>
            <a:r>
              <a:rPr lang="en-US" sz="2000" b="1" dirty="0">
                <a:solidFill>
                  <a:srgbClr val="FD403B"/>
                </a:solidFill>
                <a:effectLst>
                  <a:outerShdw blurRad="38100" dist="38100" dir="2700000" algn="tl">
                    <a:srgbClr val="C0C0C0"/>
                  </a:outerShdw>
                </a:effectLst>
              </a:rPr>
              <a:t>AMPX</a:t>
            </a:r>
          </a:p>
        </p:txBody>
      </p:sp>
      <p:pic>
        <p:nvPicPr>
          <p:cNvPr id="21" name="Picture 20" descr="Logo&#10;&#10;Description automatically generated">
            <a:extLst>
              <a:ext uri="{FF2B5EF4-FFF2-40B4-BE49-F238E27FC236}">
                <a16:creationId xmlns:a16="http://schemas.microsoft.com/office/drawing/2014/main" id="{993C876B-1CD6-45D7-A809-96B32F383EBA}"/>
              </a:ext>
            </a:extLst>
          </p:cNvPr>
          <p:cNvPicPr>
            <a:picLocks noChangeAspect="1"/>
          </p:cNvPicPr>
          <p:nvPr/>
        </p:nvPicPr>
        <p:blipFill>
          <a:blip r:embed="rId5"/>
          <a:stretch>
            <a:fillRect/>
          </a:stretch>
        </p:blipFill>
        <p:spPr>
          <a:xfrm>
            <a:off x="6628033" y="1026636"/>
            <a:ext cx="784721" cy="430960"/>
          </a:xfrm>
          <a:prstGeom prst="rect">
            <a:avLst/>
          </a:prstGeom>
        </p:spPr>
      </p:pic>
      <p:sp>
        <p:nvSpPr>
          <p:cNvPr id="11" name="Hexagon 10">
            <a:extLst>
              <a:ext uri="{FF2B5EF4-FFF2-40B4-BE49-F238E27FC236}">
                <a16:creationId xmlns:a16="http://schemas.microsoft.com/office/drawing/2014/main" id="{4FB0B762-EBA0-401F-B8A0-FB579A67D004}"/>
              </a:ext>
            </a:extLst>
          </p:cNvPr>
          <p:cNvSpPr/>
          <p:nvPr/>
        </p:nvSpPr>
        <p:spPr>
          <a:xfrm>
            <a:off x="5508926" y="1087641"/>
            <a:ext cx="1204024" cy="1085490"/>
          </a:xfrm>
          <a:prstGeom prst="hexagon">
            <a:avLst/>
          </a:prstGeom>
          <a:solidFill>
            <a:schemeClr val="accent1">
              <a:lumMod val="5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2000" b="1" dirty="0">
                <a:solidFill>
                  <a:schemeClr val="bg1"/>
                </a:solidFill>
              </a:rPr>
              <a:t>AM</a:t>
            </a:r>
            <a:endParaRPr lang="en-US" b="1" dirty="0">
              <a:solidFill>
                <a:schemeClr val="bg1"/>
              </a:solidFill>
            </a:endParaRPr>
          </a:p>
        </p:txBody>
      </p:sp>
      <p:pic>
        <p:nvPicPr>
          <p:cNvPr id="22" name="Picture 21">
            <a:extLst>
              <a:ext uri="{FF2B5EF4-FFF2-40B4-BE49-F238E27FC236}">
                <a16:creationId xmlns:a16="http://schemas.microsoft.com/office/drawing/2014/main" id="{88866CAD-D2C7-488A-9B31-7EF035C36AA2}"/>
              </a:ext>
            </a:extLst>
          </p:cNvPr>
          <p:cNvPicPr>
            <a:picLocks noChangeAspect="1"/>
          </p:cNvPicPr>
          <p:nvPr/>
        </p:nvPicPr>
        <p:blipFill>
          <a:blip r:embed="rId6"/>
          <a:stretch>
            <a:fillRect/>
          </a:stretch>
        </p:blipFill>
        <p:spPr>
          <a:xfrm>
            <a:off x="2258886" y="2624792"/>
            <a:ext cx="1619664" cy="657459"/>
          </a:xfrm>
          <a:prstGeom prst="rect">
            <a:avLst/>
          </a:prstGeom>
        </p:spPr>
      </p:pic>
      <p:sp>
        <p:nvSpPr>
          <p:cNvPr id="15" name="Hexagon 14">
            <a:extLst>
              <a:ext uri="{FF2B5EF4-FFF2-40B4-BE49-F238E27FC236}">
                <a16:creationId xmlns:a16="http://schemas.microsoft.com/office/drawing/2014/main" id="{0A3F8387-E9E0-4554-9D2C-F8938358E206}"/>
              </a:ext>
            </a:extLst>
          </p:cNvPr>
          <p:cNvSpPr/>
          <p:nvPr/>
        </p:nvSpPr>
        <p:spPr>
          <a:xfrm>
            <a:off x="3637070" y="2144082"/>
            <a:ext cx="1204024" cy="1085490"/>
          </a:xfrm>
          <a:prstGeom prst="hexagon">
            <a:avLst/>
          </a:prstGeom>
          <a:solidFill>
            <a:schemeClr val="tx1">
              <a:lumMod val="75000"/>
              <a:lumOff val="2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ND</a:t>
            </a:r>
          </a:p>
        </p:txBody>
      </p:sp>
      <p:sp>
        <p:nvSpPr>
          <p:cNvPr id="27" name="TextBox 26">
            <a:extLst>
              <a:ext uri="{FF2B5EF4-FFF2-40B4-BE49-F238E27FC236}">
                <a16:creationId xmlns:a16="http://schemas.microsoft.com/office/drawing/2014/main" id="{EEA53D98-535B-4D6A-B458-F7052A9AC8E0}"/>
              </a:ext>
            </a:extLst>
          </p:cNvPr>
          <p:cNvSpPr txBox="1"/>
          <p:nvPr/>
        </p:nvSpPr>
        <p:spPr>
          <a:xfrm>
            <a:off x="1470735" y="3024746"/>
            <a:ext cx="1063612" cy="286232"/>
          </a:xfrm>
          <a:prstGeom prst="rect">
            <a:avLst/>
          </a:prstGeom>
          <a:noFill/>
        </p:spPr>
        <p:txBody>
          <a:bodyPr wrap="square" rtlCol="0">
            <a:spAutoFit/>
          </a:bodyPr>
          <a:lstStyle/>
          <a:p>
            <a:pPr algn="l">
              <a:lnSpc>
                <a:spcPct val="90000"/>
              </a:lnSpc>
            </a:pPr>
            <a:r>
              <a:rPr lang="en-US" sz="1400" b="1" i="1" dirty="0">
                <a:solidFill>
                  <a:srgbClr val="7030A0"/>
                </a:solidFill>
                <a:latin typeface="+mn-lt"/>
              </a:rPr>
              <a:t>SAMMY</a:t>
            </a:r>
          </a:p>
        </p:txBody>
      </p:sp>
      <p:graphicFrame>
        <p:nvGraphicFramePr>
          <p:cNvPr id="28" name="Object 12">
            <a:extLst>
              <a:ext uri="{FF2B5EF4-FFF2-40B4-BE49-F238E27FC236}">
                <a16:creationId xmlns:a16="http://schemas.microsoft.com/office/drawing/2014/main" id="{8A1B65C4-4CE0-466E-8017-131F2FA64D58}"/>
              </a:ext>
            </a:extLst>
          </p:cNvPr>
          <p:cNvGraphicFramePr>
            <a:graphicFrameLocks noChangeAspect="1"/>
          </p:cNvGraphicFramePr>
          <p:nvPr/>
        </p:nvGraphicFramePr>
        <p:xfrm>
          <a:off x="1257845" y="2137553"/>
          <a:ext cx="1063613" cy="881899"/>
        </p:xfrm>
        <a:graphic>
          <a:graphicData uri="http://schemas.openxmlformats.org/presentationml/2006/ole">
            <mc:AlternateContent xmlns:mc="http://schemas.openxmlformats.org/markup-compatibility/2006">
              <mc:Choice xmlns:v="urn:schemas-microsoft-com:vml" Requires="v">
                <p:oleObj spid="_x0000_s3083" r:id="rId7" imgW="6586330" imgH="5459896" progId="">
                  <p:embed/>
                </p:oleObj>
              </mc:Choice>
              <mc:Fallback>
                <p:oleObj r:id="rId7" imgW="6586330" imgH="5459896" progId="">
                  <p:embed/>
                  <p:pic>
                    <p:nvPicPr>
                      <p:cNvPr id="28" name="Object 12">
                        <a:extLst>
                          <a:ext uri="{FF2B5EF4-FFF2-40B4-BE49-F238E27FC236}">
                            <a16:creationId xmlns:a16="http://schemas.microsoft.com/office/drawing/2014/main" id="{8A1B65C4-4CE0-466E-8017-131F2FA64D58}"/>
                          </a:ext>
                        </a:extLst>
                      </p:cNvPr>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7845" y="2137553"/>
                        <a:ext cx="1063613" cy="881899"/>
                      </a:xfrm>
                      <a:prstGeom prst="rect">
                        <a:avLst/>
                      </a:prstGeom>
                      <a:solidFill>
                        <a:schemeClr val="bg1"/>
                      </a:solidFill>
                      <a:effectLst/>
                      <a:extLst>
                        <a:ext uri="{909E8E84-426E-40dd-AFC4-6F175D3DCCD1}">
                          <a14:hiddenFill xmlns="" xmlns:a14="http://schemas.microsoft.com/office/drawing/2010/main">
                            <a:solidFill>
                              <a:srgbClr val="AAEBE8"/>
                            </a:solidFill>
                          </a14:hiddenFill>
                        </a:ext>
                        <a:ext uri="{AF507438-7753-43e0-B8FC-AC1667EBCBE1}">
                          <a14:hiddenEffects xmlns="" xmlns:a14="http://schemas.microsoft.com/office/drawing/2010/main">
                            <a:effectLst>
                              <a:outerShdw blurRad="63500" dist="38097" dir="2700000" algn="ctr" rotWithShape="0">
                                <a:srgbClr val="14594D">
                                  <a:alpha val="74997"/>
                                </a:srgbClr>
                              </a:outerShdw>
                            </a:effectLst>
                          </a14:hiddenEffects>
                        </a:ext>
                      </a:extLst>
                    </p:spPr>
                  </p:pic>
                </p:oleObj>
              </mc:Fallback>
            </mc:AlternateContent>
          </a:graphicData>
        </a:graphic>
      </p:graphicFrame>
      <p:grpSp>
        <p:nvGrpSpPr>
          <p:cNvPr id="24" name="Group 23">
            <a:extLst>
              <a:ext uri="{FF2B5EF4-FFF2-40B4-BE49-F238E27FC236}">
                <a16:creationId xmlns:a16="http://schemas.microsoft.com/office/drawing/2014/main" id="{A410AE58-7741-4A14-89F7-6249A5A02266}"/>
              </a:ext>
            </a:extLst>
          </p:cNvPr>
          <p:cNvGrpSpPr/>
          <p:nvPr/>
        </p:nvGrpSpPr>
        <p:grpSpPr>
          <a:xfrm>
            <a:off x="2396263" y="1686047"/>
            <a:ext cx="1198334" cy="1085491"/>
            <a:chOff x="828133" y="1324619"/>
            <a:chExt cx="1895955" cy="1553955"/>
          </a:xfrm>
        </p:grpSpPr>
        <p:pic>
          <p:nvPicPr>
            <p:cNvPr id="25" name="Picture 4">
              <a:extLst>
                <a:ext uri="{FF2B5EF4-FFF2-40B4-BE49-F238E27FC236}">
                  <a16:creationId xmlns:a16="http://schemas.microsoft.com/office/drawing/2014/main" id="{84BB0510-596A-4692-B205-A4A878B5610D}"/>
                </a:ext>
              </a:extLst>
            </p:cNvPr>
            <p:cNvPicPr>
              <a:picLocks noChangeAspect="1" noChangeArrowheads="1"/>
            </p:cNvPicPr>
            <p:nvPr/>
          </p:nvPicPr>
          <p:blipFill>
            <a:blip r:embed="rId9" cstate="print"/>
            <a:srcRect/>
            <a:stretch>
              <a:fillRect/>
            </a:stretch>
          </p:blipFill>
          <p:spPr bwMode="auto">
            <a:xfrm>
              <a:off x="828133" y="1324619"/>
              <a:ext cx="1895955" cy="1553955"/>
            </a:xfrm>
            <a:prstGeom prst="rect">
              <a:avLst/>
            </a:prstGeom>
            <a:noFill/>
            <a:ln w="9525">
              <a:noFill/>
              <a:miter lim="800000"/>
              <a:headEnd/>
              <a:tailEnd/>
            </a:ln>
          </p:spPr>
        </p:pic>
        <p:sp>
          <p:nvSpPr>
            <p:cNvPr id="26" name="TextBox 38">
              <a:extLst>
                <a:ext uri="{FF2B5EF4-FFF2-40B4-BE49-F238E27FC236}">
                  <a16:creationId xmlns:a16="http://schemas.microsoft.com/office/drawing/2014/main" id="{25D40AB5-AFA3-4D20-8080-6ED44D943B04}"/>
                </a:ext>
              </a:extLst>
            </p:cNvPr>
            <p:cNvSpPr txBox="1">
              <a:spLocks noChangeArrowheads="1"/>
            </p:cNvSpPr>
            <p:nvPr/>
          </p:nvSpPr>
          <p:spPr bwMode="auto">
            <a:xfrm>
              <a:off x="893989" y="1374806"/>
              <a:ext cx="946976" cy="352482"/>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000" b="1" dirty="0">
                  <a:latin typeface="Arial Narrow" pitchFamily="34" charset="0"/>
                </a:rPr>
                <a:t>GELINA</a:t>
              </a:r>
              <a:endParaRPr lang="en-US" sz="1200" b="1" dirty="0">
                <a:latin typeface="Arial Narrow" pitchFamily="34" charset="0"/>
              </a:endParaRPr>
            </a:p>
          </p:txBody>
        </p:sp>
      </p:grpSp>
      <p:pic>
        <p:nvPicPr>
          <p:cNvPr id="29" name="Picture 19" descr="nndcblue">
            <a:extLst>
              <a:ext uri="{FF2B5EF4-FFF2-40B4-BE49-F238E27FC236}">
                <a16:creationId xmlns:a16="http://schemas.microsoft.com/office/drawing/2014/main" id="{1FE75C5B-728E-42C1-B0AB-3FAC9A3788AB}"/>
              </a:ext>
            </a:extLst>
          </p:cNvPr>
          <p:cNvPicPr>
            <a:picLocks noChangeAspect="1" noChangeArrowheads="1"/>
          </p:cNvPicPr>
          <p:nvPr/>
        </p:nvPicPr>
        <p:blipFill>
          <a:blip r:embed="rId10" cstate="print"/>
          <a:srcRect/>
          <a:stretch>
            <a:fillRect/>
          </a:stretch>
        </p:blipFill>
        <p:spPr bwMode="auto">
          <a:xfrm>
            <a:off x="2437888" y="1007006"/>
            <a:ext cx="812375" cy="683103"/>
          </a:xfrm>
          <a:prstGeom prst="rect">
            <a:avLst/>
          </a:prstGeom>
          <a:noFill/>
          <a:ln w="9525">
            <a:noFill/>
            <a:miter lim="800000"/>
            <a:headEnd/>
            <a:tailEnd/>
          </a:ln>
        </p:spPr>
      </p:pic>
      <p:pic>
        <p:nvPicPr>
          <p:cNvPr id="30" name="Picture 20" descr="ton">
            <a:extLst>
              <a:ext uri="{FF2B5EF4-FFF2-40B4-BE49-F238E27FC236}">
                <a16:creationId xmlns:a16="http://schemas.microsoft.com/office/drawing/2014/main" id="{5C8222D0-4934-41D4-AF7F-C27B3668B23A}"/>
              </a:ext>
            </a:extLst>
          </p:cNvPr>
          <p:cNvPicPr>
            <a:picLocks noChangeAspect="1" noChangeArrowheads="1"/>
          </p:cNvPicPr>
          <p:nvPr/>
        </p:nvPicPr>
        <p:blipFill>
          <a:blip r:embed="rId11" cstate="print"/>
          <a:srcRect/>
          <a:stretch>
            <a:fillRect/>
          </a:stretch>
        </p:blipFill>
        <p:spPr bwMode="auto">
          <a:xfrm>
            <a:off x="1115833" y="1457597"/>
            <a:ext cx="1208567" cy="683103"/>
          </a:xfrm>
          <a:prstGeom prst="rect">
            <a:avLst/>
          </a:prstGeom>
          <a:noFill/>
          <a:ln w="9525">
            <a:noFill/>
            <a:miter lim="800000"/>
            <a:headEnd/>
            <a:tailEnd/>
          </a:ln>
        </p:spPr>
      </p:pic>
      <p:pic>
        <p:nvPicPr>
          <p:cNvPr id="31" name="Picture 30">
            <a:extLst>
              <a:ext uri="{FF2B5EF4-FFF2-40B4-BE49-F238E27FC236}">
                <a16:creationId xmlns:a16="http://schemas.microsoft.com/office/drawing/2014/main" id="{CA2C2D48-F5FE-4632-B68E-33E3761DE8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3767" y="5418169"/>
            <a:ext cx="2824993" cy="943250"/>
          </a:xfrm>
          <a:prstGeom prst="rect">
            <a:avLst/>
          </a:prstGeom>
        </p:spPr>
      </p:pic>
      <p:sp>
        <p:nvSpPr>
          <p:cNvPr id="14" name="Hexagon 13">
            <a:extLst>
              <a:ext uri="{FF2B5EF4-FFF2-40B4-BE49-F238E27FC236}">
                <a16:creationId xmlns:a16="http://schemas.microsoft.com/office/drawing/2014/main" id="{60F27217-93A0-4D76-8699-50390C8A9479}"/>
              </a:ext>
            </a:extLst>
          </p:cNvPr>
          <p:cNvSpPr/>
          <p:nvPr/>
        </p:nvSpPr>
        <p:spPr>
          <a:xfrm>
            <a:off x="3669213" y="4177491"/>
            <a:ext cx="1204024" cy="1085490"/>
          </a:xfrm>
          <a:prstGeom prst="hexagon">
            <a:avLst/>
          </a:prstGeom>
          <a:solidFill>
            <a:srgbClr val="FF000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TE</a:t>
            </a:r>
          </a:p>
        </p:txBody>
      </p:sp>
      <p:pic>
        <p:nvPicPr>
          <p:cNvPr id="33" name="Picture 32">
            <a:extLst>
              <a:ext uri="{FF2B5EF4-FFF2-40B4-BE49-F238E27FC236}">
                <a16:creationId xmlns:a16="http://schemas.microsoft.com/office/drawing/2014/main" id="{E67C5B47-F401-44FE-BFCF-C2974A0E3F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18606" y="4527202"/>
            <a:ext cx="1284505" cy="862240"/>
          </a:xfrm>
          <a:prstGeom prst="rect">
            <a:avLst/>
          </a:prstGeom>
        </p:spPr>
      </p:pic>
      <p:pic>
        <p:nvPicPr>
          <p:cNvPr id="36" name="Picture 35">
            <a:extLst>
              <a:ext uri="{FF2B5EF4-FFF2-40B4-BE49-F238E27FC236}">
                <a16:creationId xmlns:a16="http://schemas.microsoft.com/office/drawing/2014/main" id="{C34E6B2E-36B6-40D3-A56B-4A862955C678}"/>
              </a:ext>
            </a:extLst>
          </p:cNvPr>
          <p:cNvPicPr>
            <a:picLocks noChangeAspect="1"/>
          </p:cNvPicPr>
          <p:nvPr/>
        </p:nvPicPr>
        <p:blipFill>
          <a:blip r:embed="rId14"/>
          <a:stretch>
            <a:fillRect/>
          </a:stretch>
        </p:blipFill>
        <p:spPr>
          <a:xfrm>
            <a:off x="8627279" y="1623015"/>
            <a:ext cx="1039218" cy="1035369"/>
          </a:xfrm>
          <a:prstGeom prst="rect">
            <a:avLst/>
          </a:prstGeom>
        </p:spPr>
      </p:pic>
      <p:pic>
        <p:nvPicPr>
          <p:cNvPr id="37" name="Picture 36">
            <a:extLst>
              <a:ext uri="{FF2B5EF4-FFF2-40B4-BE49-F238E27FC236}">
                <a16:creationId xmlns:a16="http://schemas.microsoft.com/office/drawing/2014/main" id="{B7BC9E77-6E2E-4929-B9A4-5097D3CFE6BE}"/>
              </a:ext>
            </a:extLst>
          </p:cNvPr>
          <p:cNvPicPr>
            <a:picLocks noChangeAspect="1"/>
          </p:cNvPicPr>
          <p:nvPr/>
        </p:nvPicPr>
        <p:blipFill>
          <a:blip r:embed="rId15"/>
          <a:stretch>
            <a:fillRect/>
          </a:stretch>
        </p:blipFill>
        <p:spPr>
          <a:xfrm>
            <a:off x="8577341" y="2725697"/>
            <a:ext cx="1204024" cy="960990"/>
          </a:xfrm>
          <a:prstGeom prst="rect">
            <a:avLst/>
          </a:prstGeom>
          <a:ln>
            <a:solidFill>
              <a:schemeClr val="tx1"/>
            </a:solidFill>
          </a:ln>
        </p:spPr>
      </p:pic>
      <p:pic>
        <p:nvPicPr>
          <p:cNvPr id="38" name="Picture 37">
            <a:extLst>
              <a:ext uri="{FF2B5EF4-FFF2-40B4-BE49-F238E27FC236}">
                <a16:creationId xmlns:a16="http://schemas.microsoft.com/office/drawing/2014/main" id="{5DBB292C-1CD5-41CA-9717-E7321587B069}"/>
              </a:ext>
            </a:extLst>
          </p:cNvPr>
          <p:cNvPicPr>
            <a:picLocks noChangeAspect="1"/>
          </p:cNvPicPr>
          <p:nvPr/>
        </p:nvPicPr>
        <p:blipFill>
          <a:blip r:embed="rId16"/>
          <a:stretch>
            <a:fillRect/>
          </a:stretch>
        </p:blipFill>
        <p:spPr>
          <a:xfrm>
            <a:off x="8567559" y="4668838"/>
            <a:ext cx="714339" cy="1116967"/>
          </a:xfrm>
          <a:prstGeom prst="rect">
            <a:avLst/>
          </a:prstGeom>
        </p:spPr>
      </p:pic>
      <p:pic>
        <p:nvPicPr>
          <p:cNvPr id="39" name="Picture 38">
            <a:extLst>
              <a:ext uri="{FF2B5EF4-FFF2-40B4-BE49-F238E27FC236}">
                <a16:creationId xmlns:a16="http://schemas.microsoft.com/office/drawing/2014/main" id="{BEF003F1-C3A5-4280-9D29-33EBCFE4A049}"/>
              </a:ext>
            </a:extLst>
          </p:cNvPr>
          <p:cNvPicPr>
            <a:picLocks noChangeAspect="1"/>
          </p:cNvPicPr>
          <p:nvPr/>
        </p:nvPicPr>
        <p:blipFill>
          <a:blip r:embed="rId17"/>
          <a:stretch>
            <a:fillRect/>
          </a:stretch>
        </p:blipFill>
        <p:spPr>
          <a:xfrm>
            <a:off x="9405809" y="4668839"/>
            <a:ext cx="881057" cy="1119677"/>
          </a:xfrm>
          <a:prstGeom prst="rect">
            <a:avLst/>
          </a:prstGeom>
          <a:ln>
            <a:solidFill>
              <a:schemeClr val="tx1"/>
            </a:solidFill>
          </a:ln>
        </p:spPr>
      </p:pic>
      <p:pic>
        <p:nvPicPr>
          <p:cNvPr id="40" name="Picture 39">
            <a:extLst>
              <a:ext uri="{FF2B5EF4-FFF2-40B4-BE49-F238E27FC236}">
                <a16:creationId xmlns:a16="http://schemas.microsoft.com/office/drawing/2014/main" id="{547CB3B4-52A0-4190-8764-04C3BE2C6540}"/>
              </a:ext>
            </a:extLst>
          </p:cNvPr>
          <p:cNvPicPr>
            <a:picLocks noChangeAspect="1"/>
          </p:cNvPicPr>
          <p:nvPr/>
        </p:nvPicPr>
        <p:blipFill>
          <a:blip r:embed="rId18"/>
          <a:stretch>
            <a:fillRect/>
          </a:stretch>
        </p:blipFill>
        <p:spPr>
          <a:xfrm>
            <a:off x="8803796" y="5575177"/>
            <a:ext cx="1204025" cy="803702"/>
          </a:xfrm>
          <a:prstGeom prst="rect">
            <a:avLst/>
          </a:prstGeom>
        </p:spPr>
      </p:pic>
      <p:sp>
        <p:nvSpPr>
          <p:cNvPr id="41" name="Arrow: Right 40">
            <a:extLst>
              <a:ext uri="{FF2B5EF4-FFF2-40B4-BE49-F238E27FC236}">
                <a16:creationId xmlns:a16="http://schemas.microsoft.com/office/drawing/2014/main" id="{219AA0A0-59E2-4980-847E-BEE40C1A5A8E}"/>
              </a:ext>
            </a:extLst>
          </p:cNvPr>
          <p:cNvSpPr/>
          <p:nvPr/>
        </p:nvSpPr>
        <p:spPr>
          <a:xfrm rot="9205917">
            <a:off x="6827260" y="2927960"/>
            <a:ext cx="654038" cy="476393"/>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2" name="Arrow: Right 41">
            <a:extLst>
              <a:ext uri="{FF2B5EF4-FFF2-40B4-BE49-F238E27FC236}">
                <a16:creationId xmlns:a16="http://schemas.microsoft.com/office/drawing/2014/main" id="{FA3F3972-CABB-4C7B-9291-E1679B06E488}"/>
              </a:ext>
            </a:extLst>
          </p:cNvPr>
          <p:cNvSpPr/>
          <p:nvPr/>
        </p:nvSpPr>
        <p:spPr>
          <a:xfrm rot="1650285">
            <a:off x="4739659" y="2879879"/>
            <a:ext cx="654038" cy="476393"/>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 name="Arrow: Right 42">
            <a:extLst>
              <a:ext uri="{FF2B5EF4-FFF2-40B4-BE49-F238E27FC236}">
                <a16:creationId xmlns:a16="http://schemas.microsoft.com/office/drawing/2014/main" id="{26224845-88D8-473E-AF85-FEA26759D180}"/>
              </a:ext>
            </a:extLst>
          </p:cNvPr>
          <p:cNvSpPr/>
          <p:nvPr/>
        </p:nvSpPr>
        <p:spPr>
          <a:xfrm rot="12300418">
            <a:off x="6808006" y="3997778"/>
            <a:ext cx="654038" cy="476393"/>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4" name="Arrow: Right 43">
            <a:extLst>
              <a:ext uri="{FF2B5EF4-FFF2-40B4-BE49-F238E27FC236}">
                <a16:creationId xmlns:a16="http://schemas.microsoft.com/office/drawing/2014/main" id="{E4244F21-4342-4DDD-A25C-5D5BFA43690D}"/>
              </a:ext>
            </a:extLst>
          </p:cNvPr>
          <p:cNvSpPr/>
          <p:nvPr/>
        </p:nvSpPr>
        <p:spPr>
          <a:xfrm rot="16200000">
            <a:off x="5793400" y="4616026"/>
            <a:ext cx="654038" cy="476393"/>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 name="Arrow: Right 44">
            <a:extLst>
              <a:ext uri="{FF2B5EF4-FFF2-40B4-BE49-F238E27FC236}">
                <a16:creationId xmlns:a16="http://schemas.microsoft.com/office/drawing/2014/main" id="{47377136-1FF5-455B-96D2-AADCC3997730}"/>
              </a:ext>
            </a:extLst>
          </p:cNvPr>
          <p:cNvSpPr/>
          <p:nvPr/>
        </p:nvSpPr>
        <p:spPr>
          <a:xfrm rot="19908902">
            <a:off x="4733463" y="4008081"/>
            <a:ext cx="654038" cy="476393"/>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 name="Arrow: Right 45">
            <a:extLst>
              <a:ext uri="{FF2B5EF4-FFF2-40B4-BE49-F238E27FC236}">
                <a16:creationId xmlns:a16="http://schemas.microsoft.com/office/drawing/2014/main" id="{F47592B2-599D-4E99-A0FA-25511FB59F14}"/>
              </a:ext>
            </a:extLst>
          </p:cNvPr>
          <p:cNvSpPr/>
          <p:nvPr/>
        </p:nvSpPr>
        <p:spPr>
          <a:xfrm rot="5400000">
            <a:off x="5781140" y="2288537"/>
            <a:ext cx="654038" cy="476393"/>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48" name="Picture 47">
            <a:extLst>
              <a:ext uri="{FF2B5EF4-FFF2-40B4-BE49-F238E27FC236}">
                <a16:creationId xmlns:a16="http://schemas.microsoft.com/office/drawing/2014/main" id="{05560811-F15D-4C0B-8A99-6BD7C2F35828}"/>
              </a:ext>
            </a:extLst>
          </p:cNvPr>
          <p:cNvPicPr>
            <a:picLocks noChangeAspect="1"/>
          </p:cNvPicPr>
          <p:nvPr/>
        </p:nvPicPr>
        <p:blipFill>
          <a:blip r:embed="rId19"/>
          <a:stretch>
            <a:fillRect/>
          </a:stretch>
        </p:blipFill>
        <p:spPr>
          <a:xfrm>
            <a:off x="9856120" y="1950725"/>
            <a:ext cx="798261" cy="1035369"/>
          </a:xfrm>
          <a:prstGeom prst="rect">
            <a:avLst/>
          </a:prstGeom>
          <a:ln>
            <a:solidFill>
              <a:schemeClr val="tx1"/>
            </a:solidFill>
          </a:ln>
        </p:spPr>
      </p:pic>
      <p:pic>
        <p:nvPicPr>
          <p:cNvPr id="49" name="Picture 48">
            <a:extLst>
              <a:ext uri="{FF2B5EF4-FFF2-40B4-BE49-F238E27FC236}">
                <a16:creationId xmlns:a16="http://schemas.microsoft.com/office/drawing/2014/main" id="{001728FF-A685-498C-BBE5-DDEA4C79E293}"/>
              </a:ext>
            </a:extLst>
          </p:cNvPr>
          <p:cNvPicPr>
            <a:picLocks noChangeAspect="1"/>
          </p:cNvPicPr>
          <p:nvPr/>
        </p:nvPicPr>
        <p:blipFill>
          <a:blip r:embed="rId20"/>
          <a:stretch>
            <a:fillRect/>
          </a:stretch>
        </p:blipFill>
        <p:spPr>
          <a:xfrm>
            <a:off x="10367599" y="2336068"/>
            <a:ext cx="797573" cy="1035368"/>
          </a:xfrm>
          <a:prstGeom prst="rect">
            <a:avLst/>
          </a:prstGeom>
          <a:ln>
            <a:solidFill>
              <a:schemeClr val="tx1"/>
            </a:solidFill>
          </a:ln>
        </p:spPr>
      </p:pic>
      <p:pic>
        <p:nvPicPr>
          <p:cNvPr id="51" name="Picture 50">
            <a:extLst>
              <a:ext uri="{FF2B5EF4-FFF2-40B4-BE49-F238E27FC236}">
                <a16:creationId xmlns:a16="http://schemas.microsoft.com/office/drawing/2014/main" id="{AE376BCC-794B-4553-A2DB-DF605461C7DE}"/>
              </a:ext>
            </a:extLst>
          </p:cNvPr>
          <p:cNvPicPr>
            <a:picLocks noChangeAspect="1"/>
          </p:cNvPicPr>
          <p:nvPr/>
        </p:nvPicPr>
        <p:blipFill>
          <a:blip r:embed="rId21"/>
          <a:stretch>
            <a:fillRect/>
          </a:stretch>
        </p:blipFill>
        <p:spPr>
          <a:xfrm>
            <a:off x="5265747" y="6038131"/>
            <a:ext cx="390969" cy="390969"/>
          </a:xfrm>
          <a:prstGeom prst="rect">
            <a:avLst/>
          </a:prstGeom>
        </p:spPr>
      </p:pic>
      <p:sp>
        <p:nvSpPr>
          <p:cNvPr id="52" name="Rectangle 51">
            <a:extLst>
              <a:ext uri="{FF2B5EF4-FFF2-40B4-BE49-F238E27FC236}">
                <a16:creationId xmlns:a16="http://schemas.microsoft.com/office/drawing/2014/main" id="{733BC993-2E1A-4D03-8F64-C2F4912D518B}"/>
              </a:ext>
            </a:extLst>
          </p:cNvPr>
          <p:cNvSpPr/>
          <p:nvPr/>
        </p:nvSpPr>
        <p:spPr>
          <a:xfrm>
            <a:off x="5495514" y="6342740"/>
            <a:ext cx="773417"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200" b="1" dirty="0">
                <a:ln/>
              </a:rPr>
              <a:t>NDA</a:t>
            </a:r>
          </a:p>
          <a:p>
            <a:pPr algn="ctr"/>
            <a:r>
              <a:rPr lang="en-US" sz="1200" b="1" dirty="0">
                <a:ln/>
              </a:rPr>
              <a:t>Program</a:t>
            </a:r>
          </a:p>
        </p:txBody>
      </p:sp>
      <p:pic>
        <p:nvPicPr>
          <p:cNvPr id="53" name="Picture 52">
            <a:extLst>
              <a:ext uri="{FF2B5EF4-FFF2-40B4-BE49-F238E27FC236}">
                <a16:creationId xmlns:a16="http://schemas.microsoft.com/office/drawing/2014/main" id="{A295122A-32EA-407A-AEC5-6DC5FF60E5A9}"/>
              </a:ext>
            </a:extLst>
          </p:cNvPr>
          <p:cNvPicPr>
            <a:picLocks noChangeAspect="1"/>
          </p:cNvPicPr>
          <p:nvPr/>
        </p:nvPicPr>
        <p:blipFill>
          <a:blip r:embed="rId22"/>
          <a:stretch>
            <a:fillRect/>
          </a:stretch>
        </p:blipFill>
        <p:spPr>
          <a:xfrm>
            <a:off x="6581712" y="5447004"/>
            <a:ext cx="954116" cy="497028"/>
          </a:xfrm>
          <a:prstGeom prst="rect">
            <a:avLst/>
          </a:prstGeom>
        </p:spPr>
      </p:pic>
      <p:sp>
        <p:nvSpPr>
          <p:cNvPr id="54" name="TextBox 53">
            <a:extLst>
              <a:ext uri="{FF2B5EF4-FFF2-40B4-BE49-F238E27FC236}">
                <a16:creationId xmlns:a16="http://schemas.microsoft.com/office/drawing/2014/main" id="{3104DBE8-576B-4A45-8915-2174BB46510B}"/>
              </a:ext>
            </a:extLst>
          </p:cNvPr>
          <p:cNvSpPr txBox="1"/>
          <p:nvPr/>
        </p:nvSpPr>
        <p:spPr>
          <a:xfrm>
            <a:off x="6557775" y="5815461"/>
            <a:ext cx="954116" cy="369332"/>
          </a:xfrm>
          <a:prstGeom prst="rect">
            <a:avLst/>
          </a:prstGeom>
          <a:noFill/>
        </p:spPr>
        <p:txBody>
          <a:bodyPr wrap="square" rtlCol="0">
            <a:spAutoFit/>
          </a:bodyPr>
          <a:lstStyle/>
          <a:p>
            <a:pPr algn="ctr">
              <a:lnSpc>
                <a:spcPct val="90000"/>
              </a:lnSpc>
            </a:pPr>
            <a:r>
              <a:rPr lang="en-US" sz="1000" dirty="0">
                <a:latin typeface="+mn-lt"/>
              </a:rPr>
              <a:t>Succession Planning</a:t>
            </a:r>
          </a:p>
        </p:txBody>
      </p:sp>
      <p:pic>
        <p:nvPicPr>
          <p:cNvPr id="55" name="Picture 54">
            <a:extLst>
              <a:ext uri="{FF2B5EF4-FFF2-40B4-BE49-F238E27FC236}">
                <a16:creationId xmlns:a16="http://schemas.microsoft.com/office/drawing/2014/main" id="{180D318B-021B-4346-99E1-B18C092AC5E6}"/>
              </a:ext>
            </a:extLst>
          </p:cNvPr>
          <p:cNvPicPr>
            <a:picLocks noChangeAspect="1"/>
          </p:cNvPicPr>
          <p:nvPr/>
        </p:nvPicPr>
        <p:blipFill>
          <a:blip r:embed="rId23"/>
          <a:stretch>
            <a:fillRect/>
          </a:stretch>
        </p:blipFill>
        <p:spPr>
          <a:xfrm>
            <a:off x="6292582" y="6271430"/>
            <a:ext cx="540136" cy="507793"/>
          </a:xfrm>
          <a:prstGeom prst="rect">
            <a:avLst/>
          </a:prstGeom>
        </p:spPr>
      </p:pic>
      <p:sp>
        <p:nvSpPr>
          <p:cNvPr id="17" name="Hexagon 16">
            <a:extLst>
              <a:ext uri="{FF2B5EF4-FFF2-40B4-BE49-F238E27FC236}">
                <a16:creationId xmlns:a16="http://schemas.microsoft.com/office/drawing/2014/main" id="{5AF2F910-6AE1-4E7B-8B51-5799C1161199}"/>
              </a:ext>
            </a:extLst>
          </p:cNvPr>
          <p:cNvSpPr/>
          <p:nvPr/>
        </p:nvSpPr>
        <p:spPr>
          <a:xfrm>
            <a:off x="5527901" y="5219245"/>
            <a:ext cx="1204024" cy="1085490"/>
          </a:xfrm>
          <a:prstGeom prst="hexagon">
            <a:avLst/>
          </a:prstGeom>
          <a:solidFill>
            <a:schemeClr val="bg2">
              <a:lumMod val="60000"/>
              <a:lumOff val="4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b="1" dirty="0">
                <a:solidFill>
                  <a:schemeClr val="tx1"/>
                </a:solidFill>
              </a:rPr>
              <a:t>TS</a:t>
            </a:r>
          </a:p>
        </p:txBody>
      </p:sp>
      <p:sp>
        <p:nvSpPr>
          <p:cNvPr id="56" name="TextBox 55">
            <a:extLst>
              <a:ext uri="{FF2B5EF4-FFF2-40B4-BE49-F238E27FC236}">
                <a16:creationId xmlns:a16="http://schemas.microsoft.com/office/drawing/2014/main" id="{5ABAA7BE-7F4A-4771-A3AC-5A211F9912E8}"/>
              </a:ext>
            </a:extLst>
          </p:cNvPr>
          <p:cNvSpPr txBox="1"/>
          <p:nvPr/>
        </p:nvSpPr>
        <p:spPr>
          <a:xfrm>
            <a:off x="6742670" y="6355423"/>
            <a:ext cx="1204024" cy="369332"/>
          </a:xfrm>
          <a:prstGeom prst="rect">
            <a:avLst/>
          </a:prstGeom>
          <a:noFill/>
        </p:spPr>
        <p:txBody>
          <a:bodyPr wrap="square" rtlCol="0">
            <a:spAutoFit/>
          </a:bodyPr>
          <a:lstStyle/>
          <a:p>
            <a:pPr algn="l">
              <a:lnSpc>
                <a:spcPct val="90000"/>
              </a:lnSpc>
            </a:pPr>
            <a:r>
              <a:rPr lang="en-US" sz="1000" dirty="0">
                <a:latin typeface="+mn-lt"/>
              </a:rPr>
              <a:t>Program Execution</a:t>
            </a:r>
          </a:p>
        </p:txBody>
      </p:sp>
      <p:sp>
        <p:nvSpPr>
          <p:cNvPr id="57" name="TextBox 56">
            <a:extLst>
              <a:ext uri="{FF2B5EF4-FFF2-40B4-BE49-F238E27FC236}">
                <a16:creationId xmlns:a16="http://schemas.microsoft.com/office/drawing/2014/main" id="{9A4F9E31-3E5C-43DB-B219-3116DDE79BF9}"/>
              </a:ext>
            </a:extLst>
          </p:cNvPr>
          <p:cNvSpPr txBox="1"/>
          <p:nvPr/>
        </p:nvSpPr>
        <p:spPr>
          <a:xfrm>
            <a:off x="8556291" y="1413511"/>
            <a:ext cx="798261" cy="244682"/>
          </a:xfrm>
          <a:prstGeom prst="rect">
            <a:avLst/>
          </a:prstGeom>
          <a:noFill/>
        </p:spPr>
        <p:txBody>
          <a:bodyPr wrap="square" rtlCol="0">
            <a:spAutoFit/>
          </a:bodyPr>
          <a:lstStyle/>
          <a:p>
            <a:pPr algn="l">
              <a:lnSpc>
                <a:spcPct val="90000"/>
              </a:lnSpc>
            </a:pPr>
            <a:r>
              <a:rPr lang="en-US" sz="1100" b="1" i="1" dirty="0">
                <a:solidFill>
                  <a:schemeClr val="accent6"/>
                </a:solidFill>
                <a:latin typeface="+mn-lt"/>
              </a:rPr>
              <a:t>ICSBEP</a:t>
            </a:r>
          </a:p>
        </p:txBody>
      </p:sp>
      <p:sp>
        <p:nvSpPr>
          <p:cNvPr id="59" name="TextBox 58">
            <a:extLst>
              <a:ext uri="{FF2B5EF4-FFF2-40B4-BE49-F238E27FC236}">
                <a16:creationId xmlns:a16="http://schemas.microsoft.com/office/drawing/2014/main" id="{EE2251B5-1DFA-4EDD-94D6-1548225D8F13}"/>
              </a:ext>
            </a:extLst>
          </p:cNvPr>
          <p:cNvSpPr txBox="1"/>
          <p:nvPr/>
        </p:nvSpPr>
        <p:spPr>
          <a:xfrm>
            <a:off x="10654381" y="1939036"/>
            <a:ext cx="1325577" cy="397032"/>
          </a:xfrm>
          <a:prstGeom prst="rect">
            <a:avLst/>
          </a:prstGeom>
          <a:noFill/>
        </p:spPr>
        <p:txBody>
          <a:bodyPr wrap="square" rtlCol="0">
            <a:spAutoFit/>
          </a:bodyPr>
          <a:lstStyle/>
          <a:p>
            <a:pPr algn="l">
              <a:lnSpc>
                <a:spcPct val="90000"/>
              </a:lnSpc>
            </a:pPr>
            <a:r>
              <a:rPr lang="en-US" sz="1100" b="1" i="1" dirty="0">
                <a:solidFill>
                  <a:schemeClr val="accent6"/>
                </a:solidFill>
                <a:latin typeface="+mn-lt"/>
              </a:rPr>
              <a:t>NCS Handbooks &amp; Reports</a:t>
            </a:r>
          </a:p>
        </p:txBody>
      </p:sp>
      <p:sp>
        <p:nvSpPr>
          <p:cNvPr id="60" name="TextBox 59">
            <a:extLst>
              <a:ext uri="{FF2B5EF4-FFF2-40B4-BE49-F238E27FC236}">
                <a16:creationId xmlns:a16="http://schemas.microsoft.com/office/drawing/2014/main" id="{EB364F89-5B7E-46BB-9739-B5D0D01E6AC6}"/>
              </a:ext>
            </a:extLst>
          </p:cNvPr>
          <p:cNvSpPr txBox="1"/>
          <p:nvPr/>
        </p:nvSpPr>
        <p:spPr>
          <a:xfrm>
            <a:off x="9759404" y="3405479"/>
            <a:ext cx="1557765" cy="397032"/>
          </a:xfrm>
          <a:prstGeom prst="rect">
            <a:avLst/>
          </a:prstGeom>
          <a:noFill/>
        </p:spPr>
        <p:txBody>
          <a:bodyPr wrap="square" rtlCol="0">
            <a:spAutoFit/>
          </a:bodyPr>
          <a:lstStyle/>
          <a:p>
            <a:pPr algn="l">
              <a:lnSpc>
                <a:spcPct val="90000"/>
              </a:lnSpc>
            </a:pPr>
            <a:r>
              <a:rPr lang="en-US" sz="1100" b="1" i="1" dirty="0">
                <a:solidFill>
                  <a:schemeClr val="accent6"/>
                </a:solidFill>
                <a:latin typeface="+mn-lt"/>
              </a:rPr>
              <a:t>NCSP Website</a:t>
            </a:r>
          </a:p>
          <a:p>
            <a:pPr algn="l">
              <a:lnSpc>
                <a:spcPct val="90000"/>
              </a:lnSpc>
            </a:pPr>
            <a:r>
              <a:rPr lang="en-US" sz="1100" b="1" i="1" dirty="0">
                <a:solidFill>
                  <a:schemeClr val="accent6"/>
                </a:solidFill>
                <a:latin typeface="+mn-lt"/>
              </a:rPr>
              <a:t>https://ncsp.llnl.gov</a:t>
            </a:r>
          </a:p>
        </p:txBody>
      </p:sp>
      <p:pic>
        <p:nvPicPr>
          <p:cNvPr id="61" name="Picture 60">
            <a:extLst>
              <a:ext uri="{FF2B5EF4-FFF2-40B4-BE49-F238E27FC236}">
                <a16:creationId xmlns:a16="http://schemas.microsoft.com/office/drawing/2014/main" id="{6F9EDE7B-3B72-44E2-88EC-C6602EB9F268}"/>
              </a:ext>
            </a:extLst>
          </p:cNvPr>
          <p:cNvPicPr>
            <a:picLocks noChangeAspect="1"/>
          </p:cNvPicPr>
          <p:nvPr/>
        </p:nvPicPr>
        <p:blipFill>
          <a:blip r:embed="rId24"/>
          <a:stretch>
            <a:fillRect/>
          </a:stretch>
        </p:blipFill>
        <p:spPr>
          <a:xfrm>
            <a:off x="1508669" y="2708274"/>
            <a:ext cx="1446669" cy="2632267"/>
          </a:xfrm>
          <a:prstGeom prst="rect">
            <a:avLst/>
          </a:prstGeom>
        </p:spPr>
      </p:pic>
      <p:pic>
        <p:nvPicPr>
          <p:cNvPr id="63" name="Picture 62">
            <a:extLst>
              <a:ext uri="{FF2B5EF4-FFF2-40B4-BE49-F238E27FC236}">
                <a16:creationId xmlns:a16="http://schemas.microsoft.com/office/drawing/2014/main" id="{20297B1D-8641-44BA-A5A6-9F3D826DF93B}"/>
              </a:ext>
            </a:extLst>
          </p:cNvPr>
          <p:cNvPicPr>
            <a:picLocks noChangeAspect="1"/>
          </p:cNvPicPr>
          <p:nvPr/>
        </p:nvPicPr>
        <p:blipFill>
          <a:blip r:embed="rId25"/>
          <a:stretch>
            <a:fillRect/>
          </a:stretch>
        </p:blipFill>
        <p:spPr>
          <a:xfrm>
            <a:off x="10317990" y="5329916"/>
            <a:ext cx="1262983" cy="708215"/>
          </a:xfrm>
          <a:prstGeom prst="rect">
            <a:avLst/>
          </a:prstGeom>
        </p:spPr>
      </p:pic>
    </p:spTree>
    <p:extLst>
      <p:ext uri="{BB962C8B-B14F-4D97-AF65-F5344CB8AC3E}">
        <p14:creationId xmlns:p14="http://schemas.microsoft.com/office/powerpoint/2010/main" val="3067580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416" y="299633"/>
            <a:ext cx="8529355" cy="470770"/>
          </a:xfrm>
        </p:spPr>
        <p:txBody>
          <a:bodyPr/>
          <a:lstStyle/>
          <a:p>
            <a:r>
              <a:rPr lang="en-US" sz="3599" dirty="0"/>
              <a:t>Current NCSP Work Sites</a:t>
            </a:r>
          </a:p>
        </p:txBody>
      </p:sp>
      <p:pic>
        <p:nvPicPr>
          <p:cNvPr id="51" name="Picture 50">
            <a:extLst>
              <a:ext uri="{FF2B5EF4-FFF2-40B4-BE49-F238E27FC236}">
                <a16:creationId xmlns:a16="http://schemas.microsoft.com/office/drawing/2014/main" id="{38D703F6-A718-554E-9C9E-8BEEC30F81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6081" y="2187196"/>
            <a:ext cx="1664863" cy="646549"/>
          </a:xfrm>
          <a:prstGeom prst="rect">
            <a:avLst/>
          </a:prstGeom>
        </p:spPr>
      </p:pic>
      <p:pic>
        <p:nvPicPr>
          <p:cNvPr id="52" name="Picture 51">
            <a:extLst>
              <a:ext uri="{FF2B5EF4-FFF2-40B4-BE49-F238E27FC236}">
                <a16:creationId xmlns:a16="http://schemas.microsoft.com/office/drawing/2014/main" id="{7811B094-2D51-E643-968F-12A68A0883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44389" y="5230567"/>
            <a:ext cx="1179268" cy="304127"/>
          </a:xfrm>
          <a:prstGeom prst="rect">
            <a:avLst/>
          </a:prstGeom>
        </p:spPr>
      </p:pic>
      <p:pic>
        <p:nvPicPr>
          <p:cNvPr id="53" name="Picture 52">
            <a:extLst>
              <a:ext uri="{FF2B5EF4-FFF2-40B4-BE49-F238E27FC236}">
                <a16:creationId xmlns:a16="http://schemas.microsoft.com/office/drawing/2014/main" id="{8979883B-93CF-E642-B4F5-CED377A079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7185" y="3161939"/>
            <a:ext cx="1094409" cy="686268"/>
          </a:xfrm>
          <a:prstGeom prst="rect">
            <a:avLst/>
          </a:prstGeom>
        </p:spPr>
      </p:pic>
      <p:pic>
        <p:nvPicPr>
          <p:cNvPr id="54" name="Picture 53">
            <a:extLst>
              <a:ext uri="{FF2B5EF4-FFF2-40B4-BE49-F238E27FC236}">
                <a16:creationId xmlns:a16="http://schemas.microsoft.com/office/drawing/2014/main" id="{3866C923-C5FC-C649-9EF4-C7A811EC1B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13496" y="5406246"/>
            <a:ext cx="993536" cy="410702"/>
          </a:xfrm>
          <a:prstGeom prst="rect">
            <a:avLst/>
          </a:prstGeom>
        </p:spPr>
      </p:pic>
      <p:pic>
        <p:nvPicPr>
          <p:cNvPr id="55" name="Picture 54">
            <a:extLst>
              <a:ext uri="{FF2B5EF4-FFF2-40B4-BE49-F238E27FC236}">
                <a16:creationId xmlns:a16="http://schemas.microsoft.com/office/drawing/2014/main" id="{0BFDEFCC-EA78-434B-832F-F250943C20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19412" y="1627433"/>
            <a:ext cx="1183201" cy="570345"/>
          </a:xfrm>
          <a:prstGeom prst="rect">
            <a:avLst/>
          </a:prstGeom>
        </p:spPr>
      </p:pic>
      <p:pic>
        <p:nvPicPr>
          <p:cNvPr id="56" name="Picture 55">
            <a:extLst>
              <a:ext uri="{FF2B5EF4-FFF2-40B4-BE49-F238E27FC236}">
                <a16:creationId xmlns:a16="http://schemas.microsoft.com/office/drawing/2014/main" id="{3B33B4CD-F604-1544-BB0A-B1B15901CB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92071" y="1714520"/>
            <a:ext cx="691588" cy="439042"/>
          </a:xfrm>
          <a:prstGeom prst="rect">
            <a:avLst/>
          </a:prstGeom>
        </p:spPr>
      </p:pic>
      <p:pic>
        <p:nvPicPr>
          <p:cNvPr id="57" name="Picture 56">
            <a:extLst>
              <a:ext uri="{FF2B5EF4-FFF2-40B4-BE49-F238E27FC236}">
                <a16:creationId xmlns:a16="http://schemas.microsoft.com/office/drawing/2014/main" id="{B033E405-6D50-7844-B94C-3477C032A2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19412" y="3753490"/>
            <a:ext cx="1111507" cy="234002"/>
          </a:xfrm>
          <a:prstGeom prst="rect">
            <a:avLst/>
          </a:prstGeom>
        </p:spPr>
      </p:pic>
      <p:pic>
        <p:nvPicPr>
          <p:cNvPr id="58" name="Picture 57">
            <a:extLst>
              <a:ext uri="{FF2B5EF4-FFF2-40B4-BE49-F238E27FC236}">
                <a16:creationId xmlns:a16="http://schemas.microsoft.com/office/drawing/2014/main" id="{190D47B3-7B55-F241-8CB4-82B91BEDC23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51244" y="2820147"/>
            <a:ext cx="928174" cy="639554"/>
          </a:xfrm>
          <a:prstGeom prst="rect">
            <a:avLst/>
          </a:prstGeom>
        </p:spPr>
      </p:pic>
      <p:pic>
        <p:nvPicPr>
          <p:cNvPr id="59" name="Picture 58">
            <a:extLst>
              <a:ext uri="{FF2B5EF4-FFF2-40B4-BE49-F238E27FC236}">
                <a16:creationId xmlns:a16="http://schemas.microsoft.com/office/drawing/2014/main" id="{DDEDEF83-D3DD-BE41-97EA-BD891F94726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36073" y="6116034"/>
            <a:ext cx="797642" cy="607728"/>
          </a:xfrm>
          <a:prstGeom prst="rect">
            <a:avLst/>
          </a:prstGeom>
        </p:spPr>
      </p:pic>
      <p:pic>
        <p:nvPicPr>
          <p:cNvPr id="60" name="Picture 59">
            <a:extLst>
              <a:ext uri="{FF2B5EF4-FFF2-40B4-BE49-F238E27FC236}">
                <a16:creationId xmlns:a16="http://schemas.microsoft.com/office/drawing/2014/main" id="{022C4227-2FE0-6042-A51A-EE52BF31018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65420" y="5651818"/>
            <a:ext cx="1634778" cy="328149"/>
          </a:xfrm>
          <a:prstGeom prst="rect">
            <a:avLst/>
          </a:prstGeom>
        </p:spPr>
      </p:pic>
      <p:pic>
        <p:nvPicPr>
          <p:cNvPr id="61" name="Picture 60">
            <a:extLst>
              <a:ext uri="{FF2B5EF4-FFF2-40B4-BE49-F238E27FC236}">
                <a16:creationId xmlns:a16="http://schemas.microsoft.com/office/drawing/2014/main" id="{23523609-1FFB-7045-8108-A9297F93E3B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25287" y="2246485"/>
            <a:ext cx="714654" cy="591092"/>
          </a:xfrm>
          <a:prstGeom prst="rect">
            <a:avLst/>
          </a:prstGeom>
        </p:spPr>
      </p:pic>
      <p:pic>
        <p:nvPicPr>
          <p:cNvPr id="62" name="Picture 61">
            <a:extLst>
              <a:ext uri="{FF2B5EF4-FFF2-40B4-BE49-F238E27FC236}">
                <a16:creationId xmlns:a16="http://schemas.microsoft.com/office/drawing/2014/main" id="{CEBDB6EF-0D83-854E-9AA5-43C9986A5A5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74943" y="4591511"/>
            <a:ext cx="1210752" cy="549268"/>
          </a:xfrm>
          <a:prstGeom prst="rect">
            <a:avLst/>
          </a:prstGeom>
        </p:spPr>
      </p:pic>
      <p:pic>
        <p:nvPicPr>
          <p:cNvPr id="63" name="Picture 62">
            <a:extLst>
              <a:ext uri="{FF2B5EF4-FFF2-40B4-BE49-F238E27FC236}">
                <a16:creationId xmlns:a16="http://schemas.microsoft.com/office/drawing/2014/main" id="{CC824083-E808-C94B-BC74-3A284D05AB1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0208" y="5033568"/>
            <a:ext cx="1199474" cy="323752"/>
          </a:xfrm>
          <a:prstGeom prst="rect">
            <a:avLst/>
          </a:prstGeom>
        </p:spPr>
      </p:pic>
      <p:pic>
        <p:nvPicPr>
          <p:cNvPr id="64" name="Picture 63">
            <a:extLst>
              <a:ext uri="{FF2B5EF4-FFF2-40B4-BE49-F238E27FC236}">
                <a16:creationId xmlns:a16="http://schemas.microsoft.com/office/drawing/2014/main" id="{41DF5750-3D17-9647-A0C9-AD14171F907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900198" y="6143216"/>
            <a:ext cx="1099341" cy="606123"/>
          </a:xfrm>
          <a:prstGeom prst="rect">
            <a:avLst/>
          </a:prstGeom>
        </p:spPr>
      </p:pic>
      <p:pic>
        <p:nvPicPr>
          <p:cNvPr id="65" name="Picture 64">
            <a:extLst>
              <a:ext uri="{FF2B5EF4-FFF2-40B4-BE49-F238E27FC236}">
                <a16:creationId xmlns:a16="http://schemas.microsoft.com/office/drawing/2014/main" id="{74FCDCF1-2AA7-4C48-AB46-4B62A09875F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283558" y="2551459"/>
            <a:ext cx="982949" cy="436866"/>
          </a:xfrm>
          <a:prstGeom prst="rect">
            <a:avLst/>
          </a:prstGeom>
        </p:spPr>
      </p:pic>
      <p:pic>
        <p:nvPicPr>
          <p:cNvPr id="66" name="Picture 65">
            <a:extLst>
              <a:ext uri="{FF2B5EF4-FFF2-40B4-BE49-F238E27FC236}">
                <a16:creationId xmlns:a16="http://schemas.microsoft.com/office/drawing/2014/main" id="{109081F5-76BC-CE4E-945E-22CC8909935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146910" y="3626290"/>
            <a:ext cx="730502" cy="687213"/>
          </a:xfrm>
          <a:prstGeom prst="rect">
            <a:avLst/>
          </a:prstGeom>
        </p:spPr>
      </p:pic>
      <p:pic>
        <p:nvPicPr>
          <p:cNvPr id="67" name="Picture 66">
            <a:extLst>
              <a:ext uri="{FF2B5EF4-FFF2-40B4-BE49-F238E27FC236}">
                <a16:creationId xmlns:a16="http://schemas.microsoft.com/office/drawing/2014/main" id="{871B06D2-416A-4849-9DE2-695883C03F02}"/>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371902" y="2827562"/>
            <a:ext cx="539678" cy="592214"/>
          </a:xfrm>
          <a:prstGeom prst="rect">
            <a:avLst/>
          </a:prstGeom>
        </p:spPr>
      </p:pic>
      <p:pic>
        <p:nvPicPr>
          <p:cNvPr id="68" name="Picture 67">
            <a:extLst>
              <a:ext uri="{FF2B5EF4-FFF2-40B4-BE49-F238E27FC236}">
                <a16:creationId xmlns:a16="http://schemas.microsoft.com/office/drawing/2014/main" id="{D62E3EB8-2895-F441-B66F-B3CC7DD73EC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215933" y="5524985"/>
            <a:ext cx="925785" cy="479359"/>
          </a:xfrm>
          <a:prstGeom prst="rect">
            <a:avLst/>
          </a:prstGeom>
        </p:spPr>
      </p:pic>
      <p:pic>
        <p:nvPicPr>
          <p:cNvPr id="69" name="Picture 68">
            <a:extLst>
              <a:ext uri="{FF2B5EF4-FFF2-40B4-BE49-F238E27FC236}">
                <a16:creationId xmlns:a16="http://schemas.microsoft.com/office/drawing/2014/main" id="{1A0A2571-7534-1846-9E1A-09BA3DE3F5F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441260" y="4510409"/>
            <a:ext cx="939889" cy="460298"/>
          </a:xfrm>
          <a:prstGeom prst="rect">
            <a:avLst/>
          </a:prstGeom>
        </p:spPr>
      </p:pic>
      <p:pic>
        <p:nvPicPr>
          <p:cNvPr id="70" name="Picture 69">
            <a:extLst>
              <a:ext uri="{FF2B5EF4-FFF2-40B4-BE49-F238E27FC236}">
                <a16:creationId xmlns:a16="http://schemas.microsoft.com/office/drawing/2014/main" id="{40F1B0EE-4418-BF4E-A563-C89B657BAC2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097185" y="4138835"/>
            <a:ext cx="1178075" cy="259352"/>
          </a:xfrm>
          <a:prstGeom prst="rect">
            <a:avLst/>
          </a:prstGeom>
        </p:spPr>
      </p:pic>
      <p:pic>
        <p:nvPicPr>
          <p:cNvPr id="71" name="Picture 70">
            <a:extLst>
              <a:ext uri="{FF2B5EF4-FFF2-40B4-BE49-F238E27FC236}">
                <a16:creationId xmlns:a16="http://schemas.microsoft.com/office/drawing/2014/main" id="{D3ED76E4-E80D-6C43-BBAF-7E8BEA3C407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740968" y="1382447"/>
            <a:ext cx="806461" cy="713765"/>
          </a:xfrm>
          <a:prstGeom prst="rect">
            <a:avLst/>
          </a:prstGeom>
        </p:spPr>
      </p:pic>
      <p:grpSp>
        <p:nvGrpSpPr>
          <p:cNvPr id="21" name="Group 20">
            <a:extLst>
              <a:ext uri="{FF2B5EF4-FFF2-40B4-BE49-F238E27FC236}">
                <a16:creationId xmlns:a16="http://schemas.microsoft.com/office/drawing/2014/main" id="{0B78D8C8-0C30-7B4F-8480-78FAC4136042}"/>
              </a:ext>
            </a:extLst>
          </p:cNvPr>
          <p:cNvGrpSpPr/>
          <p:nvPr/>
        </p:nvGrpSpPr>
        <p:grpSpPr>
          <a:xfrm>
            <a:off x="37288" y="1382447"/>
            <a:ext cx="9128664" cy="5252731"/>
            <a:chOff x="-349234" y="1529069"/>
            <a:chExt cx="9128664" cy="5252731"/>
          </a:xfrm>
        </p:grpSpPr>
        <p:grpSp>
          <p:nvGrpSpPr>
            <p:cNvPr id="7" name="Group 6">
              <a:extLst>
                <a:ext uri="{FF2B5EF4-FFF2-40B4-BE49-F238E27FC236}">
                  <a16:creationId xmlns:a16="http://schemas.microsoft.com/office/drawing/2014/main" id="{F8E21278-1D6A-CC46-949F-DE7060AF54D1}"/>
                </a:ext>
              </a:extLst>
            </p:cNvPr>
            <p:cNvGrpSpPr/>
            <p:nvPr/>
          </p:nvGrpSpPr>
          <p:grpSpPr>
            <a:xfrm>
              <a:off x="-349234" y="1529069"/>
              <a:ext cx="9128664" cy="5252731"/>
              <a:chOff x="1602928" y="1316491"/>
              <a:chExt cx="8610135" cy="5143100"/>
            </a:xfrm>
          </p:grpSpPr>
          <p:pic>
            <p:nvPicPr>
              <p:cNvPr id="3" name="Picture 2"/>
              <p:cNvPicPr>
                <a:picLocks noChangeAspect="1"/>
              </p:cNvPicPr>
              <p:nvPr/>
            </p:nvPicPr>
            <p:blipFill>
              <a:blip r:embed="rId24"/>
              <a:stretch>
                <a:fillRect/>
              </a:stretch>
            </p:blipFill>
            <p:spPr>
              <a:xfrm>
                <a:off x="2384703" y="1366665"/>
                <a:ext cx="6840731" cy="5092926"/>
              </a:xfrm>
              <a:prstGeom prst="rect">
                <a:avLst/>
              </a:prstGeom>
            </p:spPr>
          </p:pic>
          <p:sp>
            <p:nvSpPr>
              <p:cNvPr id="4" name="Rectangle 3"/>
              <p:cNvSpPr/>
              <p:nvPr/>
            </p:nvSpPr>
            <p:spPr>
              <a:xfrm>
                <a:off x="2404087" y="4912264"/>
                <a:ext cx="1784391" cy="1521305"/>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6" name="Rectangle 5"/>
              <p:cNvSpPr/>
              <p:nvPr/>
            </p:nvSpPr>
            <p:spPr>
              <a:xfrm>
                <a:off x="4076731" y="5536800"/>
                <a:ext cx="1784391" cy="898059"/>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8" name="Oval 7"/>
              <p:cNvSpPr/>
              <p:nvPr/>
            </p:nvSpPr>
            <p:spPr>
              <a:xfrm>
                <a:off x="2949146" y="3197475"/>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9" name="Oval 8"/>
              <p:cNvSpPr/>
              <p:nvPr/>
            </p:nvSpPr>
            <p:spPr>
              <a:xfrm>
                <a:off x="7312733" y="3816761"/>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10" name="Oval 9"/>
              <p:cNvSpPr/>
              <p:nvPr/>
            </p:nvSpPr>
            <p:spPr>
              <a:xfrm>
                <a:off x="8489376" y="2859250"/>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11" name="Oval 10"/>
              <p:cNvSpPr/>
              <p:nvPr/>
            </p:nvSpPr>
            <p:spPr>
              <a:xfrm>
                <a:off x="8308354" y="2635354"/>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12" name="Oval 11"/>
              <p:cNvSpPr/>
              <p:nvPr/>
            </p:nvSpPr>
            <p:spPr>
              <a:xfrm>
                <a:off x="4659329" y="4007311"/>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13" name="Oval 12"/>
              <p:cNvSpPr/>
              <p:nvPr/>
            </p:nvSpPr>
            <p:spPr>
              <a:xfrm>
                <a:off x="4754604" y="3811998"/>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14" name="Oval 13"/>
              <p:cNvSpPr/>
              <p:nvPr/>
            </p:nvSpPr>
            <p:spPr>
              <a:xfrm>
                <a:off x="3654180" y="3592866"/>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15" name="Oval 14"/>
              <p:cNvSpPr/>
              <p:nvPr/>
            </p:nvSpPr>
            <p:spPr>
              <a:xfrm>
                <a:off x="7760524" y="4154987"/>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sp>
            <p:nvSpPr>
              <p:cNvPr id="16" name="Oval 15"/>
              <p:cNvSpPr/>
              <p:nvPr/>
            </p:nvSpPr>
            <p:spPr>
              <a:xfrm>
                <a:off x="8136860" y="3316569"/>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pic>
            <p:nvPicPr>
              <p:cNvPr id="18" name="Picture 17"/>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8879216" y="3644566"/>
                <a:ext cx="762198" cy="305271"/>
              </a:xfrm>
              <a:prstGeom prst="rect">
                <a:avLst/>
              </a:prstGeom>
            </p:spPr>
          </p:pic>
          <p:cxnSp>
            <p:nvCxnSpPr>
              <p:cNvPr id="20" name="Straight Connector 19"/>
              <p:cNvCxnSpPr>
                <a:stCxn id="16" idx="5"/>
              </p:cNvCxnSpPr>
              <p:nvPr/>
            </p:nvCxnSpPr>
            <p:spPr>
              <a:xfrm>
                <a:off x="8191993" y="3371699"/>
                <a:ext cx="744388" cy="3494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602928" y="2876407"/>
                <a:ext cx="1178701" cy="215956"/>
              </a:xfrm>
              <a:prstGeom prst="rect">
                <a:avLst/>
              </a:prstGeom>
            </p:spPr>
          </p:pic>
          <p:cxnSp>
            <p:nvCxnSpPr>
              <p:cNvPr id="24" name="Straight Connector 23"/>
              <p:cNvCxnSpPr>
                <a:stCxn id="8" idx="1"/>
              </p:cNvCxnSpPr>
              <p:nvPr/>
            </p:nvCxnSpPr>
            <p:spPr>
              <a:xfrm flipH="1" flipV="1">
                <a:off x="2629189" y="3009791"/>
                <a:ext cx="329416" cy="1971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2130115" y="3848210"/>
                <a:ext cx="797602" cy="330286"/>
              </a:xfrm>
              <a:prstGeom prst="rect">
                <a:avLst/>
              </a:prstGeom>
            </p:spPr>
          </p:pic>
          <p:cxnSp>
            <p:nvCxnSpPr>
              <p:cNvPr id="28" name="Straight Connector 27"/>
              <p:cNvCxnSpPr>
                <a:endCxn id="14" idx="3"/>
              </p:cNvCxnSpPr>
              <p:nvPr/>
            </p:nvCxnSpPr>
            <p:spPr>
              <a:xfrm flipV="1">
                <a:off x="2845146" y="3647996"/>
                <a:ext cx="818493" cy="2891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14" idx="3"/>
              </p:cNvCxnSpPr>
              <p:nvPr/>
            </p:nvCxnSpPr>
            <p:spPr>
              <a:xfrm flipV="1">
                <a:off x="3181782" y="3647996"/>
                <a:ext cx="481856" cy="7401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3489368" y="4591353"/>
                <a:ext cx="835712" cy="330286"/>
              </a:xfrm>
              <a:prstGeom prst="rect">
                <a:avLst/>
              </a:prstGeom>
            </p:spPr>
          </p:pic>
          <p:cxnSp>
            <p:nvCxnSpPr>
              <p:cNvPr id="34" name="Straight Connector 33"/>
              <p:cNvCxnSpPr/>
              <p:nvPr/>
            </p:nvCxnSpPr>
            <p:spPr>
              <a:xfrm flipV="1">
                <a:off x="4051960" y="4052309"/>
                <a:ext cx="639127" cy="5771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4509277" y="5093134"/>
                <a:ext cx="793957" cy="336638"/>
              </a:xfrm>
              <a:prstGeom prst="rect">
                <a:avLst/>
              </a:prstGeom>
            </p:spPr>
          </p:pic>
          <p:cxnSp>
            <p:nvCxnSpPr>
              <p:cNvPr id="37" name="Straight Connector 36"/>
              <p:cNvCxnSpPr/>
              <p:nvPr/>
            </p:nvCxnSpPr>
            <p:spPr>
              <a:xfrm>
                <a:off x="4795822" y="3867128"/>
                <a:ext cx="11985" cy="122600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6884797" y="4851772"/>
                <a:ext cx="635166" cy="304879"/>
              </a:xfrm>
              <a:prstGeom prst="rect">
                <a:avLst/>
              </a:prstGeom>
            </p:spPr>
          </p:pic>
          <p:cxnSp>
            <p:nvCxnSpPr>
              <p:cNvPr id="40" name="Straight Connector 39"/>
              <p:cNvCxnSpPr/>
              <p:nvPr/>
            </p:nvCxnSpPr>
            <p:spPr>
              <a:xfrm flipH="1">
                <a:off x="7227788" y="3868110"/>
                <a:ext cx="110351" cy="10027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1" name="Picture 7" descr="Red Transperent"/>
              <p:cNvPicPr>
                <a:picLocks noChangeAspect="1" noChangeArrowheads="1"/>
              </p:cNvPicPr>
              <p:nvPr/>
            </p:nvPicPr>
            <p:blipFill>
              <a:blip r:embed="rId31" cstate="screen">
                <a:extLst>
                  <a:ext uri="{28A0092B-C50C-407E-A947-70E740481C1C}">
                    <a14:useLocalDpi xmlns:a14="http://schemas.microsoft.com/office/drawing/2010/main"/>
                  </a:ext>
                </a:extLst>
              </a:blip>
              <a:srcRect l="-1332"/>
              <a:stretch>
                <a:fillRect/>
              </a:stretch>
            </p:blipFill>
            <p:spPr bwMode="auto">
              <a:xfrm>
                <a:off x="7296704" y="1847653"/>
                <a:ext cx="1106139" cy="152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3" name="Straight Connector 42"/>
              <p:cNvCxnSpPr/>
              <p:nvPr/>
            </p:nvCxnSpPr>
            <p:spPr>
              <a:xfrm>
                <a:off x="7951875" y="2018934"/>
                <a:ext cx="369720" cy="62912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8923679" y="3012559"/>
                <a:ext cx="870177" cy="298957"/>
              </a:xfrm>
              <a:prstGeom prst="rect">
                <a:avLst/>
              </a:prstGeom>
            </p:spPr>
          </p:pic>
          <p:cxnSp>
            <p:nvCxnSpPr>
              <p:cNvPr id="47" name="Straight Connector 46"/>
              <p:cNvCxnSpPr>
                <a:stCxn id="10" idx="5"/>
              </p:cNvCxnSpPr>
              <p:nvPr/>
            </p:nvCxnSpPr>
            <p:spPr>
              <a:xfrm>
                <a:off x="8544510" y="2914380"/>
                <a:ext cx="366464" cy="158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8" name="Picture 47" descr="Screen Shot 2016-05-23 at 6.00.56 PM.png"/>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8294865" y="4393523"/>
                <a:ext cx="927341" cy="147017"/>
              </a:xfrm>
              <a:prstGeom prst="rect">
                <a:avLst/>
              </a:prstGeom>
            </p:spPr>
          </p:pic>
          <p:cxnSp>
            <p:nvCxnSpPr>
              <p:cNvPr id="50" name="Straight Connector 49"/>
              <p:cNvCxnSpPr>
                <a:stCxn id="15" idx="5"/>
              </p:cNvCxnSpPr>
              <p:nvPr/>
            </p:nvCxnSpPr>
            <p:spPr>
              <a:xfrm>
                <a:off x="7815658" y="4210116"/>
                <a:ext cx="466503" cy="2033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7993947" y="3797706"/>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cxnSp>
            <p:nvCxnSpPr>
              <p:cNvPr id="39" name="Straight Connector 38"/>
              <p:cNvCxnSpPr/>
              <p:nvPr/>
            </p:nvCxnSpPr>
            <p:spPr>
              <a:xfrm>
                <a:off x="8018568" y="3819628"/>
                <a:ext cx="1594265" cy="3810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2" name="Picture 18"/>
              <p:cNvPicPr>
                <a:picLocks noChangeAspect="1"/>
              </p:cNvPicPr>
              <p:nvPr/>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90879" y="3970323"/>
                <a:ext cx="622184" cy="66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Oval 43"/>
              <p:cNvSpPr/>
              <p:nvPr/>
            </p:nvSpPr>
            <p:spPr>
              <a:xfrm>
                <a:off x="6783957" y="2949761"/>
                <a:ext cx="64593" cy="64588"/>
              </a:xfrm>
              <a:prstGeom prst="ellipse">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cxnSp>
            <p:nvCxnSpPr>
              <p:cNvPr id="46" name="Straight Connector 45"/>
              <p:cNvCxnSpPr/>
              <p:nvPr/>
            </p:nvCxnSpPr>
            <p:spPr>
              <a:xfrm>
                <a:off x="6078136" y="1656890"/>
                <a:ext cx="719062" cy="13055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9" name="Picture 46"/>
              <p:cNvPicPr>
                <a:picLocks noChangeAspect="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5554703" y="1316491"/>
                <a:ext cx="761008" cy="288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 name="Picture 16">
              <a:extLst>
                <a:ext uri="{FF2B5EF4-FFF2-40B4-BE49-F238E27FC236}">
                  <a16:creationId xmlns:a16="http://schemas.microsoft.com/office/drawing/2014/main" id="{627C160D-8B13-DA42-BF83-264B4675887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67102" y="4725116"/>
              <a:ext cx="1369238" cy="359676"/>
            </a:xfrm>
            <a:prstGeom prst="rect">
              <a:avLst/>
            </a:prstGeom>
          </p:spPr>
        </p:pic>
      </p:grpSp>
      <p:pic>
        <p:nvPicPr>
          <p:cNvPr id="19" name="Picture 18">
            <a:extLst>
              <a:ext uri="{FF2B5EF4-FFF2-40B4-BE49-F238E27FC236}">
                <a16:creationId xmlns:a16="http://schemas.microsoft.com/office/drawing/2014/main" id="{1BEEB728-B15A-0846-B50C-DC763B4CB4F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623115" y="6165299"/>
            <a:ext cx="737337" cy="561959"/>
          </a:xfrm>
          <a:prstGeom prst="rect">
            <a:avLst/>
          </a:prstGeom>
        </p:spPr>
      </p:pic>
    </p:spTree>
    <p:extLst>
      <p:ext uri="{BB962C8B-B14F-4D97-AF65-F5344CB8AC3E}">
        <p14:creationId xmlns:p14="http://schemas.microsoft.com/office/powerpoint/2010/main" val="1278658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17" y="121673"/>
            <a:ext cx="10974916" cy="366254"/>
          </a:xfrm>
        </p:spPr>
        <p:txBody>
          <a:bodyPr/>
          <a:lstStyle/>
          <a:p>
            <a:r>
              <a:rPr lang="en-US" dirty="0"/>
              <a:t>NCSP Nuclear Data and Integral Experiment Budget (&gt;2005)</a:t>
            </a:r>
          </a:p>
        </p:txBody>
      </p:sp>
      <p:sp>
        <p:nvSpPr>
          <p:cNvPr id="3" name="Slide Number Placeholder 2"/>
          <p:cNvSpPr>
            <a:spLocks noGrp="1"/>
          </p:cNvSpPr>
          <p:nvPr>
            <p:ph type="sldNum" sz="quarter" idx="4"/>
          </p:nvPr>
        </p:nvSpPr>
        <p:spPr>
          <a:xfrm>
            <a:off x="10793573" y="6660127"/>
            <a:ext cx="1320800" cy="152400"/>
          </a:xfrm>
        </p:spPr>
        <p:txBody>
          <a:bodyPr/>
          <a:lstStyle/>
          <a:p>
            <a:r>
              <a:rPr lang="en-US" dirty="0"/>
              <a:t>Page </a:t>
            </a:r>
            <a:fld id="{675658CD-8464-4987-906E-006271C3A4BE}" type="slidenum">
              <a:rPr lang="en-US" smtClean="0"/>
              <a:pPr/>
              <a:t>5</a:t>
            </a:fld>
            <a:r>
              <a:rPr lang="en-US" dirty="0"/>
              <a:t> of 11</a:t>
            </a:r>
          </a:p>
        </p:txBody>
      </p:sp>
      <p:pic>
        <p:nvPicPr>
          <p:cNvPr id="6" name="Picture 5" descr="Chart, bar chart&#10;&#10;Description automatically generated">
            <a:extLst>
              <a:ext uri="{FF2B5EF4-FFF2-40B4-BE49-F238E27FC236}">
                <a16:creationId xmlns:a16="http://schemas.microsoft.com/office/drawing/2014/main" id="{E27CD18D-A9DA-CD49-9D02-BD8F0953B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250" y="583772"/>
            <a:ext cx="8699500" cy="6311900"/>
          </a:xfrm>
          <a:prstGeom prst="rect">
            <a:avLst/>
          </a:prstGeom>
        </p:spPr>
      </p:pic>
    </p:spTree>
    <p:extLst>
      <p:ext uri="{BB962C8B-B14F-4D97-AF65-F5344CB8AC3E}">
        <p14:creationId xmlns:p14="http://schemas.microsoft.com/office/powerpoint/2010/main" val="1264661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NCSP Integral Experiments</a:t>
            </a:r>
          </a:p>
        </p:txBody>
      </p:sp>
      <p:sp>
        <p:nvSpPr>
          <p:cNvPr id="7" name="Content Placeholder 6"/>
          <p:cNvSpPr>
            <a:spLocks noGrp="1"/>
          </p:cNvSpPr>
          <p:nvPr>
            <p:ph sz="half" idx="1"/>
          </p:nvPr>
        </p:nvSpPr>
        <p:spPr>
          <a:xfrm>
            <a:off x="307996" y="1566963"/>
            <a:ext cx="7295332" cy="3607947"/>
          </a:xfrm>
        </p:spPr>
        <p:txBody>
          <a:bodyPr/>
          <a:lstStyle/>
          <a:p>
            <a:pPr lvl="0"/>
            <a:r>
              <a:rPr lang="en-US" dirty="0"/>
              <a:t>NCSP integral measurements are performed at</a:t>
            </a:r>
          </a:p>
          <a:p>
            <a:pPr lvl="1"/>
            <a:r>
              <a:rPr lang="en-US" sz="1800" dirty="0"/>
              <a:t>Sandia National Laboratories (SNL) and </a:t>
            </a:r>
          </a:p>
          <a:p>
            <a:pPr lvl="1"/>
            <a:r>
              <a:rPr lang="en-US" sz="1800" dirty="0"/>
              <a:t>National Criticality Experiments Research Center (NCERC), currently operated by Los Alamos National Laboratory</a:t>
            </a:r>
          </a:p>
          <a:p>
            <a:pPr lvl="2"/>
            <a:r>
              <a:rPr lang="en-US" sz="1400" dirty="0"/>
              <a:t>NCERC is located at the Nevada National Security Site (NNSS) inside the Device Assembly Facility (DAF)</a:t>
            </a:r>
          </a:p>
          <a:p>
            <a:pPr lvl="0"/>
            <a:r>
              <a:rPr lang="en-US" dirty="0"/>
              <a:t>Types of experiments that can be performed</a:t>
            </a:r>
          </a:p>
          <a:p>
            <a:pPr lvl="1"/>
            <a:r>
              <a:rPr lang="en-US" sz="1800" dirty="0"/>
              <a:t>Subcritical</a:t>
            </a:r>
          </a:p>
          <a:p>
            <a:pPr lvl="2"/>
            <a:r>
              <a:rPr lang="en-US" sz="1600" dirty="0"/>
              <a:t>Rocky Flats shells, </a:t>
            </a:r>
            <a:r>
              <a:rPr lang="en-US" sz="1600" dirty="0" err="1"/>
              <a:t>BeRP</a:t>
            </a:r>
            <a:r>
              <a:rPr lang="en-US" sz="1600" dirty="0"/>
              <a:t> ball, Np-237 sphere, TACS shells, etc.</a:t>
            </a:r>
          </a:p>
          <a:p>
            <a:pPr lvl="1"/>
            <a:r>
              <a:rPr lang="en-US" sz="1800" dirty="0"/>
              <a:t>Critical/Delayed Supercritical</a:t>
            </a:r>
          </a:p>
          <a:p>
            <a:pPr lvl="2"/>
            <a:r>
              <a:rPr lang="en-US" sz="1600" dirty="0"/>
              <a:t>NCERC: Planet, Comet, Godiva IV, Flattop</a:t>
            </a:r>
          </a:p>
          <a:p>
            <a:pPr lvl="2"/>
            <a:r>
              <a:rPr lang="en-US" sz="1600" dirty="0"/>
              <a:t>Sandia: Sandia Pulse Reactor critical assembly (2 fuel types, currently)</a:t>
            </a:r>
          </a:p>
          <a:p>
            <a:pPr lvl="1"/>
            <a:r>
              <a:rPr lang="en-US" sz="1800" dirty="0"/>
              <a:t>Prompt Supercritical</a:t>
            </a:r>
          </a:p>
          <a:p>
            <a:pPr lvl="2"/>
            <a:r>
              <a:rPr lang="en-US" sz="1600" dirty="0"/>
              <a:t>NCERC: Godiva IV (&lt; 300 deg. C pulse)</a:t>
            </a:r>
          </a:p>
          <a:p>
            <a:endParaRPr lang="en-US" dirty="0"/>
          </a:p>
        </p:txBody>
      </p:sp>
      <p:sp>
        <p:nvSpPr>
          <p:cNvPr id="5" name="Slide Number Placeholder 4"/>
          <p:cNvSpPr>
            <a:spLocks noGrp="1"/>
          </p:cNvSpPr>
          <p:nvPr>
            <p:ph type="sldNum" sz="quarter" idx="4"/>
          </p:nvPr>
        </p:nvSpPr>
        <p:spPr/>
        <p:txBody>
          <a:bodyPr/>
          <a:lstStyle/>
          <a:p>
            <a:r>
              <a:rPr lang="en-US" dirty="0"/>
              <a:t>Page </a:t>
            </a:r>
            <a:fld id="{675658CD-8464-4987-906E-006271C3A4BE}" type="slidenum">
              <a:rPr lang="en-US" smtClean="0"/>
              <a:pPr/>
              <a:t>6</a:t>
            </a:fld>
            <a:r>
              <a:rPr lang="en-US" dirty="0"/>
              <a:t> of 12</a:t>
            </a:r>
          </a:p>
        </p:txBody>
      </p:sp>
      <p:grpSp>
        <p:nvGrpSpPr>
          <p:cNvPr id="9" name="Group 8"/>
          <p:cNvGrpSpPr/>
          <p:nvPr/>
        </p:nvGrpSpPr>
        <p:grpSpPr>
          <a:xfrm>
            <a:off x="8442110" y="1479213"/>
            <a:ext cx="3140290" cy="4417765"/>
            <a:chOff x="8655923" y="831038"/>
            <a:chExt cx="3140290" cy="4417765"/>
          </a:xfrm>
        </p:grpSpPr>
        <p:pic>
          <p:nvPicPr>
            <p:cNvPr id="10" name="Picture 9">
              <a:extLst>
                <a:ext uri="{FF2B5EF4-FFF2-40B4-BE49-F238E27FC236}">
                  <a16:creationId xmlns:a16="http://schemas.microsoft.com/office/drawing/2014/main" id="{B638C028-332F-CF47-BD52-EA7C6E16BF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5923" y="3027627"/>
              <a:ext cx="3140289" cy="2221176"/>
            </a:xfrm>
            <a:prstGeom prst="rect">
              <a:avLst/>
            </a:prstGeom>
          </p:spPr>
        </p:pic>
        <p:pic>
          <p:nvPicPr>
            <p:cNvPr id="11" name="Picture 10">
              <a:extLst>
                <a:ext uri="{FF2B5EF4-FFF2-40B4-BE49-F238E27FC236}">
                  <a16:creationId xmlns:a16="http://schemas.microsoft.com/office/drawing/2014/main" id="{A579CF7A-8E04-5744-B792-F5752E706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5923" y="1117270"/>
              <a:ext cx="3140289" cy="1501307"/>
            </a:xfrm>
            <a:prstGeom prst="rect">
              <a:avLst/>
            </a:prstGeom>
          </p:spPr>
        </p:pic>
        <p:sp>
          <p:nvSpPr>
            <p:cNvPr id="12" name="TextBox 11">
              <a:extLst>
                <a:ext uri="{FF2B5EF4-FFF2-40B4-BE49-F238E27FC236}">
                  <a16:creationId xmlns:a16="http://schemas.microsoft.com/office/drawing/2014/main" id="{ACCBA0C8-9756-194F-8B0E-196DE3B44EAF}"/>
                </a:ext>
              </a:extLst>
            </p:cNvPr>
            <p:cNvSpPr txBox="1"/>
            <p:nvPr/>
          </p:nvSpPr>
          <p:spPr>
            <a:xfrm>
              <a:off x="8655924" y="831038"/>
              <a:ext cx="3140289" cy="286232"/>
            </a:xfrm>
            <a:prstGeom prst="rect">
              <a:avLst/>
            </a:prstGeom>
            <a:noFill/>
          </p:spPr>
          <p:txBody>
            <a:bodyPr wrap="square" rtlCol="0">
              <a:spAutoFit/>
            </a:bodyPr>
            <a:lstStyle/>
            <a:p>
              <a:pPr algn="ctr">
                <a:lnSpc>
                  <a:spcPct val="90000"/>
                </a:lnSpc>
              </a:pPr>
              <a:r>
                <a:rPr lang="en-US" sz="1400" b="1" dirty="0">
                  <a:latin typeface="+mn-lt"/>
                </a:rPr>
                <a:t>DAF/NCERC</a:t>
              </a:r>
            </a:p>
          </p:txBody>
        </p:sp>
        <p:sp>
          <p:nvSpPr>
            <p:cNvPr id="13" name="TextBox 12">
              <a:extLst>
                <a:ext uri="{FF2B5EF4-FFF2-40B4-BE49-F238E27FC236}">
                  <a16:creationId xmlns:a16="http://schemas.microsoft.com/office/drawing/2014/main" id="{8A3D10BB-66E6-E143-B3B3-BDC9625F41AF}"/>
                </a:ext>
              </a:extLst>
            </p:cNvPr>
            <p:cNvSpPr txBox="1"/>
            <p:nvPr/>
          </p:nvSpPr>
          <p:spPr>
            <a:xfrm>
              <a:off x="8655924" y="2741395"/>
              <a:ext cx="3140288" cy="286232"/>
            </a:xfrm>
            <a:prstGeom prst="rect">
              <a:avLst/>
            </a:prstGeom>
            <a:noFill/>
          </p:spPr>
          <p:txBody>
            <a:bodyPr wrap="square" rtlCol="0">
              <a:spAutoFit/>
            </a:bodyPr>
            <a:lstStyle/>
            <a:p>
              <a:pPr algn="ctr">
                <a:lnSpc>
                  <a:spcPct val="90000"/>
                </a:lnSpc>
              </a:pPr>
              <a:r>
                <a:rPr lang="en-US" sz="1400" b="1" dirty="0">
                  <a:latin typeface="+mn-lt"/>
                </a:rPr>
                <a:t>SNL/TA-V/SPR Facility</a:t>
              </a:r>
            </a:p>
          </p:txBody>
        </p:sp>
      </p:grpSp>
      <p:grpSp>
        <p:nvGrpSpPr>
          <p:cNvPr id="19" name="Group 18">
            <a:extLst>
              <a:ext uri="{FF2B5EF4-FFF2-40B4-BE49-F238E27FC236}">
                <a16:creationId xmlns:a16="http://schemas.microsoft.com/office/drawing/2014/main" id="{EC6C6D68-14D6-B243-9237-36D61809DE0E}"/>
              </a:ext>
            </a:extLst>
          </p:cNvPr>
          <p:cNvGrpSpPr>
            <a:grpSpLocks noChangeAspect="1"/>
          </p:cNvGrpSpPr>
          <p:nvPr/>
        </p:nvGrpSpPr>
        <p:grpSpPr>
          <a:xfrm>
            <a:off x="1828800" y="5653831"/>
            <a:ext cx="7472769" cy="1124651"/>
            <a:chOff x="825501" y="5273843"/>
            <a:chExt cx="9990416" cy="1503557"/>
          </a:xfrm>
        </p:grpSpPr>
        <p:sp>
          <p:nvSpPr>
            <p:cNvPr id="20" name="Rectangle 19">
              <a:extLst>
                <a:ext uri="{FF2B5EF4-FFF2-40B4-BE49-F238E27FC236}">
                  <a16:creationId xmlns:a16="http://schemas.microsoft.com/office/drawing/2014/main" id="{987457BF-37E5-A64C-8BE8-602C45952A30}"/>
                </a:ext>
              </a:extLst>
            </p:cNvPr>
            <p:cNvSpPr/>
            <p:nvPr/>
          </p:nvSpPr>
          <p:spPr>
            <a:xfrm>
              <a:off x="1485484" y="5918506"/>
              <a:ext cx="9318566" cy="299258"/>
            </a:xfrm>
            <a:prstGeom prst="rect">
              <a:avLst/>
            </a:prstGeom>
            <a:gradFill flip="none" rotWithShape="1">
              <a:gsLst>
                <a:gs pos="22000">
                  <a:srgbClr val="E62922"/>
                </a:gs>
                <a:gs pos="5000">
                  <a:srgbClr val="FF0000"/>
                </a:gs>
                <a:gs pos="50000">
                  <a:srgbClr val="FF0000">
                    <a:alpha val="56000"/>
                    <a:lumMod val="97000"/>
                    <a:lumOff val="3000"/>
                  </a:srgbClr>
                </a:gs>
                <a:gs pos="100000">
                  <a:srgbClr val="FF0000">
                    <a:alpha val="0"/>
                    <a:lumMod val="60000"/>
                    <a:lumOff val="40000"/>
                  </a:srgbClr>
                </a:gs>
              </a:gsLst>
              <a:lin ang="10800000" scaled="1"/>
              <a:tileRect/>
            </a:gra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1" name="TextBox 20">
              <a:extLst>
                <a:ext uri="{FF2B5EF4-FFF2-40B4-BE49-F238E27FC236}">
                  <a16:creationId xmlns:a16="http://schemas.microsoft.com/office/drawing/2014/main" id="{66FE9405-0230-F744-9467-2B98F53DABD1}"/>
                </a:ext>
              </a:extLst>
            </p:cNvPr>
            <p:cNvSpPr txBox="1"/>
            <p:nvPr/>
          </p:nvSpPr>
          <p:spPr>
            <a:xfrm>
              <a:off x="825501" y="5876801"/>
              <a:ext cx="659983" cy="382666"/>
            </a:xfrm>
            <a:prstGeom prst="rect">
              <a:avLst/>
            </a:prstGeom>
            <a:noFill/>
          </p:spPr>
          <p:txBody>
            <a:bodyPr wrap="square" rtlCol="0">
              <a:spAutoFit/>
            </a:bodyPr>
            <a:lstStyle/>
            <a:p>
              <a:pPr algn="l">
                <a:lnSpc>
                  <a:spcPct val="90000"/>
                </a:lnSpc>
              </a:pPr>
              <a:r>
                <a:rPr lang="en-US" sz="1400" i="1" dirty="0">
                  <a:solidFill>
                    <a:srgbClr val="A04942"/>
                  </a:solidFill>
                  <a:latin typeface="+mn-lt"/>
                </a:rPr>
                <a:t>k</a:t>
              </a:r>
              <a:r>
                <a:rPr lang="en-US" sz="1400" i="1" baseline="-25000" dirty="0">
                  <a:solidFill>
                    <a:srgbClr val="A04942"/>
                  </a:solidFill>
                  <a:latin typeface="+mn-lt"/>
                </a:rPr>
                <a:t>eff</a:t>
              </a:r>
            </a:p>
          </p:txBody>
        </p:sp>
        <p:cxnSp>
          <p:nvCxnSpPr>
            <p:cNvPr id="22" name="Straight Arrow Connector 21">
              <a:extLst>
                <a:ext uri="{FF2B5EF4-FFF2-40B4-BE49-F238E27FC236}">
                  <a16:creationId xmlns:a16="http://schemas.microsoft.com/office/drawing/2014/main" id="{059131E7-62B9-0845-8099-B002DE6FA05F}"/>
                </a:ext>
              </a:extLst>
            </p:cNvPr>
            <p:cNvCxnSpPr/>
            <p:nvPr/>
          </p:nvCxnSpPr>
          <p:spPr>
            <a:xfrm>
              <a:off x="2604052" y="6068135"/>
              <a:ext cx="7981122" cy="0"/>
            </a:xfrm>
            <a:prstGeom prst="straightConnector1">
              <a:avLst/>
            </a:prstGeom>
            <a:ln w="38100">
              <a:solidFill>
                <a:schemeClr val="bg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F130772-F584-8648-A84B-1E37D50136C0}"/>
                </a:ext>
              </a:extLst>
            </p:cNvPr>
            <p:cNvCxnSpPr>
              <a:cxnSpLocks/>
            </p:cNvCxnSpPr>
            <p:nvPr/>
          </p:nvCxnSpPr>
          <p:spPr>
            <a:xfrm>
              <a:off x="6360430" y="5794512"/>
              <a:ext cx="0" cy="786071"/>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E3DB7E-1456-B149-83DF-4D2714545341}"/>
                </a:ext>
              </a:extLst>
            </p:cNvPr>
            <p:cNvCxnSpPr>
              <a:cxnSpLocks/>
            </p:cNvCxnSpPr>
            <p:nvPr/>
          </p:nvCxnSpPr>
          <p:spPr>
            <a:xfrm>
              <a:off x="6583017" y="5794512"/>
              <a:ext cx="0" cy="786071"/>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C3D9DEB-DB14-A14B-8138-27FE0D3C9084}"/>
                </a:ext>
              </a:extLst>
            </p:cNvPr>
            <p:cNvSpPr txBox="1"/>
            <p:nvPr/>
          </p:nvSpPr>
          <p:spPr>
            <a:xfrm>
              <a:off x="2391381" y="6249544"/>
              <a:ext cx="2244223" cy="382666"/>
            </a:xfrm>
            <a:prstGeom prst="rect">
              <a:avLst/>
            </a:prstGeom>
            <a:noFill/>
          </p:spPr>
          <p:txBody>
            <a:bodyPr wrap="none" rtlCol="0">
              <a:spAutoFit/>
            </a:bodyPr>
            <a:lstStyle/>
            <a:p>
              <a:pPr algn="l">
                <a:lnSpc>
                  <a:spcPct val="90000"/>
                </a:lnSpc>
              </a:pPr>
              <a:r>
                <a:rPr lang="en-US" sz="1400" dirty="0">
                  <a:solidFill>
                    <a:srgbClr val="A04942"/>
                  </a:solidFill>
                  <a:latin typeface="+mn-lt"/>
                </a:rPr>
                <a:t>Subcritical Regime</a:t>
              </a:r>
            </a:p>
          </p:txBody>
        </p:sp>
        <p:cxnSp>
          <p:nvCxnSpPr>
            <p:cNvPr id="26" name="Straight Arrow Connector 25">
              <a:extLst>
                <a:ext uri="{FF2B5EF4-FFF2-40B4-BE49-F238E27FC236}">
                  <a16:creationId xmlns:a16="http://schemas.microsoft.com/office/drawing/2014/main" id="{09B58790-43EE-CA48-8FDC-F8321EFE659B}"/>
                </a:ext>
              </a:extLst>
            </p:cNvPr>
            <p:cNvCxnSpPr>
              <a:cxnSpLocks/>
              <a:stCxn id="25" idx="3"/>
            </p:cNvCxnSpPr>
            <p:nvPr/>
          </p:nvCxnSpPr>
          <p:spPr>
            <a:xfrm flipV="1">
              <a:off x="4635604" y="6409768"/>
              <a:ext cx="1655253" cy="31109"/>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EE01507-6317-FB47-A08F-27C68217598A}"/>
                </a:ext>
              </a:extLst>
            </p:cNvPr>
            <p:cNvSpPr txBox="1"/>
            <p:nvPr/>
          </p:nvSpPr>
          <p:spPr>
            <a:xfrm>
              <a:off x="5166972" y="5273843"/>
              <a:ext cx="2816423" cy="382666"/>
            </a:xfrm>
            <a:prstGeom prst="rect">
              <a:avLst/>
            </a:prstGeom>
            <a:noFill/>
          </p:spPr>
          <p:txBody>
            <a:bodyPr wrap="none" rtlCol="0">
              <a:spAutoFit/>
            </a:bodyPr>
            <a:lstStyle/>
            <a:p>
              <a:pPr algn="l">
                <a:lnSpc>
                  <a:spcPct val="90000"/>
                </a:lnSpc>
              </a:pPr>
              <a:r>
                <a:rPr lang="en-US" sz="1400" dirty="0">
                  <a:solidFill>
                    <a:srgbClr val="A04942"/>
                  </a:solidFill>
                  <a:latin typeface="+mn-lt"/>
                </a:rPr>
                <a:t>Delayed Critical Regime</a:t>
              </a:r>
            </a:p>
          </p:txBody>
        </p:sp>
        <p:cxnSp>
          <p:nvCxnSpPr>
            <p:cNvPr id="28" name="Straight Arrow Connector 27">
              <a:extLst>
                <a:ext uri="{FF2B5EF4-FFF2-40B4-BE49-F238E27FC236}">
                  <a16:creationId xmlns:a16="http://schemas.microsoft.com/office/drawing/2014/main" id="{555156CF-896E-244E-9A2F-4584D528EA22}"/>
                </a:ext>
              </a:extLst>
            </p:cNvPr>
            <p:cNvCxnSpPr/>
            <p:nvPr/>
          </p:nvCxnSpPr>
          <p:spPr>
            <a:xfrm>
              <a:off x="6470374" y="5516217"/>
              <a:ext cx="0" cy="397566"/>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F1A5AEA-8E80-1B4D-828E-8C6AB32FAAC2}"/>
                </a:ext>
              </a:extLst>
            </p:cNvPr>
            <p:cNvSpPr txBox="1"/>
            <p:nvPr/>
          </p:nvSpPr>
          <p:spPr>
            <a:xfrm>
              <a:off x="7521590" y="6238951"/>
              <a:ext cx="3294327" cy="382666"/>
            </a:xfrm>
            <a:prstGeom prst="rect">
              <a:avLst/>
            </a:prstGeom>
            <a:noFill/>
          </p:spPr>
          <p:txBody>
            <a:bodyPr wrap="none" rtlCol="0">
              <a:spAutoFit/>
            </a:bodyPr>
            <a:lstStyle/>
            <a:p>
              <a:pPr algn="l">
                <a:lnSpc>
                  <a:spcPct val="90000"/>
                </a:lnSpc>
              </a:pPr>
              <a:r>
                <a:rPr lang="en-US" sz="1400" dirty="0">
                  <a:solidFill>
                    <a:srgbClr val="A04942"/>
                  </a:solidFill>
                  <a:latin typeface="+mn-lt"/>
                </a:rPr>
                <a:t>Prompt Supercritical Regime</a:t>
              </a:r>
            </a:p>
          </p:txBody>
        </p:sp>
        <p:cxnSp>
          <p:nvCxnSpPr>
            <p:cNvPr id="30" name="Straight Arrow Connector 29">
              <a:extLst>
                <a:ext uri="{FF2B5EF4-FFF2-40B4-BE49-F238E27FC236}">
                  <a16:creationId xmlns:a16="http://schemas.microsoft.com/office/drawing/2014/main" id="{F3C55A6E-386D-4347-ACA5-9134A4C8898F}"/>
                </a:ext>
              </a:extLst>
            </p:cNvPr>
            <p:cNvCxnSpPr/>
            <p:nvPr/>
          </p:nvCxnSpPr>
          <p:spPr>
            <a:xfrm>
              <a:off x="6602381" y="6409767"/>
              <a:ext cx="933665" cy="0"/>
            </a:xfrm>
            <a:prstGeom prst="straightConnector1">
              <a:avLst/>
            </a:prstGeom>
            <a:ln w="28575">
              <a:solidFill>
                <a:schemeClr val="bg1">
                  <a:lumMod val="50000"/>
                </a:schemeClr>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0134171-2076-B142-BDC9-E7F7B8A9ECC8}"/>
                </a:ext>
              </a:extLst>
            </p:cNvPr>
            <p:cNvSpPr txBox="1"/>
            <p:nvPr/>
          </p:nvSpPr>
          <p:spPr>
            <a:xfrm>
              <a:off x="3135753" y="6482275"/>
              <a:ext cx="1066342" cy="258532"/>
            </a:xfrm>
            <a:prstGeom prst="rect">
              <a:avLst/>
            </a:prstGeom>
            <a:noFill/>
          </p:spPr>
          <p:txBody>
            <a:bodyPr wrap="square" rtlCol="0">
              <a:spAutoFit/>
            </a:bodyPr>
            <a:lstStyle/>
            <a:p>
              <a:pPr algn="l">
                <a:lnSpc>
                  <a:spcPct val="90000"/>
                </a:lnSpc>
              </a:pPr>
              <a:r>
                <a:rPr lang="en-US" sz="1200" i="1" dirty="0">
                  <a:latin typeface="+mn-lt"/>
                </a:rPr>
                <a:t>K</a:t>
              </a:r>
              <a:r>
                <a:rPr lang="en-US" sz="1200" i="1" baseline="-25000" dirty="0">
                  <a:latin typeface="+mn-lt"/>
                </a:rPr>
                <a:t>eff</a:t>
              </a:r>
              <a:r>
                <a:rPr lang="en-US" sz="1200" i="1" dirty="0">
                  <a:latin typeface="+mn-lt"/>
                </a:rPr>
                <a:t>&lt;1.0</a:t>
              </a:r>
              <a:endParaRPr lang="en-US" sz="1200" i="1" baseline="-25000" dirty="0">
                <a:latin typeface="+mn-lt"/>
              </a:endParaRPr>
            </a:p>
          </p:txBody>
        </p:sp>
        <p:sp>
          <p:nvSpPr>
            <p:cNvPr id="32" name="TextBox 31">
              <a:extLst>
                <a:ext uri="{FF2B5EF4-FFF2-40B4-BE49-F238E27FC236}">
                  <a16:creationId xmlns:a16="http://schemas.microsoft.com/office/drawing/2014/main" id="{2E8C0988-6012-8742-91CF-1A21F418DF65}"/>
                </a:ext>
              </a:extLst>
            </p:cNvPr>
            <p:cNvSpPr txBox="1"/>
            <p:nvPr/>
          </p:nvSpPr>
          <p:spPr>
            <a:xfrm>
              <a:off x="5611596" y="6518868"/>
              <a:ext cx="1066342" cy="258532"/>
            </a:xfrm>
            <a:prstGeom prst="rect">
              <a:avLst/>
            </a:prstGeom>
            <a:noFill/>
          </p:spPr>
          <p:txBody>
            <a:bodyPr wrap="square" rtlCol="0">
              <a:spAutoFit/>
            </a:bodyPr>
            <a:lstStyle/>
            <a:p>
              <a:pPr algn="l">
                <a:lnSpc>
                  <a:spcPct val="90000"/>
                </a:lnSpc>
              </a:pPr>
              <a:r>
                <a:rPr lang="en-US" sz="1200" i="1" dirty="0">
                  <a:latin typeface="+mn-lt"/>
                </a:rPr>
                <a:t>k</a:t>
              </a:r>
              <a:r>
                <a:rPr lang="en-US" sz="1200" i="1" baseline="-25000" dirty="0">
                  <a:latin typeface="+mn-lt"/>
                </a:rPr>
                <a:t>eff</a:t>
              </a:r>
              <a:r>
                <a:rPr lang="en-US" sz="1200" i="1" dirty="0">
                  <a:latin typeface="+mn-lt"/>
                </a:rPr>
                <a:t>=1</a:t>
              </a:r>
              <a:endParaRPr lang="en-US" sz="1200" i="1" baseline="-25000" dirty="0">
                <a:latin typeface="+mn-lt"/>
              </a:endParaRPr>
            </a:p>
          </p:txBody>
        </p:sp>
        <p:sp>
          <p:nvSpPr>
            <p:cNvPr id="33" name="TextBox 32">
              <a:extLst>
                <a:ext uri="{FF2B5EF4-FFF2-40B4-BE49-F238E27FC236}">
                  <a16:creationId xmlns:a16="http://schemas.microsoft.com/office/drawing/2014/main" id="{2424D7CE-8946-4C4E-9D84-72F5EF76CEBE}"/>
                </a:ext>
              </a:extLst>
            </p:cNvPr>
            <p:cNvSpPr txBox="1"/>
            <p:nvPr/>
          </p:nvSpPr>
          <p:spPr>
            <a:xfrm>
              <a:off x="6610893" y="5549502"/>
              <a:ext cx="1066342" cy="258532"/>
            </a:xfrm>
            <a:prstGeom prst="rect">
              <a:avLst/>
            </a:prstGeom>
            <a:noFill/>
          </p:spPr>
          <p:txBody>
            <a:bodyPr wrap="square" rtlCol="0">
              <a:spAutoFit/>
            </a:bodyPr>
            <a:lstStyle/>
            <a:p>
              <a:pPr algn="l">
                <a:lnSpc>
                  <a:spcPct val="90000"/>
                </a:lnSpc>
              </a:pPr>
              <a:r>
                <a:rPr lang="en-US" sz="1200" i="1" dirty="0">
                  <a:latin typeface="+mn-lt"/>
                </a:rPr>
                <a:t>k</a:t>
              </a:r>
              <a:r>
                <a:rPr lang="en-US" sz="1200" i="1" baseline="-25000" dirty="0">
                  <a:latin typeface="+mn-lt"/>
                </a:rPr>
                <a:t>eff</a:t>
              </a:r>
              <a:r>
                <a:rPr lang="en-US" sz="1200" i="1" dirty="0">
                  <a:latin typeface="+mn-lt"/>
                </a:rPr>
                <a:t>=1+𝛽</a:t>
              </a:r>
              <a:endParaRPr lang="en-US" sz="1200" i="1" baseline="-25000" dirty="0">
                <a:latin typeface="+mn-lt"/>
              </a:endParaRPr>
            </a:p>
          </p:txBody>
        </p:sp>
      </p:grpSp>
    </p:spTree>
    <p:extLst>
      <p:ext uri="{BB962C8B-B14F-4D97-AF65-F5344CB8AC3E}">
        <p14:creationId xmlns:p14="http://schemas.microsoft.com/office/powerpoint/2010/main" val="346667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NCSP Critical Assemblies</a:t>
            </a:r>
          </a:p>
        </p:txBody>
      </p:sp>
      <p:sp>
        <p:nvSpPr>
          <p:cNvPr id="5" name="Slide Number Placeholder 4"/>
          <p:cNvSpPr>
            <a:spLocks noGrp="1"/>
          </p:cNvSpPr>
          <p:nvPr>
            <p:ph type="sldNum" sz="quarter" idx="4"/>
          </p:nvPr>
        </p:nvSpPr>
        <p:spPr/>
        <p:txBody>
          <a:bodyPr/>
          <a:lstStyle/>
          <a:p>
            <a:r>
              <a:rPr lang="en-US" dirty="0"/>
              <a:t>Page </a:t>
            </a:r>
            <a:fld id="{675658CD-8464-4987-906E-006271C3A4BE}" type="slidenum">
              <a:rPr lang="en-US" smtClean="0"/>
              <a:pPr/>
              <a:t>7</a:t>
            </a:fld>
            <a:r>
              <a:rPr lang="en-US" dirty="0"/>
              <a:t> of 12</a:t>
            </a:r>
          </a:p>
        </p:txBody>
      </p:sp>
      <p:grpSp>
        <p:nvGrpSpPr>
          <p:cNvPr id="7" name="Group 6"/>
          <p:cNvGrpSpPr>
            <a:grpSpLocks noChangeAspect="1"/>
          </p:cNvGrpSpPr>
          <p:nvPr/>
        </p:nvGrpSpPr>
        <p:grpSpPr>
          <a:xfrm>
            <a:off x="487722" y="1600200"/>
            <a:ext cx="4946512" cy="4953000"/>
            <a:chOff x="520599" y="872369"/>
            <a:chExt cx="5220393" cy="5227240"/>
          </a:xfrm>
        </p:grpSpPr>
        <p:pic>
          <p:nvPicPr>
            <p:cNvPr id="8" name="Picture 7">
              <a:extLst>
                <a:ext uri="{FF2B5EF4-FFF2-40B4-BE49-F238E27FC236}">
                  <a16:creationId xmlns:a16="http://schemas.microsoft.com/office/drawing/2014/main" id="{D14AD789-D0B6-5144-A5AF-6850217F94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2643" y="1810177"/>
              <a:ext cx="2440090" cy="1800551"/>
            </a:xfrm>
            <a:prstGeom prst="rect">
              <a:avLst/>
            </a:prstGeom>
          </p:spPr>
        </p:pic>
        <p:pic>
          <p:nvPicPr>
            <p:cNvPr id="9" name="Picture 8">
              <a:extLst>
                <a:ext uri="{FF2B5EF4-FFF2-40B4-BE49-F238E27FC236}">
                  <a16:creationId xmlns:a16="http://schemas.microsoft.com/office/drawing/2014/main" id="{267BB0F7-8049-A844-A0F1-FC11DC0326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815" y="1810177"/>
              <a:ext cx="2366337" cy="1800551"/>
            </a:xfrm>
            <a:prstGeom prst="rect">
              <a:avLst/>
            </a:prstGeom>
          </p:spPr>
        </p:pic>
        <p:sp>
          <p:nvSpPr>
            <p:cNvPr id="10" name="TextBox 9">
              <a:extLst>
                <a:ext uri="{FF2B5EF4-FFF2-40B4-BE49-F238E27FC236}">
                  <a16:creationId xmlns:a16="http://schemas.microsoft.com/office/drawing/2014/main" id="{5B71C9A6-27A1-4745-B36F-6655FD615B78}"/>
                </a:ext>
              </a:extLst>
            </p:cNvPr>
            <p:cNvSpPr txBox="1"/>
            <p:nvPr/>
          </p:nvSpPr>
          <p:spPr>
            <a:xfrm>
              <a:off x="1372997" y="1570094"/>
              <a:ext cx="3753646" cy="250789"/>
            </a:xfrm>
            <a:prstGeom prst="rect">
              <a:avLst/>
            </a:prstGeom>
            <a:noFill/>
          </p:spPr>
          <p:txBody>
            <a:bodyPr wrap="square" rtlCol="0">
              <a:spAutoFit/>
            </a:bodyPr>
            <a:lstStyle/>
            <a:p>
              <a:pPr algn="l">
                <a:lnSpc>
                  <a:spcPct val="90000"/>
                </a:lnSpc>
              </a:pPr>
              <a:r>
                <a:rPr lang="en-US" sz="1000" b="1" dirty="0">
                  <a:solidFill>
                    <a:schemeClr val="bg1"/>
                  </a:solidFill>
                  <a:highlight>
                    <a:srgbClr val="008000"/>
                  </a:highlight>
                  <a:latin typeface="+mn-lt"/>
                </a:rPr>
                <a:t>SNL – BUCCX – U(4.31)/Fission Product Experiments </a:t>
              </a:r>
            </a:p>
          </p:txBody>
        </p:sp>
        <p:sp>
          <p:nvSpPr>
            <p:cNvPr id="11" name="TextBox 10">
              <a:extLst>
                <a:ext uri="{FF2B5EF4-FFF2-40B4-BE49-F238E27FC236}">
                  <a16:creationId xmlns:a16="http://schemas.microsoft.com/office/drawing/2014/main" id="{A34FB5BF-2667-BA46-A064-7ED729710EE4}"/>
                </a:ext>
              </a:extLst>
            </p:cNvPr>
            <p:cNvSpPr txBox="1"/>
            <p:nvPr/>
          </p:nvSpPr>
          <p:spPr>
            <a:xfrm>
              <a:off x="520599" y="872369"/>
              <a:ext cx="5220393" cy="369332"/>
            </a:xfrm>
            <a:prstGeom prst="rect">
              <a:avLst/>
            </a:prstGeom>
            <a:noFill/>
          </p:spPr>
          <p:txBody>
            <a:bodyPr wrap="square" rtlCol="0">
              <a:spAutoFit/>
            </a:bodyPr>
            <a:lstStyle/>
            <a:p>
              <a:pPr algn="ctr">
                <a:lnSpc>
                  <a:spcPct val="90000"/>
                </a:lnSpc>
              </a:pPr>
              <a:r>
                <a:rPr lang="en-US" sz="2000" b="1" dirty="0">
                  <a:latin typeface="+mn-lt"/>
                </a:rPr>
                <a:t>Sandia National Laboratory</a:t>
              </a:r>
            </a:p>
          </p:txBody>
        </p:sp>
        <p:pic>
          <p:nvPicPr>
            <p:cNvPr id="12" name="Picture 11">
              <a:extLst>
                <a:ext uri="{FF2B5EF4-FFF2-40B4-BE49-F238E27FC236}">
                  <a16:creationId xmlns:a16="http://schemas.microsoft.com/office/drawing/2014/main" id="{4DC2106B-ED87-B249-ACB2-ED6F1755F2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584" y="4189910"/>
              <a:ext cx="2380336" cy="1909699"/>
            </a:xfrm>
            <a:prstGeom prst="rect">
              <a:avLst/>
            </a:prstGeom>
          </p:spPr>
        </p:pic>
        <p:sp>
          <p:nvSpPr>
            <p:cNvPr id="13" name="TextBox 12">
              <a:extLst>
                <a:ext uri="{FF2B5EF4-FFF2-40B4-BE49-F238E27FC236}">
                  <a16:creationId xmlns:a16="http://schemas.microsoft.com/office/drawing/2014/main" id="{911A0897-4C04-7342-B828-FAC85382C6DF}"/>
                </a:ext>
              </a:extLst>
            </p:cNvPr>
            <p:cNvSpPr txBox="1"/>
            <p:nvPr/>
          </p:nvSpPr>
          <p:spPr>
            <a:xfrm>
              <a:off x="2041672" y="3911151"/>
              <a:ext cx="2573411" cy="243613"/>
            </a:xfrm>
            <a:prstGeom prst="rect">
              <a:avLst/>
            </a:prstGeom>
            <a:noFill/>
          </p:spPr>
          <p:txBody>
            <a:bodyPr wrap="square" rtlCol="0">
              <a:spAutoFit/>
            </a:bodyPr>
            <a:lstStyle/>
            <a:p>
              <a:pPr algn="l">
                <a:lnSpc>
                  <a:spcPct val="90000"/>
                </a:lnSpc>
              </a:pPr>
              <a:r>
                <a:rPr lang="en-US" sz="1000" b="1" dirty="0">
                  <a:solidFill>
                    <a:schemeClr val="bg1"/>
                  </a:solidFill>
                  <a:highlight>
                    <a:srgbClr val="008000"/>
                  </a:highlight>
                  <a:latin typeface="+mn-lt"/>
                </a:rPr>
                <a:t>SNL – 7uPCX – U(6.9) UO</a:t>
              </a:r>
              <a:r>
                <a:rPr lang="en-US" sz="1000" b="1" baseline="-25000" dirty="0">
                  <a:solidFill>
                    <a:schemeClr val="bg1"/>
                  </a:solidFill>
                  <a:highlight>
                    <a:srgbClr val="008000"/>
                  </a:highlight>
                  <a:latin typeface="+mn-lt"/>
                </a:rPr>
                <a:t>2</a:t>
              </a:r>
              <a:r>
                <a:rPr lang="en-US" sz="1000" b="1" dirty="0">
                  <a:solidFill>
                    <a:schemeClr val="bg1"/>
                  </a:solidFill>
                  <a:highlight>
                    <a:srgbClr val="008000"/>
                  </a:highlight>
                  <a:latin typeface="+mn-lt"/>
                </a:rPr>
                <a:t> rods</a:t>
              </a:r>
            </a:p>
          </p:txBody>
        </p:sp>
        <p:pic>
          <p:nvPicPr>
            <p:cNvPr id="14" name="Picture 13">
              <a:extLst>
                <a:ext uri="{FF2B5EF4-FFF2-40B4-BE49-F238E27FC236}">
                  <a16:creationId xmlns:a16="http://schemas.microsoft.com/office/drawing/2014/main" id="{5764362C-255F-EE41-AEB5-B798357425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5107" y="4189910"/>
              <a:ext cx="2544982" cy="1909699"/>
            </a:xfrm>
            <a:prstGeom prst="rect">
              <a:avLst/>
            </a:prstGeom>
          </p:spPr>
        </p:pic>
      </p:grpSp>
      <p:grpSp>
        <p:nvGrpSpPr>
          <p:cNvPr id="15" name="Group 14"/>
          <p:cNvGrpSpPr>
            <a:grpSpLocks noChangeAspect="1"/>
          </p:cNvGrpSpPr>
          <p:nvPr/>
        </p:nvGrpSpPr>
        <p:grpSpPr>
          <a:xfrm>
            <a:off x="5717202" y="1600200"/>
            <a:ext cx="6474798" cy="5091601"/>
            <a:chOff x="5865483" y="875358"/>
            <a:chExt cx="6819738" cy="5362852"/>
          </a:xfrm>
        </p:grpSpPr>
        <p:grpSp>
          <p:nvGrpSpPr>
            <p:cNvPr id="16" name="Group 15">
              <a:extLst>
                <a:ext uri="{FF2B5EF4-FFF2-40B4-BE49-F238E27FC236}">
                  <a16:creationId xmlns:a16="http://schemas.microsoft.com/office/drawing/2014/main" id="{13356002-409D-744C-B021-E8A13016D48D}"/>
                </a:ext>
              </a:extLst>
            </p:cNvPr>
            <p:cNvGrpSpPr/>
            <p:nvPr/>
          </p:nvGrpSpPr>
          <p:grpSpPr>
            <a:xfrm>
              <a:off x="5865483" y="1520731"/>
              <a:ext cx="2519583" cy="1297696"/>
              <a:chOff x="7911408" y="2384490"/>
              <a:chExt cx="1729212" cy="907847"/>
            </a:xfrm>
          </p:grpSpPr>
          <p:pic>
            <p:nvPicPr>
              <p:cNvPr id="36" name="Picture 35">
                <a:extLst>
                  <a:ext uri="{FF2B5EF4-FFF2-40B4-BE49-F238E27FC236}">
                    <a16:creationId xmlns:a16="http://schemas.microsoft.com/office/drawing/2014/main" id="{8576995C-84FC-3E40-BFEF-4FD6D216AC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73643" y="2384490"/>
                <a:ext cx="1604742" cy="907847"/>
              </a:xfrm>
              <a:prstGeom prst="rect">
                <a:avLst/>
              </a:prstGeom>
            </p:spPr>
          </p:pic>
          <p:sp>
            <p:nvSpPr>
              <p:cNvPr id="37" name="TextBox 36">
                <a:extLst>
                  <a:ext uri="{FF2B5EF4-FFF2-40B4-BE49-F238E27FC236}">
                    <a16:creationId xmlns:a16="http://schemas.microsoft.com/office/drawing/2014/main" id="{BB893E01-1CDE-0B44-9F43-95BCBEFFCA84}"/>
                  </a:ext>
                </a:extLst>
              </p:cNvPr>
              <p:cNvSpPr txBox="1"/>
              <p:nvPr/>
            </p:nvSpPr>
            <p:spPr>
              <a:xfrm>
                <a:off x="7911408" y="2407753"/>
                <a:ext cx="1729212" cy="230832"/>
              </a:xfrm>
              <a:prstGeom prst="rect">
                <a:avLst/>
              </a:prstGeom>
              <a:noFill/>
            </p:spPr>
            <p:txBody>
              <a:bodyPr wrap="square" rtlCol="0">
                <a:spAutoFit/>
              </a:bodyPr>
              <a:lstStyle/>
              <a:p>
                <a:pPr algn="l">
                  <a:lnSpc>
                    <a:spcPct val="90000"/>
                  </a:lnSpc>
                </a:pPr>
                <a:r>
                  <a:rPr lang="en-US" sz="1000" b="1" dirty="0">
                    <a:solidFill>
                      <a:schemeClr val="bg1"/>
                    </a:solidFill>
                    <a:highlight>
                      <a:srgbClr val="D25350"/>
                    </a:highlight>
                    <a:latin typeface="+mn-lt"/>
                  </a:rPr>
                  <a:t>NCERC – Np-237 Sphere</a:t>
                </a:r>
              </a:p>
            </p:txBody>
          </p:sp>
        </p:grpSp>
        <p:grpSp>
          <p:nvGrpSpPr>
            <p:cNvPr id="17" name="Group 16">
              <a:extLst>
                <a:ext uri="{FF2B5EF4-FFF2-40B4-BE49-F238E27FC236}">
                  <a16:creationId xmlns:a16="http://schemas.microsoft.com/office/drawing/2014/main" id="{93E7CBC8-0EE2-C44D-A076-A1D1ED9486FD}"/>
                </a:ext>
              </a:extLst>
            </p:cNvPr>
            <p:cNvGrpSpPr/>
            <p:nvPr/>
          </p:nvGrpSpPr>
          <p:grpSpPr>
            <a:xfrm>
              <a:off x="8294385" y="1528968"/>
              <a:ext cx="2288156" cy="1060284"/>
              <a:chOff x="7933977" y="3382479"/>
              <a:chExt cx="2517736" cy="1112193"/>
            </a:xfrm>
          </p:grpSpPr>
          <p:pic>
            <p:nvPicPr>
              <p:cNvPr id="34" name="Picture 33">
                <a:extLst>
                  <a:ext uri="{FF2B5EF4-FFF2-40B4-BE49-F238E27FC236}">
                    <a16:creationId xmlns:a16="http://schemas.microsoft.com/office/drawing/2014/main" id="{53B9F255-1405-C64D-AA41-57E54EC1F2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73642" y="3382479"/>
                <a:ext cx="2478071" cy="1112193"/>
              </a:xfrm>
              <a:prstGeom prst="rect">
                <a:avLst/>
              </a:prstGeom>
            </p:spPr>
          </p:pic>
          <p:sp>
            <p:nvSpPr>
              <p:cNvPr id="35" name="TextBox 34">
                <a:extLst>
                  <a:ext uri="{FF2B5EF4-FFF2-40B4-BE49-F238E27FC236}">
                    <a16:creationId xmlns:a16="http://schemas.microsoft.com/office/drawing/2014/main" id="{EF177250-4ECE-5547-96F8-FB480394FAF3}"/>
                  </a:ext>
                </a:extLst>
              </p:cNvPr>
              <p:cNvSpPr txBox="1"/>
              <p:nvPr/>
            </p:nvSpPr>
            <p:spPr>
              <a:xfrm>
                <a:off x="7933977" y="3386037"/>
                <a:ext cx="1729212" cy="230832"/>
              </a:xfrm>
              <a:prstGeom prst="rect">
                <a:avLst/>
              </a:prstGeom>
              <a:noFill/>
            </p:spPr>
            <p:txBody>
              <a:bodyPr wrap="square" rtlCol="0">
                <a:spAutoFit/>
              </a:bodyPr>
              <a:lstStyle/>
              <a:p>
                <a:pPr algn="l">
                  <a:lnSpc>
                    <a:spcPct val="90000"/>
                  </a:lnSpc>
                </a:pPr>
                <a:r>
                  <a:rPr lang="en-US" sz="1000" b="1" dirty="0">
                    <a:solidFill>
                      <a:schemeClr val="bg1"/>
                    </a:solidFill>
                    <a:highlight>
                      <a:srgbClr val="D25350"/>
                    </a:highlight>
                    <a:latin typeface="+mn-lt"/>
                  </a:rPr>
                  <a:t>NCERC – BeRP Ball</a:t>
                </a:r>
              </a:p>
            </p:txBody>
          </p:sp>
        </p:grpSp>
        <p:grpSp>
          <p:nvGrpSpPr>
            <p:cNvPr id="18" name="Group 17">
              <a:extLst>
                <a:ext uri="{FF2B5EF4-FFF2-40B4-BE49-F238E27FC236}">
                  <a16:creationId xmlns:a16="http://schemas.microsoft.com/office/drawing/2014/main" id="{A7E81A97-F564-284A-B5F2-FB88190CD115}"/>
                </a:ext>
              </a:extLst>
            </p:cNvPr>
            <p:cNvGrpSpPr/>
            <p:nvPr/>
          </p:nvGrpSpPr>
          <p:grpSpPr>
            <a:xfrm>
              <a:off x="10317665" y="3336441"/>
              <a:ext cx="1729212" cy="1629596"/>
              <a:chOff x="10451713" y="4603868"/>
              <a:chExt cx="1729212" cy="1629596"/>
            </a:xfrm>
          </p:grpSpPr>
          <p:pic>
            <p:nvPicPr>
              <p:cNvPr id="32" name="Picture 31">
                <a:extLst>
                  <a:ext uri="{FF2B5EF4-FFF2-40B4-BE49-F238E27FC236}">
                    <a16:creationId xmlns:a16="http://schemas.microsoft.com/office/drawing/2014/main" id="{4EB06012-D70D-7D4B-A3EB-8DE52B58E1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51713" y="4603868"/>
                <a:ext cx="1452522" cy="1629596"/>
              </a:xfrm>
              <a:prstGeom prst="rect">
                <a:avLst/>
              </a:prstGeom>
            </p:spPr>
          </p:pic>
          <p:sp>
            <p:nvSpPr>
              <p:cNvPr id="33" name="TextBox 32">
                <a:extLst>
                  <a:ext uri="{FF2B5EF4-FFF2-40B4-BE49-F238E27FC236}">
                    <a16:creationId xmlns:a16="http://schemas.microsoft.com/office/drawing/2014/main" id="{327043E5-61C0-4044-B0E4-D5609341D918}"/>
                  </a:ext>
                </a:extLst>
              </p:cNvPr>
              <p:cNvSpPr txBox="1"/>
              <p:nvPr/>
            </p:nvSpPr>
            <p:spPr>
              <a:xfrm>
                <a:off x="10451713" y="4603868"/>
                <a:ext cx="1729212" cy="230832"/>
              </a:xfrm>
              <a:prstGeom prst="rect">
                <a:avLst/>
              </a:prstGeom>
              <a:noFill/>
            </p:spPr>
            <p:txBody>
              <a:bodyPr wrap="square" rtlCol="0">
                <a:spAutoFit/>
              </a:bodyPr>
              <a:lstStyle/>
              <a:p>
                <a:pPr algn="l">
                  <a:lnSpc>
                    <a:spcPct val="90000"/>
                  </a:lnSpc>
                </a:pPr>
                <a:r>
                  <a:rPr lang="en-US" sz="1000" b="1" dirty="0">
                    <a:solidFill>
                      <a:schemeClr val="bg1"/>
                    </a:solidFill>
                    <a:highlight>
                      <a:srgbClr val="D25350"/>
                    </a:highlight>
                    <a:latin typeface="+mn-lt"/>
                  </a:rPr>
                  <a:t>NCERC – Flattop</a:t>
                </a:r>
              </a:p>
            </p:txBody>
          </p:sp>
        </p:grpSp>
        <p:grpSp>
          <p:nvGrpSpPr>
            <p:cNvPr id="19" name="Group 18">
              <a:extLst>
                <a:ext uri="{FF2B5EF4-FFF2-40B4-BE49-F238E27FC236}">
                  <a16:creationId xmlns:a16="http://schemas.microsoft.com/office/drawing/2014/main" id="{DBCC5C57-0161-9643-B929-B9E3215BF771}"/>
                </a:ext>
              </a:extLst>
            </p:cNvPr>
            <p:cNvGrpSpPr/>
            <p:nvPr/>
          </p:nvGrpSpPr>
          <p:grpSpPr>
            <a:xfrm>
              <a:off x="7728336" y="2871860"/>
              <a:ext cx="2383644" cy="1682176"/>
              <a:chOff x="7933670" y="4551287"/>
              <a:chExt cx="2383644" cy="1682176"/>
            </a:xfrm>
          </p:grpSpPr>
          <p:pic>
            <p:nvPicPr>
              <p:cNvPr id="30" name="Picture 29">
                <a:extLst>
                  <a:ext uri="{FF2B5EF4-FFF2-40B4-BE49-F238E27FC236}">
                    <a16:creationId xmlns:a16="http://schemas.microsoft.com/office/drawing/2014/main" id="{896D6E27-23C6-1144-BA6D-4D1BB5DC24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73642" y="4552592"/>
                <a:ext cx="2343672" cy="1680871"/>
              </a:xfrm>
              <a:prstGeom prst="rect">
                <a:avLst/>
              </a:prstGeom>
            </p:spPr>
          </p:pic>
          <p:sp>
            <p:nvSpPr>
              <p:cNvPr id="31" name="TextBox 30">
                <a:extLst>
                  <a:ext uri="{FF2B5EF4-FFF2-40B4-BE49-F238E27FC236}">
                    <a16:creationId xmlns:a16="http://schemas.microsoft.com/office/drawing/2014/main" id="{289DC4BC-0FFE-C849-9007-79C0B5A15999}"/>
                  </a:ext>
                </a:extLst>
              </p:cNvPr>
              <p:cNvSpPr txBox="1"/>
              <p:nvPr/>
            </p:nvSpPr>
            <p:spPr>
              <a:xfrm>
                <a:off x="7933670" y="4551287"/>
                <a:ext cx="1729212" cy="230832"/>
              </a:xfrm>
              <a:prstGeom prst="rect">
                <a:avLst/>
              </a:prstGeom>
              <a:noFill/>
            </p:spPr>
            <p:txBody>
              <a:bodyPr wrap="square" rtlCol="0">
                <a:spAutoFit/>
              </a:bodyPr>
              <a:lstStyle/>
              <a:p>
                <a:pPr algn="l">
                  <a:lnSpc>
                    <a:spcPct val="90000"/>
                  </a:lnSpc>
                </a:pPr>
                <a:r>
                  <a:rPr lang="en-US" sz="1000" b="1" dirty="0">
                    <a:solidFill>
                      <a:schemeClr val="bg1"/>
                    </a:solidFill>
                    <a:highlight>
                      <a:srgbClr val="D25350"/>
                    </a:highlight>
                    <a:latin typeface="+mn-lt"/>
                  </a:rPr>
                  <a:t>NCERC – Godiva IV</a:t>
                </a:r>
              </a:p>
            </p:txBody>
          </p:sp>
        </p:grpSp>
        <p:grpSp>
          <p:nvGrpSpPr>
            <p:cNvPr id="20" name="Group 19">
              <a:extLst>
                <a:ext uri="{FF2B5EF4-FFF2-40B4-BE49-F238E27FC236}">
                  <a16:creationId xmlns:a16="http://schemas.microsoft.com/office/drawing/2014/main" id="{8CF50487-F64C-C24C-8F64-A53EB9655C7E}"/>
                </a:ext>
              </a:extLst>
            </p:cNvPr>
            <p:cNvGrpSpPr/>
            <p:nvPr/>
          </p:nvGrpSpPr>
          <p:grpSpPr>
            <a:xfrm>
              <a:off x="10745496" y="1800926"/>
              <a:ext cx="1939725" cy="1424412"/>
              <a:chOff x="10451713" y="1841920"/>
              <a:chExt cx="1729212" cy="1334026"/>
            </a:xfrm>
          </p:grpSpPr>
          <p:pic>
            <p:nvPicPr>
              <p:cNvPr id="28" name="Picture 27">
                <a:extLst>
                  <a:ext uri="{FF2B5EF4-FFF2-40B4-BE49-F238E27FC236}">
                    <a16:creationId xmlns:a16="http://schemas.microsoft.com/office/drawing/2014/main" id="{B0E7ED9A-576C-6A42-A956-A616D9913B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51713" y="1841920"/>
                <a:ext cx="1160146" cy="1334026"/>
              </a:xfrm>
              <a:prstGeom prst="rect">
                <a:avLst/>
              </a:prstGeom>
            </p:spPr>
          </p:pic>
          <p:sp>
            <p:nvSpPr>
              <p:cNvPr id="29" name="TextBox 28">
                <a:extLst>
                  <a:ext uri="{FF2B5EF4-FFF2-40B4-BE49-F238E27FC236}">
                    <a16:creationId xmlns:a16="http://schemas.microsoft.com/office/drawing/2014/main" id="{C6E4CDC9-046B-CD47-B2A6-F33E29502D5E}"/>
                  </a:ext>
                </a:extLst>
              </p:cNvPr>
              <p:cNvSpPr txBox="1"/>
              <p:nvPr/>
            </p:nvSpPr>
            <p:spPr>
              <a:xfrm>
                <a:off x="10451713" y="1842208"/>
                <a:ext cx="1729212" cy="216185"/>
              </a:xfrm>
              <a:prstGeom prst="rect">
                <a:avLst/>
              </a:prstGeom>
              <a:noFill/>
            </p:spPr>
            <p:txBody>
              <a:bodyPr wrap="square" rtlCol="0">
                <a:spAutoFit/>
              </a:bodyPr>
              <a:lstStyle/>
              <a:p>
                <a:pPr algn="l">
                  <a:lnSpc>
                    <a:spcPct val="90000"/>
                  </a:lnSpc>
                </a:pPr>
                <a:r>
                  <a:rPr lang="en-US" sz="1000" b="1" dirty="0">
                    <a:solidFill>
                      <a:schemeClr val="bg1"/>
                    </a:solidFill>
                    <a:highlight>
                      <a:srgbClr val="D25350"/>
                    </a:highlight>
                    <a:latin typeface="+mn-lt"/>
                  </a:rPr>
                  <a:t>NCERC – TACS</a:t>
                </a:r>
              </a:p>
            </p:txBody>
          </p:sp>
        </p:grpSp>
        <p:grpSp>
          <p:nvGrpSpPr>
            <p:cNvPr id="21" name="Group 20">
              <a:extLst>
                <a:ext uri="{FF2B5EF4-FFF2-40B4-BE49-F238E27FC236}">
                  <a16:creationId xmlns:a16="http://schemas.microsoft.com/office/drawing/2014/main" id="{F428DF3D-AE54-FC46-BF09-B6F033837E6F}"/>
                </a:ext>
              </a:extLst>
            </p:cNvPr>
            <p:cNvGrpSpPr/>
            <p:nvPr/>
          </p:nvGrpSpPr>
          <p:grpSpPr>
            <a:xfrm>
              <a:off x="7896367" y="4648297"/>
              <a:ext cx="2087553" cy="1589913"/>
              <a:chOff x="6231221" y="2416173"/>
              <a:chExt cx="1729212" cy="1262403"/>
            </a:xfrm>
          </p:grpSpPr>
          <p:pic>
            <p:nvPicPr>
              <p:cNvPr id="26" name="Picture 25">
                <a:extLst>
                  <a:ext uri="{FF2B5EF4-FFF2-40B4-BE49-F238E27FC236}">
                    <a16:creationId xmlns:a16="http://schemas.microsoft.com/office/drawing/2014/main" id="{C615D39B-B8A0-D643-9AEA-13B13D279F5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80248" y="2424325"/>
                <a:ext cx="1631159" cy="1254251"/>
              </a:xfrm>
              <a:prstGeom prst="rect">
                <a:avLst/>
              </a:prstGeom>
            </p:spPr>
          </p:pic>
          <p:sp>
            <p:nvSpPr>
              <p:cNvPr id="27" name="TextBox 26">
                <a:extLst>
                  <a:ext uri="{FF2B5EF4-FFF2-40B4-BE49-F238E27FC236}">
                    <a16:creationId xmlns:a16="http://schemas.microsoft.com/office/drawing/2014/main" id="{D247B542-2315-CB4F-AF86-F44CCFF86007}"/>
                  </a:ext>
                </a:extLst>
              </p:cNvPr>
              <p:cNvSpPr txBox="1"/>
              <p:nvPr/>
            </p:nvSpPr>
            <p:spPr>
              <a:xfrm>
                <a:off x="6231221" y="2416173"/>
                <a:ext cx="1729212" cy="230832"/>
              </a:xfrm>
              <a:prstGeom prst="rect">
                <a:avLst/>
              </a:prstGeom>
              <a:noFill/>
            </p:spPr>
            <p:txBody>
              <a:bodyPr wrap="square" rtlCol="0">
                <a:spAutoFit/>
              </a:bodyPr>
              <a:lstStyle/>
              <a:p>
                <a:pPr algn="l">
                  <a:lnSpc>
                    <a:spcPct val="90000"/>
                  </a:lnSpc>
                </a:pPr>
                <a:r>
                  <a:rPr lang="en-US" sz="1000" b="1" dirty="0">
                    <a:solidFill>
                      <a:schemeClr val="bg1"/>
                    </a:solidFill>
                    <a:highlight>
                      <a:srgbClr val="D25350"/>
                    </a:highlight>
                    <a:latin typeface="+mn-lt"/>
                  </a:rPr>
                  <a:t>NCERC – Planet</a:t>
                </a:r>
              </a:p>
            </p:txBody>
          </p:sp>
        </p:grpSp>
        <p:grpSp>
          <p:nvGrpSpPr>
            <p:cNvPr id="22" name="Group 21">
              <a:extLst>
                <a:ext uri="{FF2B5EF4-FFF2-40B4-BE49-F238E27FC236}">
                  <a16:creationId xmlns:a16="http://schemas.microsoft.com/office/drawing/2014/main" id="{7AE2A337-6A6D-AE44-A28E-82836A7F1AC5}"/>
                </a:ext>
              </a:extLst>
            </p:cNvPr>
            <p:cNvGrpSpPr/>
            <p:nvPr/>
          </p:nvGrpSpPr>
          <p:grpSpPr>
            <a:xfrm>
              <a:off x="5956164" y="3332546"/>
              <a:ext cx="1729212" cy="2128029"/>
              <a:chOff x="6244430" y="3761685"/>
              <a:chExt cx="1729212" cy="2128029"/>
            </a:xfrm>
          </p:grpSpPr>
          <p:pic>
            <p:nvPicPr>
              <p:cNvPr id="24" name="Picture 23">
                <a:extLst>
                  <a:ext uri="{FF2B5EF4-FFF2-40B4-BE49-F238E27FC236}">
                    <a16:creationId xmlns:a16="http://schemas.microsoft.com/office/drawing/2014/main" id="{A9F84CBF-B999-FF4F-A383-E9E4F38F98A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04664" y="3761685"/>
                <a:ext cx="1534579" cy="2128029"/>
              </a:xfrm>
              <a:prstGeom prst="rect">
                <a:avLst/>
              </a:prstGeom>
            </p:spPr>
          </p:pic>
          <p:sp>
            <p:nvSpPr>
              <p:cNvPr id="25" name="TextBox 24">
                <a:extLst>
                  <a:ext uri="{FF2B5EF4-FFF2-40B4-BE49-F238E27FC236}">
                    <a16:creationId xmlns:a16="http://schemas.microsoft.com/office/drawing/2014/main" id="{9BCB152E-CD8C-F843-9AF9-EDAA045F27B6}"/>
                  </a:ext>
                </a:extLst>
              </p:cNvPr>
              <p:cNvSpPr txBox="1"/>
              <p:nvPr/>
            </p:nvSpPr>
            <p:spPr>
              <a:xfrm>
                <a:off x="6244430" y="5658882"/>
                <a:ext cx="1729212" cy="230832"/>
              </a:xfrm>
              <a:prstGeom prst="rect">
                <a:avLst/>
              </a:prstGeom>
              <a:noFill/>
            </p:spPr>
            <p:txBody>
              <a:bodyPr wrap="square" rtlCol="0">
                <a:spAutoFit/>
              </a:bodyPr>
              <a:lstStyle/>
              <a:p>
                <a:pPr algn="l">
                  <a:lnSpc>
                    <a:spcPct val="90000"/>
                  </a:lnSpc>
                </a:pPr>
                <a:r>
                  <a:rPr lang="en-US" sz="1000" b="1" dirty="0">
                    <a:solidFill>
                      <a:schemeClr val="bg1"/>
                    </a:solidFill>
                    <a:highlight>
                      <a:srgbClr val="D25350"/>
                    </a:highlight>
                    <a:latin typeface="+mn-lt"/>
                  </a:rPr>
                  <a:t>NCERC – Comet</a:t>
                </a:r>
              </a:p>
            </p:txBody>
          </p:sp>
        </p:grpSp>
        <p:sp>
          <p:nvSpPr>
            <p:cNvPr id="23" name="TextBox 22">
              <a:extLst>
                <a:ext uri="{FF2B5EF4-FFF2-40B4-BE49-F238E27FC236}">
                  <a16:creationId xmlns:a16="http://schemas.microsoft.com/office/drawing/2014/main" id="{60164F79-82E8-304C-ABF5-F7201E94449D}"/>
                </a:ext>
              </a:extLst>
            </p:cNvPr>
            <p:cNvSpPr txBox="1"/>
            <p:nvPr/>
          </p:nvSpPr>
          <p:spPr>
            <a:xfrm>
              <a:off x="5865483" y="875358"/>
              <a:ext cx="6109350" cy="369332"/>
            </a:xfrm>
            <a:prstGeom prst="rect">
              <a:avLst/>
            </a:prstGeom>
            <a:noFill/>
          </p:spPr>
          <p:txBody>
            <a:bodyPr wrap="square" rtlCol="0">
              <a:spAutoFit/>
            </a:bodyPr>
            <a:lstStyle/>
            <a:p>
              <a:pPr algn="ctr">
                <a:lnSpc>
                  <a:spcPct val="90000"/>
                </a:lnSpc>
              </a:pPr>
              <a:r>
                <a:rPr lang="en-US" sz="2000" b="1" dirty="0">
                  <a:latin typeface="+mn-lt"/>
                </a:rPr>
                <a:t>NCERC/DAF</a:t>
              </a:r>
            </a:p>
          </p:txBody>
        </p:sp>
      </p:grpSp>
    </p:spTree>
    <p:extLst>
      <p:ext uri="{BB962C8B-B14F-4D97-AF65-F5344CB8AC3E}">
        <p14:creationId xmlns:p14="http://schemas.microsoft.com/office/powerpoint/2010/main" val="3989734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NCSP Differential Experiments</a:t>
            </a:r>
          </a:p>
        </p:txBody>
      </p:sp>
      <p:sp>
        <p:nvSpPr>
          <p:cNvPr id="5" name="Content Placeholder 4"/>
          <p:cNvSpPr>
            <a:spLocks noGrp="1"/>
          </p:cNvSpPr>
          <p:nvPr>
            <p:ph sz="half" idx="1"/>
          </p:nvPr>
        </p:nvSpPr>
        <p:spPr>
          <a:xfrm>
            <a:off x="378884" y="1627992"/>
            <a:ext cx="8536516" cy="1574064"/>
          </a:xfrm>
        </p:spPr>
        <p:txBody>
          <a:bodyPr/>
          <a:lstStyle/>
          <a:p>
            <a:pPr lvl="0"/>
            <a:r>
              <a:rPr lang="en-US" sz="2400" dirty="0"/>
              <a:t>NCSP differential nuclear data measurements are performed at</a:t>
            </a:r>
          </a:p>
          <a:p>
            <a:pPr lvl="1"/>
            <a:r>
              <a:rPr lang="en-US" dirty="0"/>
              <a:t>JRC-</a:t>
            </a:r>
            <a:r>
              <a:rPr lang="en-US" dirty="0" err="1"/>
              <a:t>Geel</a:t>
            </a:r>
            <a:r>
              <a:rPr lang="en-US" dirty="0"/>
              <a:t> GELINA Facility (</a:t>
            </a:r>
            <a:r>
              <a:rPr lang="en-US" dirty="0" err="1"/>
              <a:t>Geel</a:t>
            </a:r>
            <a:r>
              <a:rPr lang="en-US" dirty="0"/>
              <a:t>, Belgium)</a:t>
            </a:r>
          </a:p>
          <a:p>
            <a:pPr lvl="1"/>
            <a:r>
              <a:rPr lang="en-US" dirty="0"/>
              <a:t>RPI LINAC (Troy, NY)</a:t>
            </a:r>
          </a:p>
          <a:p>
            <a:pPr lvl="1"/>
            <a:r>
              <a:rPr lang="en-US" dirty="0"/>
              <a:t>LANL (Los Alamos, NM) LANSCE/Lujan Neutron Scattering Center</a:t>
            </a:r>
          </a:p>
          <a:p>
            <a:pPr marL="0" indent="0">
              <a:buNone/>
            </a:pPr>
            <a:endParaRPr lang="en-US" dirty="0"/>
          </a:p>
        </p:txBody>
      </p:sp>
      <p:sp>
        <p:nvSpPr>
          <p:cNvPr id="3" name="Slide Number Placeholder 2"/>
          <p:cNvSpPr>
            <a:spLocks noGrp="1"/>
          </p:cNvSpPr>
          <p:nvPr>
            <p:ph type="sldNum" sz="quarter" idx="4"/>
          </p:nvPr>
        </p:nvSpPr>
        <p:spPr/>
        <p:txBody>
          <a:bodyPr/>
          <a:lstStyle/>
          <a:p>
            <a:r>
              <a:rPr lang="en-US" dirty="0"/>
              <a:t>Page </a:t>
            </a:r>
            <a:fld id="{675658CD-8464-4987-906E-006271C3A4BE}" type="slidenum">
              <a:rPr lang="en-US" smtClean="0"/>
              <a:pPr/>
              <a:t>8</a:t>
            </a:fld>
            <a:r>
              <a:rPr lang="en-US" dirty="0"/>
              <a:t> of 12</a:t>
            </a:r>
          </a:p>
        </p:txBody>
      </p:sp>
      <p:grpSp>
        <p:nvGrpSpPr>
          <p:cNvPr id="29" name="Group 28">
            <a:extLst>
              <a:ext uri="{FF2B5EF4-FFF2-40B4-BE49-F238E27FC236}">
                <a16:creationId xmlns:a16="http://schemas.microsoft.com/office/drawing/2014/main" id="{3DBD0A8F-6580-3F44-8225-F021A9B4EA45}"/>
              </a:ext>
            </a:extLst>
          </p:cNvPr>
          <p:cNvGrpSpPr/>
          <p:nvPr/>
        </p:nvGrpSpPr>
        <p:grpSpPr>
          <a:xfrm>
            <a:off x="8693676" y="914400"/>
            <a:ext cx="3254034" cy="3277092"/>
            <a:chOff x="8693676" y="914400"/>
            <a:chExt cx="3254034" cy="3277092"/>
          </a:xfrm>
        </p:grpSpPr>
        <p:sp>
          <p:nvSpPr>
            <p:cNvPr id="8" name="TextBox 7">
              <a:extLst>
                <a:ext uri="{FF2B5EF4-FFF2-40B4-BE49-F238E27FC236}">
                  <a16:creationId xmlns:a16="http://schemas.microsoft.com/office/drawing/2014/main" id="{ACCBA0C8-9756-194F-8B0E-196DE3B44EAF}"/>
                </a:ext>
              </a:extLst>
            </p:cNvPr>
            <p:cNvSpPr txBox="1"/>
            <p:nvPr/>
          </p:nvSpPr>
          <p:spPr>
            <a:xfrm>
              <a:off x="8857822" y="1249183"/>
              <a:ext cx="2315183" cy="286232"/>
            </a:xfrm>
            <a:prstGeom prst="rect">
              <a:avLst/>
            </a:prstGeom>
            <a:noFill/>
          </p:spPr>
          <p:txBody>
            <a:bodyPr wrap="square" rtlCol="0">
              <a:spAutoFit/>
            </a:bodyPr>
            <a:lstStyle/>
            <a:p>
              <a:pPr algn="ctr">
                <a:lnSpc>
                  <a:spcPct val="90000"/>
                </a:lnSpc>
              </a:pPr>
              <a:r>
                <a:rPr lang="en-US" sz="1400" b="1" dirty="0">
                  <a:solidFill>
                    <a:srgbClr val="0558FF"/>
                  </a:solidFill>
                  <a:latin typeface="+mn-lt"/>
                </a:rPr>
                <a:t>JRC-</a:t>
              </a:r>
              <a:r>
                <a:rPr lang="en-US" sz="1400" b="1" dirty="0" err="1">
                  <a:solidFill>
                    <a:srgbClr val="0558FF"/>
                  </a:solidFill>
                  <a:latin typeface="+mn-lt"/>
                </a:rPr>
                <a:t>Geel</a:t>
              </a:r>
              <a:r>
                <a:rPr lang="en-US" sz="1400" b="1" dirty="0">
                  <a:solidFill>
                    <a:srgbClr val="0558FF"/>
                  </a:solidFill>
                  <a:latin typeface="+mn-lt"/>
                </a:rPr>
                <a:t> (GELINA)</a:t>
              </a:r>
            </a:p>
          </p:txBody>
        </p:sp>
        <p:sp>
          <p:nvSpPr>
            <p:cNvPr id="9" name="TextBox 8">
              <a:extLst>
                <a:ext uri="{FF2B5EF4-FFF2-40B4-BE49-F238E27FC236}">
                  <a16:creationId xmlns:a16="http://schemas.microsoft.com/office/drawing/2014/main" id="{8A3D10BB-66E6-E143-B3B3-BDC9625F41AF}"/>
                </a:ext>
              </a:extLst>
            </p:cNvPr>
            <p:cNvSpPr txBox="1"/>
            <p:nvPr/>
          </p:nvSpPr>
          <p:spPr>
            <a:xfrm>
              <a:off x="8693676" y="2625620"/>
              <a:ext cx="2315183" cy="286232"/>
            </a:xfrm>
            <a:prstGeom prst="rect">
              <a:avLst/>
            </a:prstGeom>
            <a:noFill/>
          </p:spPr>
          <p:txBody>
            <a:bodyPr wrap="square" rtlCol="0">
              <a:spAutoFit/>
            </a:bodyPr>
            <a:lstStyle/>
            <a:p>
              <a:pPr algn="ctr">
                <a:lnSpc>
                  <a:spcPct val="90000"/>
                </a:lnSpc>
              </a:pPr>
              <a:r>
                <a:rPr lang="en-US" sz="1400" b="1" dirty="0">
                  <a:solidFill>
                    <a:srgbClr val="0558FF"/>
                  </a:solidFill>
                  <a:latin typeface="+mn-lt"/>
                </a:rPr>
                <a:t>RPI LINAC</a:t>
              </a:r>
            </a:p>
          </p:txBody>
        </p:sp>
        <p:pic>
          <p:nvPicPr>
            <p:cNvPr id="10" name="Picture 9" descr="A view of a city&#10;&#10;Description automatically generated">
              <a:extLst>
                <a:ext uri="{FF2B5EF4-FFF2-40B4-BE49-F238E27FC236}">
                  <a16:creationId xmlns:a16="http://schemas.microsoft.com/office/drawing/2014/main" id="{2E96DDC8-5810-4845-AC5A-9455F267A4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5154" y="1534927"/>
              <a:ext cx="2902556" cy="1051536"/>
            </a:xfrm>
            <a:prstGeom prst="rect">
              <a:avLst/>
            </a:prstGeom>
          </p:spPr>
        </p:pic>
        <p:pic>
          <p:nvPicPr>
            <p:cNvPr id="11" name="Picture 10">
              <a:extLst>
                <a:ext uri="{FF2B5EF4-FFF2-40B4-BE49-F238E27FC236}">
                  <a16:creationId xmlns:a16="http://schemas.microsoft.com/office/drawing/2014/main" id="{9C9AC973-1693-42BC-927B-C058ED2F069D}"/>
                </a:ext>
              </a:extLst>
            </p:cNvPr>
            <p:cNvPicPr>
              <a:picLocks noChangeAspect="1"/>
            </p:cNvPicPr>
            <p:nvPr/>
          </p:nvPicPr>
          <p:blipFill>
            <a:blip r:embed="rId3"/>
            <a:stretch>
              <a:fillRect/>
            </a:stretch>
          </p:blipFill>
          <p:spPr>
            <a:xfrm>
              <a:off x="10987688" y="914400"/>
              <a:ext cx="884522" cy="611966"/>
            </a:xfrm>
            <a:prstGeom prst="rect">
              <a:avLst/>
            </a:prstGeom>
          </p:spPr>
        </p:pic>
        <p:pic>
          <p:nvPicPr>
            <p:cNvPr id="13" name="Picture 12" descr="A sign on the side of a road&#10;&#10;Description automatically generated">
              <a:extLst>
                <a:ext uri="{FF2B5EF4-FFF2-40B4-BE49-F238E27FC236}">
                  <a16:creationId xmlns:a16="http://schemas.microsoft.com/office/drawing/2014/main" id="{EFE743BD-C5B3-4BF3-A9E1-DC1931A21751}"/>
                </a:ext>
              </a:extLst>
            </p:cNvPr>
            <p:cNvPicPr>
              <a:picLocks noChangeAspect="1"/>
            </p:cNvPicPr>
            <p:nvPr/>
          </p:nvPicPr>
          <p:blipFill>
            <a:blip r:embed="rId4"/>
            <a:stretch>
              <a:fillRect/>
            </a:stretch>
          </p:blipFill>
          <p:spPr>
            <a:xfrm>
              <a:off x="9045153" y="2883166"/>
              <a:ext cx="2898199" cy="1308326"/>
            </a:xfrm>
            <a:prstGeom prst="rect">
              <a:avLst/>
            </a:prstGeom>
          </p:spPr>
        </p:pic>
        <p:pic>
          <p:nvPicPr>
            <p:cNvPr id="14" name="Picture 13">
              <a:extLst>
                <a:ext uri="{FF2B5EF4-FFF2-40B4-BE49-F238E27FC236}">
                  <a16:creationId xmlns:a16="http://schemas.microsoft.com/office/drawing/2014/main" id="{B7547509-30EF-463E-B60A-7DD1A57EF0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2353" y="2632984"/>
              <a:ext cx="1173011" cy="222468"/>
            </a:xfrm>
            <a:prstGeom prst="rect">
              <a:avLst/>
            </a:prstGeom>
          </p:spPr>
        </p:pic>
      </p:grpSp>
      <p:grpSp>
        <p:nvGrpSpPr>
          <p:cNvPr id="15" name="Group 14"/>
          <p:cNvGrpSpPr/>
          <p:nvPr/>
        </p:nvGrpSpPr>
        <p:grpSpPr>
          <a:xfrm>
            <a:off x="0" y="6217729"/>
            <a:ext cx="5029200" cy="609599"/>
            <a:chOff x="6900153" y="5973640"/>
            <a:chExt cx="6286500" cy="828713"/>
          </a:xfrm>
        </p:grpSpPr>
        <p:sp>
          <p:nvSpPr>
            <p:cNvPr id="16" name="Rectangle 15">
              <a:extLst>
                <a:ext uri="{FF2B5EF4-FFF2-40B4-BE49-F238E27FC236}">
                  <a16:creationId xmlns:a16="http://schemas.microsoft.com/office/drawing/2014/main" id="{74670E00-CDBE-41B0-9E45-D9B1D84550E6}"/>
                </a:ext>
              </a:extLst>
            </p:cNvPr>
            <p:cNvSpPr/>
            <p:nvPr/>
          </p:nvSpPr>
          <p:spPr>
            <a:xfrm>
              <a:off x="6900153" y="6525354"/>
              <a:ext cx="3707169" cy="276999"/>
            </a:xfrm>
            <a:prstGeom prst="rect">
              <a:avLst/>
            </a:prstGeom>
          </p:spPr>
          <p:txBody>
            <a:bodyPr wrap="none">
              <a:spAutoFit/>
            </a:bodyPr>
            <a:lstStyle/>
            <a:p>
              <a:r>
                <a:rPr lang="en-US" sz="1200" dirty="0"/>
                <a:t>http://www.linac.rpi.edu/public_html/accelerator.html</a:t>
              </a:r>
            </a:p>
          </p:txBody>
        </p:sp>
        <p:sp>
          <p:nvSpPr>
            <p:cNvPr id="17" name="Rectangle 16">
              <a:extLst>
                <a:ext uri="{FF2B5EF4-FFF2-40B4-BE49-F238E27FC236}">
                  <a16:creationId xmlns:a16="http://schemas.microsoft.com/office/drawing/2014/main" id="{98C9D29D-3200-415F-8714-149BDAF58782}"/>
                </a:ext>
              </a:extLst>
            </p:cNvPr>
            <p:cNvSpPr/>
            <p:nvPr/>
          </p:nvSpPr>
          <p:spPr>
            <a:xfrm>
              <a:off x="6900153" y="6265470"/>
              <a:ext cx="6286500" cy="327044"/>
            </a:xfrm>
            <a:prstGeom prst="rect">
              <a:avLst/>
            </a:prstGeom>
          </p:spPr>
          <p:txBody>
            <a:bodyPr wrap="square">
              <a:spAutoFit/>
            </a:bodyPr>
            <a:lstStyle/>
            <a:p>
              <a:r>
                <a:rPr lang="en-US" sz="1200" dirty="0"/>
                <a:t>https://ec.europa.eu/jrc/en/research-facility/linear-electron-accelerator-facility</a:t>
              </a:r>
            </a:p>
          </p:txBody>
        </p:sp>
        <p:sp>
          <p:nvSpPr>
            <p:cNvPr id="18" name="TextBox 17">
              <a:extLst>
                <a:ext uri="{FF2B5EF4-FFF2-40B4-BE49-F238E27FC236}">
                  <a16:creationId xmlns:a16="http://schemas.microsoft.com/office/drawing/2014/main" id="{724AEAAE-1E84-4E83-90C6-B41407D04B9E}"/>
                </a:ext>
              </a:extLst>
            </p:cNvPr>
            <p:cNvSpPr txBox="1"/>
            <p:nvPr/>
          </p:nvSpPr>
          <p:spPr>
            <a:xfrm>
              <a:off x="6900153" y="5973640"/>
              <a:ext cx="5418667" cy="253707"/>
            </a:xfrm>
            <a:prstGeom prst="rect">
              <a:avLst/>
            </a:prstGeom>
            <a:noFill/>
          </p:spPr>
          <p:txBody>
            <a:bodyPr wrap="square" rtlCol="0">
              <a:spAutoFit/>
            </a:bodyPr>
            <a:lstStyle/>
            <a:p>
              <a:pPr algn="l">
                <a:lnSpc>
                  <a:spcPct val="90000"/>
                </a:lnSpc>
              </a:pPr>
              <a:r>
                <a:rPr lang="en-US" sz="1400" b="1" dirty="0">
                  <a:latin typeface="+mn-lt"/>
                </a:rPr>
                <a:t>Photos referenced from:</a:t>
              </a:r>
            </a:p>
          </p:txBody>
        </p:sp>
      </p:grpSp>
      <p:pic>
        <p:nvPicPr>
          <p:cNvPr id="22" name="Picture 21">
            <a:extLst>
              <a:ext uri="{FF2B5EF4-FFF2-40B4-BE49-F238E27FC236}">
                <a16:creationId xmlns:a16="http://schemas.microsoft.com/office/drawing/2014/main" id="{013C2E35-6FF2-804E-B9E6-EA409F4DE2C3}"/>
              </a:ext>
            </a:extLst>
          </p:cNvPr>
          <p:cNvPicPr>
            <a:picLocks noChangeAspect="1"/>
          </p:cNvPicPr>
          <p:nvPr/>
        </p:nvPicPr>
        <p:blipFill>
          <a:blip r:embed="rId6"/>
          <a:stretch>
            <a:fillRect/>
          </a:stretch>
        </p:blipFill>
        <p:spPr>
          <a:xfrm>
            <a:off x="9045153" y="4617288"/>
            <a:ext cx="2898199" cy="1885334"/>
          </a:xfrm>
          <a:prstGeom prst="rect">
            <a:avLst/>
          </a:prstGeom>
        </p:spPr>
      </p:pic>
      <p:sp>
        <p:nvSpPr>
          <p:cNvPr id="23" name="TextBox 22">
            <a:extLst>
              <a:ext uri="{FF2B5EF4-FFF2-40B4-BE49-F238E27FC236}">
                <a16:creationId xmlns:a16="http://schemas.microsoft.com/office/drawing/2014/main" id="{1C6B68CB-3424-9443-96D6-8DF603AD5AAF}"/>
              </a:ext>
            </a:extLst>
          </p:cNvPr>
          <p:cNvSpPr txBox="1"/>
          <p:nvPr/>
        </p:nvSpPr>
        <p:spPr>
          <a:xfrm>
            <a:off x="8642760" y="4325748"/>
            <a:ext cx="2315183" cy="286232"/>
          </a:xfrm>
          <a:prstGeom prst="rect">
            <a:avLst/>
          </a:prstGeom>
          <a:noFill/>
        </p:spPr>
        <p:txBody>
          <a:bodyPr wrap="square" rtlCol="0">
            <a:spAutoFit/>
          </a:bodyPr>
          <a:lstStyle/>
          <a:p>
            <a:pPr algn="ctr">
              <a:lnSpc>
                <a:spcPct val="90000"/>
              </a:lnSpc>
            </a:pPr>
            <a:r>
              <a:rPr lang="en-US" sz="1400" b="1" dirty="0">
                <a:solidFill>
                  <a:srgbClr val="0558FF"/>
                </a:solidFill>
                <a:latin typeface="+mn-lt"/>
              </a:rPr>
              <a:t>LANL LANSCE</a:t>
            </a:r>
          </a:p>
        </p:txBody>
      </p:sp>
      <p:pic>
        <p:nvPicPr>
          <p:cNvPr id="24" name="Picture 23">
            <a:extLst>
              <a:ext uri="{FF2B5EF4-FFF2-40B4-BE49-F238E27FC236}">
                <a16:creationId xmlns:a16="http://schemas.microsoft.com/office/drawing/2014/main" id="{9B46235F-2CE7-CC44-B933-F64C45B40FB1}"/>
              </a:ext>
            </a:extLst>
          </p:cNvPr>
          <p:cNvPicPr>
            <a:picLocks noChangeAspect="1"/>
          </p:cNvPicPr>
          <p:nvPr/>
        </p:nvPicPr>
        <p:blipFill>
          <a:blip r:embed="rId7"/>
          <a:stretch>
            <a:fillRect/>
          </a:stretch>
        </p:blipFill>
        <p:spPr>
          <a:xfrm>
            <a:off x="10522288" y="4282086"/>
            <a:ext cx="1104900" cy="298271"/>
          </a:xfrm>
          <a:prstGeom prst="rect">
            <a:avLst/>
          </a:prstGeom>
        </p:spPr>
      </p:pic>
      <p:grpSp>
        <p:nvGrpSpPr>
          <p:cNvPr id="28" name="Group 27">
            <a:extLst>
              <a:ext uri="{FF2B5EF4-FFF2-40B4-BE49-F238E27FC236}">
                <a16:creationId xmlns:a16="http://schemas.microsoft.com/office/drawing/2014/main" id="{784A3A79-0922-DC42-B8BD-428EA226EE36}"/>
              </a:ext>
            </a:extLst>
          </p:cNvPr>
          <p:cNvGrpSpPr/>
          <p:nvPr/>
        </p:nvGrpSpPr>
        <p:grpSpPr>
          <a:xfrm>
            <a:off x="295507" y="3468861"/>
            <a:ext cx="8183403" cy="2458835"/>
            <a:chOff x="295507" y="3154216"/>
            <a:chExt cx="8183403" cy="2458835"/>
          </a:xfrm>
        </p:grpSpPr>
        <p:grpSp>
          <p:nvGrpSpPr>
            <p:cNvPr id="19" name="Group 18"/>
            <p:cNvGrpSpPr/>
            <p:nvPr/>
          </p:nvGrpSpPr>
          <p:grpSpPr>
            <a:xfrm>
              <a:off x="295507" y="3159852"/>
              <a:ext cx="4993962" cy="2197098"/>
              <a:chOff x="1396855" y="3844020"/>
              <a:chExt cx="4993962" cy="2197098"/>
            </a:xfrm>
          </p:grpSpPr>
          <p:pic>
            <p:nvPicPr>
              <p:cNvPr id="20" name="Picture 19" descr="A picture containing indoor, kitchen, wall, table&#10;&#10;Description automatically generated">
                <a:extLst>
                  <a:ext uri="{FF2B5EF4-FFF2-40B4-BE49-F238E27FC236}">
                    <a16:creationId xmlns:a16="http://schemas.microsoft.com/office/drawing/2014/main" id="{FB04FF95-1C4D-437F-9476-91AD85A108A3}"/>
                  </a:ext>
                </a:extLst>
              </p:cNvPr>
              <p:cNvPicPr>
                <a:picLocks noChangeAspect="1"/>
              </p:cNvPicPr>
              <p:nvPr/>
            </p:nvPicPr>
            <p:blipFill>
              <a:blip r:embed="rId8"/>
              <a:stretch>
                <a:fillRect/>
              </a:stretch>
            </p:blipFill>
            <p:spPr>
              <a:xfrm>
                <a:off x="1396855" y="3911498"/>
                <a:ext cx="2510583" cy="2062142"/>
              </a:xfrm>
              <a:prstGeom prst="rect">
                <a:avLst/>
              </a:prstGeom>
              <a:ln>
                <a:solidFill>
                  <a:schemeClr val="tx1"/>
                </a:solidFill>
              </a:ln>
            </p:spPr>
          </p:pic>
          <p:pic>
            <p:nvPicPr>
              <p:cNvPr id="21" name="Picture 20" descr="A picture containing building, indoor&#10;&#10;Description automatically generated">
                <a:extLst>
                  <a:ext uri="{FF2B5EF4-FFF2-40B4-BE49-F238E27FC236}">
                    <a16:creationId xmlns:a16="http://schemas.microsoft.com/office/drawing/2014/main" id="{EED8DC25-EFD8-4E5E-A179-5716256F07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16774" y="3844020"/>
                <a:ext cx="1974043" cy="2197098"/>
              </a:xfrm>
              <a:prstGeom prst="rect">
                <a:avLst/>
              </a:prstGeom>
              <a:ln>
                <a:solidFill>
                  <a:schemeClr val="tx1"/>
                </a:solidFill>
              </a:ln>
            </p:spPr>
          </p:pic>
        </p:grpSp>
        <p:pic>
          <p:nvPicPr>
            <p:cNvPr id="6" name="Picture 5" descr="A picture containing green, colorful&#10;&#10;Description automatically generated">
              <a:extLst>
                <a:ext uri="{FF2B5EF4-FFF2-40B4-BE49-F238E27FC236}">
                  <a16:creationId xmlns:a16="http://schemas.microsoft.com/office/drawing/2014/main" id="{312D4BDE-796C-1B4D-B739-211CA0D856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1146" y="3154216"/>
              <a:ext cx="2768620" cy="2231273"/>
            </a:xfrm>
            <a:prstGeom prst="rect">
              <a:avLst/>
            </a:prstGeom>
          </p:spPr>
        </p:pic>
        <p:sp>
          <p:nvSpPr>
            <p:cNvPr id="25" name="TextBox 24">
              <a:extLst>
                <a:ext uri="{FF2B5EF4-FFF2-40B4-BE49-F238E27FC236}">
                  <a16:creationId xmlns:a16="http://schemas.microsoft.com/office/drawing/2014/main" id="{4141D541-AA90-3D4D-B3F3-6B1DD6532130}"/>
                </a:ext>
              </a:extLst>
            </p:cNvPr>
            <p:cNvSpPr txBox="1"/>
            <p:nvPr/>
          </p:nvSpPr>
          <p:spPr>
            <a:xfrm>
              <a:off x="1249034" y="5328987"/>
              <a:ext cx="1754715" cy="276999"/>
            </a:xfrm>
            <a:prstGeom prst="rect">
              <a:avLst/>
            </a:prstGeom>
            <a:noFill/>
          </p:spPr>
          <p:txBody>
            <a:bodyPr wrap="square" rtlCol="0">
              <a:spAutoFit/>
            </a:bodyPr>
            <a:lstStyle/>
            <a:p>
              <a:r>
                <a:rPr lang="en-US" sz="1200" dirty="0"/>
                <a:t>GELINA</a:t>
              </a:r>
            </a:p>
          </p:txBody>
        </p:sp>
        <p:sp>
          <p:nvSpPr>
            <p:cNvPr id="26" name="TextBox 25">
              <a:extLst>
                <a:ext uri="{FF2B5EF4-FFF2-40B4-BE49-F238E27FC236}">
                  <a16:creationId xmlns:a16="http://schemas.microsoft.com/office/drawing/2014/main" id="{93FA3164-2872-7144-9B01-41439F8D9F31}"/>
                </a:ext>
              </a:extLst>
            </p:cNvPr>
            <p:cNvSpPr txBox="1"/>
            <p:nvPr/>
          </p:nvSpPr>
          <p:spPr>
            <a:xfrm>
              <a:off x="3962400" y="5331726"/>
              <a:ext cx="1754715" cy="276999"/>
            </a:xfrm>
            <a:prstGeom prst="rect">
              <a:avLst/>
            </a:prstGeom>
            <a:noFill/>
          </p:spPr>
          <p:txBody>
            <a:bodyPr wrap="square" rtlCol="0">
              <a:spAutoFit/>
            </a:bodyPr>
            <a:lstStyle/>
            <a:p>
              <a:r>
                <a:rPr lang="en-US" sz="1200" dirty="0"/>
                <a:t>GELINA</a:t>
              </a:r>
            </a:p>
          </p:txBody>
        </p:sp>
        <p:sp>
          <p:nvSpPr>
            <p:cNvPr id="27" name="TextBox 26">
              <a:extLst>
                <a:ext uri="{FF2B5EF4-FFF2-40B4-BE49-F238E27FC236}">
                  <a16:creationId xmlns:a16="http://schemas.microsoft.com/office/drawing/2014/main" id="{43328F11-9BFE-724A-A996-24C1F50AF9E1}"/>
                </a:ext>
              </a:extLst>
            </p:cNvPr>
            <p:cNvSpPr txBox="1"/>
            <p:nvPr/>
          </p:nvSpPr>
          <p:spPr>
            <a:xfrm>
              <a:off x="6724195" y="5336052"/>
              <a:ext cx="1754715" cy="276999"/>
            </a:xfrm>
            <a:prstGeom prst="rect">
              <a:avLst/>
            </a:prstGeom>
            <a:noFill/>
          </p:spPr>
          <p:txBody>
            <a:bodyPr wrap="square" rtlCol="0">
              <a:spAutoFit/>
            </a:bodyPr>
            <a:lstStyle/>
            <a:p>
              <a:r>
                <a:rPr lang="en-US" sz="1200" dirty="0"/>
                <a:t>LANL - DANCE</a:t>
              </a:r>
            </a:p>
          </p:txBody>
        </p:sp>
      </p:grpSp>
    </p:spTree>
    <p:extLst>
      <p:ext uri="{BB962C8B-B14F-4D97-AF65-F5344CB8AC3E}">
        <p14:creationId xmlns:p14="http://schemas.microsoft.com/office/powerpoint/2010/main" val="4239411167"/>
      </p:ext>
    </p:extLst>
  </p:cSld>
  <p:clrMapOvr>
    <a:masterClrMapping/>
  </p:clrMapOvr>
</p:sld>
</file>

<file path=ppt/theme/theme1.xml><?xml version="1.0" encoding="utf-8"?>
<a:theme xmlns:a="http://schemas.openxmlformats.org/drawingml/2006/main" name="INL_Presentation_-_Light">
  <a:themeElements>
    <a:clrScheme name="INL_Presentation_-_Light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fontScheme name="INL_Presentation_-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NL_Presentation_-_Ligh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NL_Presentation_-_Ligh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NL_Presentation_-_Ligh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NL_Presentation_-_Ligh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NL_Presentation_-_Ligh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NL_Presentation_-_Ligh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NL_Presentation_-_Ligh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NL_Presentation_-_Light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E32E2E30C278429868E885947A4403" ma:contentTypeVersion="2" ma:contentTypeDescription="Create a new document." ma:contentTypeScope="" ma:versionID="767c78cfc59846daa3cfc97578b27dd4">
  <xsd:schema xmlns:xsd="http://www.w3.org/2001/XMLSchema" xmlns:xs="http://www.w3.org/2001/XMLSchema" xmlns:p="http://schemas.microsoft.com/office/2006/metadata/properties" xmlns:ns2="3deff3ff-bd9b-43cb-bf9e-b1ea4b8364a7" targetNamespace="http://schemas.microsoft.com/office/2006/metadata/properties" ma:root="true" ma:fieldsID="5151e6ac156f5c6eb1c79580888a44c5" ns2:_="">
    <xsd:import namespace="3deff3ff-bd9b-43cb-bf9e-b1ea4b8364a7"/>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eff3ff-bd9b-43cb-bf9e-b1ea4b8364a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66DE6A83-00E1-4CBF-9CDA-D6E27A200718}">
  <ds:schemaRefs>
    <ds:schemaRef ds:uri="http://schemas.microsoft.com/sharepoint/v3/contenttype/forms"/>
  </ds:schemaRefs>
</ds:datastoreItem>
</file>

<file path=customXml/itemProps2.xml><?xml version="1.0" encoding="utf-8"?>
<ds:datastoreItem xmlns:ds="http://schemas.openxmlformats.org/officeDocument/2006/customXml" ds:itemID="{DF2F90C1-3EBA-4853-AF4A-4CF9D69C8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eff3ff-bd9b-43cb-bf9e-b1ea4b836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14DA50-D921-42F6-832D-6D9F98E13B11}">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3deff3ff-bd9b-43cb-bf9e-b1ea4b8364a7"/>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INL_Presentation_-_Light</Template>
  <TotalTime>21671</TotalTime>
  <Words>1684</Words>
  <Application>Microsoft Macintosh PowerPoint</Application>
  <PresentationFormat>Widescreen</PresentationFormat>
  <Paragraphs>283</Paragraphs>
  <Slides>19</Slides>
  <Notes>7</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19</vt:i4>
      </vt:variant>
    </vt:vector>
  </HeadingPairs>
  <TitlesOfParts>
    <vt:vector size="26" baseType="lpstr">
      <vt:lpstr>Arial</vt:lpstr>
      <vt:lpstr>Arial Narrow</vt:lpstr>
      <vt:lpstr>Calibri</vt:lpstr>
      <vt:lpstr>Century Gothic</vt:lpstr>
      <vt:lpstr>Symbol</vt:lpstr>
      <vt:lpstr>Times New Roman</vt:lpstr>
      <vt:lpstr>INL_Presentation_-_Light</vt:lpstr>
      <vt:lpstr>PowerPoint Presentation</vt:lpstr>
      <vt:lpstr>Background / History–Mission Vision–Organization</vt:lpstr>
      <vt:lpstr>PowerPoint Presentation</vt:lpstr>
      <vt:lpstr>Technical Program Element Activities</vt:lpstr>
      <vt:lpstr>Current NCSP Work Sites</vt:lpstr>
      <vt:lpstr>NCSP Nuclear Data and Integral Experiment Budget (&gt;2005)</vt:lpstr>
      <vt:lpstr>NCSP Integral Experiments</vt:lpstr>
      <vt:lpstr>NCSP Critical Assemblies</vt:lpstr>
      <vt:lpstr>NCSP Differential Experiments</vt:lpstr>
      <vt:lpstr>Nuclear Data Measurements &amp;  Evaluation Work for NCSP </vt:lpstr>
      <vt:lpstr>NCSP Evaluation Priorities – FY22 NCSP 5-Year Plan  (Appendix . B) </vt:lpstr>
      <vt:lpstr>NCSP Evaluation Priorities – FY22 NCSP 5-Year Plan (Appendix B) </vt:lpstr>
      <vt:lpstr>NCSP ”Make It Happen List” </vt:lpstr>
      <vt:lpstr>NCSP ”Make It Happen List” </vt:lpstr>
      <vt:lpstr>NCSP Cross-Cutting Nuclear Data Work</vt:lpstr>
      <vt:lpstr>NCSP Benefits/Successes</vt:lpstr>
      <vt:lpstr>Current NCSP capabilities for (n,g), (n,tot) and (n,f) measurements</vt:lpstr>
      <vt:lpstr>Future NCSP capabilities for (n,g), (n,tot) and (n,f)  measurements</vt:lpstr>
      <vt:lpstr>Questions</vt:lpstr>
    </vt:vector>
  </TitlesOfParts>
  <Company>INEEL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Criticality Safety Benchmark Evaluation Project (ICSBEP)</dc:title>
  <dc:creator>Christine White</dc:creator>
  <cp:lastModifiedBy>Bowen, Douglas G.</cp:lastModifiedBy>
  <cp:revision>463</cp:revision>
  <cp:lastPrinted>2021-01-25T18:38:20Z</cp:lastPrinted>
  <dcterms:created xsi:type="dcterms:W3CDTF">2001-10-23T20:27:22Z</dcterms:created>
  <dcterms:modified xsi:type="dcterms:W3CDTF">2022-02-28T11:32:01Z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0x01010052E32E2E30C278429868E885947A4403</vt:lpwstr>
  </property>
  <property fmtid="{D5CDD505-2E9C-101B-9397-08002B2CF9AE}" pid="3" name="Order">
    <vt:r8>2100</vt:r8>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TemplateUrl">
    <vt:lpwstr/>
  </property>
</Properties>
</file>