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20.xml" ContentType="application/vnd.openxmlformats-officedocument.presentationml.slide+xml"/>
  <Override PartName="/ppt/notesSlides/notesSlide120.xml" ContentType="application/vnd.openxmlformats-officedocument.presentationml.notesSlide+xml"/>
  <Override PartName="/ppt/slideLayouts/slideLayout24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20.xml" ContentType="application/vnd.openxmlformats-officedocument.presentationml.slideMaster+xml"/>
  <Override PartName="/ppt/theme/theme11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61" r:id="rId4"/>
    <p:sldMasterId id="2147483766" r:id="rId5"/>
    <p:sldMasterId id="2147483779" r:id="rId6"/>
    <p:sldMasterId id="2147483792" r:id="rId7"/>
    <p:sldMasterId id="2147483805" r:id="rId8"/>
    <p:sldMasterId id="2147483831" r:id="rId9"/>
    <p:sldMasterId id="2147483836" r:id="rId10"/>
  </p:sldMasterIdLst>
  <p:notesMasterIdLst>
    <p:notesMasterId r:id="rId23"/>
  </p:notesMasterIdLst>
  <p:sldIdLst>
    <p:sldId id="831" r:id="rId11"/>
    <p:sldId id="3770" r:id="rId12"/>
    <p:sldId id="1732" r:id="rId13"/>
    <p:sldId id="3695" r:id="rId14"/>
    <p:sldId id="665" r:id="rId15"/>
    <p:sldId id="1886" r:id="rId16"/>
    <p:sldId id="3769" r:id="rId17"/>
    <p:sldId id="3755" r:id="rId18"/>
    <p:sldId id="3756" r:id="rId19"/>
    <p:sldId id="3683" r:id="rId20"/>
    <p:sldId id="3768" r:id="rId21"/>
    <p:sldId id="3758" r:id="rId2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ej" initials="jww" lastIdx="4" clrIdx="0"/>
  <p:cmAuthor id="1" name="helpdesk" initials="h" lastIdx="1" clrIdx="1"/>
  <p:cmAuthor id="2" name="wolfej:" initials="jw" lastIdx="2" clrIdx="2"/>
  <p:cmAuthor id="3" name="Hallman, Timothy" initials="HT" lastIdx="1" clrIdx="3">
    <p:extLst>
      <p:ext uri="{19B8F6BF-5375-455C-9EA6-DF929625EA0E}">
        <p15:presenceInfo xmlns:p15="http://schemas.microsoft.com/office/powerpoint/2012/main" userId="S-1-5-21-414935543-1342250053-1793291686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E9EDF4"/>
    <a:srgbClr val="DFA6A5"/>
    <a:srgbClr val="D28280"/>
    <a:srgbClr val="9999FF"/>
    <a:srgbClr val="A399F1"/>
    <a:srgbClr val="D5D0F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4" autoAdjust="0"/>
    <p:restoredTop sz="92994" autoAdjust="0"/>
  </p:normalViewPr>
  <p:slideViewPr>
    <p:cSldViewPr snapToGrid="0">
      <p:cViewPr varScale="1">
        <p:scale>
          <a:sx n="45" d="100"/>
          <a:sy n="45" d="100"/>
        </p:scale>
        <p:origin x="2551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1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7/19/2021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830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9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0.png"/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257800"/>
            <a:ext cx="6705600" cy="10668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solidFill>
                  <a:srgbClr val="006600"/>
                </a:solidFill>
              </a:defRPr>
            </a:lvl1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1">
                <a:solidFill>
                  <a:srgbClr val="006600"/>
                </a:solidFill>
              </a:defRPr>
            </a:lvl4pPr>
          </a:lstStyle>
          <a:p>
            <a:r>
              <a:rPr lang="en-US" dirty="0"/>
              <a:t>Click to add subtitle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4C13D-964A-B94A-988F-0C16B0172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8" y="6547759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9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9216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6964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26A-FC52-4215-8592-76237373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37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6357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201D95-7DA7-4796-A8A2-3AD8AB5C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766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1291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Tim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844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7876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93240" y="4052628"/>
            <a:ext cx="639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Timothy J. Hallman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Associate Director of the Office of Science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Nuclear Physics</a:t>
            </a: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E350C5-507E-4560-96D4-2FD048C82F76}"/>
              </a:ext>
            </a:extLst>
          </p:cNvPr>
          <p:cNvGrpSpPr/>
          <p:nvPr userDrawn="1"/>
        </p:nvGrpSpPr>
        <p:grpSpPr>
          <a:xfrm>
            <a:off x="141202" y="5266921"/>
            <a:ext cx="8861595" cy="1451158"/>
            <a:chOff x="340394" y="5232571"/>
            <a:chExt cx="8861595" cy="14511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49F7F6-0FEB-4671-967A-D2DAE81EFFD4}"/>
                </a:ext>
              </a:extLst>
            </p:cNvPr>
            <p:cNvGrpSpPr/>
            <p:nvPr userDrawn="1"/>
          </p:nvGrpSpPr>
          <p:grpSpPr>
            <a:xfrm>
              <a:off x="340394" y="5249622"/>
              <a:ext cx="8861595" cy="1405525"/>
              <a:chOff x="-429688" y="5202910"/>
              <a:chExt cx="8861595" cy="14055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836CD68-A2FF-4B2C-ADE6-A67CC8FC923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0" name="Picture 19" descr="ATLAS_nj386569f7_online.jpg">
                <a:extLst>
                  <a:ext uri="{FF2B5EF4-FFF2-40B4-BE49-F238E27FC236}">
                    <a16:creationId xmlns:a16="http://schemas.microsoft.com/office/drawing/2014/main" id="{2BF05C30-6434-43C4-8364-DAD5191CC05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7177B9-D890-43DC-8962-A80D175AC9C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2CE94EE0-2CAD-4C8B-92D7-583BE423BA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756"/>
              <a:stretch>
                <a:fillRect/>
              </a:stretch>
            </p:blipFill>
            <p:spPr bwMode="auto">
              <a:xfrm>
                <a:off x="3687434" y="5202910"/>
                <a:ext cx="1831173" cy="13864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E07A896-BBED-45DB-BFFC-6E09DCEFBA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B3D39E75-0FAD-4046-9CF8-2655FC1C30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28011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4C13D-964A-B94A-988F-0C16B0172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8" y="6547759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9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4304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0674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393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07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4645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EB600-3EE4-44C9-91F3-67F4BCE703EF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C3CA-8FFE-433A-B51D-D6811A3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71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21181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921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8024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544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145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218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3524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606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448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February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8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A38C-1162-4BDA-8F41-57BABAA53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77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53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5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6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14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2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2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0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1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5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48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4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6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2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20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63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5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490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2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9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88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63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8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0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5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940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219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5063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3159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2623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2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1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34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4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439393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09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6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216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0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128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1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220.xml"/><Relationship Id="rId18" Type="http://schemas.openxmlformats.org/officeDocument/2006/relationships/image" Target="../media/image910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210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6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0" y="990600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defTabSz="966788"/>
            <a:endParaRPr lang="en-US" sz="1900" u="sn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57" r:id="rId3"/>
    <p:sldLayoutId id="2147483758" r:id="rId4"/>
    <p:sldLayoutId id="2147483759" r:id="rId5"/>
    <p:sldLayoutId id="2147483760" r:id="rId6"/>
    <p:sldLayoutId id="2147483865" r:id="rId7"/>
    <p:sldLayoutId id="2147483866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734099" y="6404356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WANDA 2022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987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March 1, 2022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860" r:id="rId7"/>
    <p:sldLayoutId id="2147483864" r:id="rId8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734099" y="6404356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NSAC Meeting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July 19 2021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734" r:id="rId7"/>
    <p:sldLayoutId id="2147483855" r:id="rId8"/>
    <p:sldLayoutId id="2147483856" r:id="rId9"/>
    <p:sldLayoutId id="2147483857" r:id="rId10"/>
    <p:sldLayoutId id="2147483860" r:id="rId11"/>
    <p:sldLayoutId id="2147483861" r:id="rId12"/>
    <p:sldLayoutId id="2147483862" r:id="rId13"/>
    <p:sldLayoutId id="2147483863" r:id="rId14"/>
    <p:sldLayoutId id="2147483864" r:id="rId15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4020024" y="6492875"/>
            <a:ext cx="171203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151349" y="6492875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10663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40" r:id="rId3"/>
    <p:sldLayoutId id="2147483742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70143A-C4CA-4032-9D5C-5D0E9BB6912F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86513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3673794" y="6492304"/>
            <a:ext cx="2176589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Briefing for Dr. Marc Kastner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373291" y="6492303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February 25, 2014</a:t>
            </a:r>
          </a:p>
        </p:txBody>
      </p:sp>
    </p:spTree>
    <p:extLst>
      <p:ext uri="{BB962C8B-B14F-4D97-AF65-F5344CB8AC3E}">
        <p14:creationId xmlns:p14="http://schemas.microsoft.com/office/powerpoint/2010/main" val="38409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4" r:id="rId7"/>
    <p:sldLayoutId id="2147483775" r:id="rId8"/>
    <p:sldLayoutId id="2147483776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7" y="6282279"/>
            <a:ext cx="1969307" cy="3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ergy.gov/science/office-science-pure-data-resources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4.pn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1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slide" Target="slide320.xml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pn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cid:A1A6D7D7-8AF0-4BD7-B441-FC7871EC87D4" TargetMode="Externa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4.pn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20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slide" Target="slide320.xml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136.pn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cid:A1A6D7D7-8AF0-4BD7-B441-FC7871EC87D4" TargetMode="Externa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tiff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13" Type="http://schemas.openxmlformats.org/officeDocument/2006/relationships/image" Target="NULL"/><Relationship Id="rId3" Type="http://schemas.openxmlformats.org/officeDocument/2006/relationships/hyperlink" Target="https://nucleardata.berkeley.edu/" TargetMode="External"/><Relationship Id="rId7" Type="http://schemas.openxmlformats.org/officeDocument/2006/relationships/image" Target="../media/image40.tiff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tiff"/><Relationship Id="rId11" Type="http://schemas.openxmlformats.org/officeDocument/2006/relationships/image" Target="../media/image43.svg"/><Relationship Id="rId5" Type="http://schemas.openxmlformats.org/officeDocument/2006/relationships/image" Target="../media/image38.jpeg"/><Relationship Id="rId15" Type="http://schemas.openxmlformats.org/officeDocument/2006/relationships/image" Target="NULL"/><Relationship Id="rId10" Type="http://schemas.openxmlformats.org/officeDocument/2006/relationships/image" Target="../media/image42.png"/><Relationship Id="rId4" Type="http://schemas.openxmlformats.org/officeDocument/2006/relationships/image" Target="../media/image37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 bwMode="auto">
          <a:xfrm>
            <a:off x="1240499" y="2259648"/>
            <a:ext cx="6400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altLang="en-US" sz="2400" dirty="0"/>
          </a:p>
          <a:p>
            <a:r>
              <a:rPr lang="en-US" altLang="en-US" sz="2400" dirty="0"/>
              <a:t>WANDA Meeting</a:t>
            </a:r>
          </a:p>
          <a:p>
            <a:r>
              <a:rPr lang="en-US" altLang="en-US" sz="2400" dirty="0"/>
              <a:t>March 1, 2022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32657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Perspectives from DOE Nuclear Physics</a:t>
            </a:r>
          </a:p>
        </p:txBody>
      </p:sp>
      <p:pic>
        <p:nvPicPr>
          <p:cNvPr id="5" name="Picture 4" descr="horizontal-logo-green-text.jpg">
            <a:extLst>
              <a:ext uri="{FF2B5EF4-FFF2-40B4-BE49-F238E27FC236}">
                <a16:creationId xmlns:a16="http://schemas.microsoft.com/office/drawing/2014/main" id="{5978B1FE-B500-4657-985D-29FD76D48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29" y="27321"/>
            <a:ext cx="5658541" cy="94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60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81838" y="4850462"/>
            <a:ext cx="4979489" cy="9930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Technology Mission Directorate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Technology Demonstration Mission Program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Nuclear Propulsion Project </a:t>
            </a:r>
          </a:p>
          <a:p>
            <a:pPr algn="r">
              <a:lnSpc>
                <a:spcPts val="1800"/>
              </a:lnSpc>
            </a:pPr>
            <a:r>
              <a:rPr lang="en-US" sz="12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Kelsa Palomares, AMA Inc. | January 25,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5716" y="2055216"/>
            <a:ext cx="552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Nuclear Data &amp; Space Nuclear Propulsion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5698B-EAA2-4772-B5EA-424EA53BAE6C}"/>
              </a:ext>
            </a:extLst>
          </p:cNvPr>
          <p:cNvSpPr txBox="1"/>
          <p:nvPr/>
        </p:nvSpPr>
        <p:spPr>
          <a:xfrm>
            <a:off x="3958125" y="2975553"/>
            <a:ext cx="465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Presented to: Workshop on Applied Nuclear Data Activities (WANDA) 2021</a:t>
            </a:r>
          </a:p>
        </p:txBody>
      </p:sp>
    </p:spTree>
    <p:extLst>
      <p:ext uri="{BB962C8B-B14F-4D97-AF65-F5344CB8AC3E}">
        <p14:creationId xmlns:p14="http://schemas.microsoft.com/office/powerpoint/2010/main" val="144639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BCED-6758-4D69-B8DD-311FD1E9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Items in the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0493B-3C67-4048-9E0E-8EA208E38153}"/>
              </a:ext>
            </a:extLst>
          </p:cNvPr>
          <p:cNvSpPr txBox="1"/>
          <p:nvPr/>
        </p:nvSpPr>
        <p:spPr>
          <a:xfrm flipH="1">
            <a:off x="137160" y="997565"/>
            <a:ext cx="90525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FY2022 Nuclear Data FOA in preparation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NNDC is now designated as an SC </a:t>
            </a:r>
            <a:r>
              <a:rPr lang="en-US" sz="2000" dirty="0" err="1"/>
              <a:t>PuRE</a:t>
            </a:r>
            <a:r>
              <a:rPr lang="en-US" sz="2000" dirty="0"/>
              <a:t> Data Resource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hlinkClick r:id="rId2"/>
              </a:rPr>
              <a:t>https://www.energy.gov/science/office-science-pure-data-resources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NNDC has pioneered a new working relationship with some publishers to integrate NNDC data vetting as part of the peer review process to help ensure at the end of the day there is a single curated version of accurate data in everyone’s library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Discussing a charge to the Nuclear Science Advisory Committee (NSAC) to examine Opportunities and Challenges in Nuclear Data Research, Tool Creation Curation Advancement, and Workforce Stewardship.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New connections to other agencies/offices continue to be established (e.g. High energy Fe fragmentation measurement at RHIC planned for NASA).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Contemplating a potential new capability for “Rapid Response Nuclear Data”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u="none" strike="noStrike" baseline="0" dirty="0"/>
              <a:t>Under </a:t>
            </a:r>
            <a:r>
              <a:rPr lang="en-US" sz="2000" dirty="0"/>
              <a:t>Secretary</a:t>
            </a:r>
            <a:r>
              <a:rPr lang="en-US" sz="2000" u="none" strike="noStrike" baseline="0" dirty="0"/>
              <a:t> </a:t>
            </a:r>
            <a:r>
              <a:rPr lang="en-US" sz="2000" dirty="0"/>
              <a:t>for Science and Energy confirmed</a:t>
            </a:r>
            <a:endParaRPr lang="en-US" sz="200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9756299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5" name="C2BAD7A6-74FA-4F18-AF16-8E388EDD8998">
            <a:extLst>
              <a:ext uri="{FF2B5EF4-FFF2-40B4-BE49-F238E27FC236}">
                <a16:creationId xmlns:a16="http://schemas.microsoft.com/office/drawing/2014/main" id="{786FF521-1E08-4735-8526-9A24D33CB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6233" r="9448" b="152"/>
          <a:stretch>
            <a:fillRect/>
          </a:stretch>
        </p:blipFill>
        <p:spPr bwMode="auto">
          <a:xfrm>
            <a:off x="3951228" y="1098224"/>
            <a:ext cx="4483420" cy="2990322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7CE5D-4404-4334-AA06-37B4A9C990AD}"/>
              </a:ext>
            </a:extLst>
          </p:cNvPr>
          <p:cNvSpPr txBox="1"/>
          <p:nvPr/>
        </p:nvSpPr>
        <p:spPr>
          <a:xfrm>
            <a:off x="423430" y="1139350"/>
            <a:ext cx="3292720" cy="31215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 received 36 proposals requesting  funding to support 110 traineeships across the country.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proposed collaborations involve 91 potential participating institutions including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National Labs,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 MSIs of which 18 are HBCUs and 2 are PBIs,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Community Colleges, and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Women’s Colleges.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C02A1-A61B-40D7-9D0D-EB3DE6D91980}"/>
              </a:ext>
            </a:extLst>
          </p:cNvPr>
          <p:cNvGrpSpPr>
            <a:grpSpLocks noChangeAspect="1"/>
          </p:cNvGrpSpPr>
          <p:nvPr/>
        </p:nvGrpSpPr>
        <p:grpSpPr>
          <a:xfrm>
            <a:off x="400050" y="5439542"/>
            <a:ext cx="8343900" cy="919918"/>
            <a:chOff x="-13150" y="3069468"/>
            <a:chExt cx="9147625" cy="1008529"/>
          </a:xfrm>
        </p:grpSpPr>
        <p:pic>
          <p:nvPicPr>
            <p:cNvPr id="8" name="Picture 2" descr="Juan Burciaga">
              <a:extLst>
                <a:ext uri="{FF2B5EF4-FFF2-40B4-BE49-F238E27FC236}">
                  <a16:creationId xmlns:a16="http://schemas.microsoft.com/office/drawing/2014/main" id="{15410508-9B24-48E1-A16F-5994EAA6B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7" t="6102" r="18819" b="33482"/>
            <a:stretch/>
          </p:blipFill>
          <p:spPr bwMode="auto">
            <a:xfrm>
              <a:off x="2408597" y="3177171"/>
              <a:ext cx="500653" cy="80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J'Tia Hart | Argonne National Laboratory">
              <a:extLst>
                <a:ext uri="{FF2B5EF4-FFF2-40B4-BE49-F238E27FC236}">
                  <a16:creationId xmlns:a16="http://schemas.microsoft.com/office/drawing/2014/main" id="{253E7999-2A2B-4605-BF31-31F76780E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5" r="26107" b="13408"/>
            <a:stretch/>
          </p:blipFill>
          <p:spPr bwMode="auto">
            <a:xfrm>
              <a:off x="4901904" y="3139464"/>
              <a:ext cx="487826" cy="88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Jesús Pando | Faculty A-Z | Faculty &amp; Staff | College of Science and Health  | DePaul University, Chicago">
              <a:extLst>
                <a:ext uri="{FF2B5EF4-FFF2-40B4-BE49-F238E27FC236}">
                  <a16:creationId xmlns:a16="http://schemas.microsoft.com/office/drawing/2014/main" id="{191B675C-EE8D-45C8-9F52-109CB0F06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9139" r="26596" b="24231"/>
            <a:stretch/>
          </p:blipFill>
          <p:spPr bwMode="auto">
            <a:xfrm>
              <a:off x="6382645" y="3139814"/>
              <a:ext cx="723757" cy="88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lexander, Stephon">
              <a:extLst>
                <a:ext uri="{FF2B5EF4-FFF2-40B4-BE49-F238E27FC236}">
                  <a16:creationId xmlns:a16="http://schemas.microsoft.com/office/drawing/2014/main" id="{A2F70F11-13FC-492C-8DF4-0455F0D73C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t="6015" r="11129" b="27851"/>
            <a:stretch/>
          </p:blipFill>
          <p:spPr bwMode="auto">
            <a:xfrm>
              <a:off x="325945" y="3137367"/>
              <a:ext cx="722415" cy="89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emoving Barriers: Physics in HBCU, MSI, and PBI Communities">
              <a:extLst>
                <a:ext uri="{FF2B5EF4-FFF2-40B4-BE49-F238E27FC236}">
                  <a16:creationId xmlns:a16="http://schemas.microsoft.com/office/drawing/2014/main" id="{3BC74E12-F690-4B38-B99E-6E5A8EBEC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7" t="2966" r="11953" b="17014"/>
            <a:stretch/>
          </p:blipFill>
          <p:spPr bwMode="auto">
            <a:xfrm>
              <a:off x="5899440" y="3183588"/>
              <a:ext cx="608146" cy="83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Dr. Carol Scarlett">
              <a:extLst>
                <a:ext uri="{FF2B5EF4-FFF2-40B4-BE49-F238E27FC236}">
                  <a16:creationId xmlns:a16="http://schemas.microsoft.com/office/drawing/2014/main" id="{559E354F-87A6-42E0-BDD7-6721B4F92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9" r="7222" b="17308"/>
            <a:stretch/>
          </p:blipFill>
          <p:spPr bwMode="auto">
            <a:xfrm>
              <a:off x="7458655" y="3163683"/>
              <a:ext cx="736412" cy="88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Tan Ahn // Department of Physics // University of Notre Dame">
              <a:extLst>
                <a:ext uri="{FF2B5EF4-FFF2-40B4-BE49-F238E27FC236}">
                  <a16:creationId xmlns:a16="http://schemas.microsoft.com/office/drawing/2014/main" id="{D8D77AC1-123F-409A-B0B9-AADF56A95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9" r="26112" b="7510"/>
            <a:stretch/>
          </p:blipFill>
          <p:spPr bwMode="auto">
            <a:xfrm>
              <a:off x="-13150" y="3169094"/>
              <a:ext cx="464306" cy="85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OCD-Cosmic PROGRAM">
              <a:extLst>
                <a:ext uri="{FF2B5EF4-FFF2-40B4-BE49-F238E27FC236}">
                  <a16:creationId xmlns:a16="http://schemas.microsoft.com/office/drawing/2014/main" id="{AC53180B-B522-49FC-8078-61A6D5D31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1" t="8841" r="34077" b="24043"/>
            <a:stretch/>
          </p:blipFill>
          <p:spPr bwMode="auto">
            <a:xfrm>
              <a:off x="8588179" y="3133551"/>
              <a:ext cx="54362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Renee Fatemi | Physics &amp; Astronomy">
              <a:extLst>
                <a:ext uri="{FF2B5EF4-FFF2-40B4-BE49-F238E27FC236}">
                  <a16:creationId xmlns:a16="http://schemas.microsoft.com/office/drawing/2014/main" id="{E2A08733-E7F6-4586-BFBC-79D4BFA1E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8" r="31205" b="-14187"/>
            <a:stretch/>
          </p:blipFill>
          <p:spPr bwMode="auto">
            <a:xfrm>
              <a:off x="4377812" y="3177984"/>
              <a:ext cx="526161" cy="9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Dr. Paul DeYoung">
              <a:extLst>
                <a:ext uri="{FF2B5EF4-FFF2-40B4-BE49-F238E27FC236}">
                  <a16:creationId xmlns:a16="http://schemas.microsoft.com/office/drawing/2014/main" id="{BD9E95B7-84FD-47CD-9076-C5D3366B9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0" t="12399" r="14375" b="25038"/>
            <a:stretch/>
          </p:blipFill>
          <p:spPr bwMode="auto">
            <a:xfrm>
              <a:off x="3313982" y="3182861"/>
              <a:ext cx="690038" cy="83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Evangeline J. Downie | Department of Physics | Columbian College of Arts &amp;  Sciences | The George Washington University">
              <a:extLst>
                <a:ext uri="{FF2B5EF4-FFF2-40B4-BE49-F238E27FC236}">
                  <a16:creationId xmlns:a16="http://schemas.microsoft.com/office/drawing/2014/main" id="{297F1AD8-099C-43A1-AFAA-2E110D937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29" r="19899" b="20759"/>
            <a:stretch/>
          </p:blipFill>
          <p:spPr bwMode="auto">
            <a:xfrm>
              <a:off x="3893480" y="3174911"/>
              <a:ext cx="500602" cy="7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University of Michigan Physics Department - Congratulations to Brian  Beckford, who received the 2020 Claudia Joan Alexander Trailblazer Award,  from Women in Science and Engineering (WISE). This much-deserved award  recognizes Brian's contributions">
              <a:extLst>
                <a:ext uri="{FF2B5EF4-FFF2-40B4-BE49-F238E27FC236}">
                  <a16:creationId xmlns:a16="http://schemas.microsoft.com/office/drawing/2014/main" id="{AA49C7F9-5ECD-483E-9DDB-A34007D453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1" b="9908"/>
            <a:stretch/>
          </p:blipFill>
          <p:spPr bwMode="auto">
            <a:xfrm>
              <a:off x="1349322" y="3114480"/>
              <a:ext cx="61915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ducation and Diversity News">
              <a:extLst>
                <a:ext uri="{FF2B5EF4-FFF2-40B4-BE49-F238E27FC236}">
                  <a16:creationId xmlns:a16="http://schemas.microsoft.com/office/drawing/2014/main" id="{9354F636-140B-4929-9402-3353FEE2F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r="18693"/>
            <a:stretch/>
          </p:blipFill>
          <p:spPr bwMode="auto">
            <a:xfrm>
              <a:off x="1905634" y="3177584"/>
              <a:ext cx="509297" cy="839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Jason Detwiler's Web Page">
              <a:extLst>
                <a:ext uri="{FF2B5EF4-FFF2-40B4-BE49-F238E27FC236}">
                  <a16:creationId xmlns:a16="http://schemas.microsoft.com/office/drawing/2014/main" id="{4251AC71-7FA0-4CAF-9A53-0BADE99F57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5" r="22656"/>
            <a:stretch/>
          </p:blipFill>
          <p:spPr bwMode="auto">
            <a:xfrm>
              <a:off x="2906953" y="3176558"/>
              <a:ext cx="478857" cy="8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Diana Parno - Department of Physics - Carnegie Mellon University">
              <a:extLst>
                <a:ext uri="{FF2B5EF4-FFF2-40B4-BE49-F238E27FC236}">
                  <a16:creationId xmlns:a16="http://schemas.microsoft.com/office/drawing/2014/main" id="{783A0E74-835B-4597-B1B7-D965FA2EB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r="6458"/>
            <a:stretch/>
          </p:blipFill>
          <p:spPr bwMode="auto">
            <a:xfrm>
              <a:off x="7027485" y="3136493"/>
              <a:ext cx="491373" cy="88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Small, Yolanda — York College / CUNY">
              <a:extLst>
                <a:ext uri="{FF2B5EF4-FFF2-40B4-BE49-F238E27FC236}">
                  <a16:creationId xmlns:a16="http://schemas.microsoft.com/office/drawing/2014/main" id="{A5A767F9-1047-4613-A041-C5B2C1963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8" t="4456" r="18417" b="28830"/>
            <a:stretch/>
          </p:blipFill>
          <p:spPr bwMode="auto">
            <a:xfrm>
              <a:off x="8101059" y="3162427"/>
              <a:ext cx="491373" cy="81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SUNY Heavy Ion Group">
              <a:extLst>
                <a:ext uri="{FF2B5EF4-FFF2-40B4-BE49-F238E27FC236}">
                  <a16:creationId xmlns:a16="http://schemas.microsoft.com/office/drawing/2014/main" id="{9E0AA850-5E93-4951-B1FB-1BB319967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6" t="8326" r="31414" b="23687"/>
            <a:stretch/>
          </p:blipFill>
          <p:spPr bwMode="auto">
            <a:xfrm>
              <a:off x="5393441" y="3152101"/>
              <a:ext cx="549086" cy="83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Meet Kétévi Assamagan, Physicist and Explorer | BNL Newsroom">
              <a:extLst>
                <a:ext uri="{FF2B5EF4-FFF2-40B4-BE49-F238E27FC236}">
                  <a16:creationId xmlns:a16="http://schemas.microsoft.com/office/drawing/2014/main" id="{F25E053E-90B6-4B62-8232-E549B44AA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6" r="37701" b="29337"/>
            <a:stretch/>
          </p:blipFill>
          <p:spPr bwMode="auto">
            <a:xfrm>
              <a:off x="939656" y="3157516"/>
              <a:ext cx="489341" cy="84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0B8A74-2448-451C-9959-CE831FC6707D}"/>
                </a:ext>
              </a:extLst>
            </p:cNvPr>
            <p:cNvSpPr/>
            <p:nvPr/>
          </p:nvSpPr>
          <p:spPr>
            <a:xfrm>
              <a:off x="-9524" y="3930692"/>
              <a:ext cx="9143999" cy="132081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FEF077-F8E7-4D60-A4FB-2D28B28F6E4A}"/>
                </a:ext>
              </a:extLst>
            </p:cNvPr>
            <p:cNvSpPr/>
            <p:nvPr/>
          </p:nvSpPr>
          <p:spPr>
            <a:xfrm>
              <a:off x="-9524" y="3069468"/>
              <a:ext cx="9143998" cy="130003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E27EBA-0361-433C-A6B7-D8A16516698D}"/>
              </a:ext>
            </a:extLst>
          </p:cNvPr>
          <p:cNvSpPr txBox="1"/>
          <p:nvPr/>
        </p:nvSpPr>
        <p:spPr>
          <a:xfrm flipH="1">
            <a:off x="423430" y="474734"/>
            <a:ext cx="862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Continued Progress on Diversity, Equity, Inclusion a Strong Priority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A4A40-3673-4842-A916-1D98A543C9F8}"/>
              </a:ext>
            </a:extLst>
          </p:cNvPr>
          <p:cNvSpPr txBox="1"/>
          <p:nvPr/>
        </p:nvSpPr>
        <p:spPr>
          <a:xfrm>
            <a:off x="4007746" y="4073134"/>
            <a:ext cx="4370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Congressional interest garnered as well</a:t>
            </a:r>
          </a:p>
          <a:p>
            <a:endParaRPr lang="en-US" sz="2000" dirty="0"/>
          </a:p>
          <a:p>
            <a:r>
              <a:rPr lang="en-US" sz="2000" dirty="0"/>
              <a:t>Traineeships thus far 40% Hispanic, 40% African American, 5% White, 5% Other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0EA071F7-8838-4E26-A222-3FAB3BF42B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2420600" y="5045839"/>
              <a:ext cx="2286000" cy="1714500"/>
            </p:xfrm>
            <a:graphic>
              <a:graphicData uri="http://schemas.microsoft.com/office/powerpoint/2016/slidezoom">
                <pslz:sldZm>
                  <pslz:sldZmObj sldId="1885" cId="571057530">
                    <pslz:zmPr id="{F5DA013B-09DB-40EC-88EE-4D4629C9B22D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0EA071F7-8838-4E26-A222-3FAB3BF42B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2420600" y="5045839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613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D6B28-1957-4A0E-8B47-64DC9729CA8B}"/>
              </a:ext>
            </a:extLst>
          </p:cNvPr>
          <p:cNvSpPr txBox="1"/>
          <p:nvPr/>
        </p:nvSpPr>
        <p:spPr>
          <a:xfrm>
            <a:off x="1565910" y="2782669"/>
            <a:ext cx="5815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Good Morning WANDA 2022 !</a:t>
            </a:r>
          </a:p>
        </p:txBody>
      </p:sp>
    </p:spTree>
    <p:extLst>
      <p:ext uri="{BB962C8B-B14F-4D97-AF65-F5344CB8AC3E}">
        <p14:creationId xmlns:p14="http://schemas.microsoft.com/office/powerpoint/2010/main" val="1647042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37" y="584268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5337" y="1502404"/>
            <a:ext cx="8478612" cy="3198303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126206" lvl="3" indent="-126206"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Understanding why matter takes on the specific forms observed in nature and how that knowledge can benefit energy, commerce, medicine, and national security, by discovering:</a:t>
            </a:r>
            <a:endParaRPr lang="en-US" sz="15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How mass is created from energy in the interior of the proton using the future Electron-Ion Collider?</a:t>
            </a: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What are the properties of the novel quark-gluon plasma discovered at RHIC?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What is the mechanism underlying the confinement of quarks and gluons via CEBAF and RHIC?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search for new exotic particles and anomalous violations of nature’s symmetries at CEBAF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limits of nuclear existence? How are heavy elements made in the cosmos via FRIB and ATLAS?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Is the neutrino its own anti-particle?  Do the neutron’s precise properties point to new physics?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nature of the strong force in many-body systems via </a:t>
            </a:r>
            <a:r>
              <a:rPr lang="en-US" sz="1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SciDAC</a:t>
            </a: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Advanced Nuclear Data for Space, Energy, and Research (ANDSER).</a:t>
            </a:r>
            <a:endParaRPr lang="en-US" sz="15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BCC842-151C-4659-829D-17DFC9C0D653}"/>
              </a:ext>
            </a:extLst>
          </p:cNvPr>
          <p:cNvGrpSpPr/>
          <p:nvPr/>
        </p:nvGrpSpPr>
        <p:grpSpPr>
          <a:xfrm>
            <a:off x="877250" y="4810506"/>
            <a:ext cx="7455219" cy="1178814"/>
            <a:chOff x="340394" y="5232571"/>
            <a:chExt cx="8861595" cy="14511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BDF415-C6F8-4F01-94ED-911984AA12E3}"/>
                </a:ext>
              </a:extLst>
            </p:cNvPr>
            <p:cNvGrpSpPr/>
            <p:nvPr userDrawn="1"/>
          </p:nvGrpSpPr>
          <p:grpSpPr>
            <a:xfrm>
              <a:off x="340394" y="5257511"/>
              <a:ext cx="8861595" cy="1397636"/>
              <a:chOff x="-429688" y="5210799"/>
              <a:chExt cx="8861595" cy="139763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183765D-3D42-46F0-A4C1-D491596A7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6" name="Picture 15" descr="ATLAS_nj386569f7_online.jpg">
                <a:extLst>
                  <a:ext uri="{FF2B5EF4-FFF2-40B4-BE49-F238E27FC236}">
                    <a16:creationId xmlns:a16="http://schemas.microsoft.com/office/drawing/2014/main" id="{69E6FE55-F8CF-4E47-AE9D-2A0490134FB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CBB1E5E-A3AF-4C63-B6B6-9E46394FBB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8" name="Picture 7">
                <a:extLst>
                  <a:ext uri="{FF2B5EF4-FFF2-40B4-BE49-F238E27FC236}">
                    <a16:creationId xmlns:a16="http://schemas.microsoft.com/office/drawing/2014/main" id="{DA01FB11-BC4C-4EE1-9005-EE824B33087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r="2756"/>
              <a:stretch>
                <a:fillRect/>
              </a:stretch>
            </p:blipFill>
            <p:spPr bwMode="auto">
              <a:xfrm>
                <a:off x="3697854" y="5210799"/>
                <a:ext cx="1820753" cy="13785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B1BC0E8-9E86-4512-BD0E-E7E8ECC2F2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E949799E-8090-4566-B96A-3D12D16A3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2870266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5" name="C2BAD7A6-74FA-4F18-AF16-8E388EDD8998">
            <a:extLst>
              <a:ext uri="{FF2B5EF4-FFF2-40B4-BE49-F238E27FC236}">
                <a16:creationId xmlns:a16="http://schemas.microsoft.com/office/drawing/2014/main" id="{786FF521-1E08-4735-8526-9A24D33CB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6233" r="9448" b="152"/>
          <a:stretch>
            <a:fillRect/>
          </a:stretch>
        </p:blipFill>
        <p:spPr bwMode="auto">
          <a:xfrm>
            <a:off x="3760737" y="1161761"/>
            <a:ext cx="4892347" cy="3263065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7CE5D-4404-4334-AA06-37B4A9C990AD}"/>
              </a:ext>
            </a:extLst>
          </p:cNvPr>
          <p:cNvSpPr txBox="1"/>
          <p:nvPr/>
        </p:nvSpPr>
        <p:spPr>
          <a:xfrm>
            <a:off x="423430" y="1139350"/>
            <a:ext cx="3292720" cy="31215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 received 36 proposals requesting  funding to support over 200 traineeships across the country.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proposed collaborations involve 91 potential participating institutions including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National Labs,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 MSIs of which 18 are HBCUs and 2 are PBIs,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Community Colleges, and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Women’s Colleges.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C02A1-A61B-40D7-9D0D-EB3DE6D91980}"/>
              </a:ext>
            </a:extLst>
          </p:cNvPr>
          <p:cNvGrpSpPr>
            <a:grpSpLocks noChangeAspect="1"/>
          </p:cNvGrpSpPr>
          <p:nvPr/>
        </p:nvGrpSpPr>
        <p:grpSpPr>
          <a:xfrm>
            <a:off x="400050" y="5439542"/>
            <a:ext cx="8343900" cy="919918"/>
            <a:chOff x="-13150" y="3069468"/>
            <a:chExt cx="9147625" cy="1008529"/>
          </a:xfrm>
        </p:grpSpPr>
        <p:pic>
          <p:nvPicPr>
            <p:cNvPr id="8" name="Picture 2" descr="Juan Burciaga">
              <a:extLst>
                <a:ext uri="{FF2B5EF4-FFF2-40B4-BE49-F238E27FC236}">
                  <a16:creationId xmlns:a16="http://schemas.microsoft.com/office/drawing/2014/main" id="{15410508-9B24-48E1-A16F-5994EAA6B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7" t="6102" r="18819" b="33482"/>
            <a:stretch/>
          </p:blipFill>
          <p:spPr bwMode="auto">
            <a:xfrm>
              <a:off x="2408597" y="3177171"/>
              <a:ext cx="500653" cy="80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J'Tia Hart | Argonne National Laboratory">
              <a:extLst>
                <a:ext uri="{FF2B5EF4-FFF2-40B4-BE49-F238E27FC236}">
                  <a16:creationId xmlns:a16="http://schemas.microsoft.com/office/drawing/2014/main" id="{253E7999-2A2B-4605-BF31-31F76780E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5" r="26107" b="13408"/>
            <a:stretch/>
          </p:blipFill>
          <p:spPr bwMode="auto">
            <a:xfrm>
              <a:off x="4901904" y="3139464"/>
              <a:ext cx="487826" cy="88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Jesús Pando | Faculty A-Z | Faculty &amp; Staff | College of Science and Health  | DePaul University, Chicago">
              <a:extLst>
                <a:ext uri="{FF2B5EF4-FFF2-40B4-BE49-F238E27FC236}">
                  <a16:creationId xmlns:a16="http://schemas.microsoft.com/office/drawing/2014/main" id="{191B675C-EE8D-45C8-9F52-109CB0F06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9139" r="26596" b="24231"/>
            <a:stretch/>
          </p:blipFill>
          <p:spPr bwMode="auto">
            <a:xfrm>
              <a:off x="6382645" y="3139814"/>
              <a:ext cx="723757" cy="88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lexander, Stephon">
              <a:extLst>
                <a:ext uri="{FF2B5EF4-FFF2-40B4-BE49-F238E27FC236}">
                  <a16:creationId xmlns:a16="http://schemas.microsoft.com/office/drawing/2014/main" id="{A2F70F11-13FC-492C-8DF4-0455F0D73C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t="6015" r="11129" b="27851"/>
            <a:stretch/>
          </p:blipFill>
          <p:spPr bwMode="auto">
            <a:xfrm>
              <a:off x="325945" y="3137367"/>
              <a:ext cx="722415" cy="89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emoving Barriers: Physics in HBCU, MSI, and PBI Communities">
              <a:extLst>
                <a:ext uri="{FF2B5EF4-FFF2-40B4-BE49-F238E27FC236}">
                  <a16:creationId xmlns:a16="http://schemas.microsoft.com/office/drawing/2014/main" id="{3BC74E12-F690-4B38-B99E-6E5A8EBEC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7" t="2966" r="11953" b="17014"/>
            <a:stretch/>
          </p:blipFill>
          <p:spPr bwMode="auto">
            <a:xfrm>
              <a:off x="5899440" y="3183588"/>
              <a:ext cx="608146" cy="83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Dr. Carol Scarlett">
              <a:extLst>
                <a:ext uri="{FF2B5EF4-FFF2-40B4-BE49-F238E27FC236}">
                  <a16:creationId xmlns:a16="http://schemas.microsoft.com/office/drawing/2014/main" id="{559E354F-87A6-42E0-BDD7-6721B4F92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9" r="7222" b="17308"/>
            <a:stretch/>
          </p:blipFill>
          <p:spPr bwMode="auto">
            <a:xfrm>
              <a:off x="7458655" y="3163683"/>
              <a:ext cx="736412" cy="88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Tan Ahn // Department of Physics // University of Notre Dame">
              <a:extLst>
                <a:ext uri="{FF2B5EF4-FFF2-40B4-BE49-F238E27FC236}">
                  <a16:creationId xmlns:a16="http://schemas.microsoft.com/office/drawing/2014/main" id="{D8D77AC1-123F-409A-B0B9-AADF56A95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9" r="26112" b="7510"/>
            <a:stretch/>
          </p:blipFill>
          <p:spPr bwMode="auto">
            <a:xfrm>
              <a:off x="-13150" y="3169094"/>
              <a:ext cx="464306" cy="85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OCD-Cosmic PROGRAM">
              <a:extLst>
                <a:ext uri="{FF2B5EF4-FFF2-40B4-BE49-F238E27FC236}">
                  <a16:creationId xmlns:a16="http://schemas.microsoft.com/office/drawing/2014/main" id="{AC53180B-B522-49FC-8078-61A6D5D31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1" t="8841" r="34077" b="24043"/>
            <a:stretch/>
          </p:blipFill>
          <p:spPr bwMode="auto">
            <a:xfrm>
              <a:off x="8588179" y="3133551"/>
              <a:ext cx="54362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Renee Fatemi | Physics &amp; Astronomy">
              <a:extLst>
                <a:ext uri="{FF2B5EF4-FFF2-40B4-BE49-F238E27FC236}">
                  <a16:creationId xmlns:a16="http://schemas.microsoft.com/office/drawing/2014/main" id="{E2A08733-E7F6-4586-BFBC-79D4BFA1E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8" r="31205" b="-14187"/>
            <a:stretch/>
          </p:blipFill>
          <p:spPr bwMode="auto">
            <a:xfrm>
              <a:off x="4377812" y="3177984"/>
              <a:ext cx="526161" cy="9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Dr. Paul DeYoung">
              <a:extLst>
                <a:ext uri="{FF2B5EF4-FFF2-40B4-BE49-F238E27FC236}">
                  <a16:creationId xmlns:a16="http://schemas.microsoft.com/office/drawing/2014/main" id="{BD9E95B7-84FD-47CD-9076-C5D3366B9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0" t="12399" r="14375" b="25038"/>
            <a:stretch/>
          </p:blipFill>
          <p:spPr bwMode="auto">
            <a:xfrm>
              <a:off x="3313982" y="3182861"/>
              <a:ext cx="690038" cy="83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Evangeline J. Downie | Department of Physics | Columbian College of Arts &amp;  Sciences | The George Washington University">
              <a:extLst>
                <a:ext uri="{FF2B5EF4-FFF2-40B4-BE49-F238E27FC236}">
                  <a16:creationId xmlns:a16="http://schemas.microsoft.com/office/drawing/2014/main" id="{297F1AD8-099C-43A1-AFAA-2E110D937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29" r="19899" b="20759"/>
            <a:stretch/>
          </p:blipFill>
          <p:spPr bwMode="auto">
            <a:xfrm>
              <a:off x="3893480" y="3174911"/>
              <a:ext cx="500602" cy="7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University of Michigan Physics Department - Congratulations to Brian  Beckford, who received the 2020 Claudia Joan Alexander Trailblazer Award,  from Women in Science and Engineering (WISE). This much-deserved award  recognizes Brian's contributions">
              <a:extLst>
                <a:ext uri="{FF2B5EF4-FFF2-40B4-BE49-F238E27FC236}">
                  <a16:creationId xmlns:a16="http://schemas.microsoft.com/office/drawing/2014/main" id="{AA49C7F9-5ECD-483E-9DDB-A34007D453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1" b="9908"/>
            <a:stretch/>
          </p:blipFill>
          <p:spPr bwMode="auto">
            <a:xfrm>
              <a:off x="1349322" y="3114480"/>
              <a:ext cx="61915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ducation and Diversity News">
              <a:extLst>
                <a:ext uri="{FF2B5EF4-FFF2-40B4-BE49-F238E27FC236}">
                  <a16:creationId xmlns:a16="http://schemas.microsoft.com/office/drawing/2014/main" id="{9354F636-140B-4929-9402-3353FEE2F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r="18693"/>
            <a:stretch/>
          </p:blipFill>
          <p:spPr bwMode="auto">
            <a:xfrm>
              <a:off x="1905634" y="3177584"/>
              <a:ext cx="509297" cy="839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Jason Detwiler's Web Page">
              <a:extLst>
                <a:ext uri="{FF2B5EF4-FFF2-40B4-BE49-F238E27FC236}">
                  <a16:creationId xmlns:a16="http://schemas.microsoft.com/office/drawing/2014/main" id="{4251AC71-7FA0-4CAF-9A53-0BADE99F57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5" r="22656"/>
            <a:stretch/>
          </p:blipFill>
          <p:spPr bwMode="auto">
            <a:xfrm>
              <a:off x="2906953" y="3176558"/>
              <a:ext cx="478857" cy="8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Diana Parno - Department of Physics - Carnegie Mellon University">
              <a:extLst>
                <a:ext uri="{FF2B5EF4-FFF2-40B4-BE49-F238E27FC236}">
                  <a16:creationId xmlns:a16="http://schemas.microsoft.com/office/drawing/2014/main" id="{783A0E74-835B-4597-B1B7-D965FA2EB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r="6458"/>
            <a:stretch/>
          </p:blipFill>
          <p:spPr bwMode="auto">
            <a:xfrm>
              <a:off x="7027485" y="3136493"/>
              <a:ext cx="491373" cy="88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Small, Yolanda — York College / CUNY">
              <a:extLst>
                <a:ext uri="{FF2B5EF4-FFF2-40B4-BE49-F238E27FC236}">
                  <a16:creationId xmlns:a16="http://schemas.microsoft.com/office/drawing/2014/main" id="{A5A767F9-1047-4613-A041-C5B2C1963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8" t="4456" r="18417" b="28830"/>
            <a:stretch/>
          </p:blipFill>
          <p:spPr bwMode="auto">
            <a:xfrm>
              <a:off x="8101059" y="3162427"/>
              <a:ext cx="491373" cy="81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SUNY Heavy Ion Group">
              <a:extLst>
                <a:ext uri="{FF2B5EF4-FFF2-40B4-BE49-F238E27FC236}">
                  <a16:creationId xmlns:a16="http://schemas.microsoft.com/office/drawing/2014/main" id="{9E0AA850-5E93-4951-B1FB-1BB319967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6" t="8326" r="31414" b="23687"/>
            <a:stretch/>
          </p:blipFill>
          <p:spPr bwMode="auto">
            <a:xfrm>
              <a:off x="5393441" y="3152101"/>
              <a:ext cx="549086" cy="83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Meet Kétévi Assamagan, Physicist and Explorer | BNL Newsroom">
              <a:extLst>
                <a:ext uri="{FF2B5EF4-FFF2-40B4-BE49-F238E27FC236}">
                  <a16:creationId xmlns:a16="http://schemas.microsoft.com/office/drawing/2014/main" id="{F25E053E-90B6-4B62-8232-E549B44AA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6" r="37701" b="29337"/>
            <a:stretch/>
          </p:blipFill>
          <p:spPr bwMode="auto">
            <a:xfrm>
              <a:off x="939656" y="3157516"/>
              <a:ext cx="489341" cy="84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0B8A74-2448-451C-9959-CE831FC6707D}"/>
                </a:ext>
              </a:extLst>
            </p:cNvPr>
            <p:cNvSpPr/>
            <p:nvPr/>
          </p:nvSpPr>
          <p:spPr>
            <a:xfrm>
              <a:off x="-9524" y="3930692"/>
              <a:ext cx="9143999" cy="132081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FEF077-F8E7-4D60-A4FB-2D28B28F6E4A}"/>
                </a:ext>
              </a:extLst>
            </p:cNvPr>
            <p:cNvSpPr/>
            <p:nvPr/>
          </p:nvSpPr>
          <p:spPr>
            <a:xfrm>
              <a:off x="-9524" y="3069468"/>
              <a:ext cx="9143998" cy="130003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E27EBA-0361-433C-A6B7-D8A16516698D}"/>
              </a:ext>
            </a:extLst>
          </p:cNvPr>
          <p:cNvSpPr txBox="1"/>
          <p:nvPr/>
        </p:nvSpPr>
        <p:spPr>
          <a:xfrm flipH="1">
            <a:off x="1038823" y="540380"/>
            <a:ext cx="798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An FY 2021 NP/SC DEI Pilot Has Garnered Strong Interest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A4A40-3673-4842-A916-1D98A543C9F8}"/>
              </a:ext>
            </a:extLst>
          </p:cNvPr>
          <p:cNvSpPr txBox="1"/>
          <p:nvPr/>
        </p:nvSpPr>
        <p:spPr>
          <a:xfrm>
            <a:off x="4064265" y="4707078"/>
            <a:ext cx="6308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Congressional interest garnered as well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0EA071F7-8838-4E26-A222-3FAB3BF42B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2420600" y="5045839"/>
              <a:ext cx="2286000" cy="1714500"/>
            </p:xfrm>
            <a:graphic>
              <a:graphicData uri="http://schemas.microsoft.com/office/powerpoint/2016/slidezoom">
                <pslz:sldZm>
                  <pslz:sldZmObj sldId="1885" cId="571057530">
                    <pslz:zmPr id="{F5DA013B-09DB-40EC-88EE-4D4629C9B22D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Slide Zoom 3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0EA071F7-8838-4E26-A222-3FAB3BF42B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12420600" y="5045839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1057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294"/>
            <a:ext cx="7886699" cy="36121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2022 President’s Request Changes Relative to FY 2021 Enacted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C13F3-D110-433E-945B-3205262C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066327"/>
              </p:ext>
            </p:extLst>
          </p:nvPr>
        </p:nvGraphicFramePr>
        <p:xfrm>
          <a:off x="602498" y="905992"/>
          <a:ext cx="8069583" cy="520806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69304">
                  <a:extLst>
                    <a:ext uri="{9D8B030D-6E8A-4147-A177-3AD203B41FA5}">
                      <a16:colId xmlns:a16="http://schemas.microsoft.com/office/drawing/2014/main" val="1237697024"/>
                    </a:ext>
                  </a:extLst>
                </a:gridCol>
                <a:gridCol w="4200279">
                  <a:extLst>
                    <a:ext uri="{9D8B030D-6E8A-4147-A177-3AD203B41FA5}">
                      <a16:colId xmlns:a16="http://schemas.microsoft.com/office/drawing/2014/main" val="170245283"/>
                    </a:ext>
                  </a:extLst>
                </a:gridCol>
              </a:tblGrid>
              <a:tr h="2783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2021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2022 President’s Request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00876095"/>
                  </a:ext>
                </a:extLst>
              </a:tr>
              <a:tr h="178986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3.75% from FY20 Enacted (including COL, this is a 5.6% cut from constant effort in FY20). New ECA awards are made.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b="0" u="none" strike="noStrike" dirty="0">
                          <a:effectLst/>
                        </a:rPr>
                        <a:t>in </a:t>
                      </a:r>
                      <a:r>
                        <a:rPr lang="en-US" sz="1400" b="1" u="none" strike="noStrike" dirty="0">
                          <a:effectLst/>
                        </a:rPr>
                        <a:t>Medium Energy, Heavy Ions, and Theory </a:t>
                      </a:r>
                      <a:r>
                        <a:rPr lang="en-US" sz="1400" u="none" strike="noStrike" dirty="0">
                          <a:effectLst/>
                        </a:rPr>
                        <a:t>is increased by 12% from FY21 Enacted. (After accounting for COL, this represents a ~10% increase over FY21 Enacted,.)</a:t>
                      </a:r>
                    </a:p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Fundamental Symmetries and Nuclear Structure and Nuclear Astrophysics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portfolios are increased by 15% over FY21 Enacted.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39342742"/>
                  </a:ext>
                </a:extLst>
              </a:tr>
              <a:tr h="27069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are met.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are met.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72988970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flat with FY2020 and below the </a:t>
                      </a:r>
                      <a:r>
                        <a:rPr lang="en-US" sz="1400" u="none" strike="noStrike" dirty="0">
                          <a:effectLst/>
                        </a:rPr>
                        <a:t>planned level.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u="none" strike="noStrike" dirty="0">
                          <a:effectLst/>
                        </a:rPr>
                        <a:t>is increased, but still below the planned level.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34498616"/>
                  </a:ext>
                </a:extLst>
              </a:tr>
              <a:tr h="4262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below planned profile.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significantly below planned profile, possibly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691744638"/>
                  </a:ext>
                </a:extLst>
              </a:tr>
              <a:tr h="2844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commitment are met.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funding is increased to support SciDAC-5 (+$600k).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58359321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slightly increased over FY20 Enacted.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increased $3.5M from FY21 Enacted to support the expansion of experimental efforts.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67204551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subject to the 3.75% research reduction.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increased ~$1M over FY21 Enacted level.</a:t>
                      </a:r>
                      <a:endParaRPr lang="en-US" sz="1400" b="0" u="none" strike="noStrike" dirty="0">
                        <a:effectLst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9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QIS</a:t>
                      </a:r>
                      <a:r>
                        <a:rPr lang="en-US" sz="1400" u="none" strike="noStrike" dirty="0">
                          <a:effectLst/>
                        </a:rPr>
                        <a:t> at $9.5M.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QIS increased to</a:t>
                      </a:r>
                      <a:r>
                        <a:rPr lang="en-US" sz="1400" u="none" strike="noStrike" dirty="0">
                          <a:effectLst/>
                        </a:rPr>
                        <a:t> $10.5M.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extLst>
                  <a:ext uri="{0D108BD9-81ED-4DB2-BD59-A6C34878D82A}">
                    <a16:rowId xmlns:a16="http://schemas.microsoft.com/office/drawing/2014/main" val="2022252079"/>
                  </a:ext>
                </a:extLst>
              </a:tr>
              <a:tr h="383446">
                <a:tc>
                  <a:txBody>
                    <a:bodyPr/>
                    <a:lstStyle/>
                    <a:p>
                      <a:pPr marL="0" marR="0" lvl="0" indent="0" algn="l" defTabSz="9125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NP ML/AI Initiative begins </a:t>
                      </a:r>
                      <a:r>
                        <a:rPr lang="en-US" sz="1400" b="0" u="none" strike="noStrike" dirty="0">
                          <a:effectLst/>
                        </a:rPr>
                        <a:t>with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$4M.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AI/ML Initiative support flat </a:t>
                      </a:r>
                      <a:r>
                        <a:rPr lang="en-US" sz="1400" b="0" u="none" strike="noStrike" dirty="0">
                          <a:effectLst/>
                        </a:rPr>
                        <a:t>with FY21 Enacted ($4M).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 descr="horizontal-logo-green-text.jpg">
            <a:extLst>
              <a:ext uri="{FF2B5EF4-FFF2-40B4-BE49-F238E27FC236}">
                <a16:creationId xmlns:a16="http://schemas.microsoft.com/office/drawing/2014/main" id="{28EFC128-7E87-4D7B-B613-CAA726C14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6223305"/>
            <a:ext cx="2758440" cy="4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CF55D1B-6F97-408B-A534-453EE153C95D}"/>
              </a:ext>
            </a:extLst>
          </p:cNvPr>
          <p:cNvSpPr/>
          <p:nvPr/>
        </p:nvSpPr>
        <p:spPr>
          <a:xfrm>
            <a:off x="3863340" y="4206240"/>
            <a:ext cx="5280660" cy="10744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0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90500" y="95250"/>
            <a:ext cx="9144000" cy="642938"/>
          </a:xfrm>
        </p:spPr>
        <p:txBody>
          <a:bodyPr/>
          <a:lstStyle/>
          <a:p>
            <a:r>
              <a:rPr lang="en-US" altLang="en-US"/>
              <a:t>General Outlook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97180" y="1121866"/>
            <a:ext cx="884682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Calibri" panose="020F0502020204030204" pitchFamily="34" charset="0"/>
              </a:rPr>
              <a:t>The budget uncertainty continues.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Calibri" panose="020F0502020204030204" pitchFamily="34" charset="0"/>
              </a:rPr>
              <a:t>We need to stay focused and continue to deliver important outcomes for the nation.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Calibri" panose="020F0502020204030204" pitchFamily="34" charset="0"/>
              </a:rPr>
              <a:t>Delivering exciting discoveries, important scientific knowledge, technological advances, and workforce training is what we do.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Calibri" panose="020F0502020204030204" pitchFamily="34" charset="0"/>
              </a:rPr>
              <a:t>We need to keep up the good work!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4435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94" y="385213"/>
            <a:ext cx="887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0" u="sng" dirty="0">
                <a:latin typeface="Arial" panose="020B0604020202020204" pitchFamily="34" charset="0"/>
              </a:rPr>
              <a:t>The Fourth, Newest Microscope: Facility for Rare Isotope Beams (FRIB)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21BB6-0269-4A0D-BB64-7D8735F91B4E}"/>
              </a:ext>
            </a:extLst>
          </p:cNvPr>
          <p:cNvSpPr txBox="1"/>
          <p:nvPr/>
        </p:nvSpPr>
        <p:spPr>
          <a:xfrm flipH="1">
            <a:off x="1644501" y="1633701"/>
            <a:ext cx="746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6CE0A-9FDF-4C5D-9203-2DFEC6588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596" y="2842669"/>
            <a:ext cx="3628291" cy="2690982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5F308602-7D94-43F1-B553-9D5C6DF25F3A}"/>
              </a:ext>
            </a:extLst>
          </p:cNvPr>
          <p:cNvSpPr/>
          <p:nvPr/>
        </p:nvSpPr>
        <p:spPr>
          <a:xfrm>
            <a:off x="5023550" y="867005"/>
            <a:ext cx="3570384" cy="1688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6BE84-43FA-4060-BE7B-511375D091CB}"/>
              </a:ext>
            </a:extLst>
          </p:cNvPr>
          <p:cNvSpPr txBox="1"/>
          <p:nvPr/>
        </p:nvSpPr>
        <p:spPr>
          <a:xfrm>
            <a:off x="476728" y="897449"/>
            <a:ext cx="4444531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FRIB issued a call for proposals to its 1500 member user group.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82 proposals received from 130 institutions in 30 countries requesting 9,784 hours of beam time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FRIB Program Advisory Committee Meeting held in May 2021.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First science in </a:t>
            </a:r>
          </a:p>
          <a:p>
            <a:pPr>
              <a:spcAft>
                <a:spcPts val="1350"/>
              </a:spcAft>
            </a:pPr>
            <a:r>
              <a:rPr lang="en-US" sz="2000" kern="1000" dirty="0">
                <a:ea typeface="Times New Roman" panose="02020603050405020304" pitchFamily="18" charset="0"/>
              </a:rPr>
              <a:t>    spring of 2022</a:t>
            </a:r>
          </a:p>
          <a:p>
            <a:pPr>
              <a:spcAft>
                <a:spcPts val="1350"/>
              </a:spcAft>
            </a:pPr>
            <a:endParaRPr lang="en-US" sz="2000" kern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49CD5-0A03-4615-9015-C2CC7D2D3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15335"/>
          <a:stretch/>
        </p:blipFill>
        <p:spPr>
          <a:xfrm>
            <a:off x="521112" y="4353020"/>
            <a:ext cx="3345270" cy="1742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213A0-66B8-4F29-907F-6225DAB1A0D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904477" y="3459293"/>
            <a:ext cx="3083269" cy="18269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B36B6A-9964-461B-B0A9-E128CC1B2E40}"/>
              </a:ext>
            </a:extLst>
          </p:cNvPr>
          <p:cNvSpPr txBox="1"/>
          <p:nvPr/>
        </p:nvSpPr>
        <p:spPr>
          <a:xfrm>
            <a:off x="4117842" y="5534749"/>
            <a:ext cx="511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World Leadership in Nuclear Structure &amp; Nuclear Astrophysics Research</a:t>
            </a:r>
          </a:p>
        </p:txBody>
      </p:sp>
    </p:spTree>
    <p:extLst>
      <p:ext uri="{BB962C8B-B14F-4D97-AF65-F5344CB8AC3E}">
        <p14:creationId xmlns:p14="http://schemas.microsoft.com/office/powerpoint/2010/main" val="151126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54F1-7E0C-4717-BB1D-8AB3B18B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F8342-1A4A-42A0-9101-967DE57E63C9}"/>
              </a:ext>
            </a:extLst>
          </p:cNvPr>
          <p:cNvSpPr txBox="1"/>
          <p:nvPr/>
        </p:nvSpPr>
        <p:spPr>
          <a:xfrm>
            <a:off x="748665" y="1863090"/>
            <a:ext cx="76466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FRIB (and other projects) will provide a torrent of important new, nuclear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FRIB provides a fertile ground for testing innovative ideas and trying out new models for improved data capture and creation (AI, embedded ND staff, Comprehensive Data Capture, etc.)</a:t>
            </a:r>
          </a:p>
        </p:txBody>
      </p:sp>
    </p:spTree>
    <p:extLst>
      <p:ext uri="{BB962C8B-B14F-4D97-AF65-F5344CB8AC3E}">
        <p14:creationId xmlns:p14="http://schemas.microsoft.com/office/powerpoint/2010/main" val="13600619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857251"/>
            <a:ext cx="8686799" cy="6073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ea typeface="Helvetica" charset="0"/>
                <a:cs typeface="Times New Roman" panose="02020603050405020304" pitchFamily="18" charset="0"/>
              </a:rPr>
              <a:t>Many types of nuclear data are “crosscutting” to numerous applications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940" y="3328822"/>
            <a:ext cx="2188028" cy="5486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Nuclear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71221" y="1526908"/>
            <a:ext cx="1545466" cy="1426662"/>
            <a:chOff x="3746412" y="1007239"/>
            <a:chExt cx="2060621" cy="1902216"/>
          </a:xfrm>
        </p:grpSpPr>
        <p:pic>
          <p:nvPicPr>
            <p:cNvPr id="17" name="image25.png" descr="NDNCA_logo.png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6609" y="1366729"/>
              <a:ext cx="2040227" cy="1542726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/>
          </p:nvSpPr>
          <p:spPr>
            <a:xfrm>
              <a:off x="3746412" y="1007239"/>
              <a:ext cx="2060621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Nonproliferation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6478" y="2058882"/>
            <a:ext cx="1382288" cy="1374139"/>
            <a:chOff x="684511" y="848311"/>
            <a:chExt cx="2438400" cy="23574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511" y="1214366"/>
              <a:ext cx="2438400" cy="199138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84511" y="848311"/>
              <a:ext cx="24384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324" y="3646393"/>
            <a:ext cx="1380909" cy="1508681"/>
            <a:chOff x="5983329" y="3859466"/>
            <a:chExt cx="2225292" cy="2729391"/>
          </a:xfrm>
        </p:grpSpPr>
        <p:pic>
          <p:nvPicPr>
            <p:cNvPr id="19" name="image25.png" descr="NDNCA_logo.png"/>
            <p:cNvPicPr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329" y="4338662"/>
              <a:ext cx="2225292" cy="2250195"/>
            </a:xfrm>
            <a:prstGeom prst="rect">
              <a:avLst/>
            </a:prstGeom>
            <a:ln/>
          </p:spPr>
        </p:pic>
        <p:sp>
          <p:nvSpPr>
            <p:cNvPr id="36" name="TextBox 35"/>
            <p:cNvSpPr txBox="1"/>
            <p:nvPr/>
          </p:nvSpPr>
          <p:spPr>
            <a:xfrm>
              <a:off x="5983329" y="3859466"/>
              <a:ext cx="2225292" cy="542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cxnSp>
        <p:nvCxnSpPr>
          <p:cNvPr id="40" name="Straight Arrow Connector 39"/>
          <p:cNvCxnSpPr>
            <a:endCxn id="17" idx="2"/>
          </p:cNvCxnSpPr>
          <p:nvPr/>
        </p:nvCxnSpPr>
        <p:spPr bwMode="auto">
          <a:xfrm flipV="1">
            <a:off x="4643954" y="2953571"/>
            <a:ext cx="1" cy="3752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" idx="1"/>
          </p:cNvCxnSpPr>
          <p:nvPr/>
        </p:nvCxnSpPr>
        <p:spPr bwMode="auto">
          <a:xfrm flipH="1" flipV="1">
            <a:off x="3080305" y="2748681"/>
            <a:ext cx="790064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>
            <a:cxnSpLocks/>
            <a:stCxn id="3" idx="3"/>
            <a:endCxn id="27" idx="3"/>
          </p:cNvCxnSpPr>
          <p:nvPr/>
        </p:nvCxnSpPr>
        <p:spPr bwMode="auto">
          <a:xfrm flipH="1">
            <a:off x="1944952" y="3797116"/>
            <a:ext cx="1925417" cy="78676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4642597" y="3877462"/>
            <a:ext cx="2711" cy="40816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cxnSpLocks/>
            <a:stCxn id="3" idx="7"/>
          </p:cNvCxnSpPr>
          <p:nvPr/>
        </p:nvCxnSpPr>
        <p:spPr bwMode="auto">
          <a:xfrm flipV="1">
            <a:off x="5417539" y="2748682"/>
            <a:ext cx="781603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cxnSpLocks/>
            <a:stCxn id="3" idx="5"/>
            <a:endCxn id="19" idx="1"/>
          </p:cNvCxnSpPr>
          <p:nvPr/>
        </p:nvCxnSpPr>
        <p:spPr bwMode="auto">
          <a:xfrm>
            <a:off x="5417539" y="3797115"/>
            <a:ext cx="2051785" cy="736057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23883-4DF4-664E-AD2F-7AF18D229EC1}"/>
              </a:ext>
            </a:extLst>
          </p:cNvPr>
          <p:cNvGrpSpPr/>
          <p:nvPr/>
        </p:nvGrpSpPr>
        <p:grpSpPr>
          <a:xfrm>
            <a:off x="547423" y="3646392"/>
            <a:ext cx="1412774" cy="1597976"/>
            <a:chOff x="2254981" y="4065366"/>
            <a:chExt cx="1883699" cy="2130634"/>
          </a:xfrm>
        </p:grpSpPr>
        <p:sp>
          <p:nvSpPr>
            <p:cNvPr id="35" name="TextBox 34"/>
            <p:cNvSpPr txBox="1"/>
            <p:nvPr/>
          </p:nvSpPr>
          <p:spPr>
            <a:xfrm>
              <a:off x="2254981" y="4065366"/>
              <a:ext cx="188369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B4FBFA-FE15-3247-9E84-B4BCB0BF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304" y="4434698"/>
              <a:ext cx="1843050" cy="17613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9A30D-98B0-9945-91D8-32005AB24085}"/>
              </a:ext>
            </a:extLst>
          </p:cNvPr>
          <p:cNvGrpSpPr/>
          <p:nvPr/>
        </p:nvGrpSpPr>
        <p:grpSpPr>
          <a:xfrm>
            <a:off x="6207642" y="2058882"/>
            <a:ext cx="1530170" cy="1370118"/>
            <a:chOff x="8584847" y="4315881"/>
            <a:chExt cx="2571056" cy="19949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1D54B7-2E98-C24B-B7F8-3EE49246AD88}"/>
                </a:ext>
              </a:extLst>
            </p:cNvPr>
            <p:cNvSpPr txBox="1"/>
            <p:nvPr/>
          </p:nvSpPr>
          <p:spPr>
            <a:xfrm>
              <a:off x="8584847" y="4315881"/>
              <a:ext cx="2571056" cy="7394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Materials Damage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557E13-CA82-4C4F-868A-F02E8F43E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7413" y="4675730"/>
              <a:ext cx="2118490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2334441-92C0-6742-B9D3-1E1338D4D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847" y="4675730"/>
              <a:ext cx="435938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B2E1CE-35A2-BE4E-B0EE-22178940B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0805" y="4806942"/>
              <a:ext cx="1588851" cy="245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59B44-5737-744A-9C8B-C510F3240BD7}"/>
                </a:ext>
              </a:extLst>
            </p:cNvPr>
            <p:cNvSpPr/>
            <p:nvPr/>
          </p:nvSpPr>
          <p:spPr>
            <a:xfrm>
              <a:off x="8584847" y="4692801"/>
              <a:ext cx="2571056" cy="16180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B8F646-9654-1F42-95A9-9537978BA9E9}"/>
              </a:ext>
            </a:extLst>
          </p:cNvPr>
          <p:cNvGrpSpPr/>
          <p:nvPr/>
        </p:nvGrpSpPr>
        <p:grpSpPr>
          <a:xfrm>
            <a:off x="3096627" y="4512060"/>
            <a:ext cx="1667804" cy="1133009"/>
            <a:chOff x="4128834" y="4902340"/>
            <a:chExt cx="2223738" cy="151067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E69866-5D7D-7241-94EA-9C0B68E1C0D6}"/>
                </a:ext>
              </a:extLst>
            </p:cNvPr>
            <p:cNvGrpSpPr/>
            <p:nvPr/>
          </p:nvGrpSpPr>
          <p:grpSpPr>
            <a:xfrm>
              <a:off x="4128834" y="4902340"/>
              <a:ext cx="2223738" cy="1510678"/>
              <a:chOff x="778520" y="4098635"/>
              <a:chExt cx="2880046" cy="195653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7DE38B4-AAE2-C843-B8DC-0136B11BC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520" y="4172363"/>
                <a:ext cx="2791959" cy="18081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2F2DD0-1A4B-DA4E-9907-063621F1F7C6}"/>
                  </a:ext>
                </a:extLst>
              </p:cNvPr>
              <p:cNvSpPr txBox="1"/>
              <p:nvPr/>
            </p:nvSpPr>
            <p:spPr>
              <a:xfrm>
                <a:off x="2398506" y="4204489"/>
                <a:ext cx="1260060" cy="378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Gamma-rays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BE03B5-3190-4841-B904-1C71F9ECE69C}"/>
                  </a:ext>
                </a:extLst>
              </p:cNvPr>
              <p:cNvSpPr txBox="1"/>
              <p:nvPr/>
            </p:nvSpPr>
            <p:spPr>
              <a:xfrm>
                <a:off x="2330900" y="5457251"/>
                <a:ext cx="1296045" cy="597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 </a:t>
                </a:r>
              </a:p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Radioactivity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C83B46-1537-F744-AA82-CAAEA4E0AC07}"/>
                  </a:ext>
                </a:extLst>
              </p:cNvPr>
              <p:cNvSpPr/>
              <p:nvPr/>
            </p:nvSpPr>
            <p:spPr>
              <a:xfrm rot="10800000">
                <a:off x="1356289" y="4370584"/>
                <a:ext cx="80740" cy="304800"/>
              </a:xfrm>
              <a:prstGeom prst="rect">
                <a:avLst/>
              </a:prstGeom>
              <a:gradFill>
                <a:gsLst>
                  <a:gs pos="0">
                    <a:srgbClr val="D9C124"/>
                  </a:gs>
                  <a:gs pos="100000">
                    <a:srgbClr val="B66D2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6865AD0-452D-6344-9B55-2BD001D079B1}"/>
                  </a:ext>
                </a:extLst>
              </p:cNvPr>
              <p:cNvSpPr txBox="1"/>
              <p:nvPr/>
            </p:nvSpPr>
            <p:spPr>
              <a:xfrm rot="16200000">
                <a:off x="591984" y="4687420"/>
                <a:ext cx="1556252" cy="378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        rays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4684D2-8BA8-C24E-A5E5-FB548086ABE7}"/>
                  </a:ext>
                </a:extLst>
              </p:cNvPr>
              <p:cNvSpPr/>
              <p:nvPr/>
            </p:nvSpPr>
            <p:spPr>
              <a:xfrm>
                <a:off x="2506185" y="4471158"/>
                <a:ext cx="260456" cy="558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5557321-886D-F649-B3B5-EB73D5AFA19F}"/>
                  </a:ext>
                </a:extLst>
              </p:cNvPr>
              <p:cNvSpPr/>
              <p:nvPr/>
            </p:nvSpPr>
            <p:spPr>
              <a:xfrm>
                <a:off x="1524000" y="5715000"/>
                <a:ext cx="533400" cy="539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ED198A8-9F7F-FA43-BAAA-8766DEEC470E}"/>
                  </a:ext>
                </a:extLst>
              </p:cNvPr>
              <p:cNvSpPr txBox="1"/>
              <p:nvPr/>
            </p:nvSpPr>
            <p:spPr>
              <a:xfrm>
                <a:off x="1437030" y="5595870"/>
                <a:ext cx="1210233" cy="35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neutrons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BC2ECA-E724-F047-A0EB-D68FF73E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558" y="5962710"/>
              <a:ext cx="620296" cy="588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47C799-C6A5-8E4E-A4FA-B9F9E65D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656" y="6043958"/>
              <a:ext cx="237642" cy="770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E83EE60-A85E-DC47-8019-E2649274E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169" y="5906169"/>
              <a:ext cx="171525" cy="83885"/>
            </a:xfrm>
            <a:prstGeom prst="rect">
              <a:avLst/>
            </a:prstGeom>
          </p:spPr>
        </p:pic>
      </p:grpSp>
      <p:pic>
        <p:nvPicPr>
          <p:cNvPr id="47" name="Picture 4" descr="Dragonfly Launch Moved to 2027 | NASA">
            <a:extLst>
              <a:ext uri="{FF2B5EF4-FFF2-40B4-BE49-F238E27FC236}">
                <a16:creationId xmlns:a16="http://schemas.microsoft.com/office/drawing/2014/main" id="{BD9F2A37-AEF3-294C-AD1A-74F24C6A3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062" y="4566182"/>
            <a:ext cx="1616793" cy="1037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IC: La recta final para Dragonfly y CAESAR, las próximas sondas New  Frontiers de la NASA">
            <a:extLst>
              <a:ext uri="{FF2B5EF4-FFF2-40B4-BE49-F238E27FC236}">
                <a16:creationId xmlns:a16="http://schemas.microsoft.com/office/drawing/2014/main" id="{7C07CED0-00F9-D441-98D0-E9B29E528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0939" y="5443886"/>
            <a:ext cx="1353638" cy="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417C0F8-CC61-5F45-85DE-FECDADE99E47}"/>
              </a:ext>
            </a:extLst>
          </p:cNvPr>
          <p:cNvSpPr txBox="1"/>
          <p:nvPr/>
        </p:nvSpPr>
        <p:spPr>
          <a:xfrm>
            <a:off x="3096626" y="4283697"/>
            <a:ext cx="3247229" cy="300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ID in Space Exploration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35FE3-FCAC-41B0-B8BF-125048C9172E}"/>
              </a:ext>
            </a:extLst>
          </p:cNvPr>
          <p:cNvSpPr txBox="1"/>
          <p:nvPr/>
        </p:nvSpPr>
        <p:spPr>
          <a:xfrm flipH="1">
            <a:off x="66330" y="67509"/>
            <a:ext cx="939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&amp; Traditional Frontiers Requiring Accurate Nuclear Data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A64C1-7B0D-42A1-AD0A-F7555DA630EF}"/>
              </a:ext>
            </a:extLst>
          </p:cNvPr>
          <p:cNvSpPr txBox="1"/>
          <p:nvPr/>
        </p:nvSpPr>
        <p:spPr>
          <a:xfrm flipH="1">
            <a:off x="868066" y="5860890"/>
            <a:ext cx="909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 Data Interagency Working Group (NDIAWG)  has published 4 FOAs </a:t>
            </a:r>
          </a:p>
        </p:txBody>
      </p:sp>
    </p:spTree>
    <p:extLst>
      <p:ext uri="{BB962C8B-B14F-4D97-AF65-F5344CB8AC3E}">
        <p14:creationId xmlns:p14="http://schemas.microsoft.com/office/powerpoint/2010/main" val="18458898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429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  <a:cs typeface="Times New Roman" panose="02020603050405020304" pitchFamily="18" charset="0"/>
              </a:rPr>
              <a:t>Next generation reactors use faster neutrons,  different fuels,  and coolants to achieve greater safety and modularity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796F-9D69-984E-B21D-858230F370A2}"/>
              </a:ext>
            </a:extLst>
          </p:cNvPr>
          <p:cNvGrpSpPr/>
          <p:nvPr/>
        </p:nvGrpSpPr>
        <p:grpSpPr>
          <a:xfrm>
            <a:off x="6813477" y="1608176"/>
            <a:ext cx="2330524" cy="2018568"/>
            <a:chOff x="8419478" y="812317"/>
            <a:chExt cx="2802327" cy="26728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1E0FA1-9DD9-C144-9893-247262962AC8}"/>
                </a:ext>
              </a:extLst>
            </p:cNvPr>
            <p:cNvSpPr txBox="1"/>
            <p:nvPr/>
          </p:nvSpPr>
          <p:spPr>
            <a:xfrm>
              <a:off x="8419478" y="812317"/>
              <a:ext cx="2796858" cy="622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Terrapower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C84F8D-9B54-4840-963C-6C91A65D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0984" y="1415950"/>
              <a:ext cx="2530821" cy="206917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BE4800-CC7E-0445-9100-3DB87BE6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42" y="3892534"/>
            <a:ext cx="1593939" cy="16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6CA8A0-733A-8945-9921-EC05D54C81AE}"/>
              </a:ext>
            </a:extLst>
          </p:cNvPr>
          <p:cNvSpPr txBox="1"/>
          <p:nvPr/>
        </p:nvSpPr>
        <p:spPr>
          <a:xfrm>
            <a:off x="7264494" y="5759316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SMR (Na)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240CBA-DBBB-F348-8C99-F6F9BA44B77C}"/>
              </a:ext>
            </a:extLst>
          </p:cNvPr>
          <p:cNvSpPr/>
          <p:nvPr/>
        </p:nvSpPr>
        <p:spPr>
          <a:xfrm>
            <a:off x="7597750" y="3658499"/>
            <a:ext cx="9877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MCFR (Cl)</a:t>
            </a:r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C6C195-E511-634F-AE3E-12F0FEB023A4}"/>
              </a:ext>
            </a:extLst>
          </p:cNvPr>
          <p:cNvGrpSpPr/>
          <p:nvPr/>
        </p:nvGrpSpPr>
        <p:grpSpPr>
          <a:xfrm>
            <a:off x="217746" y="2847980"/>
            <a:ext cx="2524367" cy="3549026"/>
            <a:chOff x="389623" y="1106128"/>
            <a:chExt cx="2212665" cy="54942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D74110-5D8E-3949-8CED-CA3BA20C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23" y="1599982"/>
              <a:ext cx="2200580" cy="2069173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596B18-161B-1E46-A3C5-6A79826B9980}"/>
                </a:ext>
              </a:extLst>
            </p:cNvPr>
            <p:cNvSpPr txBox="1"/>
            <p:nvPr/>
          </p:nvSpPr>
          <p:spPr>
            <a:xfrm>
              <a:off x="389623" y="1122223"/>
              <a:ext cx="21837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Kairos FHR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0E256A-10D8-7A47-BA73-F34089FB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623" y="3661720"/>
              <a:ext cx="1025890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D833A0-D550-2046-A613-9C7EC61E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184" y="3661720"/>
              <a:ext cx="1179018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367C59-74A5-4F4B-AD3B-BA504E74FA13}"/>
                </a:ext>
              </a:extLst>
            </p:cNvPr>
            <p:cNvSpPr txBox="1"/>
            <p:nvPr/>
          </p:nvSpPr>
          <p:spPr>
            <a:xfrm>
              <a:off x="389623" y="4630616"/>
              <a:ext cx="1021561" cy="1846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TRISO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Pebble Fuel 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(U,C,Si)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5FF35D-50B2-9C49-9DC3-B356F370CDCB}"/>
                </a:ext>
              </a:extLst>
            </p:cNvPr>
            <p:cNvSpPr txBox="1"/>
            <p:nvPr/>
          </p:nvSpPr>
          <p:spPr>
            <a:xfrm>
              <a:off x="1411184" y="4630616"/>
              <a:ext cx="1162217" cy="1969771"/>
            </a:xfrm>
            <a:prstGeom prst="rect">
              <a:avLst/>
            </a:prstGeom>
            <a:noFill/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Molten Salt Coolant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(Flibe)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3FE72C-F116-AC41-9BBB-8281F84F9ED0}"/>
                </a:ext>
              </a:extLst>
            </p:cNvPr>
            <p:cNvSpPr/>
            <p:nvPr/>
          </p:nvSpPr>
          <p:spPr>
            <a:xfrm>
              <a:off x="389623" y="1106128"/>
              <a:ext cx="2212665" cy="50941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DFE613-04F6-AC4E-8018-19161B8142CB}"/>
              </a:ext>
            </a:extLst>
          </p:cNvPr>
          <p:cNvSpPr/>
          <p:nvPr/>
        </p:nvSpPr>
        <p:spPr>
          <a:xfrm>
            <a:off x="6594142" y="2857111"/>
            <a:ext cx="2253866" cy="3266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728FB0-3E67-6446-8A45-77AB2A9419D2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 flipV="1">
            <a:off x="3147359" y="1873515"/>
            <a:ext cx="389286" cy="3455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/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𝑚𝑢𝑙𝑡𝑖𝑝𝑙𝑖𝑐𝑎𝑡𝑖𝑜𝑛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  <a:blipFill>
                <a:blip r:embed="rId9"/>
                <a:stretch>
                  <a:fillRect r="-18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C8B4F-484A-384E-B68A-B115109B0166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917918" y="2018551"/>
            <a:ext cx="1116345" cy="49982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E7387791-D1AF-B34C-8AB7-87AFC31E9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36645" y="1703209"/>
            <a:ext cx="2554589" cy="34061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721BF0E-DD22-E24D-8C22-749C8487B254}"/>
              </a:ext>
            </a:extLst>
          </p:cNvPr>
          <p:cNvCxnSpPr>
            <a:cxnSpLocks/>
          </p:cNvCxnSpPr>
          <p:nvPr/>
        </p:nvCxnSpPr>
        <p:spPr>
          <a:xfrm flipV="1">
            <a:off x="3289214" y="2023626"/>
            <a:ext cx="986267" cy="60959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9AE477-2F8D-E240-A596-A872CBAD2FBC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4042185" y="2057238"/>
            <a:ext cx="383737" cy="6883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DA68E8-DA90-484B-BE3B-5F19739F47FE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583773" y="1975275"/>
            <a:ext cx="231499" cy="80855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/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/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𝑅𝑒𝑠𝑜𝑛𝑎𝑛𝑐𝑒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𝑒𝑠𝑐𝑎𝑝𝑒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  <a:blipFill>
                <a:blip r:embed="rId13"/>
                <a:stretch>
                  <a:fillRect r="-403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/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  <a:blipFill>
                <a:blip r:embed="rId1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/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𝑢𝑡𝑖𝑙𝑖𝑧𝑎𝑡𝑖𝑜𝑛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  <a:blipFill>
                <a:blip r:embed="rId15"/>
                <a:stretch>
                  <a:fillRect r="-487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/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  <a:blipFill>
                <a:blip r:embed="rId16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12183-61DF-8A46-A8EB-4EA35DBB8D4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H="1" flipV="1">
            <a:off x="4813940" y="2043821"/>
            <a:ext cx="702738" cy="42478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/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  <a:blipFill>
                <a:blip r:embed="rId1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D2C07E-3734-ED47-A0D5-3B3E50EDA80D}"/>
              </a:ext>
            </a:extLst>
          </p:cNvPr>
          <p:cNvCxnSpPr>
            <a:cxnSpLocks/>
          </p:cNvCxnSpPr>
          <p:nvPr/>
        </p:nvCxnSpPr>
        <p:spPr>
          <a:xfrm flipH="1" flipV="1">
            <a:off x="5516678" y="1988705"/>
            <a:ext cx="588095" cy="1780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D13911-1F60-451B-8029-C0581368FF8F}"/>
              </a:ext>
            </a:extLst>
          </p:cNvPr>
          <p:cNvSpPr txBox="1"/>
          <p:nvPr/>
        </p:nvSpPr>
        <p:spPr>
          <a:xfrm>
            <a:off x="1046188" y="88480"/>
            <a:ext cx="865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Nuclear Data In Support of Clean Energy Goals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FD3CF-785D-4662-B1A1-DC8BA7D2B34D}"/>
              </a:ext>
            </a:extLst>
          </p:cNvPr>
          <p:cNvSpPr txBox="1"/>
          <p:nvPr/>
        </p:nvSpPr>
        <p:spPr>
          <a:xfrm flipH="1">
            <a:off x="3122772" y="3495486"/>
            <a:ext cx="3382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Non-existent or uncertain Nuclear Data needs to be redressed for new materials and fuels in order to correctly understand/model the neutronics in new designs at a high level of confidence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A74A8D-A87F-4B04-A9F5-BD9C3B8569F8}"/>
              </a:ext>
            </a:extLst>
          </p:cNvPr>
          <p:cNvCxnSpPr>
            <a:cxnSpLocks/>
          </p:cNvCxnSpPr>
          <p:nvPr/>
        </p:nvCxnSpPr>
        <p:spPr>
          <a:xfrm flipH="1">
            <a:off x="1175814" y="4822578"/>
            <a:ext cx="2017317" cy="1133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119CF0-CBCE-4E9B-BAF8-7C4F57BFD288}"/>
              </a:ext>
            </a:extLst>
          </p:cNvPr>
          <p:cNvCxnSpPr>
            <a:cxnSpLocks/>
          </p:cNvCxnSpPr>
          <p:nvPr/>
        </p:nvCxnSpPr>
        <p:spPr>
          <a:xfrm flipH="1">
            <a:off x="2548687" y="5363516"/>
            <a:ext cx="541488" cy="440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9D1F2E2-3D32-4C21-BC00-E4C99CBE84A3}"/>
              </a:ext>
            </a:extLst>
          </p:cNvPr>
          <p:cNvCxnSpPr>
            <a:cxnSpLocks/>
          </p:cNvCxnSpPr>
          <p:nvPr/>
        </p:nvCxnSpPr>
        <p:spPr>
          <a:xfrm flipV="1">
            <a:off x="6580355" y="3719126"/>
            <a:ext cx="831859" cy="15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DD28B6D-38BB-4CCE-9CD5-90F0397A8B04}"/>
              </a:ext>
            </a:extLst>
          </p:cNvPr>
          <p:cNvCxnSpPr>
            <a:cxnSpLocks/>
          </p:cNvCxnSpPr>
          <p:nvPr/>
        </p:nvCxnSpPr>
        <p:spPr>
          <a:xfrm>
            <a:off x="5778110" y="5154791"/>
            <a:ext cx="1317489" cy="841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138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P Presentation Template-Front Page_0905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Presentation Template_040111</Template>
  <TotalTime>15546</TotalTime>
  <Words>1071</Words>
  <Application>Microsoft Office PowerPoint</Application>
  <PresentationFormat>On-screen Show (4:3)</PresentationFormat>
  <Paragraphs>142</Paragraphs>
  <Slides>12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Arial</vt:lpstr>
      <vt:lpstr>Arial Narrow</vt:lpstr>
      <vt:lpstr>Book Antiqua</vt:lpstr>
      <vt:lpstr>Calibri</vt:lpstr>
      <vt:lpstr>Cambria Math</vt:lpstr>
      <vt:lpstr>Courier New</vt:lpstr>
      <vt:lpstr>Felix Titling</vt:lpstr>
      <vt:lpstr>Helvetica</vt:lpstr>
      <vt:lpstr>Helvetica Neue</vt:lpstr>
      <vt:lpstr>Times New Roman</vt:lpstr>
      <vt:lpstr>Wingdings</vt:lpstr>
      <vt:lpstr>NP Presentation Template-Front Page_090512</vt:lpstr>
      <vt:lpstr>Presentation Page-DOE bottom</vt:lpstr>
      <vt:lpstr>1_Presentation Page-DOE bottom</vt:lpstr>
      <vt:lpstr>1_Default Design</vt:lpstr>
      <vt:lpstr>2_Presentation Page-DOE bottom</vt:lpstr>
      <vt:lpstr>2_Default Design</vt:lpstr>
      <vt:lpstr>3_Default Design</vt:lpstr>
      <vt:lpstr>4_Default Design</vt:lpstr>
      <vt:lpstr>6_Default Design</vt:lpstr>
      <vt:lpstr>7_Default Design</vt:lpstr>
      <vt:lpstr>Document</vt:lpstr>
      <vt:lpstr>PowerPoint Presentation</vt:lpstr>
      <vt:lpstr>PowerPoint Presentation</vt:lpstr>
      <vt:lpstr>Nuclear Physics Discovering, exploring, and understanding all forms of nuclear matter</vt:lpstr>
      <vt:lpstr>Summary of 2022 President’s Request Changes Relative to FY 2021 Enacted</vt:lpstr>
      <vt:lpstr>General Outlook</vt:lpstr>
      <vt:lpstr>The Fourth, Newest Microscope: Facility for Rare Isotope Beams (FRIB)</vt:lpstr>
      <vt:lpstr>Observation</vt:lpstr>
      <vt:lpstr>Many types of nuclear data are “crosscutting” to numerous applications</vt:lpstr>
      <vt:lpstr>Next generation reactors use faster neutrons,  different fuels,  and coolants to achieve greater safety and modularity</vt:lpstr>
      <vt:lpstr>PowerPoint Presentation</vt:lpstr>
      <vt:lpstr>Other Items in the News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wolfej</dc:creator>
  <cp:lastModifiedBy>Hallman, Timothy</cp:lastModifiedBy>
  <cp:revision>1287</cp:revision>
  <cp:lastPrinted>2019-07-16T11:47:16Z</cp:lastPrinted>
  <dcterms:created xsi:type="dcterms:W3CDTF">2012-09-05T18:55:46Z</dcterms:created>
  <dcterms:modified xsi:type="dcterms:W3CDTF">2022-02-28T13:02:55Z</dcterms:modified>
</cp:coreProperties>
</file>