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 id="2147483725" r:id="rId3"/>
  </p:sldMasterIdLst>
  <p:notesMasterIdLst>
    <p:notesMasterId r:id="rId15"/>
  </p:notesMasterIdLst>
  <p:sldIdLst>
    <p:sldId id="256" r:id="rId4"/>
    <p:sldId id="675" r:id="rId5"/>
    <p:sldId id="668" r:id="rId6"/>
    <p:sldId id="671" r:id="rId7"/>
    <p:sldId id="502" r:id="rId8"/>
    <p:sldId id="663" r:id="rId9"/>
    <p:sldId id="662" r:id="rId10"/>
    <p:sldId id="676" r:id="rId11"/>
    <p:sldId id="528" r:id="rId12"/>
    <p:sldId id="674" r:id="rId13"/>
    <p:sldId id="6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4A55F-4DAD-4EE6-9335-34DD3429685B}" v="14" dt="2022-02-28T21:51:30.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Romano" userId="9e682fb7-919f-408f-a90c-ecf430111df8" providerId="ADAL" clId="{9924A55F-4DAD-4EE6-9335-34DD3429685B}"/>
    <pc:docChg chg="undo custSel addSld delSld modSld sldOrd modMainMaster">
      <pc:chgData name="Cathy Romano" userId="9e682fb7-919f-408f-a90c-ecf430111df8" providerId="ADAL" clId="{9924A55F-4DAD-4EE6-9335-34DD3429685B}" dt="2022-02-28T23:41:17.199" v="3269" actId="20577"/>
      <pc:docMkLst>
        <pc:docMk/>
      </pc:docMkLst>
      <pc:sldChg chg="modSp mod">
        <pc:chgData name="Cathy Romano" userId="9e682fb7-919f-408f-a90c-ecf430111df8" providerId="ADAL" clId="{9924A55F-4DAD-4EE6-9335-34DD3429685B}" dt="2022-02-28T00:57:51.603" v="2571" actId="1076"/>
        <pc:sldMkLst>
          <pc:docMk/>
          <pc:sldMk cId="1543486599" sldId="256"/>
        </pc:sldMkLst>
        <pc:spChg chg="mod">
          <ac:chgData name="Cathy Romano" userId="9e682fb7-919f-408f-a90c-ecf430111df8" providerId="ADAL" clId="{9924A55F-4DAD-4EE6-9335-34DD3429685B}" dt="2022-02-24T21:03:33.281" v="347" actId="113"/>
          <ac:spMkLst>
            <pc:docMk/>
            <pc:sldMk cId="1543486599" sldId="256"/>
            <ac:spMk id="3" creationId="{1B3D08AC-864C-4ECC-AF6D-3938DB081D97}"/>
          </ac:spMkLst>
        </pc:spChg>
        <pc:spChg chg="mod">
          <ac:chgData name="Cathy Romano" userId="9e682fb7-919f-408f-a90c-ecf430111df8" providerId="ADAL" clId="{9924A55F-4DAD-4EE6-9335-34DD3429685B}" dt="2022-02-28T00:57:51.603" v="2571" actId="1076"/>
          <ac:spMkLst>
            <pc:docMk/>
            <pc:sldMk cId="1543486599" sldId="256"/>
            <ac:spMk id="4" creationId="{00000000-0000-0000-0000-000000000000}"/>
          </ac:spMkLst>
        </pc:spChg>
      </pc:sldChg>
      <pc:sldChg chg="modSp mod">
        <pc:chgData name="Cathy Romano" userId="9e682fb7-919f-408f-a90c-ecf430111df8" providerId="ADAL" clId="{9924A55F-4DAD-4EE6-9335-34DD3429685B}" dt="2022-02-24T19:58:24.765" v="252" actId="1076"/>
        <pc:sldMkLst>
          <pc:docMk/>
          <pc:sldMk cId="3178950093" sldId="502"/>
        </pc:sldMkLst>
        <pc:spChg chg="mod">
          <ac:chgData name="Cathy Romano" userId="9e682fb7-919f-408f-a90c-ecf430111df8" providerId="ADAL" clId="{9924A55F-4DAD-4EE6-9335-34DD3429685B}" dt="2022-02-24T19:58:21.582" v="251" actId="1076"/>
          <ac:spMkLst>
            <pc:docMk/>
            <pc:sldMk cId="3178950093" sldId="502"/>
            <ac:spMk id="3" creationId="{00000000-0000-0000-0000-000000000000}"/>
          </ac:spMkLst>
        </pc:spChg>
        <pc:spChg chg="mod">
          <ac:chgData name="Cathy Romano" userId="9e682fb7-919f-408f-a90c-ecf430111df8" providerId="ADAL" clId="{9924A55F-4DAD-4EE6-9335-34DD3429685B}" dt="2022-02-24T19:58:24.765" v="252" actId="1076"/>
          <ac:spMkLst>
            <pc:docMk/>
            <pc:sldMk cId="3178950093" sldId="502"/>
            <ac:spMk id="8" creationId="{426EAF7D-F661-4296-BB25-D9391605769E}"/>
          </ac:spMkLst>
        </pc:spChg>
        <pc:spChg chg="mod">
          <ac:chgData name="Cathy Romano" userId="9e682fb7-919f-408f-a90c-ecf430111df8" providerId="ADAL" clId="{9924A55F-4DAD-4EE6-9335-34DD3429685B}" dt="2022-02-24T19:58:12.658" v="250" actId="208"/>
          <ac:spMkLst>
            <pc:docMk/>
            <pc:sldMk cId="3178950093" sldId="502"/>
            <ac:spMk id="13" creationId="{7D9519DF-FF7D-46D0-97B0-DB099399CE1F}"/>
          </ac:spMkLst>
        </pc:spChg>
        <pc:picChg chg="mod ord">
          <ac:chgData name="Cathy Romano" userId="9e682fb7-919f-408f-a90c-ecf430111df8" providerId="ADAL" clId="{9924A55F-4DAD-4EE6-9335-34DD3429685B}" dt="2022-02-24T19:57:53.448" v="248" actId="14100"/>
          <ac:picMkLst>
            <pc:docMk/>
            <pc:sldMk cId="3178950093" sldId="502"/>
            <ac:picMk id="12" creationId="{DD48CFC9-2172-43CA-A1A8-BEDE7DA7DC79}"/>
          </ac:picMkLst>
        </pc:picChg>
      </pc:sldChg>
      <pc:sldChg chg="modSp mod">
        <pc:chgData name="Cathy Romano" userId="9e682fb7-919f-408f-a90c-ecf430111df8" providerId="ADAL" clId="{9924A55F-4DAD-4EE6-9335-34DD3429685B}" dt="2022-02-25T00:33:53.583" v="1339" actId="20577"/>
        <pc:sldMkLst>
          <pc:docMk/>
          <pc:sldMk cId="3644994566" sldId="528"/>
        </pc:sldMkLst>
        <pc:spChg chg="mod">
          <ac:chgData name="Cathy Romano" userId="9e682fb7-919f-408f-a90c-ecf430111df8" providerId="ADAL" clId="{9924A55F-4DAD-4EE6-9335-34DD3429685B}" dt="2022-02-25T00:33:53.583" v="1339" actId="20577"/>
          <ac:spMkLst>
            <pc:docMk/>
            <pc:sldMk cId="3644994566" sldId="528"/>
            <ac:spMk id="3" creationId="{AFCA1C6D-E17C-43C3-9578-2831DC8458F4}"/>
          </ac:spMkLst>
        </pc:spChg>
      </pc:sldChg>
      <pc:sldChg chg="addSp delSp modSp mod">
        <pc:chgData name="Cathy Romano" userId="9e682fb7-919f-408f-a90c-ecf430111df8" providerId="ADAL" clId="{9924A55F-4DAD-4EE6-9335-34DD3429685B}" dt="2022-02-28T01:26:33.101" v="3128" actId="20577"/>
        <pc:sldMkLst>
          <pc:docMk/>
          <pc:sldMk cId="3323508783" sldId="662"/>
        </pc:sldMkLst>
        <pc:spChg chg="mod">
          <ac:chgData name="Cathy Romano" userId="9e682fb7-919f-408f-a90c-ecf430111df8" providerId="ADAL" clId="{9924A55F-4DAD-4EE6-9335-34DD3429685B}" dt="2022-02-28T01:26:33.101" v="3128" actId="20577"/>
          <ac:spMkLst>
            <pc:docMk/>
            <pc:sldMk cId="3323508783" sldId="662"/>
            <ac:spMk id="2" creationId="{F9907056-355F-43AC-8E14-F3C3A79B27C8}"/>
          </ac:spMkLst>
        </pc:spChg>
        <pc:spChg chg="mod">
          <ac:chgData name="Cathy Romano" userId="9e682fb7-919f-408f-a90c-ecf430111df8" providerId="ADAL" clId="{9924A55F-4DAD-4EE6-9335-34DD3429685B}" dt="2022-02-25T19:14:09.393" v="1655" actId="20577"/>
          <ac:spMkLst>
            <pc:docMk/>
            <pc:sldMk cId="3323508783" sldId="662"/>
            <ac:spMk id="3" creationId="{62523234-07F4-4926-A431-79BE142D5790}"/>
          </ac:spMkLst>
        </pc:spChg>
        <pc:spChg chg="add del">
          <ac:chgData name="Cathy Romano" userId="9e682fb7-919f-408f-a90c-ecf430111df8" providerId="ADAL" clId="{9924A55F-4DAD-4EE6-9335-34DD3429685B}" dt="2022-02-24T20:01:08.392" v="272" actId="21"/>
          <ac:spMkLst>
            <pc:docMk/>
            <pc:sldMk cId="3323508783" sldId="662"/>
            <ac:spMk id="5" creationId="{0EB9A2F3-6326-413C-9025-DC3A010C08BE}"/>
          </ac:spMkLst>
        </pc:spChg>
        <pc:spChg chg="add mod">
          <ac:chgData name="Cathy Romano" userId="9e682fb7-919f-408f-a90c-ecf430111df8" providerId="ADAL" clId="{9924A55F-4DAD-4EE6-9335-34DD3429685B}" dt="2022-02-24T21:39:22.649" v="661" actId="1076"/>
          <ac:spMkLst>
            <pc:docMk/>
            <pc:sldMk cId="3323508783" sldId="662"/>
            <ac:spMk id="7" creationId="{533F02BC-4B92-495E-8F16-E5A11DFA0ED3}"/>
          </ac:spMkLst>
        </pc:spChg>
      </pc:sldChg>
      <pc:sldChg chg="addSp delSp modSp mod">
        <pc:chgData name="Cathy Romano" userId="9e682fb7-919f-408f-a90c-ecf430111df8" providerId="ADAL" clId="{9924A55F-4DAD-4EE6-9335-34DD3429685B}" dt="2022-02-28T01:10:58.747" v="2710" actId="1076"/>
        <pc:sldMkLst>
          <pc:docMk/>
          <pc:sldMk cId="3283605765" sldId="663"/>
        </pc:sldMkLst>
        <pc:spChg chg="mod">
          <ac:chgData name="Cathy Romano" userId="9e682fb7-919f-408f-a90c-ecf430111df8" providerId="ADAL" clId="{9924A55F-4DAD-4EE6-9335-34DD3429685B}" dt="2022-02-24T21:15:50.464" v="363" actId="14100"/>
          <ac:spMkLst>
            <pc:docMk/>
            <pc:sldMk cId="3283605765" sldId="663"/>
            <ac:spMk id="5" creationId="{B8EF48D7-C59C-4512-B05B-3A0855C4EC93}"/>
          </ac:spMkLst>
        </pc:spChg>
        <pc:spChg chg="add mod">
          <ac:chgData name="Cathy Romano" userId="9e682fb7-919f-408f-a90c-ecf430111df8" providerId="ADAL" clId="{9924A55F-4DAD-4EE6-9335-34DD3429685B}" dt="2022-02-28T01:09:03.364" v="2708" actId="207"/>
          <ac:spMkLst>
            <pc:docMk/>
            <pc:sldMk cId="3283605765" sldId="663"/>
            <ac:spMk id="9" creationId="{6C1EF69F-EC12-4F08-9F43-D8085D1E165D}"/>
          </ac:spMkLst>
        </pc:spChg>
        <pc:spChg chg="add mod">
          <ac:chgData name="Cathy Romano" userId="9e682fb7-919f-408f-a90c-ecf430111df8" providerId="ADAL" clId="{9924A55F-4DAD-4EE6-9335-34DD3429685B}" dt="2022-02-24T21:17:50.891" v="374" actId="207"/>
          <ac:spMkLst>
            <pc:docMk/>
            <pc:sldMk cId="3283605765" sldId="663"/>
            <ac:spMk id="11" creationId="{DE01A0F1-8FFA-4AFD-8B96-DD6184DEE3EA}"/>
          </ac:spMkLst>
        </pc:spChg>
        <pc:spChg chg="add mod">
          <ac:chgData name="Cathy Romano" userId="9e682fb7-919f-408f-a90c-ecf430111df8" providerId="ADAL" clId="{9924A55F-4DAD-4EE6-9335-34DD3429685B}" dt="2022-02-24T21:17:37.753" v="373" actId="113"/>
          <ac:spMkLst>
            <pc:docMk/>
            <pc:sldMk cId="3283605765" sldId="663"/>
            <ac:spMk id="12" creationId="{51FC67A1-42E4-4A53-89F5-8042F2411161}"/>
          </ac:spMkLst>
        </pc:spChg>
        <pc:picChg chg="del">
          <ac:chgData name="Cathy Romano" userId="9e682fb7-919f-408f-a90c-ecf430111df8" providerId="ADAL" clId="{9924A55F-4DAD-4EE6-9335-34DD3429685B}" dt="2022-02-24T19:48:03.611" v="104" actId="478"/>
          <ac:picMkLst>
            <pc:docMk/>
            <pc:sldMk cId="3283605765" sldId="663"/>
            <ac:picMk id="2" creationId="{BE90CAB6-7143-4E47-932B-93E61AAC2866}"/>
          </ac:picMkLst>
        </pc:picChg>
        <pc:picChg chg="mod">
          <ac:chgData name="Cathy Romano" userId="9e682fb7-919f-408f-a90c-ecf430111df8" providerId="ADAL" clId="{9924A55F-4DAD-4EE6-9335-34DD3429685B}" dt="2022-02-28T01:10:58.747" v="2710" actId="1076"/>
          <ac:picMkLst>
            <pc:docMk/>
            <pc:sldMk cId="3283605765" sldId="663"/>
            <ac:picMk id="3" creationId="{E61C55B8-4AE7-40A5-BDAD-AE35A2FBB60C}"/>
          </ac:picMkLst>
        </pc:picChg>
        <pc:picChg chg="add del">
          <ac:chgData name="Cathy Romano" userId="9e682fb7-919f-408f-a90c-ecf430111df8" providerId="ADAL" clId="{9924A55F-4DAD-4EE6-9335-34DD3429685B}" dt="2022-02-24T19:48:10.043" v="106" actId="478"/>
          <ac:picMkLst>
            <pc:docMk/>
            <pc:sldMk cId="3283605765" sldId="663"/>
            <ac:picMk id="6" creationId="{917C3EF4-EDA6-4238-8106-1B842AF2700A}"/>
          </ac:picMkLst>
        </pc:picChg>
        <pc:picChg chg="add mod modCrop">
          <ac:chgData name="Cathy Romano" userId="9e682fb7-919f-408f-a90c-ecf430111df8" providerId="ADAL" clId="{9924A55F-4DAD-4EE6-9335-34DD3429685B}" dt="2022-02-24T21:12:50.753" v="356" actId="1076"/>
          <ac:picMkLst>
            <pc:docMk/>
            <pc:sldMk cId="3283605765" sldId="663"/>
            <ac:picMk id="8" creationId="{C75CA09E-E318-4B88-8F34-67561EB2100F}"/>
          </ac:picMkLst>
        </pc:picChg>
      </pc:sldChg>
      <pc:sldChg chg="delSp modSp mod ord">
        <pc:chgData name="Cathy Romano" userId="9e682fb7-919f-408f-a90c-ecf430111df8" providerId="ADAL" clId="{9924A55F-4DAD-4EE6-9335-34DD3429685B}" dt="2022-02-28T23:41:17.199" v="3269" actId="20577"/>
        <pc:sldMkLst>
          <pc:docMk/>
          <pc:sldMk cId="754139657" sldId="668"/>
        </pc:sldMkLst>
        <pc:spChg chg="mod">
          <ac:chgData name="Cathy Romano" userId="9e682fb7-919f-408f-a90c-ecf430111df8" providerId="ADAL" clId="{9924A55F-4DAD-4EE6-9335-34DD3429685B}" dt="2022-02-28T01:22:56.946" v="3126" actId="14100"/>
          <ac:spMkLst>
            <pc:docMk/>
            <pc:sldMk cId="754139657" sldId="668"/>
            <ac:spMk id="9" creationId="{D97E0FEC-B294-4AA0-95CF-E166271089EB}"/>
          </ac:spMkLst>
        </pc:spChg>
        <pc:spChg chg="del">
          <ac:chgData name="Cathy Romano" userId="9e682fb7-919f-408f-a90c-ecf430111df8" providerId="ADAL" clId="{9924A55F-4DAD-4EE6-9335-34DD3429685B}" dt="2022-02-24T19:33:01.377" v="5" actId="478"/>
          <ac:spMkLst>
            <pc:docMk/>
            <pc:sldMk cId="754139657" sldId="668"/>
            <ac:spMk id="11" creationId="{C7C2670A-5117-4C9A-BDB3-F04B5835020E}"/>
          </ac:spMkLst>
        </pc:spChg>
        <pc:graphicFrameChg chg="mod modGraphic">
          <ac:chgData name="Cathy Romano" userId="9e682fb7-919f-408f-a90c-ecf430111df8" providerId="ADAL" clId="{9924A55F-4DAD-4EE6-9335-34DD3429685B}" dt="2022-02-28T23:41:17.199" v="3269" actId="20577"/>
          <ac:graphicFrameMkLst>
            <pc:docMk/>
            <pc:sldMk cId="754139657" sldId="668"/>
            <ac:graphicFrameMk id="6" creationId="{F9ADA545-9AEF-401C-969E-4EE4BEC5858F}"/>
          </ac:graphicFrameMkLst>
        </pc:graphicFrameChg>
        <pc:graphicFrameChg chg="mod modGraphic">
          <ac:chgData name="Cathy Romano" userId="9e682fb7-919f-408f-a90c-ecf430111df8" providerId="ADAL" clId="{9924A55F-4DAD-4EE6-9335-34DD3429685B}" dt="2022-02-28T01:22:52.861" v="3125" actId="1076"/>
          <ac:graphicFrameMkLst>
            <pc:docMk/>
            <pc:sldMk cId="754139657" sldId="668"/>
            <ac:graphicFrameMk id="8" creationId="{71AF1736-2F56-4DD7-BA4E-DD1840FC6724}"/>
          </ac:graphicFrameMkLst>
        </pc:graphicFrameChg>
        <pc:graphicFrameChg chg="mod modGraphic">
          <ac:chgData name="Cathy Romano" userId="9e682fb7-919f-408f-a90c-ecf430111df8" providerId="ADAL" clId="{9924A55F-4DAD-4EE6-9335-34DD3429685B}" dt="2022-02-28T01:22:49.579" v="3124" actId="1076"/>
          <ac:graphicFrameMkLst>
            <pc:docMk/>
            <pc:sldMk cId="754139657" sldId="668"/>
            <ac:graphicFrameMk id="10" creationId="{B1CFC9A4-86C1-4934-BDCC-3DE06AE5573E}"/>
          </ac:graphicFrameMkLst>
        </pc:graphicFrameChg>
      </pc:sldChg>
      <pc:sldChg chg="modSp del mod">
        <pc:chgData name="Cathy Romano" userId="9e682fb7-919f-408f-a90c-ecf430111df8" providerId="ADAL" clId="{9924A55F-4DAD-4EE6-9335-34DD3429685B}" dt="2022-02-25T20:42:15.504" v="2127" actId="47"/>
        <pc:sldMkLst>
          <pc:docMk/>
          <pc:sldMk cId="838331722" sldId="669"/>
        </pc:sldMkLst>
        <pc:spChg chg="mod">
          <ac:chgData name="Cathy Romano" userId="9e682fb7-919f-408f-a90c-ecf430111df8" providerId="ADAL" clId="{9924A55F-4DAD-4EE6-9335-34DD3429685B}" dt="2022-02-24T21:48:30.859" v="1180" actId="20577"/>
          <ac:spMkLst>
            <pc:docMk/>
            <pc:sldMk cId="838331722" sldId="669"/>
            <ac:spMk id="2" creationId="{7E5B8D03-5B50-40C4-AA37-A20BF51AE5B2}"/>
          </ac:spMkLst>
        </pc:spChg>
        <pc:spChg chg="mod">
          <ac:chgData name="Cathy Romano" userId="9e682fb7-919f-408f-a90c-ecf430111df8" providerId="ADAL" clId="{9924A55F-4DAD-4EE6-9335-34DD3429685B}" dt="2022-02-24T21:48:41.509" v="1209" actId="20577"/>
          <ac:spMkLst>
            <pc:docMk/>
            <pc:sldMk cId="838331722" sldId="669"/>
            <ac:spMk id="3" creationId="{51E0746A-0544-4DA4-8C00-3793017BF887}"/>
          </ac:spMkLst>
        </pc:spChg>
      </pc:sldChg>
      <pc:sldChg chg="modSp new del mod ord">
        <pc:chgData name="Cathy Romano" userId="9e682fb7-919f-408f-a90c-ecf430111df8" providerId="ADAL" clId="{9924A55F-4DAD-4EE6-9335-34DD3429685B}" dt="2022-02-28T21:48:12.243" v="3161" actId="2696"/>
        <pc:sldMkLst>
          <pc:docMk/>
          <pc:sldMk cId="3289210524" sldId="670"/>
        </pc:sldMkLst>
        <pc:spChg chg="mod">
          <ac:chgData name="Cathy Romano" userId="9e682fb7-919f-408f-a90c-ecf430111df8" providerId="ADAL" clId="{9924A55F-4DAD-4EE6-9335-34DD3429685B}" dt="2022-02-28T21:31:13.543" v="3158" actId="20577"/>
          <ac:spMkLst>
            <pc:docMk/>
            <pc:sldMk cId="3289210524" sldId="670"/>
            <ac:spMk id="2" creationId="{C8176593-AED8-458A-A248-7C9CA8CCBF24}"/>
          </ac:spMkLst>
        </pc:spChg>
        <pc:spChg chg="mod">
          <ac:chgData name="Cathy Romano" userId="9e682fb7-919f-408f-a90c-ecf430111df8" providerId="ADAL" clId="{9924A55F-4DAD-4EE6-9335-34DD3429685B}" dt="2022-02-24T21:41:45.751" v="736" actId="20577"/>
          <ac:spMkLst>
            <pc:docMk/>
            <pc:sldMk cId="3289210524" sldId="670"/>
            <ac:spMk id="4" creationId="{8CD75AB9-15EC-45FD-AF19-2AC183CB4FC4}"/>
          </ac:spMkLst>
        </pc:spChg>
      </pc:sldChg>
      <pc:sldChg chg="addSp modSp new mod">
        <pc:chgData name="Cathy Romano" userId="9e682fb7-919f-408f-a90c-ecf430111df8" providerId="ADAL" clId="{9924A55F-4DAD-4EE6-9335-34DD3429685B}" dt="2022-02-24T21:44:55.326" v="879" actId="20577"/>
        <pc:sldMkLst>
          <pc:docMk/>
          <pc:sldMk cId="2801357762" sldId="671"/>
        </pc:sldMkLst>
        <pc:spChg chg="mod">
          <ac:chgData name="Cathy Romano" userId="9e682fb7-919f-408f-a90c-ecf430111df8" providerId="ADAL" clId="{9924A55F-4DAD-4EE6-9335-34DD3429685B}" dt="2022-02-24T21:44:55.326" v="879" actId="20577"/>
          <ac:spMkLst>
            <pc:docMk/>
            <pc:sldMk cId="2801357762" sldId="671"/>
            <ac:spMk id="2" creationId="{2C070F11-09F3-4129-A1E6-30332038CBBD}"/>
          </ac:spMkLst>
        </pc:spChg>
        <pc:spChg chg="mod">
          <ac:chgData name="Cathy Romano" userId="9e682fb7-919f-408f-a90c-ecf430111df8" providerId="ADAL" clId="{9924A55F-4DAD-4EE6-9335-34DD3429685B}" dt="2022-02-24T21:44:23.266" v="851" actId="20577"/>
          <ac:spMkLst>
            <pc:docMk/>
            <pc:sldMk cId="2801357762" sldId="671"/>
            <ac:spMk id="4" creationId="{8FF898CF-9BBE-4BD7-996B-F81DECEE55D2}"/>
          </ac:spMkLst>
        </pc:spChg>
        <pc:picChg chg="add mod">
          <ac:chgData name="Cathy Romano" userId="9e682fb7-919f-408f-a90c-ecf430111df8" providerId="ADAL" clId="{9924A55F-4DAD-4EE6-9335-34DD3429685B}" dt="2022-02-24T21:44:38.144" v="853" actId="1076"/>
          <ac:picMkLst>
            <pc:docMk/>
            <pc:sldMk cId="2801357762" sldId="671"/>
            <ac:picMk id="5" creationId="{DECE741E-6FE1-44B3-8D11-A6F17F466662}"/>
          </ac:picMkLst>
        </pc:picChg>
      </pc:sldChg>
      <pc:sldChg chg="addSp delSp modSp new del mod">
        <pc:chgData name="Cathy Romano" userId="9e682fb7-919f-408f-a90c-ecf430111df8" providerId="ADAL" clId="{9924A55F-4DAD-4EE6-9335-34DD3429685B}" dt="2022-02-25T19:05:36.065" v="1363" actId="47"/>
        <pc:sldMkLst>
          <pc:docMk/>
          <pc:sldMk cId="3351974477" sldId="672"/>
        </pc:sldMkLst>
        <pc:spChg chg="add mod">
          <ac:chgData name="Cathy Romano" userId="9e682fb7-919f-408f-a90c-ecf430111df8" providerId="ADAL" clId="{9924A55F-4DAD-4EE6-9335-34DD3429685B}" dt="2022-02-25T19:05:00.333" v="1359" actId="1076"/>
          <ac:spMkLst>
            <pc:docMk/>
            <pc:sldMk cId="3351974477" sldId="672"/>
            <ac:spMk id="2" creationId="{D08367BA-9C47-4028-BA46-3D831910070F}"/>
          </ac:spMkLst>
        </pc:spChg>
        <pc:spChg chg="add del mod">
          <ac:chgData name="Cathy Romano" userId="9e682fb7-919f-408f-a90c-ecf430111df8" providerId="ADAL" clId="{9924A55F-4DAD-4EE6-9335-34DD3429685B}" dt="2022-02-25T19:05:17.263" v="1362"/>
          <ac:spMkLst>
            <pc:docMk/>
            <pc:sldMk cId="3351974477" sldId="672"/>
            <ac:spMk id="3" creationId="{4775B00A-ABCB-4194-B721-5AD9BE788FC4}"/>
          </ac:spMkLst>
        </pc:spChg>
      </pc:sldChg>
      <pc:sldChg chg="modSp mod ord">
        <pc:chgData name="Cathy Romano" userId="9e682fb7-919f-408f-a90c-ecf430111df8" providerId="ADAL" clId="{9924A55F-4DAD-4EE6-9335-34DD3429685B}" dt="2022-02-28T01:28:12.198" v="3130"/>
        <pc:sldMkLst>
          <pc:docMk/>
          <pc:sldMk cId="2062296607" sldId="673"/>
        </pc:sldMkLst>
        <pc:spChg chg="mod">
          <ac:chgData name="Cathy Romano" userId="9e682fb7-919f-408f-a90c-ecf430111df8" providerId="ADAL" clId="{9924A55F-4DAD-4EE6-9335-34DD3429685B}" dt="2022-02-25T20:40:42.734" v="2125" actId="1076"/>
          <ac:spMkLst>
            <pc:docMk/>
            <pc:sldMk cId="2062296607" sldId="673"/>
            <ac:spMk id="2" creationId="{C8176593-AED8-458A-A248-7C9CA8CCBF24}"/>
          </ac:spMkLst>
        </pc:spChg>
        <pc:spChg chg="mod">
          <ac:chgData name="Cathy Romano" userId="9e682fb7-919f-408f-a90c-ecf430111df8" providerId="ADAL" clId="{9924A55F-4DAD-4EE6-9335-34DD3429685B}" dt="2022-02-25T20:40:50.006" v="2126" actId="1076"/>
          <ac:spMkLst>
            <pc:docMk/>
            <pc:sldMk cId="2062296607" sldId="673"/>
            <ac:spMk id="4" creationId="{8CD75AB9-15EC-45FD-AF19-2AC183CB4FC4}"/>
          </ac:spMkLst>
        </pc:spChg>
      </pc:sldChg>
      <pc:sldChg chg="modSp mod">
        <pc:chgData name="Cathy Romano" userId="9e682fb7-919f-408f-a90c-ecf430111df8" providerId="ADAL" clId="{9924A55F-4DAD-4EE6-9335-34DD3429685B}" dt="2022-02-25T20:45:37.127" v="2554" actId="6549"/>
        <pc:sldMkLst>
          <pc:docMk/>
          <pc:sldMk cId="2602395159" sldId="674"/>
        </pc:sldMkLst>
        <pc:spChg chg="mod">
          <ac:chgData name="Cathy Romano" userId="9e682fb7-919f-408f-a90c-ecf430111df8" providerId="ADAL" clId="{9924A55F-4DAD-4EE6-9335-34DD3429685B}" dt="2022-02-25T20:45:37.127" v="2554" actId="6549"/>
          <ac:spMkLst>
            <pc:docMk/>
            <pc:sldMk cId="2602395159" sldId="674"/>
            <ac:spMk id="2" creationId="{C8176593-AED8-458A-A248-7C9CA8CCBF24}"/>
          </ac:spMkLst>
        </pc:spChg>
        <pc:spChg chg="mod">
          <ac:chgData name="Cathy Romano" userId="9e682fb7-919f-408f-a90c-ecf430111df8" providerId="ADAL" clId="{9924A55F-4DAD-4EE6-9335-34DD3429685B}" dt="2022-02-25T20:42:45.493" v="2199" actId="404"/>
          <ac:spMkLst>
            <pc:docMk/>
            <pc:sldMk cId="2602395159" sldId="674"/>
            <ac:spMk id="4" creationId="{8CD75AB9-15EC-45FD-AF19-2AC183CB4FC4}"/>
          </ac:spMkLst>
        </pc:spChg>
      </pc:sldChg>
      <pc:sldChg chg="addSp delSp modSp new mod">
        <pc:chgData name="Cathy Romano" userId="9e682fb7-919f-408f-a90c-ecf430111df8" providerId="ADAL" clId="{9924A55F-4DAD-4EE6-9335-34DD3429685B}" dt="2022-02-28T01:21:59.055" v="3117" actId="313"/>
        <pc:sldMkLst>
          <pc:docMk/>
          <pc:sldMk cId="2020157682" sldId="675"/>
        </pc:sldMkLst>
        <pc:spChg chg="mod">
          <ac:chgData name="Cathy Romano" userId="9e682fb7-919f-408f-a90c-ecf430111df8" providerId="ADAL" clId="{9924A55F-4DAD-4EE6-9335-34DD3429685B}" dt="2022-02-28T01:18:53.040" v="2847" actId="20577"/>
          <ac:spMkLst>
            <pc:docMk/>
            <pc:sldMk cId="2020157682" sldId="675"/>
            <ac:spMk id="2" creationId="{6CC5C140-FB1D-4AC3-A7FA-343971DE56E5}"/>
          </ac:spMkLst>
        </pc:spChg>
        <pc:spChg chg="del">
          <ac:chgData name="Cathy Romano" userId="9e682fb7-919f-408f-a90c-ecf430111df8" providerId="ADAL" clId="{9924A55F-4DAD-4EE6-9335-34DD3429685B}" dt="2022-02-28T01:00:17.538" v="2605" actId="478"/>
          <ac:spMkLst>
            <pc:docMk/>
            <pc:sldMk cId="2020157682" sldId="675"/>
            <ac:spMk id="3" creationId="{85930561-BB6E-4372-82CE-4D5F9BC08B43}"/>
          </ac:spMkLst>
        </pc:spChg>
        <pc:spChg chg="del mod">
          <ac:chgData name="Cathy Romano" userId="9e682fb7-919f-408f-a90c-ecf430111df8" providerId="ADAL" clId="{9924A55F-4DAD-4EE6-9335-34DD3429685B}" dt="2022-02-28T01:17:39.152" v="2763" actId="478"/>
          <ac:spMkLst>
            <pc:docMk/>
            <pc:sldMk cId="2020157682" sldId="675"/>
            <ac:spMk id="4" creationId="{1C569C11-19AC-4409-A781-5CE3B51E75C9}"/>
          </ac:spMkLst>
        </pc:spChg>
        <pc:spChg chg="add mod">
          <ac:chgData name="Cathy Romano" userId="9e682fb7-919f-408f-a90c-ecf430111df8" providerId="ADAL" clId="{9924A55F-4DAD-4EE6-9335-34DD3429685B}" dt="2022-02-28T01:19:11.726" v="2852" actId="1076"/>
          <ac:spMkLst>
            <pc:docMk/>
            <pc:sldMk cId="2020157682" sldId="675"/>
            <ac:spMk id="6" creationId="{3003CDFE-075D-451E-9F2E-90CE7FAF3EC5}"/>
          </ac:spMkLst>
        </pc:spChg>
        <pc:spChg chg="add del mod">
          <ac:chgData name="Cathy Romano" userId="9e682fb7-919f-408f-a90c-ecf430111df8" providerId="ADAL" clId="{9924A55F-4DAD-4EE6-9335-34DD3429685B}" dt="2022-02-28T01:17:41.936" v="2764" actId="478"/>
          <ac:spMkLst>
            <pc:docMk/>
            <pc:sldMk cId="2020157682" sldId="675"/>
            <ac:spMk id="8" creationId="{74ED6C70-375A-4202-8EE9-57CD90049FB9}"/>
          </ac:spMkLst>
        </pc:spChg>
        <pc:spChg chg="add mod">
          <ac:chgData name="Cathy Romano" userId="9e682fb7-919f-408f-a90c-ecf430111df8" providerId="ADAL" clId="{9924A55F-4DAD-4EE6-9335-34DD3429685B}" dt="2022-02-28T01:21:59.055" v="3117" actId="313"/>
          <ac:spMkLst>
            <pc:docMk/>
            <pc:sldMk cId="2020157682" sldId="675"/>
            <ac:spMk id="9" creationId="{BF382DD7-F00D-40E3-995A-42750CB24A82}"/>
          </ac:spMkLst>
        </pc:spChg>
        <pc:picChg chg="add mod">
          <ac:chgData name="Cathy Romano" userId="9e682fb7-919f-408f-a90c-ecf430111df8" providerId="ADAL" clId="{9924A55F-4DAD-4EE6-9335-34DD3429685B}" dt="2022-02-28T01:19:09.512" v="2851" actId="1076"/>
          <ac:picMkLst>
            <pc:docMk/>
            <pc:sldMk cId="2020157682" sldId="675"/>
            <ac:picMk id="5" creationId="{CAFCF5BF-7B58-49BB-B8C9-A21CD670800E}"/>
          </ac:picMkLst>
        </pc:picChg>
      </pc:sldChg>
      <pc:sldChg chg="addSp delSp modSp new mod">
        <pc:chgData name="Cathy Romano" userId="9e682fb7-919f-408f-a90c-ecf430111df8" providerId="ADAL" clId="{9924A55F-4DAD-4EE6-9335-34DD3429685B}" dt="2022-02-28T21:55:40.329" v="3253" actId="122"/>
        <pc:sldMkLst>
          <pc:docMk/>
          <pc:sldMk cId="2239005035" sldId="676"/>
        </pc:sldMkLst>
        <pc:spChg chg="del">
          <ac:chgData name="Cathy Romano" userId="9e682fb7-919f-408f-a90c-ecf430111df8" providerId="ADAL" clId="{9924A55F-4DAD-4EE6-9335-34DD3429685B}" dt="2022-02-28T21:51:30.740" v="3163"/>
          <ac:spMkLst>
            <pc:docMk/>
            <pc:sldMk cId="2239005035" sldId="676"/>
            <ac:spMk id="2" creationId="{4BC3D801-08DF-4081-BA9A-6DEFF7D73C6F}"/>
          </ac:spMkLst>
        </pc:spChg>
        <pc:spChg chg="mod">
          <ac:chgData name="Cathy Romano" userId="9e682fb7-919f-408f-a90c-ecf430111df8" providerId="ADAL" clId="{9924A55F-4DAD-4EE6-9335-34DD3429685B}" dt="2022-02-28T21:55:40.329" v="3253" actId="122"/>
          <ac:spMkLst>
            <pc:docMk/>
            <pc:sldMk cId="2239005035" sldId="676"/>
            <ac:spMk id="4" creationId="{13C115A5-98DD-4EA7-BAA7-501D8C04202F}"/>
          </ac:spMkLst>
        </pc:spChg>
        <pc:graphicFrameChg chg="add mod modGraphic">
          <ac:chgData name="Cathy Romano" userId="9e682fb7-919f-408f-a90c-ecf430111df8" providerId="ADAL" clId="{9924A55F-4DAD-4EE6-9335-34DD3429685B}" dt="2022-02-28T21:55:13.034" v="3252" actId="20577"/>
          <ac:graphicFrameMkLst>
            <pc:docMk/>
            <pc:sldMk cId="2239005035" sldId="676"/>
            <ac:graphicFrameMk id="5" creationId="{4E4C6CB9-9D9C-48CF-B1AD-B2F2409CF596}"/>
          </ac:graphicFrameMkLst>
        </pc:graphicFrameChg>
      </pc:sldChg>
      <pc:sldMasterChg chg="modSldLayout">
        <pc:chgData name="Cathy Romano" userId="9e682fb7-919f-408f-a90c-ecf430111df8" providerId="ADAL" clId="{9924A55F-4DAD-4EE6-9335-34DD3429685B}" dt="2022-02-24T21:40:29.601" v="702" actId="207"/>
        <pc:sldMasterMkLst>
          <pc:docMk/>
          <pc:sldMasterMk cId="0" sldId="2147483712"/>
        </pc:sldMasterMkLst>
        <pc:sldLayoutChg chg="modSp">
          <pc:chgData name="Cathy Romano" userId="9e682fb7-919f-408f-a90c-ecf430111df8" providerId="ADAL" clId="{9924A55F-4DAD-4EE6-9335-34DD3429685B}" dt="2022-02-24T21:40:29.601" v="702" actId="207"/>
          <pc:sldLayoutMkLst>
            <pc:docMk/>
            <pc:sldMasterMk cId="0" sldId="2147483712"/>
            <pc:sldLayoutMk cId="0" sldId="2147483714"/>
          </pc:sldLayoutMkLst>
          <pc:spChg chg="mod">
            <ac:chgData name="Cathy Romano" userId="9e682fb7-919f-408f-a90c-ecf430111df8" providerId="ADAL" clId="{9924A55F-4DAD-4EE6-9335-34DD3429685B}" dt="2022-02-24T21:40:29.601" v="702" actId="207"/>
            <ac:spMkLst>
              <pc:docMk/>
              <pc:sldMasterMk cId="0" sldId="2147483712"/>
              <pc:sldLayoutMk cId="0" sldId="2147483714"/>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D6E83-4E3A-4C4E-B358-84A63B5E1153}" type="datetimeFigureOut">
              <a:rPr lang="en-US" smtClean="0"/>
              <a:t>2/28/2022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0E539-F9F0-4B72-905A-EE1AB002A8A6}" type="slidenum">
              <a:rPr lang="en-US" smtClean="0"/>
              <a:t>‹#›</a:t>
            </a:fld>
            <a:endParaRPr lang="en-US"/>
          </a:p>
        </p:txBody>
      </p:sp>
    </p:spTree>
    <p:extLst>
      <p:ext uri="{BB962C8B-B14F-4D97-AF65-F5344CB8AC3E}">
        <p14:creationId xmlns:p14="http://schemas.microsoft.com/office/powerpoint/2010/main" val="372434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EC7F7-ED74-A14C-879B-B195759F26D2}" type="slidenum">
              <a:rPr lang="en-US" smtClean="0"/>
              <a:t>1</a:t>
            </a:fld>
            <a:endParaRPr lang="en-US"/>
          </a:p>
        </p:txBody>
      </p:sp>
    </p:spTree>
    <p:extLst>
      <p:ext uri="{BB962C8B-B14F-4D97-AF65-F5344CB8AC3E}">
        <p14:creationId xmlns:p14="http://schemas.microsoft.com/office/powerpoint/2010/main" val="11478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0E539-F9F0-4B72-905A-EE1AB002A8A6}" type="slidenum">
              <a:rPr lang="en-US" smtClean="0"/>
              <a:t>9</a:t>
            </a:fld>
            <a:endParaRPr lang="en-US"/>
          </a:p>
        </p:txBody>
      </p:sp>
    </p:spTree>
    <p:extLst>
      <p:ext uri="{BB962C8B-B14F-4D97-AF65-F5344CB8AC3E}">
        <p14:creationId xmlns:p14="http://schemas.microsoft.com/office/powerpoint/2010/main" val="124633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chor="b" anchorCtr="0">
            <a:normAutofit/>
          </a:body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CE8F0-0412-4408-B1E6-3F48FE78F347}" type="datetime1">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C14DF-7122-43D5-A39F-545697BBD8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6C1DB02-9D84-47C5-8C39-B269DA274399}"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1D46EF-AEF0-4E4E-940E-B7051933E169}" type="datetime1">
              <a:rPr lang="en-US" smtClean="0"/>
              <a:t>2/28/2022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5C14DF-7122-43D5-A39F-545697BBD89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19FDD-6F2C-42C0-9DD1-694C235494E4}"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C178F6-5134-4B75-A6C7-3518B1D549A5}"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24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05741" y="1074421"/>
            <a:ext cx="8500937" cy="4233245"/>
          </a:xfrm>
          <a:prstGeom prst="rect">
            <a:avLst/>
          </a:prstGeom>
        </p:spPr>
      </p:pic>
      <p:sp>
        <p:nvSpPr>
          <p:cNvPr id="10" name="TextBox 9"/>
          <p:cNvSpPr txBox="1"/>
          <p:nvPr userDrawn="1"/>
        </p:nvSpPr>
        <p:spPr>
          <a:xfrm>
            <a:off x="200371" y="5343835"/>
            <a:ext cx="4038605" cy="369332"/>
          </a:xfrm>
          <a:prstGeom prst="rect">
            <a:avLst/>
          </a:prstGeom>
          <a:noFill/>
        </p:spPr>
        <p:txBody>
          <a:bodyPr wrap="square" rtlCol="0">
            <a:spAutoFit/>
          </a:bodyPr>
          <a:lstStyle/>
          <a:p>
            <a:r>
              <a:rPr lang="en-US" sz="9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321552" y="1388963"/>
            <a:ext cx="6508646" cy="757130"/>
          </a:xfrm>
        </p:spPr>
        <p:txBody>
          <a:bodyPr/>
          <a:lstStyle>
            <a:lvl1pPr algn="l">
              <a:defRPr sz="24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335611" y="3013455"/>
            <a:ext cx="4080386" cy="2028101"/>
          </a:xfrm>
        </p:spPr>
        <p:txBody>
          <a:bodyPr/>
          <a:lstStyle>
            <a:lvl1pPr marL="0" indent="0" algn="l">
              <a:buNone/>
              <a:defRPr sz="1500" baseline="0">
                <a:solidFill>
                  <a:schemeClr val="bg1"/>
                </a:solidFill>
                <a:latin typeface="Century Gothic" panose="020B0502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0932" y="5409489"/>
            <a:ext cx="1202817" cy="388553"/>
          </a:xfrm>
          <a:prstGeom prst="rect">
            <a:avLst/>
          </a:prstGeom>
        </p:spPr>
      </p:pic>
    </p:spTree>
    <p:extLst>
      <p:ext uri="{BB962C8B-B14F-4D97-AF65-F5344CB8AC3E}">
        <p14:creationId xmlns:p14="http://schemas.microsoft.com/office/powerpoint/2010/main" val="397956382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424732"/>
          </a:xfrm>
        </p:spPr>
        <p:txBody>
          <a:bodyPr/>
          <a:lstStyle>
            <a:lvl1pPr>
              <a:lnSpc>
                <a:spcPct val="90000"/>
              </a:lnSpc>
              <a:defRPr sz="2400"/>
            </a:lvl1pPr>
          </a:lstStyle>
          <a:p>
            <a:r>
              <a:rPr lang="en-US" dirty="0"/>
              <a:t>Click to edit Master title style</a:t>
            </a:r>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8124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01" b="-1"/>
          <a:stretch/>
        </p:blipFill>
        <p:spPr>
          <a:xfrm>
            <a:off x="4571999" y="1078993"/>
            <a:ext cx="4151269"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05740" y="1078993"/>
            <a:ext cx="436626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22326" y="1352480"/>
            <a:ext cx="4060102" cy="757130"/>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09163" y="2891883"/>
            <a:ext cx="4073266" cy="2252546"/>
          </a:xfrm>
        </p:spPr>
        <p:txBody>
          <a:bodyPr/>
          <a:lstStyle>
            <a:lvl1pPr marL="215504" indent="-215504">
              <a:buClr>
                <a:schemeClr val="tx1"/>
              </a:buClr>
              <a:buFont typeface="Century Gothic" panose="020B0502020202020204" pitchFamily="34" charset="0"/>
              <a:buChar char="•"/>
              <a:defRPr sz="1500">
                <a:latin typeface="Century Gothic" panose="020B0502020202020204" pitchFamily="34" charset="0"/>
              </a:defRPr>
            </a:lvl1pPr>
            <a:lvl2pPr marL="516731" indent="-214313">
              <a:buClr>
                <a:schemeClr val="tx1"/>
              </a:buClr>
              <a:buFont typeface="Century Gothic" panose="020B0502020202020204" pitchFamily="34" charset="0"/>
              <a:buChar char="–"/>
              <a:defRPr sz="1350">
                <a:latin typeface="Century Gothic" panose="020B0502020202020204" pitchFamily="34" charset="0"/>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78687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568927" cy="424732"/>
          </a:xfrm>
        </p:spPr>
        <p:txBody>
          <a:bodyPr/>
          <a:lstStyle>
            <a:lvl1pPr>
              <a:lnSpc>
                <a:spcPct val="90000"/>
              </a:lnSpc>
              <a:defRPr sz="24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62982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F545BC-B484-4517-94BD-E9B43FD1D996}" type="datetime1">
              <a:rPr lang="en-US" smtClean="0"/>
              <a:t>2/28/2022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2891295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12758" y="1444752"/>
            <a:ext cx="4130874"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312758" y="2275468"/>
            <a:ext cx="4130874" cy="3373229"/>
          </a:xfrm>
        </p:spPr>
        <p:txBody>
          <a:bodyPr/>
          <a:lstStyle>
            <a:lvl1pPr marL="172641" indent="-172641">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a:latin typeface="+mn-lt"/>
              </a:defRPr>
            </a:lvl2pPr>
            <a:lvl3pPr marL="685800" indent="-172641">
              <a:buClr>
                <a:schemeClr val="tx1"/>
              </a:buClr>
              <a:buFont typeface="Century Gothic" panose="020B0502020202020204" pitchFamily="34" charset="0"/>
              <a:buChar char="•"/>
              <a:defRPr sz="1200" baseline="0">
                <a:latin typeface="Century Gothic" panose="020B0502020202020204" pitchFamily="34" charset="0"/>
              </a:defRPr>
            </a:lvl3pPr>
            <a:lvl4pPr marL="728663" indent="0">
              <a:buClr>
                <a:schemeClr val="tx1"/>
              </a:buClr>
              <a:buFont typeface="Century Gothic" panose="020B0502020202020204" pitchFamily="34" charset="0"/>
              <a:buNone/>
              <a:defRPr sz="1050">
                <a:latin typeface="+mn-lt"/>
              </a:defRPr>
            </a:lvl4pPr>
            <a:lvl5pPr marL="1112044" indent="-166688">
              <a:buClr>
                <a:schemeClr val="tx1"/>
              </a:buClr>
              <a:buFont typeface="Century Gothic" panose="020B0502020202020204" pitchFamily="34" charset="0"/>
              <a:buChar char="•"/>
              <a:defRPr sz="1200">
                <a:latin typeface="+mn-lt"/>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6" y="1444752"/>
            <a:ext cx="4128516"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2275468"/>
            <a:ext cx="4128516" cy="3373229"/>
          </a:xfrm>
        </p:spPr>
        <p:txBody>
          <a:bodyPr/>
          <a:lstStyle>
            <a:lvl1pPr marL="215504" indent="-215504">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baseline="0">
                <a:latin typeface="Century Gothic" panose="020B0502020202020204" pitchFamily="34" charset="0"/>
              </a:defRPr>
            </a:lvl2pPr>
            <a:lvl3pPr marL="685800" indent="-172641">
              <a:buClr>
                <a:schemeClr val="tx1"/>
              </a:buClr>
              <a:buFont typeface="Century Gothic" panose="020B0502020202020204" pitchFamily="34" charset="0"/>
              <a:buChar char="•"/>
              <a:defRPr sz="1200">
                <a:latin typeface="+mn-lt"/>
              </a:defRPr>
            </a:lvl3pPr>
            <a:lvl4pPr marL="858441" indent="-129779">
              <a:buClr>
                <a:schemeClr val="tx1"/>
              </a:buClr>
              <a:buFont typeface="Century Gothic" panose="020B0502020202020204" pitchFamily="34" charset="0"/>
              <a:buChar char="•"/>
              <a:defRPr sz="1050">
                <a:latin typeface="+mn-lt"/>
              </a:defRPr>
            </a:lvl4pPr>
            <a:lvl5pPr marL="1112044" indent="-166688">
              <a:buClr>
                <a:schemeClr val="tx1"/>
              </a:buClr>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309847" y="6486525"/>
            <a:ext cx="816102"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99692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lvl1pPr>
          </a:lstStyle>
          <a:p>
            <a:r>
              <a:rPr lang="en-US"/>
              <a:t>Click to edit Master title style</a:t>
            </a:r>
            <a:endParaRPr lang="en-US" dirty="0"/>
          </a:p>
        </p:txBody>
      </p:sp>
      <p:sp>
        <p:nvSpPr>
          <p:cNvPr id="3" name="Text Placeholder 2"/>
          <p:cNvSpPr>
            <a:spLocks noGrp="1"/>
          </p:cNvSpPr>
          <p:nvPr>
            <p:ph type="body" idx="1"/>
          </p:nvPr>
        </p:nvSpPr>
        <p:spPr>
          <a:xfrm>
            <a:off x="402522" y="1387602"/>
            <a:ext cx="2707859" cy="821190"/>
          </a:xfrm>
          <a:solidFill>
            <a:schemeClr val="tx2"/>
          </a:solidFill>
          <a:ln w="12700">
            <a:solidFill>
              <a:schemeClr val="tx2"/>
            </a:solidFill>
          </a:ln>
        </p:spPr>
        <p:txBody>
          <a:bodyPr tIns="91440" bIns="91440" anchor="b"/>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02522" y="2208793"/>
            <a:ext cx="270785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baseline="0"/>
            </a:lvl1pPr>
            <a:lvl2pPr marL="385763" indent="-169069">
              <a:lnSpc>
                <a:spcPct val="90000"/>
              </a:lnSpc>
              <a:buClr>
                <a:schemeClr val="tx1"/>
              </a:buClr>
              <a:buSzPct val="90000"/>
              <a:buFont typeface="Century Gothic" panose="020B0502020202020204" pitchFamily="34" charset="0"/>
              <a:buChar char="–"/>
              <a:defRPr sz="1200" baseline="0"/>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295244"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295244"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6186421"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6186421"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260663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4380567"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763689" y="1435552"/>
            <a:ext cx="4380311"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43790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763689" y="948037"/>
            <a:ext cx="438031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10603" y="966165"/>
            <a:ext cx="4361396"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0603" y="1517523"/>
            <a:ext cx="4361396"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768008" y="966165"/>
            <a:ext cx="4358907"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768008" y="1517523"/>
            <a:ext cx="4358907"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0521"/>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3999224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24318" y="1435552"/>
            <a:ext cx="290093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242895"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290006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24317" y="948037"/>
            <a:ext cx="290093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242896" y="948037"/>
            <a:ext cx="291444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8500" y="966165"/>
            <a:ext cx="2875410"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875410"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34012" y="966165"/>
            <a:ext cx="2873769"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39873" y="1517904"/>
            <a:ext cx="2873769"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253455" y="966165"/>
            <a:ext cx="2847992"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259316" y="1517904"/>
            <a:ext cx="2847992" cy="4110352"/>
          </a:xfrm>
          <a:ln w="12700">
            <a:noFill/>
          </a:ln>
        </p:spPr>
        <p:txBody>
          <a:bodyPr tIns="45720" bIns="91440"/>
          <a:lstStyle>
            <a:lvl1pPr marL="170260" indent="-170260">
              <a:lnSpc>
                <a:spcPct val="90000"/>
              </a:lnSpc>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4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1598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05741"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9112" y="966459"/>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05740"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2466458"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2466458" y="948037"/>
            <a:ext cx="21561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4727176"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4727176"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6987895"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6987895"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85800" indent="-170260">
              <a:lnSpc>
                <a:spcPct val="90000"/>
              </a:lnSpc>
              <a:buFont typeface="Century Gothic" panose="020B0502020202020204" pitchFamily="34" charset="0"/>
              <a:buChar char="•"/>
              <a:tabLst/>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2462937" y="969264"/>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247903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a:lnSpc>
                <a:spcPct val="90000"/>
              </a:lnSpc>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4728692" y="969264"/>
            <a:ext cx="2151068"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473471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6984373" y="969264"/>
            <a:ext cx="2159627"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699895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2471064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8" y="1083755"/>
            <a:ext cx="4115073"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3"/>
            <a:ext cx="436626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291059" y="2453317"/>
            <a:ext cx="4134678" cy="2690184"/>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515225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7" y="1078992"/>
            <a:ext cx="4115305"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2"/>
            <a:ext cx="436626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291059" y="2453317"/>
            <a:ext cx="4134678" cy="4163291"/>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822333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3090446" y="1078990"/>
            <a:ext cx="5598140"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1" y="1078992"/>
            <a:ext cx="2884706"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p:nvPr>
        </p:nvSpPr>
        <p:spPr>
          <a:xfrm>
            <a:off x="291059" y="1275789"/>
            <a:ext cx="2682171"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291060" y="2800350"/>
            <a:ext cx="2656459" cy="3816258"/>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3090447" y="1"/>
            <a:ext cx="6053554"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138209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05741" y="2382"/>
            <a:ext cx="8484632"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322327" y="274321"/>
            <a:ext cx="8250174" cy="424732"/>
          </a:xfrm>
        </p:spPr>
        <p:txBody>
          <a:bodyPr/>
          <a:lstStyle>
            <a:lvl1pPr>
              <a:lnSpc>
                <a:spcPct val="90000"/>
              </a:lnSpc>
              <a:defRPr sz="24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6007712" y="6477000"/>
            <a:ext cx="2895600" cy="182562"/>
          </a:xfrm>
          <a:prstGeom prst="rect">
            <a:avLst/>
          </a:prstGeom>
          <a:ln/>
        </p:spPr>
        <p:txBody>
          <a:bodyPr anchor="ctr"/>
          <a:lstStyle/>
          <a:p>
            <a:pPr algn="r"/>
            <a:r>
              <a:rPr lang="en-US" sz="75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4519612" y="0"/>
            <a:ext cx="4624388"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3"/>
            <a:ext cx="20574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703" y="6472945"/>
            <a:ext cx="820246" cy="265176"/>
          </a:xfrm>
          <a:prstGeom prst="rect">
            <a:avLst/>
          </a:prstGeom>
        </p:spPr>
      </p:pic>
    </p:spTree>
    <p:extLst>
      <p:ext uri="{BB962C8B-B14F-4D97-AF65-F5344CB8AC3E}">
        <p14:creationId xmlns:p14="http://schemas.microsoft.com/office/powerpoint/2010/main" val="4020282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4" y="236982"/>
            <a:ext cx="8636290" cy="403957"/>
          </a:xfrm>
        </p:spPr>
        <p:txBody>
          <a:bodyPr/>
          <a:lstStyle>
            <a:lvl1pPr>
              <a:defRPr sz="225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1112044" indent="-1666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91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55C4E-D5FC-4E60-A1FF-150DC7D02BF1}" type="datetime1">
              <a:rPr lang="en-US" smtClean="0"/>
              <a:t>2/28/2022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331476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9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7F0502-F330-4A72-AC07-AD1686F72CD4}" type="datetime1">
              <a:rPr lang="en-US" smtClean="0"/>
              <a:t>2/28/2022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7629C-ECC2-416D-B398-D8AE1840B5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47C384-3BBA-4413-9F2F-3EDBDE02260F}"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7629C-ECC2-416D-B398-D8AE1840B516}" type="slidenum">
              <a:rPr lang="en-US" smtClean="0"/>
              <a:t>‹#›</a:t>
            </a:fld>
            <a:endParaRPr lang="en-US"/>
          </a:p>
        </p:txBody>
      </p:sp>
      <p:sp>
        <p:nvSpPr>
          <p:cNvPr id="7" name="Title 6"/>
          <p:cNvSpPr>
            <a:spLocks noGrp="1"/>
          </p:cNvSpPr>
          <p:nvPr>
            <p:ph type="title"/>
          </p:nvPr>
        </p:nvSpPr>
        <p:spPr/>
        <p:txBody>
          <a:bodyPr rtlCol="0"/>
          <a:lstStyle>
            <a:lvl1pPr>
              <a:defRPr>
                <a:solidFill>
                  <a:schemeClr val="tx1"/>
                </a:solidFill>
                <a:effectLst/>
              </a:defRPr>
            </a:lvl1pPr>
            <a:extLst/>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9770E5-AD28-4168-BD31-44DBF79654B4}"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58754E-EB97-4F62-86C3-127715FDD69D}"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7C0544-E906-41FC-8624-B3F2832DF459}" type="datetime1">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C14DF-7122-43D5-A39F-545697BBD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BAAB4A-E540-4D4C-A541-01CBC5386EC3}" type="datetime1">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C14DF-7122-43D5-A39F-545697BBD89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571500"/>
            <a:ext cx="8686800" cy="571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Insert Title Here</a:t>
            </a:r>
          </a:p>
        </p:txBody>
      </p:sp>
      <p:pic>
        <p:nvPicPr>
          <p:cNvPr id="1027" name="Picture 3" descr="NNSA LOGO"/>
          <p:cNvPicPr>
            <a:picLocks noChangeAspect="1" noChangeArrowheads="1"/>
          </p:cNvPicPr>
          <p:nvPr/>
        </p:nvPicPr>
        <p:blipFill>
          <a:blip r:embed="rId5"/>
          <a:srcRect/>
          <a:stretch>
            <a:fillRect/>
          </a:stretch>
        </p:blipFill>
        <p:spPr bwMode="auto">
          <a:xfrm>
            <a:off x="228600" y="66675"/>
            <a:ext cx="1325563" cy="390525"/>
          </a:xfrm>
          <a:prstGeom prst="rect">
            <a:avLst/>
          </a:prstGeom>
          <a:noFill/>
          <a:ln w="9525">
            <a:noFill/>
            <a:miter lim="800000"/>
            <a:headEnd/>
            <a:tailEnd/>
          </a:ln>
        </p:spPr>
      </p:pic>
      <p:sp>
        <p:nvSpPr>
          <p:cNvPr id="31748" name="Line 4"/>
          <p:cNvSpPr>
            <a:spLocks noChangeShapeType="1"/>
          </p:cNvSpPr>
          <p:nvPr/>
        </p:nvSpPr>
        <p:spPr bwMode="auto">
          <a:xfrm>
            <a:off x="228600" y="5715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49" name="Text Box 5"/>
          <p:cNvSpPr txBox="1">
            <a:spLocks noChangeArrowheads="1"/>
          </p:cNvSpPr>
          <p:nvPr/>
        </p:nvSpPr>
        <p:spPr bwMode="auto">
          <a:xfrm>
            <a:off x="228600" y="0"/>
            <a:ext cx="8686800" cy="1544012"/>
          </a:xfrm>
          <a:prstGeom prst="rect">
            <a:avLst/>
          </a:prstGeom>
          <a:noFill/>
          <a:ln w="9525">
            <a:noFill/>
            <a:miter lim="800000"/>
            <a:headEnd/>
            <a:tailEnd/>
          </a:ln>
          <a:effectLst/>
        </p:spPr>
        <p:txBody>
          <a:bodyPr wrap="square">
            <a:spAutoFit/>
          </a:bodyPr>
          <a:lstStyle/>
          <a:p>
            <a:pPr algn="ctr">
              <a:spcBef>
                <a:spcPts val="0"/>
              </a:spcBef>
              <a:buFontTx/>
              <a:buNone/>
              <a:defRPr/>
            </a:pPr>
            <a:r>
              <a:rPr lang="en-US" sz="1200" b="1" dirty="0">
                <a:solidFill>
                  <a:srgbClr val="000041"/>
                </a:solidFill>
                <a:latin typeface="Georgia" charset="0"/>
              </a:rPr>
              <a:t>UNCLASSIFIED</a:t>
            </a:r>
          </a:p>
          <a:p>
            <a:pPr algn="ctr">
              <a:spcBef>
                <a:spcPts val="0"/>
              </a:spcBef>
              <a:spcAft>
                <a:spcPts val="1000"/>
              </a:spcAft>
              <a:buFontTx/>
              <a:buNone/>
              <a:defRPr/>
            </a:pPr>
            <a:r>
              <a:rPr lang="en-US" sz="1200" b="1" dirty="0">
                <a:solidFill>
                  <a:srgbClr val="000041"/>
                </a:solidFill>
                <a:latin typeface="Georgia" charset="0"/>
              </a:rPr>
              <a:t>Office of Defense</a:t>
            </a:r>
            <a:r>
              <a:rPr lang="en-US" sz="1200" b="1" baseline="0" dirty="0">
                <a:solidFill>
                  <a:srgbClr val="000041"/>
                </a:solidFill>
                <a:latin typeface="Georgia" charset="0"/>
              </a:rPr>
              <a:t> Nuclear Nonproliferation R&amp;D</a:t>
            </a:r>
          </a:p>
          <a:p>
            <a:pPr algn="ctr">
              <a:spcBef>
                <a:spcPts val="0"/>
              </a:spcBef>
              <a:buFontTx/>
              <a:buNone/>
              <a:defRPr/>
            </a:pPr>
            <a:r>
              <a:rPr lang="en-US" sz="1400" b="1" baseline="0" dirty="0">
                <a:solidFill>
                  <a:schemeClr val="accent2"/>
                </a:solidFill>
                <a:latin typeface="Georgia" charset="0"/>
              </a:rPr>
              <a:t>Nuclear Weapons and Material Security 2013</a:t>
            </a:r>
            <a:endParaRPr lang="en-US" sz="1400" b="1" dirty="0">
              <a:solidFill>
                <a:schemeClr val="accent2"/>
              </a:solidFill>
              <a:latin typeface="Georgia" charset="0"/>
            </a:endParaRPr>
          </a:p>
          <a:p>
            <a:pPr algn="ctr">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p:txBody>
      </p:sp>
      <p:sp>
        <p:nvSpPr>
          <p:cNvPr id="31750" name="Line 6"/>
          <p:cNvSpPr>
            <a:spLocks noChangeShapeType="1"/>
          </p:cNvSpPr>
          <p:nvPr/>
        </p:nvSpPr>
        <p:spPr bwMode="auto">
          <a:xfrm>
            <a:off x="228600" y="14859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2" name="Line 8"/>
          <p:cNvSpPr>
            <a:spLocks noChangeShapeType="1"/>
          </p:cNvSpPr>
          <p:nvPr/>
        </p:nvSpPr>
        <p:spPr bwMode="auto">
          <a:xfrm>
            <a:off x="230188" y="3821113"/>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3" name="Line 9"/>
          <p:cNvSpPr>
            <a:spLocks noChangeShapeType="1"/>
          </p:cNvSpPr>
          <p:nvPr/>
        </p:nvSpPr>
        <p:spPr bwMode="auto">
          <a:xfrm>
            <a:off x="304800" y="6400800"/>
            <a:ext cx="8534400"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pic>
        <p:nvPicPr>
          <p:cNvPr id="1033" name="Picture 10" descr="DOE11"/>
          <p:cNvPicPr>
            <a:picLocks noChangeAspect="1" noChangeArrowheads="1"/>
          </p:cNvPicPr>
          <p:nvPr/>
        </p:nvPicPr>
        <p:blipFill>
          <a:blip r:embed="rId6"/>
          <a:srcRect/>
          <a:stretch>
            <a:fillRect/>
          </a:stretch>
        </p:blipFill>
        <p:spPr bwMode="auto">
          <a:xfrm>
            <a:off x="8458200" y="76200"/>
            <a:ext cx="457200" cy="457200"/>
          </a:xfrm>
          <a:prstGeom prst="rect">
            <a:avLst/>
          </a:prstGeom>
          <a:noFill/>
          <a:ln w="9525">
            <a:noFill/>
            <a:miter lim="800000"/>
            <a:headEnd/>
            <a:tailEnd/>
          </a:ln>
        </p:spPr>
      </p:pic>
      <p:sp>
        <p:nvSpPr>
          <p:cNvPr id="86023" name="Line 7"/>
          <p:cNvSpPr>
            <a:spLocks noChangeShapeType="1"/>
          </p:cNvSpPr>
          <p:nvPr/>
        </p:nvSpPr>
        <p:spPr bwMode="auto">
          <a:xfrm>
            <a:off x="4572000" y="1485900"/>
            <a:ext cx="0" cy="491490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11" name="TextBox 10"/>
          <p:cNvSpPr txBox="1"/>
          <p:nvPr/>
        </p:nvSpPr>
        <p:spPr>
          <a:xfrm>
            <a:off x="3886200" y="6553200"/>
            <a:ext cx="1454150" cy="573088"/>
          </a:xfrm>
          <a:prstGeom prst="rect">
            <a:avLst/>
          </a:prstGeom>
          <a:noFill/>
        </p:spPr>
        <p:txBody>
          <a:bodyPr wrap="none">
            <a:spAutoFit/>
          </a:bodyPr>
          <a:lstStyle/>
          <a:p>
            <a:pPr>
              <a:buFontTx/>
              <a:buNone/>
              <a:defRPr/>
            </a:pPr>
            <a:r>
              <a:rPr lang="en-US" sz="1200" b="1" dirty="0">
                <a:solidFill>
                  <a:srgbClr val="000041"/>
                </a:solidFill>
                <a:latin typeface="Georgia" charset="0"/>
              </a:rPr>
              <a:t>UNCLASSIFIED</a:t>
            </a:r>
          </a:p>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rtl="0" eaLnBrk="1" fontAlgn="base" hangingPunct="1">
        <a:spcBef>
          <a:spcPct val="0"/>
        </a:spcBef>
        <a:spcAft>
          <a:spcPct val="0"/>
        </a:spcAft>
        <a:defRPr sz="2000" b="1">
          <a:solidFill>
            <a:srgbClr val="000041"/>
          </a:solidFill>
          <a:latin typeface="+mj-lt"/>
          <a:ea typeface="ＭＳ Ｐゴシック" pitchFamily="-97" charset="-128"/>
          <a:cs typeface="ＭＳ Ｐゴシック" pitchFamily="-97" charset="-128"/>
        </a:defRPr>
      </a:lvl1pPr>
      <a:lvl2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2pPr>
      <a:lvl3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3pPr>
      <a:lvl4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4pPr>
      <a:lvl5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5pPr>
      <a:lvl6pPr marL="457200" algn="ctr" rtl="0" eaLnBrk="1" fontAlgn="base" hangingPunct="1">
        <a:spcBef>
          <a:spcPct val="0"/>
        </a:spcBef>
        <a:spcAft>
          <a:spcPct val="0"/>
        </a:spcAft>
        <a:defRPr sz="2000">
          <a:solidFill>
            <a:srgbClr val="000041"/>
          </a:solidFill>
          <a:latin typeface="Georgia" pitchFamily="-97" charset="0"/>
        </a:defRPr>
      </a:lvl6pPr>
      <a:lvl7pPr marL="914400" algn="ctr" rtl="0" eaLnBrk="1" fontAlgn="base" hangingPunct="1">
        <a:spcBef>
          <a:spcPct val="0"/>
        </a:spcBef>
        <a:spcAft>
          <a:spcPct val="0"/>
        </a:spcAft>
        <a:defRPr sz="2000">
          <a:solidFill>
            <a:srgbClr val="000041"/>
          </a:solidFill>
          <a:latin typeface="Georgia" pitchFamily="-97" charset="0"/>
        </a:defRPr>
      </a:lvl7pPr>
      <a:lvl8pPr marL="1371600" algn="ctr" rtl="0" eaLnBrk="1" fontAlgn="base" hangingPunct="1">
        <a:spcBef>
          <a:spcPct val="0"/>
        </a:spcBef>
        <a:spcAft>
          <a:spcPct val="0"/>
        </a:spcAft>
        <a:defRPr sz="2000">
          <a:solidFill>
            <a:srgbClr val="000041"/>
          </a:solidFill>
          <a:latin typeface="Georgia" pitchFamily="-97" charset="0"/>
        </a:defRPr>
      </a:lvl8pPr>
      <a:lvl9pPr marL="1828800" algn="ctr" rtl="0" eaLnBrk="1" fontAlgn="base" hangingPunct="1">
        <a:spcBef>
          <a:spcPct val="0"/>
        </a:spcBef>
        <a:spcAft>
          <a:spcPct val="0"/>
        </a:spcAft>
        <a:defRPr sz="2000">
          <a:solidFill>
            <a:srgbClr val="000041"/>
          </a:solidFill>
          <a:latin typeface="Georgia" pitchFamily="-97"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ＭＳ Ｐゴシック" pitchFamily="-97" charset="-128"/>
          <a:cs typeface="ＭＳ Ｐゴシック" pitchFamily="-97" charset="-128"/>
        </a:defRPr>
      </a:lvl1pPr>
      <a:lvl2pPr marL="742950" indent="-285750" algn="l" rtl="0" eaLnBrk="1" fontAlgn="base" hangingPunct="1">
        <a:spcBef>
          <a:spcPct val="20000"/>
        </a:spcBef>
        <a:spcAft>
          <a:spcPct val="0"/>
        </a:spcAft>
        <a:defRPr sz="2800">
          <a:solidFill>
            <a:schemeClr val="tx1"/>
          </a:solidFill>
          <a:latin typeface="+mn-lt"/>
          <a:ea typeface="ＭＳ Ｐゴシック" pitchFamily="-9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104C29D2-540D-4479-B4AC-2DEA198EBEA1}" type="datetime1">
              <a:rPr lang="en-US" smtClean="0"/>
              <a:t>2/28/2022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2326" y="274321"/>
            <a:ext cx="8572500" cy="424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38711" y="1650030"/>
            <a:ext cx="8564601"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3293" y="6616607"/>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7"/>
          <a:stretch>
            <a:fillRect/>
          </a:stretch>
        </p:blipFill>
        <p:spPr>
          <a:xfrm>
            <a:off x="309847" y="6477000"/>
            <a:ext cx="816102"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024373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xStyles>
    <p:titleStyle>
      <a:lvl1pPr algn="l" rtl="0" eaLnBrk="1" fontAlgn="base" hangingPunct="1">
        <a:lnSpc>
          <a:spcPct val="90000"/>
        </a:lnSpc>
        <a:spcBef>
          <a:spcPct val="0"/>
        </a:spcBef>
        <a:spcAft>
          <a:spcPct val="0"/>
        </a:spcAft>
        <a:defRPr sz="24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900" algn="l" rtl="0" eaLnBrk="1" fontAlgn="base" hangingPunct="1">
        <a:lnSpc>
          <a:spcPct val="85000"/>
        </a:lnSpc>
        <a:spcBef>
          <a:spcPct val="0"/>
        </a:spcBef>
        <a:spcAft>
          <a:spcPct val="0"/>
        </a:spcAft>
        <a:defRPr sz="2250">
          <a:solidFill>
            <a:srgbClr val="006C3A"/>
          </a:solidFill>
          <a:latin typeface="Arial Black" pitchFamily="34" charset="0"/>
        </a:defRPr>
      </a:lvl6pPr>
      <a:lvl7pPr marL="685800" algn="l" rtl="0" eaLnBrk="1" fontAlgn="base" hangingPunct="1">
        <a:lnSpc>
          <a:spcPct val="85000"/>
        </a:lnSpc>
        <a:spcBef>
          <a:spcPct val="0"/>
        </a:spcBef>
        <a:spcAft>
          <a:spcPct val="0"/>
        </a:spcAft>
        <a:defRPr sz="2250">
          <a:solidFill>
            <a:srgbClr val="006C3A"/>
          </a:solidFill>
          <a:latin typeface="Arial Black" pitchFamily="34" charset="0"/>
        </a:defRPr>
      </a:lvl7pPr>
      <a:lvl8pPr marL="1028700" algn="l" rtl="0" eaLnBrk="1" fontAlgn="base" hangingPunct="1">
        <a:lnSpc>
          <a:spcPct val="85000"/>
        </a:lnSpc>
        <a:spcBef>
          <a:spcPct val="0"/>
        </a:spcBef>
        <a:spcAft>
          <a:spcPct val="0"/>
        </a:spcAft>
        <a:defRPr sz="2250">
          <a:solidFill>
            <a:srgbClr val="006C3A"/>
          </a:solidFill>
          <a:latin typeface="Arial Black" pitchFamily="34" charset="0"/>
        </a:defRPr>
      </a:lvl8pPr>
      <a:lvl9pPr marL="1371600"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215504" indent="-215504" algn="l" rtl="0" eaLnBrk="1" fontAlgn="base" hangingPunct="1">
        <a:lnSpc>
          <a:spcPct val="90000"/>
        </a:lnSpc>
        <a:spcBef>
          <a:spcPts val="1050"/>
        </a:spcBef>
        <a:spcAft>
          <a:spcPct val="0"/>
        </a:spcAft>
        <a:buClr>
          <a:schemeClr val="tx1"/>
        </a:buClr>
        <a:buSzPct val="90000"/>
        <a:buFont typeface="Century Gothic" panose="020B0502020202020204" pitchFamily="34" charset="0"/>
        <a:buChar char="•"/>
        <a:defRPr sz="2100" kern="1200">
          <a:solidFill>
            <a:schemeClr val="tx1"/>
          </a:solidFill>
          <a:latin typeface="Century Gothic" panose="020B0502020202020204" pitchFamily="34" charset="0"/>
          <a:ea typeface="+mn-ea"/>
          <a:cs typeface="+mn-cs"/>
        </a:defRPr>
      </a:lvl1pPr>
      <a:lvl2pPr marL="51673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2pPr>
      <a:lvl3pPr marL="772716"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500" kern="1200">
          <a:solidFill>
            <a:schemeClr val="tx1"/>
          </a:solidFill>
          <a:latin typeface="Century Gothic" panose="020B0502020202020204" pitchFamily="34" charset="0"/>
          <a:ea typeface="+mn-ea"/>
          <a:cs typeface="+mn-cs"/>
        </a:defRPr>
      </a:lvl3pPr>
      <a:lvl4pPr marL="858441" indent="-129779" algn="l" rtl="0" eaLnBrk="1" fontAlgn="base" hangingPunct="1">
        <a:lnSpc>
          <a:spcPct val="90000"/>
        </a:lnSpc>
        <a:spcBef>
          <a:spcPts val="60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4pPr>
      <a:lvl5pPr marL="1112044" indent="-166688" algn="l" rtl="0" eaLnBrk="1" fontAlgn="base" hangingPunct="1">
        <a:lnSpc>
          <a:spcPct val="90000"/>
        </a:lnSpc>
        <a:spcBef>
          <a:spcPts val="45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cathy.romano@ib3global.com"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ndc.bnl.gov/ndwg/" TargetMode="Externa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hyperlink" Target="https://arxiv.org/abs/2202.08241" TargetMode="External"/><Relationship Id="rId4" Type="http://schemas.openxmlformats.org/officeDocument/2006/relationships/hyperlink" Target="https://www.nndc.bnl.gov/ndwg/workshop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28600" y="304800"/>
            <a:ext cx="3200400" cy="3020291"/>
            <a:chOff x="768659" y="609599"/>
            <a:chExt cx="5791664" cy="5465727"/>
          </a:xfrm>
        </p:grpSpPr>
        <p:grpSp>
          <p:nvGrpSpPr>
            <p:cNvPr id="8" name="Group 7"/>
            <p:cNvGrpSpPr>
              <a:grpSpLocks noChangeAspect="1"/>
            </p:cNvGrpSpPr>
            <p:nvPr/>
          </p:nvGrpSpPr>
          <p:grpSpPr>
            <a:xfrm>
              <a:off x="768659" y="609599"/>
              <a:ext cx="5791664" cy="5465727"/>
              <a:chOff x="768659" y="609599"/>
              <a:chExt cx="5791664" cy="5465727"/>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ctrTitle"/>
          </p:nvPr>
        </p:nvSpPr>
        <p:spPr>
          <a:xfrm>
            <a:off x="3244735" y="381000"/>
            <a:ext cx="5867400" cy="4039561"/>
          </a:xfrm>
        </p:spPr>
        <p:txBody>
          <a:bodyPr>
            <a:normAutofit/>
          </a:bodyPr>
          <a:lstStyle/>
          <a:p>
            <a:pPr algn="ctr"/>
            <a:r>
              <a:rPr lang="en-US" dirty="0">
                <a:solidFill>
                  <a:schemeClr val="tx1"/>
                </a:solidFill>
                <a:effectLst/>
                <a:latin typeface="Times New Roman"/>
                <a:ea typeface="MS PGothic" charset="0"/>
                <a:cs typeface="Times New Roman"/>
              </a:rPr>
              <a:t>Nuclear Data Working Group</a:t>
            </a:r>
            <a:br>
              <a:rPr lang="en-US" dirty="0">
                <a:effectLst/>
                <a:latin typeface="Times New Roman"/>
                <a:ea typeface="MS PGothic" charset="0"/>
                <a:cs typeface="Times New Roman"/>
              </a:rPr>
            </a:br>
            <a:br>
              <a:rPr lang="en-US" dirty="0">
                <a:effectLst/>
                <a:latin typeface="Times New Roman"/>
                <a:ea typeface="MS PGothic" charset="0"/>
                <a:cs typeface="Times New Roman"/>
              </a:rPr>
            </a:br>
            <a:r>
              <a:rPr lang="en-US" sz="4000" dirty="0">
                <a:solidFill>
                  <a:schemeClr val="tx1"/>
                </a:solidFill>
                <a:effectLst/>
                <a:latin typeface="Times New Roman"/>
                <a:ea typeface="MS PGothic" charset="0"/>
                <a:cs typeface="Times New Roman"/>
              </a:rPr>
              <a:t>Catherine Romano</a:t>
            </a:r>
            <a:br>
              <a:rPr lang="en-US" sz="4000" dirty="0">
                <a:solidFill>
                  <a:schemeClr val="tx1"/>
                </a:solidFill>
                <a:effectLst/>
                <a:latin typeface="Times New Roman"/>
                <a:ea typeface="MS PGothic" charset="0"/>
                <a:cs typeface="Times New Roman"/>
              </a:rPr>
            </a:br>
            <a:r>
              <a:rPr lang="en-US" sz="1600" dirty="0">
                <a:solidFill>
                  <a:schemeClr val="tx1"/>
                </a:solidFill>
                <a:effectLst/>
                <a:latin typeface="Times New Roman"/>
                <a:ea typeface="MS PGothic" charset="0"/>
                <a:cs typeface="Times New Roman"/>
              </a:rPr>
              <a:t>Chair, Nuclear Data Working Group </a:t>
            </a:r>
            <a:br>
              <a:rPr lang="en-US" sz="4000" dirty="0">
                <a:solidFill>
                  <a:schemeClr val="tx1"/>
                </a:solidFill>
                <a:effectLst/>
                <a:latin typeface="Times New Roman"/>
                <a:ea typeface="MS PGothic" charset="0"/>
                <a:cs typeface="Times New Roman"/>
              </a:rPr>
            </a:br>
            <a:endParaRPr lang="en-US" sz="4000" dirty="0">
              <a:solidFill>
                <a:schemeClr val="tx1"/>
              </a:solidFill>
              <a:effectLst/>
            </a:endParaRPr>
          </a:p>
        </p:txBody>
      </p:sp>
      <p:pic>
        <p:nvPicPr>
          <p:cNvPr id="2" name="Picture 1">
            <a:extLst>
              <a:ext uri="{FF2B5EF4-FFF2-40B4-BE49-F238E27FC236}">
                <a16:creationId xmlns:a16="http://schemas.microsoft.com/office/drawing/2014/main" id="{6C8B92FF-22FC-4ED6-AEB6-012AE93DBA2D}"/>
              </a:ext>
            </a:extLst>
          </p:cNvPr>
          <p:cNvPicPr>
            <a:picLocks noChangeAspect="1"/>
          </p:cNvPicPr>
          <p:nvPr/>
        </p:nvPicPr>
        <p:blipFill rotWithShape="1">
          <a:blip r:embed="rId5"/>
          <a:srcRect t="21054" b="22802"/>
          <a:stretch/>
        </p:blipFill>
        <p:spPr>
          <a:xfrm>
            <a:off x="6974544" y="6019800"/>
            <a:ext cx="2084292" cy="761999"/>
          </a:xfrm>
          <a:prstGeom prst="rect">
            <a:avLst/>
          </a:prstGeom>
        </p:spPr>
      </p:pic>
      <p:sp>
        <p:nvSpPr>
          <p:cNvPr id="12" name="TextBox 11">
            <a:extLst>
              <a:ext uri="{FF2B5EF4-FFF2-40B4-BE49-F238E27FC236}">
                <a16:creationId xmlns:a16="http://schemas.microsoft.com/office/drawing/2014/main" id="{A476BB78-451F-415B-B03C-3A2C67525447}"/>
              </a:ext>
            </a:extLst>
          </p:cNvPr>
          <p:cNvSpPr txBox="1"/>
          <p:nvPr/>
        </p:nvSpPr>
        <p:spPr>
          <a:xfrm>
            <a:off x="4473389" y="4356029"/>
            <a:ext cx="4585446" cy="369332"/>
          </a:xfrm>
          <a:prstGeom prst="rect">
            <a:avLst/>
          </a:prstGeom>
          <a:noFill/>
        </p:spPr>
        <p:txBody>
          <a:bodyPr wrap="square">
            <a:spAutoFit/>
          </a:bodyPr>
          <a:lstStyle/>
          <a:p>
            <a:r>
              <a:rPr lang="en-US" dirty="0">
                <a:hlinkClick r:id="rId6">
                  <a:extLst>
                    <a:ext uri="{A12FA001-AC4F-418D-AE19-62706E023703}">
                      <ahyp:hlinkClr xmlns:ahyp="http://schemas.microsoft.com/office/drawing/2018/hyperlinkcolor" val="tx"/>
                    </a:ext>
                  </a:extLst>
                </a:hlinkClick>
              </a:rPr>
              <a:t>cathy.romano@ib3global.com</a:t>
            </a:r>
            <a:r>
              <a:rPr lang="en-US" dirty="0"/>
              <a:t> </a:t>
            </a:r>
          </a:p>
        </p:txBody>
      </p:sp>
      <p:sp>
        <p:nvSpPr>
          <p:cNvPr id="3" name="TextBox 2">
            <a:extLst>
              <a:ext uri="{FF2B5EF4-FFF2-40B4-BE49-F238E27FC236}">
                <a16:creationId xmlns:a16="http://schemas.microsoft.com/office/drawing/2014/main" id="{1B3D08AC-864C-4ECC-AF6D-3938DB081D97}"/>
              </a:ext>
            </a:extLst>
          </p:cNvPr>
          <p:cNvSpPr txBox="1"/>
          <p:nvPr/>
        </p:nvSpPr>
        <p:spPr>
          <a:xfrm>
            <a:off x="304800" y="5867400"/>
            <a:ext cx="3424335" cy="646331"/>
          </a:xfrm>
          <a:prstGeom prst="rect">
            <a:avLst/>
          </a:prstGeom>
          <a:noFill/>
        </p:spPr>
        <p:txBody>
          <a:bodyPr wrap="none" rtlCol="0">
            <a:spAutoFit/>
          </a:bodyPr>
          <a:lstStyle/>
          <a:p>
            <a:r>
              <a:rPr lang="en-US" b="1" dirty="0"/>
              <a:t>WANDA2022</a:t>
            </a:r>
          </a:p>
          <a:p>
            <a:r>
              <a:rPr lang="en-US" b="1" dirty="0"/>
              <a:t>February 28 – March 4, 2022</a:t>
            </a:r>
          </a:p>
        </p:txBody>
      </p:sp>
    </p:spTree>
    <p:extLst>
      <p:ext uri="{BB962C8B-B14F-4D97-AF65-F5344CB8AC3E}">
        <p14:creationId xmlns:p14="http://schemas.microsoft.com/office/powerpoint/2010/main" val="15434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76593-AED8-458A-A248-7C9CA8CCBF24}"/>
              </a:ext>
            </a:extLst>
          </p:cNvPr>
          <p:cNvSpPr>
            <a:spLocks noGrp="1"/>
          </p:cNvSpPr>
          <p:nvPr>
            <p:ph idx="1"/>
          </p:nvPr>
        </p:nvSpPr>
        <p:spPr/>
        <p:txBody>
          <a:bodyPr/>
          <a:lstStyle/>
          <a:p>
            <a:r>
              <a:rPr lang="en-US" dirty="0"/>
              <a:t>Participate!</a:t>
            </a:r>
          </a:p>
          <a:p>
            <a:pPr lvl="1"/>
            <a:r>
              <a:rPr lang="en-US" dirty="0"/>
              <a:t>Your contribution is critical to gain an understanding of global nuclear data priorities and potential solutions.</a:t>
            </a:r>
          </a:p>
          <a:p>
            <a:endParaRPr lang="en-US" dirty="0"/>
          </a:p>
          <a:p>
            <a:r>
              <a:rPr lang="en-US" dirty="0"/>
              <a:t>Share your thoughts</a:t>
            </a:r>
          </a:p>
          <a:p>
            <a:r>
              <a:rPr lang="en-US" dirty="0"/>
              <a:t>Ask questions</a:t>
            </a:r>
          </a:p>
          <a:p>
            <a:r>
              <a:rPr lang="en-US" dirty="0"/>
              <a:t>Add to the chat</a:t>
            </a:r>
          </a:p>
          <a:p>
            <a:r>
              <a:rPr lang="en-US" dirty="0"/>
              <a:t>Review the written session summaries</a:t>
            </a:r>
          </a:p>
        </p:txBody>
      </p:sp>
      <p:sp>
        <p:nvSpPr>
          <p:cNvPr id="3" name="Slide Number Placeholder 2">
            <a:extLst>
              <a:ext uri="{FF2B5EF4-FFF2-40B4-BE49-F238E27FC236}">
                <a16:creationId xmlns:a16="http://schemas.microsoft.com/office/drawing/2014/main" id="{BD7AD07D-547E-49A3-9D64-889BDF7B0238}"/>
              </a:ext>
            </a:extLst>
          </p:cNvPr>
          <p:cNvSpPr>
            <a:spLocks noGrp="1"/>
          </p:cNvSpPr>
          <p:nvPr>
            <p:ph type="sldNum" sz="quarter" idx="12"/>
          </p:nvPr>
        </p:nvSpPr>
        <p:spPr/>
        <p:txBody>
          <a:bodyPr/>
          <a:lstStyle/>
          <a:p>
            <a:fld id="{CA17629C-ECC2-416D-B398-D8AE1840B516}" type="slidenum">
              <a:rPr lang="en-US" smtClean="0"/>
              <a:t>10</a:t>
            </a:fld>
            <a:endParaRPr lang="en-US"/>
          </a:p>
        </p:txBody>
      </p:sp>
      <p:sp>
        <p:nvSpPr>
          <p:cNvPr id="4" name="Title 3">
            <a:extLst>
              <a:ext uri="{FF2B5EF4-FFF2-40B4-BE49-F238E27FC236}">
                <a16:creationId xmlns:a16="http://schemas.microsoft.com/office/drawing/2014/main" id="{8CD75AB9-15EC-45FD-AF19-2AC183CB4FC4}"/>
              </a:ext>
            </a:extLst>
          </p:cNvPr>
          <p:cNvSpPr>
            <a:spLocks noGrp="1"/>
          </p:cNvSpPr>
          <p:nvPr>
            <p:ph type="title"/>
          </p:nvPr>
        </p:nvSpPr>
        <p:spPr/>
        <p:txBody>
          <a:bodyPr>
            <a:noAutofit/>
          </a:bodyPr>
          <a:lstStyle/>
          <a:p>
            <a:r>
              <a:rPr lang="en-US" sz="3600" dirty="0"/>
              <a:t>Charge to WANDA2022 Participants</a:t>
            </a:r>
          </a:p>
        </p:txBody>
      </p:sp>
    </p:spTree>
    <p:extLst>
      <p:ext uri="{BB962C8B-B14F-4D97-AF65-F5344CB8AC3E}">
        <p14:creationId xmlns:p14="http://schemas.microsoft.com/office/powerpoint/2010/main" val="260239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76593-AED8-458A-A248-7C9CA8CCBF24}"/>
              </a:ext>
            </a:extLst>
          </p:cNvPr>
          <p:cNvSpPr>
            <a:spLocks noGrp="1"/>
          </p:cNvSpPr>
          <p:nvPr>
            <p:ph idx="1"/>
          </p:nvPr>
        </p:nvSpPr>
        <p:spPr>
          <a:xfrm>
            <a:off x="381000" y="1219200"/>
            <a:ext cx="8525400" cy="5334000"/>
          </a:xfrm>
        </p:spPr>
        <p:txBody>
          <a:bodyPr>
            <a:normAutofit fontScale="77500" lnSpcReduction="20000"/>
          </a:bodyPr>
          <a:lstStyle/>
          <a:p>
            <a:pPr>
              <a:spcBef>
                <a:spcPts val="1200"/>
              </a:spcBef>
            </a:pPr>
            <a:r>
              <a:rPr lang="en-US" sz="2600" b="1" dirty="0"/>
              <a:t>WANDA2022 Chairs</a:t>
            </a:r>
            <a:r>
              <a:rPr lang="en-US" sz="2600" dirty="0"/>
              <a:t>:  Kay Kolos and Bruce Pierson</a:t>
            </a:r>
          </a:p>
          <a:p>
            <a:pPr>
              <a:spcBef>
                <a:spcPts val="1200"/>
              </a:spcBef>
            </a:pPr>
            <a:r>
              <a:rPr lang="en-US" sz="2600" b="1" dirty="0"/>
              <a:t>WANDA2022 Session Chairs</a:t>
            </a:r>
            <a:r>
              <a:rPr lang="en-US" sz="2600" dirty="0"/>
              <a:t>: Jon Batchelder, John </a:t>
            </a:r>
            <a:r>
              <a:rPr lang="en-US" sz="2600" dirty="0" err="1"/>
              <a:t>Despotopulos</a:t>
            </a:r>
            <a:r>
              <a:rPr lang="en-US" sz="2600" dirty="0"/>
              <a:t>, Hye-Young Lee, Greg Severin, Ken LaBel, Michael Smith, Ramona Vogt, Lawrence Heilbronn, Nolan Hertel, Tony Slaba, Bret Beck, Calvin Howell, Toshihiko Kawano, Cameron Miller, Lee Bernstein, Pat Griffin, Michael Kruse,  Thomas Turflinger, Denise Neudecker, Amanda Lewis, Robert Casperson </a:t>
            </a:r>
          </a:p>
          <a:p>
            <a:pPr>
              <a:spcBef>
                <a:spcPts val="1200"/>
              </a:spcBef>
            </a:pPr>
            <a:r>
              <a:rPr lang="en-US" sz="2600" b="1" dirty="0"/>
              <a:t>The Rapporteurs</a:t>
            </a:r>
            <a:r>
              <a:rPr lang="en-US" sz="2600" dirty="0"/>
              <a:t>: Catherine Apgar, Athena </a:t>
            </a:r>
            <a:r>
              <a:rPr lang="en-US" sz="2600" dirty="0" err="1"/>
              <a:t>Marenco</a:t>
            </a:r>
            <a:r>
              <a:rPr lang="en-US" sz="2600" dirty="0"/>
              <a:t>, Preston Awedisean, Tyler Nagel, Naser Burahmah, Joey Gordon, Robert Jacob, Jack Silano, Anton Tonchev, Chad Lani, Cheng Soren, Maksat Kuatbek, Katelyn Cook, Ali Dreyfuss, Daniel </a:t>
            </a:r>
            <a:r>
              <a:rPr lang="en-US" sz="2600" dirty="0" err="1"/>
              <a:t>Siefman</a:t>
            </a:r>
            <a:r>
              <a:rPr lang="en-US" sz="2600" dirty="0"/>
              <a:t> </a:t>
            </a:r>
          </a:p>
          <a:p>
            <a:pPr>
              <a:spcBef>
                <a:spcPts val="1200"/>
              </a:spcBef>
            </a:pPr>
            <a:r>
              <a:rPr lang="en-US" sz="2600" b="1" dirty="0"/>
              <a:t>Lisa Felker, logistics support</a:t>
            </a:r>
          </a:p>
          <a:p>
            <a:pPr>
              <a:spcBef>
                <a:spcPts val="1200"/>
              </a:spcBef>
            </a:pPr>
            <a:r>
              <a:rPr lang="en-US" sz="2600" b="1" dirty="0"/>
              <a:t>Keith Jankowski and Tim Hallman</a:t>
            </a:r>
          </a:p>
          <a:p>
            <a:pPr>
              <a:spcBef>
                <a:spcPts val="1200"/>
              </a:spcBef>
            </a:pPr>
            <a:r>
              <a:rPr lang="en-US" sz="2600" b="1" dirty="0"/>
              <a:t>The NDIAWG</a:t>
            </a:r>
          </a:p>
          <a:p>
            <a:pPr>
              <a:spcBef>
                <a:spcPts val="1200"/>
              </a:spcBef>
            </a:pPr>
            <a:r>
              <a:rPr lang="en-US" sz="2600" b="1" dirty="0"/>
              <a:t>All of you!</a:t>
            </a:r>
          </a:p>
          <a:p>
            <a:endParaRPr lang="en-US" dirty="0"/>
          </a:p>
        </p:txBody>
      </p:sp>
      <p:sp>
        <p:nvSpPr>
          <p:cNvPr id="3" name="Slide Number Placeholder 2">
            <a:extLst>
              <a:ext uri="{FF2B5EF4-FFF2-40B4-BE49-F238E27FC236}">
                <a16:creationId xmlns:a16="http://schemas.microsoft.com/office/drawing/2014/main" id="{BD7AD07D-547E-49A3-9D64-889BDF7B0238}"/>
              </a:ext>
            </a:extLst>
          </p:cNvPr>
          <p:cNvSpPr>
            <a:spLocks noGrp="1"/>
          </p:cNvSpPr>
          <p:nvPr>
            <p:ph type="sldNum" sz="quarter" idx="12"/>
          </p:nvPr>
        </p:nvSpPr>
        <p:spPr/>
        <p:txBody>
          <a:bodyPr/>
          <a:lstStyle/>
          <a:p>
            <a:fld id="{CA17629C-ECC2-416D-B398-D8AE1840B516}" type="slidenum">
              <a:rPr lang="en-US" smtClean="0"/>
              <a:t>11</a:t>
            </a:fld>
            <a:endParaRPr lang="en-US"/>
          </a:p>
        </p:txBody>
      </p:sp>
      <p:sp>
        <p:nvSpPr>
          <p:cNvPr id="4" name="Title 3">
            <a:extLst>
              <a:ext uri="{FF2B5EF4-FFF2-40B4-BE49-F238E27FC236}">
                <a16:creationId xmlns:a16="http://schemas.microsoft.com/office/drawing/2014/main" id="{8CD75AB9-15EC-45FD-AF19-2AC183CB4FC4}"/>
              </a:ext>
            </a:extLst>
          </p:cNvPr>
          <p:cNvSpPr>
            <a:spLocks noGrp="1"/>
          </p:cNvSpPr>
          <p:nvPr>
            <p:ph type="title"/>
          </p:nvPr>
        </p:nvSpPr>
        <p:spPr>
          <a:xfrm>
            <a:off x="457200" y="76200"/>
            <a:ext cx="8229600" cy="1143000"/>
          </a:xfrm>
        </p:spPr>
        <p:txBody>
          <a:bodyPr/>
          <a:lstStyle/>
          <a:p>
            <a:pPr algn="ctr"/>
            <a:r>
              <a:rPr lang="en-US" dirty="0">
                <a:solidFill>
                  <a:srgbClr val="FF0000"/>
                </a:solidFill>
              </a:rPr>
              <a:t>Thank You!</a:t>
            </a:r>
          </a:p>
        </p:txBody>
      </p:sp>
    </p:spTree>
    <p:extLst>
      <p:ext uri="{BB962C8B-B14F-4D97-AF65-F5344CB8AC3E}">
        <p14:creationId xmlns:p14="http://schemas.microsoft.com/office/powerpoint/2010/main" val="206229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5C140-FB1D-4AC3-A7FA-343971DE56E5}"/>
              </a:ext>
            </a:extLst>
          </p:cNvPr>
          <p:cNvSpPr>
            <a:spLocks noGrp="1"/>
          </p:cNvSpPr>
          <p:nvPr>
            <p:ph idx="1"/>
          </p:nvPr>
        </p:nvSpPr>
        <p:spPr>
          <a:xfrm>
            <a:off x="228600" y="152400"/>
            <a:ext cx="8153400" cy="5486400"/>
          </a:xfrm>
        </p:spPr>
        <p:txBody>
          <a:bodyPr>
            <a:normAutofit/>
          </a:bodyPr>
          <a:lstStyle/>
          <a:p>
            <a:pPr marL="109728" indent="0" algn="l">
              <a:buNone/>
            </a:pPr>
            <a:r>
              <a:rPr lang="en-US" sz="2400" b="1" dirty="0">
                <a:solidFill>
                  <a:srgbClr val="000000"/>
                </a:solidFill>
                <a:latin typeface="Arial" panose="020B0604020202020204" pitchFamily="34" charset="0"/>
              </a:rPr>
              <a:t>NDWG M</a:t>
            </a:r>
            <a:r>
              <a:rPr lang="en-US" sz="2400" b="1" i="0" dirty="0">
                <a:solidFill>
                  <a:srgbClr val="000000"/>
                </a:solidFill>
                <a:effectLst/>
                <a:latin typeface="Arial" panose="020B0604020202020204" pitchFamily="34" charset="0"/>
              </a:rPr>
              <a:t>ISSION STATEMENT</a:t>
            </a:r>
          </a:p>
          <a:p>
            <a:pPr algn="l"/>
            <a:r>
              <a:rPr lang="en-US" sz="2400" b="0" i="0" dirty="0">
                <a:solidFill>
                  <a:srgbClr val="000000"/>
                </a:solidFill>
                <a:effectLst/>
                <a:latin typeface="Arial" panose="020B0604020202020204" pitchFamily="34" charset="0"/>
              </a:rPr>
              <a:t>The goal of the Nuclear Data Working Group (NDWG) is to facilitate communication, collaboration, coordination and prioritization of nuclear data efforts across multiple program offices, the national laboratories, universities, and industry.</a:t>
            </a:r>
          </a:p>
          <a:p>
            <a:pPr algn="l"/>
            <a:endParaRPr lang="en-US" sz="2400" dirty="0">
              <a:solidFill>
                <a:srgbClr val="000000"/>
              </a:solidFill>
              <a:latin typeface="Arial" panose="020B0604020202020204" pitchFamily="34" charset="0"/>
            </a:endParaRPr>
          </a:p>
          <a:p>
            <a:pPr marL="109728" indent="0" algn="l">
              <a:buNone/>
            </a:pPr>
            <a:endParaRPr lang="en-US" sz="2400" b="0" i="0" dirty="0">
              <a:solidFill>
                <a:srgbClr val="000000"/>
              </a:solidFill>
              <a:effectLst/>
              <a:latin typeface="Arial" panose="020B0604020202020204" pitchFamily="34" charset="0"/>
            </a:endParaRPr>
          </a:p>
          <a:p>
            <a:pPr algn="l"/>
            <a:endParaRPr lang="en-US" sz="2400" dirty="0">
              <a:solidFill>
                <a:srgbClr val="000000"/>
              </a:solidFill>
              <a:latin typeface="Arial" panose="020B0604020202020204" pitchFamily="34" charset="0"/>
            </a:endParaRPr>
          </a:p>
          <a:p>
            <a:pPr algn="l"/>
            <a:endParaRPr lang="en-US" sz="2400" b="0" i="0" dirty="0">
              <a:solidFill>
                <a:srgbClr val="000000"/>
              </a:solidFill>
              <a:effectLst/>
              <a:latin typeface="Arial" panose="020B0604020202020204" pitchFamily="34" charset="0"/>
            </a:endParaRPr>
          </a:p>
          <a:p>
            <a:pPr marL="109728" indent="0" algn="l">
              <a:buNone/>
            </a:pPr>
            <a:endParaRPr lang="en-US" sz="2400" b="0" i="0" dirty="0">
              <a:solidFill>
                <a:srgbClr val="000000"/>
              </a:solidFill>
              <a:effectLst/>
              <a:latin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CAFCF5BF-7B58-49BB-B8C9-A21CD670800E}"/>
              </a:ext>
            </a:extLst>
          </p:cNvPr>
          <p:cNvPicPr>
            <a:picLocks noChangeAspect="1"/>
          </p:cNvPicPr>
          <p:nvPr/>
        </p:nvPicPr>
        <p:blipFill>
          <a:blip r:embed="rId2"/>
          <a:stretch>
            <a:fillRect/>
          </a:stretch>
        </p:blipFill>
        <p:spPr>
          <a:xfrm>
            <a:off x="4419600" y="2362200"/>
            <a:ext cx="4405649" cy="4267200"/>
          </a:xfrm>
          <a:prstGeom prst="rect">
            <a:avLst/>
          </a:prstGeom>
        </p:spPr>
      </p:pic>
      <p:sp>
        <p:nvSpPr>
          <p:cNvPr id="6" name="Rectangle 5">
            <a:extLst>
              <a:ext uri="{FF2B5EF4-FFF2-40B4-BE49-F238E27FC236}">
                <a16:creationId xmlns:a16="http://schemas.microsoft.com/office/drawing/2014/main" id="{3003CDFE-075D-451E-9F2E-90CE7FAF3EC5}"/>
              </a:ext>
            </a:extLst>
          </p:cNvPr>
          <p:cNvSpPr/>
          <p:nvPr/>
        </p:nvSpPr>
        <p:spPr>
          <a:xfrm>
            <a:off x="8534400" y="6324600"/>
            <a:ext cx="33217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a:extLst>
              <a:ext uri="{FF2B5EF4-FFF2-40B4-BE49-F238E27FC236}">
                <a16:creationId xmlns:a16="http://schemas.microsoft.com/office/drawing/2014/main" id="{BF382DD7-F00D-40E3-995A-42750CB24A82}"/>
              </a:ext>
            </a:extLst>
          </p:cNvPr>
          <p:cNvSpPr txBox="1">
            <a:spLocks/>
          </p:cNvSpPr>
          <p:nvPr/>
        </p:nvSpPr>
        <p:spPr>
          <a:xfrm>
            <a:off x="152400" y="3048000"/>
            <a:ext cx="4343400" cy="2286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800" dirty="0">
                <a:solidFill>
                  <a:srgbClr val="000000"/>
                </a:solidFill>
                <a:latin typeface="Arial" panose="020B0604020202020204" pitchFamily="34" charset="0"/>
              </a:rPr>
              <a:t>NDWG was founded in 2015 to identify cross-cutting nuclear data needs</a:t>
            </a:r>
          </a:p>
          <a:p>
            <a:r>
              <a:rPr lang="en-US" sz="1800" dirty="0">
                <a:solidFill>
                  <a:srgbClr val="000000"/>
                </a:solidFill>
                <a:latin typeface="Arial" panose="020B0604020202020204" pitchFamily="34" charset="0"/>
              </a:rPr>
              <a:t>WANDA workshops are the mechanism used to obtain community consensus and to promote outreach</a:t>
            </a:r>
          </a:p>
          <a:p>
            <a:endParaRPr lang="en-US" sz="1800" dirty="0">
              <a:solidFill>
                <a:srgbClr val="000000"/>
              </a:solidFill>
              <a:latin typeface="Arial" panose="020B0604020202020204" pitchFamily="34" charset="0"/>
            </a:endParaRPr>
          </a:p>
          <a:p>
            <a:endParaRPr lang="en-US" sz="2400" dirty="0">
              <a:solidFill>
                <a:srgbClr val="000000"/>
              </a:solidFill>
              <a:latin typeface="Arial" panose="020B0604020202020204" pitchFamily="34" charset="0"/>
            </a:endParaRPr>
          </a:p>
          <a:p>
            <a:pPr marL="109728" indent="0">
              <a:buFont typeface="Wingdings 3"/>
              <a:buNone/>
            </a:pPr>
            <a:endParaRPr lang="en-US" sz="2400" dirty="0">
              <a:solidFill>
                <a:srgbClr val="000000"/>
              </a:solidFill>
              <a:latin typeface="Arial" panose="020B0604020202020204" pitchFamily="34" charset="0"/>
            </a:endParaRPr>
          </a:p>
          <a:p>
            <a:endParaRPr lang="en-US" sz="2400" dirty="0">
              <a:solidFill>
                <a:srgbClr val="000000"/>
              </a:solidFill>
              <a:latin typeface="Arial" panose="020B0604020202020204" pitchFamily="34" charset="0"/>
            </a:endParaRPr>
          </a:p>
          <a:p>
            <a:endParaRPr lang="en-US" sz="2400" dirty="0">
              <a:solidFill>
                <a:srgbClr val="000000"/>
              </a:solidFill>
              <a:latin typeface="Arial" panose="020B0604020202020204" pitchFamily="34" charset="0"/>
            </a:endParaRPr>
          </a:p>
          <a:p>
            <a:pPr marL="109728" indent="0">
              <a:buFont typeface="Wingdings 3"/>
              <a:buNone/>
            </a:pPr>
            <a:endParaRPr lang="en-US" sz="240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202015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17629C-ECC2-416D-B398-D8AE1840B516}" type="slidenum">
              <a:rPr lang="en-US">
                <a:solidFill>
                  <a:prstClr val="black"/>
                </a:solidFill>
                <a:latin typeface="Lucida Sans Unicode"/>
              </a:rPr>
              <a:pPr/>
              <a:t>3</a:t>
            </a:fld>
            <a:endParaRPr lang="en-US">
              <a:solidFill>
                <a:prstClr val="black"/>
              </a:solidFill>
              <a:latin typeface="Lucida Sans Unicode"/>
            </a:endParaRPr>
          </a:p>
        </p:txBody>
      </p:sp>
      <p:graphicFrame>
        <p:nvGraphicFramePr>
          <p:cNvPr id="10" name="Table 9">
            <a:extLst>
              <a:ext uri="{FF2B5EF4-FFF2-40B4-BE49-F238E27FC236}">
                <a16:creationId xmlns:a16="http://schemas.microsoft.com/office/drawing/2014/main" id="{B1CFC9A4-86C1-4934-BDCC-3DE06AE5573E}"/>
              </a:ext>
            </a:extLst>
          </p:cNvPr>
          <p:cNvGraphicFramePr>
            <a:graphicFrameLocks noGrp="1"/>
          </p:cNvGraphicFramePr>
          <p:nvPr>
            <p:extLst>
              <p:ext uri="{D42A27DB-BD31-4B8C-83A1-F6EECF244321}">
                <p14:modId xmlns:p14="http://schemas.microsoft.com/office/powerpoint/2010/main" val="1739064512"/>
              </p:ext>
            </p:extLst>
          </p:nvPr>
        </p:nvGraphicFramePr>
        <p:xfrm>
          <a:off x="6629400" y="990600"/>
          <a:ext cx="1989656" cy="4155642"/>
        </p:xfrm>
        <a:graphic>
          <a:graphicData uri="http://schemas.openxmlformats.org/drawingml/2006/table">
            <a:tbl>
              <a:tblPr/>
              <a:tblGrid>
                <a:gridCol w="488887">
                  <a:extLst>
                    <a:ext uri="{9D8B030D-6E8A-4147-A177-3AD203B41FA5}">
                      <a16:colId xmlns:a16="http://schemas.microsoft.com/office/drawing/2014/main" val="2396328136"/>
                    </a:ext>
                  </a:extLst>
                </a:gridCol>
                <a:gridCol w="1500769">
                  <a:extLst>
                    <a:ext uri="{9D8B030D-6E8A-4147-A177-3AD203B41FA5}">
                      <a16:colId xmlns:a16="http://schemas.microsoft.com/office/drawing/2014/main" val="379312670"/>
                    </a:ext>
                  </a:extLst>
                </a:gridCol>
              </a:tblGrid>
              <a:tr h="188238">
                <a:tc>
                  <a:txBody>
                    <a:bodyPr/>
                    <a:lstStyle/>
                    <a:p>
                      <a:pPr algn="ctr" fontAlgn="b"/>
                      <a:r>
                        <a:rPr lang="en-US" sz="1400" b="1" i="0" u="none" strike="noStrike" dirty="0">
                          <a:solidFill>
                            <a:schemeClr val="tx1"/>
                          </a:solidFill>
                          <a:effectLst/>
                          <a:latin typeface="Calibri" panose="020F0502020204030204" pitchFamily="34" charset="0"/>
                        </a:rPr>
                        <a:t>LAB</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chemeClr val="tx1"/>
                          </a:solidFill>
                          <a:effectLst/>
                          <a:latin typeface="Calibri" panose="020F0502020204030204" pitchFamily="34" charset="0"/>
                        </a:rPr>
                        <a:t>NDWG Member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0138575"/>
                  </a:ext>
                </a:extLst>
              </a:tr>
              <a:tr h="188238">
                <a:tc>
                  <a:txBody>
                    <a:bodyPr/>
                    <a:lstStyle/>
                    <a:p>
                      <a:pPr algn="ctr" fontAlgn="b"/>
                      <a:r>
                        <a:rPr lang="en-US" sz="1400" b="1" i="0" u="none" strike="noStrike" dirty="0">
                          <a:solidFill>
                            <a:schemeClr val="tx1"/>
                          </a:solidFill>
                          <a:effectLst/>
                          <a:latin typeface="Calibri" panose="020F0502020204030204" pitchFamily="34" charset="0"/>
                        </a:rPr>
                        <a:t>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Filip Kondev</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806902"/>
                  </a:ext>
                </a:extLst>
              </a:tr>
              <a:tr h="188238">
                <a:tc>
                  <a:txBody>
                    <a:bodyPr/>
                    <a:lstStyle/>
                    <a:p>
                      <a:pPr algn="ctr" fontAlgn="b"/>
                      <a:r>
                        <a:rPr lang="en-US" sz="1400" b="1" i="0" u="none" strike="noStrike" dirty="0">
                          <a:solidFill>
                            <a:schemeClr val="tx1"/>
                          </a:solidFill>
                          <a:effectLst/>
                          <a:latin typeface="Calibri" panose="020F0502020204030204" pitchFamily="34" charset="0"/>
                        </a:rPr>
                        <a:t>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Guy Savard </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008825"/>
                  </a:ext>
                </a:extLst>
              </a:tr>
              <a:tr h="188238">
                <a:tc>
                  <a:txBody>
                    <a:bodyPr/>
                    <a:lstStyle/>
                    <a:p>
                      <a:pPr algn="ctr" fontAlgn="b"/>
                      <a:r>
                        <a:rPr lang="en-US" sz="1400" b="1" i="0" u="none" strike="noStrike" dirty="0">
                          <a:solidFill>
                            <a:schemeClr val="tx1"/>
                          </a:solidFill>
                          <a:effectLst/>
                          <a:latin typeface="Calibri" panose="020F0502020204030204" pitchFamily="34" charset="0"/>
                        </a:rPr>
                        <a:t>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Alejandro Sonzogni</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638962"/>
                  </a:ext>
                </a:extLst>
              </a:tr>
              <a:tr h="188238">
                <a:tc>
                  <a:txBody>
                    <a:bodyPr/>
                    <a:lstStyle/>
                    <a:p>
                      <a:pPr algn="ctr" fontAlgn="b"/>
                      <a:r>
                        <a:rPr lang="en-US" sz="1400" b="1" i="0" u="none" strike="noStrike" dirty="0">
                          <a:solidFill>
                            <a:schemeClr val="tx1"/>
                          </a:solidFill>
                          <a:effectLst/>
                          <a:latin typeface="Calibri" panose="020F0502020204030204" pitchFamily="34" charset="0"/>
                        </a:rPr>
                        <a:t>INL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Sebastian Schunert</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7004260"/>
                  </a:ext>
                </a:extLst>
              </a:tr>
              <a:tr h="188238">
                <a:tc>
                  <a:txBody>
                    <a:bodyPr/>
                    <a:lstStyle/>
                    <a:p>
                      <a:pPr algn="ctr" fontAlgn="b"/>
                      <a:r>
                        <a:rPr lang="en-US" sz="1400" b="1" i="0" u="none" strike="noStrike" dirty="0">
                          <a:solidFill>
                            <a:schemeClr val="tx1"/>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Mark Chadwick</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850976"/>
                  </a:ext>
                </a:extLst>
              </a:tr>
              <a:tr h="188238">
                <a:tc>
                  <a:txBody>
                    <a:bodyPr/>
                    <a:lstStyle/>
                    <a:p>
                      <a:pPr algn="ctr" fontAlgn="b"/>
                      <a:r>
                        <a:rPr lang="en-US" sz="1400" b="1" i="0" u="none" strike="noStrike" dirty="0">
                          <a:solidFill>
                            <a:schemeClr val="tx1"/>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Robert Little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83897"/>
                  </a:ext>
                </a:extLst>
              </a:tr>
              <a:tr h="188238">
                <a:tc>
                  <a:txBody>
                    <a:bodyPr/>
                    <a:lstStyle/>
                    <a:p>
                      <a:pPr algn="ctr" fontAlgn="b"/>
                      <a:r>
                        <a:rPr lang="en-US" sz="1400" b="1" i="0" u="none" strike="noStrike" dirty="0">
                          <a:solidFill>
                            <a:schemeClr val="tx1"/>
                          </a:solidFill>
                          <a:effectLst/>
                          <a:latin typeface="Calibri" panose="020F0502020204030204" pitchFamily="34" charset="0"/>
                        </a:rPr>
                        <a:t>LBNL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Brian </a:t>
                      </a:r>
                      <a:r>
                        <a:rPr lang="en-US" sz="1400" b="0" i="0" u="none" strike="noStrike" dirty="0" err="1">
                          <a:solidFill>
                            <a:srgbClr val="000000"/>
                          </a:solidFill>
                          <a:effectLst/>
                          <a:latin typeface="Calibri" panose="020F0502020204030204" pitchFamily="34" charset="0"/>
                        </a:rPr>
                        <a:t>Quiter</a:t>
                      </a:r>
                      <a:endParaRPr lang="en-US" sz="1400" b="0" i="0" u="none" strike="noStrike" dirty="0">
                        <a:solidFill>
                          <a:srgbClr val="000000"/>
                        </a:solidFill>
                        <a:effectLst/>
                        <a:latin typeface="Calibri" panose="020F050202020403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141477"/>
                  </a:ext>
                </a:extLst>
              </a:tr>
              <a:tr h="188238">
                <a:tc>
                  <a:txBody>
                    <a:bodyPr/>
                    <a:lstStyle/>
                    <a:p>
                      <a:pPr algn="ctr" fontAlgn="b"/>
                      <a:r>
                        <a:rPr lang="en-US" sz="1400" b="1" i="0" u="none" strike="noStrike" dirty="0">
                          <a:solidFill>
                            <a:schemeClr val="tx1"/>
                          </a:solidFill>
                          <a:effectLst/>
                          <a:latin typeface="Calibri" panose="020F0502020204030204" pitchFamily="34" charset="0"/>
                        </a:rPr>
                        <a:t>LBNL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Bethany Goldblum</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440722"/>
                  </a:ext>
                </a:extLst>
              </a:tr>
              <a:tr h="188238">
                <a:tc>
                  <a:txBody>
                    <a:bodyPr/>
                    <a:lstStyle/>
                    <a:p>
                      <a:pPr algn="ctr" fontAlgn="b"/>
                      <a:r>
                        <a:rPr lang="en-US" sz="1400" b="1" i="0" u="none" strike="noStrike" dirty="0">
                          <a:solidFill>
                            <a:schemeClr val="tx1"/>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Michael </a:t>
                      </a:r>
                      <a:r>
                        <a:rPr lang="en-US" sz="1400" b="0" i="0" u="none" strike="noStrike" dirty="0" err="1">
                          <a:solidFill>
                            <a:srgbClr val="000000"/>
                          </a:solidFill>
                          <a:effectLst/>
                          <a:latin typeface="Calibri" panose="020F0502020204030204" pitchFamily="34" charset="0"/>
                        </a:rPr>
                        <a:t>Buchoff</a:t>
                      </a:r>
                      <a:endParaRPr lang="en-US" sz="1400" b="0" i="0" u="none" strike="noStrike" dirty="0">
                        <a:solidFill>
                          <a:srgbClr val="000000"/>
                        </a:solidFill>
                        <a:effectLst/>
                        <a:latin typeface="Calibri" panose="020F050202020403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04330"/>
                  </a:ext>
                </a:extLst>
              </a:tr>
              <a:tr h="188238">
                <a:tc>
                  <a:txBody>
                    <a:bodyPr/>
                    <a:lstStyle/>
                    <a:p>
                      <a:pPr algn="ctr" fontAlgn="b"/>
                      <a:r>
                        <a:rPr lang="en-US" sz="1400" b="1" i="0" u="none" strike="noStrike" dirty="0">
                          <a:solidFill>
                            <a:schemeClr val="tx1"/>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Tim Rose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72978"/>
                  </a:ext>
                </a:extLst>
              </a:tr>
              <a:tr h="188238">
                <a:tc>
                  <a:txBody>
                    <a:bodyPr/>
                    <a:lstStyle/>
                    <a:p>
                      <a:pPr algn="ctr" fontAlgn="b"/>
                      <a:r>
                        <a:rPr lang="en-US" sz="1400" b="1" i="0" u="none" strike="noStrike" dirty="0">
                          <a:solidFill>
                            <a:schemeClr val="tx1"/>
                          </a:solidFill>
                          <a:effectLst/>
                          <a:latin typeface="Calibri" panose="020F0502020204030204" pitchFamily="34" charset="0"/>
                        </a:rPr>
                        <a:t>ORNL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Susan Hogle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131275"/>
                  </a:ext>
                </a:extLst>
              </a:tr>
              <a:tr h="188238">
                <a:tc>
                  <a:txBody>
                    <a:bodyPr/>
                    <a:lstStyle/>
                    <a:p>
                      <a:pPr algn="ctr" fontAlgn="b"/>
                      <a:r>
                        <a:rPr lang="en-US" sz="1400" b="1" i="0" u="none" strike="noStrike" dirty="0">
                          <a:solidFill>
                            <a:schemeClr val="tx1"/>
                          </a:solidFill>
                          <a:effectLst/>
                          <a:latin typeface="Calibri" panose="020F0502020204030204" pitchFamily="34" charset="0"/>
                        </a:rPr>
                        <a:t>ORNL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Mike Dion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464500"/>
                  </a:ext>
                </a:extLst>
              </a:tr>
              <a:tr h="188238">
                <a:tc>
                  <a:txBody>
                    <a:bodyPr/>
                    <a:lstStyle/>
                    <a:p>
                      <a:pPr algn="ctr" fontAlgn="b"/>
                      <a:r>
                        <a:rPr lang="en-US" sz="1400" b="1" i="0" u="none" strike="noStrike" dirty="0">
                          <a:solidFill>
                            <a:schemeClr val="tx1"/>
                          </a:solidFill>
                          <a:effectLst/>
                          <a:latin typeface="Calibri" panose="020F0502020204030204" pitchFamily="34" charset="0"/>
                        </a:rPr>
                        <a:t>PNNL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Stephanie Lyons</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477832"/>
                  </a:ext>
                </a:extLst>
              </a:tr>
              <a:tr h="188238">
                <a:tc>
                  <a:txBody>
                    <a:bodyPr/>
                    <a:lstStyle/>
                    <a:p>
                      <a:pPr algn="ctr" fontAlgn="b"/>
                      <a:r>
                        <a:rPr lang="en-US" sz="1400" b="1" i="0" u="none" strike="noStrike" dirty="0">
                          <a:solidFill>
                            <a:schemeClr val="tx1"/>
                          </a:solidFill>
                          <a:effectLst/>
                          <a:latin typeface="Calibri" panose="020F0502020204030204" pitchFamily="34" charset="0"/>
                        </a:rPr>
                        <a:t>PNNL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Bruce Pierson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890908"/>
                  </a:ext>
                </a:extLst>
              </a:tr>
              <a:tr h="188238">
                <a:tc>
                  <a:txBody>
                    <a:bodyPr/>
                    <a:lstStyle/>
                    <a:p>
                      <a:pPr algn="ctr" fontAlgn="b"/>
                      <a:r>
                        <a:rPr lang="en-US" sz="1400" b="1" i="0" u="none" strike="noStrike" dirty="0">
                          <a:solidFill>
                            <a:schemeClr val="tx1"/>
                          </a:solidFill>
                          <a:effectLst/>
                          <a:latin typeface="Calibri" panose="020F0502020204030204" pitchFamily="34" charset="0"/>
                        </a:rPr>
                        <a:t>SNL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Pat Griffin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918906"/>
                  </a:ext>
                </a:extLst>
              </a:tr>
              <a:tr h="188238">
                <a:tc>
                  <a:txBody>
                    <a:bodyPr/>
                    <a:lstStyle/>
                    <a:p>
                      <a:pPr algn="ctr" fontAlgn="b"/>
                      <a:r>
                        <a:rPr lang="en-US" sz="1400" b="1" i="0" u="none" strike="noStrike" dirty="0">
                          <a:solidFill>
                            <a:schemeClr val="tx1"/>
                          </a:solidFill>
                          <a:effectLst/>
                          <a:latin typeface="Calibri" panose="020F0502020204030204" pitchFamily="34" charset="0"/>
                        </a:rPr>
                        <a:t>SNL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Phil Dreike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936432"/>
                  </a:ext>
                </a:extLst>
              </a:tr>
              <a:tr h="188238">
                <a:tc>
                  <a:txBody>
                    <a:bodyPr/>
                    <a:lstStyle/>
                    <a:p>
                      <a:pPr algn="ctr" fontAlgn="b"/>
                      <a:r>
                        <a:rPr lang="en-US" sz="1400" b="1" i="0" u="none" strike="noStrike" dirty="0">
                          <a:solidFill>
                            <a:schemeClr val="tx1"/>
                          </a:solidFill>
                          <a:effectLst/>
                          <a:latin typeface="Calibri" panose="020F0502020204030204" pitchFamily="34" charset="0"/>
                        </a:rPr>
                        <a:t>SRNL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Kalee Fenker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195857"/>
                  </a:ext>
                </a:extLst>
              </a:tr>
              <a:tr h="188238">
                <a:tc>
                  <a:txBody>
                    <a:bodyPr/>
                    <a:lstStyle/>
                    <a:p>
                      <a:pPr algn="ctr" fontAlgn="b"/>
                      <a:r>
                        <a:rPr lang="en-US" sz="1400" b="1" i="0" u="none" strike="noStrike" dirty="0">
                          <a:solidFill>
                            <a:schemeClr val="tx1"/>
                          </a:solidFill>
                          <a:effectLst/>
                          <a:latin typeface="Calibri" panose="020F0502020204030204" pitchFamily="34" charset="0"/>
                        </a:rPr>
                        <a:t>SRNL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Chris McGrath</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21787"/>
                  </a:ext>
                </a:extLst>
              </a:tr>
            </a:tbl>
          </a:graphicData>
        </a:graphic>
      </p:graphicFrame>
      <p:graphicFrame>
        <p:nvGraphicFramePr>
          <p:cNvPr id="6" name="Table 5">
            <a:extLst>
              <a:ext uri="{FF2B5EF4-FFF2-40B4-BE49-F238E27FC236}">
                <a16:creationId xmlns:a16="http://schemas.microsoft.com/office/drawing/2014/main" id="{F9ADA545-9AEF-401C-969E-4EE4BEC5858F}"/>
              </a:ext>
            </a:extLst>
          </p:cNvPr>
          <p:cNvGraphicFramePr>
            <a:graphicFrameLocks noGrp="1"/>
          </p:cNvGraphicFramePr>
          <p:nvPr>
            <p:extLst>
              <p:ext uri="{D42A27DB-BD31-4B8C-83A1-F6EECF244321}">
                <p14:modId xmlns:p14="http://schemas.microsoft.com/office/powerpoint/2010/main" val="1641423586"/>
              </p:ext>
            </p:extLst>
          </p:nvPr>
        </p:nvGraphicFramePr>
        <p:xfrm>
          <a:off x="-2498" y="1"/>
          <a:ext cx="6327098" cy="6858004"/>
        </p:xfrm>
        <a:graphic>
          <a:graphicData uri="http://schemas.openxmlformats.org/drawingml/2006/table">
            <a:tbl>
              <a:tblPr/>
              <a:tblGrid>
                <a:gridCol w="3236018">
                  <a:extLst>
                    <a:ext uri="{9D8B030D-6E8A-4147-A177-3AD203B41FA5}">
                      <a16:colId xmlns:a16="http://schemas.microsoft.com/office/drawing/2014/main" val="743755300"/>
                    </a:ext>
                  </a:extLst>
                </a:gridCol>
                <a:gridCol w="1610888">
                  <a:extLst>
                    <a:ext uri="{9D8B030D-6E8A-4147-A177-3AD203B41FA5}">
                      <a16:colId xmlns:a16="http://schemas.microsoft.com/office/drawing/2014/main" val="3284201078"/>
                    </a:ext>
                  </a:extLst>
                </a:gridCol>
                <a:gridCol w="1480192">
                  <a:extLst>
                    <a:ext uri="{9D8B030D-6E8A-4147-A177-3AD203B41FA5}">
                      <a16:colId xmlns:a16="http://schemas.microsoft.com/office/drawing/2014/main" val="2105548383"/>
                    </a:ext>
                  </a:extLst>
                </a:gridCol>
              </a:tblGrid>
              <a:tr h="311706">
                <a:tc>
                  <a:txBody>
                    <a:bodyPr/>
                    <a:lstStyle/>
                    <a:p>
                      <a:pPr algn="ctr" rtl="0" fontAlgn="ctr"/>
                      <a:r>
                        <a:rPr lang="en-US" sz="1400" b="1" i="0" u="none" strike="noStrike" dirty="0">
                          <a:solidFill>
                            <a:schemeClr val="tx1"/>
                          </a:solidFill>
                          <a:effectLst/>
                          <a:latin typeface="Calibri" panose="020F0502020204030204" pitchFamily="34" charset="0"/>
                        </a:rPr>
                        <a:t>PARTNERS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dirty="0">
                          <a:solidFill>
                            <a:schemeClr val="tx1"/>
                          </a:solidFill>
                          <a:effectLst/>
                          <a:latin typeface="Calibri" panose="020F0502020204030204" pitchFamily="34" charset="0"/>
                        </a:rPr>
                        <a:t>NDWG Member</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dirty="0">
                          <a:solidFill>
                            <a:schemeClr val="tx1"/>
                          </a:solidFill>
                          <a:effectLst/>
                          <a:latin typeface="Calibri" panose="020F0502020204030204" pitchFamily="34" charset="0"/>
                        </a:rPr>
                        <a:t>Organization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83556822"/>
                  </a:ext>
                </a:extLst>
              </a:tr>
              <a:tr h="657494">
                <a:tc>
                  <a:txBody>
                    <a:bodyPr/>
                    <a:lstStyle/>
                    <a:p>
                      <a:pPr algn="ctr" rtl="0" fontAlgn="ctr"/>
                      <a:r>
                        <a:rPr lang="en-US" sz="1400" b="1" i="0" u="none" strike="noStrike" dirty="0">
                          <a:solidFill>
                            <a:schemeClr val="tx1"/>
                          </a:solidFill>
                          <a:effectLst/>
                          <a:latin typeface="Calibri" panose="020F0502020204030204" pitchFamily="34" charset="0"/>
                        </a:rPr>
                        <a:t>DOE/SC/Nuclear Physics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Lee Bernstein</a:t>
                      </a:r>
                    </a:p>
                    <a:p>
                      <a:pPr algn="ctr" rtl="0" fontAlgn="ctr"/>
                      <a:r>
                        <a:rPr lang="en-US" sz="1400" b="0" i="0" u="none" strike="noStrike" dirty="0">
                          <a:solidFill>
                            <a:srgbClr val="000000"/>
                          </a:solidFill>
                          <a:effectLst/>
                          <a:latin typeface="Calibri" panose="020F0502020204030204" pitchFamily="34" charset="0"/>
                        </a:rPr>
                        <a:t>Catherine Romano</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LBNL</a:t>
                      </a:r>
                    </a:p>
                    <a:p>
                      <a:pPr algn="ctr" rtl="0" fontAlgn="ctr"/>
                      <a:r>
                        <a:rPr lang="en-US" sz="1400" b="0" i="0" u="none" strike="noStrike" dirty="0">
                          <a:solidFill>
                            <a:srgbClr val="000000"/>
                          </a:solidFill>
                          <a:effectLst/>
                          <a:latin typeface="Calibri" panose="020F0502020204030204" pitchFamily="34" charset="0"/>
                        </a:rPr>
                        <a:t>IB3 Global Solutions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0004275"/>
                  </a:ext>
                </a:extLst>
              </a:tr>
              <a:tr h="221105">
                <a:tc>
                  <a:txBody>
                    <a:bodyPr/>
                    <a:lstStyle/>
                    <a:p>
                      <a:pPr algn="ctr" rtl="0" fontAlgn="ctr"/>
                      <a:r>
                        <a:rPr lang="pt-BR" sz="1400" b="1" i="0" u="none" strike="noStrike" dirty="0">
                          <a:solidFill>
                            <a:schemeClr val="tx1"/>
                          </a:solidFill>
                          <a:effectLst/>
                          <a:latin typeface="Calibri" panose="020F0502020204030204" pitchFamily="34" charset="0"/>
                        </a:rPr>
                        <a:t>NNSA/DNN R&amp;D/PD/NA-22</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Fredrik Tovesson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3926196"/>
                  </a:ext>
                </a:extLst>
              </a:tr>
              <a:tr h="439300">
                <a:tc>
                  <a:txBody>
                    <a:bodyPr/>
                    <a:lstStyle/>
                    <a:p>
                      <a:pPr algn="ctr" rtl="0" fontAlgn="ctr"/>
                      <a:r>
                        <a:rPr lang="nn-NO" sz="1400" b="1" i="0" u="none" strike="noStrike" dirty="0">
                          <a:solidFill>
                            <a:schemeClr val="tx1"/>
                          </a:solidFill>
                          <a:effectLst/>
                          <a:latin typeface="Calibri" panose="020F0502020204030204" pitchFamily="34" charset="0"/>
                        </a:rPr>
                        <a:t>NNSA/DNN R&amp;D/Forensics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Todd Bredeweg</a:t>
                      </a:r>
                    </a:p>
                    <a:p>
                      <a:pPr algn="ctr" rtl="0" fontAlgn="ctr"/>
                      <a:r>
                        <a:rPr lang="en-US" sz="1400" b="0" i="0" u="none" strike="noStrike" dirty="0">
                          <a:solidFill>
                            <a:srgbClr val="000000"/>
                          </a:solidFill>
                          <a:effectLst/>
                          <a:latin typeface="Calibri" panose="020F0502020204030204" pitchFamily="34" charset="0"/>
                        </a:rPr>
                        <a:t>Jason Harke</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a:t>
                      </a:r>
                    </a:p>
                    <a:p>
                      <a:pPr algn="ctr" rtl="0" fontAlgn="ctr"/>
                      <a:r>
                        <a:rPr lang="en-US" sz="1400" b="0" i="0" u="none" strike="noStrike" dirty="0">
                          <a:solidFill>
                            <a:srgbClr val="000000"/>
                          </a:solidFill>
                          <a:effectLst/>
                          <a:latin typeface="Calibri" panose="020F0502020204030204" pitchFamily="34" charset="0"/>
                        </a:rPr>
                        <a:t>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075548"/>
                  </a:ext>
                </a:extLst>
              </a:tr>
              <a:tr h="439300">
                <a:tc>
                  <a:txBody>
                    <a:bodyPr/>
                    <a:lstStyle/>
                    <a:p>
                      <a:pPr algn="ctr" rtl="0" fontAlgn="ctr"/>
                      <a:r>
                        <a:rPr lang="nn-NO" sz="1400" b="1" i="0" u="none" strike="noStrike" dirty="0">
                          <a:solidFill>
                            <a:schemeClr val="tx1"/>
                          </a:solidFill>
                          <a:effectLst/>
                          <a:latin typeface="Calibri" panose="020F0502020204030204" pitchFamily="34" charset="0"/>
                        </a:rPr>
                        <a:t>NNSA/DNN R&amp;D/SNDD</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Ron Soltz                    David </a:t>
                      </a:r>
                      <a:r>
                        <a:rPr lang="en-US" sz="1400" b="0" i="0" u="none" strike="noStrike" dirty="0" err="1">
                          <a:solidFill>
                            <a:srgbClr val="000000"/>
                          </a:solidFill>
                          <a:effectLst/>
                          <a:latin typeface="Calibri" panose="020F0502020204030204" pitchFamily="34" charset="0"/>
                        </a:rPr>
                        <a:t>Gerts</a:t>
                      </a:r>
                      <a:r>
                        <a:rPr lang="en-US" sz="1400" b="0" i="0" u="none" strike="noStrike" dirty="0">
                          <a:solidFill>
                            <a:srgbClr val="000000"/>
                          </a:solidFill>
                          <a:effectLst/>
                          <a:latin typeface="Calibri" panose="020F0502020204030204" pitchFamily="34" charset="0"/>
                        </a:rPr>
                        <a:t>            </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            </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26875"/>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NNSA/NCSP/NA-511</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Mike Zerkle</a:t>
                      </a:r>
                    </a:p>
                    <a:p>
                      <a:pPr algn="ctr" rtl="0" fontAlgn="ctr"/>
                      <a:r>
                        <a:rPr lang="en-US" sz="1400" b="0" i="0" u="none" strike="noStrike" dirty="0">
                          <a:solidFill>
                            <a:srgbClr val="000000"/>
                          </a:solidFill>
                          <a:effectLst/>
                          <a:latin typeface="Calibri" panose="020F0502020204030204" pitchFamily="34" charset="0"/>
                        </a:rPr>
                        <a:t>Marco Pigni</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NNL</a:t>
                      </a:r>
                    </a:p>
                    <a:p>
                      <a:pPr algn="ctr" rtl="0" fontAlgn="ctr"/>
                      <a:r>
                        <a:rPr lang="en-US" sz="1400" b="0" i="0" u="none" strike="noStrike" dirty="0">
                          <a:solidFill>
                            <a:srgbClr val="000000"/>
                          </a:solidFill>
                          <a:effectLst/>
                          <a:latin typeface="Calibri" panose="020F0502020204030204" pitchFamily="34" charset="0"/>
                        </a:rPr>
                        <a:t>ORNL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775559"/>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NNSA/NR/NA-30</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Mike Zerkle</a:t>
                      </a:r>
                    </a:p>
                    <a:p>
                      <a:pPr algn="ctr" rtl="0" fontAlgn="ctr"/>
                      <a:r>
                        <a:rPr lang="en-US" sz="1400" b="0" i="0" u="none" strike="noStrike" dirty="0">
                          <a:solidFill>
                            <a:srgbClr val="000000"/>
                          </a:solidFill>
                          <a:effectLst/>
                          <a:latin typeface="Calibri" panose="020F0502020204030204" pitchFamily="34" charset="0"/>
                        </a:rPr>
                        <a:t>Tim Trumbull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NNL</a:t>
                      </a:r>
                    </a:p>
                    <a:p>
                      <a:pPr algn="ctr" rtl="0" fontAlgn="ctr"/>
                      <a:r>
                        <a:rPr lang="en-US" sz="1400" b="0" i="0" u="none" strike="noStrike" dirty="0">
                          <a:solidFill>
                            <a:srgbClr val="000000"/>
                          </a:solidFill>
                          <a:effectLst/>
                          <a:latin typeface="Calibri" panose="020F0502020204030204" pitchFamily="34" charset="0"/>
                        </a:rPr>
                        <a:t>NNL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448722"/>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NNSA/Defense Prog./NA-113</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Jo Ressler                          Shea Mosby</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938889"/>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NNSA/Defense Prog./NA-114</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   </a:t>
                      </a:r>
                      <a:r>
                        <a:rPr lang="en-US" sz="1400" b="0" i="0" u="none" strike="noStrike">
                          <a:solidFill>
                            <a:srgbClr val="000000"/>
                          </a:solidFill>
                          <a:effectLst/>
                          <a:latin typeface="Calibri" panose="020F0502020204030204" pitchFamily="34" charset="0"/>
                        </a:rPr>
                        <a:t>Nathan Gibson Robert </a:t>
                      </a:r>
                      <a:r>
                        <a:rPr lang="en-US" sz="1400" b="0" i="0" u="none" strike="noStrike" dirty="0">
                          <a:solidFill>
                            <a:srgbClr val="000000"/>
                          </a:solidFill>
                          <a:effectLst/>
                          <a:latin typeface="Calibri" panose="020F0502020204030204" pitchFamily="34" charset="0"/>
                        </a:rPr>
                        <a:t>Casperson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 LANL                        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925874"/>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DOE/Nuclear Energy</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Matthew Jesse         Javier Ortensi</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ORNL                           INL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409316"/>
                  </a:ext>
                </a:extLst>
              </a:tr>
              <a:tr h="224160">
                <a:tc>
                  <a:txBody>
                    <a:bodyPr/>
                    <a:lstStyle/>
                    <a:p>
                      <a:pPr algn="ctr" rtl="0" fontAlgn="ctr"/>
                      <a:r>
                        <a:rPr lang="en-US" sz="1400" b="1" i="0" u="none" strike="noStrike" dirty="0">
                          <a:solidFill>
                            <a:schemeClr val="tx1"/>
                          </a:solidFill>
                          <a:effectLst/>
                          <a:latin typeface="Calibri" panose="020F0502020204030204" pitchFamily="34" charset="0"/>
                        </a:rPr>
                        <a:t>NRC</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Will Wieselquist</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ORNL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08514"/>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NNSA/Office of Nuclear Forensics/NA-83</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Corey Keith                 Chris Krenn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                          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6699715"/>
                  </a:ext>
                </a:extLst>
              </a:tr>
              <a:tr h="221105">
                <a:tc>
                  <a:txBody>
                    <a:bodyPr/>
                    <a:lstStyle/>
                    <a:p>
                      <a:pPr algn="ctr" rtl="0" fontAlgn="ctr"/>
                      <a:r>
                        <a:rPr lang="en-US" sz="1400" b="1" i="0" u="none" strike="noStrike" dirty="0">
                          <a:solidFill>
                            <a:schemeClr val="tx1"/>
                          </a:solidFill>
                          <a:effectLst/>
                          <a:latin typeface="Calibri" panose="020F0502020204030204" pitchFamily="34" charset="0"/>
                        </a:rPr>
                        <a:t>DOE/SC/Isotope Office</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Etienne Vermeulen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08816"/>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NNSA/Emergency Response/NA-82</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John Koglin                  Pete Jaegers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57512"/>
                  </a:ext>
                </a:extLst>
              </a:tr>
              <a:tr h="221105">
                <a:tc>
                  <a:txBody>
                    <a:bodyPr/>
                    <a:lstStyle/>
                    <a:p>
                      <a:pPr algn="ctr" rtl="0" fontAlgn="ctr"/>
                      <a:r>
                        <a:rPr lang="en-US" sz="1400" b="1" i="0" u="none" strike="noStrike" dirty="0">
                          <a:solidFill>
                            <a:schemeClr val="tx1"/>
                          </a:solidFill>
                          <a:effectLst/>
                          <a:latin typeface="Calibri" panose="020F0502020204030204" pitchFamily="34" charset="0"/>
                        </a:rPr>
                        <a:t>NIST</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Brian Zimmerman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NIST</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495063"/>
                  </a:ext>
                </a:extLst>
              </a:tr>
              <a:tr h="235795">
                <a:tc>
                  <a:txBody>
                    <a:bodyPr/>
                    <a:lstStyle/>
                    <a:p>
                      <a:pPr algn="ctr" rtl="0" fontAlgn="ctr"/>
                      <a:r>
                        <a:rPr lang="en-US" sz="1400" b="1" i="0" u="none" strike="noStrike" dirty="0">
                          <a:solidFill>
                            <a:schemeClr val="tx1"/>
                          </a:solidFill>
                          <a:effectLst/>
                          <a:latin typeface="Calibri" panose="020F0502020204030204" pitchFamily="34" charset="0"/>
                        </a:rPr>
                        <a:t>US Nuclear Data Program</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Dave Brown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BNL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033100"/>
                  </a:ext>
                </a:extLst>
              </a:tr>
              <a:tr h="439300">
                <a:tc>
                  <a:txBody>
                    <a:bodyPr/>
                    <a:lstStyle/>
                    <a:p>
                      <a:pPr algn="ctr" rtl="0" fontAlgn="ctr"/>
                      <a:r>
                        <a:rPr lang="en-US" sz="1400" b="1" i="0" u="none" strike="noStrike" dirty="0">
                          <a:solidFill>
                            <a:schemeClr val="tx1"/>
                          </a:solidFill>
                          <a:effectLst/>
                          <a:latin typeface="Calibri" panose="020F0502020204030204" pitchFamily="34" charset="0"/>
                        </a:rPr>
                        <a:t>NNSA/Nuclear Safeguards and Security/NA-24</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Young Ham</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Tech Advisor</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0284250"/>
                  </a:ext>
                </a:extLst>
              </a:tr>
              <a:tr h="372534">
                <a:tc>
                  <a:txBody>
                    <a:bodyPr/>
                    <a:lstStyle/>
                    <a:p>
                      <a:pPr algn="ctr" rtl="0" fontAlgn="ctr"/>
                      <a:r>
                        <a:rPr lang="en-US" sz="1400" b="1" i="0" u="none" strike="noStrike" dirty="0">
                          <a:solidFill>
                            <a:schemeClr val="tx1"/>
                          </a:solidFill>
                          <a:effectLst/>
                          <a:latin typeface="Calibri" panose="020F0502020204030204" pitchFamily="34" charset="0"/>
                        </a:rPr>
                        <a:t>Missile Defense Agency/Rad Hardness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Courtney Matzkind</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MDA</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549143"/>
                  </a:ext>
                </a:extLst>
              </a:tr>
            </a:tbl>
          </a:graphicData>
        </a:graphic>
      </p:graphicFrame>
      <p:graphicFrame>
        <p:nvGraphicFramePr>
          <p:cNvPr id="8" name="Content Placeholder 4">
            <a:extLst>
              <a:ext uri="{FF2B5EF4-FFF2-40B4-BE49-F238E27FC236}">
                <a16:creationId xmlns:a16="http://schemas.microsoft.com/office/drawing/2014/main" id="{71AF1736-2F56-4DD7-BA4E-DD1840FC6724}"/>
              </a:ext>
            </a:extLst>
          </p:cNvPr>
          <p:cNvGraphicFramePr>
            <a:graphicFrameLocks noGrp="1"/>
          </p:cNvGraphicFramePr>
          <p:nvPr>
            <p:ph idx="1"/>
            <p:extLst>
              <p:ext uri="{D42A27DB-BD31-4B8C-83A1-F6EECF244321}">
                <p14:modId xmlns:p14="http://schemas.microsoft.com/office/powerpoint/2010/main" val="891876434"/>
              </p:ext>
            </p:extLst>
          </p:nvPr>
        </p:nvGraphicFramePr>
        <p:xfrm>
          <a:off x="6629400" y="5334000"/>
          <a:ext cx="2057400" cy="1312308"/>
        </p:xfrm>
        <a:graphic>
          <a:graphicData uri="http://schemas.openxmlformats.org/drawingml/2006/table">
            <a:tbl>
              <a:tblPr/>
              <a:tblGrid>
                <a:gridCol w="1165860">
                  <a:extLst>
                    <a:ext uri="{9D8B030D-6E8A-4147-A177-3AD203B41FA5}">
                      <a16:colId xmlns:a16="http://schemas.microsoft.com/office/drawing/2014/main" val="3073528771"/>
                    </a:ext>
                  </a:extLst>
                </a:gridCol>
                <a:gridCol w="891540">
                  <a:extLst>
                    <a:ext uri="{9D8B030D-6E8A-4147-A177-3AD203B41FA5}">
                      <a16:colId xmlns:a16="http://schemas.microsoft.com/office/drawing/2014/main" val="3109267540"/>
                    </a:ext>
                  </a:extLst>
                </a:gridCol>
              </a:tblGrid>
              <a:tr h="214313">
                <a:tc gridSpan="2">
                  <a:txBody>
                    <a:bodyPr/>
                    <a:lstStyle/>
                    <a:p>
                      <a:pPr algn="ctr" fontAlgn="b"/>
                      <a:r>
                        <a:rPr lang="en-US" sz="1400" b="1" i="0" u="none" strike="noStrike" dirty="0">
                          <a:solidFill>
                            <a:schemeClr val="tx1"/>
                          </a:solidFill>
                          <a:effectLst/>
                          <a:latin typeface="Calibri" panose="020F0502020204030204" pitchFamily="34" charset="0"/>
                        </a:rPr>
                        <a:t>AT LARGE MEMBERS</a:t>
                      </a:r>
                      <a:endParaRPr lang="en-US" sz="1400" b="0" i="0" u="none" strike="noStrike" dirty="0">
                        <a:solidFill>
                          <a:srgbClr val="000000"/>
                        </a:solidFill>
                        <a:effectLst/>
                        <a:latin typeface="Calibri" panose="020F050202020403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r>
                        <a:rPr lang="en-US" sz="1400" b="0" i="0" u="none" strike="noStrike" dirty="0">
                          <a:solidFill>
                            <a:srgbClr val="000000"/>
                          </a:solidFill>
                          <a:effectLst/>
                          <a:latin typeface="Calibri" panose="020F0502020204030204" pitchFamily="34" charset="0"/>
                        </a:rPr>
                        <a:t>Bruce Pierson</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438754"/>
                  </a:ext>
                </a:extLst>
              </a:tr>
              <a:tr h="214313">
                <a:tc>
                  <a:txBody>
                    <a:bodyPr/>
                    <a:lstStyle/>
                    <a:p>
                      <a:pPr algn="ctr" fontAlgn="b"/>
                      <a:r>
                        <a:rPr lang="en-US" sz="1400" b="0" i="0" u="none" strike="noStrike" dirty="0">
                          <a:solidFill>
                            <a:schemeClr val="tx1"/>
                          </a:solidFill>
                          <a:effectLst/>
                          <a:latin typeface="Calibri" panose="020F0502020204030204" pitchFamily="34" charset="0"/>
                        </a:rPr>
                        <a:t>Jim Koster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641010"/>
                  </a:ext>
                </a:extLst>
              </a:tr>
              <a:tr h="214313">
                <a:tc>
                  <a:txBody>
                    <a:bodyPr/>
                    <a:lstStyle/>
                    <a:p>
                      <a:pPr algn="ctr" fontAlgn="b"/>
                      <a:r>
                        <a:rPr lang="en-US" sz="1400" b="0" i="0" u="none" strike="noStrike" dirty="0">
                          <a:solidFill>
                            <a:schemeClr val="tx1"/>
                          </a:solidFill>
                          <a:effectLst/>
                          <a:latin typeface="Calibri" panose="020F0502020204030204" pitchFamily="34" charset="0"/>
                        </a:rPr>
                        <a:t>Patrick Talou</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004604"/>
                  </a:ext>
                </a:extLst>
              </a:tr>
              <a:tr h="214313">
                <a:tc>
                  <a:txBody>
                    <a:bodyPr/>
                    <a:lstStyle/>
                    <a:p>
                      <a:pPr algn="ctr" fontAlgn="b"/>
                      <a:r>
                        <a:rPr lang="en-US" sz="1400" b="0" i="0" u="none" strike="noStrike" dirty="0">
                          <a:solidFill>
                            <a:schemeClr val="tx1"/>
                          </a:solidFill>
                          <a:effectLst/>
                          <a:latin typeface="Calibri" panose="020F0502020204030204" pitchFamily="34" charset="0"/>
                        </a:rPr>
                        <a:t>John Engle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Univ. WISC</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0525"/>
                  </a:ext>
                </a:extLst>
              </a:tr>
              <a:tr h="214313">
                <a:tc>
                  <a:txBody>
                    <a:bodyPr/>
                    <a:lstStyle/>
                    <a:p>
                      <a:pPr algn="ctr" fontAlgn="b"/>
                      <a:r>
                        <a:rPr lang="en-US" sz="1400" b="0" i="0" u="none" strike="noStrike" dirty="0">
                          <a:solidFill>
                            <a:schemeClr val="tx1"/>
                          </a:solidFill>
                          <a:effectLst/>
                          <a:latin typeface="Calibri" panose="020F0502020204030204" pitchFamily="34" charset="0"/>
                        </a:rPr>
                        <a:t>Teresa Bailey</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612474"/>
                  </a:ext>
                </a:extLst>
              </a:tr>
              <a:tr h="214313">
                <a:tc>
                  <a:txBody>
                    <a:bodyPr/>
                    <a:lstStyle/>
                    <a:p>
                      <a:pPr algn="ctr" fontAlgn="b"/>
                      <a:r>
                        <a:rPr lang="en-US" sz="1400" b="0" i="0" u="none" strike="noStrike" dirty="0">
                          <a:solidFill>
                            <a:schemeClr val="tx1"/>
                          </a:solidFill>
                          <a:effectLst/>
                          <a:latin typeface="Calibri" panose="020F0502020204030204" pitchFamily="34" charset="0"/>
                        </a:rPr>
                        <a:t>Morgan White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481071"/>
                  </a:ext>
                </a:extLst>
              </a:tr>
            </a:tbl>
          </a:graphicData>
        </a:graphic>
      </p:graphicFrame>
      <p:sp>
        <p:nvSpPr>
          <p:cNvPr id="9" name="TextBox 8">
            <a:extLst>
              <a:ext uri="{FF2B5EF4-FFF2-40B4-BE49-F238E27FC236}">
                <a16:creationId xmlns:a16="http://schemas.microsoft.com/office/drawing/2014/main" id="{D97E0FEC-B294-4AA0-95CF-E166271089EB}"/>
              </a:ext>
            </a:extLst>
          </p:cNvPr>
          <p:cNvSpPr txBox="1"/>
          <p:nvPr/>
        </p:nvSpPr>
        <p:spPr>
          <a:xfrm>
            <a:off x="6400800" y="152400"/>
            <a:ext cx="2667000" cy="738664"/>
          </a:xfrm>
          <a:prstGeom prst="rect">
            <a:avLst/>
          </a:prstGeom>
          <a:noFill/>
        </p:spPr>
        <p:txBody>
          <a:bodyPr wrap="square">
            <a:spAutoFit/>
          </a:bodyPr>
          <a:lstStyle/>
          <a:p>
            <a:r>
              <a:rPr lang="en-US" sz="1400" b="1" dirty="0">
                <a:solidFill>
                  <a:prstClr val="black"/>
                </a:solidFill>
                <a:latin typeface="Lucida Sans Unicode"/>
              </a:rPr>
              <a:t>The NDWG has 50 Members</a:t>
            </a:r>
          </a:p>
          <a:p>
            <a:r>
              <a:rPr lang="en-US" sz="1400" b="1" dirty="0">
                <a:solidFill>
                  <a:prstClr val="black"/>
                </a:solidFill>
                <a:latin typeface="Lucida Sans Unicode"/>
              </a:rPr>
              <a:t>Representing 17 Programs</a:t>
            </a:r>
          </a:p>
          <a:p>
            <a:r>
              <a:rPr lang="en-US" sz="1400" b="1" dirty="0">
                <a:solidFill>
                  <a:prstClr val="black"/>
                </a:solidFill>
                <a:latin typeface="Lucida Sans Unicode"/>
              </a:rPr>
              <a:t>and 10 Labs</a:t>
            </a:r>
            <a:endParaRPr lang="en-US" sz="1400" b="1" dirty="0"/>
          </a:p>
        </p:txBody>
      </p:sp>
    </p:spTree>
    <p:extLst>
      <p:ext uri="{BB962C8B-B14F-4D97-AF65-F5344CB8AC3E}">
        <p14:creationId xmlns:p14="http://schemas.microsoft.com/office/powerpoint/2010/main" val="7541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70F11-09F3-4129-A1E6-30332038CBBD}"/>
              </a:ext>
            </a:extLst>
          </p:cNvPr>
          <p:cNvSpPr>
            <a:spLocks noGrp="1"/>
          </p:cNvSpPr>
          <p:nvPr>
            <p:ph idx="1"/>
          </p:nvPr>
        </p:nvSpPr>
        <p:spPr>
          <a:xfrm>
            <a:off x="3962400" y="1481328"/>
            <a:ext cx="4724400" cy="4525963"/>
          </a:xfrm>
        </p:spPr>
        <p:txBody>
          <a:bodyPr/>
          <a:lstStyle/>
          <a:p>
            <a:pPr marL="109728" indent="0">
              <a:buNone/>
            </a:pPr>
            <a:r>
              <a:rPr lang="en-US" b="0" i="0" dirty="0">
                <a:solidFill>
                  <a:srgbClr val="000000"/>
                </a:solidFill>
                <a:effectLst/>
                <a:latin typeface="Arial" panose="020B0604020202020204" pitchFamily="34" charset="0"/>
              </a:rPr>
              <a:t>  Todd Bredeweg </a:t>
            </a:r>
          </a:p>
          <a:p>
            <a:pPr marL="109728" indent="0">
              <a:buNone/>
            </a:pPr>
            <a:endParaRPr lang="en-US" b="0" i="0" dirty="0">
              <a:solidFill>
                <a:srgbClr val="000000"/>
              </a:solidFill>
              <a:effectLst/>
              <a:latin typeface="Arial" panose="020B0604020202020204" pitchFamily="34" charset="0"/>
            </a:endParaRPr>
          </a:p>
          <a:p>
            <a:r>
              <a:rPr lang="en-US" dirty="0">
                <a:solidFill>
                  <a:srgbClr val="000000"/>
                </a:solidFill>
                <a:latin typeface="Arial" panose="020B0604020202020204" pitchFamily="34" charset="0"/>
              </a:rPr>
              <a:t>R</a:t>
            </a:r>
            <a:r>
              <a:rPr lang="en-US" b="0" i="0" dirty="0">
                <a:solidFill>
                  <a:srgbClr val="000000"/>
                </a:solidFill>
                <a:effectLst/>
                <a:latin typeface="Arial" panose="020B0604020202020204" pitchFamily="34" charset="0"/>
              </a:rPr>
              <a:t>esearch scientist and the nuclear chemistry team leader at Los Alamos National Laboratory.</a:t>
            </a:r>
          </a:p>
          <a:p>
            <a:r>
              <a:rPr lang="en-US" dirty="0">
                <a:solidFill>
                  <a:srgbClr val="000000"/>
                </a:solidFill>
                <a:latin typeface="Arial" panose="020B0604020202020204" pitchFamily="34" charset="0"/>
              </a:rPr>
              <a:t>Member of NDWG since 2015</a:t>
            </a:r>
            <a:endParaRPr lang="en-US" dirty="0"/>
          </a:p>
        </p:txBody>
      </p:sp>
      <p:sp>
        <p:nvSpPr>
          <p:cNvPr id="3" name="Slide Number Placeholder 2">
            <a:extLst>
              <a:ext uri="{FF2B5EF4-FFF2-40B4-BE49-F238E27FC236}">
                <a16:creationId xmlns:a16="http://schemas.microsoft.com/office/drawing/2014/main" id="{539C8B2B-89D7-4342-8BB6-99568CC4F070}"/>
              </a:ext>
            </a:extLst>
          </p:cNvPr>
          <p:cNvSpPr>
            <a:spLocks noGrp="1"/>
          </p:cNvSpPr>
          <p:nvPr>
            <p:ph type="sldNum" sz="quarter" idx="12"/>
          </p:nvPr>
        </p:nvSpPr>
        <p:spPr/>
        <p:txBody>
          <a:bodyPr/>
          <a:lstStyle/>
          <a:p>
            <a:fld id="{CA17629C-ECC2-416D-B398-D8AE1840B516}" type="slidenum">
              <a:rPr lang="en-US" smtClean="0"/>
              <a:t>4</a:t>
            </a:fld>
            <a:endParaRPr lang="en-US"/>
          </a:p>
        </p:txBody>
      </p:sp>
      <p:sp>
        <p:nvSpPr>
          <p:cNvPr id="4" name="Title 3">
            <a:extLst>
              <a:ext uri="{FF2B5EF4-FFF2-40B4-BE49-F238E27FC236}">
                <a16:creationId xmlns:a16="http://schemas.microsoft.com/office/drawing/2014/main" id="{8FF898CF-9BBE-4BD7-996B-F81DECEE55D2}"/>
              </a:ext>
            </a:extLst>
          </p:cNvPr>
          <p:cNvSpPr>
            <a:spLocks noGrp="1"/>
          </p:cNvSpPr>
          <p:nvPr>
            <p:ph type="title"/>
          </p:nvPr>
        </p:nvSpPr>
        <p:spPr/>
        <p:txBody>
          <a:bodyPr/>
          <a:lstStyle/>
          <a:p>
            <a:r>
              <a:rPr lang="en-US" dirty="0"/>
              <a:t>New NDWG Vice Chair!</a:t>
            </a:r>
          </a:p>
        </p:txBody>
      </p:sp>
      <p:pic>
        <p:nvPicPr>
          <p:cNvPr id="5" name="Picture 4">
            <a:extLst>
              <a:ext uri="{FF2B5EF4-FFF2-40B4-BE49-F238E27FC236}">
                <a16:creationId xmlns:a16="http://schemas.microsoft.com/office/drawing/2014/main" id="{DECE741E-6FE1-44B3-8D11-A6F17F466662}"/>
              </a:ext>
            </a:extLst>
          </p:cNvPr>
          <p:cNvPicPr>
            <a:picLocks noChangeAspect="1"/>
          </p:cNvPicPr>
          <p:nvPr/>
        </p:nvPicPr>
        <p:blipFill>
          <a:blip r:embed="rId2"/>
          <a:stretch>
            <a:fillRect/>
          </a:stretch>
        </p:blipFill>
        <p:spPr>
          <a:xfrm>
            <a:off x="533400" y="1447800"/>
            <a:ext cx="3304917" cy="4367212"/>
          </a:xfrm>
          <a:prstGeom prst="rect">
            <a:avLst/>
          </a:prstGeom>
        </p:spPr>
      </p:pic>
    </p:spTree>
    <p:extLst>
      <p:ext uri="{BB962C8B-B14F-4D97-AF65-F5344CB8AC3E}">
        <p14:creationId xmlns:p14="http://schemas.microsoft.com/office/powerpoint/2010/main" val="280135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48CFC9-2172-43CA-A1A8-BEDE7DA7DC79}"/>
              </a:ext>
            </a:extLst>
          </p:cNvPr>
          <p:cNvPicPr>
            <a:picLocks noChangeAspect="1"/>
          </p:cNvPicPr>
          <p:nvPr/>
        </p:nvPicPr>
        <p:blipFill rotWithShape="1">
          <a:blip r:embed="rId2"/>
          <a:srcRect b="9183"/>
          <a:stretch/>
        </p:blipFill>
        <p:spPr>
          <a:xfrm>
            <a:off x="2743200" y="2133600"/>
            <a:ext cx="6400800" cy="4715888"/>
          </a:xfrm>
          <a:prstGeom prst="rect">
            <a:avLst/>
          </a:prstGeom>
        </p:spPr>
      </p:pic>
      <p:sp>
        <p:nvSpPr>
          <p:cNvPr id="2" name="Title 1"/>
          <p:cNvSpPr>
            <a:spLocks noGrp="1"/>
          </p:cNvSpPr>
          <p:nvPr>
            <p:ph type="title"/>
          </p:nvPr>
        </p:nvSpPr>
        <p:spPr>
          <a:xfrm>
            <a:off x="228600" y="35859"/>
            <a:ext cx="8229600" cy="1143000"/>
          </a:xfrm>
        </p:spPr>
        <p:txBody>
          <a:bodyPr>
            <a:normAutofit/>
          </a:bodyPr>
          <a:lstStyle/>
          <a:p>
            <a:r>
              <a:rPr lang="en-US" dirty="0">
                <a:solidFill>
                  <a:schemeClr val="tx1"/>
                </a:solidFill>
              </a:rPr>
              <a:t>NDWG Webpage</a:t>
            </a:r>
          </a:p>
        </p:txBody>
      </p:sp>
      <p:sp>
        <p:nvSpPr>
          <p:cNvPr id="3" name="Content Placeholder 2"/>
          <p:cNvSpPr>
            <a:spLocks noGrp="1"/>
          </p:cNvSpPr>
          <p:nvPr>
            <p:ph idx="1"/>
          </p:nvPr>
        </p:nvSpPr>
        <p:spPr>
          <a:xfrm>
            <a:off x="0" y="914400"/>
            <a:ext cx="8936832" cy="1371600"/>
          </a:xfrm>
        </p:spPr>
        <p:txBody>
          <a:bodyPr>
            <a:normAutofit/>
          </a:bodyPr>
          <a:lstStyle/>
          <a:p>
            <a:r>
              <a:rPr lang="en-US" sz="2400" dirty="0"/>
              <a:t>Intended to be the mechanism of communication between ND community, ND users and program offices.</a:t>
            </a:r>
          </a:p>
          <a:p>
            <a:pPr lvl="1"/>
            <a:endParaRPr lang="en-US" dirty="0"/>
          </a:p>
          <a:p>
            <a:pPr lvl="1"/>
            <a:endParaRPr lang="en-US" dirty="0"/>
          </a:p>
          <a:p>
            <a:pPr lvl="1"/>
            <a:endParaRPr lang="en-US" dirty="0"/>
          </a:p>
          <a:p>
            <a:pPr lvl="1"/>
            <a:endParaRPr lang="en-US" dirty="0"/>
          </a:p>
          <a:p>
            <a:pPr lvl="1"/>
            <a:endParaRPr lang="en-US" dirty="0">
              <a:solidFill>
                <a:srgbClr val="FF0000"/>
              </a:solidFill>
            </a:endParaRPr>
          </a:p>
          <a:p>
            <a:pPr marL="393192"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13" name="Oval 12">
            <a:extLst>
              <a:ext uri="{FF2B5EF4-FFF2-40B4-BE49-F238E27FC236}">
                <a16:creationId xmlns:a16="http://schemas.microsoft.com/office/drawing/2014/main" id="{7D9519DF-FF7D-46D0-97B0-DB099399CE1F}"/>
              </a:ext>
            </a:extLst>
          </p:cNvPr>
          <p:cNvSpPr/>
          <p:nvPr/>
        </p:nvSpPr>
        <p:spPr>
          <a:xfrm>
            <a:off x="7162800" y="4876800"/>
            <a:ext cx="1335742" cy="6556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6EAF7D-F661-4296-BB25-D9391605769E}"/>
              </a:ext>
            </a:extLst>
          </p:cNvPr>
          <p:cNvSpPr txBox="1"/>
          <p:nvPr/>
        </p:nvSpPr>
        <p:spPr>
          <a:xfrm>
            <a:off x="228600" y="1752600"/>
            <a:ext cx="4577194" cy="400110"/>
          </a:xfrm>
          <a:prstGeom prst="rect">
            <a:avLst/>
          </a:prstGeom>
          <a:noFill/>
        </p:spPr>
        <p:txBody>
          <a:bodyPr wrap="square">
            <a:spAutoFit/>
          </a:bodyPr>
          <a:lstStyle/>
          <a:p>
            <a:r>
              <a:rPr lang="en-US" sz="2000" u="sng" dirty="0">
                <a:solidFill>
                  <a:srgbClr val="FF0000"/>
                </a:solidFill>
                <a:latin typeface="+mn-lt"/>
                <a:hlinkClick r:id="rId3">
                  <a:extLst>
                    <a:ext uri="{A12FA001-AC4F-418D-AE19-62706E023703}">
                      <ahyp:hlinkClr xmlns:ahyp="http://schemas.microsoft.com/office/drawing/2018/hyperlinkcolor" val="tx"/>
                    </a:ext>
                  </a:extLst>
                </a:hlinkClick>
              </a:rPr>
              <a:t>https://www.nndc.bnl.gov/ndwg</a:t>
            </a:r>
            <a:r>
              <a:rPr lang="en-US" u="sng" dirty="0">
                <a:solidFill>
                  <a:srgbClr val="FF0000"/>
                </a:solidFill>
                <a:latin typeface="+mn-lt"/>
                <a:hlinkClick r:id="rId3">
                  <a:extLst>
                    <a:ext uri="{A12FA001-AC4F-418D-AE19-62706E023703}">
                      <ahyp:hlinkClr xmlns:ahyp="http://schemas.microsoft.com/office/drawing/2018/hyperlinkcolor" val="tx"/>
                    </a:ext>
                  </a:extLst>
                </a:hlinkClick>
              </a:rPr>
              <a:t>/</a:t>
            </a:r>
            <a:endParaRPr lang="en-US" dirty="0">
              <a:solidFill>
                <a:srgbClr val="FF0000"/>
              </a:solidFill>
            </a:endParaRPr>
          </a:p>
        </p:txBody>
      </p:sp>
    </p:spTree>
    <p:extLst>
      <p:ext uri="{BB962C8B-B14F-4D97-AF65-F5344CB8AC3E}">
        <p14:creationId xmlns:p14="http://schemas.microsoft.com/office/powerpoint/2010/main" val="317895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C55B8-4AE7-40A5-BDAD-AE35A2FBB60C}"/>
              </a:ext>
            </a:extLst>
          </p:cNvPr>
          <p:cNvPicPr>
            <a:picLocks noChangeAspect="1"/>
          </p:cNvPicPr>
          <p:nvPr/>
        </p:nvPicPr>
        <p:blipFill>
          <a:blip r:embed="rId2"/>
          <a:stretch>
            <a:fillRect/>
          </a:stretch>
        </p:blipFill>
        <p:spPr>
          <a:xfrm>
            <a:off x="4572000" y="3593554"/>
            <a:ext cx="4114801" cy="3264446"/>
          </a:xfrm>
          <a:prstGeom prst="rect">
            <a:avLst/>
          </a:prstGeom>
        </p:spPr>
      </p:pic>
      <p:sp>
        <p:nvSpPr>
          <p:cNvPr id="5" name="TextBox 4">
            <a:extLst>
              <a:ext uri="{FF2B5EF4-FFF2-40B4-BE49-F238E27FC236}">
                <a16:creationId xmlns:a16="http://schemas.microsoft.com/office/drawing/2014/main" id="{B8EF48D7-C59C-4512-B05B-3A0855C4EC93}"/>
              </a:ext>
            </a:extLst>
          </p:cNvPr>
          <p:cNvSpPr txBox="1"/>
          <p:nvPr/>
        </p:nvSpPr>
        <p:spPr>
          <a:xfrm>
            <a:off x="4191000" y="1219200"/>
            <a:ext cx="472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NDWG mini workshop</a:t>
            </a:r>
          </a:p>
          <a:p>
            <a:pPr marL="285750" indent="-285750">
              <a:buFont typeface="Arial" panose="020B0604020202020204" pitchFamily="34" charset="0"/>
              <a:buChar char="•"/>
            </a:pPr>
            <a:r>
              <a:rPr lang="en-US" dirty="0"/>
              <a:t>June 21 - 24, 2021</a:t>
            </a:r>
          </a:p>
          <a:p>
            <a:pPr marL="285750" indent="-285750">
              <a:buFont typeface="Arial" panose="020B0604020202020204" pitchFamily="34" charset="0"/>
              <a:buChar char="•"/>
            </a:pPr>
            <a:r>
              <a:rPr lang="en-US" dirty="0"/>
              <a:t>183 Registrants</a:t>
            </a:r>
          </a:p>
          <a:p>
            <a:pPr marL="285750" indent="-285750">
              <a:buFont typeface="Arial" panose="020B0604020202020204" pitchFamily="34" charset="0"/>
              <a:buChar char="•"/>
            </a:pPr>
            <a:endParaRPr lang="en-US" dirty="0"/>
          </a:p>
        </p:txBody>
      </p:sp>
      <p:pic>
        <p:nvPicPr>
          <p:cNvPr id="8" name="Picture 7" descr="A picture containing text&#10;&#10;Description automatically generated">
            <a:extLst>
              <a:ext uri="{FF2B5EF4-FFF2-40B4-BE49-F238E27FC236}">
                <a16:creationId xmlns:a16="http://schemas.microsoft.com/office/drawing/2014/main" id="{C75CA09E-E318-4B88-8F34-67561EB2100F}"/>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t="17705"/>
          <a:stretch/>
        </p:blipFill>
        <p:spPr>
          <a:xfrm>
            <a:off x="0" y="1241685"/>
            <a:ext cx="3859987" cy="5616315"/>
          </a:xfrm>
          <a:prstGeom prst="rect">
            <a:avLst/>
          </a:prstGeom>
        </p:spPr>
      </p:pic>
      <p:sp>
        <p:nvSpPr>
          <p:cNvPr id="9" name="Title 2">
            <a:extLst>
              <a:ext uri="{FF2B5EF4-FFF2-40B4-BE49-F238E27FC236}">
                <a16:creationId xmlns:a16="http://schemas.microsoft.com/office/drawing/2014/main" id="{6C1EF69F-EC12-4F08-9F43-D8085D1E165D}"/>
              </a:ext>
            </a:extLst>
          </p:cNvPr>
          <p:cNvSpPr txBox="1">
            <a:spLocks/>
          </p:cNvSpPr>
          <p:nvPr/>
        </p:nvSpPr>
        <p:spPr>
          <a:xfrm>
            <a:off x="228600" y="152400"/>
            <a:ext cx="87630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solidFill>
                  <a:schemeClr val="tx1"/>
                </a:solidFill>
              </a:rPr>
              <a:t>Workshop on Nuclear Data for Reactor Antineutrino Measurements:  </a:t>
            </a:r>
            <a:r>
              <a:rPr lang="en-US" sz="3200" dirty="0" err="1">
                <a:solidFill>
                  <a:schemeClr val="tx1"/>
                </a:solidFill>
              </a:rPr>
              <a:t>WoNDRAM</a:t>
            </a:r>
            <a:endParaRPr lang="en-US" sz="3200" dirty="0">
              <a:solidFill>
                <a:schemeClr val="tx1"/>
              </a:solidFill>
            </a:endParaRPr>
          </a:p>
        </p:txBody>
      </p:sp>
      <p:sp>
        <p:nvSpPr>
          <p:cNvPr id="11" name="TextBox 10">
            <a:extLst>
              <a:ext uri="{FF2B5EF4-FFF2-40B4-BE49-F238E27FC236}">
                <a16:creationId xmlns:a16="http://schemas.microsoft.com/office/drawing/2014/main" id="{DE01A0F1-8FFA-4AFD-8B96-DD6184DEE3EA}"/>
              </a:ext>
            </a:extLst>
          </p:cNvPr>
          <p:cNvSpPr txBox="1"/>
          <p:nvPr/>
        </p:nvSpPr>
        <p:spPr>
          <a:xfrm>
            <a:off x="0" y="5638800"/>
            <a:ext cx="3962400" cy="1169551"/>
          </a:xfrm>
          <a:prstGeom prst="rect">
            <a:avLst/>
          </a:prstGeom>
          <a:noFill/>
        </p:spPr>
        <p:txBody>
          <a:bodyPr wrap="square">
            <a:spAutoFit/>
          </a:bodyPr>
          <a:lstStyle/>
          <a:p>
            <a:r>
              <a:rPr lang="en-US" sz="1400" b="1" dirty="0">
                <a:solidFill>
                  <a:srgbClr val="FFFF00"/>
                </a:solidFill>
                <a:hlinkClick r:id="rId4">
                  <a:extLst>
                    <a:ext uri="{A12FA001-AC4F-418D-AE19-62706E023703}">
                      <ahyp:hlinkClr xmlns:ahyp="http://schemas.microsoft.com/office/drawing/2018/hyperlinkcolor" val="tx"/>
                    </a:ext>
                  </a:extLst>
                </a:hlinkClick>
              </a:rPr>
              <a:t>https://www.nndc.bnl.gov/ndwg/workshops.html</a:t>
            </a:r>
            <a:endParaRPr lang="en-US" sz="1400" b="1" dirty="0">
              <a:solidFill>
                <a:srgbClr val="FFFF00"/>
              </a:solidFill>
            </a:endParaRPr>
          </a:p>
          <a:p>
            <a:endParaRPr lang="en-US" sz="1400" b="1" dirty="0">
              <a:solidFill>
                <a:srgbClr val="FFFF00"/>
              </a:solidFill>
            </a:endParaRPr>
          </a:p>
          <a:p>
            <a:r>
              <a:rPr lang="en-US" sz="1400" b="1" dirty="0">
                <a:solidFill>
                  <a:srgbClr val="FFFF00"/>
                </a:solidFill>
                <a:hlinkClick r:id="rId5">
                  <a:extLst>
                    <a:ext uri="{A12FA001-AC4F-418D-AE19-62706E023703}">
                      <ahyp:hlinkClr xmlns:ahyp="http://schemas.microsoft.com/office/drawing/2018/hyperlinkcolor" val="tx"/>
                    </a:ext>
                  </a:extLst>
                </a:hlinkClick>
              </a:rPr>
              <a:t>https://arxiv.org/abs/2202.08241</a:t>
            </a:r>
            <a:endParaRPr lang="en-US" sz="1400" b="1" dirty="0">
              <a:solidFill>
                <a:srgbClr val="FFFF00"/>
              </a:solidFill>
            </a:endParaRPr>
          </a:p>
          <a:p>
            <a:endParaRPr lang="en-US" sz="1400" dirty="0">
              <a:solidFill>
                <a:srgbClr val="FF0000"/>
              </a:solidFill>
            </a:endParaRPr>
          </a:p>
        </p:txBody>
      </p:sp>
      <p:sp>
        <p:nvSpPr>
          <p:cNvPr id="12" name="TextBox 11">
            <a:extLst>
              <a:ext uri="{FF2B5EF4-FFF2-40B4-BE49-F238E27FC236}">
                <a16:creationId xmlns:a16="http://schemas.microsoft.com/office/drawing/2014/main" id="{51FC67A1-42E4-4A53-89F5-8042F2411161}"/>
              </a:ext>
            </a:extLst>
          </p:cNvPr>
          <p:cNvSpPr txBox="1"/>
          <p:nvPr/>
        </p:nvSpPr>
        <p:spPr>
          <a:xfrm>
            <a:off x="4191000" y="2209800"/>
            <a:ext cx="4419600" cy="1354217"/>
          </a:xfrm>
          <a:prstGeom prst="rect">
            <a:avLst/>
          </a:prstGeom>
          <a:noFill/>
        </p:spPr>
        <p:txBody>
          <a:bodyPr wrap="square" rtlCol="0">
            <a:spAutoFit/>
          </a:bodyPr>
          <a:lstStyle/>
          <a:p>
            <a:r>
              <a:rPr lang="en-US" b="1" dirty="0"/>
              <a:t>Goals:</a:t>
            </a:r>
            <a:r>
              <a:rPr lang="en-US" dirty="0"/>
              <a:t>   Address nuclear data to:</a:t>
            </a:r>
          </a:p>
          <a:p>
            <a:pPr marL="285750" indent="-285750">
              <a:spcBef>
                <a:spcPts val="600"/>
              </a:spcBef>
              <a:buFont typeface="Arial" panose="020B0604020202020204" pitchFamily="34" charset="0"/>
              <a:buChar char="•"/>
            </a:pPr>
            <a:r>
              <a:rPr lang="en-US" dirty="0"/>
              <a:t>Understand the reactor anomaly</a:t>
            </a:r>
          </a:p>
          <a:p>
            <a:pPr marL="285750" indent="-285750">
              <a:spcBef>
                <a:spcPts val="600"/>
              </a:spcBef>
              <a:buFont typeface="Arial" panose="020B0604020202020204" pitchFamily="34" charset="0"/>
              <a:buChar char="•"/>
            </a:pPr>
            <a:r>
              <a:rPr lang="en-US" dirty="0"/>
              <a:t>Enable reactor monitoring using antineutrinos</a:t>
            </a:r>
          </a:p>
        </p:txBody>
      </p:sp>
    </p:spTree>
    <p:extLst>
      <p:ext uri="{BB962C8B-B14F-4D97-AF65-F5344CB8AC3E}">
        <p14:creationId xmlns:p14="http://schemas.microsoft.com/office/powerpoint/2010/main" val="32836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07056-355F-43AC-8E14-F3C3A79B27C8}"/>
              </a:ext>
            </a:extLst>
          </p:cNvPr>
          <p:cNvSpPr>
            <a:spLocks noGrp="1"/>
          </p:cNvSpPr>
          <p:nvPr>
            <p:ph idx="1"/>
          </p:nvPr>
        </p:nvSpPr>
        <p:spPr>
          <a:xfrm>
            <a:off x="-24984" y="3276600"/>
            <a:ext cx="8915400" cy="3124200"/>
          </a:xfrm>
        </p:spPr>
        <p:txBody>
          <a:bodyPr>
            <a:normAutofit/>
          </a:bodyPr>
          <a:lstStyle/>
          <a:p>
            <a:pPr>
              <a:spcBef>
                <a:spcPts val="600"/>
              </a:spcBef>
              <a:spcAft>
                <a:spcPts val="1200"/>
              </a:spcAft>
            </a:pPr>
            <a:r>
              <a:rPr lang="en-US" sz="2400" dirty="0"/>
              <a:t>To be the first perspective piece published in </a:t>
            </a:r>
            <a:r>
              <a:rPr lang="en-US" sz="2400" b="1" dirty="0"/>
              <a:t>Physical Review Research</a:t>
            </a:r>
            <a:r>
              <a:rPr lang="en-US" sz="2400" dirty="0"/>
              <a:t>! (upon final acceptance)</a:t>
            </a:r>
          </a:p>
          <a:p>
            <a:pPr>
              <a:spcBef>
                <a:spcPts val="600"/>
              </a:spcBef>
              <a:spcAft>
                <a:spcPts val="1200"/>
              </a:spcAft>
            </a:pPr>
            <a:r>
              <a:rPr lang="en-US" sz="2400" b="1" dirty="0">
                <a:solidFill>
                  <a:srgbClr val="FF0000"/>
                </a:solidFill>
              </a:rPr>
              <a:t>Thank you to Ramona Vogt, Michael Smith and Kay Kolos </a:t>
            </a:r>
            <a:r>
              <a:rPr lang="en-US" sz="2400" dirty="0"/>
              <a:t>who spent many hours working with the editors and preparing the document.</a:t>
            </a:r>
          </a:p>
          <a:p>
            <a:pPr>
              <a:spcBef>
                <a:spcPts val="600"/>
              </a:spcBef>
              <a:spcAft>
                <a:spcPts val="1200"/>
              </a:spcAft>
            </a:pPr>
            <a:r>
              <a:rPr lang="en-US" sz="2400" dirty="0"/>
              <a:t>Thank you to LLNL for paying for open access!</a:t>
            </a:r>
          </a:p>
          <a:p>
            <a:endParaRPr lang="en-US" b="1" dirty="0">
              <a:solidFill>
                <a:schemeClr val="accent2"/>
              </a:solidFill>
            </a:endParaRPr>
          </a:p>
          <a:p>
            <a:endParaRPr lang="en-US" b="1" dirty="0">
              <a:solidFill>
                <a:schemeClr val="accent2"/>
              </a:solidFill>
            </a:endParaRPr>
          </a:p>
        </p:txBody>
      </p:sp>
      <p:sp>
        <p:nvSpPr>
          <p:cNvPr id="3" name="Title 2">
            <a:extLst>
              <a:ext uri="{FF2B5EF4-FFF2-40B4-BE49-F238E27FC236}">
                <a16:creationId xmlns:a16="http://schemas.microsoft.com/office/drawing/2014/main" id="{62523234-07F4-4926-A431-79BE142D5790}"/>
              </a:ext>
            </a:extLst>
          </p:cNvPr>
          <p:cNvSpPr>
            <a:spLocks noGrp="1"/>
          </p:cNvSpPr>
          <p:nvPr>
            <p:ph type="title"/>
          </p:nvPr>
        </p:nvSpPr>
        <p:spPr>
          <a:xfrm>
            <a:off x="493059" y="22412"/>
            <a:ext cx="8229600" cy="1143000"/>
          </a:xfrm>
        </p:spPr>
        <p:txBody>
          <a:bodyPr>
            <a:normAutofit fontScale="90000"/>
          </a:bodyPr>
          <a:lstStyle/>
          <a:p>
            <a:r>
              <a:rPr lang="en-US" dirty="0"/>
              <a:t>WANDA2021 Report/Journal Paper</a:t>
            </a:r>
          </a:p>
        </p:txBody>
      </p:sp>
      <p:sp>
        <p:nvSpPr>
          <p:cNvPr id="7" name="TextBox 6">
            <a:extLst>
              <a:ext uri="{FF2B5EF4-FFF2-40B4-BE49-F238E27FC236}">
                <a16:creationId xmlns:a16="http://schemas.microsoft.com/office/drawing/2014/main" id="{533F02BC-4B92-495E-8F16-E5A11DFA0ED3}"/>
              </a:ext>
            </a:extLst>
          </p:cNvPr>
          <p:cNvSpPr txBox="1"/>
          <p:nvPr/>
        </p:nvSpPr>
        <p:spPr>
          <a:xfrm>
            <a:off x="1066800" y="990600"/>
            <a:ext cx="7086600" cy="2185214"/>
          </a:xfrm>
          <a:prstGeom prst="rect">
            <a:avLst/>
          </a:prstGeom>
          <a:noFill/>
          <a:ln w="38100">
            <a:solidFill>
              <a:schemeClr val="accent1"/>
            </a:solidFill>
          </a:ln>
        </p:spPr>
        <p:txBody>
          <a:bodyPr wrap="square">
            <a:spAutoFit/>
          </a:bodyPr>
          <a:lstStyle/>
          <a:p>
            <a:pPr marR="24880" algn="ctr"/>
            <a:r>
              <a:rPr lang="en-US" sz="2400" b="1" i="0" u="none" strike="noStrike" baseline="0" dirty="0">
                <a:latin typeface="Palatino Linotype" panose="02040502050505030304" pitchFamily="18" charset="0"/>
              </a:rPr>
              <a:t>Current Nuclear Data Needs for Applications</a:t>
            </a:r>
          </a:p>
          <a:p>
            <a:pPr marR="24880" algn="ctr"/>
            <a:endParaRPr lang="en-US" sz="2000" b="1" i="0" u="none" strike="noStrike" baseline="0" dirty="0">
              <a:latin typeface="Palatino Linotype" panose="02040502050505030304" pitchFamily="18" charset="0"/>
            </a:endParaRPr>
          </a:p>
          <a:p>
            <a:pPr algn="ctr"/>
            <a:r>
              <a:rPr lang="en-US" sz="1400" b="0" i="0" u="none" strike="noStrike" baseline="0" dirty="0">
                <a:latin typeface="Times New Roman" panose="02020603050405020304" pitchFamily="18" charset="0"/>
              </a:rPr>
              <a:t>Karolina Kolos</a:t>
            </a:r>
            <a:r>
              <a:rPr lang="en-US" sz="1400" b="0" i="0" u="none" strike="noStrike" baseline="30000" dirty="0">
                <a:latin typeface="Eras Medium ITC" panose="020B0602030504020804" pitchFamily="34" charset="0"/>
              </a:rPr>
              <a:t>1</a:t>
            </a:r>
            <a:r>
              <a:rPr lang="en-US" sz="1400" b="0" i="0" u="none" strike="noStrike" baseline="0" dirty="0">
                <a:latin typeface="Times New Roman" panose="02020603050405020304" pitchFamily="18" charset="0"/>
              </a:rPr>
              <a:t>, Vladimir Sobes</a:t>
            </a:r>
            <a:r>
              <a:rPr lang="en-US" sz="1400" b="0" i="0" u="none" strike="noStrike" baseline="30000" dirty="0">
                <a:latin typeface="Eras Medium ITC" panose="020B0602030504020804" pitchFamily="34" charset="0"/>
              </a:rPr>
              <a:t>2</a:t>
            </a:r>
            <a:r>
              <a:rPr lang="en-US" sz="1400" b="0" i="0" u="none" strike="noStrike" baseline="0" dirty="0">
                <a:latin typeface="Times New Roman" panose="02020603050405020304" pitchFamily="18" charset="0"/>
              </a:rPr>
              <a:t>, Ramona Vogt</a:t>
            </a:r>
            <a:r>
              <a:rPr lang="en-US" sz="1400" b="0" i="0" u="none" strike="noStrike" baseline="30000" dirty="0">
                <a:latin typeface="Eras Medium ITC" panose="020B0602030504020804" pitchFamily="34" charset="0"/>
              </a:rPr>
              <a:t>1</a:t>
            </a:r>
            <a:r>
              <a:rPr lang="en-US" sz="1400" b="0" i="1" u="none" strike="noStrike" baseline="30000" dirty="0">
                <a:latin typeface="Univers" panose="020B0603020202030204" pitchFamily="34" charset="0"/>
              </a:rPr>
              <a:t>,</a:t>
            </a:r>
            <a:r>
              <a:rPr lang="en-US" sz="1400" b="0" i="0" u="none" strike="noStrike" baseline="30000" dirty="0">
                <a:latin typeface="Eras Medium ITC" panose="020B0602030504020804" pitchFamily="34" charset="0"/>
              </a:rPr>
              <a:t>3</a:t>
            </a:r>
            <a:r>
              <a:rPr lang="en-US" sz="1400" b="0" i="0" u="none" strike="noStrike" baseline="0" dirty="0">
                <a:latin typeface="Times New Roman" panose="02020603050405020304" pitchFamily="18" charset="0"/>
              </a:rPr>
              <a:t>, Catherine E. Romano</a:t>
            </a:r>
            <a:r>
              <a:rPr lang="en-US" sz="1400" b="0" i="0" u="none" strike="noStrike" baseline="30000" dirty="0">
                <a:latin typeface="Eras Medium ITC" panose="020B0602030504020804" pitchFamily="34" charset="0"/>
              </a:rPr>
              <a:t>4</a:t>
            </a:r>
            <a:r>
              <a:rPr lang="en-US" sz="1400" b="0" i="0" u="none" strike="noStrike" baseline="0" dirty="0">
                <a:latin typeface="Times New Roman" panose="02020603050405020304" pitchFamily="18" charset="0"/>
              </a:rPr>
              <a:t>, Michael S. Smith</a:t>
            </a:r>
            <a:r>
              <a:rPr lang="en-US" sz="1400" b="0" i="0" u="none" strike="noStrike" baseline="30000" dirty="0">
                <a:latin typeface="Eras Medium ITC" panose="020B0602030504020804" pitchFamily="34" charset="0"/>
              </a:rPr>
              <a:t>5</a:t>
            </a:r>
            <a:r>
              <a:rPr lang="en-US" sz="1400" b="0" i="0" u="none" strike="noStrike" baseline="0" dirty="0">
                <a:latin typeface="Times New Roman" panose="02020603050405020304" pitchFamily="18" charset="0"/>
              </a:rPr>
              <a:t>, Lee A. Bernstein</a:t>
            </a:r>
            <a:r>
              <a:rPr lang="en-US" sz="1400" b="0" i="0" u="none" strike="noStrike" baseline="30000" dirty="0">
                <a:latin typeface="Eras Medium ITC" panose="020B0602030504020804" pitchFamily="34" charset="0"/>
              </a:rPr>
              <a:t>6</a:t>
            </a:r>
            <a:r>
              <a:rPr lang="en-US" sz="1400" b="0" i="1" u="none" strike="noStrike" baseline="30000" dirty="0">
                <a:latin typeface="Univers" panose="020B0603020202030204" pitchFamily="34" charset="0"/>
              </a:rPr>
              <a:t>,</a:t>
            </a:r>
            <a:r>
              <a:rPr lang="en-US" sz="1400" b="0" i="0" u="none" strike="noStrike" baseline="30000" dirty="0">
                <a:latin typeface="Eras Medium ITC" panose="020B0602030504020804" pitchFamily="34" charset="0"/>
              </a:rPr>
              <a:t>7</a:t>
            </a:r>
            <a:r>
              <a:rPr lang="en-US" sz="1400" b="0" i="0" u="none" strike="noStrike" baseline="0" dirty="0">
                <a:latin typeface="Times New Roman" panose="02020603050405020304" pitchFamily="18" charset="0"/>
              </a:rPr>
              <a:t>, David A. Brown</a:t>
            </a:r>
            <a:r>
              <a:rPr lang="en-US" sz="1400" b="0" i="0" u="none" strike="noStrike" baseline="30000" dirty="0">
                <a:latin typeface="Eras Medium ITC" panose="020B0602030504020804" pitchFamily="34" charset="0"/>
              </a:rPr>
              <a:t>8</a:t>
            </a:r>
            <a:r>
              <a:rPr lang="en-US" sz="1400" b="0" i="0" u="none" strike="noStrike" baseline="0" dirty="0">
                <a:latin typeface="Times New Roman" panose="02020603050405020304" pitchFamily="18" charset="0"/>
              </a:rPr>
              <a:t>, Mary T. Burkey</a:t>
            </a:r>
            <a:r>
              <a:rPr lang="en-US" sz="1400" b="0" i="0" u="none" strike="noStrike" baseline="30000" dirty="0">
                <a:latin typeface="Eras Medium ITC" panose="020B0602030504020804" pitchFamily="34" charset="0"/>
              </a:rPr>
              <a:t>9</a:t>
            </a:r>
            <a:r>
              <a:rPr lang="en-US" sz="1400" b="0" i="0" u="none" strike="noStrike" baseline="0" dirty="0">
                <a:latin typeface="Times New Roman" panose="02020603050405020304" pitchFamily="18" charset="0"/>
              </a:rPr>
              <a:t>, Yaron Danon</a:t>
            </a:r>
            <a:r>
              <a:rPr lang="en-US" sz="1400" b="0" i="0" u="none" strike="noStrike" baseline="30000" dirty="0">
                <a:latin typeface="Eras Medium ITC" panose="020B0602030504020804" pitchFamily="34" charset="0"/>
              </a:rPr>
              <a:t>10</a:t>
            </a:r>
            <a:r>
              <a:rPr lang="en-US" sz="1400" b="0" i="0" u="none" strike="noStrike" baseline="0" dirty="0">
                <a:latin typeface="Times New Roman" panose="02020603050405020304" pitchFamily="18" charset="0"/>
              </a:rPr>
              <a:t>, Mohamed A. Elsawi</a:t>
            </a:r>
            <a:r>
              <a:rPr lang="en-US" sz="1400" b="0" i="0" u="none" strike="noStrike" baseline="30000" dirty="0">
                <a:latin typeface="Eras Medium ITC" panose="020B0602030504020804" pitchFamily="34" charset="0"/>
              </a:rPr>
              <a:t>11</a:t>
            </a:r>
            <a:r>
              <a:rPr lang="en-US" sz="1400" b="0" i="1" u="none" strike="noStrike" baseline="30000" dirty="0">
                <a:latin typeface="Univers" panose="020B0603020202030204" pitchFamily="34" charset="0"/>
              </a:rPr>
              <a:t>,</a:t>
            </a:r>
            <a:r>
              <a:rPr lang="en-US" sz="1400" b="0" i="0" u="none" strike="noStrike" baseline="30000" dirty="0">
                <a:latin typeface="Eras Medium ITC" panose="020B0602030504020804" pitchFamily="34" charset="0"/>
              </a:rPr>
              <a:t>12</a:t>
            </a:r>
            <a:r>
              <a:rPr lang="en-US" sz="1400" b="0" i="0" u="none" strike="noStrike" baseline="0" dirty="0">
                <a:latin typeface="Times New Roman" panose="02020603050405020304" pitchFamily="18" charset="0"/>
              </a:rPr>
              <a:t>, Bethany L. Goldblum</a:t>
            </a:r>
            <a:r>
              <a:rPr lang="en-US" sz="1400" b="0" i="0" u="none" strike="noStrike" baseline="30000" dirty="0">
                <a:latin typeface="Eras Medium ITC" panose="020B0602030504020804" pitchFamily="34" charset="0"/>
              </a:rPr>
              <a:t>6</a:t>
            </a:r>
            <a:r>
              <a:rPr lang="en-US" sz="1400" b="0" i="1" u="none" strike="noStrike" baseline="30000" dirty="0">
                <a:latin typeface="Univers" panose="020B0603020202030204" pitchFamily="34" charset="0"/>
              </a:rPr>
              <a:t>,</a:t>
            </a:r>
            <a:r>
              <a:rPr lang="en-US" sz="1400" b="0" i="0" u="none" strike="noStrike" baseline="30000" dirty="0">
                <a:latin typeface="Eras Medium ITC" panose="020B0602030504020804" pitchFamily="34" charset="0"/>
              </a:rPr>
              <a:t>7</a:t>
            </a:r>
            <a:r>
              <a:rPr lang="en-US" sz="1400" b="0" i="0" u="none" strike="noStrike" baseline="0" dirty="0">
                <a:latin typeface="Times New Roman" panose="02020603050405020304" pitchFamily="18" charset="0"/>
              </a:rPr>
              <a:t>, Lawrence H. Heilbronn</a:t>
            </a:r>
            <a:r>
              <a:rPr lang="en-US" sz="1400" b="0" i="0" u="none" strike="noStrike" baseline="30000" dirty="0">
                <a:latin typeface="Eras Medium ITC" panose="020B0602030504020804" pitchFamily="34" charset="0"/>
              </a:rPr>
              <a:t>2</a:t>
            </a:r>
            <a:r>
              <a:rPr lang="en-US" sz="1400" b="0" i="0" u="none" strike="noStrike" baseline="0" dirty="0">
                <a:latin typeface="Times New Roman" panose="02020603050405020304" pitchFamily="18" charset="0"/>
              </a:rPr>
              <a:t>, Susan L. Hogle</a:t>
            </a:r>
            <a:r>
              <a:rPr lang="en-US" sz="1400" b="0" i="0" u="none" strike="noStrike" baseline="30000" dirty="0">
                <a:latin typeface="Eras Medium ITC" panose="020B0602030504020804" pitchFamily="34" charset="0"/>
              </a:rPr>
              <a:t>13</a:t>
            </a:r>
            <a:r>
              <a:rPr lang="en-US" sz="1400" b="0" i="0" u="none" strike="noStrike" baseline="0" dirty="0">
                <a:latin typeface="Times New Roman" panose="02020603050405020304" pitchFamily="18" charset="0"/>
              </a:rPr>
              <a:t>, </a:t>
            </a:r>
            <a:r>
              <a:rPr lang="en-US" sz="1400" b="0" i="0" u="none" strike="noStrike" baseline="0" dirty="0" err="1">
                <a:latin typeface="Times New Roman" panose="02020603050405020304" pitchFamily="18" charset="0"/>
              </a:rPr>
              <a:t>Jesson</a:t>
            </a:r>
            <a:r>
              <a:rPr lang="en-US" sz="1400" b="0" i="0" u="none" strike="noStrike" baseline="0" dirty="0">
                <a:latin typeface="Times New Roman" panose="02020603050405020304" pitchFamily="18" charset="0"/>
              </a:rPr>
              <a:t> Hutchinson</a:t>
            </a:r>
            <a:r>
              <a:rPr lang="en-US" sz="1400" b="0" i="0" u="none" strike="noStrike" baseline="30000" dirty="0">
                <a:latin typeface="Eras Medium ITC" panose="020B0602030504020804" pitchFamily="34" charset="0"/>
              </a:rPr>
              <a:t>14</a:t>
            </a:r>
            <a:r>
              <a:rPr lang="en-US" sz="1400" b="0" i="0" u="none" strike="noStrike" baseline="0" dirty="0">
                <a:latin typeface="Times New Roman" panose="02020603050405020304" pitchFamily="18" charset="0"/>
              </a:rPr>
              <a:t>, Ben Loer</a:t>
            </a:r>
            <a:r>
              <a:rPr lang="en-US" sz="1400" b="0" i="0" u="none" strike="noStrike" baseline="30000" dirty="0">
                <a:latin typeface="Eras Medium ITC" panose="020B0602030504020804" pitchFamily="34" charset="0"/>
              </a:rPr>
              <a:t>15</a:t>
            </a:r>
            <a:r>
              <a:rPr lang="en-US" sz="1400" b="0" i="0" u="none" strike="noStrike" baseline="0" dirty="0">
                <a:latin typeface="Times New Roman" panose="02020603050405020304" pitchFamily="18" charset="0"/>
              </a:rPr>
              <a:t>, Elizabeth A. McCutchan</a:t>
            </a:r>
            <a:r>
              <a:rPr lang="en-US" sz="1400" b="0" i="0" u="none" strike="noStrike" baseline="30000" dirty="0">
                <a:latin typeface="Eras Medium ITC" panose="020B0602030504020804" pitchFamily="34" charset="0"/>
              </a:rPr>
              <a:t>7</a:t>
            </a:r>
            <a:r>
              <a:rPr lang="en-US" sz="1400" b="0" i="0" u="none" strike="noStrike" baseline="0" dirty="0">
                <a:latin typeface="Times New Roman" panose="02020603050405020304" pitchFamily="18" charset="0"/>
              </a:rPr>
              <a:t>, Matthew R. Mumpower</a:t>
            </a:r>
            <a:r>
              <a:rPr lang="en-US" sz="1400" b="0" i="0" u="none" strike="noStrike" baseline="30000" dirty="0">
                <a:latin typeface="Eras Medium ITC" panose="020B0602030504020804" pitchFamily="34" charset="0"/>
              </a:rPr>
              <a:t>16</a:t>
            </a:r>
            <a:r>
              <a:rPr lang="en-US" sz="1400" b="0" i="0" u="none" strike="noStrike" baseline="0" dirty="0">
                <a:latin typeface="Times New Roman" panose="02020603050405020304" pitchFamily="18" charset="0"/>
              </a:rPr>
              <a:t>, Ellen M. O’Brien</a:t>
            </a:r>
            <a:r>
              <a:rPr lang="en-US" sz="1400" b="0" i="0" u="none" strike="noStrike" baseline="30000" dirty="0">
                <a:latin typeface="Eras Medium ITC" panose="020B0602030504020804" pitchFamily="34" charset="0"/>
              </a:rPr>
              <a:t>17</a:t>
            </a:r>
            <a:r>
              <a:rPr lang="en-US" sz="1400" b="0" i="0" u="none" strike="noStrike" baseline="0" dirty="0">
                <a:latin typeface="Times New Roman" panose="02020603050405020304" pitchFamily="18" charset="0"/>
              </a:rPr>
              <a:t>, Catherine Percher</a:t>
            </a:r>
            <a:r>
              <a:rPr lang="en-US" sz="1400" b="0" i="0" u="none" strike="noStrike" baseline="30000" dirty="0">
                <a:latin typeface="Eras Medium ITC" panose="020B0602030504020804" pitchFamily="34" charset="0"/>
              </a:rPr>
              <a:t>18</a:t>
            </a:r>
            <a:r>
              <a:rPr lang="en-US" sz="1400" b="0" i="0" u="none" strike="noStrike" baseline="0" dirty="0">
                <a:latin typeface="Times New Roman" panose="02020603050405020304" pitchFamily="18" charset="0"/>
              </a:rPr>
              <a:t>, Patrick N. Peplowski</a:t>
            </a:r>
            <a:r>
              <a:rPr lang="en-US" sz="1400" b="0" i="0" u="none" strike="noStrike" baseline="30000" dirty="0">
                <a:latin typeface="Eras Medium ITC" panose="020B0602030504020804" pitchFamily="34" charset="0"/>
              </a:rPr>
              <a:t>19</a:t>
            </a:r>
            <a:r>
              <a:rPr lang="en-US" sz="1400" b="0" i="0" u="none" strike="noStrike" baseline="0" dirty="0">
                <a:latin typeface="Times New Roman" panose="02020603050405020304" pitchFamily="18" charset="0"/>
              </a:rPr>
              <a:t>, Jennifer J. Ressler</a:t>
            </a:r>
            <a:r>
              <a:rPr lang="en-US" sz="1400" b="0" i="0" u="none" strike="noStrike" baseline="30000" dirty="0">
                <a:latin typeface="Eras Medium ITC" panose="020B0602030504020804" pitchFamily="34" charset="0"/>
              </a:rPr>
              <a:t>9</a:t>
            </a:r>
            <a:r>
              <a:rPr lang="en-US" sz="1400" b="0" i="0" u="none" strike="noStrike" baseline="0" dirty="0">
                <a:latin typeface="Times New Roman" panose="02020603050405020304" pitchFamily="18" charset="0"/>
              </a:rPr>
              <a:t>, Nicolas Schunck</a:t>
            </a:r>
            <a:r>
              <a:rPr lang="en-US" sz="1400" b="0" i="0" u="none" strike="noStrike" baseline="30000" dirty="0">
                <a:latin typeface="Eras Medium ITC" panose="020B0602030504020804" pitchFamily="34" charset="0"/>
              </a:rPr>
              <a:t>1</a:t>
            </a:r>
            <a:r>
              <a:rPr lang="en-US" sz="1400" b="0" i="0" u="none" strike="noStrike" baseline="0" dirty="0">
                <a:latin typeface="Times New Roman" panose="02020603050405020304" pitchFamily="18" charset="0"/>
              </a:rPr>
              <a:t>, Nicholas W. Thompson</a:t>
            </a:r>
            <a:r>
              <a:rPr lang="en-US" sz="1400" b="0" i="0" u="none" strike="noStrike" baseline="30000" dirty="0">
                <a:latin typeface="Eras Medium ITC" panose="020B0602030504020804" pitchFamily="34" charset="0"/>
              </a:rPr>
              <a:t>14</a:t>
            </a:r>
            <a:r>
              <a:rPr lang="en-US" sz="1400" b="0" i="0" u="none" strike="noStrike" baseline="0" dirty="0">
                <a:latin typeface="Times New Roman" panose="02020603050405020304" pitchFamily="18" charset="0"/>
              </a:rPr>
              <a:t>, Andrew S. Voyles</a:t>
            </a:r>
            <a:r>
              <a:rPr lang="en-US" sz="1400" b="0" i="0" u="none" strike="noStrike" baseline="30000" dirty="0">
                <a:latin typeface="Eras Medium ITC" panose="020B0602030504020804" pitchFamily="34" charset="0"/>
              </a:rPr>
              <a:t>6</a:t>
            </a:r>
            <a:r>
              <a:rPr lang="en-US" sz="1400" b="0" i="1" u="none" strike="noStrike" baseline="30000" dirty="0">
                <a:latin typeface="Univers" panose="020B0603020202030204" pitchFamily="34" charset="0"/>
              </a:rPr>
              <a:t>,</a:t>
            </a:r>
            <a:r>
              <a:rPr lang="en-US" sz="1400" b="0" i="0" u="none" strike="noStrike" baseline="30000" dirty="0">
                <a:latin typeface="Eras Medium ITC" panose="020B0602030504020804" pitchFamily="34" charset="0"/>
              </a:rPr>
              <a:t>7</a:t>
            </a:r>
            <a:r>
              <a:rPr lang="en-US" sz="1400" b="0" i="0" u="none" strike="noStrike" baseline="0" dirty="0">
                <a:latin typeface="Times New Roman" panose="02020603050405020304" pitchFamily="18" charset="0"/>
              </a:rPr>
              <a:t>, William Wieselquist</a:t>
            </a:r>
            <a:r>
              <a:rPr lang="en-US" sz="1400" b="0" i="0" u="none" strike="noStrike" baseline="30000" dirty="0">
                <a:latin typeface="Eras Medium ITC" panose="020B0602030504020804" pitchFamily="34" charset="0"/>
              </a:rPr>
              <a:t>20</a:t>
            </a:r>
            <a:r>
              <a:rPr lang="en-US" sz="1400" b="0" i="0" u="none" strike="noStrike" baseline="0" dirty="0">
                <a:latin typeface="Times New Roman" panose="02020603050405020304" pitchFamily="18" charset="0"/>
              </a:rPr>
              <a:t>, Michael Zerkle</a:t>
            </a:r>
            <a:r>
              <a:rPr lang="en-US" sz="1400" b="0" i="0" u="none" strike="noStrike" baseline="30000" dirty="0">
                <a:latin typeface="Eras Medium ITC" panose="020B0602030504020804" pitchFamily="34" charset="0"/>
              </a:rPr>
              <a:t>21</a:t>
            </a:r>
          </a:p>
          <a:p>
            <a:pPr lvl="1"/>
            <a:endParaRPr lang="en-US" sz="800" b="0" i="0" u="none" strike="noStrike" baseline="0" dirty="0">
              <a:latin typeface="Bookman Old Style" panose="02050604050505020204" pitchFamily="18" charset="0"/>
            </a:endParaRPr>
          </a:p>
        </p:txBody>
      </p:sp>
    </p:spTree>
    <p:extLst>
      <p:ext uri="{BB962C8B-B14F-4D97-AF65-F5344CB8AC3E}">
        <p14:creationId xmlns:p14="http://schemas.microsoft.com/office/powerpoint/2010/main" val="33235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E4C6CB9-9D9C-48CF-B1AD-B2F2409CF596}"/>
              </a:ext>
            </a:extLst>
          </p:cNvPr>
          <p:cNvGraphicFramePr>
            <a:graphicFrameLocks noGrp="1"/>
          </p:cNvGraphicFramePr>
          <p:nvPr>
            <p:ph idx="1"/>
            <p:extLst>
              <p:ext uri="{D42A27DB-BD31-4B8C-83A1-F6EECF244321}">
                <p14:modId xmlns:p14="http://schemas.microsoft.com/office/powerpoint/2010/main" val="925211559"/>
              </p:ext>
            </p:extLst>
          </p:nvPr>
        </p:nvGraphicFramePr>
        <p:xfrm>
          <a:off x="304800" y="362952"/>
          <a:ext cx="8381998" cy="6504665"/>
        </p:xfrm>
        <a:graphic>
          <a:graphicData uri="http://schemas.openxmlformats.org/drawingml/2006/table">
            <a:tbl>
              <a:tblPr/>
              <a:tblGrid>
                <a:gridCol w="84190">
                  <a:extLst>
                    <a:ext uri="{9D8B030D-6E8A-4147-A177-3AD203B41FA5}">
                      <a16:colId xmlns:a16="http://schemas.microsoft.com/office/drawing/2014/main" val="3177603298"/>
                    </a:ext>
                  </a:extLst>
                </a:gridCol>
                <a:gridCol w="3919463">
                  <a:extLst>
                    <a:ext uri="{9D8B030D-6E8A-4147-A177-3AD203B41FA5}">
                      <a16:colId xmlns:a16="http://schemas.microsoft.com/office/drawing/2014/main" val="997407244"/>
                    </a:ext>
                  </a:extLst>
                </a:gridCol>
                <a:gridCol w="205795">
                  <a:extLst>
                    <a:ext uri="{9D8B030D-6E8A-4147-A177-3AD203B41FA5}">
                      <a16:colId xmlns:a16="http://schemas.microsoft.com/office/drawing/2014/main" val="2598595442"/>
                    </a:ext>
                  </a:extLst>
                </a:gridCol>
                <a:gridCol w="51708">
                  <a:extLst>
                    <a:ext uri="{9D8B030D-6E8A-4147-A177-3AD203B41FA5}">
                      <a16:colId xmlns:a16="http://schemas.microsoft.com/office/drawing/2014/main" val="3550987323"/>
                    </a:ext>
                  </a:extLst>
                </a:gridCol>
                <a:gridCol w="3900756">
                  <a:extLst>
                    <a:ext uri="{9D8B030D-6E8A-4147-A177-3AD203B41FA5}">
                      <a16:colId xmlns:a16="http://schemas.microsoft.com/office/drawing/2014/main" val="2109665808"/>
                    </a:ext>
                  </a:extLst>
                </a:gridCol>
                <a:gridCol w="168378">
                  <a:extLst>
                    <a:ext uri="{9D8B030D-6E8A-4147-A177-3AD203B41FA5}">
                      <a16:colId xmlns:a16="http://schemas.microsoft.com/office/drawing/2014/main" val="2035835990"/>
                    </a:ext>
                  </a:extLst>
                </a:gridCol>
                <a:gridCol w="51708">
                  <a:extLst>
                    <a:ext uri="{9D8B030D-6E8A-4147-A177-3AD203B41FA5}">
                      <a16:colId xmlns:a16="http://schemas.microsoft.com/office/drawing/2014/main" val="4073923539"/>
                    </a:ext>
                  </a:extLst>
                </a:gridCol>
              </a:tblGrid>
              <a:tr h="181424">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733" marR="4733" marT="473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3642475338"/>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gridSpan="2">
                  <a:txBody>
                    <a:bodyPr/>
                    <a:lstStyle/>
                    <a:p>
                      <a:pPr algn="ctr" fontAlgn="b"/>
                      <a:r>
                        <a:rPr lang="en-US" sz="1200" b="0" i="0" u="none" strike="noStrike" dirty="0">
                          <a:solidFill>
                            <a:srgbClr val="000000"/>
                          </a:solidFill>
                          <a:effectLst/>
                          <a:latin typeface="Calibri" panose="020F0502020204030204" pitchFamily="34" charset="0"/>
                        </a:rPr>
                        <a:t>NDNCA (2015) Cross-cutting recommendations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fontAlgn="b"/>
                      <a:r>
                        <a:rPr lang="en-US" sz="1200" b="0" i="0" u="none" strike="noStrike">
                          <a:solidFill>
                            <a:srgbClr val="000000"/>
                          </a:solidFill>
                          <a:effectLst/>
                          <a:latin typeface="Calibri" panose="020F0502020204030204" pitchFamily="34" charset="0"/>
                        </a:rPr>
                        <a:t>WANDA2019 Topics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042316391"/>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Dosimetry Standards </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Nuclear Data for Isotope Production</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207698110"/>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Fission</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Safeguards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761593407"/>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Decay Data and g-Branching Ratios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Materials Damage</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591185047"/>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Neutron Transport Covariance Reduction</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Nuclear Data for Nuclear Energy</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938208493"/>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Expanded Integral Validation</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(n,x) Reactions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719302934"/>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Antineutrinos from Reactors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Atomic Data, NRF Data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207309623"/>
                  </a:ext>
                </a:extLst>
              </a:tr>
              <a:tr h="181424">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 </a:t>
                      </a:r>
                    </a:p>
                  </a:txBody>
                  <a:tcPr marL="170398"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625801799"/>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gridSpan="2">
                  <a:txBody>
                    <a:bodyPr/>
                    <a:lstStyle/>
                    <a:p>
                      <a:pPr algn="ctr" rtl="0" fontAlgn="ctr"/>
                      <a:r>
                        <a:rPr lang="en-US" sz="1200" b="0" i="0" u="none" strike="noStrike" dirty="0">
                          <a:solidFill>
                            <a:srgbClr val="000000"/>
                          </a:solidFill>
                          <a:effectLst/>
                          <a:latin typeface="Calibri" panose="020F0502020204030204" pitchFamily="34" charset="0"/>
                        </a:rPr>
                        <a:t>NDEM (2016) Cross-cutting Recommendations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fontAlgn="b"/>
                      <a:r>
                        <a:rPr lang="en-US" sz="1200" b="0" i="0" u="none" strike="noStrike">
                          <a:solidFill>
                            <a:srgbClr val="000000"/>
                          </a:solidFill>
                          <a:effectLst/>
                          <a:latin typeface="Calibri" panose="020F0502020204030204" pitchFamily="34" charset="0"/>
                        </a:rPr>
                        <a:t>WANDA2020 Topics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382536121"/>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Improving the Pipeline infrastructure</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Covariance/Uncertainty/Sensitivity/Validation</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971874800"/>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dirty="0">
                          <a:solidFill>
                            <a:srgbClr val="000000"/>
                          </a:solidFill>
                          <a:effectLst/>
                          <a:latin typeface="Calibri" panose="020F0502020204030204" pitchFamily="34" charset="0"/>
                        </a:rPr>
                        <a:t>Improved Covariance Data</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Nuclear Data for Isotope Production and </a:t>
                      </a:r>
                      <a:r>
                        <a:rPr lang="en-US" sz="1200" b="0" i="0" u="none" strike="noStrike" dirty="0" err="1">
                          <a:solidFill>
                            <a:srgbClr val="000000"/>
                          </a:solidFill>
                          <a:effectLst/>
                          <a:latin typeface="Calibri" panose="020F0502020204030204" pitchFamily="34" charset="0"/>
                        </a:rPr>
                        <a:t>Targetry</a:t>
                      </a:r>
                      <a:r>
                        <a:rPr lang="en-US" sz="1200" b="0" i="0" u="none" strike="noStrike" dirty="0">
                          <a:solidFill>
                            <a:srgbClr val="000000"/>
                          </a:solidFill>
                          <a:effectLst/>
                          <a:latin typeface="Calibri" panose="020F0502020204030204" pitchFamily="34" charset="0"/>
                        </a:rPr>
                        <a:t> Needs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4036637910"/>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Inelastic Scattering on actinides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Machine Learning/AI</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530282428"/>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Capture gamma spectra</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Detector Models, Atomic Data and Stopping Powers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165009286"/>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Improved Fission yields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Scattering, Transport and Shielding</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770111154"/>
                  </a:ext>
                </a:extLst>
              </a:tr>
              <a:tr h="187611">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Target Production to Support Nuclear Data Experiments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Neutron induced gammas and gamma decay</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480420368"/>
                  </a:ext>
                </a:extLst>
              </a:tr>
              <a:tr h="181424">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200" b="0" i="0" u="none" strike="noStrike">
                          <a:solidFill>
                            <a:srgbClr val="000000"/>
                          </a:solidFill>
                          <a:effectLst/>
                          <a:latin typeface="Calibri" panose="020F0502020204030204" pitchFamily="34" charset="0"/>
                        </a:rPr>
                        <a:t> </a:t>
                      </a:r>
                    </a:p>
                  </a:txBody>
                  <a:tcPr marL="170398"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4733" marR="4733" marT="47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1845070099"/>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r>
                        <a:rPr lang="en-US" sz="1200" b="0" i="0" u="none" strike="noStrike">
                          <a:solidFill>
                            <a:srgbClr val="000000"/>
                          </a:solidFill>
                          <a:effectLst/>
                          <a:latin typeface="Calibri" panose="020F0502020204030204" pitchFamily="34" charset="0"/>
                        </a:rPr>
                        <a:t>NDREW (2018) Topics</a:t>
                      </a:r>
                    </a:p>
                  </a:txBody>
                  <a:tcPr marL="4733"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fontAlgn="b"/>
                      <a:r>
                        <a:rPr lang="en-US" sz="1200" b="0" i="0" u="none" strike="noStrike">
                          <a:solidFill>
                            <a:srgbClr val="000000"/>
                          </a:solidFill>
                          <a:effectLst/>
                          <a:latin typeface="Calibri" panose="020F0502020204030204" pitchFamily="34" charset="0"/>
                        </a:rPr>
                        <a:t>WANDA2021 Topics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218418322"/>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Uncertainty, Sensitivity, and Covariance</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Advanced Computing for Nuclear Data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369358601"/>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Neutron Capture and Associated Spectra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Predictive Codes for Isotope Production</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497773615"/>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Fission I, Independent and Cumulative Yields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Expanded Benchmarks and Validation for Nuclear Data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168654685"/>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Gamma-Induced Reactions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Nuclear Data for Space Applications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291900611"/>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Inelastic Neutron Scattering and Associated Spectra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a:solidFill>
                            <a:srgbClr val="000000"/>
                          </a:solidFill>
                          <a:effectLst/>
                          <a:latin typeface="Calibri" panose="020F0502020204030204" pitchFamily="34" charset="0"/>
                        </a:rPr>
                        <a:t>Nuclear Data for Advanced Reactors and Security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950092639"/>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Fission II, Prompt Gammas and Neutrons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200" b="0" i="0" u="none" strike="noStrike" dirty="0">
                          <a:solidFill>
                            <a:srgbClr val="000000"/>
                          </a:solidFill>
                          <a:effectLst/>
                          <a:latin typeface="Calibri" panose="020F0502020204030204" pitchFamily="34" charset="0"/>
                        </a:rPr>
                        <a:t>The Human Pipeline for Nuclear Data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2420761209"/>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l-GR" sz="1200" b="0" i="0" u="none" strike="noStrike">
                          <a:solidFill>
                            <a:srgbClr val="000000"/>
                          </a:solidFill>
                          <a:effectLst/>
                          <a:latin typeface="Calibri" panose="020F0502020204030204" pitchFamily="34" charset="0"/>
                        </a:rPr>
                        <a:t> (α,</a:t>
                      </a:r>
                      <a:r>
                        <a:rPr lang="en-US" sz="1200" b="0" i="0" u="none" strike="noStrike">
                          <a:solidFill>
                            <a:srgbClr val="000000"/>
                          </a:solidFill>
                          <a:effectLst/>
                          <a:latin typeface="Calibri" panose="020F0502020204030204" pitchFamily="34" charset="0"/>
                        </a:rPr>
                        <a:t>n) Reactions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733" marR="4733" marT="47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33" marR="4733" marT="473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3099240417"/>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a:solidFill>
                            <a:srgbClr val="000000"/>
                          </a:solidFill>
                          <a:effectLst/>
                          <a:latin typeface="Calibri" panose="020F0502020204030204" pitchFamily="34" charset="0"/>
                        </a:rPr>
                        <a:t> Targets, Facilities and Detector Systems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3433211526"/>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dirty="0">
                          <a:solidFill>
                            <a:srgbClr val="000000"/>
                          </a:solidFill>
                          <a:effectLst/>
                          <a:latin typeface="Calibri" panose="020F0502020204030204" pitchFamily="34" charset="0"/>
                        </a:rPr>
                        <a:t> Fission III, Decay Data</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1511660304"/>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dirty="0">
                          <a:solidFill>
                            <a:srgbClr val="000000"/>
                          </a:solidFill>
                          <a:effectLst/>
                          <a:latin typeface="Calibri" panose="020F0502020204030204" pitchFamily="34" charset="0"/>
                        </a:rPr>
                        <a:t> Development of Benchmark Exercises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2421233856"/>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dirty="0">
                          <a:solidFill>
                            <a:srgbClr val="000000"/>
                          </a:solidFill>
                          <a:effectLst/>
                          <a:latin typeface="Calibri" panose="020F0502020204030204" pitchFamily="34" charset="0"/>
                        </a:rPr>
                        <a:t> Data Processing &amp; Transport Code Needs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1866864366"/>
                  </a:ext>
                </a:extLst>
              </a:tr>
              <a:tr h="187611">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200" b="0" i="0" u="none" strike="noStrike" dirty="0">
                          <a:solidFill>
                            <a:srgbClr val="000000"/>
                          </a:solidFill>
                          <a:effectLst/>
                          <a:latin typeface="Calibri" panose="020F0502020204030204" pitchFamily="34" charset="0"/>
                        </a:rPr>
                        <a:t> Actinide Cross Sections</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x</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4733" marR="4733" marT="4733"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1777868416"/>
                  </a:ext>
                </a:extLst>
              </a:tr>
              <a:tr h="181424">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800" b="0" i="0" u="none" strike="noStrike" dirty="0">
                          <a:solidFill>
                            <a:srgbClr val="000000"/>
                          </a:solidFill>
                          <a:effectLst/>
                          <a:latin typeface="Calibri" panose="020F0502020204030204" pitchFamily="34" charset="0"/>
                        </a:rPr>
                        <a:t> </a:t>
                      </a:r>
                    </a:p>
                  </a:txBody>
                  <a:tcPr marL="170398" marR="4733" marT="4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4472C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733" marR="4733" marT="4733" marB="0" anchor="b">
                    <a:lnL>
                      <a:noFill/>
                    </a:lnL>
                    <a:lnR>
                      <a:noFill/>
                    </a:lnR>
                    <a:lnT>
                      <a:noFill/>
                    </a:lnT>
                    <a:lnB>
                      <a:noFill/>
                    </a:lnB>
                    <a:solidFill>
                      <a:srgbClr val="0070C0"/>
                    </a:solidFill>
                  </a:tcPr>
                </a:tc>
                <a:extLst>
                  <a:ext uri="{0D108BD9-81ED-4DB2-BD59-A6C34878D82A}">
                    <a16:rowId xmlns:a16="http://schemas.microsoft.com/office/drawing/2014/main" val="1587220040"/>
                  </a:ext>
                </a:extLst>
              </a:tr>
            </a:tbl>
          </a:graphicData>
        </a:graphic>
      </p:graphicFrame>
      <p:sp>
        <p:nvSpPr>
          <p:cNvPr id="3" name="Slide Number Placeholder 2">
            <a:extLst>
              <a:ext uri="{FF2B5EF4-FFF2-40B4-BE49-F238E27FC236}">
                <a16:creationId xmlns:a16="http://schemas.microsoft.com/office/drawing/2014/main" id="{9E61D28D-929E-4C7D-9E57-B056592F3E47}"/>
              </a:ext>
            </a:extLst>
          </p:cNvPr>
          <p:cNvSpPr>
            <a:spLocks noGrp="1"/>
          </p:cNvSpPr>
          <p:nvPr>
            <p:ph type="sldNum" sz="quarter" idx="12"/>
          </p:nvPr>
        </p:nvSpPr>
        <p:spPr/>
        <p:txBody>
          <a:bodyPr/>
          <a:lstStyle/>
          <a:p>
            <a:fld id="{CA17629C-ECC2-416D-B398-D8AE1840B516}" type="slidenum">
              <a:rPr lang="en-US" smtClean="0"/>
              <a:t>8</a:t>
            </a:fld>
            <a:endParaRPr lang="en-US"/>
          </a:p>
        </p:txBody>
      </p:sp>
      <p:sp>
        <p:nvSpPr>
          <p:cNvPr id="4" name="Title 3">
            <a:extLst>
              <a:ext uri="{FF2B5EF4-FFF2-40B4-BE49-F238E27FC236}">
                <a16:creationId xmlns:a16="http://schemas.microsoft.com/office/drawing/2014/main" id="{13C115A5-98DD-4EA7-BAA7-501D8C04202F}"/>
              </a:ext>
            </a:extLst>
          </p:cNvPr>
          <p:cNvSpPr>
            <a:spLocks noGrp="1"/>
          </p:cNvSpPr>
          <p:nvPr>
            <p:ph type="title"/>
          </p:nvPr>
        </p:nvSpPr>
        <p:spPr>
          <a:xfrm>
            <a:off x="457200" y="-3699"/>
            <a:ext cx="8229600" cy="460899"/>
          </a:xfrm>
        </p:spPr>
        <p:txBody>
          <a:bodyPr>
            <a:noAutofit/>
          </a:bodyPr>
          <a:lstStyle/>
          <a:p>
            <a:pPr algn="ctr"/>
            <a:r>
              <a:rPr lang="en-US" sz="2000" dirty="0"/>
              <a:t>Past Workshop Topics That Have Been Funded</a:t>
            </a:r>
          </a:p>
        </p:txBody>
      </p:sp>
    </p:spTree>
    <p:extLst>
      <p:ext uri="{BB962C8B-B14F-4D97-AF65-F5344CB8AC3E}">
        <p14:creationId xmlns:p14="http://schemas.microsoft.com/office/powerpoint/2010/main" val="223900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FCA1C6D-E17C-43C3-9578-2831DC8458F4}"/>
              </a:ext>
            </a:extLst>
          </p:cNvPr>
          <p:cNvSpPr txBox="1">
            <a:spLocks/>
          </p:cNvSpPr>
          <p:nvPr/>
        </p:nvSpPr>
        <p:spPr>
          <a:xfrm>
            <a:off x="533400" y="28113"/>
            <a:ext cx="8229600" cy="8683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solidFill>
                  <a:schemeClr val="tx1"/>
                </a:solidFill>
                <a:effectLst/>
              </a:rPr>
              <a:t>Over $44M of nuclear data projects funded through the NDIAWG FOA since FY18</a:t>
            </a:r>
          </a:p>
        </p:txBody>
      </p:sp>
      <p:graphicFrame>
        <p:nvGraphicFramePr>
          <p:cNvPr id="4" name="Table 3">
            <a:extLst>
              <a:ext uri="{FF2B5EF4-FFF2-40B4-BE49-F238E27FC236}">
                <a16:creationId xmlns:a16="http://schemas.microsoft.com/office/drawing/2014/main" id="{B0F2BC45-F0FB-4F5C-8254-6598648AFACB}"/>
              </a:ext>
            </a:extLst>
          </p:cNvPr>
          <p:cNvGraphicFramePr>
            <a:graphicFrameLocks noGrp="1"/>
          </p:cNvGraphicFramePr>
          <p:nvPr>
            <p:extLst>
              <p:ext uri="{D42A27DB-BD31-4B8C-83A1-F6EECF244321}">
                <p14:modId xmlns:p14="http://schemas.microsoft.com/office/powerpoint/2010/main" val="3223274038"/>
              </p:ext>
            </p:extLst>
          </p:nvPr>
        </p:nvGraphicFramePr>
        <p:xfrm>
          <a:off x="0" y="882684"/>
          <a:ext cx="9144000" cy="5975316"/>
        </p:xfrm>
        <a:graphic>
          <a:graphicData uri="http://schemas.openxmlformats.org/drawingml/2006/table">
            <a:tbl>
              <a:tblPr/>
              <a:tblGrid>
                <a:gridCol w="358709">
                  <a:extLst>
                    <a:ext uri="{9D8B030D-6E8A-4147-A177-3AD203B41FA5}">
                      <a16:colId xmlns:a16="http://schemas.microsoft.com/office/drawing/2014/main" val="1518305873"/>
                    </a:ext>
                  </a:extLst>
                </a:gridCol>
                <a:gridCol w="5702246">
                  <a:extLst>
                    <a:ext uri="{9D8B030D-6E8A-4147-A177-3AD203B41FA5}">
                      <a16:colId xmlns:a16="http://schemas.microsoft.com/office/drawing/2014/main" val="3799689819"/>
                    </a:ext>
                  </a:extLst>
                </a:gridCol>
                <a:gridCol w="495709">
                  <a:extLst>
                    <a:ext uri="{9D8B030D-6E8A-4147-A177-3AD203B41FA5}">
                      <a16:colId xmlns:a16="http://schemas.microsoft.com/office/drawing/2014/main" val="561994707"/>
                    </a:ext>
                  </a:extLst>
                </a:gridCol>
                <a:gridCol w="1219200">
                  <a:extLst>
                    <a:ext uri="{9D8B030D-6E8A-4147-A177-3AD203B41FA5}">
                      <a16:colId xmlns:a16="http://schemas.microsoft.com/office/drawing/2014/main" val="325364586"/>
                    </a:ext>
                  </a:extLst>
                </a:gridCol>
                <a:gridCol w="1368136">
                  <a:extLst>
                    <a:ext uri="{9D8B030D-6E8A-4147-A177-3AD203B41FA5}">
                      <a16:colId xmlns:a16="http://schemas.microsoft.com/office/drawing/2014/main" val="2999425021"/>
                    </a:ext>
                  </a:extLst>
                </a:gridCol>
              </a:tblGrid>
              <a:tr h="194734">
                <a:tc>
                  <a:txBody>
                    <a:bodyPr/>
                    <a:lstStyle/>
                    <a:p>
                      <a:pPr algn="ctr" fontAlgn="b"/>
                      <a:r>
                        <a:rPr lang="en-US" sz="1200" b="0" i="0" u="none" strike="noStrike" dirty="0">
                          <a:solidFill>
                            <a:srgbClr val="000000"/>
                          </a:solidFill>
                          <a:effectLst/>
                          <a:latin typeface="Calibri" panose="020F0502020204030204" pitchFamily="34" charset="0"/>
                        </a:rPr>
                        <a:t> </a:t>
                      </a:r>
                      <a:r>
                        <a:rPr lang="en-US" sz="1000" b="0" i="0" u="none" strike="noStrike" dirty="0">
                          <a:solidFill>
                            <a:srgbClr val="000000"/>
                          </a:solidFill>
                          <a:effectLst/>
                          <a:latin typeface="Calibri" panose="020F0502020204030204" pitchFamily="34" charset="0"/>
                        </a:rPr>
                        <a:t>START</a:t>
                      </a:r>
                      <a:endParaRPr lang="en-US" sz="1200" b="0" i="0" u="none" strike="noStrike" dirty="0">
                        <a:solidFill>
                          <a:srgbClr val="000000"/>
                        </a:solidFill>
                        <a:effectLst/>
                        <a:latin typeface="Calibri" panose="020F050202020403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TITLE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LEAD LAB</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Collaborators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PI</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87260302"/>
                  </a:ext>
                </a:extLst>
              </a:tr>
              <a:tr h="194734">
                <a:tc>
                  <a:txBody>
                    <a:bodyPr/>
                    <a:lstStyle/>
                    <a:p>
                      <a:pPr algn="l" fontAlgn="b"/>
                      <a:r>
                        <a:rPr lang="en-US" sz="1200" b="0" i="0" u="none" strike="noStrike" dirty="0">
                          <a:solidFill>
                            <a:srgbClr val="000000"/>
                          </a:solidFill>
                          <a:effectLst/>
                          <a:latin typeface="Calibri" panose="020F0502020204030204" pitchFamily="34" charset="0"/>
                        </a:rPr>
                        <a:t>FY18</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Novel Approach for Improving Antineutrino Spectra Predictions for Nonproliferation Applications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Kondev, Filip</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696397"/>
                  </a:ext>
                </a:extLst>
              </a:tr>
              <a:tr h="194734">
                <a:tc>
                  <a:txBody>
                    <a:bodyPr/>
                    <a:lstStyle/>
                    <a:p>
                      <a:pPr algn="l" fontAlgn="b"/>
                      <a:r>
                        <a:rPr lang="en-US" sz="1200" b="0" i="0" u="none" strike="noStrike">
                          <a:solidFill>
                            <a:srgbClr val="000000"/>
                          </a:solidFill>
                          <a:effectLst/>
                          <a:latin typeface="Calibri" panose="020F0502020204030204" pitchFamily="34" charset="0"/>
                        </a:rPr>
                        <a:t>FY18</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Improving the Nuclear Data on Fission Product Decays at CARIBU</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Savard, Guy</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113215"/>
                  </a:ext>
                </a:extLst>
              </a:tr>
              <a:tr h="194734">
                <a:tc>
                  <a:txBody>
                    <a:bodyPr/>
                    <a:lstStyle/>
                    <a:p>
                      <a:pPr algn="l" fontAlgn="ctr"/>
                      <a:r>
                        <a:rPr lang="en-US" sz="1200" b="0" i="0" u="none" strike="noStrike">
                          <a:solidFill>
                            <a:srgbClr val="000000"/>
                          </a:solidFill>
                          <a:effectLst/>
                          <a:latin typeface="Calibri" panose="020F0502020204030204" pitchFamily="34" charset="0"/>
                        </a:rPr>
                        <a:t>FY19</a:t>
                      </a:r>
                    </a:p>
                  </a:txBody>
                  <a:tcPr marL="8352" marR="8352" marT="8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Independent Fission Product Yields from 0.5 to 20 MeV</a:t>
                      </a:r>
                    </a:p>
                  </a:txBody>
                  <a:tcPr marL="8352" marR="8352" marT="8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LANL</a:t>
                      </a:r>
                    </a:p>
                  </a:txBody>
                  <a:tcPr marL="8352" marR="8352" marT="8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8352" marR="8352" marT="8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Winkelbauer, Jack</a:t>
                      </a:r>
                    </a:p>
                  </a:txBody>
                  <a:tcPr marL="8352" marR="8352" marT="8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0936298"/>
                  </a:ext>
                </a:extLst>
              </a:tr>
              <a:tr h="194734">
                <a:tc>
                  <a:txBody>
                    <a:bodyPr/>
                    <a:lstStyle/>
                    <a:p>
                      <a:pPr algn="l" fontAlgn="b"/>
                      <a:r>
                        <a:rPr lang="en-US" sz="1200" b="0" i="0" u="none" strike="noStrike">
                          <a:solidFill>
                            <a:srgbClr val="000000"/>
                          </a:solidFill>
                          <a:effectLst/>
                          <a:latin typeface="Calibri" panose="020F0502020204030204" pitchFamily="34" charset="0"/>
                        </a:rPr>
                        <a:t>FY19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Energy Dependent Fission Product Yields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LLNL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LANL, TUNL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Tonchev, Anton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3626415"/>
                  </a:ext>
                </a:extLst>
              </a:tr>
              <a:tr h="194734">
                <a:tc>
                  <a:txBody>
                    <a:bodyPr/>
                    <a:lstStyle/>
                    <a:p>
                      <a:pPr algn="l" fontAlgn="b"/>
                      <a:r>
                        <a:rPr lang="en-US" sz="1200" b="0" i="0" u="none" strike="noStrike">
                          <a:solidFill>
                            <a:srgbClr val="000000"/>
                          </a:solidFill>
                          <a:effectLst/>
                          <a:latin typeface="Calibri" panose="020F0502020204030204" pitchFamily="34" charset="0"/>
                        </a:rPr>
                        <a:t>FY19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Measurements of Independent Fission Product Yields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LANL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LLNL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Duke, Dana</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35655"/>
                  </a:ext>
                </a:extLst>
              </a:tr>
              <a:tr h="389466">
                <a:tc>
                  <a:txBody>
                    <a:bodyPr/>
                    <a:lstStyle/>
                    <a:p>
                      <a:pPr algn="l" fontAlgn="b"/>
                      <a:r>
                        <a:rPr lang="en-US" sz="1200" b="0" i="0" u="none" strike="noStrike">
                          <a:solidFill>
                            <a:srgbClr val="000000"/>
                          </a:solidFill>
                          <a:effectLst/>
                          <a:latin typeface="Calibri" panose="020F0502020204030204" pitchFamily="34" charset="0"/>
                        </a:rPr>
                        <a:t>FY19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Beta-strength function, reactor decay heat, and anti-neutrino properties from total absorption spectroscopy of fission fragments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ORNL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Rykaczewski, Krzysztof</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6602863"/>
                  </a:ext>
                </a:extLst>
              </a:tr>
              <a:tr h="389466">
                <a:tc>
                  <a:txBody>
                    <a:bodyPr/>
                    <a:lstStyle/>
                    <a:p>
                      <a:pPr algn="l" fontAlgn="b"/>
                      <a:r>
                        <a:rPr lang="en-US" sz="1200" b="0" i="0" u="none" strike="noStrike">
                          <a:solidFill>
                            <a:srgbClr val="000000"/>
                          </a:solidFill>
                          <a:effectLst/>
                          <a:latin typeface="Calibri" panose="020F0502020204030204" pitchFamily="34" charset="0"/>
                        </a:rPr>
                        <a:t>FY19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Integral Measurements of Independent and Cumulative Fission Product Yields Supporting Nuclear Forensics and Other Applications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LLNL, PNNL, NNSS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Bredeweg, Todd</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6293890"/>
                  </a:ext>
                </a:extLst>
              </a:tr>
              <a:tr h="389466">
                <a:tc>
                  <a:txBody>
                    <a:bodyPr/>
                    <a:lstStyle/>
                    <a:p>
                      <a:pPr algn="l" fontAlgn="b"/>
                      <a:r>
                        <a:rPr lang="en-US" sz="1200" b="0" i="0" u="none" strike="noStrike">
                          <a:solidFill>
                            <a:srgbClr val="000000"/>
                          </a:solidFill>
                          <a:effectLst/>
                          <a:latin typeface="Calibri" panose="020F0502020204030204" pitchFamily="34" charset="0"/>
                        </a:rPr>
                        <a:t>FY19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Evaluation of Energy Dependent Fission Product Yields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BNL, LBNL, PNNL, LLNL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Kawano, Toshihiko</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3852443"/>
                  </a:ext>
                </a:extLst>
              </a:tr>
              <a:tr h="194734">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Improving the double-differential 238U(</a:t>
                      </a:r>
                      <a:r>
                        <a:rPr lang="en-US" sz="1200" b="0" i="0" u="none" strike="noStrike" dirty="0" err="1">
                          <a:solidFill>
                            <a:srgbClr val="000000"/>
                          </a:solidFill>
                          <a:effectLst/>
                          <a:latin typeface="Calibri" panose="020F0502020204030204" pitchFamily="34" charset="0"/>
                        </a:rPr>
                        <a:t>n,n’g</a:t>
                      </a:r>
                      <a:r>
                        <a:rPr lang="en-US" sz="1200" b="0" i="0" u="none" strike="noStrike" dirty="0">
                          <a:solidFill>
                            <a:srgbClr val="000000"/>
                          </a:solidFill>
                          <a:effectLst/>
                          <a:latin typeface="Calibri" panose="020F0502020204030204" pitchFamily="34" charset="0"/>
                        </a:rPr>
                        <a:t>) cross section using neutron-gamma coincidences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Bernstein, Lee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3858680"/>
                  </a:ext>
                </a:extLst>
              </a:tr>
              <a:tr h="194734">
                <a:tc>
                  <a:txBody>
                    <a:bodyPr/>
                    <a:lstStyle/>
                    <a:p>
                      <a:pPr algn="l" fontAlgn="b"/>
                      <a:r>
                        <a:rPr lang="en-US" sz="1200" b="0" i="0" u="none" strike="noStrike">
                          <a:solidFill>
                            <a:srgbClr val="000000"/>
                          </a:solidFill>
                          <a:effectLst/>
                          <a:latin typeface="Calibri" panose="020F0502020204030204" pitchFamily="34" charset="0"/>
                        </a:rPr>
                        <a:t>FY20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Scoping Study of the Impact of (</a:t>
                      </a:r>
                      <a:r>
                        <a:rPr lang="en-US" sz="1200" b="0" i="0" u="none" strike="noStrike" dirty="0" err="1">
                          <a:solidFill>
                            <a:srgbClr val="000000"/>
                          </a:solidFill>
                          <a:effectLst/>
                          <a:latin typeface="Calibri" panose="020F0502020204030204" pitchFamily="34" charset="0"/>
                        </a:rPr>
                        <a:t>alpha,n</a:t>
                      </a:r>
                      <a:r>
                        <a:rPr lang="en-US" sz="1200" b="0" i="0" u="none" strike="noStrike" dirty="0">
                          <a:solidFill>
                            <a:srgbClr val="000000"/>
                          </a:solidFill>
                          <a:effectLst/>
                          <a:latin typeface="Calibri" panose="020F0502020204030204" pitchFamily="34" charset="0"/>
                        </a:rPr>
                        <a:t>) Reactions and Yields of Nonproliferation Applications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ORNL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Romano, Catherine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574069"/>
                  </a:ext>
                </a:extLst>
              </a:tr>
              <a:tr h="194734">
                <a:tc>
                  <a:txBody>
                    <a:bodyPr/>
                    <a:lstStyle/>
                    <a:p>
                      <a:pPr algn="l" fontAlgn="b"/>
                      <a:r>
                        <a:rPr lang="en-US" sz="1200" b="0" i="0" u="none" strike="noStrike">
                          <a:solidFill>
                            <a:srgbClr val="000000"/>
                          </a:solidFill>
                          <a:effectLst/>
                          <a:latin typeface="Calibri" panose="020F0502020204030204" pitchFamily="34" charset="0"/>
                        </a:rPr>
                        <a:t>FY20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Assessment of Nuclear Data Needs for Neutron Active Interrogation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ORNL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McConchie, Seth</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0171104"/>
                  </a:ext>
                </a:extLst>
              </a:tr>
              <a:tr h="389466">
                <a:tc>
                  <a:txBody>
                    <a:bodyPr/>
                    <a:lstStyle/>
                    <a:p>
                      <a:pPr algn="l" fontAlgn="b"/>
                      <a:r>
                        <a:rPr lang="en-US" sz="1200" b="0" i="0" u="none" strike="noStrike">
                          <a:solidFill>
                            <a:srgbClr val="000000"/>
                          </a:solidFill>
                          <a:effectLst/>
                          <a:latin typeface="Calibri" panose="020F0502020204030204" pitchFamily="34" charset="0"/>
                        </a:rPr>
                        <a:t>FY20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Fission product yield measurements using 252Cf spontaneous fission and neutron-induced fission on actinide targets at CARIBU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Savard, Guy</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0194416"/>
                  </a:ext>
                </a:extLst>
              </a:tr>
              <a:tr h="194734">
                <a:tc>
                  <a:txBody>
                    <a:bodyPr/>
                    <a:lstStyle/>
                    <a:p>
                      <a:pPr algn="l" fontAlgn="b"/>
                      <a:r>
                        <a:rPr lang="en-US" sz="1200" b="0" i="0" u="none" strike="noStrike">
                          <a:solidFill>
                            <a:srgbClr val="000000"/>
                          </a:solidFill>
                          <a:effectLst/>
                          <a:latin typeface="Calibri" panose="020F0502020204030204" pitchFamily="34" charset="0"/>
                        </a:rPr>
                        <a:t>FY20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Modernization and Optimization of the Evaluated Nuclear Structure Data File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McCutchan, Elizabeth</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659318"/>
                  </a:ext>
                </a:extLst>
              </a:tr>
              <a:tr h="389466">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238U(p,xn) and 235U(d,xn) 235-237Np Nuclear Reaction Cross Sections Relevant to the Production of 236gNp</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Bernstein, Lee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41507937"/>
                  </a:ext>
                </a:extLst>
              </a:tr>
              <a:tr h="194734">
                <a:tc>
                  <a:txBody>
                    <a:bodyPr/>
                    <a:lstStyle/>
                    <a:p>
                      <a:pPr algn="l" fontAlgn="b"/>
                      <a:r>
                        <a:rPr lang="en-US" sz="1200" b="0" i="0" u="none" strike="noStrike">
                          <a:solidFill>
                            <a:srgbClr val="000000"/>
                          </a:solidFill>
                          <a:effectLst/>
                          <a:latin typeface="Calibri" panose="020F0502020204030204" pitchFamily="34" charset="0"/>
                        </a:rPr>
                        <a:t>FY21</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Neutron Scattering Cross Sections: (n,n'), (n,n'g), and (n,g) Measurements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USNA</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Vanhoy, Jeff</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8625410"/>
                  </a:ext>
                </a:extLst>
              </a:tr>
              <a:tr h="194734">
                <a:tc>
                  <a:txBody>
                    <a:bodyPr/>
                    <a:lstStyle/>
                    <a:p>
                      <a:pPr algn="l" fontAlgn="b"/>
                      <a:r>
                        <a:rPr lang="en-US" sz="1200" b="0" i="0" u="none" strike="noStrike">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State-of-the-art Gamma-ray Spectroscopy to Enhance the ENSDF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McCutchan, Elizabeth</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1122377"/>
                  </a:ext>
                </a:extLst>
              </a:tr>
              <a:tr h="194734">
                <a:tc>
                  <a:txBody>
                    <a:bodyPr/>
                    <a:lstStyle/>
                    <a:p>
                      <a:pPr algn="l" fontAlgn="b"/>
                      <a:r>
                        <a:rPr lang="en-US" sz="1200" b="0" i="0" u="none" strike="noStrike">
                          <a:solidFill>
                            <a:srgbClr val="000000"/>
                          </a:solidFill>
                          <a:effectLst/>
                          <a:latin typeface="Calibri" panose="020F0502020204030204" pitchFamily="34" charset="0"/>
                        </a:rPr>
                        <a:t>FY22</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Gamma Rays Induced by Neutrons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BNL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LLNL, LBNL/UCB</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Brown, Dave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6448458"/>
                  </a:ext>
                </a:extLst>
              </a:tr>
              <a:tr h="389466">
                <a:tc>
                  <a:txBody>
                    <a:bodyPr/>
                    <a:lstStyle/>
                    <a:p>
                      <a:pPr algn="l" fontAlgn="b"/>
                      <a:r>
                        <a:rPr lang="en-US" sz="1200" b="0" i="0" u="none" strike="noStrike">
                          <a:solidFill>
                            <a:srgbClr val="000000"/>
                          </a:solidFill>
                          <a:effectLst/>
                          <a:latin typeface="Calibri" panose="020F0502020204030204" pitchFamily="34" charset="0"/>
                        </a:rPr>
                        <a:t>FY22</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White-source neutron-gamma coincidence measurements of gamma production cross sections at LANSCE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effectLst/>
                          <a:latin typeface="Calibri" panose="020F0502020204030204" pitchFamily="34" charset="0"/>
                        </a:rPr>
                        <a:t>Kelly, Keegan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0051325"/>
                  </a:ext>
                </a:extLst>
              </a:tr>
              <a:tr h="389466">
                <a:tc>
                  <a:txBody>
                    <a:bodyPr/>
                    <a:lstStyle/>
                    <a:p>
                      <a:pPr algn="l" fontAlgn="b"/>
                      <a:r>
                        <a:rPr lang="en-US" sz="1200" b="0" i="0" u="none" strike="noStrike">
                          <a:solidFill>
                            <a:srgbClr val="000000"/>
                          </a:solidFill>
                          <a:effectLst/>
                          <a:latin typeface="Calibri" panose="020F0502020204030204" pitchFamily="34" charset="0"/>
                        </a:rPr>
                        <a:t>FY22</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Evaluation of Gamma-ray Production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LANL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1200" b="0" i="0" u="none" strike="noStrike" dirty="0">
                          <a:solidFill>
                            <a:srgbClr val="000000"/>
                          </a:solidFill>
                          <a:effectLst/>
                          <a:latin typeface="Calibri" panose="020F0502020204030204" pitchFamily="34" charset="0"/>
                        </a:rPr>
                        <a:t>LLNL, Notre Dame, NC State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Kawano, Toshihiko</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8929169"/>
                  </a:ext>
                </a:extLst>
              </a:tr>
            </a:tbl>
          </a:graphicData>
        </a:graphic>
      </p:graphicFrame>
    </p:spTree>
    <p:extLst>
      <p:ext uri="{BB962C8B-B14F-4D97-AF65-F5344CB8AC3E}">
        <p14:creationId xmlns:p14="http://schemas.microsoft.com/office/powerpoint/2010/main" val="36449945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9084</TotalTime>
  <Words>1621</Words>
  <Application>Microsoft Office PowerPoint</Application>
  <PresentationFormat>On-screen Show (4:3)</PresentationFormat>
  <Paragraphs>487</Paragraphs>
  <Slides>11</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11</vt:i4>
      </vt:variant>
    </vt:vector>
  </HeadingPairs>
  <TitlesOfParts>
    <vt:vector size="28" baseType="lpstr">
      <vt:lpstr>Arial</vt:lpstr>
      <vt:lpstr>Arial Black</vt:lpstr>
      <vt:lpstr>Bookman Old Style</vt:lpstr>
      <vt:lpstr>Calibri</vt:lpstr>
      <vt:lpstr>Century Gothic</vt:lpstr>
      <vt:lpstr>Eras Medium ITC</vt:lpstr>
      <vt:lpstr>Georgia</vt:lpstr>
      <vt:lpstr>Lucida Sans Unicode</vt:lpstr>
      <vt:lpstr>Palatino Linotype</vt:lpstr>
      <vt:lpstr>Times New Roman</vt:lpstr>
      <vt:lpstr>Univers</vt:lpstr>
      <vt:lpstr>Verdana</vt:lpstr>
      <vt:lpstr>Wingdings 2</vt:lpstr>
      <vt:lpstr>Wingdings 3</vt:lpstr>
      <vt:lpstr>Theme1</vt:lpstr>
      <vt:lpstr>Concourse</vt:lpstr>
      <vt:lpstr>ORNL</vt:lpstr>
      <vt:lpstr>Nuclear Data Working Group  Catherine Romano Chair, Nuclear Data Working Group  </vt:lpstr>
      <vt:lpstr>PowerPoint Presentation</vt:lpstr>
      <vt:lpstr>PowerPoint Presentation</vt:lpstr>
      <vt:lpstr>New NDWG Vice Chair!</vt:lpstr>
      <vt:lpstr>NDWG Webpage</vt:lpstr>
      <vt:lpstr>PowerPoint Presentation</vt:lpstr>
      <vt:lpstr>WANDA2021 Report/Journal Paper</vt:lpstr>
      <vt:lpstr>Past Workshop Topics That Have Been Funded</vt:lpstr>
      <vt:lpstr>PowerPoint Presentation</vt:lpstr>
      <vt:lpstr>Charge to WANDA2022 Participants</vt:lpstr>
      <vt:lpstr>Thank You!</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Area  Name of Topic Area Lead</dc:title>
  <dc:creator>Romano, Catherine E.</dc:creator>
  <cp:lastModifiedBy>Cathy Romano</cp:lastModifiedBy>
  <cp:revision>114</cp:revision>
  <dcterms:created xsi:type="dcterms:W3CDTF">2016-03-25T17:59:34Z</dcterms:created>
  <dcterms:modified xsi:type="dcterms:W3CDTF">2022-02-28T23:41:20Z</dcterms:modified>
</cp:coreProperties>
</file>