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7" r:id="rId2"/>
    <p:sldId id="261" r:id="rId3"/>
    <p:sldId id="263" r:id="rId4"/>
    <p:sldId id="275" r:id="rId5"/>
    <p:sldId id="276" r:id="rId6"/>
    <p:sldId id="270" r:id="rId7"/>
    <p:sldId id="285" r:id="rId8"/>
    <p:sldId id="286" r:id="rId9"/>
    <p:sldId id="287" r:id="rId10"/>
    <p:sldId id="288" r:id="rId11"/>
    <p:sldId id="277" r:id="rId12"/>
    <p:sldId id="278" r:id="rId13"/>
    <p:sldId id="279" r:id="rId14"/>
    <p:sldId id="290" r:id="rId15"/>
    <p:sldId id="281" r:id="rId16"/>
    <p:sldId id="271" r:id="rId17"/>
    <p:sldId id="284" r:id="rId18"/>
    <p:sldId id="282" r:id="rId19"/>
    <p:sldId id="280" r:id="rId20"/>
    <p:sldId id="289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21B"/>
    <a:srgbClr val="000000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508E6-123C-1DED-65EC-AA870F9C99CE}" v="4" dt="2021-09-03T13:10:59.869"/>
    <p1510:client id="{BE2D2790-4748-084D-9951-37B8185BA904}" v="80" dt="2021-09-03T13:00:53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5" autoAdjust="0"/>
    <p:restoredTop sz="78590" autoAdjust="0"/>
  </p:normalViewPr>
  <p:slideViewPr>
    <p:cSldViewPr snapToGrid="0">
      <p:cViewPr varScale="1">
        <p:scale>
          <a:sx n="53" d="100"/>
          <a:sy n="53" d="100"/>
        </p:scale>
        <p:origin x="1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F3E7-441F-477B-9032-3EE7BEB30DA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2F0C5-9915-4C9D-B9C1-C3246B8D4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5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60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07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Accelerator targets / Radioactive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676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693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Normalization:  Interim – 510 n/s/g U-234 in UF6.  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84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In some ways collecting data at higher energies is easier because the cross section is smoother and the yield is much stronger.</a:t>
            </a:r>
          </a:p>
          <a:p>
            <a:endParaRPr lang="en-GB" dirty="0"/>
          </a:p>
          <a:p>
            <a:r>
              <a:rPr lang="en-GB" dirty="0"/>
              <a:t>And it can still be very useful in normalizing different experiments.</a:t>
            </a:r>
          </a:p>
          <a:p>
            <a:endParaRPr lang="en-GB" dirty="0"/>
          </a:p>
          <a:p>
            <a:r>
              <a:rPr lang="en-GB" dirty="0"/>
              <a:t>The astrophysics community are often more interested in the low energy region.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03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Source:  </a:t>
            </a:r>
            <a:r>
              <a:rPr lang="en-GB" sz="1200" dirty="0" err="1"/>
              <a:t>Fanspec</a:t>
            </a:r>
            <a:r>
              <a:rPr lang="en-GB" sz="1200" dirty="0"/>
              <a:t> - J&amp;L'83 - includes eff weighting &amp; yield </a:t>
            </a:r>
            <a:r>
              <a:rPr lang="en-GB" sz="1200" dirty="0" err="1"/>
              <a:t>est</a:t>
            </a:r>
            <a:r>
              <a:rPr lang="en-GB" sz="1200" dirty="0"/>
              <a:t> for U isotopes and SOURCES.xlsx</a:t>
            </a:r>
            <a:endParaRPr lang="en-US" sz="1200" dirty="0"/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brief a special version of SOURCES-4C was created in ORIGEN by Ian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Gauld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ORNL.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stopping power cross sections for F and U were replaced by a SRIM-2013.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 (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alpha,n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cross section was replaced by the 'blended’ XS on the previous slide.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decay data and branching ratios and all other details were NOT altered.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Experiments tend to fill in the low energy region.</a:t>
            </a:r>
          </a:p>
          <a:p>
            <a:r>
              <a:rPr lang="en-GB" dirty="0"/>
              <a:t>They are not available by isotope which is why we don’t show, for example, Jacobs and </a:t>
            </a:r>
            <a:r>
              <a:rPr lang="en-GB" dirty="0" err="1"/>
              <a:t>Liskien</a:t>
            </a:r>
            <a:r>
              <a:rPr lang="en-GB" dirty="0"/>
              <a:t> for comparison, here.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25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Note NIST ASTAR requires interpolation</a:t>
            </a:r>
          </a:p>
          <a:p>
            <a:r>
              <a:rPr lang="en-GB" dirty="0"/>
              <a:t>SP XS for solid-F from Teflon or CaF2 etc.  </a:t>
            </a:r>
          </a:p>
          <a:p>
            <a:endParaRPr lang="en-GB" dirty="0"/>
          </a:p>
          <a:p>
            <a:r>
              <a:rPr lang="en-GB" dirty="0"/>
              <a:t>Code to code comparisons don’t tell the full uncertainty story </a:t>
            </a:r>
          </a:p>
          <a:p>
            <a:endParaRPr lang="en-GB" dirty="0"/>
          </a:p>
          <a:p>
            <a:r>
              <a:rPr lang="en-GB" dirty="0"/>
              <a:t>You can tell in part from the organization the energy, ion and target domains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22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 tried to get all the references used by Bichsel one time and failed.  A lot of the early reports are hard to find.</a:t>
            </a:r>
          </a:p>
          <a:p>
            <a:endParaRPr lang="en-GB" dirty="0"/>
          </a:p>
          <a:p>
            <a:r>
              <a:rPr lang="en-GB" dirty="0"/>
              <a:t>Helmut Paul and Hans Bichsel work and critical comments are always worth reading but the question is how to take what they say and use it.</a:t>
            </a:r>
          </a:p>
          <a:p>
            <a:endParaRPr lang="en-GB" dirty="0"/>
          </a:p>
          <a:p>
            <a:r>
              <a:rPr lang="en-GB" dirty="0"/>
              <a:t>Lack of open data for </a:t>
            </a:r>
            <a:r>
              <a:rPr lang="en-GB" dirty="0" err="1"/>
              <a:t>transuranics</a:t>
            </a:r>
            <a:r>
              <a:rPr lang="en-GB" dirty="0"/>
              <a:t> is surprising given it is an interesting physics problem and because of stockpile stewardship program.</a:t>
            </a:r>
          </a:p>
          <a:p>
            <a:endParaRPr lang="en-GB" dirty="0"/>
          </a:p>
          <a:p>
            <a:r>
              <a:rPr lang="en-GB" dirty="0"/>
              <a:t>I have seen some limited data on </a:t>
            </a:r>
            <a:r>
              <a:rPr lang="en-GB" dirty="0" err="1"/>
              <a:t>UPu</a:t>
            </a:r>
            <a:r>
              <a:rPr lang="en-GB" dirty="0"/>
              <a:t> oxide and carbide but the quality of the data and use of fitting functions don’t allow UO2 vs. PuO2 or UC vs </a:t>
            </a:r>
            <a:r>
              <a:rPr lang="en-GB" dirty="0" err="1"/>
              <a:t>PuC</a:t>
            </a:r>
            <a:r>
              <a:rPr lang="en-GB" dirty="0"/>
              <a:t> comparisons to be made.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9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For the electronic component Z-scaling suggests itself,</a:t>
            </a:r>
          </a:p>
          <a:p>
            <a:r>
              <a:rPr lang="en-GB" dirty="0"/>
              <a:t>and for the transuranic elements scaling off Th and U seems the strongest experimental basis.</a:t>
            </a:r>
          </a:p>
          <a:p>
            <a:r>
              <a:rPr lang="en-GB" dirty="0"/>
              <a:t>In the 2-6 MeV range the difference and proportionate formula agree to better than 0.1 %.  </a:t>
            </a:r>
          </a:p>
          <a:p>
            <a:endParaRPr lang="en-GB" dirty="0"/>
          </a:p>
          <a:p>
            <a:r>
              <a:rPr lang="en-GB" dirty="0"/>
              <a:t>Note the SRIM book explains how nuclear stopping can be estimated.  It matters at the lower energies.  And can be readily estimated for targets of different </a:t>
            </a:r>
            <a:r>
              <a:rPr lang="en-GB" dirty="0" err="1"/>
              <a:t>isotopics</a:t>
            </a:r>
            <a:r>
              <a:rPr lang="en-GB" dirty="0"/>
              <a:t>.  Its why at a given speed the SP of He-3 is not the same as for He-4.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70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Some thin target measurements estimate the layer thickness using alpha SP XS and RBS off the substrate.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53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TT IOA = thick-target integrated over angle</a:t>
            </a:r>
          </a:p>
          <a:p>
            <a:r>
              <a:rPr lang="en-US" dirty="0"/>
              <a:t>NDA = nondestructive assay</a:t>
            </a:r>
          </a:p>
          <a:p>
            <a:endParaRPr lang="en-US" dirty="0"/>
          </a:p>
          <a:p>
            <a:r>
              <a:rPr lang="en-US" dirty="0"/>
              <a:t>!!!We need to confirm the SP XS mixing rule and so why not do it by measuring what we are directly interested in!!!</a:t>
            </a:r>
          </a:p>
          <a:p>
            <a:r>
              <a:rPr lang="en-US" dirty="0"/>
              <a:t>  This serves both purposes and produces data that is immediately useful to applications.</a:t>
            </a:r>
          </a:p>
          <a:p>
            <a:endParaRPr lang="en-US" dirty="0"/>
          </a:p>
          <a:p>
            <a:r>
              <a:rPr lang="en-US" dirty="0"/>
              <a:t>TT IOA yields ‘can’ be measured to about 1.6% absolutely and much better relatively, BUT discrepancies are typically &gt;&gt; bigger!!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726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According</a:t>
            </a:r>
            <a:r>
              <a:rPr lang="en-GB" baseline="0" dirty="0"/>
              <a:t> to Mohr (European Physics Journal 2015) “surprisingly, no experimental data are available in EXFOR for the 37Cl(</a:t>
            </a:r>
            <a:r>
              <a:rPr lang="en-GB" baseline="0" dirty="0" err="1"/>
              <a:t>alpha,n</a:t>
            </a:r>
            <a:r>
              <a:rPr lang="en-GB" baseline="0" dirty="0"/>
              <a:t>=40K and 37Cl(</a:t>
            </a:r>
            <a:r>
              <a:rPr lang="en-GB" baseline="0" dirty="0" err="1"/>
              <a:t>a,p</a:t>
            </a:r>
            <a:r>
              <a:rPr lang="en-GB" baseline="0" dirty="0"/>
              <a:t>)40Ar reactions”. </a:t>
            </a:r>
          </a:p>
          <a:p>
            <a:endParaRPr lang="en-GB" baseline="0" dirty="0"/>
          </a:p>
          <a:p>
            <a:r>
              <a:rPr lang="en-GB" baseline="0" dirty="0"/>
              <a:t>A key feature of the experiment is that you measure what you need (i.e. energy loss) and can get data at several energies at once. 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19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Absolute TT IOA accuracy of 1-2% should be possible and relative measurements should be a small fraction of this,</a:t>
            </a:r>
          </a:p>
          <a:p>
            <a:r>
              <a:rPr lang="en-GB" dirty="0"/>
              <a:t>Representing a stringent test on the mixing rule.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Our interest is in the low energy, MeV, regime, for the most 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the </a:t>
            </a:r>
            <a:r>
              <a:rPr lang="en-US" baseline="0" dirty="0" err="1"/>
              <a:t>AmLi</a:t>
            </a:r>
            <a:r>
              <a:rPr lang="en-US" baseline="0" dirty="0"/>
              <a:t>:  see also  D.P. Broughton, M.S. </a:t>
            </a:r>
            <a:r>
              <a:rPr lang="en-US" baseline="0" dirty="0" err="1"/>
              <a:t>Grund</a:t>
            </a:r>
            <a:r>
              <a:rPr lang="en-US" baseline="0" dirty="0"/>
              <a:t>, G. </a:t>
            </a:r>
            <a:r>
              <a:rPr lang="en-US" baseline="0" dirty="0" err="1"/>
              <a:t>Renha</a:t>
            </a:r>
            <a:r>
              <a:rPr lang="en-US" baseline="0" dirty="0"/>
              <a:t>, S. Croft, A. Favalli,</a:t>
            </a:r>
          </a:p>
          <a:p>
            <a:r>
              <a:rPr lang="en-US" baseline="0" dirty="0"/>
              <a:t>Sensitivity of the active neutron coincidence collar response during simulated and experimental fresh fuel assay,</a:t>
            </a:r>
          </a:p>
          <a:p>
            <a:r>
              <a:rPr lang="en-US" baseline="0" dirty="0"/>
              <a:t>Nuclear Instruments and Methods in Physics Research Section A: Accelerators, Spectrometers, Detectors and Associated Equipment,</a:t>
            </a:r>
          </a:p>
          <a:p>
            <a:r>
              <a:rPr lang="en-US" baseline="0" dirty="0"/>
              <a:t>Volume 1001, (2021)165243.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1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light elements … TT IOA spectra ±2% aspirational goal based on a ‘reasonable’ metrological expectation. </a:t>
            </a:r>
          </a:p>
          <a:p>
            <a:endParaRPr lang="en-US" dirty="0"/>
          </a:p>
          <a:p>
            <a:r>
              <a:rPr lang="en-US" dirty="0"/>
              <a:t>Ex.  F</a:t>
            </a:r>
          </a:p>
          <a:p>
            <a:r>
              <a:rPr lang="en-US" dirty="0"/>
              <a:t>‘Easy’ in sense F-19 is 100% abundant, but between threshold (2.3635 MeV) and 4.76 MeV (U-234) the </a:t>
            </a:r>
            <a:r>
              <a:rPr lang="en-US" dirty="0" err="1"/>
              <a:t>g.s.</a:t>
            </a:r>
            <a:r>
              <a:rPr lang="en-US" dirty="0"/>
              <a:t> and 7 excited state in Na-22 are involved.  </a:t>
            </a:r>
          </a:p>
          <a:p>
            <a:r>
              <a:rPr lang="en-US" dirty="0"/>
              <a:t>Max. emission energy from U-234 F(</a:t>
            </a:r>
            <a:r>
              <a:rPr lang="en-US" dirty="0" err="1"/>
              <a:t>alpha,n</a:t>
            </a:r>
            <a:r>
              <a:rPr lang="en-US" dirty="0"/>
              <a:t>) is about 2.41 MeV.</a:t>
            </a:r>
          </a:p>
          <a:p>
            <a:r>
              <a:rPr lang="en-US" dirty="0"/>
              <a:t>Even the total XS is very poorly known … data sets need adjustment by 15% </a:t>
            </a:r>
            <a:r>
              <a:rPr lang="en-US"/>
              <a:t>of more to match.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0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loss is a stochastic process but fluctuations/straggling is a minor influence.</a:t>
            </a:r>
          </a:p>
          <a:p>
            <a:r>
              <a:rPr lang="en-US" dirty="0"/>
              <a:t>We must integrate over the path-length (not projected range) from the initial alpha energy to threshold (or until the particle stops).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we use alpha-n </a:t>
            </a:r>
            <a:r>
              <a:rPr lang="en-US" dirty="0" err="1"/>
              <a:t>xs</a:t>
            </a:r>
            <a:r>
              <a:rPr lang="en-US" dirty="0"/>
              <a:t> in mb/atom, stopping </a:t>
            </a:r>
            <a:r>
              <a:rPr lang="en-US" dirty="0" err="1"/>
              <a:t>xs</a:t>
            </a:r>
            <a:r>
              <a:rPr lang="en-US" dirty="0"/>
              <a:t> in E-15eV.cm^2/atom, and integrate in MeV then we get Yield/E6 alphas, which is also a traditional unit.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alphas slow down and stop without interacting and so we neglect the small loss of number as the energy decreases.</a:t>
            </a:r>
          </a:p>
          <a:p>
            <a:r>
              <a:rPr lang="en-US" dirty="0"/>
              <a:t>The incremental yield depends on the reciprocal of the average atomic stopping cross section of the compound.</a:t>
            </a:r>
          </a:p>
          <a:p>
            <a:r>
              <a:rPr lang="en-US" dirty="0"/>
              <a:t>Bias in the SP XS therefore affects the yield estimate made from the microscopic alpha-n XS directly </a:t>
            </a:r>
          </a:p>
          <a:p>
            <a:r>
              <a:rPr lang="en-US" dirty="0"/>
              <a:t>and also how we scale between materials.</a:t>
            </a:r>
          </a:p>
          <a:p>
            <a:r>
              <a:rPr lang="en-US" dirty="0"/>
              <a:t>At each step the intensity of the emitted spectrum is also affected … but perhaps not strongly.</a:t>
            </a:r>
          </a:p>
          <a:p>
            <a:r>
              <a:rPr lang="en-US" dirty="0"/>
              <a:t>Homogeneous also means random in this case … crystalline effects are being ignored in our energy range of interest.</a:t>
            </a:r>
          </a:p>
          <a:p>
            <a:r>
              <a:rPr lang="en-US" dirty="0"/>
              <a:t>Bragg-</a:t>
            </a:r>
            <a:r>
              <a:rPr lang="en-US" dirty="0" err="1"/>
              <a:t>Kleeman</a:t>
            </a:r>
            <a:r>
              <a:rPr lang="en-US" dirty="0"/>
              <a:t> additivity (independent atoms) is assumed but we don’t know how accurate this is.</a:t>
            </a:r>
          </a:p>
          <a:p>
            <a:r>
              <a:rPr lang="en-US" dirty="0"/>
              <a:t>SRIM and other data bases don’t have good guidance on the uncertainty in SP XS’s.</a:t>
            </a:r>
          </a:p>
          <a:p>
            <a:r>
              <a:rPr lang="en-US" dirty="0"/>
              <a:t>Direct yield measurements are one way to confirm scaling rules</a:t>
            </a:r>
          </a:p>
          <a:p>
            <a:r>
              <a:rPr lang="en-US" dirty="0"/>
              <a:t>  The n-production XS should be independent of compound </a:t>
            </a:r>
          </a:p>
          <a:p>
            <a:r>
              <a:rPr lang="en-US" dirty="0"/>
              <a:t>   Using the same equipment eliminates most systematic bias.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55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easy to be six orders of magnitude out unless you take care.</a:t>
            </a:r>
          </a:p>
          <a:p>
            <a:endParaRPr lang="en-US" dirty="0"/>
          </a:p>
          <a:p>
            <a:r>
              <a:rPr lang="en-US" dirty="0"/>
              <a:t>Lot’s of papers often aren’t a clear as they might be!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4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  <a:p>
            <a:r>
              <a:rPr lang="en-US" dirty="0"/>
              <a:t>BKA is the assumption that the atoms act independently.</a:t>
            </a:r>
          </a:p>
          <a:p>
            <a:endParaRPr lang="en-US" dirty="0"/>
          </a:p>
          <a:p>
            <a:r>
              <a:rPr lang="en-US" dirty="0"/>
              <a:t>In practice chemical binding and other effects such as crystalline and channeling are present.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6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i.e. we can use the fact that the nuclear data is fixed by nature as a transfer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F0C5-9915-4C9D-B9C1-C3246B8D4C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5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2FF526BB-CD5C-5240-AAEA-9EAFC9ACF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196770"/>
            <a:ext cx="11806177" cy="6470248"/>
          </a:xfrm>
          <a:prstGeom prst="rect">
            <a:avLst/>
          </a:prstGeom>
        </p:spPr>
      </p:pic>
      <p:pic>
        <p:nvPicPr>
          <p:cNvPr id="9" name="Picture 8" descr="Lancaster University">
            <a:extLst>
              <a:ext uri="{FF2B5EF4-FFF2-40B4-BE49-F238E27FC236}">
                <a16:creationId xmlns:a16="http://schemas.microsoft.com/office/drawing/2014/main" id="{B4C545BB-4FC6-4C07-B4BC-1B3873E92B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42" y="762000"/>
            <a:ext cx="2552491" cy="806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CF9F2-6D22-4CA4-A596-A6A43B8C7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14400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Template slide: </a:t>
            </a:r>
            <a:br>
              <a:rPr lang="en-US" dirty="0"/>
            </a:br>
            <a:r>
              <a:rPr lang="en-US" dirty="0"/>
              <a:t>presentation title goes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B88C-C94B-424C-B0DC-611AA046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338" y="4152381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date, month, year here</a:t>
            </a:r>
          </a:p>
          <a:p>
            <a:r>
              <a:rPr lang="en-US" dirty="0"/>
              <a:t>Insert presenter name</a:t>
            </a:r>
            <a:endParaRPr lang="en-GB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4260E1F7-11D6-4F9A-9CDB-A1450D1E497D}"/>
              </a:ext>
            </a:extLst>
          </p:cNvPr>
          <p:cNvSpPr/>
          <p:nvPr userDrawn="1"/>
        </p:nvSpPr>
        <p:spPr>
          <a:xfrm>
            <a:off x="992097" y="382992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CDE62AB-9720-4075-A15D-483E19C7D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922" y="3832747"/>
            <a:ext cx="1590675" cy="0"/>
          </a:xfrm>
          <a:custGeom>
            <a:avLst/>
            <a:gdLst/>
            <a:ahLst/>
            <a:cxnLst/>
            <a:rect l="l" t="t" r="r" b="b"/>
            <a:pathLst>
              <a:path w="1590675">
                <a:moveTo>
                  <a:pt x="0" y="0"/>
                </a:moveTo>
                <a:lnTo>
                  <a:pt x="1590421" y="0"/>
                </a:lnTo>
              </a:path>
            </a:pathLst>
          </a:custGeom>
          <a:ln w="17043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BD4E107-ACD4-4A6A-8618-FDF878C3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9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911A0A4-9D31-4F34-8E71-4A07A9FDE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508" y="183214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E2592A-4048-4211-B609-EB603E5A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59" y="531848"/>
            <a:ext cx="7568682" cy="1158840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32CECB2-8BBC-4238-95E4-9CF53BEC0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ancaster University">
            <a:extLst>
              <a:ext uri="{FF2B5EF4-FFF2-40B4-BE49-F238E27FC236}">
                <a16:creationId xmlns:a16="http://schemas.microsoft.com/office/drawing/2014/main" id="{F43189D6-09CC-4664-8F2F-E317A914F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8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B81DE-9DB5-4365-A5C5-617C96B6E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3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F9F2-6D22-4CA4-A596-A6A43B8C7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14400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Template slide: </a:t>
            </a:r>
            <a:br>
              <a:rPr lang="en-US" dirty="0"/>
            </a:br>
            <a:r>
              <a:rPr lang="en-US" dirty="0"/>
              <a:t>presentation title goes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B88C-C94B-424C-B0DC-611AA046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338" y="4152381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date, month, year here</a:t>
            </a:r>
          </a:p>
          <a:p>
            <a:r>
              <a:rPr lang="en-US" dirty="0"/>
              <a:t>Insert presenter name</a:t>
            </a:r>
            <a:endParaRPr lang="en-GB" dirty="0"/>
          </a:p>
        </p:txBody>
      </p:sp>
      <p:pic>
        <p:nvPicPr>
          <p:cNvPr id="7" name="Picture 6" descr="Lancaster University">
            <a:extLst>
              <a:ext uri="{FF2B5EF4-FFF2-40B4-BE49-F238E27FC236}">
                <a16:creationId xmlns:a16="http://schemas.microsoft.com/office/drawing/2014/main" id="{2528AF01-8AC0-4C10-8386-19F11482E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2" y="762000"/>
            <a:ext cx="2565317" cy="810971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4260E1F7-11D6-4F9A-9CDB-A1450D1E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097" y="382992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5C828A-191B-48BF-BB4A-DF202F883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68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F9F2-6D22-4CA4-A596-A6A43B8C7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14400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Template slide: </a:t>
            </a:r>
            <a:br>
              <a:rPr lang="en-US" dirty="0"/>
            </a:br>
            <a:r>
              <a:rPr lang="en-US" dirty="0"/>
              <a:t>presentation title goes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B88C-C94B-424C-B0DC-611AA046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338" y="4152381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date, month, year here</a:t>
            </a:r>
          </a:p>
          <a:p>
            <a:r>
              <a:rPr lang="en-US" dirty="0"/>
              <a:t>Insert presenter name</a:t>
            </a:r>
            <a:endParaRPr lang="en-GB" dirty="0"/>
          </a:p>
        </p:txBody>
      </p:sp>
      <p:pic>
        <p:nvPicPr>
          <p:cNvPr id="7" name="Picture 6" descr="Lancaster University">
            <a:extLst>
              <a:ext uri="{FF2B5EF4-FFF2-40B4-BE49-F238E27FC236}">
                <a16:creationId xmlns:a16="http://schemas.microsoft.com/office/drawing/2014/main" id="{2528AF01-8AC0-4C10-8386-19F11482E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2" y="762000"/>
            <a:ext cx="2565317" cy="810971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4260E1F7-11D6-4F9A-9CDB-A1450D1E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097" y="382992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 descr="University Academy 92 Manchester">
            <a:extLst>
              <a:ext uri="{FF2B5EF4-FFF2-40B4-BE49-F238E27FC236}">
                <a16:creationId xmlns:a16="http://schemas.microsoft.com/office/drawing/2014/main" id="{97C89DA9-7708-4EE0-9C2E-17C843B198F5}"/>
              </a:ext>
            </a:extLst>
          </p:cNvPr>
          <p:cNvSpPr/>
          <p:nvPr userDrawn="1"/>
        </p:nvSpPr>
        <p:spPr>
          <a:xfrm>
            <a:off x="6888886" y="697941"/>
            <a:ext cx="1481137" cy="777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Blackburn College">
            <a:extLst>
              <a:ext uri="{FF2B5EF4-FFF2-40B4-BE49-F238E27FC236}">
                <a16:creationId xmlns:a16="http://schemas.microsoft.com/office/drawing/2014/main" id="{B2D8FC4D-6A10-4AFC-90EE-36BEDC612D9F}"/>
              </a:ext>
            </a:extLst>
          </p:cNvPr>
          <p:cNvSpPr/>
          <p:nvPr userDrawn="1"/>
        </p:nvSpPr>
        <p:spPr>
          <a:xfrm>
            <a:off x="4800858" y="717994"/>
            <a:ext cx="1763493" cy="617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Blackpool &amp; The Fylde college">
            <a:extLst>
              <a:ext uri="{FF2B5EF4-FFF2-40B4-BE49-F238E27FC236}">
                <a16:creationId xmlns:a16="http://schemas.microsoft.com/office/drawing/2014/main" id="{74C67722-6D8E-4717-BBA0-D9603159F8C3}"/>
              </a:ext>
            </a:extLst>
          </p:cNvPr>
          <p:cNvSpPr/>
          <p:nvPr userDrawn="1"/>
        </p:nvSpPr>
        <p:spPr>
          <a:xfrm>
            <a:off x="2927182" y="665080"/>
            <a:ext cx="1543981" cy="642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Furness college">
            <a:extLst>
              <a:ext uri="{FF2B5EF4-FFF2-40B4-BE49-F238E27FC236}">
                <a16:creationId xmlns:a16="http://schemas.microsoft.com/office/drawing/2014/main" id="{544291F1-FBE8-4BF5-82D3-3E12A047DE75}"/>
              </a:ext>
            </a:extLst>
          </p:cNvPr>
          <p:cNvSpPr/>
          <p:nvPr userDrawn="1"/>
        </p:nvSpPr>
        <p:spPr>
          <a:xfrm>
            <a:off x="891120" y="700908"/>
            <a:ext cx="1786115" cy="6995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57897E-9B28-47E3-BC7F-FA671A168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3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35A2C7DA-9587-4F85-9BC4-F30F0308A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5057" y="181946"/>
            <a:ext cx="11821886" cy="6494107"/>
          </a:xfrm>
          <a:custGeom>
            <a:avLst/>
            <a:gdLst/>
            <a:ahLst/>
            <a:cxnLst/>
            <a:rect l="l" t="t" r="r" b="b"/>
            <a:pathLst>
              <a:path w="12049125" h="6713855">
                <a:moveTo>
                  <a:pt x="0" y="6713410"/>
                </a:moveTo>
                <a:lnTo>
                  <a:pt x="12048617" y="6713410"/>
                </a:lnTo>
                <a:lnTo>
                  <a:pt x="12048617" y="0"/>
                </a:lnTo>
                <a:lnTo>
                  <a:pt x="0" y="0"/>
                </a:lnTo>
                <a:lnTo>
                  <a:pt x="0" y="6713410"/>
                </a:lnTo>
                <a:close/>
              </a:path>
            </a:pathLst>
          </a:custGeom>
          <a:solidFill>
            <a:srgbClr val="7CB1C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ancaster University">
            <a:extLst>
              <a:ext uri="{FF2B5EF4-FFF2-40B4-BE49-F238E27FC236}">
                <a16:creationId xmlns:a16="http://schemas.microsoft.com/office/drawing/2014/main" id="{B4C545BB-4FC6-4C07-B4BC-1B3873E9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42" y="762000"/>
            <a:ext cx="2552491" cy="806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CF9F2-6D22-4CA4-A596-A6A43B8C7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14400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Template slide: </a:t>
            </a:r>
            <a:br>
              <a:rPr lang="en-US" dirty="0"/>
            </a:br>
            <a:r>
              <a:rPr lang="en-US" dirty="0"/>
              <a:t>section title goes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1B88C-C94B-424C-B0DC-611AA046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338" y="4152381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525"/>
              </a:spcBef>
              <a:buNone/>
              <a:defRPr sz="265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date, month, year here</a:t>
            </a:r>
          </a:p>
          <a:p>
            <a:r>
              <a:rPr lang="en-US" dirty="0"/>
              <a:t>Insert presenter name</a:t>
            </a:r>
            <a:endParaRPr lang="en-GB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4260E1F7-11D6-4F9A-9CDB-A1450D1E497D}"/>
              </a:ext>
            </a:extLst>
          </p:cNvPr>
          <p:cNvSpPr/>
          <p:nvPr userDrawn="1"/>
        </p:nvSpPr>
        <p:spPr>
          <a:xfrm>
            <a:off x="992097" y="3829921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BCDE62AB-9720-4075-A15D-483E19C7D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1922" y="3832747"/>
            <a:ext cx="1590675" cy="0"/>
          </a:xfrm>
          <a:custGeom>
            <a:avLst/>
            <a:gdLst/>
            <a:ahLst/>
            <a:cxnLst/>
            <a:rect l="l" t="t" r="r" b="b"/>
            <a:pathLst>
              <a:path w="1590675">
                <a:moveTo>
                  <a:pt x="0" y="0"/>
                </a:moveTo>
                <a:lnTo>
                  <a:pt x="1590421" y="0"/>
                </a:lnTo>
              </a:path>
            </a:pathLst>
          </a:custGeom>
          <a:ln w="17043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B6FFB34-2A03-4DFF-8F1A-D7E69F6F8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9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C40D-D6BC-4D4D-AF4C-44A15AE9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3" y="475866"/>
            <a:ext cx="8250058" cy="1224153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62D4-273F-48E4-BC67-135E64C3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3" y="2313991"/>
            <a:ext cx="9808029" cy="3862971"/>
          </a:xfrm>
        </p:spPr>
        <p:txBody>
          <a:bodyPr/>
          <a:lstStyle>
            <a:lvl1pPr>
              <a:buClr>
                <a:srgbClr val="AEB4B9"/>
              </a:buClr>
              <a:defRPr sz="260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95A3A47-0757-4333-ACCD-258450620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1766" y="1841477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E9228C-9B11-4DC9-8F13-D4D1ED507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Lancaster University">
            <a:extLst>
              <a:ext uri="{FF2B5EF4-FFF2-40B4-BE49-F238E27FC236}">
                <a16:creationId xmlns:a16="http://schemas.microsoft.com/office/drawing/2014/main" id="{0D9761CB-0BB4-44A2-BF26-F0470B4D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3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62D4-273F-48E4-BC67-135E64C379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2883" y="2313991"/>
            <a:ext cx="9742714" cy="3862971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rgbClr val="AEB4B9"/>
              </a:buClr>
              <a:buNone/>
              <a:defRPr sz="2600" i="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Template slide: text only (use italics for sub-headings)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9C926E-B465-430E-9BB4-30F751A3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3" y="475866"/>
            <a:ext cx="8040738" cy="1224153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BDBDF81-CC4C-4516-B38C-887511BA3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1766" y="1841477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31E803A-17E5-4587-B9C8-543F40CC1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1023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 descr="Lancaster University">
            <a:extLst>
              <a:ext uri="{FF2B5EF4-FFF2-40B4-BE49-F238E27FC236}">
                <a16:creationId xmlns:a16="http://schemas.microsoft.com/office/drawing/2014/main" id="{15D4E1DC-C857-4EB7-8E98-3A0E76300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7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75D8C4-2991-4037-8748-66E7016A6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940" y="2205022"/>
            <a:ext cx="9913240" cy="1399152"/>
          </a:xfrm>
        </p:spPr>
        <p:txBody>
          <a:bodyPr anchor="b">
            <a:normAutofit/>
          </a:bodyPr>
          <a:lstStyle>
            <a:lvl1pPr algn="l">
              <a:lnSpc>
                <a:spcPts val="4400"/>
              </a:lnSpc>
              <a:spcBef>
                <a:spcPts val="1110"/>
              </a:spcBef>
              <a:defRPr sz="455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question text here</a:t>
            </a:r>
            <a:endParaRPr lang="en-GB" dirty="0"/>
          </a:p>
        </p:txBody>
      </p:sp>
      <p:pic>
        <p:nvPicPr>
          <p:cNvPr id="8" name="Picture 7" descr="Lancaster University">
            <a:extLst>
              <a:ext uri="{FF2B5EF4-FFF2-40B4-BE49-F238E27FC236}">
                <a16:creationId xmlns:a16="http://schemas.microsoft.com/office/drawing/2014/main" id="{5A0CDDDE-2A8D-4F00-B876-791A126CB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A1F40E0C-FCFE-45A8-B4CD-8E1C0339D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097" y="3830968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59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55EE488-FA38-4ABE-A8A1-1C0A496D5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9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EAACC63-D887-40E8-8239-FD16AE52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38" y="522516"/>
            <a:ext cx="7568682" cy="1168172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4D0BDC-AEAF-40AB-BD13-7775E2037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8" y="2313991"/>
            <a:ext cx="4965441" cy="3862971"/>
          </a:xfrm>
        </p:spPr>
        <p:txBody>
          <a:bodyPr/>
          <a:lstStyle>
            <a:lvl1pPr>
              <a:buClr>
                <a:srgbClr val="AEB4B9"/>
              </a:buClr>
              <a:defRPr sz="260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81B46DBF-1B89-405C-A53C-EE0D38B3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4508" y="183214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DC973B-EFE1-44F1-9FB7-36E4227439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69696" y="2317095"/>
            <a:ext cx="4965442" cy="3862971"/>
          </a:xfrm>
        </p:spPr>
        <p:txBody>
          <a:bodyPr/>
          <a:lstStyle>
            <a:lvl1pPr>
              <a:buClr>
                <a:srgbClr val="AEB4B9"/>
              </a:buClr>
              <a:defRPr sz="2600">
                <a:solidFill>
                  <a:schemeClr val="tx1"/>
                </a:solidFill>
              </a:defRPr>
            </a:lvl1pPr>
            <a:lvl2pPr>
              <a:buClr>
                <a:srgbClr val="AEB4B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AEB4B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AEB4B9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AEB4B9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49C0CEC-03F4-4704-9D20-E00E4CD06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1" name="Picture 20" descr="Lancaster University">
            <a:extLst>
              <a:ext uri="{FF2B5EF4-FFF2-40B4-BE49-F238E27FC236}">
                <a16:creationId xmlns:a16="http://schemas.microsoft.com/office/drawing/2014/main" id="{607635CB-A9C5-437C-8837-4C730E8C6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5887E-4F05-4593-B389-647D40DD0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9B9D8-EA34-4852-A458-9C736D59E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478" y="2505075"/>
            <a:ext cx="5157787" cy="3684588"/>
          </a:xfrm>
        </p:spPr>
        <p:txBody>
          <a:bodyPr/>
          <a:lstStyle>
            <a:lvl1pPr>
              <a:buClr>
                <a:srgbClr val="AEB4B9"/>
              </a:buClr>
              <a:defRPr sz="2600"/>
            </a:lvl1pPr>
            <a:lvl2pPr>
              <a:buClr>
                <a:srgbClr val="AEB4B9"/>
              </a:buClr>
              <a:defRPr/>
            </a:lvl2pPr>
            <a:lvl3pPr>
              <a:buClr>
                <a:srgbClr val="AEB4B9"/>
              </a:buClr>
              <a:defRPr/>
            </a:lvl3pPr>
            <a:lvl4pPr>
              <a:buClr>
                <a:srgbClr val="AEB4B9"/>
              </a:buClr>
              <a:defRPr/>
            </a:lvl4pPr>
            <a:lvl5pPr>
              <a:buClr>
                <a:srgbClr val="AEB4B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E91B9-1447-4EAE-9AB6-9200E96A9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05AF1-67AB-413D-B37A-83B233A5D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AEB4B9"/>
              </a:buClr>
              <a:defRPr sz="2600"/>
            </a:lvl1pPr>
            <a:lvl2pPr>
              <a:buClr>
                <a:srgbClr val="AEB4B9"/>
              </a:buClr>
              <a:defRPr/>
            </a:lvl2pPr>
            <a:lvl3pPr>
              <a:buClr>
                <a:srgbClr val="AEB4B9"/>
              </a:buClr>
              <a:defRPr/>
            </a:lvl3pPr>
            <a:lvl4pPr>
              <a:buClr>
                <a:srgbClr val="AEB4B9"/>
              </a:buClr>
              <a:defRPr/>
            </a:lvl4pPr>
            <a:lvl5pPr>
              <a:buClr>
                <a:srgbClr val="AEB4B9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FEF35C-6404-4538-8F34-0A887818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59" y="531848"/>
            <a:ext cx="7568682" cy="1158840"/>
          </a:xfrm>
        </p:spPr>
        <p:txBody>
          <a:bodyPr>
            <a:normAutofit/>
          </a:bodyPr>
          <a:lstStyle>
            <a:lvl1pPr>
              <a:lnSpc>
                <a:spcPts val="3470"/>
              </a:lnSpc>
              <a:spcBef>
                <a:spcPts val="750"/>
              </a:spcBef>
              <a:defRPr sz="3600">
                <a:solidFill>
                  <a:srgbClr val="B5121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D487BA0-3AE0-4031-8055-C6AFDC31E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5846" y="1832146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3728" y="0"/>
                </a:lnTo>
              </a:path>
            </a:pathLst>
          </a:custGeom>
          <a:ln w="16929">
            <a:solidFill>
              <a:srgbClr val="A6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83E33A9-9C13-43F2-93A7-5CD7A6D52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5058" y="60929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414042"/>
                </a:solidFill>
              </a:defRPr>
            </a:lvl1pPr>
          </a:lstStyle>
          <a:p>
            <a:fld id="{6998E55D-8E2A-4AFE-A61C-B5DBBB7761E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 descr="Lancaster University">
            <a:extLst>
              <a:ext uri="{FF2B5EF4-FFF2-40B4-BE49-F238E27FC236}">
                <a16:creationId xmlns:a16="http://schemas.microsoft.com/office/drawing/2014/main" id="{24641CFC-5847-40DB-B4F0-5496D257D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59" y="762000"/>
            <a:ext cx="2098889" cy="6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4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AEA68D54-1EAD-45D6-B6CC-D0722190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986" y="95973"/>
            <a:ext cx="12001500" cy="6666230"/>
          </a:xfrm>
          <a:custGeom>
            <a:avLst/>
            <a:gdLst/>
            <a:ahLst/>
            <a:cxnLst/>
            <a:rect l="l" t="t" r="r" b="b"/>
            <a:pathLst>
              <a:path w="12001500" h="6666230">
                <a:moveTo>
                  <a:pt x="0" y="6666039"/>
                </a:moveTo>
                <a:lnTo>
                  <a:pt x="12001233" y="6666039"/>
                </a:lnTo>
                <a:lnTo>
                  <a:pt x="12001233" y="0"/>
                </a:lnTo>
                <a:lnTo>
                  <a:pt x="0" y="0"/>
                </a:lnTo>
                <a:lnTo>
                  <a:pt x="0" y="6666039"/>
                </a:lnTo>
                <a:close/>
              </a:path>
            </a:pathLst>
          </a:custGeom>
          <a:ln w="191960">
            <a:solidFill>
              <a:srgbClr val="E9E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B8E11-7BA2-4A60-A654-2F22523E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189B7-2C82-485D-8C8C-9F6C4A029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99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4" r:id="rId4"/>
    <p:sldLayoutId id="2147483650" r:id="rId5"/>
    <p:sldLayoutId id="2147483665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EB4B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EB4B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EB4B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EB4B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EB4B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D079-FCD2-4885-8BE0-FD9919EE1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338" y="1760057"/>
            <a:ext cx="9607537" cy="1509873"/>
          </a:xfrm>
        </p:spPr>
        <p:txBody>
          <a:bodyPr>
            <a:normAutofit fontScale="90000"/>
          </a:bodyPr>
          <a:lstStyle/>
          <a:p>
            <a:r>
              <a:rPr lang="en-GB" baseline="30000" dirty="0"/>
              <a:t>4</a:t>
            </a:r>
            <a:r>
              <a:rPr lang="en-GB" dirty="0"/>
              <a:t>He Stopping Cross Sections:</a:t>
            </a:r>
            <a:br>
              <a:rPr lang="en-GB" dirty="0"/>
            </a:br>
            <a:r>
              <a:rPr lang="en-GB" dirty="0"/>
              <a:t>(</a:t>
            </a:r>
            <a:r>
              <a:rPr lang="el-GR" dirty="0"/>
              <a:t>α</a:t>
            </a:r>
            <a:r>
              <a:rPr lang="en-GB" dirty="0"/>
              <a:t>,n) Yields for Nuclear Applications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60A90-7F07-4A3F-9158-D95B5CA4B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338" y="4152381"/>
            <a:ext cx="8891751" cy="1868134"/>
          </a:xfrm>
        </p:spPr>
        <p:txBody>
          <a:bodyPr>
            <a:normAutofit/>
          </a:bodyPr>
          <a:lstStyle/>
          <a:p>
            <a:r>
              <a:rPr lang="en-GB" dirty="0"/>
              <a:t>Stephen Croft</a:t>
            </a:r>
            <a:r>
              <a:rPr lang="en-GB" baseline="30000" dirty="0"/>
              <a:t>1</a:t>
            </a:r>
            <a:r>
              <a:rPr lang="en-GB" dirty="0"/>
              <a:t> and Andrea Favalli</a:t>
            </a:r>
            <a:r>
              <a:rPr lang="en-GB" baseline="30000" dirty="0"/>
              <a:t>2</a:t>
            </a:r>
          </a:p>
          <a:p>
            <a:r>
              <a:rPr lang="en-GB" baseline="30000" dirty="0"/>
              <a:t>1</a:t>
            </a:r>
            <a:r>
              <a:rPr lang="en-GB" dirty="0"/>
              <a:t>Lancaster University, UK;  </a:t>
            </a:r>
            <a:r>
              <a:rPr lang="en-GB" baseline="30000" dirty="0"/>
              <a:t>2</a:t>
            </a:r>
            <a:r>
              <a:rPr lang="en-GB" dirty="0"/>
              <a:t>EC, JRC, </a:t>
            </a:r>
            <a:r>
              <a:rPr lang="en-GB" dirty="0" err="1"/>
              <a:t>Ispra</a:t>
            </a:r>
            <a:r>
              <a:rPr lang="en-GB" dirty="0"/>
              <a:t>, IT</a:t>
            </a:r>
          </a:p>
          <a:p>
            <a:r>
              <a:rPr lang="en-GB" dirty="0"/>
              <a:t>WANDA 2022 Workshop for Applied Nuclear Data Activities</a:t>
            </a:r>
          </a:p>
          <a:p>
            <a:r>
              <a:rPr lang="en-GB" dirty="0"/>
              <a:t>Feb. 28 – Mar. 1, 2022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0348-3B43-4A2F-B443-1B55BC3F1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7CA8B-7D20-7844-97B7-36246DC43029}"/>
              </a:ext>
            </a:extLst>
          </p:cNvPr>
          <p:cNvSpPr txBox="1"/>
          <p:nvPr/>
        </p:nvSpPr>
        <p:spPr>
          <a:xfrm>
            <a:off x="1650124" y="6275545"/>
            <a:ext cx="889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Session:  Stopping Power, Energy Deposition, and Dose</a:t>
            </a:r>
          </a:p>
        </p:txBody>
      </p:sp>
    </p:spTree>
    <p:extLst>
      <p:ext uri="{BB962C8B-B14F-4D97-AF65-F5344CB8AC3E}">
        <p14:creationId xmlns:p14="http://schemas.microsoft.com/office/powerpoint/2010/main" val="301030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Usual Equations cont.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7" y="2037259"/>
            <a:ext cx="7157400" cy="922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… and forms the usual scaling rule between media (compounds)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68107B-CE5E-42CF-B307-207886B260F0}"/>
                  </a:ext>
                </a:extLst>
              </p:cNvPr>
              <p:cNvSpPr txBox="1"/>
              <p:nvPr/>
            </p:nvSpPr>
            <p:spPr>
              <a:xfrm>
                <a:off x="553451" y="4427618"/>
                <a:ext cx="5702969" cy="2391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sz="2600" dirty="0"/>
                  <a:t> is the atomic fraction (enrichment) of the target isotope in the target element in compound </a:t>
                </a:r>
                <a:r>
                  <a:rPr lang="en-GB" sz="2600" i="1" dirty="0"/>
                  <a:t>B</a:t>
                </a:r>
                <a:r>
                  <a:rPr lang="en-GB" sz="26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GB" sz="2600" dirty="0"/>
                  <a:t> is the atom fraction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600" i="1">
                                <a:latin typeface="Cambria Math" panose="02040503050406030204" pitchFamily="18" charset="0"/>
                              </a:rPr>
                              <m:t>𝑒𝑙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600" dirty="0"/>
                  <a:t>) of the element in the compound.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68107B-CE5E-42CF-B307-207886B26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51" y="4427618"/>
                <a:ext cx="5702969" cy="2391552"/>
              </a:xfrm>
              <a:prstGeom prst="rect">
                <a:avLst/>
              </a:prstGeom>
              <a:blipFill>
                <a:blip r:embed="rId3"/>
                <a:stretch>
                  <a:fillRect l="-1925" t="-2036" r="-1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89705B-27D9-4C6A-8CC3-B705F2E56E84}"/>
                  </a:ext>
                </a:extLst>
              </p:cNvPr>
              <p:cNvSpPr/>
              <p:nvPr/>
            </p:nvSpPr>
            <p:spPr>
              <a:xfrm>
                <a:off x="4294930" y="2873129"/>
                <a:ext cx="5499839" cy="1116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𝑑𝑌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8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GB" sz="28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𝑑𝑌</m:t>
                                  </m:r>
                                </m:num>
                                <m:den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189705B-27D9-4C6A-8CC3-B705F2E56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30" y="2873129"/>
                <a:ext cx="5499839" cy="1116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63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Historical F-Targets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7" y="2282120"/>
            <a:ext cx="7875011" cy="3097436"/>
          </a:xfrm>
        </p:spPr>
        <p:txBody>
          <a:bodyPr>
            <a:normAutofit/>
          </a:bodyPr>
          <a:lstStyle/>
          <a:p>
            <a:r>
              <a:rPr lang="en-US" sz="2800" dirty="0"/>
              <a:t>Gas:  </a:t>
            </a:r>
            <a:r>
              <a:rPr lang="en-US" sz="2800" baseline="30000" dirty="0"/>
              <a:t>19</a:t>
            </a:r>
            <a:r>
              <a:rPr lang="en-US" sz="2800" dirty="0"/>
              <a:t>F(</a:t>
            </a:r>
            <a:r>
              <a:rPr lang="el-GR" sz="2800" dirty="0"/>
              <a:t>α</a:t>
            </a:r>
            <a:r>
              <a:rPr lang="en-GB" sz="2800" dirty="0"/>
              <a:t>,n)</a:t>
            </a:r>
            <a:r>
              <a:rPr lang="en-GB" sz="2800" baseline="30000" dirty="0"/>
              <a:t>22</a:t>
            </a:r>
            <a:r>
              <a:rPr lang="en-GB" sz="2800" dirty="0"/>
              <a:t>Na and </a:t>
            </a:r>
            <a:r>
              <a:rPr lang="en-GB" sz="2800" baseline="30000" dirty="0"/>
              <a:t>4</a:t>
            </a:r>
            <a:r>
              <a:rPr lang="en-GB" sz="2800" dirty="0"/>
              <a:t>He(</a:t>
            </a:r>
            <a:r>
              <a:rPr lang="en-GB" sz="2800" baseline="30000" dirty="0"/>
              <a:t>19</a:t>
            </a:r>
            <a:r>
              <a:rPr lang="en-GB" sz="2800" dirty="0"/>
              <a:t>F,n)</a:t>
            </a:r>
            <a:r>
              <a:rPr lang="en-GB" sz="2800" baseline="30000" dirty="0"/>
              <a:t>22</a:t>
            </a:r>
            <a:r>
              <a:rPr lang="en-GB" sz="2800" dirty="0"/>
              <a:t>Na</a:t>
            </a:r>
          </a:p>
          <a:p>
            <a:r>
              <a:rPr lang="en-GB" sz="2800" dirty="0"/>
              <a:t>Solid:  CaF</a:t>
            </a:r>
            <a:r>
              <a:rPr lang="en-GB" sz="2800" baseline="-25000" dirty="0"/>
              <a:t>2</a:t>
            </a:r>
            <a:r>
              <a:rPr lang="en-GB" sz="2800" dirty="0"/>
              <a:t>, ZnF</a:t>
            </a:r>
            <a:r>
              <a:rPr lang="en-GB" sz="2800" baseline="-25000" dirty="0"/>
              <a:t>2</a:t>
            </a:r>
            <a:r>
              <a:rPr lang="en-GB" sz="2800" dirty="0"/>
              <a:t>, SrF</a:t>
            </a:r>
            <a:r>
              <a:rPr lang="en-GB" sz="2800" baseline="-25000" dirty="0"/>
              <a:t>2</a:t>
            </a:r>
            <a:r>
              <a:rPr lang="en-GB" sz="2800" dirty="0"/>
              <a:t>, LaF</a:t>
            </a:r>
            <a:r>
              <a:rPr lang="en-GB" sz="2800" baseline="-25000" dirty="0"/>
              <a:t>3</a:t>
            </a:r>
            <a:r>
              <a:rPr lang="en-GB" sz="2800" dirty="0"/>
              <a:t>, PbF</a:t>
            </a:r>
            <a:r>
              <a:rPr lang="en-GB" sz="2800" baseline="-25000" dirty="0"/>
              <a:t>2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r>
              <a:rPr lang="en-GB" sz="2800" dirty="0"/>
              <a:t>Required:  UF</a:t>
            </a:r>
            <a:r>
              <a:rPr lang="en-GB" sz="2800" baseline="-25000" dirty="0"/>
              <a:t>6</a:t>
            </a:r>
            <a:r>
              <a:rPr lang="en-GB" sz="2800" dirty="0"/>
              <a:t>, PuF</a:t>
            </a:r>
            <a:r>
              <a:rPr lang="en-GB" sz="2800" baseline="-25000" dirty="0"/>
              <a:t>4</a:t>
            </a:r>
            <a:r>
              <a:rPr lang="en-GB" sz="2800" dirty="0"/>
              <a:t>, UO</a:t>
            </a:r>
            <a:r>
              <a:rPr lang="en-GB" sz="2800" baseline="-25000" dirty="0"/>
              <a:t>2</a:t>
            </a:r>
            <a:r>
              <a:rPr lang="en-GB" sz="2800" dirty="0"/>
              <a:t>F</a:t>
            </a:r>
            <a:r>
              <a:rPr lang="en-GB" sz="2800" baseline="-25000" dirty="0"/>
              <a:t>2</a:t>
            </a:r>
            <a:r>
              <a:rPr lang="en-GB" sz="2800" dirty="0"/>
              <a:t>:2.5H</a:t>
            </a:r>
            <a:r>
              <a:rPr lang="en-GB" sz="2800" baseline="-25000" dirty="0"/>
              <a:t>2</a:t>
            </a:r>
            <a:r>
              <a:rPr lang="en-GB" sz="2800" dirty="0"/>
              <a:t>O … etc.</a:t>
            </a:r>
            <a:endParaRPr lang="en-US" sz="2800" dirty="0"/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CCE5CE-C671-47AB-AABA-E274AE810434}"/>
              </a:ext>
            </a:extLst>
          </p:cNvPr>
          <p:cNvSpPr txBox="1"/>
          <p:nvPr/>
        </p:nvSpPr>
        <p:spPr>
          <a:xfrm>
            <a:off x="2322098" y="5317956"/>
            <a:ext cx="809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Fluorine is ubiquitous in the fuel cycle, in rocks etc.</a:t>
            </a:r>
          </a:p>
          <a:p>
            <a:r>
              <a:rPr lang="en-GB" dirty="0"/>
              <a:t>Enriched UF</a:t>
            </a:r>
            <a:r>
              <a:rPr lang="en-GB" baseline="-25000" dirty="0"/>
              <a:t>6</a:t>
            </a:r>
            <a:r>
              <a:rPr lang="en-GB" dirty="0"/>
              <a:t> is a special case of interest. </a:t>
            </a:r>
          </a:p>
          <a:p>
            <a:r>
              <a:rPr lang="en-GB" baseline="30000" dirty="0"/>
              <a:t>19</a:t>
            </a:r>
            <a:r>
              <a:rPr lang="en-GB" dirty="0"/>
              <a:t>F is 100% abundant.  </a:t>
            </a:r>
          </a:p>
          <a:p>
            <a:r>
              <a:rPr lang="en-GB" dirty="0"/>
              <a:t>For natural feed maximum alpha-energy is form </a:t>
            </a:r>
            <a:r>
              <a:rPr lang="en-GB" baseline="30000" dirty="0"/>
              <a:t>234</a:t>
            </a:r>
            <a:r>
              <a:rPr lang="en-GB" dirty="0"/>
              <a:t>U &amp; is only 4.775MeV </a:t>
            </a:r>
          </a:p>
        </p:txBody>
      </p:sp>
    </p:spTree>
    <p:extLst>
      <p:ext uri="{BB962C8B-B14F-4D97-AF65-F5344CB8AC3E}">
        <p14:creationId xmlns:p14="http://schemas.microsoft.com/office/powerpoint/2010/main" val="2617572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Illustration:  SP XS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48" y="2233982"/>
            <a:ext cx="1899599" cy="2471530"/>
          </a:xfrm>
        </p:spPr>
        <p:txBody>
          <a:bodyPr>
            <a:normAutofit/>
          </a:bodyPr>
          <a:lstStyle/>
          <a:p>
            <a:r>
              <a:rPr lang="en-US" sz="2800" dirty="0"/>
              <a:t>Shape</a:t>
            </a:r>
          </a:p>
          <a:p>
            <a:r>
              <a:rPr lang="en-US" sz="2800" dirty="0"/>
              <a:t>Scale</a:t>
            </a:r>
          </a:p>
          <a:p>
            <a:pPr lvl="1"/>
            <a:r>
              <a:rPr lang="en-US" sz="2600" dirty="0"/>
              <a:t>3.5-5.5 MeV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F1F301-2A09-0E4F-BB0D-CA37421992B9}"/>
              </a:ext>
            </a:extLst>
          </p:cNvPr>
          <p:cNvSpPr txBox="1"/>
          <p:nvPr/>
        </p:nvSpPr>
        <p:spPr>
          <a:xfrm>
            <a:off x="4390378" y="6195416"/>
            <a:ext cx="4836595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Source:  NIST ASTAR; SRIM-2013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A4ABA-B333-4FC6-85C3-F7D3CC60F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306" y="2502568"/>
            <a:ext cx="4472159" cy="2748018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41C8CB5-0575-4E44-9836-1F03F35FE6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547881"/>
              </p:ext>
            </p:extLst>
          </p:nvPr>
        </p:nvGraphicFramePr>
        <p:xfrm>
          <a:off x="7264530" y="2502568"/>
          <a:ext cx="4320292" cy="267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Worksheet" r:id="rId5" imgW="5486579" imgH="3400307" progId="Excel.Sheet.12">
                  <p:embed/>
                </p:oleObj>
              </mc:Choice>
              <mc:Fallback>
                <p:oleObj name="Worksheet" r:id="rId5" imgW="5486579" imgH="3400307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41C8CB5-0575-4E44-9836-1F03F35FE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64530" y="2502568"/>
                        <a:ext cx="4320292" cy="267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02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UF</a:t>
            </a:r>
            <a:r>
              <a:rPr lang="en-GB" baseline="-25000" dirty="0"/>
              <a:t>6</a:t>
            </a:r>
            <a:r>
              <a:rPr lang="en-GB" dirty="0"/>
              <a:t> case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F1F301-2A09-0E4F-BB0D-CA37421992B9}"/>
              </a:ext>
            </a:extLst>
          </p:cNvPr>
          <p:cNvSpPr txBox="1"/>
          <p:nvPr/>
        </p:nvSpPr>
        <p:spPr>
          <a:xfrm>
            <a:off x="3756647" y="6099164"/>
            <a:ext cx="6434101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Source Materials:  Croft et al. INMM-2018; Croft et al. NIM A954(2020)161608; Broughton et al. NIM </a:t>
            </a:r>
            <a:r>
              <a:rPr lang="en-GB" sz="1400" dirty="0"/>
              <a:t>A1009(2021)165485 (extends to 10 MeV)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F5419-91A5-4E8A-B9DA-67D6C9ADC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525" y="318628"/>
            <a:ext cx="4584589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E21B8B-9A15-4F04-B382-2D682808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668" y="3242320"/>
            <a:ext cx="4584589" cy="2755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CE9A52-1D3B-4561-97C0-F43081507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086" y="1954926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6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03" y="2543503"/>
            <a:ext cx="2379372" cy="374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Across the nuclear fuel cycle an upper energy of 10 MeV is reasonable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3074" name="Picture 1" descr="image002">
            <a:extLst>
              <a:ext uri="{FF2B5EF4-FFF2-40B4-BE49-F238E27FC236}">
                <a16:creationId xmlns:a16="http://schemas.microsoft.com/office/drawing/2014/main" id="{1C098107-1BCB-49F1-8C19-1F259A887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43" y="2039605"/>
            <a:ext cx="8367079" cy="434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F4174E-86A2-42C6-BF20-2C802B5279D0}"/>
              </a:ext>
            </a:extLst>
          </p:cNvPr>
          <p:cNvSpPr txBox="1"/>
          <p:nvPr/>
        </p:nvSpPr>
        <p:spPr>
          <a:xfrm>
            <a:off x="5354055" y="6348224"/>
            <a:ext cx="484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 Broughton et al. NIM </a:t>
            </a:r>
            <a:r>
              <a:rPr lang="en-GB" dirty="0"/>
              <a:t>A1009(2021)165485)</a:t>
            </a:r>
          </a:p>
        </p:txBody>
      </p:sp>
    </p:spTree>
    <p:extLst>
      <p:ext uri="{BB962C8B-B14F-4D97-AF65-F5344CB8AC3E}">
        <p14:creationId xmlns:p14="http://schemas.microsoft.com/office/powerpoint/2010/main" val="385530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UF</a:t>
            </a:r>
            <a:r>
              <a:rPr lang="en-GB" baseline="-25000" dirty="0"/>
              <a:t>6</a:t>
            </a:r>
            <a:r>
              <a:rPr lang="en-GB" dirty="0"/>
              <a:t> case again – Spectra</a:t>
            </a:r>
            <a:br>
              <a:rPr lang="en-GB" dirty="0"/>
            </a:br>
            <a:r>
              <a:rPr lang="en-GB" dirty="0"/>
              <a:t>Determine Instrument Response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E6CF3-DE5D-455D-B019-5AEF0B0D5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575" y="1800899"/>
            <a:ext cx="6888157" cy="3938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06708-7124-4B7E-B270-53E4F9DC6078}"/>
              </a:ext>
            </a:extLst>
          </p:cNvPr>
          <p:cNvSpPr txBox="1"/>
          <p:nvPr/>
        </p:nvSpPr>
        <p:spPr>
          <a:xfrm>
            <a:off x="362331" y="1900988"/>
            <a:ext cx="2332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Two body kinematics is used to generate the neutron emission energy and the spectrum comes from the integral.  The shape of the SPXS matters, not the scale.</a:t>
            </a:r>
          </a:p>
        </p:txBody>
      </p:sp>
    </p:spTree>
    <p:extLst>
      <p:ext uri="{BB962C8B-B14F-4D97-AF65-F5344CB8AC3E}">
        <p14:creationId xmlns:p14="http://schemas.microsoft.com/office/powerpoint/2010/main" val="85809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have workers taken stopping data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7" y="1913021"/>
            <a:ext cx="8011642" cy="454508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SRIM-2013 – good book, flexible, and very accessible</a:t>
            </a:r>
          </a:p>
          <a:p>
            <a:r>
              <a:rPr lang="en-GB" dirty="0"/>
              <a:t>NIST ASTAR – limited coverage</a:t>
            </a:r>
          </a:p>
          <a:p>
            <a:r>
              <a:rPr lang="en-GB" dirty="0"/>
              <a:t>MCNP (transport code)</a:t>
            </a:r>
          </a:p>
          <a:p>
            <a:r>
              <a:rPr lang="de-DE" dirty="0" err="1"/>
              <a:t>CaSP</a:t>
            </a:r>
            <a:r>
              <a:rPr lang="de-DE" dirty="0"/>
              <a:t>, Grande &amp; </a:t>
            </a:r>
            <a:r>
              <a:rPr lang="de-DE" dirty="0" err="1"/>
              <a:t>Schiwietz</a:t>
            </a:r>
            <a:r>
              <a:rPr lang="de-DE" dirty="0"/>
              <a:t> (</a:t>
            </a:r>
            <a:r>
              <a:rPr lang="de-DE" dirty="0" err="1"/>
              <a:t>see</a:t>
            </a:r>
            <a:r>
              <a:rPr lang="de-DE" dirty="0"/>
              <a:t> PRA 58(1998)3796; NIM B153(1999)1; NIM B164(2000)203)</a:t>
            </a:r>
            <a:endParaRPr lang="en-GB" dirty="0"/>
          </a:p>
          <a:p>
            <a:r>
              <a:rPr lang="fr-FR" dirty="0" err="1"/>
              <a:t>LaRC</a:t>
            </a:r>
            <a:r>
              <a:rPr lang="fr-FR" dirty="0"/>
              <a:t> (</a:t>
            </a:r>
            <a:r>
              <a:rPr lang="fr-FR" dirty="0" err="1"/>
              <a:t>Modified</a:t>
            </a:r>
            <a:r>
              <a:rPr lang="fr-FR" dirty="0"/>
              <a:t> Ziegler) – Tai et al., Langley RC, NASA TP3644(1997)</a:t>
            </a:r>
            <a:endParaRPr lang="en-GB" dirty="0"/>
          </a:p>
          <a:p>
            <a:r>
              <a:rPr lang="en-GB" dirty="0"/>
              <a:t>ALPHN, Salmon &amp; Hermann, ORNL-TM-12239(1992)</a:t>
            </a:r>
          </a:p>
          <a:p>
            <a:r>
              <a:rPr lang="en-GB" dirty="0" err="1"/>
              <a:t>Janni</a:t>
            </a:r>
            <a:r>
              <a:rPr lang="en-GB" dirty="0"/>
              <a:t> (scale p-data for speed and </a:t>
            </a:r>
            <a:r>
              <a:rPr lang="en-GB" dirty="0" err="1"/>
              <a:t>z</a:t>
            </a:r>
            <a:r>
              <a:rPr lang="en-GB" baseline="-25000" dirty="0" err="1"/>
              <a:t>eff</a:t>
            </a:r>
            <a:r>
              <a:rPr lang="en-GB" dirty="0"/>
              <a:t>) Part I compounds; Part II (elements).  ADNDT(1982)</a:t>
            </a:r>
          </a:p>
          <a:p>
            <a:r>
              <a:rPr lang="en-GB" dirty="0"/>
              <a:t>Ziegler, 1977</a:t>
            </a:r>
          </a:p>
          <a:p>
            <a:r>
              <a:rPr lang="en-GB" dirty="0"/>
              <a:t>SPAR – Armstrong and Chandler NIM 113(1973)313</a:t>
            </a:r>
          </a:p>
          <a:p>
            <a:r>
              <a:rPr lang="en-GB" dirty="0"/>
              <a:t>Northcliffe &amp; Schilling, 1970</a:t>
            </a:r>
          </a:p>
          <a:p>
            <a:r>
              <a:rPr lang="en-GB" dirty="0"/>
              <a:t>Williamson et al. CEA-R-3042(1966)</a:t>
            </a:r>
          </a:p>
          <a:p>
            <a:r>
              <a:rPr lang="en-GB" dirty="0"/>
              <a:t>Whaling, 1958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3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Frustrations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6" y="2233982"/>
            <a:ext cx="10718748" cy="343289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Huge literature – and early reports hard to find</a:t>
            </a:r>
          </a:p>
          <a:p>
            <a:pPr lvl="1"/>
            <a:r>
              <a:rPr lang="en-US" sz="2600" dirty="0"/>
              <a:t>Paul &amp; Schinner NIM B179(2001)299 – assembling a database is a life's work</a:t>
            </a:r>
          </a:p>
          <a:p>
            <a:r>
              <a:rPr lang="en-GB" sz="2800" dirty="0"/>
              <a:t>No consensus on ‘best values’</a:t>
            </a:r>
          </a:p>
          <a:p>
            <a:r>
              <a:rPr lang="en-GB" sz="2800" dirty="0"/>
              <a:t>No meaningful uncertainty guidance</a:t>
            </a:r>
          </a:p>
          <a:p>
            <a:r>
              <a:rPr lang="en-GB" sz="2800" dirty="0"/>
              <a:t>Limited guidance on compound effects</a:t>
            </a:r>
          </a:p>
          <a:p>
            <a:r>
              <a:rPr lang="en-GB" sz="2800" dirty="0"/>
              <a:t>No </a:t>
            </a:r>
            <a:r>
              <a:rPr lang="el-GR" sz="2800" dirty="0"/>
              <a:t>α</a:t>
            </a:r>
            <a:r>
              <a:rPr lang="en-GB" sz="2800" dirty="0"/>
              <a:t>-SPXS tables for the </a:t>
            </a:r>
            <a:r>
              <a:rPr lang="en-GB" sz="2800" dirty="0" err="1"/>
              <a:t>transuranics</a:t>
            </a:r>
            <a:r>
              <a:rPr lang="en-GB" sz="2800" dirty="0"/>
              <a:t> (e.g. Pu &amp; Am)</a:t>
            </a:r>
          </a:p>
          <a:p>
            <a:r>
              <a:rPr lang="en-US" sz="2800" dirty="0"/>
              <a:t>Transforming (</a:t>
            </a:r>
            <a:r>
              <a:rPr lang="el-GR" sz="2800" dirty="0"/>
              <a:t>α</a:t>
            </a:r>
            <a:r>
              <a:rPr lang="en-US" sz="2800" dirty="0"/>
              <a:t>,n) yields between compounds incurs an uncertainty comparable to the measurement accuracy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72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 Hoc Electronic SP scaling with atomic number Z&gt;92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8" y="2233982"/>
            <a:ext cx="3247136" cy="3011786"/>
          </a:xfrm>
        </p:spPr>
        <p:txBody>
          <a:bodyPr>
            <a:normAutofit/>
          </a:bodyPr>
          <a:lstStyle/>
          <a:p>
            <a:r>
              <a:rPr lang="en-US" sz="2800" dirty="0"/>
              <a:t>Ex.:  Plutonium</a:t>
            </a:r>
          </a:p>
          <a:p>
            <a:r>
              <a:rPr lang="en-US" sz="2800" dirty="0"/>
              <a:t>In the MeV regime both approaches agree to a small fraction of a %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320CA8-3B24-4D59-98A3-992A8DF14653}"/>
                  </a:ext>
                </a:extLst>
              </p:cNvPr>
              <p:cNvSpPr/>
              <p:nvPr/>
            </p:nvSpPr>
            <p:spPr>
              <a:xfrm>
                <a:off x="6193188" y="2301642"/>
                <a:ext cx="2808974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94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2800" i="0">
                                      <a:latin typeface="Cambria Math" panose="02040503050406030204" pitchFamily="18" charset="0"/>
                                    </a:rPr>
                                    <m:t>92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2800" i="0"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8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320CA8-3B24-4D59-98A3-992A8DF14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88" y="2301642"/>
                <a:ext cx="2808974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E0E4AA-BC83-4FE1-868D-1114B8A42B84}"/>
                  </a:ext>
                </a:extLst>
              </p:cNvPr>
              <p:cNvSpPr/>
              <p:nvPr/>
            </p:nvSpPr>
            <p:spPr>
              <a:xfrm>
                <a:off x="5706730" y="4459524"/>
                <a:ext cx="37575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94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92</m:t>
                              </m:r>
                            </m:sub>
                          </m:sSub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E0E4AA-BC83-4FE1-868D-1114B8A42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730" y="4459524"/>
                <a:ext cx="375756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091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 XS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81" y="1981315"/>
            <a:ext cx="5601319" cy="2578654"/>
          </a:xfrm>
        </p:spPr>
        <p:txBody>
          <a:bodyPr>
            <a:normAutofit/>
          </a:bodyPr>
          <a:lstStyle/>
          <a:p>
            <a:r>
              <a:rPr lang="en-US" sz="2800" dirty="0"/>
              <a:t>Energy deposition in a gas</a:t>
            </a:r>
          </a:p>
          <a:p>
            <a:r>
              <a:rPr lang="en-US" sz="2800" dirty="0"/>
              <a:t>Energy loss by transmission</a:t>
            </a:r>
          </a:p>
          <a:p>
            <a:r>
              <a:rPr lang="en-US" sz="2800" dirty="0"/>
              <a:t>Backscatter (double transmission)</a:t>
            </a:r>
          </a:p>
          <a:p>
            <a:r>
              <a:rPr lang="en-US" sz="2800" dirty="0"/>
              <a:t>Direct (α,n) and  (</a:t>
            </a:r>
            <a:r>
              <a:rPr lang="el-GR" sz="2800" dirty="0"/>
              <a:t>α</a:t>
            </a:r>
            <a:r>
              <a:rPr lang="en-GB" sz="2800" dirty="0"/>
              <a:t>,x</a:t>
            </a:r>
            <a:r>
              <a:rPr lang="el-GR" sz="2800" dirty="0"/>
              <a:t>γ</a:t>
            </a:r>
            <a:r>
              <a:rPr lang="en-GB" sz="2800" dirty="0"/>
              <a:t>), </a:t>
            </a:r>
            <a:r>
              <a:rPr lang="en-US" sz="2800" dirty="0"/>
              <a:t> &amp; associated activity</a:t>
            </a:r>
          </a:p>
          <a:p>
            <a:endParaRPr lang="en-US" sz="2800" dirty="0"/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F1F301-2A09-0E4F-BB0D-CA37421992B9}"/>
              </a:ext>
            </a:extLst>
          </p:cNvPr>
          <p:cNvSpPr txBox="1"/>
          <p:nvPr/>
        </p:nvSpPr>
        <p:spPr>
          <a:xfrm>
            <a:off x="3770888" y="5239252"/>
            <a:ext cx="4576628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Relative Measurements using</a:t>
            </a:r>
          </a:p>
          <a:p>
            <a:r>
              <a:rPr lang="en-US" sz="2800" dirty="0"/>
              <a:t>the Same Equipment</a:t>
            </a:r>
          </a:p>
          <a:p>
            <a:r>
              <a:rPr lang="en-US" sz="2800" dirty="0"/>
              <a:t>Minimizes Systematic Bias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AAA8D-5981-4671-866B-E3CE8A224E17}"/>
              </a:ext>
            </a:extLst>
          </p:cNvPr>
          <p:cNvSpPr txBox="1"/>
          <p:nvPr/>
        </p:nvSpPr>
        <p:spPr>
          <a:xfrm>
            <a:off x="8025063" y="2598836"/>
            <a:ext cx="25101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Uniformity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Stoichiometry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F33C3-9797-4E2C-A969-77107CF6C0BB}"/>
              </a:ext>
            </a:extLst>
          </p:cNvPr>
          <p:cNvSpPr txBox="1"/>
          <p:nvPr/>
        </p:nvSpPr>
        <p:spPr>
          <a:xfrm>
            <a:off x="613609" y="4391515"/>
            <a:ext cx="8093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See for ex.:  Fontana et al. SP Measurements with the TOF Technique at UT, Knoxville</a:t>
            </a:r>
          </a:p>
          <a:p>
            <a:r>
              <a:rPr lang="en-GB" dirty="0"/>
              <a:t>with material sciences group at ORNL</a:t>
            </a:r>
          </a:p>
          <a:p>
            <a:r>
              <a:rPr lang="en-GB" dirty="0"/>
              <a:t>NIM B366(2016)104-116</a:t>
            </a:r>
          </a:p>
        </p:txBody>
      </p:sp>
    </p:spTree>
    <p:extLst>
      <p:ext uri="{BB962C8B-B14F-4D97-AF65-F5344CB8AC3E}">
        <p14:creationId xmlns:p14="http://schemas.microsoft.com/office/powerpoint/2010/main" val="163649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F44E-5580-43BC-ABB5-D3CAC69B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3" y="475866"/>
            <a:ext cx="6781684" cy="1224153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0EBB0-C201-4A10-94AA-7CB90BEB9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01" y="2401569"/>
            <a:ext cx="4955294" cy="3554066"/>
          </a:xfrm>
        </p:spPr>
        <p:txBody>
          <a:bodyPr>
            <a:normAutofit/>
          </a:bodyPr>
          <a:lstStyle/>
          <a:p>
            <a:r>
              <a:rPr lang="en-GB" sz="2800" dirty="0"/>
              <a:t>(α,n)-reactions</a:t>
            </a:r>
          </a:p>
          <a:p>
            <a:r>
              <a:rPr lang="en-GB" sz="2800" dirty="0"/>
              <a:t>Safeguards NDA Example</a:t>
            </a:r>
          </a:p>
          <a:p>
            <a:r>
              <a:rPr lang="en-GB" sz="2800" dirty="0"/>
              <a:t>Role of Stopping Data</a:t>
            </a:r>
          </a:p>
          <a:p>
            <a:r>
              <a:rPr lang="en-GB" sz="2800" dirty="0"/>
              <a:t>Application Requirements</a:t>
            </a:r>
          </a:p>
          <a:p>
            <a:r>
              <a:rPr lang="en-GB" sz="2800" dirty="0"/>
              <a:t>Ideas to Improve the situation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845A0-3A14-4163-8598-46A0ED2B6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1BB62D7-87A4-A64B-A6AE-0F2181BBE49E}"/>
              </a:ext>
            </a:extLst>
          </p:cNvPr>
          <p:cNvSpPr txBox="1">
            <a:spLocks/>
          </p:cNvSpPr>
          <p:nvPr/>
        </p:nvSpPr>
        <p:spPr>
          <a:xfrm>
            <a:off x="6096000" y="1920298"/>
            <a:ext cx="5602258" cy="3554065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EB4B9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EB4B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EB4B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EB4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EB4B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2800" b="1" dirty="0"/>
              <a:t>Observation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800" i="1" dirty="0"/>
              <a:t>Relative </a:t>
            </a:r>
            <a:r>
              <a:rPr lang="el-GR" sz="2800" i="1" dirty="0"/>
              <a:t>α</a:t>
            </a:r>
            <a:r>
              <a:rPr lang="en-US" sz="2800" i="1" dirty="0"/>
              <a:t>-particle stopping cross sections in the MeV region for compounds are not as well known as TT IOA (</a:t>
            </a:r>
            <a:r>
              <a:rPr lang="el-GR" sz="2800" i="1" dirty="0"/>
              <a:t>α</a:t>
            </a:r>
            <a:r>
              <a:rPr lang="en-GB" sz="2800" i="1" dirty="0"/>
              <a:t>,n) yield curves can be measured. 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800" i="1" dirty="0"/>
              <a:t>Plausible Y</a:t>
            </a:r>
            <a:r>
              <a:rPr lang="el-GR" sz="2800" i="1" baseline="-25000" dirty="0"/>
              <a:t>α</a:t>
            </a:r>
            <a:r>
              <a:rPr lang="en-GB" sz="2800" i="1" baseline="-25000" dirty="0"/>
              <a:t>n</a:t>
            </a:r>
            <a:r>
              <a:rPr lang="en-GB" sz="2800" i="1" dirty="0"/>
              <a:t> goal:  1-2% absolute and much better relatively.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endParaRPr lang="en-GB" sz="2800" i="1" dirty="0"/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endParaRPr lang="en-US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58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37" y="522516"/>
            <a:ext cx="8622175" cy="1168172"/>
          </a:xfrm>
        </p:spPr>
        <p:txBody>
          <a:bodyPr/>
          <a:lstStyle/>
          <a:p>
            <a:r>
              <a:rPr lang="en-GB" dirty="0"/>
              <a:t>Experimental study of </a:t>
            </a:r>
            <a:r>
              <a:rPr lang="en-GB" baseline="30000" dirty="0"/>
              <a:t>37</a:t>
            </a:r>
            <a:r>
              <a:rPr lang="en-GB" dirty="0"/>
              <a:t>Cl(</a:t>
            </a:r>
            <a:r>
              <a:rPr lang="el-GR" dirty="0"/>
              <a:t>α</a:t>
            </a:r>
            <a:r>
              <a:rPr lang="en-GB" dirty="0"/>
              <a:t>,n)</a:t>
            </a:r>
            <a:r>
              <a:rPr lang="en-GB" baseline="30000" dirty="0"/>
              <a:t>40</a:t>
            </a:r>
            <a:r>
              <a:rPr lang="en-GB" dirty="0"/>
              <a:t>K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40" y="2279027"/>
            <a:ext cx="11118518" cy="328180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In collaboration with Argonne National Laboratory (experiment lead by Daniel Santiago-Gonzales).</a:t>
            </a:r>
          </a:p>
          <a:p>
            <a:endParaRPr lang="en-US" sz="2800" dirty="0"/>
          </a:p>
          <a:p>
            <a:r>
              <a:rPr lang="en-US" sz="2800" dirty="0"/>
              <a:t>Requested 2 days of ATLAS beam time with MUSIC (Multi-Sampling Ionizing Chamber) active-target gas-filled detector.</a:t>
            </a:r>
          </a:p>
          <a:p>
            <a:r>
              <a:rPr lang="el-GR" sz="2800" dirty="0"/>
              <a:t>α</a:t>
            </a:r>
            <a:r>
              <a:rPr lang="en-US" sz="2800" dirty="0"/>
              <a:t> in the energy range (lab frame) 4.4-7.8 MeV.</a:t>
            </a:r>
          </a:p>
          <a:p>
            <a:r>
              <a:rPr lang="en-GB" sz="2800" dirty="0"/>
              <a:t>Reverse kinematics.</a:t>
            </a:r>
          </a:p>
          <a:p>
            <a:endParaRPr lang="en-GB" sz="2800" dirty="0"/>
          </a:p>
          <a:p>
            <a:r>
              <a:rPr lang="en-GB" sz="2800" i="1" dirty="0"/>
              <a:t>Goal: </a:t>
            </a:r>
            <a:r>
              <a:rPr lang="en-GB" sz="2800" i="1" baseline="30000" dirty="0"/>
              <a:t>37</a:t>
            </a:r>
            <a:r>
              <a:rPr lang="en-GB" sz="2800" i="1" dirty="0"/>
              <a:t>Cl(</a:t>
            </a:r>
            <a:r>
              <a:rPr lang="el-GR" sz="2800" i="1" dirty="0"/>
              <a:t>α</a:t>
            </a:r>
            <a:r>
              <a:rPr lang="en-GB" sz="2800" i="1" dirty="0"/>
              <a:t>,n)</a:t>
            </a:r>
            <a:r>
              <a:rPr lang="en-GB" sz="2800" i="1" baseline="30000" dirty="0"/>
              <a:t>40</a:t>
            </a:r>
            <a:r>
              <a:rPr lang="en-GB" sz="2800" i="1" dirty="0"/>
              <a:t>K Cross section and stopping power of </a:t>
            </a:r>
            <a:r>
              <a:rPr lang="en-GB" sz="2800" i="1" baseline="30000" dirty="0"/>
              <a:t>37</a:t>
            </a:r>
            <a:r>
              <a:rPr lang="en-GB" sz="2800" i="1" dirty="0"/>
              <a:t>Cl ions in </a:t>
            </a:r>
            <a:r>
              <a:rPr lang="en-GB" sz="2800" i="1" baseline="30000" dirty="0"/>
              <a:t>4</a:t>
            </a:r>
            <a:r>
              <a:rPr lang="en-GB" sz="2800" i="1" dirty="0"/>
              <a:t>He gas.</a:t>
            </a:r>
            <a:endParaRPr lang="en-GB" sz="2600" i="1" dirty="0"/>
          </a:p>
          <a:p>
            <a:pPr lvl="1"/>
            <a:endParaRPr lang="en-US" sz="2600" i="1" dirty="0"/>
          </a:p>
          <a:p>
            <a:endParaRPr lang="en-US" sz="2800" dirty="0"/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48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66" y="1978016"/>
            <a:ext cx="7745460" cy="44800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dirty="0"/>
              <a:t>Every point of frustrations is an opportunity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There is plenty of scope to improve the situation</a:t>
            </a:r>
          </a:p>
          <a:p>
            <a:pPr marL="0" indent="0">
              <a:buNone/>
            </a:pPr>
            <a:r>
              <a:rPr lang="en-US" sz="2800" dirty="0"/>
              <a:t>  Within reach of various facilities</a:t>
            </a:r>
          </a:p>
          <a:p>
            <a:pPr marL="0" indent="0">
              <a:buNone/>
            </a:pPr>
            <a:r>
              <a:rPr lang="en-US" sz="2400" dirty="0"/>
              <a:t>e.g. before Stephen left ORNL he had discussed with </a:t>
            </a:r>
            <a:r>
              <a:rPr lang="en-US" sz="2400" dirty="0" err="1"/>
              <a:t>Sacit</a:t>
            </a:r>
            <a:r>
              <a:rPr lang="en-US" sz="2400" dirty="0"/>
              <a:t> M </a:t>
            </a:r>
            <a:r>
              <a:rPr lang="en-US" sz="2400" dirty="0" err="1"/>
              <a:t>Cetiner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how </a:t>
            </a:r>
            <a:r>
              <a:rPr lang="en-US" sz="2400" dirty="0" err="1"/>
              <a:t>Sacit’s</a:t>
            </a:r>
            <a:r>
              <a:rPr lang="en-US" sz="2400" dirty="0"/>
              <a:t> new ion TOF spectrometer design could be used for SP XS measurements</a:t>
            </a:r>
          </a:p>
          <a:p>
            <a:pPr marL="0" indent="0">
              <a:buNone/>
            </a:pPr>
            <a:r>
              <a:rPr lang="en-US" sz="2400" dirty="0"/>
              <a:t>e.g. ATLAS/MUSIC</a:t>
            </a:r>
          </a:p>
          <a:p>
            <a:pPr marL="0" indent="0">
              <a:buNone/>
            </a:pPr>
            <a:r>
              <a:rPr lang="en-US" sz="2400" dirty="0"/>
              <a:t>e.g. integral measurements on compounds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Relative measurements on relevant materials can really add value</a:t>
            </a:r>
          </a:p>
          <a:p>
            <a:pPr marL="0" indent="0">
              <a:buNone/>
            </a:pPr>
            <a:r>
              <a:rPr lang="en-US" sz="2800" dirty="0"/>
              <a:t>  Direct neutron detection</a:t>
            </a:r>
          </a:p>
          <a:p>
            <a:pPr marL="0" indent="0">
              <a:buNone/>
            </a:pPr>
            <a:r>
              <a:rPr lang="en-US" sz="2800" dirty="0"/>
              <a:t>  Reaction </a:t>
            </a:r>
            <a:r>
              <a:rPr lang="el-GR" sz="2800" dirty="0"/>
              <a:t>γ</a:t>
            </a:r>
            <a:r>
              <a:rPr lang="en-GB" sz="2800" dirty="0"/>
              <a:t>-ray detection</a:t>
            </a:r>
          </a:p>
          <a:p>
            <a:pPr marL="0" indent="0">
              <a:buNone/>
            </a:pPr>
            <a:r>
              <a:rPr lang="en-GB" sz="2800" dirty="0"/>
              <a:t>  Associated Activity (</a:t>
            </a:r>
            <a:r>
              <a:rPr lang="en-GB" sz="2800" baseline="30000" dirty="0"/>
              <a:t>19</a:t>
            </a:r>
            <a:r>
              <a:rPr lang="en-GB" sz="2800" dirty="0"/>
              <a:t>F(</a:t>
            </a:r>
            <a:r>
              <a:rPr lang="el-GR" sz="2800" dirty="0"/>
              <a:t>α</a:t>
            </a:r>
            <a:r>
              <a:rPr lang="en-GB" sz="2800" dirty="0"/>
              <a:t>,n)</a:t>
            </a:r>
            <a:r>
              <a:rPr lang="en-GB" sz="2800" baseline="30000" dirty="0"/>
              <a:t>22</a:t>
            </a:r>
            <a:r>
              <a:rPr lang="en-GB" sz="2800" dirty="0"/>
              <a:t>Na: 2.60 y, 1.275 MeV  99.94%)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15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Widespread Interest in (</a:t>
            </a:r>
            <a:r>
              <a:rPr lang="el-GR" dirty="0"/>
              <a:t>α</a:t>
            </a:r>
            <a:r>
              <a:rPr lang="en-GB" dirty="0"/>
              <a:t>,n)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8" y="1971091"/>
            <a:ext cx="5870020" cy="4121892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/>
              <a:t>Nuclear Reaction Theory</a:t>
            </a:r>
          </a:p>
          <a:p>
            <a:r>
              <a:rPr lang="en-GB" sz="2800" dirty="0"/>
              <a:t>Astrophysics</a:t>
            </a:r>
          </a:p>
          <a:p>
            <a:r>
              <a:rPr lang="en-GB" dirty="0"/>
              <a:t>Low Level Background</a:t>
            </a:r>
          </a:p>
          <a:p>
            <a:r>
              <a:rPr lang="en-GB" sz="2800" dirty="0"/>
              <a:t>Isotope Production</a:t>
            </a:r>
            <a:endParaRPr lang="en-GB" dirty="0"/>
          </a:p>
          <a:p>
            <a:r>
              <a:rPr lang="en-GB" sz="2800" dirty="0"/>
              <a:t>Stray Dose</a:t>
            </a:r>
          </a:p>
          <a:p>
            <a:pPr lvl="1"/>
            <a:r>
              <a:rPr lang="en-US" sz="2600" dirty="0"/>
              <a:t>Accelerator</a:t>
            </a:r>
          </a:p>
          <a:p>
            <a:pPr lvl="1"/>
            <a:r>
              <a:rPr lang="en-US" sz="2600" dirty="0"/>
              <a:t>Cancer therapy – </a:t>
            </a:r>
            <a:r>
              <a:rPr lang="en-US" sz="2600" baseline="30000" dirty="0"/>
              <a:t>225</a:t>
            </a:r>
            <a:r>
              <a:rPr lang="en-US" sz="2600" dirty="0"/>
              <a:t>Ac and </a:t>
            </a:r>
            <a:r>
              <a:rPr lang="en-US" sz="2600" baseline="30000" dirty="0"/>
              <a:t>227</a:t>
            </a:r>
            <a:r>
              <a:rPr lang="en-US" sz="2600" dirty="0"/>
              <a:t>Th</a:t>
            </a:r>
          </a:p>
          <a:p>
            <a:r>
              <a:rPr lang="en-US" sz="2800" dirty="0"/>
              <a:t>Ubiquitous Source Term</a:t>
            </a:r>
          </a:p>
          <a:p>
            <a:pPr lvl="1"/>
            <a:r>
              <a:rPr lang="en-US" sz="2600" dirty="0"/>
              <a:t>Nuisance &amp;/or Signal across the nuclear fuel cycle &amp; Special Nuclear Material (SNM)</a:t>
            </a:r>
          </a:p>
          <a:p>
            <a:pPr lvl="1"/>
            <a:r>
              <a:rPr lang="en-US" sz="2600" dirty="0"/>
              <a:t>Nondestructive Assay (NDA)</a:t>
            </a:r>
          </a:p>
          <a:p>
            <a:endParaRPr lang="en-US" sz="2800" dirty="0"/>
          </a:p>
          <a:p>
            <a:endParaRPr lang="en-GB" sz="2800" dirty="0"/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0C299-7DD6-4E46-98A2-D39B49DE8A7D}"/>
              </a:ext>
            </a:extLst>
          </p:cNvPr>
          <p:cNvSpPr txBox="1"/>
          <p:nvPr/>
        </p:nvSpPr>
        <p:spPr>
          <a:xfrm>
            <a:off x="7590320" y="5418878"/>
            <a:ext cx="2789260" cy="116955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Alan Leatham next to the Harwell neutron detector.</a:t>
            </a:r>
          </a:p>
          <a:p>
            <a:r>
              <a:rPr lang="en-US" sz="1400" dirty="0"/>
              <a:t>Source: </a:t>
            </a:r>
          </a:p>
          <a:p>
            <a:r>
              <a:rPr lang="en-US" sz="1400" dirty="0"/>
              <a:t>David West and Chris Sherwood, </a:t>
            </a:r>
          </a:p>
          <a:p>
            <a:r>
              <a:rPr lang="en-US" sz="1400" dirty="0"/>
              <a:t>ANE 9(1982)551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5916F5-F678-4C0B-8448-2C0F5108D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855" y="1429900"/>
            <a:ext cx="3379326" cy="39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9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Safety, Security, and Safeguards: </a:t>
            </a:r>
            <a:br>
              <a:rPr lang="en-GB" dirty="0"/>
            </a:br>
            <a:r>
              <a:rPr lang="en-GB" dirty="0"/>
              <a:t>Rest on accurate physical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0" y="1980113"/>
            <a:ext cx="6692982" cy="4477995"/>
          </a:xfrm>
        </p:spPr>
        <p:txBody>
          <a:bodyPr>
            <a:normAutofit/>
          </a:bodyPr>
          <a:lstStyle/>
          <a:p>
            <a:r>
              <a:rPr lang="en-GB" sz="2800" dirty="0"/>
              <a:t>Interrogating sources e.g. Am/Li</a:t>
            </a:r>
          </a:p>
          <a:p>
            <a:pPr lvl="1"/>
            <a:r>
              <a:rPr lang="en-GB" sz="2600" dirty="0"/>
              <a:t>Broughton et al. NIM A1001(2022)165243</a:t>
            </a:r>
          </a:p>
          <a:p>
            <a:r>
              <a:rPr lang="en-GB" sz="2800" dirty="0"/>
              <a:t>Special Nuclear Materials e.g. separated PuO</a:t>
            </a:r>
            <a:r>
              <a:rPr lang="en-GB" sz="2800" baseline="-25000" dirty="0"/>
              <a:t>2</a:t>
            </a:r>
            <a:r>
              <a:rPr lang="en-GB" sz="2800" dirty="0"/>
              <a:t>,  generate both (α,n) and (</a:t>
            </a:r>
            <a:r>
              <a:rPr lang="en-GB" sz="2800" dirty="0" err="1"/>
              <a:t>SF,n</a:t>
            </a:r>
            <a:r>
              <a:rPr lang="en-GB" sz="2800" dirty="0"/>
              <a:t>)</a:t>
            </a:r>
          </a:p>
          <a:p>
            <a:r>
              <a:rPr lang="en-GB" sz="2800" dirty="0"/>
              <a:t>(α,n)/(</a:t>
            </a:r>
            <a:r>
              <a:rPr lang="el-GR" sz="2800" dirty="0"/>
              <a:t>α</a:t>
            </a:r>
            <a:r>
              <a:rPr lang="en-GB" sz="2800" dirty="0"/>
              <a:t>,x</a:t>
            </a:r>
            <a:r>
              <a:rPr lang="el-GR" sz="2800" dirty="0"/>
              <a:t>γ</a:t>
            </a:r>
            <a:r>
              <a:rPr lang="en-GB" sz="2800" dirty="0"/>
              <a:t>) Impurity Characterization</a:t>
            </a:r>
          </a:p>
          <a:p>
            <a:r>
              <a:rPr lang="en-GB" sz="2800" dirty="0"/>
              <a:t>Spent Nuclear Fuel source terms</a:t>
            </a:r>
          </a:p>
          <a:p>
            <a:r>
              <a:rPr lang="en-GB" sz="2800" dirty="0"/>
              <a:t>Waste forms e.g. glass</a:t>
            </a:r>
          </a:p>
          <a:p>
            <a:r>
              <a:rPr lang="en-GB" sz="2800" dirty="0"/>
              <a:t>(Enriched) UF</a:t>
            </a:r>
            <a:r>
              <a:rPr lang="en-GB" sz="2800" baseline="-25000" dirty="0"/>
              <a:t>6</a:t>
            </a:r>
            <a:r>
              <a:rPr lang="en-GB" sz="2800" dirty="0"/>
              <a:t> verification</a:t>
            </a:r>
            <a:endParaRPr lang="en-GB" dirty="0"/>
          </a:p>
          <a:p>
            <a:pPr lvl="1"/>
            <a:r>
              <a:rPr lang="en-GB" sz="2600" dirty="0"/>
              <a:t>Product &amp; Process Holdup</a:t>
            </a:r>
          </a:p>
          <a:p>
            <a:pPr lvl="1"/>
            <a:endParaRPr lang="en-GB" sz="2600" dirty="0"/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4619F4-F418-405D-A718-7BAEFC012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269" y="1690689"/>
            <a:ext cx="3900774" cy="2900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7CD4EA-1953-4B25-9E0A-EEBBFFA08097}"/>
              </a:ext>
            </a:extLst>
          </p:cNvPr>
          <p:cNvSpPr txBox="1"/>
          <p:nvPr/>
        </p:nvSpPr>
        <p:spPr>
          <a:xfrm>
            <a:off x="7491664" y="5126514"/>
            <a:ext cx="3900774" cy="738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Uranium Cylinder Assay System (UCAS) at the </a:t>
            </a:r>
            <a:r>
              <a:rPr lang="en-US" sz="1400" dirty="0" err="1"/>
              <a:t>Rokkasho</a:t>
            </a:r>
            <a:r>
              <a:rPr lang="en-US" sz="1400" dirty="0"/>
              <a:t> Enrichment Plant with a 48Y Cylinder</a:t>
            </a:r>
          </a:p>
          <a:p>
            <a:r>
              <a:rPr lang="en-US" sz="1400" dirty="0"/>
              <a:t>Source: Miller et al., NSE 176(2014)98</a:t>
            </a:r>
          </a:p>
        </p:txBody>
      </p:sp>
    </p:spTree>
    <p:extLst>
      <p:ext uri="{BB962C8B-B14F-4D97-AF65-F5344CB8AC3E}">
        <p14:creationId xmlns:p14="http://schemas.microsoft.com/office/powerpoint/2010/main" val="244928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Nuclear and Atomic Data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7" y="2028242"/>
            <a:ext cx="7038103" cy="4307242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Physics Based </a:t>
            </a:r>
            <a:r>
              <a:rPr lang="en-GB" sz="2800" dirty="0" err="1"/>
              <a:t>Nondestructive</a:t>
            </a:r>
            <a:r>
              <a:rPr lang="en-GB" sz="2800" dirty="0"/>
              <a:t> Assay (NDA)</a:t>
            </a:r>
          </a:p>
          <a:p>
            <a:pPr lvl="1"/>
            <a:r>
              <a:rPr lang="en-US" dirty="0"/>
              <a:t>Design and Optimization of measurement systems</a:t>
            </a:r>
          </a:p>
          <a:p>
            <a:pPr lvl="1"/>
            <a:r>
              <a:rPr lang="en-US" dirty="0"/>
              <a:t>Characterization and calibration</a:t>
            </a:r>
          </a:p>
          <a:p>
            <a:pPr lvl="1"/>
            <a:r>
              <a:rPr lang="en-US" dirty="0"/>
              <a:t>Correction factors (to reference conditions)</a:t>
            </a:r>
          </a:p>
          <a:p>
            <a:pPr lvl="1"/>
            <a:r>
              <a:rPr lang="en-US" dirty="0"/>
              <a:t>Interference corrections</a:t>
            </a:r>
          </a:p>
          <a:p>
            <a:pPr lvl="1"/>
            <a:r>
              <a:rPr lang="en-US" dirty="0"/>
              <a:t>Inversion</a:t>
            </a:r>
          </a:p>
          <a:p>
            <a:r>
              <a:rPr lang="en-GB" sz="2800" dirty="0"/>
              <a:t>(α,n) Needs</a:t>
            </a:r>
            <a:endParaRPr lang="en-GB" dirty="0"/>
          </a:p>
          <a:p>
            <a:pPr lvl="1"/>
            <a:r>
              <a:rPr lang="en-GB" dirty="0"/>
              <a:t>See:  Romano et al., WANDA 2021</a:t>
            </a:r>
          </a:p>
          <a:p>
            <a:pPr lvl="1"/>
            <a:r>
              <a:rPr lang="en-GB" sz="2600" dirty="0"/>
              <a:t>Li-K, yields &amp; spectra, for </a:t>
            </a:r>
            <a:r>
              <a:rPr lang="el-GR" sz="2600" dirty="0"/>
              <a:t>α</a:t>
            </a:r>
            <a:r>
              <a:rPr lang="en-GB" sz="2600" dirty="0"/>
              <a:t>’s up to about 8 MeV</a:t>
            </a:r>
          </a:p>
          <a:p>
            <a:pPr lvl="1"/>
            <a:r>
              <a:rPr lang="en-GB" sz="2600" dirty="0"/>
              <a:t>Evaluations, Partial XS’s, Codes, Benchmarks etc.</a:t>
            </a:r>
          </a:p>
          <a:p>
            <a:pPr lvl="1"/>
            <a:r>
              <a:rPr lang="en-US" sz="2800" dirty="0"/>
              <a:t>Stopping powers not well understood</a:t>
            </a:r>
          </a:p>
          <a:p>
            <a:pPr lvl="2"/>
            <a:r>
              <a:rPr lang="en-US" sz="2400" dirty="0"/>
              <a:t>Application specific measurements are required </a:t>
            </a:r>
          </a:p>
          <a:p>
            <a:pPr lvl="2"/>
            <a:endParaRPr lang="en-GB" sz="2200" dirty="0"/>
          </a:p>
          <a:p>
            <a:pPr lvl="1"/>
            <a:endParaRPr lang="en-GB" sz="2600" dirty="0"/>
          </a:p>
          <a:p>
            <a:pPr lvl="1"/>
            <a:endParaRPr lang="en-GB" sz="2600" dirty="0"/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0C299-7DD6-4E46-98A2-D39B49DE8A7D}"/>
              </a:ext>
            </a:extLst>
          </p:cNvPr>
          <p:cNvSpPr txBox="1"/>
          <p:nvPr/>
        </p:nvSpPr>
        <p:spPr>
          <a:xfrm>
            <a:off x="8388220" y="2674609"/>
            <a:ext cx="3432157" cy="224676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For Illustration see also:</a:t>
            </a:r>
          </a:p>
          <a:p>
            <a:r>
              <a:rPr lang="en-GB" sz="1400" dirty="0"/>
              <a:t>DP Broughton, S Croft, C Romano, and A Favalli</a:t>
            </a:r>
          </a:p>
          <a:p>
            <a:r>
              <a:rPr lang="en-GB" sz="1400" dirty="0"/>
              <a:t>Sensitivity of the simulations of passive neutron emission from UF</a:t>
            </a:r>
            <a:r>
              <a:rPr lang="en-GB" sz="1400" baseline="-25000" dirty="0"/>
              <a:t>6</a:t>
            </a:r>
            <a:r>
              <a:rPr lang="en-GB" sz="1400" dirty="0"/>
              <a:t> cylinders to the uncertainties in both </a:t>
            </a:r>
            <a:r>
              <a:rPr lang="en-GB" sz="1400" baseline="30000" dirty="0"/>
              <a:t>19</a:t>
            </a:r>
            <a:r>
              <a:rPr lang="en-GB" sz="1400" dirty="0"/>
              <a:t>F(α,n) energy spectrum and thick target yield of </a:t>
            </a:r>
            <a:r>
              <a:rPr lang="en-GB" sz="1400" baseline="30000" dirty="0"/>
              <a:t>234</a:t>
            </a:r>
            <a:r>
              <a:rPr lang="en-GB" sz="1400" dirty="0"/>
              <a:t>U in UF</a:t>
            </a:r>
            <a:r>
              <a:rPr lang="en-GB" sz="1400" baseline="-25000" dirty="0"/>
              <a:t>6</a:t>
            </a:r>
            <a:endParaRPr lang="en-GB" sz="1400" dirty="0"/>
          </a:p>
          <a:p>
            <a:r>
              <a:rPr lang="en-GB" sz="1400" dirty="0"/>
              <a:t>Nuclear Instruments and Methods in Physics Research A1009(2021)165485 (8pp). 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144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37" y="522516"/>
            <a:ext cx="8437394" cy="1319624"/>
          </a:xfrm>
        </p:spPr>
        <p:txBody>
          <a:bodyPr>
            <a:normAutofit fontScale="90000"/>
          </a:bodyPr>
          <a:lstStyle/>
          <a:p>
            <a:r>
              <a:rPr lang="en-GB" dirty="0"/>
              <a:t>The Usual Equations:</a:t>
            </a:r>
            <a:br>
              <a:rPr lang="en-GB" dirty="0"/>
            </a:br>
            <a:r>
              <a:rPr lang="en-GB" dirty="0"/>
              <a:t>Atomically Mixed (Homogeneous)</a:t>
            </a:r>
            <a:br>
              <a:rPr lang="en-GB" dirty="0"/>
            </a:br>
            <a:r>
              <a:rPr lang="en-GB" dirty="0"/>
              <a:t>Continuous Slowing Down Approximation (CSDA)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7" y="2037258"/>
            <a:ext cx="6146747" cy="101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definitions of stopping power cross section, and reaction cross section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4C98E3-4481-423E-B940-B41DEA56F519}"/>
                  </a:ext>
                </a:extLst>
              </p:cNvPr>
              <p:cNvSpPr/>
              <p:nvPr/>
            </p:nvSpPr>
            <p:spPr>
              <a:xfrm>
                <a:off x="1759310" y="3056021"/>
                <a:ext cx="908133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en-GB" sz="280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en-GB" sz="2800" dirty="0"/>
                        <m:t>(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energy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loss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r>
                        <m:rPr>
                          <m:nor/>
                        </m:rPr>
                        <a:rPr lang="en-GB" sz="2800" dirty="0"/>
                        <m:t>for</m:t>
                      </m:r>
                      <m:r>
                        <m:rPr>
                          <m:nor/>
                        </m:rPr>
                        <a:rPr lang="en-GB" sz="2800" dirty="0"/>
                        <m:t> </m:t>
                      </m:r>
                      <m:r>
                        <m:rPr>
                          <m:nor/>
                        </m:rPr>
                        <a:rPr lang="el-GR" sz="2800" dirty="0"/>
                        <m:t>α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over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dx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path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length</m:t>
                      </m:r>
                      <m:r>
                        <m:rPr>
                          <m:nor/>
                        </m:rPr>
                        <a:rPr lang="en-US" sz="2800" dirty="0"/>
                        <m:t>)</m:t>
                      </m:r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14C98E3-4481-423E-B940-B41DEA56F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310" y="3056021"/>
                <a:ext cx="9081332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321A18-6995-46AA-94B4-9072B2A3BE49}"/>
                  </a:ext>
                </a:extLst>
              </p:cNvPr>
              <p:cNvSpPr/>
              <p:nvPr/>
            </p:nvSpPr>
            <p:spPr>
              <a:xfrm>
                <a:off x="1759310" y="3777856"/>
                <a:ext cx="98191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𝑑𝑌</m:t>
                    </m:r>
                    <m:r>
                      <a:rPr lang="en-GB" sz="2800" i="0">
                        <a:latin typeface="Cambria Math" panose="02040503050406030204" pitchFamily="18" charset="0"/>
                      </a:rPr>
                      <m:t>=+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800" i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800" i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2800" dirty="0"/>
                  <a:t>      (prob. of reaction for </a:t>
                </a:r>
                <a:r>
                  <a:rPr lang="el-GR" sz="2800" dirty="0"/>
                  <a:t>α</a:t>
                </a:r>
                <a:r>
                  <a:rPr lang="en-US" sz="2800" dirty="0"/>
                  <a:t> over dx path length)</a:t>
                </a:r>
                <a:endParaRPr lang="en-GB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321A18-6995-46AA-94B4-9072B2A3BE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310" y="3777856"/>
                <a:ext cx="9819163" cy="523220"/>
              </a:xfrm>
              <a:prstGeom prst="rect">
                <a:avLst/>
              </a:prstGeom>
              <a:blipFill>
                <a:blip r:embed="rId4"/>
                <a:stretch>
                  <a:fillRect t="-11628" r="-18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68107B-CE5E-42CF-B307-207886B260F0}"/>
              </a:ext>
            </a:extLst>
          </p:cNvPr>
          <p:cNvSpPr txBox="1"/>
          <p:nvPr/>
        </p:nvSpPr>
        <p:spPr>
          <a:xfrm>
            <a:off x="1189556" y="4613464"/>
            <a:ext cx="5651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are combined to give the yield equation: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27C773-2560-4F7C-BC5A-A2C4C8689F7F}"/>
                  </a:ext>
                </a:extLst>
              </p:cNvPr>
              <p:cNvSpPr/>
              <p:nvPr/>
            </p:nvSpPr>
            <p:spPr>
              <a:xfrm>
                <a:off x="3311264" y="5300738"/>
                <a:ext cx="5945667" cy="1115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800" i="0">
                          <a:latin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subSup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𝑡h𝑟𝑒𝑠</m:t>
                              </m:r>
                            </m:sub>
                          </m:sSub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GB" sz="28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GB" sz="28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GB" sz="280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27C773-2560-4F7C-BC5A-A2C4C8689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64" y="5300738"/>
                <a:ext cx="5945667" cy="1115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04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Usual Equations cont.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6" y="2049288"/>
            <a:ext cx="10272533" cy="3533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Units of Y:  10</a:t>
            </a:r>
            <a:r>
              <a:rPr lang="en-GB" sz="2800" baseline="30000" dirty="0"/>
              <a:t>-6</a:t>
            </a:r>
            <a:r>
              <a:rPr lang="en-GB" sz="2800" dirty="0"/>
              <a:t> n/</a:t>
            </a:r>
            <a:r>
              <a:rPr lang="el-GR" sz="2800" dirty="0"/>
              <a:t>α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If we use the (α,n) cross section in mb/atom, stopping power cross sections in 10</a:t>
            </a:r>
            <a:r>
              <a:rPr lang="en-US" baseline="30000" dirty="0"/>
              <a:t>-15</a:t>
            </a:r>
            <a:r>
              <a:rPr lang="en-US" dirty="0"/>
              <a:t>eV.cm</a:t>
            </a:r>
            <a:r>
              <a:rPr lang="en-US" baseline="30000" dirty="0"/>
              <a:t>2</a:t>
            </a:r>
            <a:r>
              <a:rPr lang="en-US" dirty="0"/>
              <a:t>/atom, and integrate over kinetic energy in MeV one gets the Yield in units of neutrons per 10</a:t>
            </a:r>
            <a:r>
              <a:rPr lang="en-US" baseline="30000" dirty="0"/>
              <a:t>6</a:t>
            </a:r>
            <a:r>
              <a:rPr lang="en-US" dirty="0"/>
              <a:t> α-particles, which is also a traditional unit in this application domain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86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Usual Equations cont.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7" y="2518526"/>
            <a:ext cx="6146747" cy="101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Bragg-</a:t>
            </a:r>
            <a:r>
              <a:rPr lang="en-GB" dirty="0" err="1"/>
              <a:t>Kleeman</a:t>
            </a:r>
            <a:r>
              <a:rPr lang="en-GB" dirty="0"/>
              <a:t> additivity is always assumed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CD9E291-98F9-4B4D-A83B-828181250D59}"/>
                  </a:ext>
                </a:extLst>
              </p:cNvPr>
              <p:cNvSpPr/>
              <p:nvPr/>
            </p:nvSpPr>
            <p:spPr>
              <a:xfrm>
                <a:off x="2672683" y="4470454"/>
                <a:ext cx="6377130" cy="1163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d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CD9E291-98F9-4B4D-A83B-828181250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683" y="4470454"/>
                <a:ext cx="6377130" cy="1163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78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01D1-7E5A-4679-979D-D688E6A1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Usual Equations cont.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FC3AD-6C69-478F-ACB7-0D3D97417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37" y="2434305"/>
            <a:ext cx="6146747" cy="1018763"/>
          </a:xfrm>
        </p:spPr>
        <p:txBody>
          <a:bodyPr>
            <a:noAutofit/>
          </a:bodyPr>
          <a:lstStyle/>
          <a:p>
            <a:r>
              <a:rPr lang="en-GB" dirty="0"/>
              <a:t>From the thick target integrated over angle (TT IOA) yield curve we can extract interval averaged cross sections which should be </a:t>
            </a:r>
            <a:r>
              <a:rPr lang="en-GB" u="sng" dirty="0"/>
              <a:t>independent of how they were obtained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65365871-E721-4F7C-8B00-B5A59959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8E55D-8E2A-4AFE-A61C-B5DBBB7761E7}" type="slidenum">
              <a:rPr lang="en-GB" smtClean="0"/>
              <a:pPr/>
              <a:t>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64967A-A706-4346-BDFF-202554CC27A0}"/>
                  </a:ext>
                </a:extLst>
              </p:cNvPr>
              <p:cNvSpPr/>
              <p:nvPr/>
            </p:nvSpPr>
            <p:spPr>
              <a:xfrm>
                <a:off x="6280734" y="4497700"/>
                <a:ext cx="3173305" cy="92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GB" sz="28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𝑑𝑌</m:t>
                              </m:r>
                              <m:r>
                                <a:rPr lang="en-GB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en-GB" sz="2800" i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64967A-A706-4346-BDFF-202554CC2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734" y="4497700"/>
                <a:ext cx="3173305" cy="928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41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4546A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2557</Words>
  <Application>Microsoft Office PowerPoint</Application>
  <PresentationFormat>Widescreen</PresentationFormat>
  <Paragraphs>304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Worksheet</vt:lpstr>
      <vt:lpstr>4He Stopping Cross Sections: (α,n) Yields for Nuclear Applications </vt:lpstr>
      <vt:lpstr>Outline</vt:lpstr>
      <vt:lpstr>Widespread Interest in (α,n)</vt:lpstr>
      <vt:lpstr>Safety, Security, and Safeguards:  Rest on accurate physical measurements</vt:lpstr>
      <vt:lpstr>Nuclear and Atomic Data Needs</vt:lpstr>
      <vt:lpstr>The Usual Equations: Atomically Mixed (Homogeneous) Continuous Slowing Down Approximation (CSDA)</vt:lpstr>
      <vt:lpstr>Usual Equations cont. </vt:lpstr>
      <vt:lpstr>Usual Equations cont. </vt:lpstr>
      <vt:lpstr>Usual Equations cont. </vt:lpstr>
      <vt:lpstr>Usual Equations cont. </vt:lpstr>
      <vt:lpstr>Historical F-Targets</vt:lpstr>
      <vt:lpstr>Illustration:  SP XS</vt:lpstr>
      <vt:lpstr>UF6 case</vt:lpstr>
      <vt:lpstr>For Completeness</vt:lpstr>
      <vt:lpstr>UF6 case again – Spectra Determine Instrument Response</vt:lpstr>
      <vt:lpstr>Where have workers taken stopping data from?</vt:lpstr>
      <vt:lpstr>Frustrations</vt:lpstr>
      <vt:lpstr>Ad Hoc Electronic SP scaling with atomic number Z&gt;92</vt:lpstr>
      <vt:lpstr>SP XS Methods</vt:lpstr>
      <vt:lpstr>Experimental study of 37Cl(α,n)40K reaction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 Level Enhancement Event Monitor (GLEEM)</dc:title>
  <dc:subject/>
  <dc:creator/>
  <cp:keywords/>
  <dc:description/>
  <cp:lastModifiedBy/>
  <cp:revision>29</cp:revision>
  <dcterms:created xsi:type="dcterms:W3CDTF">2020-06-05T17:03:52Z</dcterms:created>
  <dcterms:modified xsi:type="dcterms:W3CDTF">2022-02-24T13:31:38Z</dcterms:modified>
  <cp:category/>
</cp:coreProperties>
</file>