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  <p:sldMasterId id="2147483870" r:id="rId2"/>
    <p:sldMasterId id="2147484199" r:id="rId3"/>
    <p:sldMasterId id="2147484281" r:id="rId4"/>
  </p:sldMasterIdLst>
  <p:notesMasterIdLst>
    <p:notesMasterId r:id="rId14"/>
  </p:notesMasterIdLst>
  <p:sldIdLst>
    <p:sldId id="472" r:id="rId5"/>
    <p:sldId id="480" r:id="rId6"/>
    <p:sldId id="630" r:id="rId7"/>
    <p:sldId id="367" r:id="rId8"/>
    <p:sldId id="1211" r:id="rId9"/>
    <p:sldId id="542" r:id="rId10"/>
    <p:sldId id="1210" r:id="rId11"/>
    <p:sldId id="1212" r:id="rId12"/>
    <p:sldId id="3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26"/>
    <a:srgbClr val="3EBCD3"/>
    <a:srgbClr val="A54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83" autoAdjust="0"/>
    <p:restoredTop sz="94193" autoAdjust="0"/>
  </p:normalViewPr>
  <p:slideViewPr>
    <p:cSldViewPr snapToGrid="0" snapToObjects="1">
      <p:cViewPr varScale="1">
        <p:scale>
          <a:sx n="108" d="100"/>
          <a:sy n="108" d="100"/>
        </p:scale>
        <p:origin x="912" y="1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47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>
            <a:extLst>
              <a:ext uri="{FF2B5EF4-FFF2-40B4-BE49-F238E27FC236}">
                <a16:creationId xmlns:a16="http://schemas.microsoft.com/office/drawing/2014/main" id="{9205884C-EB42-D34C-9A03-3568A13A5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64927-FD71-934E-9804-838EA22CF5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D25FC40-EBCD-EA4E-8AA7-E706893D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BA26C49-3ABA-9A4D-AAA7-682F3FB90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47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>
            <a:extLst>
              <a:ext uri="{FF2B5EF4-FFF2-40B4-BE49-F238E27FC236}">
                <a16:creationId xmlns:a16="http://schemas.microsoft.com/office/drawing/2014/main" id="{1391569C-BC6B-C845-9A87-71F129F77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F21D4B-059A-0B40-BC57-33E4AFCBBB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9138" name="Rectangle 1026">
            <a:extLst>
              <a:ext uri="{FF2B5EF4-FFF2-40B4-BE49-F238E27FC236}">
                <a16:creationId xmlns:a16="http://schemas.microsoft.com/office/drawing/2014/main" id="{B608A8A3-2469-AC47-BE29-934ECF3E4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39" name="Rectangle 1027">
            <a:extLst>
              <a:ext uri="{FF2B5EF4-FFF2-40B4-BE49-F238E27FC236}">
                <a16:creationId xmlns:a16="http://schemas.microsoft.com/office/drawing/2014/main" id="{7B3A8DCC-E545-6A4E-8AF1-CA1FDF933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8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8600" y="2941863"/>
            <a:ext cx="4258582" cy="4258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2" descr="Picture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6" y="6232329"/>
            <a:ext cx="1720202" cy="55706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32386" y="505596"/>
            <a:ext cx="7937298" cy="617839"/>
          </a:xfrm>
          <a:prstGeom prst="rect">
            <a:avLst/>
          </a:prstGeom>
        </p:spPr>
        <p:txBody>
          <a:bodyPr anchor="b"/>
          <a:lstStyle>
            <a:lvl1pPr>
              <a:defRPr sz="2912"/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2388" y="1720792"/>
            <a:ext cx="4051835" cy="32466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43777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887553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3133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775106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Picture 26" descr="Pictur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2405" y="6459469"/>
            <a:ext cx="407284" cy="27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2909" y="6450041"/>
            <a:ext cx="1629562" cy="27353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4506687" y="1725952"/>
            <a:ext cx="4630965" cy="3821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2386" y="5126731"/>
            <a:ext cx="4051836" cy="420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pPr marL="0" indent="0">
              <a:buSzTx/>
              <a:buFontTx/>
              <a:buNone/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8126" y="6220544"/>
            <a:ext cx="275074" cy="271613"/>
          </a:xfrm>
          <a:prstGeom prst="rect">
            <a:avLst/>
          </a:prstGeom>
        </p:spPr>
        <p:txBody>
          <a:bodyPr/>
          <a:lstStyle>
            <a:lvl1pPr algn="r">
              <a:defRPr sz="1165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8600" y="2941863"/>
            <a:ext cx="4258582" cy="4258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22" descr="Picture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6" y="6232329"/>
            <a:ext cx="1720202" cy="55706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32386" y="505596"/>
            <a:ext cx="5774500" cy="617839"/>
          </a:xfrm>
          <a:prstGeom prst="rect">
            <a:avLst/>
          </a:prstGeom>
        </p:spPr>
        <p:txBody>
          <a:bodyPr anchor="b"/>
          <a:lstStyle>
            <a:lvl1pPr>
              <a:defRPr sz="2912"/>
            </a:lvl1pPr>
          </a:lstStyle>
          <a:p>
            <a:r>
              <a:t>Title Text</a:t>
            </a:r>
          </a:p>
        </p:txBody>
      </p:sp>
      <p:pic>
        <p:nvPicPr>
          <p:cNvPr id="115" name="Picture 26" descr="Pictur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2405" y="6459469"/>
            <a:ext cx="407284" cy="27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2909" y="6450041"/>
            <a:ext cx="1629562" cy="273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4506687" y="1725952"/>
            <a:ext cx="4630965" cy="3821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06886" y="849094"/>
            <a:ext cx="2898322" cy="2775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65">
                <a:solidFill>
                  <a:srgbClr val="C00000"/>
                </a:solidFill>
              </a:defRPr>
            </a:lvl1pPr>
            <a:lvl2pPr marL="554721" indent="-110944">
              <a:buFontTx/>
              <a:buChar char="•"/>
              <a:defRPr sz="1165">
                <a:solidFill>
                  <a:srgbClr val="C00000"/>
                </a:solidFill>
              </a:defRPr>
            </a:lvl2pPr>
            <a:lvl3pPr marL="1020686" indent="-133133">
              <a:buFontTx/>
              <a:defRPr sz="1165">
                <a:solidFill>
                  <a:srgbClr val="C00000"/>
                </a:solidFill>
              </a:defRPr>
            </a:lvl3pPr>
            <a:lvl4pPr marL="1479255" indent="-147926">
              <a:buFontTx/>
              <a:buChar char="•"/>
              <a:defRPr sz="1165">
                <a:solidFill>
                  <a:srgbClr val="C00000"/>
                </a:solidFill>
              </a:defRPr>
            </a:lvl4pPr>
            <a:lvl5pPr marL="1923032" indent="-147926">
              <a:buFontTx/>
              <a:defRPr sz="1165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106886" y="156700"/>
            <a:ext cx="2898322" cy="63200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marL="0" indent="0">
              <a:buSzTx/>
              <a:buFontTx/>
              <a:buNone/>
              <a:defRPr sz="1400" b="1"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120" name="Text Placeholder 6"/>
          <p:cNvSpPr>
            <a:spLocks noGrp="1"/>
          </p:cNvSpPr>
          <p:nvPr>
            <p:ph type="body" sz="half" idx="15"/>
          </p:nvPr>
        </p:nvSpPr>
        <p:spPr>
          <a:xfrm>
            <a:off x="318637" y="1726358"/>
            <a:ext cx="4098244" cy="3861333"/>
          </a:xfrm>
          <a:prstGeom prst="rect">
            <a:avLst/>
          </a:prstGeom>
        </p:spPr>
        <p:txBody>
          <a:bodyPr/>
          <a:lstStyle>
            <a:lvl1pPr marL="302575" indent="-302575">
              <a:defRPr>
                <a:solidFill>
                  <a:schemeClr val="accent1"/>
                </a:solidFill>
              </a:defRPr>
            </a:lvl1pPr>
          </a:lstStyle>
          <a:p>
            <a:pPr marL="342900" indent="-342900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8126" y="6220544"/>
            <a:ext cx="275074" cy="271613"/>
          </a:xfrm>
          <a:prstGeom prst="rect">
            <a:avLst/>
          </a:prstGeom>
        </p:spPr>
        <p:txBody>
          <a:bodyPr/>
          <a:lstStyle>
            <a:lvl1pPr algn="r">
              <a:defRPr sz="1165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966055"/>
            <a:ext cx="5232590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749699" y="966056"/>
            <a:ext cx="3024017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749699" y="3763625"/>
            <a:ext cx="3024017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958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193933" y="645972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72" marR="0" lvl="1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48" marR="0" lvl="2" indent="-1184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322" marR="0" lvl="3" indent="-114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94" marR="0" lvl="4" indent="-1099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68" marR="0" lvl="5" indent="-1056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642" marR="0" lvl="6" indent="-101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412" marR="0" lvl="7" indent="-971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188" marR="0" lvl="8" indent="-928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853478" y="64532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350" tIns="45675" rIns="91350" bIns="4567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pPr algn="ctr">
                <a:buSzPct val="25000"/>
              </a:pPr>
              <a:t>‹#›</a:t>
            </a:fld>
            <a:endParaRPr lang="en-US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8920" y="6467336"/>
            <a:ext cx="3917888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Applications of Nuclear Physics 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6807" y="646733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8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93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00738"/>
            <a:ext cx="166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544" y="1556792"/>
            <a:ext cx="8208912" cy="136815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67544" y="3717032"/>
            <a:ext cx="8208912" cy="14401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7544" y="5620017"/>
            <a:ext cx="4111600" cy="32926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131840" y="188640"/>
            <a:ext cx="5544616" cy="86409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67544" y="1268760"/>
            <a:ext cx="8233273" cy="28803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5363" y="3429000"/>
            <a:ext cx="8233273" cy="28803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449BB0DF-2221-D84E-A622-1BB9761398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7BEFE76A-EB8D-BC47-9923-3E3AB8E2FA4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2D0D460E-7139-474F-AB81-E84D5B4E2AE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1BF69445-D511-364F-8C9E-7C73FC01B5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281FC7E5-1CC9-8B4C-B1E0-A851EB1E233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BCB2C0F3-E1D8-254D-8F10-C5F26E0D64A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CE9CA4F0-0CA1-F54D-9BBB-74950A38CE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D7FE8C21-BEF9-114F-8377-04918D2DB83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65962E92-BC6A-AF4E-B551-0F93FB7E5E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F3B822E8-786D-224B-99A1-2B8A199969B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13AB333C-68F8-3549-9ABF-AF0CB177AC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halkboard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halkboard" charset="0"/>
              </a:defRPr>
            </a:lvl1pPr>
          </a:lstStyle>
          <a:p>
            <a:pPr>
              <a:defRPr/>
            </a:pPr>
            <a:fld id="{EC84191B-5A91-9A48-A531-588E094AC7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93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00738"/>
            <a:ext cx="166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544" y="1700808"/>
            <a:ext cx="8208912" cy="345638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7544" y="5620017"/>
            <a:ext cx="4111600" cy="32926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131840" y="188640"/>
            <a:ext cx="5544616" cy="86409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67544" y="1268760"/>
            <a:ext cx="8208912" cy="7116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15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87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14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8917" y="966055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391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641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70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331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015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249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404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76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966055"/>
            <a:ext cx="5232590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749699" y="966056"/>
            <a:ext cx="3024017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749699" y="3763625"/>
            <a:ext cx="3024017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1353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Hall A SBS, MOLLER, SoLID Experiments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9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8917" y="966055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5" y="983116"/>
            <a:ext cx="4148781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B2711F80-D508-5349-B41D-90D0FB341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AE9282E-8E46-5347-A6EE-886DEBA5B0EE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B3BF502-244D-0C48-83B2-8CCBC86A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9EA560CA-9991-F84C-9825-AF3FAE8C9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074DCEED-B121-A94A-9056-75F3BAC7A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71EA788C-3A6C-E34F-9330-ED6443F0B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03B49CCD-9BDF-1D40-96E4-E132F2FB9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2CF3AF10-B7A2-2740-9F04-620F63B22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EB8B88A3-0EF8-2E4C-B309-74C63BAB8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91AB0C19-02E9-2348-8A08-84D2C5C68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51D3D899-83BC-4B4D-9091-AA0061293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BF9EE277-45FD-C944-9797-A41AFCD21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05A40709-93E3-CD4A-9A24-9EA48EAC2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5FD933A-7355-BF4D-A583-11F89BDF4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DEF47242-4864-D449-9989-FEA3C6F3D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1D93F978-73A3-F041-BB87-63E5779A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E03A40E0-B07E-504C-BA56-7C37954F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C8FF6C8E-EA20-7349-8816-DD203ECE6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8D77368A-99F4-EB44-B4D4-80FDB0ADE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4EA7EABF-B70D-AA41-B002-5168F05D4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4E781928-88F6-394A-8D28-6119E3AB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5B09A538-59BA-EB49-BB5A-1A2175BB6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3CCF9FCD-88F6-5942-A412-36ABBA1E7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8F7013FC-B8EC-5B4E-8663-6AEA8C5F8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142FB469-95BC-854F-84CC-DA0FAA87E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0455AE11-1D98-A64B-B7CF-393869F64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7EBEC72-D842-2242-8ABD-628D51048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BF246787-20A3-8646-B879-6CDC1F1B5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854DD07A-E841-B943-B531-118D5A994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5DAF1979-C827-2E49-9876-606E52ADB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024311DC-C05B-724F-93C3-896DD8C5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CCABC57C-857C-5F43-B981-2EC9B344C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E7494184-B180-9E4F-8208-4512750E0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74A40FE2-CEDC-654D-89CC-E94DA0266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A0E9526-DE7A-514A-B562-05228A351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9F8AEFBF-A245-8547-BCF4-E1C63C5F6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69EA27C9-F1CA-BA45-9869-34BEFE4E2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9E31-2E50-EB4C-9A5E-D44176471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529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4A0320-3CB7-D142-89F8-3526D8F86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16CFD9-0B78-6B44-9591-310F4C91C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874D708-713E-2F42-AC4B-BCAB67EFA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FFD3-0F80-4741-B192-7A4CA4965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881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5E67B-A9AE-0041-B245-2236ECA33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42E8F9-9138-BA4C-8117-66D249E1E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AC63146-90EE-6146-9775-198D6B27F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47F6-5D6B-A149-BE93-CF0EEC635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25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8B14C-6A07-7641-A339-DA373F898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45C624-38E7-9A4D-B333-D9C23A1E7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22827CD-C8B0-164F-A175-834AA5FF8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A639-7F66-3241-8B04-8EE1977E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22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47526A-D94E-9840-80EA-5DB58F556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40688C7-D115-3F47-849E-F35A3F0D9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563EEBB-0AED-054D-B846-360E7F749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5145-1261-0D44-97BF-BA0EDEBB4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246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5DC666-1B33-B147-8654-453DA86B6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D80877-C5B7-B048-B9DA-A8EF09A6E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71DAC3D-A5B7-2246-9D7C-E03A65488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20D5-5EFB-3E4E-A050-FB7317A92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84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651F2F-9D32-7046-BFE4-978A899DA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676CF6-87BF-904A-948E-45D709C84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75B73BF-82AF-1445-B4C5-6A3C5CA8A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9235-4B66-304F-84CD-E9007E483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445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86694-921B-5442-B1A7-9239DCF0C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33D4C-C3BB-C346-8A85-C6E9DFE24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488D38-5223-F642-B718-F004BC2A0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D453-E4DD-B54E-95AE-9FFF7F2F9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97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F1D0C-173D-5944-844F-B9874316F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178EB3-D22B-3C46-9B67-27A87B4C6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C19807-7733-B742-A0A6-DCB6888F5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236D-2E14-EC4C-9C38-0CF9D3BDE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029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744779-17FC-9A46-BF8B-23A04564C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D02F77-EF2A-014D-8D65-7895CC811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7AEB306-C36E-C848-84F0-40F9F20FB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BECE-256D-8A4C-B196-2F4A51F39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01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8917" y="3439833"/>
            <a:ext cx="4148782" cy="290791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7" y="983116"/>
            <a:ext cx="4148782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4A9A16-9DDC-CB42-A896-232F73B5D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4F020A-D133-3B4E-9A96-DD0C999AE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C86854-0551-864C-8AC2-D2B712EC2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552F-358C-5142-A0F5-955B829DB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92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F80342-CF44-0441-8551-5D73DC7CC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5AA20E-9586-6344-A873-260E0AC59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A8D0F9-90D4-EC4E-85CD-751C470A5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0CE6-7DB9-3E42-B774-16E3F8B06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95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5A02B5-F53F-4D46-980F-A22E6E457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733BD8-9A26-C942-AE70-A9DE3D3E9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F96899-127C-A84E-9587-FC47AF44B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F1DE0-9E90-6944-B15F-274960534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6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8917" y="966055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24516" y="966055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6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6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8917" y="3439833"/>
            <a:ext cx="4148782" cy="290791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7" y="983116"/>
            <a:ext cx="4148782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23745" y="983116"/>
            <a:ext cx="4148781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8917" y="939513"/>
            <a:ext cx="4148782" cy="29079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80" y="6498150"/>
            <a:ext cx="244617" cy="241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7" y="3966758"/>
            <a:ext cx="4148782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23745" y="3966758"/>
            <a:ext cx="4148781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8919" y="240539"/>
            <a:ext cx="8464378" cy="48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8919" y="966055"/>
            <a:ext cx="8464378" cy="538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72579" y="6498151"/>
            <a:ext cx="244617" cy="24173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97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887553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defTabSz="887553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  <p:pic>
        <p:nvPicPr>
          <p:cNvPr id="5" name="Picture 6" descr="Picture 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551950" y="6407802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8"/>
          <p:cNvSpPr/>
          <p:nvPr/>
        </p:nvSpPr>
        <p:spPr>
          <a:xfrm>
            <a:off x="-12357" y="735988"/>
            <a:ext cx="9156359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4374" rIns="44374"/>
          <a:lstStyle/>
          <a:p>
            <a:pPr defTabSz="887553" hangingPunct="0"/>
            <a:endParaRPr sz="158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28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4263" r:id="rId11"/>
    <p:sldLayoutId id="2147484280" r:id="rId12"/>
  </p:sldLayoutIdLst>
  <p:transition spd="med"/>
  <p:txStyles>
    <p:titleStyle>
      <a:lvl1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875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3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1888" marR="0" indent="-221888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87853" marR="0" indent="-244076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－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58750" marR="0" indent="-271197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12700" marR="0" indent="-381371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－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23788" marR="0" indent="-348681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90080" marR="0" indent="-271197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33856" marR="0" indent="-271197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377633" marR="0" indent="-271197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21410" marR="0" indent="-271197" algn="l" defTabSz="887553" rtl="0" latinLnBrk="0">
        <a:lnSpc>
          <a:spcPct val="90000"/>
        </a:lnSpc>
        <a:spcBef>
          <a:spcPts val="971"/>
        </a:spcBef>
        <a:spcAft>
          <a:spcPts val="0"/>
        </a:spcAft>
        <a:buClrTx/>
        <a:buSzPct val="100000"/>
        <a:buFont typeface="Arial"/>
        <a:buChar char="•"/>
        <a:tabLst/>
        <a:defRPr sz="2135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43777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887553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31330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775106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18883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662660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06436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550213" algn="ctr" defTabSz="8875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70F14-AEFE-D646-978F-B69486F8BA64}" type="slidenum">
              <a:rPr lang="en-AU" alt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133381-52EF-7947-B49D-E74157EA86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3/3/22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2B2AD-8508-624F-A7CC-0F86880A99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0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66" r:id="rId12"/>
    <p:sldLayoutId id="214748427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2E1E4201-A826-F34A-9CBF-A96B1B9DB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2F5B8C-323D-234D-B5B1-18163C233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FE83DC-DD33-9044-8493-72C61A1E8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8231654-A3F1-0645-9F62-8BF8235634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06BBE466-4916-104F-AAC1-403F35346C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3DF0156-35E2-2B4F-A05D-B0AF2F21A7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0F12021-7E63-4E40-B166-F748361D4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487C4E9B-146D-B947-8241-BB96DB5A387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5B72A8DE-F218-D544-AEC7-F20CEEBC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6B422937-C86D-C34F-874B-B1BB1E467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56F03F4F-8AFD-FF47-AC3A-E807A980A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03198F67-2836-624B-9950-58293370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49F38499-6A57-B647-A533-53B5E0316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ACCCE1C4-D5B3-6249-A350-0EF3AA055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05D8CFA3-7CDA-C14E-9602-3BA44C2E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D97109BD-AC75-414D-9F7B-3D796ED7D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7AFE2A8F-0734-774F-BFAF-B7E83BF8E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550F647F-CC71-0F42-B570-E00C04687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4FA7ACC-670B-224B-BF6B-FC6E3101A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B2D951D6-9703-5145-8EB8-96CD4B73F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0A32A777-E1E6-0C4E-B7BE-574D86C60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3128426F-FDC4-204A-95B0-1680742F1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604A7D8E-9036-304F-A2D4-61AA4EB7C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870E4383-EEE1-3041-954D-C4E30FAB5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93302588-B547-E14C-9BE9-06BC08948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8C541E19-5790-9E47-A4CE-7CFD87F6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15DDF050-42BA-814D-962B-92B8C1535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3D033E93-CE21-A54C-9E3D-C91742DC2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6B91A429-3DE9-8C41-93EF-0E5D5E44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BDDAE81D-80B3-AD41-B130-F66A61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9791AA65-8091-3C44-BD32-E8517D6D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906E42CA-3DFB-0149-871A-990D0ED1C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DBF11072-7A95-3B4B-A652-707EFC63F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D98F4081-0CE3-7C4C-B96B-91C5FBC1D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AD4791DA-F7AD-F54F-BCFA-E6EB3643E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58EE148D-3630-F047-BF56-BAAA1B89F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2B71E08-4E84-8847-8919-0D333471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0ABFB55B-EB7C-224D-BDAA-BC071C35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CED03FA3-3C91-A447-BC12-E26CE921E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0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imgres?imgurl=https%3A%2F%2Fimages.squarespace-cdn.com%2Fcontent%2Fv1%2F59038f2c440243a0d4b45f4c%2F1497736089798-15IS7STNIL8F1OC84MZ8%2Fimage-asset.jpeg%3Fformat%3D1000w&amp;imgrefurl=https%3A%2F%2Fwww.tokresource.org%2Ftip-of-the-iceberg&amp;tbnid=1TPxuXhbPL9hbM&amp;vet=12ahUKEwjM6bKzoar2AhUnM1kFHfSEA6sQMygEegUIARDmAQ..i&amp;docid=Ga5rawj7CrVxiM&amp;w=1000&amp;h=563&amp;q=tip%20of%20the%20iceberg&amp;client=firefox-b-1-d&amp;ved=2ahUKEwjM6bKzoar2AhUnM1kFHfSEA6sQMygEegUIARDmAQ" TargetMode="Externa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Questions?"/>
          <p:cNvSpPr txBox="1"/>
          <p:nvPr/>
        </p:nvSpPr>
        <p:spPr>
          <a:xfrm>
            <a:off x="2431836" y="3189036"/>
            <a:ext cx="89679" cy="116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4374" rIns="44374">
            <a:spAutoFit/>
          </a:bodyPr>
          <a:lstStyle>
            <a:lvl1pPr defTabSz="457200"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</a:pPr>
            <a:endParaRPr sz="6989" kern="0" dirty="0">
              <a:solidFill>
                <a:srgbClr val="000000"/>
              </a:solidFill>
            </a:endParaRPr>
          </a:p>
        </p:txBody>
      </p:sp>
      <p:sp>
        <p:nvSpPr>
          <p:cNvPr id="554" name="Title 1"/>
          <p:cNvSpPr txBox="1">
            <a:spLocks noGrp="1"/>
          </p:cNvSpPr>
          <p:nvPr>
            <p:ph type="title"/>
          </p:nvPr>
        </p:nvSpPr>
        <p:spPr>
          <a:xfrm>
            <a:off x="266484" y="208856"/>
            <a:ext cx="8616007" cy="9039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sz="3200" b="0" dirty="0"/>
              <a:t>Data Needs </a:t>
            </a:r>
            <a:r>
              <a:rPr lang="en-US" sz="3200" b="0"/>
              <a:t>for Particle </a:t>
            </a:r>
            <a:r>
              <a:rPr lang="en-US" sz="3200" b="0" dirty="0"/>
              <a:t>Therapy</a:t>
            </a:r>
            <a:endParaRPr lang="en-US" sz="4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8322" y="1417364"/>
            <a:ext cx="6952330" cy="1128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2400" b="0" kern="0" dirty="0">
                <a:latin typeface="Arial" charset="0"/>
                <a:ea typeface="ＭＳ Ｐゴシック" charset="0"/>
                <a:cs typeface="ＭＳ Ｐゴシック" charset="0"/>
              </a:rPr>
              <a:t>Cynthia Keppel</a:t>
            </a:r>
          </a:p>
          <a:p>
            <a:pPr fontAlgn="auto"/>
            <a:r>
              <a:rPr lang="en-US" sz="2400" b="0" kern="0" dirty="0">
                <a:latin typeface="Arial" charset="0"/>
                <a:ea typeface="ＭＳ Ｐゴシック" charset="0"/>
                <a:cs typeface="ＭＳ Ｐゴシック" charset="0"/>
              </a:rPr>
              <a:t>Thomas Jefferson National Accelerator Facility</a:t>
            </a:r>
          </a:p>
          <a:p>
            <a:pPr fontAlgn="auto"/>
            <a:endParaRPr lang="en-US" sz="3600" i="1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8848" y="5542168"/>
            <a:ext cx="7001019" cy="1895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8755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dirty="0">
                <a:solidFill>
                  <a:srgbClr val="0070C0"/>
                </a:solidFill>
              </a:rPr>
              <a:t>WANDA</a:t>
            </a:r>
          </a:p>
          <a:p>
            <a:r>
              <a:rPr lang="en-US" sz="2400" b="0" i="1" kern="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March 2022</a:t>
            </a:r>
          </a:p>
          <a:p>
            <a:pPr fontAlgn="auto"/>
            <a:endParaRPr lang="en-US" sz="3600" i="1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744C0-EB6C-5341-A7ED-9935247E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70" y="2176488"/>
            <a:ext cx="6327633" cy="35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5853478" y="64532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350" tIns="45675" rIns="91350" bIns="4567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80230" y="135974"/>
            <a:ext cx="8591550" cy="646331"/>
          </a:xfrm>
          <a:prstGeom prst="rect">
            <a:avLst/>
          </a:prstGeom>
          <a:noFill/>
          <a:ln>
            <a:noFill/>
          </a:ln>
        </p:spPr>
        <p:txBody>
          <a:bodyPr wrap="square" lIns="91350" tIns="45675" rIns="91350" bIns="45675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Proton/Ion Therapy for Cancer Treatment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t="13659"/>
          <a:stretch/>
        </p:blipFill>
        <p:spPr>
          <a:xfrm>
            <a:off x="5992203" y="806887"/>
            <a:ext cx="3134867" cy="331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l="-537" t="-1419" r="50536" b="1418"/>
          <a:stretch/>
        </p:blipFill>
        <p:spPr>
          <a:xfrm>
            <a:off x="6837361" y="4046096"/>
            <a:ext cx="2265362" cy="23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358482" y="837000"/>
            <a:ext cx="5469755" cy="92332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350" tIns="45675" rIns="91350" bIns="45675" anchor="t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Radiotherapy with a 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particle accelerator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oncologists to design fine-tuned three-dimensional cancer treatment plans. 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58482" y="1697721"/>
            <a:ext cx="5768469" cy="2369880"/>
          </a:xfrm>
          <a:prstGeom prst="rect">
            <a:avLst/>
          </a:prstGeom>
          <a:noFill/>
          <a:ln>
            <a:noFill/>
          </a:ln>
        </p:spPr>
        <p:txBody>
          <a:bodyPr wrap="square" lIns="91350" tIns="45675" rIns="91350" bIns="45675" anchor="t" anchorCtr="0">
            <a:noAutofit/>
          </a:bodyPr>
          <a:lstStyle/>
          <a:p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Fundamental nuclear physics: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Bragg peak determines			proton energy loss = dose to patient</a:t>
            </a:r>
          </a:p>
          <a:p>
            <a:pPr marL="285483" indent="-285483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Enables higher precision localized treatment</a:t>
            </a:r>
          </a:p>
          <a:p>
            <a:pPr marL="285483" indent="-285483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Associated with fewer side effects due to reduced stray radiation outside the tumor region</a:t>
            </a:r>
          </a:p>
          <a:p>
            <a:pPr marL="285483" indent="-285483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physics technology to enable this includes </a:t>
            </a:r>
            <a:r>
              <a:rPr lang="en-US" sz="1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simulation, beam transport, acceleration, dose monitoring</a:t>
            </a:r>
            <a:r>
              <a:rPr lang="en-US" sz="1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i="1" u="sng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and more</a:t>
            </a:r>
            <a:r>
              <a:rPr lang="is-IS" sz="1600" i="1" u="sng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lang="en-US" sz="1600" i="1" u="sng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1480"/>
            <a:ext cx="5978895" cy="2383319"/>
          </a:xfrm>
          <a:prstGeom prst="rect">
            <a:avLst/>
          </a:prstGeom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 l="50000"/>
          <a:stretch/>
        </p:blipFill>
        <p:spPr>
          <a:xfrm>
            <a:off x="4603308" y="4074371"/>
            <a:ext cx="2265362" cy="23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30" y="4915831"/>
            <a:ext cx="712895" cy="203201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 rot="483139">
            <a:off x="2183827" y="4026105"/>
            <a:ext cx="3013447" cy="1324494"/>
          </a:xfrm>
        </p:spPr>
      </p:pic>
    </p:spTree>
    <p:extLst>
      <p:ext uri="{BB962C8B-B14F-4D97-AF65-F5344CB8AC3E}">
        <p14:creationId xmlns:p14="http://schemas.microsoft.com/office/powerpoint/2010/main" val="93046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4F75-B4FF-CF4E-B423-62C6A440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2" y="199494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b="0" dirty="0"/>
              <a:t>Proton/Ion Radiation Therapy – Range Uncertainties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B868A-E2DA-1C43-95E4-ED806186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A9B38-BF5F-D04D-B1B7-5BDCFC0AE7E9}"/>
              </a:ext>
            </a:extLst>
          </p:cNvPr>
          <p:cNvSpPr txBox="1"/>
          <p:nvPr/>
        </p:nvSpPr>
        <p:spPr>
          <a:xfrm>
            <a:off x="632033" y="919445"/>
            <a:ext cx="8215084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dirty="0"/>
              <a:t>The range in tissue is associated with considerable uncertainties caused by:</a:t>
            </a:r>
          </a:p>
          <a:p>
            <a:pPr hangingPunct="0"/>
            <a:endParaRPr lang="en-US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Imaging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dirty="0"/>
              <a:t>Patient setup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dirty="0"/>
              <a:t>Beam delivery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Dose calculation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dirty="0"/>
              <a:t>Safety margins typical 3.5% of range 1 + 1.5mm</a:t>
            </a:r>
            <a:r>
              <a:rPr lang="en-US" baseline="30000" dirty="0"/>
              <a:t>2</a:t>
            </a:r>
            <a:r>
              <a:rPr lang="en-US" dirty="0"/>
              <a:t>, up to ~12mm used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Reducing the uncertainties would allow a reduction of the treatment volume, allowing a better utilization of the advantages of protons.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53A7B-8740-F94D-89D0-D2EEB62D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3" y="4200070"/>
            <a:ext cx="5728035" cy="2570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F9057-E5D7-5441-ADFB-F1CC85816657}"/>
              </a:ext>
            </a:extLst>
          </p:cNvPr>
          <p:cNvSpPr txBox="1"/>
          <p:nvPr/>
        </p:nvSpPr>
        <p:spPr>
          <a:xfrm>
            <a:off x="6733309" y="4159014"/>
            <a:ext cx="241069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i="1" dirty="0">
                <a:solidFill>
                  <a:srgbClr val="002060"/>
                </a:solidFill>
              </a:rPr>
              <a:t>Dual energy CT for planning (Dresden/Heidelberg): saves brain tissue, optic nerves, brain stem – also higher dose delivered to target area 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19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5">
            <a:extLst>
              <a:ext uri="{FF2B5EF4-FFF2-40B4-BE49-F238E27FC236}">
                <a16:creationId xmlns:a16="http://schemas.microsoft.com/office/drawing/2014/main" id="{5183FD56-F817-7348-9D62-B4641BD5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74984"/>
            <a:ext cx="4191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(MRI </a:t>
            </a:r>
            <a:r>
              <a:rPr lang="en-US" altLang="en-US" sz="2000" dirty="0">
                <a:solidFill>
                  <a:srgbClr val="FF0080"/>
                </a:solidFill>
                <a:latin typeface="Arial"/>
              </a:rPr>
              <a:t>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PET or..)/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CT scans are performed for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simulation treatment planning.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The CT images provide the treatment information for tumor location and geometry, surrounding anatomy, and tissue density.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The CT images are used to: 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Char char="-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simulate passage of the particle beam </a:t>
            </a:r>
            <a:endParaRPr lang="en-US" altLang="en-US" sz="2000" i="1" u="sng" dirty="0">
              <a:solidFill>
                <a:srgbClr val="7030A0"/>
              </a:solidFill>
              <a:latin typeface="Arial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Char char="-"/>
              <a:tabLst/>
              <a:defRPr/>
            </a:pPr>
            <a:r>
              <a:rPr kumimoji="0" lang="en-US" alt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requires physics calibration, convert Hounsfield units to stopping power</a:t>
            </a:r>
          </a:p>
          <a:p>
            <a:pPr marL="457200" marR="0" lvl="1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- design the radiation therapy plan</a:t>
            </a:r>
          </a:p>
          <a:p>
            <a:pPr marL="457200" marR="0" lvl="1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- check alignment of patient during treatment</a:t>
            </a:r>
          </a:p>
          <a:p>
            <a:pPr marL="457200" marR="0" lvl="1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663399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	</a:t>
            </a:r>
          </a:p>
        </p:txBody>
      </p:sp>
      <p:pic>
        <p:nvPicPr>
          <p:cNvPr id="157698" name="Picture 7" descr="bodct">
            <a:extLst>
              <a:ext uri="{FF2B5EF4-FFF2-40B4-BE49-F238E27FC236}">
                <a16:creationId xmlns:a16="http://schemas.microsoft.com/office/drawing/2014/main" id="{EA46C437-0311-BE4F-8076-8D43CEA2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1905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10">
            <a:extLst>
              <a:ext uri="{FF2B5EF4-FFF2-40B4-BE49-F238E27FC236}">
                <a16:creationId xmlns:a16="http://schemas.microsoft.com/office/drawing/2014/main" id="{AF7388BD-C814-3E44-BFC6-6524008D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59300"/>
            <a:ext cx="6553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11" descr="Phillips_patient_room">
            <a:extLst>
              <a:ext uri="{FF2B5EF4-FFF2-40B4-BE49-F238E27FC236}">
                <a16:creationId xmlns:a16="http://schemas.microsoft.com/office/drawing/2014/main" id="{5293FFAE-BFC6-E443-9C1C-C51F7F38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2013"/>
            <a:ext cx="48196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9">
            <a:extLst>
              <a:ext uri="{FF2B5EF4-FFF2-40B4-BE49-F238E27FC236}">
                <a16:creationId xmlns:a16="http://schemas.microsoft.com/office/drawing/2014/main" id="{42568E75-F842-6548-BABD-674DA69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Slide Number Placeholder 1">
            <a:extLst>
              <a:ext uri="{FF2B5EF4-FFF2-40B4-BE49-F238E27FC236}">
                <a16:creationId xmlns:a16="http://schemas.microsoft.com/office/drawing/2014/main" id="{340EDCE8-382A-2446-BE63-2FEC40E4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690D6-A346-634D-B2D1-D2998272588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40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8D72-44B4-6948-ADB6-705883F8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0" y="128098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dirty="0"/>
              <a:t>Simulation Calibration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764804D-A6EF-2342-93CA-D0955B4AAA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068" r="7068"/>
          <a:stretch>
            <a:fillRect/>
          </a:stretch>
        </p:blipFill>
        <p:spPr>
          <a:xfrm>
            <a:off x="0" y="884734"/>
            <a:ext cx="3024017" cy="2584125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95027C-5621-5245-A009-C6837355E665}"/>
              </a:ext>
            </a:extLst>
          </p:cNvPr>
          <p:cNvSpPr txBox="1"/>
          <p:nvPr/>
        </p:nvSpPr>
        <p:spPr>
          <a:xfrm>
            <a:off x="3239398" y="916425"/>
            <a:ext cx="55339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dirty="0"/>
              <a:t>Calculated values sometimes chosen over physically measured results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sng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Could improve: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Tissue types and variation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Rigorous uncertainty evaluation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Distance from CT center effect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Standardization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43FADCF-F212-A246-8D22-627B697BA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041" y="3224747"/>
            <a:ext cx="7754425" cy="3633253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C1AFED-98D4-FE44-9819-1B7645C505DE}"/>
              </a:ext>
            </a:extLst>
          </p:cNvPr>
          <p:cNvSpPr txBox="1"/>
          <p:nvPr/>
        </p:nvSpPr>
        <p:spPr>
          <a:xfrm>
            <a:off x="7682051" y="4135806"/>
            <a:ext cx="1365663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Schnell et al., Oklahoma (typical example)</a:t>
            </a:r>
          </a:p>
        </p:txBody>
      </p:sp>
    </p:spTree>
    <p:extLst>
      <p:ext uri="{BB962C8B-B14F-4D97-AF65-F5344CB8AC3E}">
        <p14:creationId xmlns:p14="http://schemas.microsoft.com/office/powerpoint/2010/main" val="370448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1026">
            <a:extLst>
              <a:ext uri="{FF2B5EF4-FFF2-40B4-BE49-F238E27FC236}">
                <a16:creationId xmlns:a16="http://schemas.microsoft.com/office/drawing/2014/main" id="{11DB6354-6344-D340-8BB4-962D8061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0" y="-533400"/>
            <a:ext cx="7543800" cy="1295400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sz="3600" b="0" dirty="0">
                <a:solidFill>
                  <a:srgbClr val="800080"/>
                </a:solidFill>
                <a:cs typeface="+mj-cs"/>
              </a:rPr>
              <a:t>(</a:t>
            </a:r>
            <a:r>
              <a:rPr lang="de-DE" sz="3600" b="0" dirty="0" err="1">
                <a:solidFill>
                  <a:srgbClr val="800080"/>
                </a:solidFill>
                <a:cs typeface="+mj-cs"/>
              </a:rPr>
              <a:t>Carbon</a:t>
            </a:r>
            <a:r>
              <a:rPr lang="de-DE" sz="3600" b="0" dirty="0">
                <a:solidFill>
                  <a:srgbClr val="800080"/>
                </a:solidFill>
                <a:cs typeface="+mj-cs"/>
              </a:rPr>
              <a:t>) Ion </a:t>
            </a:r>
            <a:r>
              <a:rPr lang="de-DE" sz="3600" b="0" dirty="0" err="1">
                <a:solidFill>
                  <a:srgbClr val="800080"/>
                </a:solidFill>
                <a:cs typeface="+mj-cs"/>
              </a:rPr>
              <a:t>Therapy</a:t>
            </a:r>
            <a:endParaRPr lang="de-DE" sz="4300" b="0" dirty="0">
              <a:cs typeface="+mj-cs"/>
            </a:endParaRPr>
          </a:p>
        </p:txBody>
      </p:sp>
      <p:pic>
        <p:nvPicPr>
          <p:cNvPr id="218114" name="Picture 1027" descr="Snapshot 2009-05-02 00-47-37">
            <a:extLst>
              <a:ext uri="{FF2B5EF4-FFF2-40B4-BE49-F238E27FC236}">
                <a16:creationId xmlns:a16="http://schemas.microsoft.com/office/drawing/2014/main" id="{853502DB-17C3-604B-ACA4-D60F54CB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540500"/>
            <a:ext cx="5994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1028" descr="Snapshot 2009-05-02 00-44-36">
            <a:extLst>
              <a:ext uri="{FF2B5EF4-FFF2-40B4-BE49-F238E27FC236}">
                <a16:creationId xmlns:a16="http://schemas.microsoft.com/office/drawing/2014/main" id="{6204FCED-0E82-044F-84D2-6B1D8C7F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735013"/>
            <a:ext cx="4759325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6" name="Text Box 1029">
            <a:extLst>
              <a:ext uri="{FF2B5EF4-FFF2-40B4-BE49-F238E27FC236}">
                <a16:creationId xmlns:a16="http://schemas.microsoft.com/office/drawing/2014/main" id="{24D91840-CF4D-1343-9A8D-73620EA33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49325"/>
            <a:ext cx="44958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Heavier particles have a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higher RBE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making them more effective at treating tumors with an anoxic core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high energies, nuclear fragmentation plays increasing role with heavier ions - secondary particle tail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RBE higher for proximal dose as well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>
                <a:solidFill>
                  <a:srgbClr val="7030A0"/>
                </a:solidFill>
                <a:latin typeface="Arial" panose="020B0604020202020204" pitchFamily="34" charset="0"/>
              </a:rPr>
              <a:t>But, are effects from proximal dose same as from primary beam?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 typeface="System Font Regular"/>
              <a:buChar char="-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Also combined along path as energy is lost, increasing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8117" name="Slide Number Placeholder 1">
            <a:extLst>
              <a:ext uri="{FF2B5EF4-FFF2-40B4-BE49-F238E27FC236}">
                <a16:creationId xmlns:a16="http://schemas.microsoft.com/office/drawing/2014/main" id="{D2D6C04F-FDEF-7D42-8E27-54E50675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A8819-7A77-6B42-AEA4-55D60D119A85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33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97" y="192266"/>
            <a:ext cx="8464378" cy="487490"/>
          </a:xfrm>
        </p:spPr>
        <p:txBody>
          <a:bodyPr/>
          <a:lstStyle/>
          <a:p>
            <a:r>
              <a:rPr lang="en-US" dirty="0"/>
              <a:t>Proton Therapy dose beyond Bragg peak - neutrons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6735A-5D31-8E4B-8DCF-C0CC2AC670C5}"/>
              </a:ext>
            </a:extLst>
          </p:cNvPr>
          <p:cNvSpPr/>
          <p:nvPr/>
        </p:nvSpPr>
        <p:spPr>
          <a:xfrm>
            <a:off x="4541108" y="880946"/>
            <a:ext cx="221857" cy="107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B74BB5-D1B6-AD4D-A457-177E40461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7FB17-3FAC-4742-9E02-C68008AD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7" y="988357"/>
            <a:ext cx="4749969" cy="4982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0F018B-B7A2-2149-875F-34707FC3B3A8}"/>
              </a:ext>
            </a:extLst>
          </p:cNvPr>
          <p:cNvSpPr txBox="1"/>
          <p:nvPr/>
        </p:nvSpPr>
        <p:spPr>
          <a:xfrm>
            <a:off x="95002" y="6094675"/>
            <a:ext cx="554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Matsuzaki</a:t>
            </a:r>
            <a:r>
              <a:rPr lang="en-US" dirty="0"/>
              <a:t> et al., </a:t>
            </a:r>
            <a:r>
              <a:rPr lang="en-US" dirty="0" err="1"/>
              <a:t>Radiol</a:t>
            </a:r>
            <a:r>
              <a:rPr lang="en-US" dirty="0"/>
              <a:t>. Phys. Technol., 2010 Jan., 3(1) 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2546E-7683-8645-BA76-E4B4ED41D725}"/>
              </a:ext>
            </a:extLst>
          </p:cNvPr>
          <p:cNvSpPr txBox="1"/>
          <p:nvPr/>
        </p:nvSpPr>
        <p:spPr>
          <a:xfrm>
            <a:off x="5735782" y="1500036"/>
            <a:ext cx="29335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Neutrons continue beyond Bragg peak</a:t>
            </a:r>
          </a:p>
          <a:p>
            <a:endParaRPr lang="en-US" sz="2000" dirty="0"/>
          </a:p>
          <a:p>
            <a:r>
              <a:rPr lang="en-US" sz="2000" dirty="0"/>
              <a:t>Higher RBE, how do they contribute to RBE (energy dependence?)</a:t>
            </a:r>
          </a:p>
          <a:p>
            <a:endParaRPr lang="en-US" sz="2000" dirty="0"/>
          </a:p>
          <a:p>
            <a:r>
              <a:rPr lang="en-US" sz="2000" dirty="0"/>
              <a:t>Production across total beam delivery </a:t>
            </a:r>
          </a:p>
          <a:p>
            <a:endParaRPr lang="en-US" sz="2000" dirty="0"/>
          </a:p>
          <a:p>
            <a:r>
              <a:rPr lang="en-US" sz="2000" dirty="0"/>
              <a:t>Basically only simulation studies</a:t>
            </a:r>
          </a:p>
          <a:p>
            <a:endParaRPr lang="en-US" sz="2000" dirty="0"/>
          </a:p>
          <a:p>
            <a:r>
              <a:rPr lang="en-US" sz="2000" i="1" dirty="0">
                <a:solidFill>
                  <a:srgbClr val="0070C0"/>
                </a:solidFill>
              </a:rPr>
              <a:t>Incorporate into treatment planning?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2B0BE1-391B-7D49-ACD0-14B6F2A61BC3}"/>
              </a:ext>
            </a:extLst>
          </p:cNvPr>
          <p:cNvCxnSpPr>
            <a:cxnSpLocks/>
          </p:cNvCxnSpPr>
          <p:nvPr/>
        </p:nvCxnSpPr>
        <p:spPr>
          <a:xfrm flipH="1">
            <a:off x="3966359" y="1876301"/>
            <a:ext cx="1769423" cy="20437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9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3486-8594-514C-97EF-98B4DF95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0" y="202108"/>
            <a:ext cx="8464378" cy="487490"/>
          </a:xfrm>
        </p:spPr>
        <p:txBody>
          <a:bodyPr/>
          <a:lstStyle/>
          <a:p>
            <a:r>
              <a:rPr lang="en-US" dirty="0"/>
              <a:t>Dose Delivery Verification and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0BD6-0C38-EB4A-8BAD-3F99BC00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721" y="866603"/>
            <a:ext cx="5403271" cy="2173480"/>
          </a:xfrm>
        </p:spPr>
        <p:txBody>
          <a:bodyPr/>
          <a:lstStyle/>
          <a:p>
            <a:r>
              <a:rPr lang="en-US" dirty="0"/>
              <a:t>In vivo range verification fist step (</a:t>
            </a:r>
            <a:r>
              <a:rPr lang="en-US" dirty="0">
                <a:solidFill>
                  <a:srgbClr val="7030A0"/>
                </a:solidFill>
              </a:rPr>
              <a:t>PET imaging</a:t>
            </a:r>
            <a:r>
              <a:rPr lang="en-US" dirty="0"/>
              <a:t>, prompt gamma,..)</a:t>
            </a:r>
          </a:p>
          <a:p>
            <a:r>
              <a:rPr lang="en-US" dirty="0"/>
              <a:t>On board, full dose validation in the future?</a:t>
            </a:r>
          </a:p>
          <a:p>
            <a:r>
              <a:rPr lang="en-US" dirty="0"/>
              <a:t>Use for adaptive planning?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552BB-C457-EA49-9E11-EA6CD266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2" y="866603"/>
            <a:ext cx="3107360" cy="1728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C74BD2-B72C-A24A-98E5-6FB1E7F7A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" y="2925075"/>
            <a:ext cx="3191308" cy="1773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7AFDA3-A95A-9C4D-8BC9-E15916D05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4" y="5047435"/>
            <a:ext cx="3191245" cy="1774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31DF26-00E1-B040-9532-AF9D6D0C4712}"/>
              </a:ext>
            </a:extLst>
          </p:cNvPr>
          <p:cNvSpPr txBox="1"/>
          <p:nvPr/>
        </p:nvSpPr>
        <p:spPr>
          <a:xfrm>
            <a:off x="143782" y="2587225"/>
            <a:ext cx="31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 beam delivery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17088-465C-CE40-AC0A-C30F5C022674}"/>
              </a:ext>
            </a:extLst>
          </p:cNvPr>
          <p:cNvSpPr txBox="1"/>
          <p:nvPr/>
        </p:nvSpPr>
        <p:spPr>
          <a:xfrm>
            <a:off x="122404" y="4693425"/>
            <a:ext cx="31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Excitement of C, O, N,…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18297-9F9E-804D-A3EC-EC105EA44B3D}"/>
              </a:ext>
            </a:extLst>
          </p:cNvPr>
          <p:cNvSpPr txBox="1"/>
          <p:nvPr/>
        </p:nvSpPr>
        <p:spPr>
          <a:xfrm>
            <a:off x="3669475" y="3621974"/>
            <a:ext cx="4595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Intensity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Beam luminosity (known)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Abundance of element (patient specific)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Type of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Rate of Excitation and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Rate of decay – leverage this?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E139E7-EEB2-D148-B6B0-CA385F7C193A}"/>
              </a:ext>
            </a:extLst>
          </p:cNvPr>
          <p:cNvCxnSpPr>
            <a:cxnSpLocks/>
          </p:cNvCxnSpPr>
          <p:nvPr/>
        </p:nvCxnSpPr>
        <p:spPr>
          <a:xfrm flipH="1">
            <a:off x="3075711" y="3915592"/>
            <a:ext cx="593764" cy="11209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6733" y="133662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i="1" dirty="0"/>
              <a:t>Summary: Just touched on a couple areas…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E1C93C-5050-FC42-8F10-D22D4F119D13}" type="slidenum">
              <a:rPr lang="en-US">
                <a:solidFill>
                  <a:srgbClr val="000000"/>
                </a:solidFill>
              </a:rPr>
              <a:pPr defTabSz="685800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36DA4-8A7D-7340-9790-79E257B8F38D}"/>
              </a:ext>
            </a:extLst>
          </p:cNvPr>
          <p:cNvSpPr txBox="1"/>
          <p:nvPr/>
        </p:nvSpPr>
        <p:spPr>
          <a:xfrm>
            <a:off x="237506" y="973777"/>
            <a:ext cx="8039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Improved data and/or data modeling could improve treatment planning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 range uncertainty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Improved stopping power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secondary production (and associated dose/RBE)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Facilitate range verification now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Full dose image reconstruction In future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Adaptive planning</a:t>
            </a:r>
          </a:p>
        </p:txBody>
      </p:sp>
      <p:pic>
        <p:nvPicPr>
          <p:cNvPr id="2052" name="Picture 4" descr="Tip of the iceberg — TOK RESOURCE.ORG">
            <a:hlinkClick r:id="rId2"/>
            <a:extLst>
              <a:ext uri="{FF2B5EF4-FFF2-40B4-BE49-F238E27FC236}">
                <a16:creationId xmlns:a16="http://schemas.microsoft.com/office/drawing/2014/main" id="{473C7496-DF8E-2C4E-9681-FF0F7B4A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56" y="4390097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42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halkboard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halkboard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JeffersonLabPPT_standard</Template>
  <TotalTime>13051</TotalTime>
  <Words>551</Words>
  <Application>Microsoft Macintosh PowerPoint</Application>
  <PresentationFormat>On-screen Show (4:3)</PresentationFormat>
  <Paragraphs>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ＭＳ Ｐゴシック</vt:lpstr>
      <vt:lpstr>PingFangSC-Regular</vt:lpstr>
      <vt:lpstr>Arial</vt:lpstr>
      <vt:lpstr>Calibri</vt:lpstr>
      <vt:lpstr>Chalkboard</vt:lpstr>
      <vt:lpstr>Courier New</vt:lpstr>
      <vt:lpstr>EB Garamond</vt:lpstr>
      <vt:lpstr>Helvetica</vt:lpstr>
      <vt:lpstr>System Font Regular</vt:lpstr>
      <vt:lpstr>Times New Roman</vt:lpstr>
      <vt:lpstr>Verdana</vt:lpstr>
      <vt:lpstr>Wingdings</vt:lpstr>
      <vt:lpstr>4_Office Theme</vt:lpstr>
      <vt:lpstr>Custom Design</vt:lpstr>
      <vt:lpstr>Office Theme</vt:lpstr>
      <vt:lpstr>Network</vt:lpstr>
      <vt:lpstr>Data Needs for Particle Therapy</vt:lpstr>
      <vt:lpstr>PowerPoint Presentation</vt:lpstr>
      <vt:lpstr>Proton/Ion Radiation Therapy – Range Uncertainties</vt:lpstr>
      <vt:lpstr>PowerPoint Presentation</vt:lpstr>
      <vt:lpstr>Simulation Calibration</vt:lpstr>
      <vt:lpstr>(Carbon) Ion Therapy</vt:lpstr>
      <vt:lpstr>Proton Therapy dose beyond Bragg peak - neutrons</vt:lpstr>
      <vt:lpstr>Dose Delivery Verification and Planning</vt:lpstr>
      <vt:lpstr>Summary: Just touched on a couple areas…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Hansen</dc:creator>
  <cp:lastModifiedBy>Cynthia (Thia) Keppel</cp:lastModifiedBy>
  <cp:revision>345</cp:revision>
  <cp:lastPrinted>2021-06-22T16:49:07Z</cp:lastPrinted>
  <dcterms:created xsi:type="dcterms:W3CDTF">2017-10-13T11:57:52Z</dcterms:created>
  <dcterms:modified xsi:type="dcterms:W3CDTF">2022-03-03T15:36:58Z</dcterms:modified>
</cp:coreProperties>
</file>