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5" r:id="rId3"/>
  </p:sldMasterIdLst>
  <p:notesMasterIdLst>
    <p:notesMasterId r:id="rId15"/>
  </p:notesMasterIdLst>
  <p:sldIdLst>
    <p:sldId id="272" r:id="rId4"/>
    <p:sldId id="839" r:id="rId5"/>
    <p:sldId id="835" r:id="rId6"/>
    <p:sldId id="840" r:id="rId7"/>
    <p:sldId id="834" r:id="rId8"/>
    <p:sldId id="836" r:id="rId9"/>
    <p:sldId id="838" r:id="rId10"/>
    <p:sldId id="841" r:id="rId11"/>
    <p:sldId id="842" r:id="rId12"/>
    <p:sldId id="831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FA5"/>
    <a:srgbClr val="FF9900"/>
    <a:srgbClr val="1E0EB2"/>
    <a:srgbClr val="22BACE"/>
    <a:srgbClr val="18B8D8"/>
    <a:srgbClr val="05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5D68E-A765-4C3E-9B84-00F9611FC4B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3CD3-A865-4CD0-B0C0-C42DE192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7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9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Relationship Id="rId9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6426100"/>
            <a:ext cx="12192000" cy="4319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38100" dir="16200000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113789" y="1"/>
            <a:ext cx="4094672" cy="6426099"/>
          </a:xfrm>
          <a:prstGeom prst="rect">
            <a:avLst/>
          </a:prstGeom>
          <a:gradFill>
            <a:gsLst>
              <a:gs pos="0">
                <a:srgbClr val="005233"/>
              </a:gs>
              <a:gs pos="50000">
                <a:srgbClr val="00784A"/>
              </a:gs>
              <a:gs pos="100000">
                <a:srgbClr val="00905A"/>
              </a:gs>
            </a:gsLst>
            <a:lin ang="8100000" scaled="0"/>
          </a:gradFill>
          <a:ln>
            <a:noFill/>
          </a:ln>
          <a:effectLst>
            <a:outerShdw blurRad="127000" dist="38100" dir="10800000" algn="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269704" y="179738"/>
            <a:ext cx="5546896" cy="877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86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269705" y="1761403"/>
            <a:ext cx="4340396" cy="4247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21" name="Shape 21" descr="New_DOE_Logo_Color_042808.png"/>
          <p:cNvPicPr preferRelativeResize="0"/>
          <p:nvPr/>
        </p:nvPicPr>
        <p:blipFill rotWithShape="1">
          <a:blip r:embed="rId2">
            <a:alphaModFix/>
          </a:blip>
          <a:srcRect l="-1" t="-11082" r="-3674" b="-11082"/>
          <a:stretch/>
        </p:blipFill>
        <p:spPr>
          <a:xfrm>
            <a:off x="404557" y="6437975"/>
            <a:ext cx="1889753" cy="4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936" y="6485683"/>
            <a:ext cx="3206496" cy="30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 l="20925" b="6293"/>
          <a:stretch/>
        </p:blipFill>
        <p:spPr>
          <a:xfrm>
            <a:off x="8113790" y="283"/>
            <a:ext cx="4100213" cy="642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0711" y="660860"/>
            <a:ext cx="6168375" cy="466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4">
            <a:alphaModFix/>
          </a:blip>
          <a:srcRect l="20925" b="6293"/>
          <a:stretch/>
        </p:blipFill>
        <p:spPr>
          <a:xfrm>
            <a:off x="8113790" y="283"/>
            <a:ext cx="4100213" cy="642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0711" y="660860"/>
            <a:ext cx="6168375" cy="466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04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47" y="244004"/>
            <a:ext cx="11504904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4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28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7573075" y="3"/>
            <a:ext cx="4618925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7169686" y="3"/>
            <a:ext cx="169704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6210126" y="868053"/>
            <a:ext cx="6858002" cy="5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8224" y="235946"/>
            <a:ext cx="5546896" cy="386644"/>
          </a:xfrm>
        </p:spPr>
        <p:txBody>
          <a:bodyPr/>
          <a:lstStyle>
            <a:lvl1pPr algn="l"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68226" y="1761403"/>
            <a:ext cx="4340396" cy="75713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81514" y="6313045"/>
            <a:ext cx="16337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750" b="0" dirty="0">
                <a:solidFill>
                  <a:schemeClr val="tx2"/>
                </a:solidFill>
              </a:rPr>
            </a:br>
            <a:r>
              <a:rPr lang="en-US" sz="75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225" y="811971"/>
            <a:ext cx="2869699" cy="2152275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671" y="1402065"/>
            <a:ext cx="2491336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361" y="2715753"/>
            <a:ext cx="2220539" cy="1665404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192" y="2839998"/>
            <a:ext cx="1900856" cy="1386314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8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2" y="236982"/>
            <a:ext cx="11515053" cy="386644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2044" indent="-166688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37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47" y="244004"/>
            <a:ext cx="11504904" cy="3866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80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70547" y="177803"/>
            <a:ext cx="10972800" cy="4693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5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5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5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5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3429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5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6858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5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0287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5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3716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5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3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7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70547" y="177801"/>
            <a:ext cx="10972800" cy="4693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23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234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038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7573075" y="1"/>
            <a:ext cx="4618925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7169685" y="1"/>
            <a:ext cx="169704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534150" y="-534659"/>
            <a:ext cx="3519399" cy="45880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6210126" y="868053"/>
            <a:ext cx="6858002" cy="5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8224" y="235946"/>
            <a:ext cx="5546896" cy="484748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68225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81513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8240890" y="66"/>
            <a:ext cx="3938061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225" y="811970"/>
            <a:ext cx="2869699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671" y="1402065"/>
            <a:ext cx="2491336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361" y="2715753"/>
            <a:ext cx="2220539" cy="1665404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192" y="2839998"/>
            <a:ext cx="1900856" cy="1386314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4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80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23698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54" y="1402417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554" y="2227999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657" y="1402417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657" y="2227999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1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7169685" y="0"/>
            <a:ext cx="1648884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237744"/>
            <a:ext cx="5215853" cy="877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8286045" y="66"/>
            <a:ext cx="3905955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26100"/>
            <a:ext cx="12192000" cy="4319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18900000" algn="bl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57936" y="6485683"/>
            <a:ext cx="3206496" cy="30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70547" y="177801"/>
            <a:ext cx="10972800" cy="4693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262080" y="1291787"/>
            <a:ext cx="10972800" cy="195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0188" marR="0" lvl="0" indent="-5238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25475" marR="0" lvl="1" indent="-13017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-114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44588" marR="0" lvl="3" indent="-650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482725" marR="0" lvl="4" indent="-1111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flipH="1">
            <a:off x="30261" y="6688586"/>
            <a:ext cx="280401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 sz="800" kern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t>‹#›</a:t>
            </a:fld>
            <a:endParaRPr lang="en-US" sz="800" kern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288164" y="6633485"/>
            <a:ext cx="3860800" cy="182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800" kern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NP Comparative Review 2013</a:t>
            </a:r>
          </a:p>
        </p:txBody>
      </p:sp>
    </p:spTree>
    <p:extLst>
      <p:ext uri="{BB962C8B-B14F-4D97-AF65-F5344CB8AC3E}">
        <p14:creationId xmlns:p14="http://schemas.microsoft.com/office/powerpoint/2010/main" val="28342782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8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534150" y="-534659"/>
            <a:ext cx="3519399" cy="458803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8224" y="237744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8224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759884" y="-2814638"/>
            <a:ext cx="33867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005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8224" y="237744"/>
            <a:ext cx="11504904" cy="3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8224" y="1508763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759884" y="-2814638"/>
            <a:ext cx="33867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7124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9pPr>
    </p:titleStyle>
    <p:bodyStyle>
      <a:lvl1pPr marL="172641" indent="-172641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9106" indent="-2095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264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58441" indent="-12977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044" indent="-166688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fif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0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3153"/>
            <a:ext cx="7200899" cy="877163"/>
          </a:xfrm>
        </p:spPr>
        <p:txBody>
          <a:bodyPr/>
          <a:lstStyle/>
          <a:p>
            <a:pPr algn="ctr"/>
            <a:r>
              <a:rPr lang="en-US" sz="2000" dirty="0"/>
              <a:t>Beta-strength function, reactor decay heat </a:t>
            </a:r>
            <a:br>
              <a:rPr lang="en-US" sz="2000" dirty="0"/>
            </a:br>
            <a:r>
              <a:rPr lang="en-US" sz="2000" dirty="0"/>
              <a:t>and anti-neutrino properties </a:t>
            </a:r>
            <a:br>
              <a:rPr lang="en-US" sz="2000" dirty="0"/>
            </a:br>
            <a:r>
              <a:rPr lang="en-US" sz="2000" dirty="0"/>
              <a:t>from total absorption spectroscopy of fission fragments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7409"/>
            <a:ext cx="6542843" cy="817609"/>
          </a:xfrm>
        </p:spPr>
        <p:txBody>
          <a:bodyPr/>
          <a:lstStyle/>
          <a:p>
            <a:pPr algn="ctr"/>
            <a:r>
              <a:rPr lang="en-US" sz="1800" dirty="0"/>
              <a:t>Krzysztof P. Rykaczewski (Physics Division ORNL)</a:t>
            </a:r>
          </a:p>
          <a:p>
            <a:pPr algn="ctr"/>
            <a:endParaRPr lang="en-US" sz="1400" dirty="0"/>
          </a:p>
        </p:txBody>
      </p:sp>
      <p:pic>
        <p:nvPicPr>
          <p:cNvPr id="5" name="Picture 4" descr="C:\Users\mzw\Desktop\12-IMG_1354-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1320"/>
          <a:stretch>
            <a:fillRect/>
          </a:stretch>
        </p:blipFill>
        <p:spPr bwMode="auto">
          <a:xfrm>
            <a:off x="134454" y="2603355"/>
            <a:ext cx="2493552" cy="215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90617" y="4944363"/>
            <a:ext cx="825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This FOA 18-1903 project focused on new studies with ORNL’s 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Modular Total Absorption Spectrometer (MTAS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) at the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ANL’s CARIBU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facility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providing well separated beams of </a:t>
            </a:r>
            <a:r>
              <a:rPr lang="en-US" sz="16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252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Cf fission fragments.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Evaluated data → NNDC at BNL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Many important contributors: ANL, UTK, LSU, Warsaw, TN Tech, LLNL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25153-74C7-4BB4-8671-E33511925B2A}"/>
              </a:ext>
            </a:extLst>
          </p:cNvPr>
          <p:cNvSpPr txBox="1"/>
          <p:nvPr/>
        </p:nvSpPr>
        <p:spPr>
          <a:xfrm>
            <a:off x="-126181" y="1405925"/>
            <a:ext cx="679520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4-year project, from Nov. 2018, funded  by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the DOE Nuclear Data Program following FOA LAB 18-1903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ORNL effort $ 1314 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CB376-8BB5-4893-996A-CDA3B2F72737}"/>
              </a:ext>
            </a:extLst>
          </p:cNvPr>
          <p:cNvSpPr txBox="1"/>
          <p:nvPr/>
        </p:nvSpPr>
        <p:spPr>
          <a:xfrm>
            <a:off x="2795735" y="6334125"/>
            <a:ext cx="374710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WANDA 2022, March 4th,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36B13-2BC9-4167-9AF9-5BE0FB643AC3}"/>
              </a:ext>
            </a:extLst>
          </p:cNvPr>
          <p:cNvSpPr txBox="1"/>
          <p:nvPr/>
        </p:nvSpPr>
        <p:spPr>
          <a:xfrm>
            <a:off x="115404" y="2599637"/>
            <a:ext cx="1274709" cy="3416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Oak Ridge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8A53996-257B-4F3C-8CCA-728988C02C1E}"/>
              </a:ext>
            </a:extLst>
          </p:cNvPr>
          <p:cNvSpPr/>
          <p:nvPr/>
        </p:nvSpPr>
        <p:spPr>
          <a:xfrm>
            <a:off x="2727180" y="3632046"/>
            <a:ext cx="552450" cy="341632"/>
          </a:xfrm>
          <a:prstGeom prst="rightArrow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01BB17-57C5-4279-8D45-6EDA444ADD0E}"/>
              </a:ext>
            </a:extLst>
          </p:cNvPr>
          <p:cNvGrpSpPr/>
          <p:nvPr/>
        </p:nvGrpSpPr>
        <p:grpSpPr>
          <a:xfrm>
            <a:off x="3305301" y="2584671"/>
            <a:ext cx="3568902" cy="2165400"/>
            <a:chOff x="3305301" y="2584671"/>
            <a:chExt cx="3568902" cy="2165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B53686-65AC-4EDB-A2F4-D58904CEF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6500" y="2599637"/>
              <a:ext cx="3557703" cy="21504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03F206-D316-4D77-8D5B-5E5B6FEE5635}"/>
                </a:ext>
              </a:extLst>
            </p:cNvPr>
            <p:cNvSpPr txBox="1"/>
            <p:nvPr/>
          </p:nvSpPr>
          <p:spPr>
            <a:xfrm>
              <a:off x="3305301" y="2584671"/>
              <a:ext cx="1056701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Argonne</a:t>
              </a:r>
            </a:p>
          </p:txBody>
        </p:sp>
        <p:pic>
          <p:nvPicPr>
            <p:cNvPr id="11" name="Picture 10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29A933D5-12E7-404B-AB2A-44D40B5F1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740" y="3973678"/>
              <a:ext cx="597615" cy="776393"/>
            </a:xfrm>
            <a:prstGeom prst="rect">
              <a:avLst/>
            </a:prstGeom>
          </p:spPr>
        </p:pic>
      </p:grpSp>
      <p:pic>
        <p:nvPicPr>
          <p:cNvPr id="15" name="Picture 1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3623904-F6DD-468A-920F-3C202381A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73678"/>
            <a:ext cx="776393" cy="7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0D7F0-2DD5-4A91-A47C-28A6EC35990C}"/>
              </a:ext>
            </a:extLst>
          </p:cNvPr>
          <p:cNvSpPr txBox="1"/>
          <p:nvPr/>
        </p:nvSpPr>
        <p:spPr>
          <a:xfrm>
            <a:off x="-174595" y="0"/>
            <a:ext cx="1236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The final frontier for MTAS studies of reactor anti-neutrino properties.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BAFE2-55A4-4794-8AE4-524042D512E3}"/>
              </a:ext>
            </a:extLst>
          </p:cNvPr>
          <p:cNvSpPr txBox="1"/>
          <p:nvPr/>
        </p:nvSpPr>
        <p:spPr>
          <a:xfrm>
            <a:off x="0" y="4184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beta decay properties depends on the character of beta transition, is it allowed or first forbidden non-unique/unique. The first forbidden transitions are abundant in the decay of reactor made fission products. Individual shape factors for beta energy spectra are planned to be measured using a novel </a:t>
            </a:r>
            <a:r>
              <a:rPr lang="en-US" dirty="0" err="1"/>
              <a:t>phoswich</a:t>
            </a:r>
            <a:r>
              <a:rPr lang="en-US" dirty="0"/>
              <a:t> </a:t>
            </a:r>
            <a:r>
              <a:rPr lang="en-US" b="1" dirty="0"/>
              <a:t>Beta</a:t>
            </a:r>
            <a:r>
              <a:rPr lang="en-US" dirty="0"/>
              <a:t> </a:t>
            </a:r>
            <a:r>
              <a:rPr lang="en-US" b="1" dirty="0"/>
              <a:t>Spectrum Module (BSM) </a:t>
            </a:r>
            <a:r>
              <a:rPr lang="en-US" dirty="0"/>
              <a:t>in coincidence with </a:t>
            </a:r>
            <a:r>
              <a:rPr lang="en-US" b="1" dirty="0"/>
              <a:t>over 98% efficient MTAS.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D74F8-E63E-49E2-8AD9-B534FC42611B}"/>
              </a:ext>
            </a:extLst>
          </p:cNvPr>
          <p:cNvSpPr txBox="1"/>
          <p:nvPr/>
        </p:nvSpPr>
        <p:spPr>
          <a:xfrm>
            <a:off x="136803" y="5270630"/>
            <a:ext cx="12055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select a particular beta transition by gating on the </a:t>
            </a:r>
            <a:r>
              <a:rPr lang="el-GR" dirty="0"/>
              <a:t>β</a:t>
            </a:r>
            <a:r>
              <a:rPr lang="en-US" dirty="0"/>
              <a:t>-fed level energy detected in  MTAS using pure </a:t>
            </a:r>
            <a:r>
              <a:rPr lang="en-US" dirty="0" err="1"/>
              <a:t>Caribu</a:t>
            </a:r>
            <a:r>
              <a:rPr lang="en-US" dirty="0"/>
              <a:t> beams selected with a help of MRTOF (</a:t>
            </a:r>
            <a:r>
              <a:rPr lang="en-US" i="1" dirty="0"/>
              <a:t>application by</a:t>
            </a:r>
            <a:r>
              <a:rPr lang="en-US" b="1" i="1" dirty="0"/>
              <a:t> Rasco et al.,  for FOA 2440).</a:t>
            </a:r>
          </a:p>
          <a:p>
            <a:r>
              <a:rPr lang="en-US" b="1" i="1" dirty="0"/>
              <a:t>Ruland, Febbraro, Rasco, King ….  demonstration beam time by Rasco et al approved at ANL</a:t>
            </a:r>
          </a:p>
          <a:p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CD445-5935-43D0-815E-7AE8C36381CC}"/>
              </a:ext>
            </a:extLst>
          </p:cNvPr>
          <p:cNvSpPr txBox="1"/>
          <p:nvPr/>
        </p:nvSpPr>
        <p:spPr>
          <a:xfrm>
            <a:off x="310291" y="6516368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D7F14-7C43-4926-BDEB-FA6065CB5684}"/>
              </a:ext>
            </a:extLst>
          </p:cNvPr>
          <p:cNvSpPr/>
          <p:nvPr/>
        </p:nvSpPr>
        <p:spPr>
          <a:xfrm>
            <a:off x="9097627" y="3798443"/>
            <a:ext cx="28777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</a:rPr>
              <a:t>BSM </a:t>
            </a:r>
            <a:r>
              <a:rPr lang="es-ES" sz="2000" dirty="0" err="1">
                <a:solidFill>
                  <a:srgbClr val="000000"/>
                </a:solidFill>
              </a:rPr>
              <a:t>energy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versus MTAS </a:t>
            </a:r>
            <a:r>
              <a:rPr lang="es-ES" sz="2000" dirty="0" err="1">
                <a:solidFill>
                  <a:srgbClr val="000000"/>
                </a:solidFill>
              </a:rPr>
              <a:t>energy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s-ES" sz="2000" dirty="0" err="1">
                <a:solidFill>
                  <a:srgbClr val="000000"/>
                </a:solidFill>
              </a:rPr>
              <a:t>for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baseline="30000" dirty="0">
                <a:solidFill>
                  <a:srgbClr val="000000"/>
                </a:solidFill>
              </a:rPr>
              <a:t>93</a:t>
            </a:r>
            <a:r>
              <a:rPr lang="es-ES" sz="2000" dirty="0">
                <a:solidFill>
                  <a:srgbClr val="000000"/>
                </a:solidFill>
              </a:rPr>
              <a:t>Y (I</a:t>
            </a:r>
            <a:r>
              <a:rPr lang="el-GR" sz="2000" baseline="30000" dirty="0">
                <a:solidFill>
                  <a:srgbClr val="000000"/>
                </a:solidFill>
              </a:rPr>
              <a:t>π</a:t>
            </a:r>
            <a:r>
              <a:rPr lang="es-ES" sz="2000" i="1" dirty="0">
                <a:solidFill>
                  <a:srgbClr val="000000"/>
                </a:solidFill>
              </a:rPr>
              <a:t> = </a:t>
            </a:r>
            <a:r>
              <a:rPr lang="es-ES" sz="2000" dirty="0">
                <a:solidFill>
                  <a:srgbClr val="000000"/>
                </a:solidFill>
              </a:rPr>
              <a:t>1/2</a:t>
            </a:r>
            <a:r>
              <a:rPr lang="es-ES" sz="2400" i="1" baseline="30000" dirty="0">
                <a:solidFill>
                  <a:srgbClr val="000000"/>
                </a:solidFill>
              </a:rPr>
              <a:t>-</a:t>
            </a:r>
            <a:r>
              <a:rPr lang="es-ES" sz="2000" dirty="0">
                <a:solidFill>
                  <a:srgbClr val="000000"/>
                </a:solidFill>
              </a:rPr>
              <a:t>) </a:t>
            </a:r>
            <a:r>
              <a:rPr lang="es-ES" sz="2000" dirty="0" err="1">
                <a:solidFill>
                  <a:srgbClr val="000000"/>
                </a:solidFill>
              </a:rPr>
              <a:t>decay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47CC6-06E3-4867-9B71-D900AAF20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7267" r="9365" b="3475"/>
          <a:stretch/>
        </p:blipFill>
        <p:spPr>
          <a:xfrm>
            <a:off x="168984" y="1618809"/>
            <a:ext cx="5048366" cy="3087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0F1753-B2CD-4635-BB1F-FA5FF0E8C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30" y="1618809"/>
            <a:ext cx="3828620" cy="36518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64EF7A-CDE1-4524-B684-0B15F3F1EA2F}"/>
              </a:ext>
            </a:extLst>
          </p:cNvPr>
          <p:cNvCxnSpPr>
            <a:cxnSpLocks/>
          </p:cNvCxnSpPr>
          <p:nvPr/>
        </p:nvCxnSpPr>
        <p:spPr>
          <a:xfrm>
            <a:off x="5832629" y="1713391"/>
            <a:ext cx="0" cy="32190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7DC4D0-81BE-43AE-844D-80D10B7AE8CC}"/>
              </a:ext>
            </a:extLst>
          </p:cNvPr>
          <p:cNvSpPr txBox="1"/>
          <p:nvPr/>
        </p:nvSpPr>
        <p:spPr>
          <a:xfrm>
            <a:off x="6267329" y="1645443"/>
            <a:ext cx="2844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MTAS-</a:t>
            </a:r>
            <a:r>
              <a:rPr lang="en-US" dirty="0" err="1">
                <a:solidFill>
                  <a:srgbClr val="FF0000"/>
                </a:solidFill>
              </a:rPr>
              <a:t>veto’ed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US" dirty="0">
                <a:solidFill>
                  <a:srgbClr val="FF0000"/>
                </a:solidFill>
              </a:rPr>
              <a:t>-spectrum</a:t>
            </a:r>
          </a:p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gs→gs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US" dirty="0">
                <a:solidFill>
                  <a:srgbClr val="FF0000"/>
                </a:solidFill>
              </a:rPr>
              <a:t>-transition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A61F42-FE5D-46BE-BD98-4C944B0C7A2C}"/>
              </a:ext>
            </a:extLst>
          </p:cNvPr>
          <p:cNvCxnSpPr>
            <a:cxnSpLocks/>
          </p:cNvCxnSpPr>
          <p:nvPr/>
        </p:nvCxnSpPr>
        <p:spPr>
          <a:xfrm flipH="1">
            <a:off x="3537635" y="2936565"/>
            <a:ext cx="21851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2DBE3F-DC4E-436F-A8E3-5BBB07829341}"/>
              </a:ext>
            </a:extLst>
          </p:cNvPr>
          <p:cNvSpPr txBox="1"/>
          <p:nvPr/>
        </p:nvSpPr>
        <p:spPr>
          <a:xfrm>
            <a:off x="719043" y="2936565"/>
            <a:ext cx="2569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baseline="30000" dirty="0"/>
              <a:t>93</a:t>
            </a:r>
            <a:r>
              <a:rPr lang="en-US" b="1" dirty="0"/>
              <a:t>Y</a:t>
            </a:r>
            <a:r>
              <a:rPr lang="en-US" b="1" baseline="30000" dirty="0"/>
              <a:t>gs</a:t>
            </a:r>
            <a:r>
              <a:rPr lang="en-US" b="1" dirty="0"/>
              <a:t>→</a:t>
            </a:r>
            <a:r>
              <a:rPr lang="en-US" b="1" baseline="30000" dirty="0"/>
              <a:t>93</a:t>
            </a:r>
            <a:r>
              <a:rPr lang="en-US" b="1" dirty="0"/>
              <a:t>Zr</a:t>
            </a:r>
            <a:r>
              <a:rPr lang="en-US" b="1" baseline="30000" dirty="0"/>
              <a:t>gs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1/2</a:t>
            </a:r>
            <a:r>
              <a:rPr lang="en-US" sz="2400" b="1" baseline="30000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 → 5/2</a:t>
            </a:r>
            <a:r>
              <a:rPr lang="en-US" b="1" baseline="30000" dirty="0">
                <a:solidFill>
                  <a:srgbClr val="FF0000"/>
                </a:solidFill>
              </a:rPr>
              <a:t>+ </a:t>
            </a:r>
          </a:p>
          <a:p>
            <a:pPr algn="ctr"/>
            <a:r>
              <a:rPr lang="en-US" b="1" dirty="0"/>
              <a:t>first forbidden unique</a:t>
            </a:r>
          </a:p>
          <a:p>
            <a:pPr algn="ctr"/>
            <a:r>
              <a:rPr lang="en-US" b="1" dirty="0"/>
              <a:t>90% </a:t>
            </a:r>
            <a:r>
              <a:rPr lang="el-GR" b="1" dirty="0"/>
              <a:t>β</a:t>
            </a:r>
            <a:r>
              <a:rPr lang="en-US" b="1" dirty="0"/>
              <a:t>-transition</a:t>
            </a:r>
          </a:p>
          <a:p>
            <a:pPr algn="ctr"/>
            <a:endParaRPr lang="en-US" baseline="30000" dirty="0"/>
          </a:p>
          <a:p>
            <a:pPr algn="ctr"/>
            <a:endParaRPr lang="en-US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6D6D95-DA5C-4A88-8F9F-4174AEE13A48}"/>
              </a:ext>
            </a:extLst>
          </p:cNvPr>
          <p:cNvSpPr txBox="1"/>
          <p:nvPr/>
        </p:nvSpPr>
        <p:spPr>
          <a:xfrm>
            <a:off x="5884463" y="185262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3/2+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5560A-C71C-4891-B33B-567C8861C03A}"/>
              </a:ext>
            </a:extLst>
          </p:cNvPr>
          <p:cNvSpPr txBox="1"/>
          <p:nvPr/>
        </p:nvSpPr>
        <p:spPr>
          <a:xfrm>
            <a:off x="6594350" y="252973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BECA1-3F88-4A35-A214-1872AD1FD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321" y="1683359"/>
            <a:ext cx="2877877" cy="1913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0BF904-A7C6-4C86-A52E-9EEB5BDA6405}"/>
              </a:ext>
            </a:extLst>
          </p:cNvPr>
          <p:cNvSpPr txBox="1"/>
          <p:nvPr/>
        </p:nvSpPr>
        <p:spPr>
          <a:xfrm>
            <a:off x="10788154" y="295356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0E9BD-7E4D-454A-BB92-0CAD62BAF7BB}"/>
              </a:ext>
            </a:extLst>
          </p:cNvPr>
          <p:cNvSpPr txBox="1"/>
          <p:nvPr/>
        </p:nvSpPr>
        <p:spPr>
          <a:xfrm>
            <a:off x="3785097" y="224801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Simulations</a:t>
            </a:r>
          </a:p>
          <a:p>
            <a:r>
              <a:rPr lang="en-US" dirty="0"/>
              <a:t>B.C. Rasco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E9CD10-9712-4757-9F1B-41D19B80544A}"/>
              </a:ext>
            </a:extLst>
          </p:cNvPr>
          <p:cNvSpPr txBox="1"/>
          <p:nvPr/>
        </p:nvSpPr>
        <p:spPr>
          <a:xfrm>
            <a:off x="5557979" y="134535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5/2+</a:t>
            </a:r>
          </a:p>
        </p:txBody>
      </p:sp>
    </p:spTree>
    <p:extLst>
      <p:ext uri="{BB962C8B-B14F-4D97-AF65-F5344CB8AC3E}">
        <p14:creationId xmlns:p14="http://schemas.microsoft.com/office/powerpoint/2010/main" val="16350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83558"/>
          </a:xfrm>
        </p:spPr>
        <p:txBody>
          <a:bodyPr/>
          <a:lstStyle/>
          <a:p>
            <a:r>
              <a:rPr lang="en-US" dirty="0"/>
              <a:t>Importance of </a:t>
            </a:r>
            <a:r>
              <a:rPr lang="en-US" baseline="30000" dirty="0"/>
              <a:t>104</a:t>
            </a:r>
            <a:r>
              <a:rPr lang="en-US" dirty="0"/>
              <a:t>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4647802" cy="4047778"/>
          </a:xfrm>
        </p:spPr>
        <p:txBody>
          <a:bodyPr/>
          <a:lstStyle/>
          <a:p>
            <a:r>
              <a:rPr lang="en-US" dirty="0"/>
              <a:t>12 most important thermal neutron-induced fission products of </a:t>
            </a:r>
            <a:r>
              <a:rPr lang="en-US" baseline="30000" dirty="0"/>
              <a:t>235</a:t>
            </a:r>
            <a:r>
              <a:rPr lang="en-US" dirty="0"/>
              <a:t>U with little or no experimental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57" y="1027046"/>
            <a:ext cx="7096143" cy="507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966" y="5033449"/>
            <a:ext cx="476059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Ryan Lorek(NNDC) , APS April Meeting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C621D-3574-42CF-9058-DE7920BD6E20}"/>
              </a:ext>
            </a:extLst>
          </p:cNvPr>
          <p:cNvSpPr txBox="1"/>
          <p:nvPr/>
        </p:nvSpPr>
        <p:spPr>
          <a:xfrm>
            <a:off x="340535" y="6527747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CA24C-0509-439C-B514-61053BC00224}"/>
              </a:ext>
            </a:extLst>
          </p:cNvPr>
          <p:cNvSpPr txBox="1"/>
          <p:nvPr/>
        </p:nvSpPr>
        <p:spPr>
          <a:xfrm>
            <a:off x="8934927" y="105152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Alex Laminack DNP 2021</a:t>
            </a:r>
          </a:p>
        </p:txBody>
      </p:sp>
    </p:spTree>
    <p:extLst>
      <p:ext uri="{BB962C8B-B14F-4D97-AF65-F5344CB8AC3E}">
        <p14:creationId xmlns:p14="http://schemas.microsoft.com/office/powerpoint/2010/main" val="397303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76B90E0-DC89-4FEF-B03B-719205F30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165" y="773193"/>
            <a:ext cx="2941320" cy="1777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374" y="-7260"/>
            <a:ext cx="5527110" cy="406265"/>
          </a:xfrm>
        </p:spPr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MTAS at ORNL’s HRIBF and ANL’s CARIBU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54959C-23FE-403F-8BF8-07E61EA492EF}"/>
              </a:ext>
            </a:extLst>
          </p:cNvPr>
          <p:cNvGrpSpPr/>
          <p:nvPr/>
        </p:nvGrpSpPr>
        <p:grpSpPr>
          <a:xfrm>
            <a:off x="-77681" y="341179"/>
            <a:ext cx="12347361" cy="2216231"/>
            <a:chOff x="-98710" y="375787"/>
            <a:chExt cx="12347361" cy="22162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CBFB82-AC4C-4FBF-B190-0C1038349417}"/>
                </a:ext>
              </a:extLst>
            </p:cNvPr>
            <p:cNvGrpSpPr/>
            <p:nvPr/>
          </p:nvGrpSpPr>
          <p:grpSpPr>
            <a:xfrm>
              <a:off x="-98710" y="375787"/>
              <a:ext cx="12347361" cy="2216231"/>
              <a:chOff x="1442195" y="570486"/>
              <a:chExt cx="12313763" cy="2060865"/>
            </a:xfrm>
          </p:grpSpPr>
          <p:pic>
            <p:nvPicPr>
              <p:cNvPr id="6" name="Picture 4" descr="C:\Users\mzw\Desktop\zdjecia\MTAS-pictures\Hex004-szesciokat_matowy-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16" t="6451" r="12894" b="3226"/>
              <a:stretch>
                <a:fillRect/>
              </a:stretch>
            </p:blipFill>
            <p:spPr bwMode="auto">
              <a:xfrm>
                <a:off x="1557964" y="1016211"/>
                <a:ext cx="1363577" cy="156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C:\Users\mzw\Desktop\12-IMG_1354-mm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8" r="11320"/>
              <a:stretch>
                <a:fillRect/>
              </a:stretch>
            </p:blipFill>
            <p:spPr bwMode="auto">
              <a:xfrm>
                <a:off x="2964856" y="1017907"/>
                <a:ext cx="1849262" cy="1594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1" descr="C:\Users\fpr\Desktop\P1061527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743" y="1005264"/>
                <a:ext cx="1791796" cy="1596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4838810" y="2260056"/>
                <a:ext cx="697627" cy="3416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2012</a:t>
                </a:r>
              </a:p>
            </p:txBody>
          </p:sp>
          <p:pic>
            <p:nvPicPr>
              <p:cNvPr id="28" name="Picture 2" descr="C:\Users\fpr\Desktop\DSCN1344.JPG">
                <a:extLst>
                  <a:ext uri="{FF2B5EF4-FFF2-40B4-BE49-F238E27FC236}">
                    <a16:creationId xmlns:a16="http://schemas.microsoft.com/office/drawing/2014/main" id="{7EDF475E-2FD3-481B-9633-B5DD373AD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8" t="10460" r="10264" b="6852"/>
              <a:stretch/>
            </p:blipFill>
            <p:spPr bwMode="auto">
              <a:xfrm>
                <a:off x="6729165" y="1016210"/>
                <a:ext cx="1791795" cy="1596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6A36DF-5BCB-4A73-B093-846A981C1A5D}"/>
                  </a:ext>
                </a:extLst>
              </p:cNvPr>
              <p:cNvSpPr txBox="1"/>
              <p:nvPr/>
            </p:nvSpPr>
            <p:spPr>
              <a:xfrm>
                <a:off x="6729165" y="2271003"/>
                <a:ext cx="697627" cy="3416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2016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289454-FD77-42C3-B56F-4966AE676507}"/>
                  </a:ext>
                </a:extLst>
              </p:cNvPr>
              <p:cNvSpPr txBox="1"/>
              <p:nvPr/>
            </p:nvSpPr>
            <p:spPr>
              <a:xfrm>
                <a:off x="1542125" y="2244091"/>
                <a:ext cx="697627" cy="3416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2010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F73B44-2C25-44E0-9AEF-C2D84901E148}"/>
                  </a:ext>
                </a:extLst>
              </p:cNvPr>
              <p:cNvSpPr txBox="1"/>
              <p:nvPr/>
            </p:nvSpPr>
            <p:spPr>
              <a:xfrm>
                <a:off x="2952824" y="2271002"/>
                <a:ext cx="680507" cy="3416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2011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129568A-7E79-42E3-9CAE-61203FAD191F}"/>
                  </a:ext>
                </a:extLst>
              </p:cNvPr>
              <p:cNvGrpSpPr/>
              <p:nvPr/>
            </p:nvGrpSpPr>
            <p:grpSpPr>
              <a:xfrm>
                <a:off x="8557714" y="1005264"/>
                <a:ext cx="2051522" cy="1607370"/>
                <a:chOff x="0" y="0"/>
                <a:chExt cx="3406621" cy="2826800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D80F6CCA-FB51-48D4-B6EA-E272246BE3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0"/>
                  <a:ext cx="3406621" cy="2826800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erson sitting in front of a window&#10;&#10;Description automatically generated">
                  <a:extLst>
                    <a:ext uri="{FF2B5EF4-FFF2-40B4-BE49-F238E27FC236}">
                      <a16:creationId xmlns:a16="http://schemas.microsoft.com/office/drawing/2014/main" id="{E3E986F7-FF16-2F46-858C-DF234012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75686" y="1630942"/>
                  <a:ext cx="535310" cy="78702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85F842-D0B7-4334-B30F-0D375DFEA269}"/>
                  </a:ext>
                </a:extLst>
              </p:cNvPr>
              <p:cNvSpPr txBox="1"/>
              <p:nvPr/>
            </p:nvSpPr>
            <p:spPr>
              <a:xfrm>
                <a:off x="8530468" y="2313669"/>
                <a:ext cx="695729" cy="3176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2019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EF5797-6099-4994-8AC1-9E1C2A19333A}"/>
                  </a:ext>
                </a:extLst>
              </p:cNvPr>
              <p:cNvSpPr txBox="1"/>
              <p:nvPr/>
            </p:nvSpPr>
            <p:spPr>
              <a:xfrm>
                <a:off x="1442195" y="572113"/>
                <a:ext cx="1838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St.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Gobain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(OH)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09BDC0-2A47-44B7-AB84-6DBAE6FAFF8B}"/>
                  </a:ext>
                </a:extLst>
              </p:cNvPr>
              <p:cNvSpPr txBox="1"/>
              <p:nvPr/>
            </p:nvSpPr>
            <p:spPr>
              <a:xfrm>
                <a:off x="4984695" y="570486"/>
                <a:ext cx="157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ORNL HRIBF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2963629-33F9-4515-8D21-FE0A70373A83}"/>
                  </a:ext>
                </a:extLst>
              </p:cNvPr>
              <p:cNvCxnSpPr/>
              <p:nvPr/>
            </p:nvCxnSpPr>
            <p:spPr>
              <a:xfrm>
                <a:off x="6898641" y="755152"/>
                <a:ext cx="72642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F73BB4A-02F8-4973-A749-A2AAECF53265}"/>
                  </a:ext>
                </a:extLst>
              </p:cNvPr>
              <p:cNvCxnSpPr/>
              <p:nvPr/>
            </p:nvCxnSpPr>
            <p:spPr>
              <a:xfrm flipH="1">
                <a:off x="3889487" y="755152"/>
                <a:ext cx="94932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0FFDF-AF51-4F7F-B618-DEA20B3C57F9}"/>
                  </a:ext>
                </a:extLst>
              </p:cNvPr>
              <p:cNvSpPr txBox="1"/>
              <p:nvPr/>
            </p:nvSpPr>
            <p:spPr>
              <a:xfrm>
                <a:off x="10060832" y="608547"/>
                <a:ext cx="1561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ANL CARIBU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D90175F-E82C-48F0-A4AE-A49509B0F731}"/>
                  </a:ext>
                </a:extLst>
              </p:cNvPr>
              <p:cNvSpPr txBox="1"/>
              <p:nvPr/>
            </p:nvSpPr>
            <p:spPr>
              <a:xfrm>
                <a:off x="12446351" y="628555"/>
                <a:ext cx="1309607" cy="343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FF0000"/>
                    </a:solidFill>
                    <a:latin typeface="Arial"/>
                  </a:rPr>
                  <a:t>FRIB </a:t>
                </a:r>
                <a:r>
                  <a:rPr lang="en-US" b="1" dirty="0" err="1">
                    <a:solidFill>
                      <a:srgbClr val="FF0000"/>
                    </a:solidFill>
                    <a:latin typeface="Arial"/>
                  </a:rPr>
                  <a:t>FDSi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EB4171-84EB-4DE6-9621-26AA5F14F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89745" y="534989"/>
              <a:ext cx="1030313" cy="1585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021E8D-F9C2-443D-836C-E519E0F0C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94900" y="561010"/>
              <a:ext cx="804742" cy="15851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71528-2A72-46C2-96A7-E03E2E50D089}"/>
                </a:ext>
              </a:extLst>
            </p:cNvPr>
            <p:cNvSpPr txBox="1"/>
            <p:nvPr/>
          </p:nvSpPr>
          <p:spPr>
            <a:xfrm>
              <a:off x="10878634" y="795720"/>
              <a:ext cx="1287532" cy="3416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2020-2021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758030" y="3670948"/>
            <a:ext cx="1695450" cy="1842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7A1062-1942-42ED-A47C-FB8B99F867AC}"/>
              </a:ext>
            </a:extLst>
          </p:cNvPr>
          <p:cNvSpPr txBox="1"/>
          <p:nvPr/>
        </p:nvSpPr>
        <p:spPr>
          <a:xfrm>
            <a:off x="340535" y="6527747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FEC94-9D85-4686-9630-6CC4B95999F0}"/>
              </a:ext>
            </a:extLst>
          </p:cNvPr>
          <p:cNvSpPr/>
          <p:nvPr/>
        </p:nvSpPr>
        <p:spPr>
          <a:xfrm>
            <a:off x="8846820" y="3045535"/>
            <a:ext cx="403860" cy="1926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D8D3E4-0E44-415D-B39C-593BDD4697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3994" y="2682039"/>
            <a:ext cx="4327891" cy="35771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A9F927-C1DD-4046-B652-224E19C25D8A}"/>
              </a:ext>
            </a:extLst>
          </p:cNvPr>
          <p:cNvSpPr txBox="1"/>
          <p:nvPr/>
        </p:nvSpPr>
        <p:spPr>
          <a:xfrm>
            <a:off x="4578635" y="2976603"/>
            <a:ext cx="3108544" cy="308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Black ovals indicate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27 nuclei </a:t>
            </a:r>
            <a:r>
              <a:rPr lang="en-US" dirty="0"/>
              <a:t>studied with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MTAS at ANL’s CARIBU.</a:t>
            </a:r>
          </a:p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Several radio-activities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were selected using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MRTOF device.</a:t>
            </a:r>
          </a:p>
          <a:p>
            <a:pPr algn="ctr">
              <a:lnSpc>
                <a:spcPct val="90000"/>
              </a:lnSpc>
            </a:pPr>
            <a:endParaRPr lang="en-US" b="1" dirty="0"/>
          </a:p>
          <a:p>
            <a:pPr algn="ctr">
              <a:lnSpc>
                <a:spcPct val="90000"/>
              </a:lnSpc>
            </a:pPr>
            <a:r>
              <a:rPr lang="en-US" b="1" dirty="0"/>
              <a:t>Nine nuclei of high priority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for reactor decay heat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and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reactor anti-neutrinos.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DE33C0-7A27-4306-8176-DE49DB875CB0}"/>
              </a:ext>
            </a:extLst>
          </p:cNvPr>
          <p:cNvGrpSpPr/>
          <p:nvPr/>
        </p:nvGrpSpPr>
        <p:grpSpPr>
          <a:xfrm>
            <a:off x="221637" y="2696318"/>
            <a:ext cx="4356998" cy="3415536"/>
            <a:chOff x="273929" y="2733158"/>
            <a:chExt cx="4356998" cy="34155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03D5D0-1A31-4172-99CD-1C50EB4A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3929" y="2733158"/>
              <a:ext cx="4356998" cy="3415536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EC6987-0C9A-47C6-8E92-33692CABD67A}"/>
                </a:ext>
              </a:extLst>
            </p:cNvPr>
            <p:cNvSpPr/>
            <p:nvPr/>
          </p:nvSpPr>
          <p:spPr>
            <a:xfrm>
              <a:off x="3052453" y="5215389"/>
              <a:ext cx="376040" cy="219607"/>
            </a:xfrm>
            <a:prstGeom prst="ellips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E14BBB-5920-44D0-B864-CE7737A7E27F}"/>
                </a:ext>
              </a:extLst>
            </p:cNvPr>
            <p:cNvSpPr/>
            <p:nvPr/>
          </p:nvSpPr>
          <p:spPr>
            <a:xfrm>
              <a:off x="3466988" y="4235759"/>
              <a:ext cx="376040" cy="219607"/>
            </a:xfrm>
            <a:prstGeom prst="ellips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5482B02-A166-4F71-881B-2FF2FD8F90C9}"/>
                </a:ext>
              </a:extLst>
            </p:cNvPr>
            <p:cNvSpPr/>
            <p:nvPr/>
          </p:nvSpPr>
          <p:spPr>
            <a:xfrm>
              <a:off x="685934" y="5192528"/>
              <a:ext cx="376040" cy="219607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55307CF-7CFF-4FD6-8932-08510F3C4D11}"/>
              </a:ext>
            </a:extLst>
          </p:cNvPr>
          <p:cNvSpPr txBox="1"/>
          <p:nvPr/>
        </p:nvSpPr>
        <p:spPr>
          <a:xfrm>
            <a:off x="1161801" y="6220941"/>
            <a:ext cx="283064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ANL proposals: KR et al.,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019780-47E1-42FE-8872-8E8178090DBF}"/>
              </a:ext>
            </a:extLst>
          </p:cNvPr>
          <p:cNvSpPr txBox="1"/>
          <p:nvPr/>
        </p:nvSpPr>
        <p:spPr>
          <a:xfrm>
            <a:off x="7603732" y="6281037"/>
            <a:ext cx="15311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Rasco et al.,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DD34545-A97F-4BC6-B6A1-AEB5C105CC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2993" y="1876300"/>
            <a:ext cx="555071" cy="674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C7613-06F7-493D-8332-5A0DA940E8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53481" y="1909011"/>
            <a:ext cx="648402" cy="6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E704-220A-40C5-9714-CD2B2B7A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179952"/>
            <a:ext cx="12275325" cy="824841"/>
          </a:xfrm>
        </p:spPr>
        <p:txBody>
          <a:bodyPr/>
          <a:lstStyle/>
          <a:p>
            <a:r>
              <a:rPr lang="en-US" sz="2800" dirty="0"/>
              <a:t>  Reactor decay heat and  MTAS data - </a:t>
            </a:r>
            <a:r>
              <a:rPr lang="en-US" sz="2800" baseline="30000" dirty="0"/>
              <a:t>104</a:t>
            </a:r>
            <a:r>
              <a:rPr lang="en-US" sz="2800" dirty="0"/>
              <a:t>Nb decay, </a:t>
            </a:r>
            <a:r>
              <a:rPr lang="en-US" sz="2800" dirty="0" err="1"/>
              <a:t>Y</a:t>
            </a:r>
            <a:r>
              <a:rPr lang="en-US" sz="2800" baseline="-25000" dirty="0" err="1"/>
              <a:t>cum</a:t>
            </a:r>
            <a:r>
              <a:rPr lang="en-US" sz="2800" dirty="0"/>
              <a:t>=1.5% (</a:t>
            </a:r>
            <a:r>
              <a:rPr lang="en-US" sz="2800" baseline="30000" dirty="0"/>
              <a:t>241</a:t>
            </a:r>
            <a:r>
              <a:rPr lang="en-US" sz="2800" dirty="0"/>
              <a:t>Pu) 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1800" dirty="0">
                <a:solidFill>
                  <a:srgbClr val="0070C0"/>
                </a:solidFill>
              </a:rPr>
              <a:t>Ryan Lorek (NNDC), APS April 2021- </a:t>
            </a:r>
            <a:r>
              <a:rPr lang="en-US" sz="1800" baseline="30000" dirty="0">
                <a:solidFill>
                  <a:srgbClr val="0070C0"/>
                </a:solidFill>
              </a:rPr>
              <a:t>104</a:t>
            </a:r>
            <a:r>
              <a:rPr lang="en-US" sz="1800" dirty="0">
                <a:solidFill>
                  <a:srgbClr val="0070C0"/>
                </a:solidFill>
              </a:rPr>
              <a:t>Nb the 3</a:t>
            </a:r>
            <a:r>
              <a:rPr lang="en-US" sz="1800" baseline="30000" dirty="0">
                <a:solidFill>
                  <a:srgbClr val="0070C0"/>
                </a:solidFill>
              </a:rPr>
              <a:t>rd</a:t>
            </a:r>
            <a:r>
              <a:rPr lang="en-US" sz="1800" dirty="0">
                <a:solidFill>
                  <a:srgbClr val="0070C0"/>
                </a:solidFill>
              </a:rPr>
              <a:t> most important nucleus to be restudied with TAS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66AE2-1A53-46D4-A08D-02C08FA0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665"/>
            <a:ext cx="3897394" cy="299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420BC-0DFB-4261-9BAC-BC64DA5E4B40}"/>
              </a:ext>
            </a:extLst>
          </p:cNvPr>
          <p:cNvSpPr txBox="1"/>
          <p:nvPr/>
        </p:nvSpPr>
        <p:spPr>
          <a:xfrm flipH="1">
            <a:off x="196311" y="4444285"/>
            <a:ext cx="42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~ 3% increase  </a:t>
            </a:r>
            <a:r>
              <a:rPr lang="en-US" sz="2000" dirty="0">
                <a:latin typeface="Arial Narrow" panose="020B0606020202030204" pitchFamily="34" charset="0"/>
              </a:rPr>
              <a:t>of </a:t>
            </a:r>
            <a:r>
              <a:rPr lang="el-GR" sz="2000" dirty="0">
                <a:latin typeface="Arial Narrow" panose="020B0606020202030204" pitchFamily="34" charset="0"/>
              </a:rPr>
              <a:t>γ</a:t>
            </a:r>
            <a:r>
              <a:rPr lang="en-US" sz="2000" dirty="0">
                <a:latin typeface="Arial Narrow" panose="020B0606020202030204" pitchFamily="34" charset="0"/>
              </a:rPr>
              <a:t>-radiation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in </a:t>
            </a:r>
            <a:r>
              <a:rPr lang="en-US" sz="2000" b="1" dirty="0">
                <a:solidFill>
                  <a:srgbClr val="0033CC"/>
                </a:solidFill>
                <a:latin typeface="Arial Narrow" panose="020B0606020202030204" pitchFamily="34" charset="0"/>
              </a:rPr>
              <a:t>decay heat release </a:t>
            </a:r>
            <a:r>
              <a:rPr lang="en-US" sz="2000" dirty="0">
                <a:latin typeface="Arial Narrow" panose="020B0606020202030204" pitchFamily="34" charset="0"/>
              </a:rPr>
              <a:t>in the power reactor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6C6F9-CBB3-4381-A58D-16843EBCD798}"/>
              </a:ext>
            </a:extLst>
          </p:cNvPr>
          <p:cNvSpPr txBox="1"/>
          <p:nvPr/>
        </p:nvSpPr>
        <p:spPr>
          <a:xfrm>
            <a:off x="4393568" y="4421070"/>
            <a:ext cx="4075044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20B0606020202030204" pitchFamily="34" charset="0"/>
              </a:rPr>
              <a:t>MTAS derived β-feeding pattern in </a:t>
            </a:r>
            <a:r>
              <a:rPr lang="en-US" sz="1600" baseline="30000" dirty="0">
                <a:latin typeface="Arial Narrow" panose="020B0606020202030204" pitchFamily="34" charset="0"/>
              </a:rPr>
              <a:t>104</a:t>
            </a:r>
            <a:r>
              <a:rPr lang="en-US" sz="1600" dirty="0">
                <a:latin typeface="Arial Narrow" panose="020B0606020202030204" pitchFamily="34" charset="0"/>
              </a:rPr>
              <a:t>Nb decay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20B0606020202030204" pitchFamily="34" charset="0"/>
              </a:rPr>
              <a:t>Few levels listed in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ENSDF</a:t>
            </a:r>
            <a:r>
              <a:rPr lang="en-US" sz="1600" dirty="0">
                <a:latin typeface="Arial Narrow" panose="020B0606020202030204" pitchFamily="34" charset="0"/>
              </a:rPr>
              <a:t>, no decay scheme.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Decay heat value </a:t>
            </a:r>
            <a:r>
              <a:rPr lang="en-US" sz="1600" dirty="0">
                <a:latin typeface="Arial Narrow" panose="020B0606020202030204" pitchFamily="34" charset="0"/>
              </a:rPr>
              <a:t>increased by </a:t>
            </a:r>
            <a:r>
              <a:rPr lang="en-US" sz="1600" b="1" dirty="0">
                <a:latin typeface="Arial Narrow" panose="020B0606020202030204" pitchFamily="34" charset="0"/>
              </a:rPr>
              <a:t>~ 60% from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B10FA5"/>
                </a:solidFill>
                <a:latin typeface="Arial Narrow" panose="020B0606020202030204" pitchFamily="34" charset="0"/>
              </a:rPr>
              <a:t>ENDF calculated </a:t>
            </a:r>
            <a:r>
              <a:rPr lang="en-US" sz="2000" dirty="0">
                <a:solidFill>
                  <a:srgbClr val="B10FA5"/>
                </a:solidFill>
                <a:latin typeface="Arial Narrow" panose="020B0606020202030204" pitchFamily="34" charset="0"/>
              </a:rPr>
              <a:t>value of </a:t>
            </a:r>
            <a:r>
              <a:rPr lang="en-US" sz="2000" b="1" dirty="0">
                <a:solidFill>
                  <a:srgbClr val="B10FA5"/>
                </a:solidFill>
                <a:latin typeface="Arial Narrow" panose="020B0606020202030204" pitchFamily="34" charset="0"/>
              </a:rPr>
              <a:t>3.1 MeV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to </a:t>
            </a:r>
            <a:r>
              <a:rPr lang="en-US" sz="2000" b="1" dirty="0">
                <a:latin typeface="Arial Narrow" panose="020B0606020202030204" pitchFamily="34" charset="0"/>
              </a:rPr>
              <a:t>MTAS experimental </a:t>
            </a:r>
            <a:r>
              <a:rPr lang="en-US" sz="2000" dirty="0">
                <a:latin typeface="Arial Narrow" panose="020B0606020202030204" pitchFamily="34" charset="0"/>
              </a:rPr>
              <a:t>result </a:t>
            </a:r>
            <a:r>
              <a:rPr lang="en-US" sz="2000" b="1" dirty="0">
                <a:latin typeface="Arial Narrow" panose="020B0606020202030204" pitchFamily="34" charset="0"/>
              </a:rPr>
              <a:t>4.9 MeV.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63E63-9DEA-4361-AC0C-6915B594706B}"/>
              </a:ext>
            </a:extLst>
          </p:cNvPr>
          <p:cNvSpPr/>
          <p:nvPr/>
        </p:nvSpPr>
        <p:spPr>
          <a:xfrm>
            <a:off x="701368" y="5234353"/>
            <a:ext cx="3600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i="1" dirty="0"/>
              <a:t> Fijalkowska et al., PRL 119, 052503, 2017</a:t>
            </a:r>
          </a:p>
          <a:p>
            <a:r>
              <a:rPr lang="da-DK" sz="1400" i="1" dirty="0"/>
              <a:t> </a:t>
            </a:r>
            <a:r>
              <a:rPr lang="da-DK" sz="1400" i="1" dirty="0">
                <a:latin typeface="+mj-lt"/>
              </a:rPr>
              <a:t> </a:t>
            </a:r>
            <a:r>
              <a:rPr lang="en-US" altLang="en-US" sz="1400" i="1" dirty="0">
                <a:latin typeface="+mj-lt"/>
              </a:rPr>
              <a:t>Rasco et al., PRL 117, 092501, 2016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231E9-4AAB-48FF-BDC5-680E8C6F6AB1}"/>
              </a:ext>
            </a:extLst>
          </p:cNvPr>
          <p:cNvSpPr txBox="1"/>
          <p:nvPr/>
        </p:nvSpPr>
        <p:spPr>
          <a:xfrm>
            <a:off x="378166" y="6424530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4D3313-DC48-483B-88E5-23088F877913}"/>
              </a:ext>
            </a:extLst>
          </p:cNvPr>
          <p:cNvGrpSpPr/>
          <p:nvPr/>
        </p:nvGrpSpPr>
        <p:grpSpPr>
          <a:xfrm>
            <a:off x="436078" y="988629"/>
            <a:ext cx="8057013" cy="3311920"/>
            <a:chOff x="-3715400" y="2616615"/>
            <a:chExt cx="8269573" cy="34328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7AFB5-85E3-408C-98C0-F0BE1556478F}"/>
                </a:ext>
              </a:extLst>
            </p:cNvPr>
            <p:cNvSpPr txBox="1"/>
            <p:nvPr/>
          </p:nvSpPr>
          <p:spPr>
            <a:xfrm>
              <a:off x="512327" y="2616615"/>
              <a:ext cx="3945940" cy="382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baseline="30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104</a:t>
              </a:r>
              <a:r>
                <a:rPr lang="en-US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Nb </a:t>
              </a:r>
              <a:r>
                <a:rPr lang="el-GR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β</a:t>
              </a:r>
              <a:r>
                <a:rPr lang="en-US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-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decay,  Q</a:t>
              </a:r>
              <a:r>
                <a:rPr lang="el-GR" sz="2000" b="1" baseline="-25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β</a:t>
              </a:r>
              <a:r>
                <a:rPr lang="en-US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=8.5 MeV,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0EB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81FF91-6279-40A6-B3BC-06C96252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311"/>
            <a:stretch/>
          </p:blipFill>
          <p:spPr>
            <a:xfrm>
              <a:off x="-140382" y="3159331"/>
              <a:ext cx="4694555" cy="2890148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335898-3204-4443-978F-B1D2ABCEDFF4}"/>
                </a:ext>
              </a:extLst>
            </p:cNvPr>
            <p:cNvCxnSpPr>
              <a:cxnSpLocks/>
            </p:cNvCxnSpPr>
            <p:nvPr/>
          </p:nvCxnSpPr>
          <p:spPr>
            <a:xfrm>
              <a:off x="1921677" y="3159331"/>
              <a:ext cx="0" cy="241625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A33AE5-A95A-43DD-826C-F7B3DE3E522F}"/>
                </a:ext>
              </a:extLst>
            </p:cNvPr>
            <p:cNvSpPr txBox="1"/>
            <p:nvPr/>
          </p:nvSpPr>
          <p:spPr>
            <a:xfrm>
              <a:off x="394113" y="3227837"/>
              <a:ext cx="1600189" cy="526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latin typeface="Arial Narrow" panose="020B0606020202030204" pitchFamily="34" charset="0"/>
                </a:rPr>
                <a:t>     </a:t>
              </a:r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ENSDF/ENDF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Arial Narrow" panose="020B0606020202030204" pitchFamily="34" charset="0"/>
                </a:rPr>
                <a:t>known</a:t>
              </a:r>
              <a:r>
                <a:rPr lang="en-US" sz="1400" b="1" dirty="0">
                  <a:latin typeface="Arial Narrow" panose="020B0606020202030204" pitchFamily="34" charset="0"/>
                </a:rPr>
                <a:t> </a:t>
              </a:r>
              <a:r>
                <a:rPr lang="el-GR" sz="14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β</a:t>
              </a:r>
              <a:r>
                <a:rPr lang="en-US" sz="14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-fed levels 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D7CCEC-C329-46ED-8FBF-CAAD9EBC4912}"/>
                </a:ext>
              </a:extLst>
            </p:cNvPr>
            <p:cNvSpPr txBox="1"/>
            <p:nvPr/>
          </p:nvSpPr>
          <p:spPr>
            <a:xfrm>
              <a:off x="3046399" y="3179898"/>
              <a:ext cx="1456254" cy="55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latin typeface="Arial Narrow" panose="020B0606020202030204" pitchFamily="34" charset="0"/>
                </a:rPr>
                <a:t>        </a:t>
              </a:r>
              <a:r>
                <a:rPr lang="en-US" sz="1400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MTAS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new</a:t>
              </a:r>
              <a:r>
                <a:rPr lang="en-US" sz="1400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 </a:t>
              </a:r>
              <a:r>
                <a:rPr lang="el-GR" sz="1400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β</a:t>
              </a:r>
              <a:r>
                <a:rPr lang="en-US" sz="1400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-fed levels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FB4B58-D1BC-4AD5-AAC1-F5549716836B}"/>
                </a:ext>
              </a:extLst>
            </p:cNvPr>
            <p:cNvSpPr txBox="1"/>
            <p:nvPr/>
          </p:nvSpPr>
          <p:spPr>
            <a:xfrm>
              <a:off x="-3715400" y="2627042"/>
              <a:ext cx="357501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Earlier results from  </a:t>
              </a:r>
              <a:r>
                <a:rPr lang="en-US" b="1" baseline="30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86</a:t>
              </a:r>
              <a:r>
                <a:rPr lang="en-US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Br to </a:t>
              </a:r>
              <a:r>
                <a:rPr lang="en-US" b="1" baseline="30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142</a:t>
              </a:r>
              <a:r>
                <a:rPr lang="en-US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Cs</a:t>
              </a:r>
              <a:endParaRPr lang="en-US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34F094-1F11-4739-A20D-C1B336880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02" y="1444665"/>
            <a:ext cx="3638173" cy="2677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2030C9-0173-438F-904B-22C2BE4A6309}"/>
              </a:ext>
            </a:extLst>
          </p:cNvPr>
          <p:cNvSpPr txBox="1"/>
          <p:nvPr/>
        </p:nvSpPr>
        <p:spPr>
          <a:xfrm>
            <a:off x="8607116" y="4453848"/>
            <a:ext cx="358463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baseline="30000" dirty="0"/>
              <a:t>104</a:t>
            </a:r>
            <a:r>
              <a:rPr lang="en-US" sz="2000" b="1" dirty="0"/>
              <a:t>Nb half-life</a:t>
            </a:r>
            <a:r>
              <a:rPr lang="en-US" sz="2000" dirty="0"/>
              <a:t> </a:t>
            </a:r>
            <a:r>
              <a:rPr lang="en-US" sz="2000" b="1" dirty="0"/>
              <a:t>was corrected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from listed 4.9(4) s to 5.9(3) s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20B0606020202030204" pitchFamily="34" charset="0"/>
              </a:rPr>
              <a:t>Ground state spin of (1+) revised through 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20B0606020202030204" pitchFamily="34" charset="0"/>
              </a:rPr>
              <a:t>the absence of </a:t>
            </a:r>
            <a:r>
              <a:rPr lang="en-US" sz="1600" dirty="0" err="1">
                <a:latin typeface="Arial Narrow" panose="020B0606020202030204" pitchFamily="34" charset="0"/>
              </a:rPr>
              <a:t>gs</a:t>
            </a:r>
            <a:r>
              <a:rPr lang="en-US" sz="1600" dirty="0">
                <a:latin typeface="Arial Narrow" panose="020B0606020202030204" pitchFamily="34" charset="0"/>
              </a:rPr>
              <a:t> (1+) – </a:t>
            </a:r>
            <a:r>
              <a:rPr lang="en-US" sz="1600" dirty="0" err="1">
                <a:latin typeface="Arial Narrow" panose="020B0606020202030204" pitchFamily="34" charset="0"/>
              </a:rPr>
              <a:t>gs</a:t>
            </a:r>
            <a:r>
              <a:rPr lang="en-US" sz="1600" dirty="0">
                <a:latin typeface="Arial Narrow" panose="020B0606020202030204" pitchFamily="34" charset="0"/>
              </a:rPr>
              <a:t> (0+)  </a:t>
            </a:r>
            <a:r>
              <a:rPr lang="el-GR" sz="1600" dirty="0">
                <a:latin typeface="Century Gothic" panose="020B0502020202020204" pitchFamily="34" charset="0"/>
              </a:rPr>
              <a:t>β</a:t>
            </a:r>
            <a:r>
              <a:rPr lang="en-US" sz="1600" dirty="0">
                <a:latin typeface="Century Gothic" panose="020B0502020202020204" pitchFamily="34" charset="0"/>
              </a:rPr>
              <a:t>-</a:t>
            </a:r>
            <a:r>
              <a:rPr lang="en-US" sz="1600" dirty="0">
                <a:latin typeface="Arial Narrow" panose="020B0606020202030204" pitchFamily="34" charset="0"/>
              </a:rPr>
              <a:t>feeding.</a:t>
            </a:r>
          </a:p>
          <a:p>
            <a:pPr algn="ctr">
              <a:lnSpc>
                <a:spcPct val="90000"/>
              </a:lnSpc>
            </a:pP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1A1856-C23E-4AEE-AB96-EA8BDAB3FE32}"/>
              </a:ext>
            </a:extLst>
          </p:cNvPr>
          <p:cNvSpPr txBox="1"/>
          <p:nvPr/>
        </p:nvSpPr>
        <p:spPr>
          <a:xfrm>
            <a:off x="4785057" y="5959835"/>
            <a:ext cx="741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/>
              <a:t>FOA-funded Alex Laminack, DNP 2021, and to be submitted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0C78A-10CD-44BD-AF4C-F14524AD3C49}"/>
              </a:ext>
            </a:extLst>
          </p:cNvPr>
          <p:cNvSpPr txBox="1"/>
          <p:nvPr/>
        </p:nvSpPr>
        <p:spPr>
          <a:xfrm>
            <a:off x="10206778" y="1958340"/>
            <a:ext cx="145584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=5.9(3)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5630F-E4BE-4E91-AC69-DC2E2D0C2B61}"/>
              </a:ext>
            </a:extLst>
          </p:cNvPr>
          <p:cNvSpPr txBox="1"/>
          <p:nvPr/>
        </p:nvSpPr>
        <p:spPr>
          <a:xfrm>
            <a:off x="9299614" y="1214133"/>
            <a:ext cx="2199641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baseline="30000" dirty="0"/>
              <a:t>104</a:t>
            </a:r>
            <a:r>
              <a:rPr lang="en-US" sz="2400" b="1" dirty="0"/>
              <a:t>Nb  half-life</a:t>
            </a:r>
          </a:p>
        </p:txBody>
      </p:sp>
    </p:spTree>
    <p:extLst>
      <p:ext uri="{BB962C8B-B14F-4D97-AF65-F5344CB8AC3E}">
        <p14:creationId xmlns:p14="http://schemas.microsoft.com/office/powerpoint/2010/main" val="136046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1E9D-1477-4201-B4AA-68115AA5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47" y="244004"/>
            <a:ext cx="8641678" cy="484748"/>
          </a:xfrm>
        </p:spPr>
        <p:txBody>
          <a:bodyPr/>
          <a:lstStyle/>
          <a:p>
            <a:r>
              <a:rPr lang="en-US" baseline="30000" dirty="0"/>
              <a:t>107</a:t>
            </a:r>
            <a:r>
              <a:rPr lang="en-US" dirty="0"/>
              <a:t>Tc decay,  </a:t>
            </a:r>
            <a:r>
              <a:rPr lang="en-US" dirty="0" err="1"/>
              <a:t>Y</a:t>
            </a:r>
            <a:r>
              <a:rPr lang="en-US" baseline="-25000" dirty="0" err="1"/>
              <a:t>cum</a:t>
            </a:r>
            <a:r>
              <a:rPr lang="en-US" dirty="0"/>
              <a:t>(</a:t>
            </a:r>
            <a:r>
              <a:rPr lang="en-US" baseline="30000" dirty="0"/>
              <a:t>241</a:t>
            </a:r>
            <a:r>
              <a:rPr lang="en-US" dirty="0"/>
              <a:t>Pu) = 5%,  priority “2”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EAE6ED-BFD1-4F7A-BE2A-4720B07B7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79874"/>
              </p:ext>
            </p:extLst>
          </p:nvPr>
        </p:nvGraphicFramePr>
        <p:xfrm>
          <a:off x="4611008" y="914400"/>
          <a:ext cx="6891472" cy="420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3600388" imgH="2196925" progId="Acrobat.Document.DC">
                  <p:embed/>
                </p:oleObj>
              </mc:Choice>
              <mc:Fallback>
                <p:oleObj name="Acrobat Document" r:id="rId3" imgW="3600388" imgH="21969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1008" y="914400"/>
                        <a:ext cx="6891472" cy="4205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1B1ABC-A977-49F0-8666-5AFA65DD0B37}"/>
              </a:ext>
            </a:extLst>
          </p:cNvPr>
          <p:cNvSpPr txBox="1"/>
          <p:nvPr/>
        </p:nvSpPr>
        <p:spPr>
          <a:xfrm>
            <a:off x="6184035" y="3429000"/>
            <a:ext cx="96693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ENSDF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MTAS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0E487-6411-435F-952D-EBD817EDC631}"/>
              </a:ext>
            </a:extLst>
          </p:cNvPr>
          <p:cNvSpPr txBox="1"/>
          <p:nvPr/>
        </p:nvSpPr>
        <p:spPr>
          <a:xfrm>
            <a:off x="527713" y="1641327"/>
            <a:ext cx="3182281" cy="241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Reactor Decay Heat: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ENSDF ~ 0.8 MeV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(ENDF ~ 0.5 MeV)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MTAS  ~  2.1 MeV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E2A1F-CC96-4AC0-95BA-9FC78253D8A9}"/>
              </a:ext>
            </a:extLst>
          </p:cNvPr>
          <p:cNvSpPr txBox="1"/>
          <p:nvPr/>
        </p:nvSpPr>
        <p:spPr>
          <a:xfrm>
            <a:off x="8160381" y="1551911"/>
            <a:ext cx="74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baseline="30000" dirty="0"/>
              <a:t>107</a:t>
            </a:r>
            <a:r>
              <a:rPr lang="en-US" sz="2000" b="1" dirty="0"/>
              <a:t>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31513-AC65-4BEF-B209-108EC3E6BFC8}"/>
              </a:ext>
            </a:extLst>
          </p:cNvPr>
          <p:cNvSpPr txBox="1"/>
          <p:nvPr/>
        </p:nvSpPr>
        <p:spPr>
          <a:xfrm>
            <a:off x="5922148" y="5305425"/>
            <a:ext cx="44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/>
              <a:t>P. Shuai et al, 2022, (in preparation)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08E1C-B0BF-4586-84B0-EFEEDCF2FFBA}"/>
              </a:ext>
            </a:extLst>
          </p:cNvPr>
          <p:cNvSpPr txBox="1"/>
          <p:nvPr/>
        </p:nvSpPr>
        <p:spPr>
          <a:xfrm>
            <a:off x="378166" y="6424530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</p:spTree>
    <p:extLst>
      <p:ext uri="{BB962C8B-B14F-4D97-AF65-F5344CB8AC3E}">
        <p14:creationId xmlns:p14="http://schemas.microsoft.com/office/powerpoint/2010/main" val="99484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E704-220A-40C5-9714-CD2B2B7A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06" y="176351"/>
            <a:ext cx="10483705" cy="484748"/>
          </a:xfrm>
        </p:spPr>
        <p:txBody>
          <a:bodyPr/>
          <a:lstStyle/>
          <a:p>
            <a:r>
              <a:rPr lang="en-US" dirty="0"/>
              <a:t>Reactor anti-neutrino interactions and earlier MTAS data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0D8A5-322C-4130-9454-2CB733EF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018" y="1026896"/>
            <a:ext cx="3881120" cy="3352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6DCB9-D05A-46AC-9D77-9CDC243F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11" y="1101763"/>
            <a:ext cx="3887760" cy="32668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F4CB2E-B4AF-4544-A02C-023873027DEA}"/>
              </a:ext>
            </a:extLst>
          </p:cNvPr>
          <p:cNvSpPr/>
          <p:nvPr/>
        </p:nvSpPr>
        <p:spPr>
          <a:xfrm>
            <a:off x="3783819" y="4375846"/>
            <a:ext cx="41795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b="1" dirty="0">
                <a:latin typeface="Arial Narrow" panose="020B0606020202030204" pitchFamily="34" charset="0"/>
              </a:rPr>
              <a:t>2%-3% reduction </a:t>
            </a:r>
            <a:r>
              <a:rPr lang="en-US" dirty="0">
                <a:latin typeface="Arial Narrow" panose="020B0606020202030204" pitchFamily="34" charset="0"/>
              </a:rPr>
              <a:t>of the number of </a:t>
            </a:r>
            <a:r>
              <a:rPr lang="en-US" b="1" dirty="0">
                <a:latin typeface="Arial Narrow" panose="020B0606020202030204" pitchFamily="34" charset="0"/>
              </a:rPr>
              <a:t>anti-neutrino interactions </a:t>
            </a:r>
            <a:r>
              <a:rPr lang="en-US" dirty="0">
                <a:latin typeface="Arial Narrow" panose="020B0606020202030204" pitchFamily="34" charset="0"/>
              </a:rPr>
              <a:t>with matter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 Narrow" panose="020B0606020202030204" pitchFamily="34" charset="0"/>
              </a:rPr>
              <a:t>in nuclear fuel components: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baseline="300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235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U (black), </a:t>
            </a:r>
            <a:r>
              <a:rPr lang="en-US" sz="1400" b="1" baseline="300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238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U (</a:t>
            </a:r>
            <a:r>
              <a:rPr lang="en-US" sz="1400" b="1" dirty="0">
                <a:solidFill>
                  <a:srgbClr val="0033CC"/>
                </a:solidFill>
                <a:latin typeface="Arial Narrow" panose="020B0606020202030204" pitchFamily="34" charset="0"/>
                <a:cs typeface="Arial" charset="0"/>
              </a:rPr>
              <a:t>blue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),  </a:t>
            </a:r>
            <a:r>
              <a:rPr lang="en-US" sz="1400" b="1" baseline="300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239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Pu (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red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), and </a:t>
            </a:r>
            <a:r>
              <a:rPr lang="en-US" sz="1400" b="1" baseline="300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241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Pu (</a:t>
            </a:r>
            <a:r>
              <a:rPr lang="en-US" sz="1400" b="1" dirty="0">
                <a:solidFill>
                  <a:srgbClr val="008000"/>
                </a:solidFill>
                <a:latin typeface="Arial Narrow" panose="020B0606020202030204" pitchFamily="34" charset="0"/>
                <a:cs typeface="Arial" charset="0"/>
              </a:rPr>
              <a:t>green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).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420BC-0DFB-4261-9BAC-BC64DA5E4B40}"/>
              </a:ext>
            </a:extLst>
          </p:cNvPr>
          <p:cNvSpPr txBox="1"/>
          <p:nvPr/>
        </p:nvSpPr>
        <p:spPr>
          <a:xfrm flipH="1">
            <a:off x="71119" y="4305083"/>
            <a:ext cx="371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~ 5% deficit </a:t>
            </a:r>
            <a:r>
              <a:rPr lang="en-US" sz="1600" dirty="0">
                <a:latin typeface="Arial Narrow" panose="020B0606020202030204" pitchFamily="34" charset="0"/>
              </a:rPr>
              <a:t>of overall reactor anti-neutrino interactions (RA anomaly) and an over </a:t>
            </a:r>
            <a:r>
              <a:rPr lang="en-US" sz="1600" b="1" dirty="0">
                <a:latin typeface="Arial Narrow" panose="020B0606020202030204" pitchFamily="34" charset="0"/>
              </a:rPr>
              <a:t>6-</a:t>
            </a:r>
            <a:r>
              <a:rPr lang="el-GR" sz="1600" b="1" dirty="0">
                <a:latin typeface="Arial Narrow" panose="020B0606020202030204" pitchFamily="34" charset="0"/>
              </a:rPr>
              <a:t>σ</a:t>
            </a:r>
            <a:r>
              <a:rPr lang="en-US" sz="1600" b="1" dirty="0">
                <a:latin typeface="Arial Narrow" panose="020B0606020202030204" pitchFamily="34" charset="0"/>
              </a:rPr>
              <a:t> excess </a:t>
            </a:r>
            <a:r>
              <a:rPr lang="en-US" sz="1600" dirty="0">
                <a:latin typeface="Arial Narrow" panose="020B0606020202030204" pitchFamily="34" charset="0"/>
              </a:rPr>
              <a:t>of high energy anti-neutrinos (bump) as compared to the reference flux from Huber-Mueller 2011 modelling.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6C6F9-CBB3-4381-A58D-16843EBCD798}"/>
              </a:ext>
            </a:extLst>
          </p:cNvPr>
          <p:cNvSpPr txBox="1"/>
          <p:nvPr/>
        </p:nvSpPr>
        <p:spPr>
          <a:xfrm>
            <a:off x="7973018" y="4554568"/>
            <a:ext cx="4095090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20B0606020202030204" pitchFamily="34" charset="0"/>
              </a:rPr>
              <a:t>Total relative change (solid black line) in the expected number of </a:t>
            </a:r>
            <a:r>
              <a:rPr lang="en-US" b="1" dirty="0">
                <a:latin typeface="Arial Narrow" panose="020B0606020202030204" pitchFamily="34" charset="0"/>
              </a:rPr>
              <a:t>anti-neutrino interactions </a:t>
            </a:r>
            <a:r>
              <a:rPr lang="en-US" sz="1600" dirty="0">
                <a:latin typeface="Arial Narrow" panose="020B0606020202030204" pitchFamily="34" charset="0"/>
              </a:rPr>
              <a:t>with the detector matter  (MTAS/ENSDF)  as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20B0606020202030204" pitchFamily="34" charset="0"/>
              </a:rPr>
              <a:t>a function of the reactor operation time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20B0606020202030204" pitchFamily="34" charset="0"/>
              </a:rPr>
              <a:t>after refueling (burnup profile).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63E63-9DEA-4361-AC0C-6915B594706B}"/>
              </a:ext>
            </a:extLst>
          </p:cNvPr>
          <p:cNvSpPr/>
          <p:nvPr/>
        </p:nvSpPr>
        <p:spPr>
          <a:xfrm>
            <a:off x="5610547" y="5782596"/>
            <a:ext cx="3571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i="1" dirty="0"/>
              <a:t> Fijalkowska et al., PRL 119, 052503, 2017</a:t>
            </a:r>
          </a:p>
          <a:p>
            <a:r>
              <a:rPr lang="da-DK" sz="1400" i="1" dirty="0"/>
              <a:t> </a:t>
            </a:r>
            <a:r>
              <a:rPr lang="da-DK" sz="1400" i="1" dirty="0">
                <a:latin typeface="+mj-lt"/>
              </a:rPr>
              <a:t> </a:t>
            </a:r>
            <a:r>
              <a:rPr lang="en-US" altLang="en-US" sz="1400" i="1" dirty="0">
                <a:latin typeface="+mj-lt"/>
              </a:rPr>
              <a:t>Rasco et al., PRL 117, 092501, 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231E9-4AAB-48FF-BDC5-680E8C6F6AB1}"/>
              </a:ext>
            </a:extLst>
          </p:cNvPr>
          <p:cNvSpPr txBox="1"/>
          <p:nvPr/>
        </p:nvSpPr>
        <p:spPr>
          <a:xfrm>
            <a:off x="393406" y="6424530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  <p:pic>
        <p:nvPicPr>
          <p:cNvPr id="14" name="Picture 2" descr="Figure 4">
            <a:extLst>
              <a:ext uri="{FF2B5EF4-FFF2-40B4-BE49-F238E27FC236}">
                <a16:creationId xmlns:a16="http://schemas.microsoft.com/office/drawing/2014/main" id="{D4E91FDB-CE49-4700-9C3D-4987CC22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2" y="1026896"/>
            <a:ext cx="3216677" cy="3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A2F9C-9193-4A96-AEE6-EDC47C488020}"/>
              </a:ext>
            </a:extLst>
          </p:cNvPr>
          <p:cNvSpPr txBox="1"/>
          <p:nvPr/>
        </p:nvSpPr>
        <p:spPr>
          <a:xfrm>
            <a:off x="2116369" y="1144069"/>
            <a:ext cx="144783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/>
              <a:t>Daya</a:t>
            </a:r>
            <a:r>
              <a:rPr lang="en-US" sz="1400" b="1" dirty="0"/>
              <a:t>-Bay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63302-2D90-4041-BBD2-D5540605043D}"/>
              </a:ext>
            </a:extLst>
          </p:cNvPr>
          <p:cNvSpPr txBox="1"/>
          <p:nvPr/>
        </p:nvSpPr>
        <p:spPr>
          <a:xfrm>
            <a:off x="818906" y="6188074"/>
            <a:ext cx="3129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3B04F-9273-4A80-8731-73A32A08A45A}"/>
              </a:ext>
            </a:extLst>
          </p:cNvPr>
          <p:cNvSpPr txBox="1"/>
          <p:nvPr/>
        </p:nvSpPr>
        <p:spPr>
          <a:xfrm>
            <a:off x="177105" y="5941227"/>
            <a:ext cx="2984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i="1" dirty="0">
                <a:latin typeface="+mj-lt"/>
              </a:rPr>
              <a:t>Adey et al., PRL 123, 111801, 2019 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ADBE4-E2D0-4AF5-978B-025E47F2FEDB}"/>
              </a:ext>
            </a:extLst>
          </p:cNvPr>
          <p:cNvSpPr txBox="1"/>
          <p:nvPr/>
        </p:nvSpPr>
        <p:spPr>
          <a:xfrm>
            <a:off x="6969076" y="722092"/>
            <a:ext cx="198855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MTAS vs ENSDF</a:t>
            </a:r>
          </a:p>
        </p:txBody>
      </p:sp>
    </p:spTree>
    <p:extLst>
      <p:ext uri="{BB962C8B-B14F-4D97-AF65-F5344CB8AC3E}">
        <p14:creationId xmlns:p14="http://schemas.microsoft.com/office/powerpoint/2010/main" val="125846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26" y="91838"/>
            <a:ext cx="11531894" cy="877163"/>
          </a:xfrm>
        </p:spPr>
        <p:txBody>
          <a:bodyPr/>
          <a:lstStyle/>
          <a:p>
            <a:r>
              <a:rPr lang="en-US" dirty="0"/>
              <a:t>Reactor anti-neutrinos from </a:t>
            </a:r>
            <a:r>
              <a:rPr lang="en-US" baseline="30000" dirty="0"/>
              <a:t>104</a:t>
            </a:r>
            <a:r>
              <a:rPr lang="en-US" dirty="0"/>
              <a:t>Nb decay (ANL’s CARIBU/FOA)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57A68B1D-4ED5-4DDC-B69A-4145E28B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200" y="6119036"/>
            <a:ext cx="7311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Alex Laminack, Charlie Rasco, Ola Fijałkowska et al., 2022 </a:t>
            </a:r>
            <a:r>
              <a:rPr lang="en-US" altLang="en-US" sz="20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(preliminary)</a:t>
            </a: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3FAC6E-350B-4BF7-9C06-F9BF9D33EFF2}"/>
              </a:ext>
            </a:extLst>
          </p:cNvPr>
          <p:cNvGrpSpPr/>
          <p:nvPr/>
        </p:nvGrpSpPr>
        <p:grpSpPr>
          <a:xfrm>
            <a:off x="-33496" y="1306298"/>
            <a:ext cx="7639685" cy="3212891"/>
            <a:chOff x="0" y="2750163"/>
            <a:chExt cx="9299863" cy="321289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B43AC8-AA75-4BF8-AA25-F47CCE972EBB}"/>
                </a:ext>
              </a:extLst>
            </p:cNvPr>
            <p:cNvSpPr txBox="1"/>
            <p:nvPr/>
          </p:nvSpPr>
          <p:spPr>
            <a:xfrm>
              <a:off x="455449" y="2784332"/>
              <a:ext cx="3823711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104</a:t>
              </a: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Nb </a:t>
              </a:r>
              <a:r>
                <a:rPr lang="el-GR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β</a:t>
              </a: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-decay </a:t>
              </a:r>
              <a:r>
                <a: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ENSDF/ENDF</a:t>
              </a: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vs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0EB2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MTAS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B68D98-10A8-4467-A821-FE5D4525B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311"/>
            <a:stretch/>
          </p:blipFill>
          <p:spPr>
            <a:xfrm>
              <a:off x="0" y="3159331"/>
              <a:ext cx="4554173" cy="2803723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DB6DA2-D214-4DD4-8EEE-68A24123E560}"/>
                </a:ext>
              </a:extLst>
            </p:cNvPr>
            <p:cNvCxnSpPr>
              <a:cxnSpLocks/>
            </p:cNvCxnSpPr>
            <p:nvPr/>
          </p:nvCxnSpPr>
          <p:spPr>
            <a:xfrm>
              <a:off x="1976424" y="3159331"/>
              <a:ext cx="0" cy="241625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3DB26C-D813-4D2C-BD28-F605CD035AE5}"/>
                </a:ext>
              </a:extLst>
            </p:cNvPr>
            <p:cNvSpPr txBox="1"/>
            <p:nvPr/>
          </p:nvSpPr>
          <p:spPr>
            <a:xfrm>
              <a:off x="498214" y="3171103"/>
              <a:ext cx="160018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known</a:t>
              </a:r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</a:t>
              </a:r>
              <a:r>
                <a:rPr lang="el-GR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β</a:t>
              </a:r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-fed     levels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76D72A-0C15-482F-90B6-14FBC94C196E}"/>
                </a:ext>
              </a:extLst>
            </p:cNvPr>
            <p:cNvSpPr txBox="1"/>
            <p:nvPr/>
          </p:nvSpPr>
          <p:spPr>
            <a:xfrm>
              <a:off x="3158909" y="3200136"/>
              <a:ext cx="1456254" cy="72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 Narrow" panose="020B0606020202030204" pitchFamily="34" charset="0"/>
                </a:rPr>
                <a:t>   </a:t>
              </a:r>
              <a:r>
                <a:rPr lang="en-US" sz="1400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MTAS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new</a:t>
              </a:r>
              <a:r>
                <a:rPr lang="en-US" sz="1400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 </a:t>
              </a:r>
              <a:r>
                <a:rPr lang="el-GR" sz="1400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β</a:t>
              </a:r>
              <a:r>
                <a:rPr lang="en-US" sz="1400" b="1" dirty="0">
                  <a:solidFill>
                    <a:srgbClr val="1E0EB2"/>
                  </a:solidFill>
                  <a:latin typeface="Arial Narrow" panose="020B0606020202030204" pitchFamily="34" charset="0"/>
                </a:rPr>
                <a:t>-fed         levels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497A65-084E-435D-89EC-B8EF19BC0876}"/>
                </a:ext>
              </a:extLst>
            </p:cNvPr>
            <p:cNvSpPr txBox="1"/>
            <p:nvPr/>
          </p:nvSpPr>
          <p:spPr>
            <a:xfrm>
              <a:off x="5623126" y="2750163"/>
              <a:ext cx="367673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Anti-neutrino spectra </a:t>
              </a:r>
              <a:r>
                <a:rPr lang="en-US" sz="1600" b="1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104</a:t>
              </a: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Nb </a:t>
              </a:r>
              <a:r>
                <a:rPr lang="el-GR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β</a:t>
              </a: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-decay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0EB2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758030" y="3670948"/>
            <a:ext cx="1695450" cy="1842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C5489690-5BE5-4A00-9E1D-7A5A71EB8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72" y="1484378"/>
            <a:ext cx="3791281" cy="298221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C7F4F09-EFB9-4789-A561-94AF4967EDAF}"/>
              </a:ext>
            </a:extLst>
          </p:cNvPr>
          <p:cNvGrpSpPr/>
          <p:nvPr/>
        </p:nvGrpSpPr>
        <p:grpSpPr>
          <a:xfrm>
            <a:off x="8727872" y="1756271"/>
            <a:ext cx="1476686" cy="338554"/>
            <a:chOff x="14160102" y="2502590"/>
            <a:chExt cx="1476686" cy="33855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D67EAE-4B7F-45B0-80BD-065EF1CA44EA}"/>
                </a:ext>
              </a:extLst>
            </p:cNvPr>
            <p:cNvSpPr/>
            <p:nvPr/>
          </p:nvSpPr>
          <p:spPr>
            <a:xfrm>
              <a:off x="14160102" y="2502590"/>
              <a:ext cx="14766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ν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+ p →n + e</a:t>
              </a:r>
              <a:r>
                <a:rPr kumimoji="0" lang="en-US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+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A2B2889-5A31-44B5-B26D-08512685B4AF}"/>
                </a:ext>
              </a:extLst>
            </p:cNvPr>
            <p:cNvCxnSpPr/>
            <p:nvPr/>
          </p:nvCxnSpPr>
          <p:spPr>
            <a:xfrm>
              <a:off x="14219996" y="2589405"/>
              <a:ext cx="1649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2763BCE-C880-4F76-80FF-863CA5432904}"/>
              </a:ext>
            </a:extLst>
          </p:cNvPr>
          <p:cNvSpPr txBox="1"/>
          <p:nvPr/>
        </p:nvSpPr>
        <p:spPr>
          <a:xfrm>
            <a:off x="8763613" y="2349867"/>
            <a:ext cx="95571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E0EB2"/>
                </a:solidFill>
                <a:latin typeface="Arial"/>
              </a:rPr>
              <a:t>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0EB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8%↓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7A1062-1942-42ED-A47C-FB8B99F867AC}"/>
              </a:ext>
            </a:extLst>
          </p:cNvPr>
          <p:cNvSpPr txBox="1"/>
          <p:nvPr/>
        </p:nvSpPr>
        <p:spPr>
          <a:xfrm>
            <a:off x="393406" y="6424530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A1EF0A11-6A45-4FEF-A02E-4DE71148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256" y="1346908"/>
            <a:ext cx="37497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104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Nb anti-neutrino - proton interactions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96AD6DC-D485-49C8-B43E-867084750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925" y="1657114"/>
            <a:ext cx="3573781" cy="2920425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1D264C68-65C0-4806-9477-C98C1C96BCC2}"/>
              </a:ext>
            </a:extLst>
          </p:cNvPr>
          <p:cNvSpPr/>
          <p:nvPr/>
        </p:nvSpPr>
        <p:spPr>
          <a:xfrm>
            <a:off x="3811210" y="3008555"/>
            <a:ext cx="448140" cy="341632"/>
          </a:xfrm>
          <a:prstGeom prst="rightArrow">
            <a:avLst/>
          </a:prstGeom>
          <a:solidFill>
            <a:schemeClr val="bg2"/>
          </a:solidFill>
          <a:ln w="38100">
            <a:solidFill>
              <a:srgbClr val="1E0EB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F450BC1-F131-4478-8C8D-3146916F4E59}"/>
              </a:ext>
            </a:extLst>
          </p:cNvPr>
          <p:cNvSpPr/>
          <p:nvPr/>
        </p:nvSpPr>
        <p:spPr>
          <a:xfrm>
            <a:off x="7814028" y="2933828"/>
            <a:ext cx="448140" cy="341632"/>
          </a:xfrm>
          <a:prstGeom prst="rightArrow">
            <a:avLst/>
          </a:prstGeom>
          <a:solidFill>
            <a:schemeClr val="bg2"/>
          </a:solidFill>
          <a:ln w="38100">
            <a:solidFill>
              <a:srgbClr val="1E0EB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605012-CB0A-40D9-A847-76B1E5B80831}"/>
              </a:ext>
            </a:extLst>
          </p:cNvPr>
          <p:cNvSpPr txBox="1"/>
          <p:nvPr/>
        </p:nvSpPr>
        <p:spPr>
          <a:xfrm>
            <a:off x="458469" y="4653918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New </a:t>
            </a:r>
            <a:r>
              <a:rPr lang="el-GR" sz="2000" dirty="0">
                <a:latin typeface="Arial Narrow" panose="020B0606020202030204" pitchFamily="34" charset="0"/>
              </a:rPr>
              <a:t>β</a:t>
            </a:r>
            <a:r>
              <a:rPr lang="en-US" sz="2000" dirty="0">
                <a:latin typeface="Arial Narrow" panose="020B0606020202030204" pitchFamily="34" charset="0"/>
              </a:rPr>
              <a:t>-feeding distribution</a:t>
            </a:r>
          </a:p>
          <a:p>
            <a:pPr algn="ctr">
              <a:lnSpc>
                <a:spcPct val="90000"/>
              </a:lnSpc>
            </a:pPr>
            <a:r>
              <a:rPr lang="en-US" sz="2000" baseline="30000" dirty="0">
                <a:latin typeface="Arial Narrow" panose="020B0606020202030204" pitchFamily="34" charset="0"/>
              </a:rPr>
              <a:t>104</a:t>
            </a:r>
            <a:r>
              <a:rPr lang="en-US" sz="2000" dirty="0">
                <a:latin typeface="Arial Narrow" panose="020B0606020202030204" pitchFamily="34" charset="0"/>
              </a:rPr>
              <a:t>Nb→</a:t>
            </a:r>
            <a:r>
              <a:rPr lang="en-US" sz="2000" baseline="30000" dirty="0">
                <a:latin typeface="Arial Narrow" panose="020B0606020202030204" pitchFamily="34" charset="0"/>
              </a:rPr>
              <a:t>104</a:t>
            </a:r>
            <a:r>
              <a:rPr lang="en-US" sz="2000" dirty="0">
                <a:latin typeface="Arial Narrow" panose="020B0606020202030204" pitchFamily="34" charset="0"/>
              </a:rPr>
              <a:t>Tc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1F3C65-AF47-43EA-A6CC-87A7F183BFAC}"/>
              </a:ext>
            </a:extLst>
          </p:cNvPr>
          <p:cNvSpPr txBox="1"/>
          <p:nvPr/>
        </p:nvSpPr>
        <p:spPr>
          <a:xfrm>
            <a:off x="4233221" y="4701881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Note a shift of anti-neutrino spectra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towards lower energies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197864-AEB3-4D71-A9FF-D1E158E144F6}"/>
              </a:ext>
            </a:extLst>
          </p:cNvPr>
          <p:cNvSpPr txBox="1"/>
          <p:nvPr/>
        </p:nvSpPr>
        <p:spPr>
          <a:xfrm>
            <a:off x="8141880" y="4653918"/>
            <a:ext cx="407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Reduction of the interacting  </a:t>
            </a:r>
            <a:r>
              <a:rPr lang="el-GR" sz="2000" dirty="0">
                <a:latin typeface="Arial Narrow" panose="020B0606020202030204" pitchFamily="34" charset="0"/>
              </a:rPr>
              <a:t>ν</a:t>
            </a:r>
            <a:r>
              <a:rPr lang="en-US" sz="2000" dirty="0">
                <a:latin typeface="Arial Narrow" panose="020B0606020202030204" pitchFamily="34" charset="0"/>
              </a:rPr>
              <a:t>-flux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lowers RA anomaly and increases “bump”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A2C63B-3EC1-4DBB-BB8B-3B44B5095E1B}"/>
              </a:ext>
            </a:extLst>
          </p:cNvPr>
          <p:cNvCxnSpPr/>
          <p:nvPr/>
        </p:nvCxnSpPr>
        <p:spPr>
          <a:xfrm>
            <a:off x="11219558" y="4733174"/>
            <a:ext cx="990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91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4EDA-88EC-4E9A-A6B5-E8D97357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51"/>
            <a:ext cx="12036523" cy="1478866"/>
          </a:xfrm>
        </p:spPr>
        <p:txBody>
          <a:bodyPr/>
          <a:lstStyle/>
          <a:p>
            <a:r>
              <a:rPr lang="en-US" sz="2800" baseline="30000" dirty="0"/>
              <a:t>             98</a:t>
            </a:r>
            <a:r>
              <a:rPr lang="en-US" sz="2800" dirty="0"/>
              <a:t>Nb, </a:t>
            </a:r>
            <a:r>
              <a:rPr lang="en-US" sz="2800" dirty="0" err="1"/>
              <a:t>Y</a:t>
            </a:r>
            <a:r>
              <a:rPr lang="en-US" sz="2800" baseline="-25000" dirty="0" err="1"/>
              <a:t>cum</a:t>
            </a:r>
            <a:r>
              <a:rPr lang="en-US" sz="2800" dirty="0"/>
              <a:t>~ 6% for </a:t>
            </a:r>
            <a:r>
              <a:rPr lang="en-US" sz="2800" baseline="30000" dirty="0"/>
              <a:t>235</a:t>
            </a:r>
            <a:r>
              <a:rPr lang="en-US" sz="2800" dirty="0"/>
              <a:t>U and </a:t>
            </a:r>
            <a:r>
              <a:rPr lang="en-US" sz="2800" baseline="30000" dirty="0"/>
              <a:t>239</a:t>
            </a:r>
            <a:r>
              <a:rPr lang="en-US" sz="2800" dirty="0"/>
              <a:t>Pu</a:t>
            </a:r>
            <a:br>
              <a:rPr lang="en-US" sz="2400" dirty="0"/>
            </a:br>
            <a:br>
              <a:rPr lang="en-US" sz="2400" dirty="0"/>
            </a:br>
            <a:r>
              <a:rPr lang="en-US" sz="1800" dirty="0">
                <a:solidFill>
                  <a:srgbClr val="7030A0"/>
                </a:solidFill>
              </a:rPr>
              <a:t>MTAS results not always reduce reactor anti-neutrino anomaly and increase the high energy bump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“Deciphering </a:t>
            </a:r>
            <a:r>
              <a:rPr lang="en-US" sz="1800" baseline="30000" dirty="0">
                <a:solidFill>
                  <a:schemeClr val="tx1"/>
                </a:solidFill>
              </a:rPr>
              <a:t>98</a:t>
            </a:r>
            <a:r>
              <a:rPr lang="en-US" sz="1800" dirty="0">
                <a:solidFill>
                  <a:schemeClr val="tx1"/>
                </a:solidFill>
              </a:rPr>
              <a:t>Nb </a:t>
            </a: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β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Decay with MTAS”, Rasco et al., → submitted to Phys. Rev. C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C6F70-6C8A-407B-AF07-B48A86071601}"/>
              </a:ext>
            </a:extLst>
          </p:cNvPr>
          <p:cNvSpPr txBox="1"/>
          <p:nvPr/>
        </p:nvSpPr>
        <p:spPr>
          <a:xfrm>
            <a:off x="378166" y="6424530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818525-6A94-4AB3-9030-F91CFDA14CFC}"/>
              </a:ext>
            </a:extLst>
          </p:cNvPr>
          <p:cNvGrpSpPr/>
          <p:nvPr/>
        </p:nvGrpSpPr>
        <p:grpSpPr>
          <a:xfrm>
            <a:off x="402211" y="1668821"/>
            <a:ext cx="3858171" cy="3303230"/>
            <a:chOff x="4419434" y="859195"/>
            <a:chExt cx="3858171" cy="378138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28596A1-8A1C-4882-B94B-254890E41155}"/>
                </a:ext>
              </a:extLst>
            </p:cNvPr>
            <p:cNvCxnSpPr>
              <a:cxnSpLocks/>
            </p:cNvCxnSpPr>
            <p:nvPr/>
          </p:nvCxnSpPr>
          <p:spPr>
            <a:xfrm>
              <a:off x="4548842" y="1226820"/>
              <a:ext cx="13091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AB4A6F-F40C-4254-A360-9173EABCAD0C}"/>
                </a:ext>
              </a:extLst>
            </p:cNvPr>
            <p:cNvCxnSpPr>
              <a:cxnSpLocks/>
            </p:cNvCxnSpPr>
            <p:nvPr/>
          </p:nvCxnSpPr>
          <p:spPr>
            <a:xfrm>
              <a:off x="5977054" y="1315614"/>
              <a:ext cx="167900" cy="464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392E8D-183F-4785-9D25-D8E775AE6F5F}"/>
                </a:ext>
              </a:extLst>
            </p:cNvPr>
            <p:cNvCxnSpPr>
              <a:cxnSpLocks/>
            </p:cNvCxnSpPr>
            <p:nvPr/>
          </p:nvCxnSpPr>
          <p:spPr>
            <a:xfrm>
              <a:off x="6297930" y="4526280"/>
              <a:ext cx="13091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78F625-6663-48B9-9513-0DE55072E0B5}"/>
                </a:ext>
              </a:extLst>
            </p:cNvPr>
            <p:cNvCxnSpPr>
              <a:cxnSpLocks/>
            </p:cNvCxnSpPr>
            <p:nvPr/>
          </p:nvCxnSpPr>
          <p:spPr>
            <a:xfrm>
              <a:off x="6297930" y="3810000"/>
              <a:ext cx="13091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6D8323B-D79D-46D0-83B1-C0E02EA466F2}"/>
                </a:ext>
              </a:extLst>
            </p:cNvPr>
            <p:cNvCxnSpPr>
              <a:cxnSpLocks/>
            </p:cNvCxnSpPr>
            <p:nvPr/>
          </p:nvCxnSpPr>
          <p:spPr>
            <a:xfrm>
              <a:off x="6313225" y="3429000"/>
              <a:ext cx="12938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E49BF1-85C8-428A-A4BE-5933ED58761D}"/>
                </a:ext>
              </a:extLst>
            </p:cNvPr>
            <p:cNvCxnSpPr>
              <a:cxnSpLocks/>
            </p:cNvCxnSpPr>
            <p:nvPr/>
          </p:nvCxnSpPr>
          <p:spPr>
            <a:xfrm>
              <a:off x="6297930" y="2057400"/>
              <a:ext cx="13091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425AEF-1F80-4C74-ADF6-21F43B80A872}"/>
                </a:ext>
              </a:extLst>
            </p:cNvPr>
            <p:cNvSpPr txBox="1"/>
            <p:nvPr/>
          </p:nvSpPr>
          <p:spPr>
            <a:xfrm>
              <a:off x="6221785" y="4230367"/>
              <a:ext cx="51815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0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38DA94-CEB2-4925-BE9C-E87D0702C1C5}"/>
                </a:ext>
              </a:extLst>
            </p:cNvPr>
            <p:cNvSpPr txBox="1"/>
            <p:nvPr/>
          </p:nvSpPr>
          <p:spPr>
            <a:xfrm>
              <a:off x="6221786" y="3510847"/>
              <a:ext cx="51815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0</a:t>
              </a:r>
              <a:r>
                <a:rPr lang="en-US" baseline="30000" dirty="0"/>
                <a:t>+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AA2049-2B25-4031-B836-916B9C6BBAF3}"/>
                </a:ext>
              </a:extLst>
            </p:cNvPr>
            <p:cNvCxnSpPr/>
            <p:nvPr/>
          </p:nvCxnSpPr>
          <p:spPr>
            <a:xfrm>
              <a:off x="6667500" y="3810000"/>
              <a:ext cx="0" cy="716280"/>
            </a:xfrm>
            <a:prstGeom prst="straightConnector1">
              <a:avLst/>
            </a:prstGeom>
            <a:ln w="38100">
              <a:solidFill>
                <a:srgbClr val="B10F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663E73-0557-49CB-9E91-977509C67CB3}"/>
                </a:ext>
              </a:extLst>
            </p:cNvPr>
            <p:cNvSpPr txBox="1"/>
            <p:nvPr/>
          </p:nvSpPr>
          <p:spPr>
            <a:xfrm>
              <a:off x="6670602" y="3974464"/>
              <a:ext cx="51815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B10FA5"/>
                  </a:solidFill>
                </a:rPr>
                <a:t>E0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B70A35-8199-423E-88B2-7B2CD0895B1B}"/>
                </a:ext>
              </a:extLst>
            </p:cNvPr>
            <p:cNvSpPr txBox="1"/>
            <p:nvPr/>
          </p:nvSpPr>
          <p:spPr>
            <a:xfrm>
              <a:off x="7458457" y="4291327"/>
              <a:ext cx="51815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43DCE-BAC5-4DA8-B2DE-A284AA985B9D}"/>
                </a:ext>
              </a:extLst>
            </p:cNvPr>
            <p:cNvSpPr txBox="1"/>
            <p:nvPr/>
          </p:nvSpPr>
          <p:spPr>
            <a:xfrm>
              <a:off x="7536886" y="3219446"/>
              <a:ext cx="67055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0.79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7A67AB-44FD-4C39-85A9-F7B4F8A8F0ED}"/>
                </a:ext>
              </a:extLst>
            </p:cNvPr>
            <p:cNvSpPr txBox="1"/>
            <p:nvPr/>
          </p:nvSpPr>
          <p:spPr>
            <a:xfrm>
              <a:off x="7607046" y="1816632"/>
              <a:ext cx="67055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2.61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A56C72-7BC8-4C39-9F22-E9F5CA4C0B83}"/>
                </a:ext>
              </a:extLst>
            </p:cNvPr>
            <p:cNvSpPr txBox="1"/>
            <p:nvPr/>
          </p:nvSpPr>
          <p:spPr>
            <a:xfrm>
              <a:off x="7565137" y="3591556"/>
              <a:ext cx="67055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0.74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7FB83B-FDCA-42EE-ADD8-5EC8C79857D0}"/>
                </a:ext>
              </a:extLst>
            </p:cNvPr>
            <p:cNvSpPr txBox="1"/>
            <p:nvPr/>
          </p:nvSpPr>
          <p:spPr>
            <a:xfrm>
              <a:off x="6273047" y="2556408"/>
              <a:ext cx="1627369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7 </a:t>
              </a:r>
              <a:r>
                <a:rPr lang="el-GR" dirty="0">
                  <a:latin typeface="Century Gothic" panose="020B0502020202020204" pitchFamily="34" charset="0"/>
                </a:rPr>
                <a:t>β</a:t>
              </a:r>
              <a:r>
                <a:rPr lang="en-US" dirty="0">
                  <a:latin typeface="Century Gothic" panose="020B0502020202020204" pitchFamily="34" charset="0"/>
                </a:rPr>
                <a:t>-fed</a:t>
              </a:r>
              <a:r>
                <a:rPr lang="en-US" dirty="0"/>
                <a:t> levels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0+, 1+, 2+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1CD389-27B7-41E2-AEFD-1988A5BC83C8}"/>
                </a:ext>
              </a:extLst>
            </p:cNvPr>
            <p:cNvSpPr txBox="1"/>
            <p:nvPr/>
          </p:nvSpPr>
          <p:spPr>
            <a:xfrm>
              <a:off x="5479440" y="859195"/>
              <a:ext cx="518159" cy="3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/>
                <a:t>1</a:t>
              </a:r>
              <a:r>
                <a:rPr lang="en-US" b="1" baseline="300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92CA85-EA33-4BAD-A53C-23270DD8F0D1}"/>
                </a:ext>
              </a:extLst>
            </p:cNvPr>
            <p:cNvSpPr txBox="1"/>
            <p:nvPr/>
          </p:nvSpPr>
          <p:spPr>
            <a:xfrm>
              <a:off x="4423851" y="898566"/>
              <a:ext cx="662361" cy="391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baseline="30000" dirty="0"/>
                <a:t>98</a:t>
              </a:r>
              <a:r>
                <a:rPr lang="en-US" b="1" dirty="0"/>
                <a:t>Nb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8D78BF-45A6-4239-905D-EE04C5C85DB2}"/>
                </a:ext>
              </a:extLst>
            </p:cNvPr>
            <p:cNvSpPr txBox="1"/>
            <p:nvPr/>
          </p:nvSpPr>
          <p:spPr>
            <a:xfrm>
              <a:off x="4419434" y="1280976"/>
              <a:ext cx="1502334" cy="391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/>
                <a:t>Q</a:t>
              </a:r>
              <a:r>
                <a:rPr lang="el-GR" b="1" baseline="-25000" dirty="0">
                  <a:latin typeface="Century Gothic" panose="020B0502020202020204" pitchFamily="34" charset="0"/>
                </a:rPr>
                <a:t>β</a:t>
              </a:r>
              <a:r>
                <a:rPr lang="en-US" b="1" dirty="0">
                  <a:latin typeface="Century Gothic" panose="020B0502020202020204" pitchFamily="34" charset="0"/>
                </a:rPr>
                <a:t>=4.6 MeV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22E954-D3D6-4168-B3A3-C78A43AA43FF}"/>
                </a:ext>
              </a:extLst>
            </p:cNvPr>
            <p:cNvSpPr txBox="1"/>
            <p:nvPr/>
          </p:nvSpPr>
          <p:spPr>
            <a:xfrm>
              <a:off x="5653888" y="3583300"/>
              <a:ext cx="646332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20%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9F0C3-65F4-4D76-AC13-1B945321A667}"/>
                </a:ext>
              </a:extLst>
            </p:cNvPr>
            <p:cNvSpPr txBox="1"/>
            <p:nvPr/>
          </p:nvSpPr>
          <p:spPr>
            <a:xfrm>
              <a:off x="5693461" y="4298946"/>
              <a:ext cx="64633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57%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9A8821-9D82-4C31-9224-CFE3E872761C}"/>
                </a:ext>
              </a:extLst>
            </p:cNvPr>
            <p:cNvSpPr txBox="1"/>
            <p:nvPr/>
          </p:nvSpPr>
          <p:spPr>
            <a:xfrm>
              <a:off x="6216750" y="3122421"/>
              <a:ext cx="51815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2</a:t>
              </a:r>
              <a:r>
                <a:rPr lang="en-US" baseline="30000" dirty="0"/>
                <a:t>+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8B29B-12A1-4A5A-996E-22860F470FEC}"/>
              </a:ext>
            </a:extLst>
          </p:cNvPr>
          <p:cNvSpPr txBox="1"/>
          <p:nvPr/>
        </p:nvSpPr>
        <p:spPr>
          <a:xfrm>
            <a:off x="603037" y="3494669"/>
            <a:ext cx="978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/>
              <a:t>MTAS:</a:t>
            </a:r>
          </a:p>
          <a:p>
            <a:pPr algn="ctr">
              <a:lnSpc>
                <a:spcPct val="90000"/>
              </a:lnSpc>
            </a:pP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>20%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78EFA-D15D-48EF-875C-D57139A3F0F9}"/>
              </a:ext>
            </a:extLst>
          </p:cNvPr>
          <p:cNvSpPr txBox="1"/>
          <p:nvPr/>
        </p:nvSpPr>
        <p:spPr>
          <a:xfrm>
            <a:off x="726659" y="4614896"/>
            <a:ext cx="84328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61%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B5688-38BD-4711-95AA-C2422BFC87E2}"/>
              </a:ext>
            </a:extLst>
          </p:cNvPr>
          <p:cNvSpPr txBox="1"/>
          <p:nvPr/>
        </p:nvSpPr>
        <p:spPr>
          <a:xfrm>
            <a:off x="760064" y="5213272"/>
            <a:ext cx="3397084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Decay heat down by ~ 50 keV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High energy antineutrinos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in </a:t>
            </a:r>
            <a:r>
              <a:rPr lang="en-US" sz="2000" b="1" baseline="30000" dirty="0">
                <a:solidFill>
                  <a:srgbClr val="FF0000"/>
                </a:solidFill>
              </a:rPr>
              <a:t>98</a:t>
            </a:r>
            <a:r>
              <a:rPr lang="en-US" sz="2000" b="1" dirty="0">
                <a:solidFill>
                  <a:srgbClr val="FF0000"/>
                </a:solidFill>
              </a:rPr>
              <a:t>Nb decay up by 8 % 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(lowers the “bump”)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821B2D-B2D6-4871-80EF-9A20D7830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12" y="1668821"/>
            <a:ext cx="4212701" cy="33348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3D3C7D-8263-4D45-BC0E-DCF0BCA7ECDE}"/>
              </a:ext>
            </a:extLst>
          </p:cNvPr>
          <p:cNvSpPr txBox="1"/>
          <p:nvPr/>
        </p:nvSpPr>
        <p:spPr>
          <a:xfrm>
            <a:off x="7132767" y="5093170"/>
            <a:ext cx="3775394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E0 monoenergetic electrons 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recorded  by segmented </a:t>
            </a:r>
            <a:r>
              <a:rPr lang="en-US" b="1" dirty="0" err="1"/>
              <a:t>silicons</a:t>
            </a:r>
            <a:endParaRPr lang="en-US" b="1" dirty="0"/>
          </a:p>
          <a:p>
            <a:pPr algn="ctr">
              <a:lnSpc>
                <a:spcPct val="90000"/>
              </a:lnSpc>
            </a:pPr>
            <a:r>
              <a:rPr lang="en-US" b="1" dirty="0"/>
              <a:t>inside MTAS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9B673-7629-4FE9-8DE6-FD5E3F0D1BD3}"/>
              </a:ext>
            </a:extLst>
          </p:cNvPr>
          <p:cNvSpPr txBox="1"/>
          <p:nvPr/>
        </p:nvSpPr>
        <p:spPr>
          <a:xfrm>
            <a:off x="9812945" y="1928955"/>
            <a:ext cx="66236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baseline="30000" dirty="0"/>
              <a:t>98</a:t>
            </a:r>
            <a:r>
              <a:rPr lang="en-US" b="1" dirty="0"/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169122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4EDA-88EC-4E9A-A6B5-E8D97357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53"/>
            <a:ext cx="12036523" cy="1897443"/>
          </a:xfrm>
        </p:spPr>
        <p:txBody>
          <a:bodyPr/>
          <a:lstStyle/>
          <a:p>
            <a:r>
              <a:rPr lang="en-US" sz="2800" dirty="0"/>
              <a:t>      </a:t>
            </a:r>
            <a:r>
              <a:rPr lang="en-US" sz="2800" baseline="30000" dirty="0"/>
              <a:t>88</a:t>
            </a:r>
            <a:r>
              <a:rPr lang="en-US" sz="2800" dirty="0"/>
              <a:t>Rb →</a:t>
            </a:r>
            <a:r>
              <a:rPr lang="en-US" sz="2800" baseline="30000" dirty="0"/>
              <a:t>88</a:t>
            </a:r>
            <a:r>
              <a:rPr lang="en-US" sz="2800" dirty="0"/>
              <a:t>Kr →</a:t>
            </a:r>
            <a:r>
              <a:rPr lang="en-US" sz="2800" baseline="30000" dirty="0"/>
              <a:t>88</a:t>
            </a:r>
            <a:r>
              <a:rPr lang="en-US" sz="2800" dirty="0"/>
              <a:t>Sr decays 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000" dirty="0">
                <a:solidFill>
                  <a:schemeClr val="tx1"/>
                </a:solidFill>
              </a:rPr>
              <a:t>“Determination of β -Decay Feeding Patterns of </a:t>
            </a:r>
            <a:r>
              <a:rPr lang="en-US" sz="2000" baseline="30000" dirty="0">
                <a:solidFill>
                  <a:schemeClr val="tx1"/>
                </a:solidFill>
              </a:rPr>
              <a:t>88</a:t>
            </a:r>
            <a:r>
              <a:rPr lang="en-US" sz="2000" dirty="0">
                <a:solidFill>
                  <a:schemeClr val="tx1"/>
                </a:solidFill>
              </a:rPr>
              <a:t>Rb and </a:t>
            </a:r>
            <a:r>
              <a:rPr lang="en-US" sz="2000" baseline="30000" dirty="0">
                <a:solidFill>
                  <a:schemeClr val="tx1"/>
                </a:solidFill>
              </a:rPr>
              <a:t>88</a:t>
            </a:r>
            <a:r>
              <a:rPr lang="en-US" sz="2000" dirty="0">
                <a:solidFill>
                  <a:schemeClr val="tx1"/>
                </a:solidFill>
              </a:rPr>
              <a:t>Kr Using MTAS”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P. Shuai et al, → submitted to Phys. Rev. C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               </a:t>
            </a:r>
            <a:br>
              <a:rPr lang="en-US" sz="2400" dirty="0"/>
            </a:br>
            <a:r>
              <a:rPr lang="en-US" sz="2400" dirty="0"/>
              <a:t>                      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C6F70-6C8A-407B-AF07-B48A86071601}"/>
              </a:ext>
            </a:extLst>
          </p:cNvPr>
          <p:cNvSpPr txBox="1"/>
          <p:nvPr/>
        </p:nvSpPr>
        <p:spPr>
          <a:xfrm>
            <a:off x="378166" y="6424530"/>
            <a:ext cx="159960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WANDA 2022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902570-B6C1-4863-B805-3E547D917608}"/>
              </a:ext>
            </a:extLst>
          </p:cNvPr>
          <p:cNvGrpSpPr/>
          <p:nvPr/>
        </p:nvGrpSpPr>
        <p:grpSpPr>
          <a:xfrm>
            <a:off x="-213798" y="1806410"/>
            <a:ext cx="4084064" cy="4393973"/>
            <a:chOff x="188413" y="1668325"/>
            <a:chExt cx="4084064" cy="43939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818525-6A94-4AB3-9030-F91CFDA14CFC}"/>
                </a:ext>
              </a:extLst>
            </p:cNvPr>
            <p:cNvGrpSpPr/>
            <p:nvPr/>
          </p:nvGrpSpPr>
          <p:grpSpPr>
            <a:xfrm>
              <a:off x="402212" y="1668325"/>
              <a:ext cx="3369136" cy="3587808"/>
              <a:chOff x="4419434" y="858627"/>
              <a:chExt cx="3461763" cy="4107154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28596A1-8A1C-4882-B94B-254890E411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8842" y="1226820"/>
                <a:ext cx="13091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2AB4A6F-F40C-4254-A360-9173EABCAD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7054" y="1315614"/>
                <a:ext cx="167900" cy="4649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9392E8D-183F-4785-9D25-D8E775AE6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7930" y="4526280"/>
                <a:ext cx="13091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6D8323B-D79D-46D0-83B1-C0E02EA46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3225" y="3429000"/>
                <a:ext cx="12938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4E49BF1-85C8-428A-A4BE-5933ED5876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7930" y="2057400"/>
                <a:ext cx="13091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425AEF-1F80-4C74-ADF6-21F43B80A872}"/>
                  </a:ext>
                </a:extLst>
              </p:cNvPr>
              <p:cNvSpPr txBox="1"/>
              <p:nvPr/>
            </p:nvSpPr>
            <p:spPr>
              <a:xfrm>
                <a:off x="6221785" y="4164944"/>
                <a:ext cx="518159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0</a:t>
                </a:r>
                <a:r>
                  <a:rPr lang="en-US" baseline="30000" dirty="0"/>
                  <a:t>+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B70A35-8199-423E-88B2-7B2CD0895B1B}"/>
                  </a:ext>
                </a:extLst>
              </p:cNvPr>
              <p:cNvSpPr txBox="1"/>
              <p:nvPr/>
            </p:nvSpPr>
            <p:spPr>
              <a:xfrm>
                <a:off x="7078204" y="4159406"/>
                <a:ext cx="518159" cy="39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  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643DCE-BAC5-4DA8-B2DE-A284AA985B9D}"/>
                  </a:ext>
                </a:extLst>
              </p:cNvPr>
              <p:cNvSpPr txBox="1"/>
              <p:nvPr/>
            </p:nvSpPr>
            <p:spPr>
              <a:xfrm>
                <a:off x="6700191" y="3054187"/>
                <a:ext cx="1078894" cy="39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1.8 MeV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7A67AB-44FD-4C39-85A9-F7B4F8A8F0ED}"/>
                  </a:ext>
                </a:extLst>
              </p:cNvPr>
              <p:cNvSpPr txBox="1"/>
              <p:nvPr/>
            </p:nvSpPr>
            <p:spPr>
              <a:xfrm>
                <a:off x="6666938" y="1620434"/>
                <a:ext cx="1214259" cy="39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4.85 MeV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7FB83B-FDCA-42EE-ADD8-5EC8C79857D0}"/>
                  </a:ext>
                </a:extLst>
              </p:cNvPr>
              <p:cNvSpPr txBox="1"/>
              <p:nvPr/>
            </p:nvSpPr>
            <p:spPr>
              <a:xfrm>
                <a:off x="6208001" y="2284207"/>
                <a:ext cx="1606226" cy="6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l-GR" dirty="0">
                    <a:latin typeface="Century Gothic" panose="020B0502020202020204" pitchFamily="34" charset="0"/>
                  </a:rPr>
                  <a:t>β</a:t>
                </a:r>
                <a:r>
                  <a:rPr lang="en-US" dirty="0">
                    <a:latin typeface="Century Gothic" panose="020B0502020202020204" pitchFamily="34" charset="0"/>
                  </a:rPr>
                  <a:t>-fed</a:t>
                </a:r>
                <a:r>
                  <a:rPr lang="en-US" dirty="0"/>
                  <a:t> levels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/>
                  <a:t>from  1+ to 3-</a:t>
                </a:r>
                <a:endParaRPr lang="en-US" baseline="300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1CD389-27B7-41E2-AEFD-1988A5BC83C8}"/>
                  </a:ext>
                </a:extLst>
              </p:cNvPr>
              <p:cNvSpPr txBox="1"/>
              <p:nvPr/>
            </p:nvSpPr>
            <p:spPr>
              <a:xfrm>
                <a:off x="4973495" y="858627"/>
                <a:ext cx="1502334" cy="39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dirty="0"/>
                  <a:t>2</a:t>
                </a:r>
                <a:r>
                  <a:rPr lang="en-US" b="1" baseline="30000" dirty="0"/>
                  <a:t>-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92CA85-EA33-4BAD-A53C-23270DD8F0D1}"/>
                  </a:ext>
                </a:extLst>
              </p:cNvPr>
              <p:cNvSpPr txBox="1"/>
              <p:nvPr/>
            </p:nvSpPr>
            <p:spPr>
              <a:xfrm>
                <a:off x="4423851" y="898566"/>
                <a:ext cx="662361" cy="39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baseline="30000" dirty="0"/>
                  <a:t>88</a:t>
                </a:r>
                <a:r>
                  <a:rPr lang="en-US" b="1" dirty="0"/>
                  <a:t>Rb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8D78BF-45A6-4239-905D-EE04C5C85DB2}"/>
                  </a:ext>
                </a:extLst>
              </p:cNvPr>
              <p:cNvSpPr txBox="1"/>
              <p:nvPr/>
            </p:nvSpPr>
            <p:spPr>
              <a:xfrm>
                <a:off x="4419434" y="1280976"/>
                <a:ext cx="1502334" cy="39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dirty="0"/>
                  <a:t>Q</a:t>
                </a:r>
                <a:r>
                  <a:rPr lang="el-GR" b="1" baseline="-25000" dirty="0">
                    <a:latin typeface="Century Gothic" panose="020B0502020202020204" pitchFamily="34" charset="0"/>
                  </a:rPr>
                  <a:t>β</a:t>
                </a:r>
                <a:r>
                  <a:rPr lang="en-US" b="1" dirty="0">
                    <a:latin typeface="Century Gothic" panose="020B0502020202020204" pitchFamily="34" charset="0"/>
                  </a:rPr>
                  <a:t>=5.3 MeV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9A8821-9D82-4C31-9224-CFE3E872761C}"/>
                  </a:ext>
                </a:extLst>
              </p:cNvPr>
              <p:cNvSpPr txBox="1"/>
              <p:nvPr/>
            </p:nvSpPr>
            <p:spPr>
              <a:xfrm>
                <a:off x="6216750" y="3122421"/>
                <a:ext cx="518159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2</a:t>
                </a:r>
                <a:r>
                  <a:rPr lang="en-US" baseline="30000" dirty="0"/>
                  <a:t>+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46D772-5AD6-4F62-9D31-987E5C6B5C7B}"/>
                  </a:ext>
                </a:extLst>
              </p:cNvPr>
              <p:cNvSpPr txBox="1"/>
              <p:nvPr/>
            </p:nvSpPr>
            <p:spPr>
              <a:xfrm>
                <a:off x="6646203" y="4574697"/>
                <a:ext cx="627865" cy="39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baseline="30000" dirty="0"/>
                  <a:t>88</a:t>
                </a:r>
                <a:r>
                  <a:rPr lang="en-US" b="1" dirty="0"/>
                  <a:t>Kr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AF46024-7FCF-4CE4-B84D-5774EF1902CC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>
                <a:off x="5921768" y="1476518"/>
                <a:ext cx="339230" cy="30110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C78EFA-D15D-48EF-875C-D57139A3F0F9}"/>
                </a:ext>
              </a:extLst>
            </p:cNvPr>
            <p:cNvSpPr txBox="1"/>
            <p:nvPr/>
          </p:nvSpPr>
          <p:spPr>
            <a:xfrm>
              <a:off x="726659" y="4614896"/>
              <a:ext cx="843287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/>
                <a:t>78%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B5688-38BD-4711-95AA-C2422BFC87E2}"/>
                </a:ext>
              </a:extLst>
            </p:cNvPr>
            <p:cNvSpPr txBox="1"/>
            <p:nvPr/>
          </p:nvSpPr>
          <p:spPr>
            <a:xfrm>
              <a:off x="188413" y="5222068"/>
              <a:ext cx="408406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/>
                <a:t>Well separated and intense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/>
                <a:t>First Forbidden Unique 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 err="1">
                  <a:latin typeface="Century Gothic" panose="020B0502020202020204" pitchFamily="34" charset="0"/>
                </a:rPr>
                <a:t>gs→gs</a:t>
              </a:r>
              <a:r>
                <a:rPr lang="en-US" b="1" dirty="0">
                  <a:latin typeface="Century Gothic" panose="020B0502020202020204" pitchFamily="34" charset="0"/>
                </a:rPr>
                <a:t>  </a:t>
              </a:r>
              <a:r>
                <a:rPr lang="el-GR" b="1" dirty="0">
                  <a:latin typeface="Century Gothic" panose="020B0502020202020204" pitchFamily="34" charset="0"/>
                </a:rPr>
                <a:t>β</a:t>
              </a:r>
              <a:r>
                <a:rPr lang="en-US" b="1" dirty="0">
                  <a:latin typeface="Century Gothic" panose="020B0502020202020204" pitchFamily="34" charset="0"/>
                </a:rPr>
                <a:t>-transition</a:t>
              </a:r>
              <a:endParaRPr lang="en-US" b="1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2D80235-BCEC-4F7C-9985-1AF1C68A5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11" t="2191" r="7736" b="-2191"/>
          <a:stretch/>
        </p:blipFill>
        <p:spPr>
          <a:xfrm>
            <a:off x="8160990" y="1726650"/>
            <a:ext cx="3997179" cy="51706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DE5C728-E78C-4746-82AF-C210250177E4}"/>
              </a:ext>
            </a:extLst>
          </p:cNvPr>
          <p:cNvSpPr txBox="1"/>
          <p:nvPr/>
        </p:nvSpPr>
        <p:spPr>
          <a:xfrm>
            <a:off x="1515943" y="1353864"/>
            <a:ext cx="658597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B10FA5"/>
                </a:solidFill>
              </a:rPr>
              <a:t>The shape of FFU 2- → 0+ β-transition studied with MTAS 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01A7A59-46CA-4C63-AEF4-A2BC27950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78" y="2551374"/>
            <a:ext cx="4658765" cy="27271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A89C620-0AE1-4193-AE93-657A83269573}"/>
              </a:ext>
            </a:extLst>
          </p:cNvPr>
          <p:cNvSpPr txBox="1"/>
          <p:nvPr/>
        </p:nvSpPr>
        <p:spPr>
          <a:xfrm>
            <a:off x="4200029" y="5432098"/>
            <a:ext cx="3117072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MTAS simulated response 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to </a:t>
            </a:r>
            <a:r>
              <a:rPr lang="en-US" b="1" dirty="0" err="1"/>
              <a:t>gs-gs</a:t>
            </a:r>
            <a:r>
              <a:rPr lang="en-US" b="1" dirty="0"/>
              <a:t> </a:t>
            </a:r>
            <a:r>
              <a:rPr lang="el-GR" b="1" dirty="0"/>
              <a:t>β-</a:t>
            </a:r>
            <a:r>
              <a:rPr lang="en-US" b="1" dirty="0"/>
              <a:t>transition</a:t>
            </a:r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899326-177A-449B-9490-F92B016BCA06}"/>
              </a:ext>
            </a:extLst>
          </p:cNvPr>
          <p:cNvSpPr txBox="1"/>
          <p:nvPr/>
        </p:nvSpPr>
        <p:spPr>
          <a:xfrm>
            <a:off x="5735392" y="2828791"/>
            <a:ext cx="1762022" cy="5909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</a:rPr>
              <a:t>FFU shape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9900"/>
                </a:solidFill>
              </a:rPr>
              <a:t>allowed shape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B04125-DD64-486B-82A6-435ECDA6AE8E}"/>
              </a:ext>
            </a:extLst>
          </p:cNvPr>
          <p:cNvSpPr txBox="1"/>
          <p:nvPr/>
        </p:nvSpPr>
        <p:spPr>
          <a:xfrm>
            <a:off x="9465847" y="1385018"/>
            <a:ext cx="16423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MTAS results</a:t>
            </a:r>
          </a:p>
        </p:txBody>
      </p:sp>
    </p:spTree>
    <p:extLst>
      <p:ext uri="{BB962C8B-B14F-4D97-AF65-F5344CB8AC3E}">
        <p14:creationId xmlns:p14="http://schemas.microsoft.com/office/powerpoint/2010/main" val="21011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BE4B-5740-4AB5-9001-C89820CA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1" y="4986"/>
            <a:ext cx="10972800" cy="46935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6BDF7-CE3B-45CD-86A9-0B3D7E10B50C}"/>
              </a:ext>
            </a:extLst>
          </p:cNvPr>
          <p:cNvSpPr txBox="1"/>
          <p:nvPr/>
        </p:nvSpPr>
        <p:spPr>
          <a:xfrm>
            <a:off x="58910" y="645795"/>
            <a:ext cx="120741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-    Measurements of  27 </a:t>
            </a:r>
            <a:r>
              <a:rPr lang="el-GR" sz="2000" b="1" dirty="0">
                <a:latin typeface="Century Gothic" panose="020B0502020202020204" pitchFamily="34" charset="0"/>
              </a:rPr>
              <a:t>β</a:t>
            </a:r>
            <a:r>
              <a:rPr lang="en-US" sz="2000" b="1" dirty="0">
                <a:latin typeface="Century Gothic" panose="020B0502020202020204" pitchFamily="34" charset="0"/>
              </a:rPr>
              <a:t>-</a:t>
            </a:r>
            <a:r>
              <a:rPr lang="en-US" sz="2000" b="1" dirty="0"/>
              <a:t>decays of refractory elements isotopes with MTAS at CARIBU (ANL)   were enabled by FOA funding.</a:t>
            </a:r>
          </a:p>
          <a:p>
            <a:r>
              <a:rPr lang="en-US" sz="2000" b="1" dirty="0"/>
              <a:t>-    We are “on budget”, funds are used now to support a third year of </a:t>
            </a:r>
            <a:r>
              <a:rPr lang="en-US" sz="2000" b="1" dirty="0" err="1"/>
              <a:t>Laminack’s</a:t>
            </a:r>
            <a:r>
              <a:rPr lang="en-US" sz="2000" b="1" dirty="0"/>
              <a:t> post-doc assignment </a:t>
            </a:r>
            <a:r>
              <a:rPr lang="en-US" sz="2000" b="1" i="1" dirty="0"/>
              <a:t>(includes 3 months beyond the FOA end-date 10/30/22)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b="1" dirty="0"/>
              <a:t>Large increase of γ-decay heat and related decrease of anti-neutrino energies observed for most decays, but not for all studied decays !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First attempt to distinguish/verify the character of </a:t>
            </a:r>
            <a:r>
              <a:rPr lang="en-US" sz="2000" b="1" dirty="0">
                <a:latin typeface="Century Gothic" panose="020B0502020202020204" pitchFamily="34" charset="0"/>
              </a:rPr>
              <a:t>β-transition, with  FFU vs allowed shape. 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latin typeface="Century Gothic" panose="020B0502020202020204" pitchFamily="34" charset="0"/>
              </a:rPr>
              <a:t>MTAS moved to FRIB/</a:t>
            </a:r>
            <a:r>
              <a:rPr lang="en-US" sz="2000" b="1" dirty="0" err="1">
                <a:latin typeface="Century Gothic" panose="020B0502020202020204" pitchFamily="34" charset="0"/>
              </a:rPr>
              <a:t>FDSi</a:t>
            </a:r>
            <a:r>
              <a:rPr lang="en-US" sz="2000" b="1" dirty="0">
                <a:latin typeface="Century Gothic" panose="020B0502020202020204" pitchFamily="34" charset="0"/>
              </a:rPr>
              <a:t>, to perform “discovery experiments” (4 accepted experiments)</a:t>
            </a:r>
            <a:r>
              <a:rPr lang="en-US" sz="2000" b="1" dirty="0"/>
              <a:t>  </a:t>
            </a:r>
            <a:r>
              <a:rPr lang="en-US" sz="2000" dirty="0"/>
              <a:t>  </a:t>
            </a:r>
            <a:endParaRPr lang="en-US" sz="2000" b="1" dirty="0"/>
          </a:p>
          <a:p>
            <a:r>
              <a:rPr lang="en-US" dirty="0"/>
              <a:t> </a:t>
            </a:r>
          </a:p>
          <a:p>
            <a:r>
              <a:rPr lang="en-US" b="1" dirty="0"/>
              <a:t>We propose the shape factors for energy spectra of individual beta transitions will be measured with a novel beta-energy detector inside MTAS.  This is </a:t>
            </a:r>
            <a:r>
              <a:rPr lang="en-US" dirty="0"/>
              <a:t> “</a:t>
            </a:r>
            <a:r>
              <a:rPr lang="en-US" b="1" dirty="0"/>
              <a:t>the last most important  frontier”  in the reactor antineutrino spectra analysis, see the conclusions of  IAEA2019, WANDA 2020-21, Snowmass 2021, </a:t>
            </a:r>
            <a:r>
              <a:rPr lang="en-US" b="1" dirty="0" err="1">
                <a:solidFill>
                  <a:srgbClr val="FF0000"/>
                </a:solidFill>
              </a:rPr>
              <a:t>WoNDRAM</a:t>
            </a:r>
            <a:r>
              <a:rPr lang="en-US" b="1" dirty="0">
                <a:solidFill>
                  <a:srgbClr val="FF0000"/>
                </a:solidFill>
              </a:rPr>
              <a:t> 2021 </a:t>
            </a:r>
            <a:r>
              <a:rPr lang="en-US" b="1" dirty="0"/>
              <a:t>meetings.</a:t>
            </a:r>
          </a:p>
          <a:p>
            <a:endParaRPr lang="en-US" b="1" dirty="0"/>
          </a:p>
          <a:p>
            <a:r>
              <a:rPr lang="en-US" b="1" dirty="0" err="1"/>
              <a:t>WoNDRAM</a:t>
            </a:r>
            <a:r>
              <a:rPr lang="en-US" b="1" dirty="0"/>
              <a:t> 2021 recommendation:</a:t>
            </a:r>
          </a:p>
          <a:p>
            <a:r>
              <a:rPr lang="en-US" b="1" dirty="0">
                <a:solidFill>
                  <a:srgbClr val="FF0000"/>
                </a:solidFill>
              </a:rPr>
              <a:t>    Perform electron spectra measurements for the largest fission product contributors to the total</a:t>
            </a:r>
          </a:p>
          <a:p>
            <a:r>
              <a:rPr lang="en-US" b="1" dirty="0">
                <a:solidFill>
                  <a:srgbClr val="FF0000"/>
                </a:solidFill>
              </a:rPr>
              <a:t>    antineutrino spectrum, to quantify the effect of sub-dominant corrections to the spectrum shape. </a:t>
            </a:r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3E0A2-D613-447E-9538-32094C79D49C}"/>
              </a:ext>
            </a:extLst>
          </p:cNvPr>
          <p:cNvSpPr txBox="1"/>
          <p:nvPr/>
        </p:nvSpPr>
        <p:spPr>
          <a:xfrm>
            <a:off x="376244" y="6516368"/>
            <a:ext cx="1620958" cy="3416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WANDA 2022</a:t>
            </a:r>
          </a:p>
        </p:txBody>
      </p:sp>
    </p:spTree>
    <p:extLst>
      <p:ext uri="{BB962C8B-B14F-4D97-AF65-F5344CB8AC3E}">
        <p14:creationId xmlns:p14="http://schemas.microsoft.com/office/powerpoint/2010/main" val="1335990699"/>
      </p:ext>
    </p:extLst>
  </p:cSld>
  <p:clrMapOvr>
    <a:masterClrMapping/>
  </p:clrMapOvr>
</p:sld>
</file>

<file path=ppt/theme/theme1.xml><?xml version="1.0" encoding="utf-8"?>
<a:theme xmlns:a="http://schemas.openxmlformats.org/drawingml/2006/main" name="ORNL_January2013">
  <a:themeElements>
    <a:clrScheme name="ORNL 2012">
      <a:dk1>
        <a:srgbClr val="000000"/>
      </a:dk1>
      <a:lt1>
        <a:srgbClr val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1355</Words>
  <Application>Microsoft Office PowerPoint</Application>
  <PresentationFormat>Widescreen</PresentationFormat>
  <Paragraphs>197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Century Gothic</vt:lpstr>
      <vt:lpstr>ORNL_January2013</vt:lpstr>
      <vt:lpstr>Default Theme</vt:lpstr>
      <vt:lpstr>1_Default Theme</vt:lpstr>
      <vt:lpstr>Acrobat Document</vt:lpstr>
      <vt:lpstr>Beta-strength function, reactor decay heat  and anti-neutrino properties  from total absorption spectroscopy of fission fragments</vt:lpstr>
      <vt:lpstr>MTAS at ORNL’s HRIBF and ANL’s CARIBU</vt:lpstr>
      <vt:lpstr>  Reactor decay heat and  MTAS data - 104Nb decay, Ycum=1.5% (241Pu)    Ryan Lorek (NNDC), APS April 2021- 104Nb the 3rd most important nucleus to be restudied with TAS method</vt:lpstr>
      <vt:lpstr>107Tc decay,  Ycum(241Pu) = 5%,  priority “2”</vt:lpstr>
      <vt:lpstr>Reactor anti-neutrino interactions and earlier MTAS data </vt:lpstr>
      <vt:lpstr>Reactor anti-neutrinos from 104Nb decay (ANL’s CARIBU/FOA)</vt:lpstr>
      <vt:lpstr>             98Nb, Ycum~ 6% for 235U and 239Pu  MTAS results not always reduce reactor anti-neutrino anomaly and increase the high energy bump   “Deciphering 98Nb β Decay with MTAS”, Rasco et al., → submitted to Phys. Rev. C </vt:lpstr>
      <vt:lpstr>      88Rb →88Kr →88Sr decays    “Determination of β -Decay Feeding Patterns of 88Rb and 88Kr Using MTAS”      P. Shuai et al, → submitted to Phys. Rev. C                                                  </vt:lpstr>
      <vt:lpstr>Summary</vt:lpstr>
      <vt:lpstr>PowerPoint Presentation</vt:lpstr>
      <vt:lpstr>Importance of 104Nb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Rykaczewski, Krzysztof</dc:creator>
  <cp:lastModifiedBy>Rykaczewski, Krzysztof</cp:lastModifiedBy>
  <cp:revision>232</cp:revision>
  <dcterms:created xsi:type="dcterms:W3CDTF">2020-01-23T22:48:44Z</dcterms:created>
  <dcterms:modified xsi:type="dcterms:W3CDTF">2022-03-01T16:28:35Z</dcterms:modified>
</cp:coreProperties>
</file>