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402" r:id="rId3"/>
    <p:sldId id="453" r:id="rId4"/>
    <p:sldId id="454" r:id="rId5"/>
    <p:sldId id="444" r:id="rId6"/>
    <p:sldId id="449" r:id="rId7"/>
    <p:sldId id="423" r:id="rId8"/>
    <p:sldId id="429" r:id="rId9"/>
    <p:sldId id="433" r:id="rId10"/>
    <p:sldId id="355" r:id="rId11"/>
    <p:sldId id="445" r:id="rId12"/>
    <p:sldId id="447" r:id="rId13"/>
    <p:sldId id="427" r:id="rId14"/>
    <p:sldId id="42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0ABB"/>
    <a:srgbClr val="0EE0F6"/>
    <a:srgbClr val="21D52A"/>
    <a:srgbClr val="02F419"/>
    <a:srgbClr val="CC0498"/>
    <a:srgbClr val="F3F3F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1" autoAdjust="0"/>
    <p:restoredTop sz="87565" autoAdjust="0"/>
  </p:normalViewPr>
  <p:slideViewPr>
    <p:cSldViewPr snapToGrid="0">
      <p:cViewPr varScale="1">
        <p:scale>
          <a:sx n="73" d="100"/>
          <a:sy n="73" d="100"/>
        </p:scale>
        <p:origin x="845" y="62"/>
      </p:cViewPr>
      <p:guideLst/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5839-F886-4187-9646-C8E7FDDBF25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37B0-1FB6-4CB9-8446-DBF70894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3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2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0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74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6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67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Likelihood = </a:t>
            </a:r>
            <a:r>
              <a:rPr kumimoji="0" lang="en-US" sz="1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</a:t>
            </a:r>
            <a:r>
              <a:rPr lang="en-US" sz="12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error + emulation uncertainty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Millions of $ for experiments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1000 CPU hours / point in parameter space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27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Likelihood = </a:t>
            </a:r>
            <a:r>
              <a:rPr kumimoji="0" lang="en-US" sz="1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</a:t>
            </a:r>
            <a:r>
              <a:rPr lang="en-US" sz="12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error + emulation uncertainty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Millions of $ for experiments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1000 CPU hours / point in parameter space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6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Likelihood = </a:t>
            </a:r>
            <a:r>
              <a:rPr kumimoji="0" lang="en-US" sz="1200" b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experimenta</a:t>
            </a:r>
            <a:r>
              <a:rPr lang="en-US" sz="12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error + emulation uncertainty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Millions of $ for experiments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1000 CPU hours / point in parameter space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72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39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3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4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6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039-8728-4D02-94E8-2885E369AEEA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FAF3-71C0-4F24-A6A1-A3C7271696E8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F68C-F6B2-4A25-9C3E-F1043DAD57F7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F9D8-D2DC-4614-9210-ECAF056951CC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3D7-108C-4ADE-BBCC-226985816300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2DC1-533D-4387-AC83-48FA792A48FA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F4-2987-4D7B-8D13-DD1B7790B694}" type="datetime1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8B7-978D-4467-B84C-68CE5A8A4584}" type="datetime1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735-5E9A-48E9-B14D-B6112BC18411}" type="datetime1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38C-3841-4325-B0E2-47347C5D990E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C1AB-38DF-439D-ADE5-AED6D3A0103F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E2A5-96C9-493E-9346-3D3F49C94DC6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25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g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6.png"/><Relationship Id="rId4" Type="http://schemas.openxmlformats.org/officeDocument/2006/relationships/image" Target="../media/image10.png"/><Relationship Id="rId9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95" y="1669874"/>
            <a:ext cx="8004210" cy="1625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SciDAC discussion on Bayesian UQ: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Multi-fidelity &amp; Transfer Learning Emulation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206" y="4613007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Simon Mak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Dept. of Statistical Science</a:t>
            </a:r>
            <a:b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Duke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74" y="4038995"/>
            <a:ext cx="2269740" cy="22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3372" y="9159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File:Pictofigo - Idea.pn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60" y="1999223"/>
            <a:ext cx="2760663" cy="30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Kennedy-O’Hagan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/>
              <p:nvPr/>
            </p:nvSpPr>
            <p:spPr>
              <a:xfrm>
                <a:off x="450075" y="2741095"/>
                <a:ext cx="8587599" cy="351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Kennedy-O’Hagan (KO, 2001)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multi-fidelity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emulator model: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Lowest fidelity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computer code assigned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GP prior model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Higher fidelity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computer codes are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linked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via the model: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𝜌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−1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⋅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=2, ⋯,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𝑆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𝑡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correlation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between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𝑡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−1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level codes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𝛿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discrepancy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𝑡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−1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-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level codes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75" y="2741095"/>
                <a:ext cx="8587599" cy="3517501"/>
              </a:xfrm>
              <a:prstGeom prst="rect">
                <a:avLst/>
              </a:prstGeom>
              <a:blipFill>
                <a:blip r:embed="rId4"/>
                <a:stretch>
                  <a:fillRect l="-781" t="-867" b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10" y="1513293"/>
            <a:ext cx="6076950" cy="107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3733" y="1866789"/>
                <a:ext cx="461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33" y="1866789"/>
                <a:ext cx="46140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64570" y="1866789"/>
                <a:ext cx="466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70" y="1866789"/>
                <a:ext cx="46673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843436" y="1866789"/>
                <a:ext cx="465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436" y="1866789"/>
                <a:ext cx="46519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238975" y="1294179"/>
            <a:ext cx="167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Highest fidelity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7380" y="1288993"/>
            <a:ext cx="158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Lowest fidelity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481" y="2151564"/>
            <a:ext cx="3793637" cy="2599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Graphical multi-fidelity GP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/>
              <p:nvPr/>
            </p:nvSpPr>
            <p:spPr>
              <a:xfrm>
                <a:off x="190862" y="1398107"/>
                <a:ext cx="5548523" cy="4688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Proposed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GMGP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emulator model: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Connections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between codes represented by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directed acyclic graph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Lowest fidelity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codes have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prior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Higher fidelity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codes have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prior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𝑃𝑎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Segoe UI" panose="020B0502040204020203" pitchFamily="34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Segoe UI" panose="020B0502040204020203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𝑃𝑎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are the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parent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nodes of code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𝑡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2" y="1398107"/>
                <a:ext cx="5548523" cy="4688848"/>
              </a:xfrm>
              <a:prstGeom prst="rect">
                <a:avLst/>
              </a:prstGeom>
              <a:blipFill>
                <a:blip r:embed="rId5"/>
                <a:stretch>
                  <a:fillRect l="-1098" t="-519" r="-1647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870705" y="2414942"/>
                <a:ext cx="461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05" y="2414942"/>
                <a:ext cx="46140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740611" y="2414942"/>
                <a:ext cx="466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11" y="2414942"/>
                <a:ext cx="46673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175443" y="4173112"/>
                <a:ext cx="465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43" y="4173112"/>
                <a:ext cx="46519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570982" y="4805822"/>
            <a:ext cx="167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Highest fidelity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13366" y="1782232"/>
            <a:ext cx="158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Lowest fidelity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0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emulator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/>
              <p:nvPr/>
            </p:nvSpPr>
            <p:spPr>
              <a:xfrm>
                <a:off x="396913" y="1175488"/>
                <a:ext cx="8491906" cy="625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Let’s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the transfer learning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emulator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model in several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steps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observable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simulated from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 at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𝜃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observable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simulated from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 at parameter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𝜃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Training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data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available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, ⋯,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, ⋯,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How do we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fuse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to build a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GP emulator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system?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3" y="1175488"/>
                <a:ext cx="8491906" cy="6250173"/>
              </a:xfrm>
              <a:prstGeom prst="rect">
                <a:avLst/>
              </a:prstGeom>
              <a:blipFill>
                <a:blip r:embed="rId4"/>
                <a:stretch>
                  <a:fillRect l="-718" t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1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emulator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/>
              <p:nvPr/>
            </p:nvSpPr>
            <p:spPr>
              <a:xfrm>
                <a:off x="396912" y="1164855"/>
                <a:ext cx="8587599" cy="5554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Proposed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model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𝜌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)+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correlation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between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systems</a:t>
                </a: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discrepancy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function between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systems</a:t>
                </a: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 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discrepancy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not known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 practice: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𝛿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⋅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are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independent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GPs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fitted via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maximum likelihood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estimation</a:t>
                </a: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2" y="1164855"/>
                <a:ext cx="8587599" cy="5554341"/>
              </a:xfrm>
              <a:prstGeom prst="rect">
                <a:avLst/>
              </a:prstGeom>
              <a:blipFill>
                <a:blip r:embed="rId4"/>
                <a:stretch>
                  <a:fillRect l="-710" t="-439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70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 calibration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132ECF-6F8D-4D7A-B7E0-F950E44AFB33}"/>
              </a:ext>
            </a:extLst>
          </p:cNvPr>
          <p:cNvGrpSpPr/>
          <p:nvPr/>
        </p:nvGrpSpPr>
        <p:grpSpPr>
          <a:xfrm>
            <a:off x="-94593" y="4516764"/>
            <a:ext cx="8739354" cy="1937835"/>
            <a:chOff x="-90553" y="4251115"/>
            <a:chExt cx="8739354" cy="1937835"/>
          </a:xfrm>
        </p:grpSpPr>
        <p:sp>
          <p:nvSpPr>
            <p:cNvPr id="24" name="Down Arrow 2">
              <a:extLst>
                <a:ext uri="{FF2B5EF4-FFF2-40B4-BE49-F238E27FC236}">
                  <a16:creationId xmlns:a16="http://schemas.microsoft.com/office/drawing/2014/main" id="{EFB69EE0-7994-4724-A206-1683EF8CEA3E}"/>
                </a:ext>
              </a:extLst>
            </p:cNvPr>
            <p:cNvSpPr/>
            <p:nvPr/>
          </p:nvSpPr>
          <p:spPr>
            <a:xfrm rot="16200000">
              <a:off x="3278476" y="1987234"/>
              <a:ext cx="595423" cy="5977458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6D7CF-EE6B-4505-968C-F77E8761122C}"/>
                    </a:ext>
                  </a:extLst>
                </p:cNvPr>
                <p:cNvSpPr txBox="1"/>
                <p:nvPr/>
              </p:nvSpPr>
              <p:spPr>
                <a:xfrm>
                  <a:off x="-90553" y="5815363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tabLst/>
                    <a:defRPr/>
                  </a:pPr>
                  <a:r>
                    <a:rPr lang="en-US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θ</m:t>
                      </m:r>
                    </m:oMath>
                  </a14:m>
                  <a:endParaRPr lang="en-US" noProof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6D7CF-EE6B-4505-968C-F77E87611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553" y="5815363"/>
                  <a:ext cx="170331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4BF556-D200-402E-97C5-B14A57286BE0}"/>
                </a:ext>
              </a:extLst>
            </p:cNvPr>
            <p:cNvGrpSpPr/>
            <p:nvPr/>
          </p:nvGrpSpPr>
          <p:grpSpPr>
            <a:xfrm>
              <a:off x="855698" y="4251115"/>
              <a:ext cx="5314158" cy="1472339"/>
              <a:chOff x="1318452" y="4081942"/>
              <a:chExt cx="5314158" cy="147233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34B5299-6639-402B-9F9D-1A35AA5B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6855" y="4143775"/>
                <a:ext cx="5106805" cy="132603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39D847-9716-4FD6-B580-8F6CCDAE0903}"/>
                  </a:ext>
                </a:extLst>
              </p:cNvPr>
              <p:cNvSpPr/>
              <p:nvPr/>
            </p:nvSpPr>
            <p:spPr>
              <a:xfrm>
                <a:off x="1318452" y="4081942"/>
                <a:ext cx="5314158" cy="147233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00F1B8-D9CA-4553-90FE-B50AE04E2496}"/>
                </a:ext>
              </a:extLst>
            </p:cNvPr>
            <p:cNvSpPr txBox="1"/>
            <p:nvPr/>
          </p:nvSpPr>
          <p:spPr>
            <a:xfrm>
              <a:off x="2724529" y="5819618"/>
              <a:ext cx="1703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noProof="0" dirty="0">
                  <a:solidFill>
                    <a:srgbClr val="00206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Simulator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64F1E9-E794-4792-8091-D9297AC4B19C}"/>
                    </a:ext>
                  </a:extLst>
                </p:cNvPr>
                <p:cNvSpPr txBox="1"/>
                <p:nvPr/>
              </p:nvSpPr>
              <p:spPr>
                <a:xfrm>
                  <a:off x="6632610" y="4802618"/>
                  <a:ext cx="2016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tabLst/>
                    <a:defRPr/>
                  </a:pPr>
                  <a:r>
                    <a:rPr lang="en-US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Observables </a:t>
                  </a:r>
                  <a14:m>
                    <m:oMath xmlns:m="http://schemas.openxmlformats.org/officeDocument/2006/math">
                      <m:r>
                        <a:rPr lang="en-US" b="0" i="1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𝜂</m:t>
                      </m:r>
                      <m:d>
                        <m:dPr>
                          <m:ctrlPr>
                            <a:rPr lang="en-US" b="0" i="1" noProof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noProof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lang="en-US" noProof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64F1E9-E794-4792-8091-D9297AC4B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610" y="4802618"/>
                  <a:ext cx="201619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51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EAE1F-C3BE-4B09-843C-C797A7BC6054}"/>
              </a:ext>
            </a:extLst>
          </p:cNvPr>
          <p:cNvGrpSpPr/>
          <p:nvPr/>
        </p:nvGrpSpPr>
        <p:grpSpPr>
          <a:xfrm>
            <a:off x="3512777" y="1134546"/>
            <a:ext cx="5310605" cy="2722193"/>
            <a:chOff x="4247242" y="759500"/>
            <a:chExt cx="5310605" cy="27221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0834" r="50721" b="27238"/>
            <a:stretch/>
          </p:blipFill>
          <p:spPr>
            <a:xfrm>
              <a:off x="6169856" y="2277860"/>
              <a:ext cx="2484629" cy="11172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l="49004" t="3913" b="27238"/>
            <a:stretch/>
          </p:blipFill>
          <p:spPr>
            <a:xfrm>
              <a:off x="6134333" y="848998"/>
              <a:ext cx="2555677" cy="147233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920354-C065-4A02-8D24-1D892823093D}"/>
                </a:ext>
              </a:extLst>
            </p:cNvPr>
            <p:cNvSpPr txBox="1"/>
            <p:nvPr/>
          </p:nvSpPr>
          <p:spPr>
            <a:xfrm>
              <a:off x="8654485" y="2636424"/>
              <a:ext cx="90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RHIC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920354-C065-4A02-8D24-1D892823093D}"/>
                </a:ext>
              </a:extLst>
            </p:cNvPr>
            <p:cNvSpPr txBox="1"/>
            <p:nvPr/>
          </p:nvSpPr>
          <p:spPr>
            <a:xfrm>
              <a:off x="8613656" y="1363030"/>
              <a:ext cx="944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LHC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DB95E5-5429-42D4-BE9E-DD184205601E}"/>
                </a:ext>
              </a:extLst>
            </p:cNvPr>
            <p:cNvSpPr/>
            <p:nvPr/>
          </p:nvSpPr>
          <p:spPr>
            <a:xfrm>
              <a:off x="5956577" y="759500"/>
              <a:ext cx="3601270" cy="272219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61DAC7-7200-4EC4-8C41-3244BD13409F}"/>
                </a:ext>
              </a:extLst>
            </p:cNvPr>
            <p:cNvSpPr txBox="1"/>
            <p:nvPr/>
          </p:nvSpPr>
          <p:spPr>
            <a:xfrm>
              <a:off x="4247242" y="1763140"/>
              <a:ext cx="1703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noProof="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Experimental Data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4B9927-07ED-4391-A126-58F2A3818C42}"/>
              </a:ext>
            </a:extLst>
          </p:cNvPr>
          <p:cNvGrpSpPr/>
          <p:nvPr/>
        </p:nvGrpSpPr>
        <p:grpSpPr>
          <a:xfrm>
            <a:off x="6560877" y="3910059"/>
            <a:ext cx="2186155" cy="1935616"/>
            <a:chOff x="6560877" y="3910059"/>
            <a:chExt cx="2186155" cy="19356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65E4C5-509E-4CAA-B817-5F22053AD702}"/>
                </a:ext>
              </a:extLst>
            </p:cNvPr>
            <p:cNvSpPr/>
            <p:nvPr/>
          </p:nvSpPr>
          <p:spPr>
            <a:xfrm>
              <a:off x="6560877" y="4660190"/>
              <a:ext cx="2186155" cy="1185485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C8C76FE6-1567-4BF0-A4C5-397D02DD8F02}"/>
                </a:ext>
              </a:extLst>
            </p:cNvPr>
            <p:cNvSpPr/>
            <p:nvPr/>
          </p:nvSpPr>
          <p:spPr>
            <a:xfrm>
              <a:off x="7489548" y="3910059"/>
              <a:ext cx="294233" cy="709514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C74967E-3F0C-4AAE-87A8-DA8EB80D1702}"/>
              </a:ext>
            </a:extLst>
          </p:cNvPr>
          <p:cNvSpPr txBox="1"/>
          <p:nvPr/>
        </p:nvSpPr>
        <p:spPr>
          <a:xfrm>
            <a:off x="5186398" y="4055523"/>
            <a:ext cx="245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Bayesian calibration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64D93BE-8FEC-4BFF-9AAF-F4D997943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36" y="1133200"/>
            <a:ext cx="3292927" cy="30287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226E953-ABD7-45CF-BCF9-B9A634B25BD9}"/>
              </a:ext>
            </a:extLst>
          </p:cNvPr>
          <p:cNvSpPr txBox="1"/>
          <p:nvPr/>
        </p:nvSpPr>
        <p:spPr>
          <a:xfrm>
            <a:off x="104476" y="4133650"/>
            <a:ext cx="35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Everett et al. (2021, Phys Rev C)</a:t>
            </a:r>
          </a:p>
        </p:txBody>
      </p:sp>
    </p:spTree>
    <p:extLst>
      <p:ext uri="{BB962C8B-B14F-4D97-AF65-F5344CB8AC3E}">
        <p14:creationId xmlns:p14="http://schemas.microsoft.com/office/powerpoint/2010/main" val="26457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 </a:t>
            </a:r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calibration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132ECF-6F8D-4D7A-B7E0-F950E44AFB33}"/>
              </a:ext>
            </a:extLst>
          </p:cNvPr>
          <p:cNvGrpSpPr/>
          <p:nvPr/>
        </p:nvGrpSpPr>
        <p:grpSpPr>
          <a:xfrm>
            <a:off x="-94593" y="4516764"/>
            <a:ext cx="8739354" cy="1937835"/>
            <a:chOff x="-90553" y="4251115"/>
            <a:chExt cx="8739354" cy="1937835"/>
          </a:xfrm>
        </p:grpSpPr>
        <p:sp>
          <p:nvSpPr>
            <p:cNvPr id="24" name="Down Arrow 2">
              <a:extLst>
                <a:ext uri="{FF2B5EF4-FFF2-40B4-BE49-F238E27FC236}">
                  <a16:creationId xmlns:a16="http://schemas.microsoft.com/office/drawing/2014/main" id="{EFB69EE0-7994-4724-A206-1683EF8CEA3E}"/>
                </a:ext>
              </a:extLst>
            </p:cNvPr>
            <p:cNvSpPr/>
            <p:nvPr/>
          </p:nvSpPr>
          <p:spPr>
            <a:xfrm rot="16200000">
              <a:off x="3278476" y="1987234"/>
              <a:ext cx="595423" cy="5977458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6D7CF-EE6B-4505-968C-F77E8761122C}"/>
                    </a:ext>
                  </a:extLst>
                </p:cNvPr>
                <p:cNvSpPr txBox="1"/>
                <p:nvPr/>
              </p:nvSpPr>
              <p:spPr>
                <a:xfrm>
                  <a:off x="-90553" y="5815363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tabLst/>
                    <a:defRPr/>
                  </a:pPr>
                  <a:r>
                    <a:rPr lang="en-US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θ</m:t>
                      </m:r>
                    </m:oMath>
                  </a14:m>
                  <a:endParaRPr lang="en-US" noProof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6D7CF-EE6B-4505-968C-F77E87611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553" y="5815363"/>
                  <a:ext cx="170331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4BF556-D200-402E-97C5-B14A57286BE0}"/>
                </a:ext>
              </a:extLst>
            </p:cNvPr>
            <p:cNvGrpSpPr/>
            <p:nvPr/>
          </p:nvGrpSpPr>
          <p:grpSpPr>
            <a:xfrm>
              <a:off x="855698" y="4251115"/>
              <a:ext cx="5314158" cy="1472339"/>
              <a:chOff x="1318452" y="4081942"/>
              <a:chExt cx="5314158" cy="147233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34B5299-6639-402B-9F9D-1A35AA5B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6855" y="4143775"/>
                <a:ext cx="5106805" cy="132603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39D847-9716-4FD6-B580-8F6CCDAE0903}"/>
                  </a:ext>
                </a:extLst>
              </p:cNvPr>
              <p:cNvSpPr/>
              <p:nvPr/>
            </p:nvSpPr>
            <p:spPr>
              <a:xfrm>
                <a:off x="1318452" y="4081942"/>
                <a:ext cx="5314158" cy="147233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00F1B8-D9CA-4553-90FE-B50AE04E2496}"/>
                </a:ext>
              </a:extLst>
            </p:cNvPr>
            <p:cNvSpPr txBox="1"/>
            <p:nvPr/>
          </p:nvSpPr>
          <p:spPr>
            <a:xfrm>
              <a:off x="2724529" y="5819618"/>
              <a:ext cx="1703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noProof="0" dirty="0">
                  <a:solidFill>
                    <a:srgbClr val="00206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Simulator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64F1E9-E794-4792-8091-D9297AC4B19C}"/>
                    </a:ext>
                  </a:extLst>
                </p:cNvPr>
                <p:cNvSpPr txBox="1"/>
                <p:nvPr/>
              </p:nvSpPr>
              <p:spPr>
                <a:xfrm>
                  <a:off x="6632610" y="4802618"/>
                  <a:ext cx="2016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tabLst/>
                    <a:defRPr/>
                  </a:pPr>
                  <a:r>
                    <a:rPr lang="en-US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Observables </a:t>
                  </a:r>
                  <a14:m>
                    <m:oMath xmlns:m="http://schemas.openxmlformats.org/officeDocument/2006/math">
                      <m:r>
                        <a:rPr lang="en-US" b="0" i="1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𝜂</m:t>
                      </m:r>
                      <m:d>
                        <m:dPr>
                          <m:ctrlPr>
                            <a:rPr lang="en-US" b="0" i="1" noProof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noProof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lang="en-US" noProof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64F1E9-E794-4792-8091-D9297AC4B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610" y="4802618"/>
                  <a:ext cx="201619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51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519CA0-02AC-43AA-8FC7-6B5FCD966D67}"/>
                  </a:ext>
                </a:extLst>
              </p:cNvPr>
              <p:cNvSpPr txBox="1"/>
              <p:nvPr/>
            </p:nvSpPr>
            <p:spPr>
              <a:xfrm>
                <a:off x="449499" y="1210376"/>
                <a:ext cx="8245001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Challenges: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endParaRPr lang="en-US" sz="2000" b="1" noProof="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lang="en-US" sz="2000" noProof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noProof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000" b="0" i="1" noProof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1" noProof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noProof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parameter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Many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simulations needed for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precise constraints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on parameters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High-dimensional </a:t>
                </a:r>
                <a:r>
                  <a:rPr lang="en-US" sz="2000" noProof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space (~20-d)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519CA0-02AC-43AA-8FC7-6B5FCD96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9" y="1210376"/>
                <a:ext cx="8245001" cy="2708434"/>
              </a:xfrm>
              <a:prstGeom prst="rect">
                <a:avLst/>
              </a:prstGeom>
              <a:blipFill>
                <a:blip r:embed="rId7"/>
                <a:stretch>
                  <a:fillRect l="-814" t="-1126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8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 emulation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132ECF-6F8D-4D7A-B7E0-F950E44AFB33}"/>
              </a:ext>
            </a:extLst>
          </p:cNvPr>
          <p:cNvGrpSpPr/>
          <p:nvPr/>
        </p:nvGrpSpPr>
        <p:grpSpPr>
          <a:xfrm>
            <a:off x="-94593" y="4516764"/>
            <a:ext cx="8739354" cy="1937835"/>
            <a:chOff x="-90553" y="4251115"/>
            <a:chExt cx="8739354" cy="1937835"/>
          </a:xfrm>
        </p:grpSpPr>
        <p:sp>
          <p:nvSpPr>
            <p:cNvPr id="24" name="Down Arrow 2">
              <a:extLst>
                <a:ext uri="{FF2B5EF4-FFF2-40B4-BE49-F238E27FC236}">
                  <a16:creationId xmlns:a16="http://schemas.microsoft.com/office/drawing/2014/main" id="{EFB69EE0-7994-4724-A206-1683EF8CEA3E}"/>
                </a:ext>
              </a:extLst>
            </p:cNvPr>
            <p:cNvSpPr/>
            <p:nvPr/>
          </p:nvSpPr>
          <p:spPr>
            <a:xfrm rot="16200000">
              <a:off x="3278476" y="1987234"/>
              <a:ext cx="595423" cy="5977458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6D7CF-EE6B-4505-968C-F77E8761122C}"/>
                    </a:ext>
                  </a:extLst>
                </p:cNvPr>
                <p:cNvSpPr txBox="1"/>
                <p:nvPr/>
              </p:nvSpPr>
              <p:spPr>
                <a:xfrm>
                  <a:off x="-90553" y="5815363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tabLst/>
                    <a:defRPr/>
                  </a:pPr>
                  <a:r>
                    <a:rPr lang="en-US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θ</m:t>
                      </m:r>
                    </m:oMath>
                  </a14:m>
                  <a:endParaRPr lang="en-US" noProof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6D7CF-EE6B-4505-968C-F77E87611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553" y="5815363"/>
                  <a:ext cx="1703315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4BF556-D200-402E-97C5-B14A57286BE0}"/>
                </a:ext>
              </a:extLst>
            </p:cNvPr>
            <p:cNvGrpSpPr/>
            <p:nvPr/>
          </p:nvGrpSpPr>
          <p:grpSpPr>
            <a:xfrm>
              <a:off x="855698" y="4251115"/>
              <a:ext cx="5314158" cy="1472339"/>
              <a:chOff x="1318452" y="4081942"/>
              <a:chExt cx="5314158" cy="147233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34B5299-6639-402B-9F9D-1A35AA5B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6855" y="4143775"/>
                <a:ext cx="5106805" cy="132603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39D847-9716-4FD6-B580-8F6CCDAE0903}"/>
                  </a:ext>
                </a:extLst>
              </p:cNvPr>
              <p:cNvSpPr/>
              <p:nvPr/>
            </p:nvSpPr>
            <p:spPr>
              <a:xfrm>
                <a:off x="1318452" y="4081942"/>
                <a:ext cx="5314158" cy="147233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00F1B8-D9CA-4553-90FE-B50AE04E2496}"/>
                </a:ext>
              </a:extLst>
            </p:cNvPr>
            <p:cNvSpPr txBox="1"/>
            <p:nvPr/>
          </p:nvSpPr>
          <p:spPr>
            <a:xfrm>
              <a:off x="2724529" y="5819618"/>
              <a:ext cx="1703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en-US" noProof="0" dirty="0">
                  <a:solidFill>
                    <a:srgbClr val="00206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Simulator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64F1E9-E794-4792-8091-D9297AC4B19C}"/>
                    </a:ext>
                  </a:extLst>
                </p:cNvPr>
                <p:cNvSpPr txBox="1"/>
                <p:nvPr/>
              </p:nvSpPr>
              <p:spPr>
                <a:xfrm>
                  <a:off x="6632610" y="4802618"/>
                  <a:ext cx="2016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tabLst/>
                    <a:defRPr/>
                  </a:pPr>
                  <a:r>
                    <a:rPr lang="en-US" noProof="0" dirty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Observables </a:t>
                  </a:r>
                  <a14:m>
                    <m:oMath xmlns:m="http://schemas.openxmlformats.org/officeDocument/2006/math">
                      <m:r>
                        <a:rPr lang="en-US" b="0" i="1" noProof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𝜂</m:t>
                      </m:r>
                      <m:d>
                        <m:dPr>
                          <m:ctrlPr>
                            <a:rPr lang="en-US" b="0" i="1" noProof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noProof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lang="en-US" noProof="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64F1E9-E794-4792-8091-D9297AC4B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610" y="4802618"/>
                  <a:ext cx="201619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51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519CA0-02AC-43AA-8FC7-6B5FCD966D67}"/>
                  </a:ext>
                </a:extLst>
              </p:cNvPr>
              <p:cNvSpPr txBox="1"/>
              <p:nvPr/>
            </p:nvSpPr>
            <p:spPr>
              <a:xfrm>
                <a:off x="449499" y="1380758"/>
                <a:ext cx="8245001" cy="197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en-US" sz="2000" noProof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Enter </a:t>
                </a:r>
                <a:r>
                  <a:rPr lang="en-US" sz="2000" b="1" noProof="0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emulation</a:t>
                </a:r>
                <a:r>
                  <a:rPr lang="en-US" sz="2000" noProof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(Mak et al. 2018, Chen et al. 2020, Ji et al.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2022+</a:t>
                </a:r>
                <a:r>
                  <a:rPr lang="en-US" sz="2000" noProof="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):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Run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 few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simulations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at carefully-chosen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, ⋯,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Train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learning model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using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, ⋯,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Segoe UI" panose="020B0502040204020203" pitchFamily="34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Use model to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emulate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observables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𝜂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𝑛𝑒𝑤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at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new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519CA0-02AC-43AA-8FC7-6B5FCD96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9" y="1380758"/>
                <a:ext cx="8245001" cy="1978619"/>
              </a:xfrm>
              <a:prstGeom prst="rect">
                <a:avLst/>
              </a:prstGeom>
              <a:blipFill>
                <a:blip r:embed="rId7"/>
                <a:stretch>
                  <a:fillRect l="-814" t="-1543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9EAE9A8-A423-4E52-BB99-4312F894C08E}"/>
              </a:ext>
            </a:extLst>
          </p:cNvPr>
          <p:cNvSpPr txBox="1"/>
          <p:nvPr/>
        </p:nvSpPr>
        <p:spPr>
          <a:xfrm>
            <a:off x="6165816" y="6054558"/>
            <a:ext cx="17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noProof="0" dirty="0">
                <a:solidFill>
                  <a:srgbClr val="0000FF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Emulator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0BB1416-EEAF-4907-83C4-82154C6B10D7}"/>
              </a:ext>
            </a:extLst>
          </p:cNvPr>
          <p:cNvSpPr/>
          <p:nvPr/>
        </p:nvSpPr>
        <p:spPr>
          <a:xfrm rot="15617333" flipH="1">
            <a:off x="4083582" y="3497229"/>
            <a:ext cx="754188" cy="5657762"/>
          </a:xfrm>
          <a:custGeom>
            <a:avLst/>
            <a:gdLst>
              <a:gd name="connsiteX0" fmla="*/ 0 w 681091"/>
              <a:gd name="connsiteY0" fmla="*/ 0 h 4603897"/>
              <a:gd name="connsiteX1" fmla="*/ 680483 w 681091"/>
              <a:gd name="connsiteY1" fmla="*/ 2200939 h 4603897"/>
              <a:gd name="connsiteX2" fmla="*/ 95693 w 681091"/>
              <a:gd name="connsiteY2" fmla="*/ 4603897 h 46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91" h="4603897">
                <a:moveTo>
                  <a:pt x="0" y="0"/>
                </a:moveTo>
                <a:cubicBezTo>
                  <a:pt x="332267" y="716811"/>
                  <a:pt x="664534" y="1433623"/>
                  <a:pt x="680483" y="2200939"/>
                </a:cubicBezTo>
                <a:cubicBezTo>
                  <a:pt x="696432" y="2968255"/>
                  <a:pt x="396062" y="3786076"/>
                  <a:pt x="95693" y="4603897"/>
                </a:cubicBezTo>
              </a:path>
            </a:pathLst>
          </a:custGeom>
          <a:noFill/>
          <a:ln w="635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5C1E7E-2D85-404A-821E-45368C698863}"/>
              </a:ext>
            </a:extLst>
          </p:cNvPr>
          <p:cNvSpPr txBox="1"/>
          <p:nvPr/>
        </p:nvSpPr>
        <p:spPr>
          <a:xfrm>
            <a:off x="449499" y="3675251"/>
            <a:ext cx="8245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Limitation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Training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simulation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 also computationally 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expensive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many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runs needed to build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accurate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predictive model in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high-dim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.! </a:t>
            </a:r>
          </a:p>
        </p:txBody>
      </p:sp>
    </p:spTree>
    <p:extLst>
      <p:ext uri="{BB962C8B-B14F-4D97-AF65-F5344CB8AC3E}">
        <p14:creationId xmlns:p14="http://schemas.microsoft.com/office/powerpoint/2010/main" val="34387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Multi-fidelity emulation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1"/>
          <a:stretch/>
        </p:blipFill>
        <p:spPr>
          <a:xfrm>
            <a:off x="5858540" y="1397083"/>
            <a:ext cx="1779933" cy="3924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6"/>
          <a:stretch/>
        </p:blipFill>
        <p:spPr>
          <a:xfrm>
            <a:off x="1281342" y="1397083"/>
            <a:ext cx="1972221" cy="3924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42" y="1397083"/>
            <a:ext cx="6357129" cy="3924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/>
              <p:nvPr/>
            </p:nvSpPr>
            <p:spPr>
              <a:xfrm>
                <a:off x="5739476" y="1062505"/>
                <a:ext cx="2511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 / run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76" y="1062505"/>
                <a:ext cx="2511390" cy="400110"/>
              </a:xfrm>
              <a:prstGeom prst="rect">
                <a:avLst/>
              </a:prstGeom>
              <a:blipFill>
                <a:blip r:embed="rId5"/>
                <a:stretch>
                  <a:fillRect t="-6061" r="-146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/>
              <p:nvPr/>
            </p:nvSpPr>
            <p:spPr>
              <a:xfrm>
                <a:off x="3168554" y="1062505"/>
                <a:ext cx="2511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 / run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54" y="1062505"/>
                <a:ext cx="2511390" cy="400110"/>
              </a:xfrm>
              <a:prstGeom prst="rect">
                <a:avLst/>
              </a:prstGeom>
              <a:blipFill>
                <a:blip r:embed="rId6"/>
                <a:stretch>
                  <a:fillRect t="-6061" r="-121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/>
              <p:nvPr/>
            </p:nvSpPr>
            <p:spPr>
              <a:xfrm>
                <a:off x="742173" y="1062505"/>
                <a:ext cx="2511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 / run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73" y="1062505"/>
                <a:ext cx="2511390" cy="400110"/>
              </a:xfrm>
              <a:prstGeom prst="rect">
                <a:avLst/>
              </a:prstGeom>
              <a:blipFill>
                <a:blip r:embed="rId7"/>
                <a:stretch>
                  <a:fillRect t="-6061" r="-121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/>
              <p:nvPr/>
            </p:nvSpPr>
            <p:spPr>
              <a:xfrm>
                <a:off x="691869" y="5321919"/>
                <a:ext cx="82322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Budget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500,000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300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“high-fidelity”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runs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200,000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“low-fidelity”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runs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69" y="5321919"/>
                <a:ext cx="8232213" cy="1015663"/>
              </a:xfrm>
              <a:prstGeom prst="rect">
                <a:avLst/>
              </a:prstGeom>
              <a:blipFill>
                <a:blip r:embed="rId8"/>
                <a:stretch>
                  <a:fillRect l="-740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/>
              <p:nvPr/>
            </p:nvSpPr>
            <p:spPr>
              <a:xfrm>
                <a:off x="683493" y="5181244"/>
                <a:ext cx="823221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Budget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500,000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300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“high-fidelity”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runs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1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00,000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“low-fidelity”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runs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1,000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“mid-fidelity”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runs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3" y="5181244"/>
                <a:ext cx="8232213" cy="1323439"/>
              </a:xfrm>
              <a:prstGeom prst="rect">
                <a:avLst/>
              </a:prstGeom>
              <a:blipFill>
                <a:blip r:embed="rId9"/>
                <a:stretch>
                  <a:fillRect l="-740" t="-2304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/>
              <p:nvPr/>
            </p:nvSpPr>
            <p:spPr>
              <a:xfrm>
                <a:off x="683493" y="5475807"/>
                <a:ext cx="8232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Budget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</a:rPr>
                      <m:t>500,000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500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“high-fidelity”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runs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3372A7-DFC6-4BF7-AF27-376509BB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3" y="5475807"/>
                <a:ext cx="8232213" cy="707886"/>
              </a:xfrm>
              <a:prstGeom prst="rect">
                <a:avLst/>
              </a:prstGeom>
              <a:blipFill>
                <a:blip r:embed="rId10"/>
                <a:stretch>
                  <a:fillRect l="-740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599FD7D-0E05-412F-BE0E-EAD38E13153A}"/>
              </a:ext>
            </a:extLst>
          </p:cNvPr>
          <p:cNvSpPr txBox="1"/>
          <p:nvPr/>
        </p:nvSpPr>
        <p:spPr>
          <a:xfrm>
            <a:off x="363629" y="5519799"/>
            <a:ext cx="8416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noProof="0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Multi-fidelity emulation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Emulation of a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system using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simulation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 of multiple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fidelities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(or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accuracies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000" noProof="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CCD70C-BA9E-4A54-93AA-DC4F3E8F36E2}"/>
              </a:ext>
            </a:extLst>
          </p:cNvPr>
          <p:cNvSpPr txBox="1"/>
          <p:nvPr/>
        </p:nvSpPr>
        <p:spPr>
          <a:xfrm>
            <a:off x="126204" y="2890391"/>
            <a:ext cx="30423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Many ways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to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vary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fidelity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Simulation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Meshing / course-graining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Closure models</a:t>
            </a:r>
          </a:p>
        </p:txBody>
      </p:sp>
    </p:spTree>
    <p:extLst>
      <p:ext uri="{BB962C8B-B14F-4D97-AF65-F5344CB8AC3E}">
        <p14:creationId xmlns:p14="http://schemas.microsoft.com/office/powerpoint/2010/main" val="29028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7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043A26-EF2F-4D74-B692-FA9D56ED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839" y="3137244"/>
            <a:ext cx="3346321" cy="25097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GMGP multi-fidelity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0C38D-2D64-45FC-8C21-DF0482F1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295" y="3137244"/>
            <a:ext cx="3346319" cy="250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2C316-3236-40E5-87DB-BB59059B1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972" y="3137243"/>
            <a:ext cx="3346322" cy="25097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E8998F-E6EF-46EE-B930-1886BE21081E}"/>
              </a:ext>
            </a:extLst>
          </p:cNvPr>
          <p:cNvSpPr txBox="1"/>
          <p:nvPr/>
        </p:nvSpPr>
        <p:spPr>
          <a:xfrm>
            <a:off x="174891" y="2843059"/>
            <a:ext cx="175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GP: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8875F-3187-48D8-9EED-B0BB7F39C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920" y="2806102"/>
            <a:ext cx="630146" cy="552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E4B6A-3581-4139-B633-7FD0AE819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179" y="2806102"/>
            <a:ext cx="1852821" cy="4861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88E826-EB7E-4240-86ED-F0BC40EBB1A3}"/>
              </a:ext>
            </a:extLst>
          </p:cNvPr>
          <p:cNvSpPr txBox="1"/>
          <p:nvPr/>
        </p:nvSpPr>
        <p:spPr>
          <a:xfrm>
            <a:off x="2929908" y="2853695"/>
            <a:ext cx="15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 Model: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6620" y="2054773"/>
            <a:ext cx="3481160" cy="1303458"/>
            <a:chOff x="5190341" y="1788322"/>
            <a:chExt cx="3481160" cy="130345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88E826-EB7E-4240-86ED-F0BC40EBB1A3}"/>
                </a:ext>
              </a:extLst>
            </p:cNvPr>
            <p:cNvSpPr txBox="1"/>
            <p:nvPr/>
          </p:nvSpPr>
          <p:spPr>
            <a:xfrm>
              <a:off x="5190341" y="1856318"/>
              <a:ext cx="1581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GMGP Model: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AF2FF3-126D-4392-81B4-03E21781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71949" y="1788322"/>
              <a:ext cx="1899552" cy="130345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D72513-CB21-4B1B-A206-6AB3EB6DBFF1}"/>
              </a:ext>
            </a:extLst>
          </p:cNvPr>
          <p:cNvSpPr txBox="1"/>
          <p:nvPr/>
        </p:nvSpPr>
        <p:spPr>
          <a:xfrm>
            <a:off x="331601" y="1286989"/>
            <a:ext cx="8738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Ji et al. (2022+):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Graphical multi-fidelity GP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Extends the popular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Kennedy-O’Hagan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(2000) model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state-of-the-art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386207-E980-4EB6-B2E1-56743B248C8E}"/>
              </a:ext>
            </a:extLst>
          </p:cNvPr>
          <p:cNvSpPr txBox="1"/>
          <p:nvPr/>
        </p:nvSpPr>
        <p:spPr>
          <a:xfrm>
            <a:off x="331601" y="5778071"/>
            <a:ext cx="8738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predictions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reduced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given a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fixed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comp. budget!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3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20354-C065-4A02-8D24-1D892823093D}"/>
              </a:ext>
            </a:extLst>
          </p:cNvPr>
          <p:cNvSpPr txBox="1"/>
          <p:nvPr/>
        </p:nvSpPr>
        <p:spPr>
          <a:xfrm>
            <a:off x="396912" y="1175488"/>
            <a:ext cx="83683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Traditional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Machine Learning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Learning models 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built from scratch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data collection, model training) for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tasks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knowledge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related (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tasks to more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efficiently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effectively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solve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task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793" b="33237"/>
          <a:stretch/>
        </p:blipFill>
        <p:spPr>
          <a:xfrm>
            <a:off x="1175986" y="3312645"/>
            <a:ext cx="6810247" cy="21632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920354-C065-4A02-8D24-1D892823093D}"/>
              </a:ext>
            </a:extLst>
          </p:cNvPr>
          <p:cNvSpPr txBox="1"/>
          <p:nvPr/>
        </p:nvSpPr>
        <p:spPr>
          <a:xfrm>
            <a:off x="167849" y="3235123"/>
            <a:ext cx="21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Pan &amp; Yang, 2010)</a:t>
            </a:r>
          </a:p>
        </p:txBody>
      </p:sp>
      <p:pic>
        <p:nvPicPr>
          <p:cNvPr id="7170" name="Picture 2" descr="Apple Fruit Clipart Png | Apple clip art, Fruit clipart, Apple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15" y="4583619"/>
            <a:ext cx="518665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range Clipart - Orange Clipart - Free Transparent PNG Clipart Images 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43" y="4583619"/>
            <a:ext cx="579427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ee Pears Cliparts, Download Free Pears Cliparts png images, Free ClipArts 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77" y="4583619"/>
            <a:ext cx="379683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pple Fruit Clipart Png | Apple clip art, Fruit clipart, Apple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77" y="4583619"/>
            <a:ext cx="518665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range Clipart - Orange Clipart - Free Transparent PNG Clipart Images 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5" y="4583619"/>
            <a:ext cx="579427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ree Pears Cliparts, Download Free Pears Cliparts png images, Free ClipArts 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10" y="4583619"/>
            <a:ext cx="379683" cy="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6F15B7-0738-400C-9755-93B222CFE491}"/>
              </a:ext>
            </a:extLst>
          </p:cNvPr>
          <p:cNvSpPr txBox="1"/>
          <p:nvPr/>
        </p:nvSpPr>
        <p:spPr>
          <a:xfrm>
            <a:off x="396912" y="5630439"/>
            <a:ext cx="8368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transferring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knowledge from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related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systems, we can achieve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comparable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learning performance with </a:t>
            </a: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training data!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789FE-E1FF-420B-8586-0E81E0905BE4}"/>
              </a:ext>
            </a:extLst>
          </p:cNvPr>
          <p:cNvSpPr txBox="1"/>
          <p:nvPr/>
        </p:nvSpPr>
        <p:spPr>
          <a:xfrm>
            <a:off x="979366" y="4384751"/>
            <a:ext cx="7977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Pb-Pb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(Grad)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D98A8-232E-4FAE-95C8-9ACC09624EB3}"/>
              </a:ext>
            </a:extLst>
          </p:cNvPr>
          <p:cNvSpPr txBox="1"/>
          <p:nvPr/>
        </p:nvSpPr>
        <p:spPr>
          <a:xfrm>
            <a:off x="2107649" y="4384751"/>
            <a:ext cx="7977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Pb-Pb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(CE)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A1BC2-0C1F-4B49-BE6B-6E07163154B5}"/>
              </a:ext>
            </a:extLst>
          </p:cNvPr>
          <p:cNvSpPr txBox="1"/>
          <p:nvPr/>
        </p:nvSpPr>
        <p:spPr>
          <a:xfrm>
            <a:off x="3183008" y="4384751"/>
            <a:ext cx="7977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Au-Au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(Grad)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600DE-3296-4AF9-ACC1-6BC325C6B1A8}"/>
              </a:ext>
            </a:extLst>
          </p:cNvPr>
          <p:cNvSpPr txBox="1"/>
          <p:nvPr/>
        </p:nvSpPr>
        <p:spPr>
          <a:xfrm>
            <a:off x="4584808" y="4384751"/>
            <a:ext cx="7977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Pb-Pb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(Grad)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79826-37F3-426D-9FC2-FFE24C25557D}"/>
              </a:ext>
            </a:extLst>
          </p:cNvPr>
          <p:cNvSpPr txBox="1"/>
          <p:nvPr/>
        </p:nvSpPr>
        <p:spPr>
          <a:xfrm>
            <a:off x="5592945" y="4395215"/>
            <a:ext cx="7977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Pb-Pb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ECB48-4E57-430A-9123-146AD9AEA834}"/>
              </a:ext>
            </a:extLst>
          </p:cNvPr>
          <p:cNvSpPr txBox="1"/>
          <p:nvPr/>
        </p:nvSpPr>
        <p:spPr>
          <a:xfrm>
            <a:off x="6332473" y="4395215"/>
            <a:ext cx="7977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Au-Au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(Grad)</a:t>
            </a:r>
          </a:p>
        </p:txBody>
      </p:sp>
    </p:spTree>
    <p:extLst>
      <p:ext uri="{BB962C8B-B14F-4D97-AF65-F5344CB8AC3E}">
        <p14:creationId xmlns:p14="http://schemas.microsoft.com/office/powerpoint/2010/main" val="13526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TLGP emulator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/>
              <p:nvPr/>
            </p:nvSpPr>
            <p:spPr>
              <a:xfrm>
                <a:off x="439443" y="1313711"/>
                <a:ext cx="836839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Liyanage et al. (2022+):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Transfer Learning Gaussian process emulator</a:t>
                </a: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b="1" dirty="0">
                  <a:solidFill>
                    <a:srgbClr val="0000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lvl="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Source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system: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Pb-Pb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collisions at 2.76 </a:t>
                </a:r>
                <a:r>
                  <a:rPr lang="en-US" sz="2000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TeV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with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Grad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viscous correction at the </a:t>
                </a:r>
                <a:r>
                  <a:rPr lang="en-US" sz="2000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particalization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Target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systems: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Au-Au </a:t>
                </a:r>
                <a:r>
                  <a:rPr lang="fr-FR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at 0.2 </a:t>
                </a:r>
                <a:r>
                  <a:rPr lang="fr-FR" sz="2000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TeV</a:t>
                </a:r>
                <a:r>
                  <a:rPr lang="fr-FR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with</a:t>
                </a:r>
                <a:r>
                  <a:rPr lang="fr-FR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fr-FR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Grad</a:t>
                </a:r>
                <a:r>
                  <a:rPr lang="fr-FR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viscous</a:t>
                </a:r>
                <a:r>
                  <a:rPr lang="fr-FR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corrections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Pb-Pb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at 2.76 </a:t>
                </a:r>
                <a:r>
                  <a:rPr lang="en-US" sz="2000" dirty="0" err="1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TeV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with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PTB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viscous corrections</a:t>
                </a:r>
                <a:endParaRPr lang="fr-FR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fr-FR" sz="20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=18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parameters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both source and target systems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920354-C065-4A02-8D24-1D892823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3" y="1313711"/>
                <a:ext cx="8368396" cy="3785652"/>
              </a:xfrm>
              <a:prstGeom prst="rect">
                <a:avLst/>
              </a:prstGeom>
              <a:blipFill>
                <a:blip r:embed="rId4"/>
                <a:stretch>
                  <a:fillRect l="-728" t="-805" b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7380" y="204997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TLGP emulator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2ECF9-54EA-45B3-B8A4-945701F9B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710"/>
          <a:stretch/>
        </p:blipFill>
        <p:spPr>
          <a:xfrm>
            <a:off x="803385" y="2105051"/>
            <a:ext cx="3865964" cy="3568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94749-4B6C-4DB8-A4C4-BB80158A4E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58"/>
          <a:stretch/>
        </p:blipFill>
        <p:spPr>
          <a:xfrm>
            <a:off x="4551562" y="2136581"/>
            <a:ext cx="4112300" cy="3496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64D65-82ED-4B75-9938-0389E3F8A1DA}"/>
              </a:ext>
            </a:extLst>
          </p:cNvPr>
          <p:cNvSpPr txBox="1"/>
          <p:nvPr/>
        </p:nvSpPr>
        <p:spPr>
          <a:xfrm>
            <a:off x="2173650" y="1784401"/>
            <a:ext cx="168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Au-Au (Grad)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A0054-7DE5-4DF7-B185-57C3B4D9EBDE}"/>
              </a:ext>
            </a:extLst>
          </p:cNvPr>
          <p:cNvSpPr txBox="1"/>
          <p:nvPr/>
        </p:nvSpPr>
        <p:spPr>
          <a:xfrm>
            <a:off x="6144473" y="1784401"/>
            <a:ext cx="168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Pb-Pb (PTB)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5BFDB-0A9B-4D18-A625-699B3BDA5DA7}"/>
              </a:ext>
            </a:extLst>
          </p:cNvPr>
          <p:cNvSpPr txBox="1"/>
          <p:nvPr/>
        </p:nvSpPr>
        <p:spPr>
          <a:xfrm>
            <a:off x="386553" y="1257414"/>
            <a:ext cx="7640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Pb-Pb (Grad)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E89C3-5B4F-4A22-9103-4E7BB9BD04FC}"/>
              </a:ext>
            </a:extLst>
          </p:cNvPr>
          <p:cNvSpPr txBox="1"/>
          <p:nvPr/>
        </p:nvSpPr>
        <p:spPr>
          <a:xfrm>
            <a:off x="386553" y="1776201"/>
            <a:ext cx="7640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E57E-3769-490F-8421-6E670914CF9D}"/>
              </a:ext>
            </a:extLst>
          </p:cNvPr>
          <p:cNvSpPr txBox="1"/>
          <p:nvPr/>
        </p:nvSpPr>
        <p:spPr>
          <a:xfrm>
            <a:off x="299935" y="5679747"/>
            <a:ext cx="87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Comparable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emulation performance with noticeably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training data (i.e.,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simulation costs)!</a:t>
            </a:r>
          </a:p>
        </p:txBody>
      </p:sp>
    </p:spTree>
    <p:extLst>
      <p:ext uri="{BB962C8B-B14F-4D97-AF65-F5344CB8AC3E}">
        <p14:creationId xmlns:p14="http://schemas.microsoft.com/office/powerpoint/2010/main" val="204280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53069</TotalTime>
  <Words>889</Words>
  <Application>Microsoft Office PowerPoint</Application>
  <PresentationFormat>On-screen Show (4:3)</PresentationFormat>
  <Paragraphs>192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Segoe UI</vt:lpstr>
      <vt:lpstr>Times New Roman</vt:lpstr>
      <vt:lpstr>Office Theme</vt:lpstr>
      <vt:lpstr>SciDAC discussion on Bayesian UQ:  Multi-fidelity &amp; Transfer Learning Emulation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SimonLenovo</dc:creator>
  <cp:lastModifiedBy>Simon Mak</cp:lastModifiedBy>
  <cp:revision>1912</cp:revision>
  <dcterms:created xsi:type="dcterms:W3CDTF">2016-10-24T17:24:36Z</dcterms:created>
  <dcterms:modified xsi:type="dcterms:W3CDTF">2022-01-26T20:58:37Z</dcterms:modified>
</cp:coreProperties>
</file>