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677" r:id="rId5"/>
  </p:sldMasterIdLst>
  <p:notesMasterIdLst>
    <p:notesMasterId r:id="rId31"/>
  </p:notesMasterIdLst>
  <p:handoutMasterIdLst>
    <p:handoutMasterId r:id="rId32"/>
  </p:handoutMasterIdLst>
  <p:sldIdLst>
    <p:sldId id="1266" r:id="rId6"/>
    <p:sldId id="1592" r:id="rId7"/>
    <p:sldId id="1595" r:id="rId8"/>
    <p:sldId id="1597" r:id="rId9"/>
    <p:sldId id="1596" r:id="rId10"/>
    <p:sldId id="1607" r:id="rId11"/>
    <p:sldId id="1598" r:id="rId12"/>
    <p:sldId id="1613" r:id="rId13"/>
    <p:sldId id="1614" r:id="rId14"/>
    <p:sldId id="1608" r:id="rId15"/>
    <p:sldId id="1619" r:id="rId16"/>
    <p:sldId id="1615" r:id="rId17"/>
    <p:sldId id="1602" r:id="rId18"/>
    <p:sldId id="1616" r:id="rId19"/>
    <p:sldId id="1617" r:id="rId20"/>
    <p:sldId id="1618" r:id="rId21"/>
    <p:sldId id="1581" r:id="rId22"/>
    <p:sldId id="1620" r:id="rId23"/>
    <p:sldId id="1621" r:id="rId24"/>
    <p:sldId id="1557" r:id="rId25"/>
    <p:sldId id="1582" r:id="rId26"/>
    <p:sldId id="1612" r:id="rId27"/>
    <p:sldId id="1622" r:id="rId28"/>
    <p:sldId id="1572" r:id="rId29"/>
    <p:sldId id="1269" r:id="rId30"/>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22BDAFA-E961-45AA-8E34-76944E7F5140}">
          <p14:sldIdLst>
            <p14:sldId id="1266"/>
            <p14:sldId id="1592"/>
            <p14:sldId id="1595"/>
            <p14:sldId id="1597"/>
            <p14:sldId id="1596"/>
            <p14:sldId id="1607"/>
            <p14:sldId id="1598"/>
            <p14:sldId id="1613"/>
            <p14:sldId id="1614"/>
            <p14:sldId id="1608"/>
            <p14:sldId id="1619"/>
            <p14:sldId id="1615"/>
            <p14:sldId id="1602"/>
            <p14:sldId id="1616"/>
            <p14:sldId id="1617"/>
            <p14:sldId id="1618"/>
            <p14:sldId id="1581"/>
            <p14:sldId id="1620"/>
            <p14:sldId id="1621"/>
            <p14:sldId id="1557"/>
            <p14:sldId id="1582"/>
            <p14:sldId id="1612"/>
            <p14:sldId id="1622"/>
            <p14:sldId id="1572"/>
            <p14:sldId id="1269"/>
          </p14:sldIdLst>
        </p14:section>
        <p14:section name="Untitled Section" id="{BA336F6A-9CE9-43BE-8B66-2D27497DC5C4}">
          <p14:sldIdLst/>
        </p14:section>
      </p14:sectionLst>
    </p:ext>
    <p:ext uri="{EFAFB233-063F-42B5-8137-9DF3F51BA10A}">
      <p15:sldGuideLst xmlns:p15="http://schemas.microsoft.com/office/powerpoint/2012/main">
        <p15:guide id="1" orient="horz" pos="2560" userDrawn="1">
          <p15:clr>
            <a:srgbClr val="A4A3A4"/>
          </p15:clr>
        </p15:guide>
        <p15:guide id="2" orient="horz" pos="1010" userDrawn="1">
          <p15:clr>
            <a:srgbClr val="A4A3A4"/>
          </p15:clr>
        </p15:guide>
        <p15:guide id="3" orient="horz" pos="3630" userDrawn="1">
          <p15:clr>
            <a:srgbClr val="A4A3A4"/>
          </p15:clr>
        </p15:guide>
        <p15:guide id="4" orient="horz" pos="2309" userDrawn="1">
          <p15:clr>
            <a:srgbClr val="A4A3A4"/>
          </p15:clr>
        </p15:guide>
        <p15:guide id="5" pos="7295" userDrawn="1">
          <p15:clr>
            <a:srgbClr val="A4A3A4"/>
          </p15:clr>
        </p15:guide>
        <p15:guide id="6" pos="393" userDrawn="1">
          <p15:clr>
            <a:srgbClr val="A4A3A4"/>
          </p15:clr>
        </p15:guide>
        <p15:guide id="7" userDrawn="1">
          <p15:clr>
            <a:srgbClr val="A4A3A4"/>
          </p15:clr>
        </p15:guide>
        <p15:guide id="8" pos="2767" userDrawn="1">
          <p15:clr>
            <a:srgbClr val="A4A3A4"/>
          </p15:clr>
        </p15:guide>
        <p15:guide id="9" pos="5185" userDrawn="1">
          <p15:clr>
            <a:srgbClr val="A4A3A4"/>
          </p15:clr>
        </p15:guide>
        <p15:guide id="10" pos="4905" userDrawn="1">
          <p15:clr>
            <a:srgbClr val="A4A3A4"/>
          </p15:clr>
        </p15:guide>
        <p15:guide id="11" pos="3803" userDrawn="1">
          <p15:clr>
            <a:srgbClr val="A4A3A4"/>
          </p15:clr>
        </p15:guide>
        <p15:guide id="12" pos="2495" userDrawn="1">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CCFF99"/>
    <a:srgbClr val="CCFFCC"/>
    <a:srgbClr val="339933"/>
    <a:srgbClr val="FF33CC"/>
    <a:srgbClr val="006600"/>
    <a:srgbClr val="203BE2"/>
    <a:srgbClr val="FFCCFF"/>
    <a:srgbClr val="FF6600"/>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81" autoAdjust="0"/>
    <p:restoredTop sz="93197" autoAdjust="0"/>
  </p:normalViewPr>
  <p:slideViewPr>
    <p:cSldViewPr snapToGrid="0" snapToObjects="1">
      <p:cViewPr varScale="1">
        <p:scale>
          <a:sx n="119" d="100"/>
          <a:sy n="119" d="100"/>
        </p:scale>
        <p:origin x="1224" y="192"/>
      </p:cViewPr>
      <p:guideLst>
        <p:guide orient="horz" pos="2560"/>
        <p:guide orient="horz" pos="1010"/>
        <p:guide orient="horz" pos="3630"/>
        <p:guide orient="horz" pos="2309"/>
        <p:guide pos="7295"/>
        <p:guide pos="393"/>
        <p:guide/>
        <p:guide pos="2767"/>
        <p:guide pos="5185"/>
        <p:guide pos="4905"/>
        <p:guide pos="3803"/>
        <p:guide pos="2495"/>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63" d="100"/>
          <a:sy n="63" d="100"/>
        </p:scale>
        <p:origin x="3192" y="58"/>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1B9D2C41-C2D0-FF45-8B99-3885B7F78EB1}" type="datetimeFigureOut">
              <a:rPr lang="en-US" smtClean="0"/>
              <a:t>2/2/22</a:t>
            </a:fld>
            <a:endParaRPr lang="en-US" dirty="0"/>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269AC406-2681-664E-BB07-370330405AEA}" type="slidenum">
              <a:rPr lang="en-US" smtClean="0"/>
              <a:t>‹#›</a:t>
            </a:fld>
            <a:endParaRPr lang="en-US" dirty="0"/>
          </a:p>
        </p:txBody>
      </p:sp>
    </p:spTree>
    <p:extLst>
      <p:ext uri="{BB962C8B-B14F-4D97-AF65-F5344CB8AC3E}">
        <p14:creationId xmlns:p14="http://schemas.microsoft.com/office/powerpoint/2010/main" val="4613687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CA948ED6-3360-EB40-9D40-476C2156E9E8}" type="datetimeFigureOut">
              <a:rPr lang="en-US" smtClean="0"/>
              <a:t>2/2/22</a:t>
            </a:fld>
            <a:endParaRPr lang="en-US" dirty="0"/>
          </a:p>
        </p:txBody>
      </p:sp>
      <p:sp>
        <p:nvSpPr>
          <p:cNvPr id="4" name="Slide Image Placeholder 3"/>
          <p:cNvSpPr>
            <a:spLocks noGrp="1" noRot="1" noChangeAspect="1"/>
          </p:cNvSpPr>
          <p:nvPr>
            <p:ph type="sldImg" idx="2"/>
          </p:nvPr>
        </p:nvSpPr>
        <p:spPr>
          <a:xfrm>
            <a:off x="396875" y="692150"/>
            <a:ext cx="6156325" cy="3463925"/>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D8C10DA6-9909-7D4F-83A2-7593F71DDB5D}" type="slidenum">
              <a:rPr lang="en-US" smtClean="0"/>
              <a:t>‹#›</a:t>
            </a:fld>
            <a:endParaRPr lang="en-US" dirty="0"/>
          </a:p>
        </p:txBody>
      </p:sp>
    </p:spTree>
    <p:extLst>
      <p:ext uri="{BB962C8B-B14F-4D97-AF65-F5344CB8AC3E}">
        <p14:creationId xmlns:p14="http://schemas.microsoft.com/office/powerpoint/2010/main" val="325025281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C10DA6-9909-7D4F-83A2-7593F71DDB5D}" type="slidenum">
              <a:rPr lang="en-US" smtClean="0"/>
              <a:t>1</a:t>
            </a:fld>
            <a:endParaRPr lang="en-US" dirty="0"/>
          </a:p>
        </p:txBody>
      </p:sp>
    </p:spTree>
    <p:extLst>
      <p:ext uri="{BB962C8B-B14F-4D97-AF65-F5344CB8AC3E}">
        <p14:creationId xmlns:p14="http://schemas.microsoft.com/office/powerpoint/2010/main" val="4259057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10DA6-9909-7D4F-83A2-7593F71DDB5D}" type="slidenum">
              <a:rPr lang="en-US" smtClean="0"/>
              <a:t>15</a:t>
            </a:fld>
            <a:endParaRPr lang="en-US" dirty="0"/>
          </a:p>
        </p:txBody>
      </p:sp>
    </p:spTree>
    <p:extLst>
      <p:ext uri="{BB962C8B-B14F-4D97-AF65-F5344CB8AC3E}">
        <p14:creationId xmlns:p14="http://schemas.microsoft.com/office/powerpoint/2010/main" val="2486592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10DA6-9909-7D4F-83A2-7593F71DDB5D}" type="slidenum">
              <a:rPr lang="en-US" smtClean="0"/>
              <a:t>19</a:t>
            </a:fld>
            <a:endParaRPr lang="en-US" dirty="0"/>
          </a:p>
        </p:txBody>
      </p:sp>
    </p:spTree>
    <p:extLst>
      <p:ext uri="{BB962C8B-B14F-4D97-AF65-F5344CB8AC3E}">
        <p14:creationId xmlns:p14="http://schemas.microsoft.com/office/powerpoint/2010/main" val="2138223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10DA6-9909-7D4F-83A2-7593F71DDB5D}" type="slidenum">
              <a:rPr lang="en-US" smtClean="0"/>
              <a:t>4</a:t>
            </a:fld>
            <a:endParaRPr lang="en-US" dirty="0"/>
          </a:p>
        </p:txBody>
      </p:sp>
    </p:spTree>
    <p:extLst>
      <p:ext uri="{BB962C8B-B14F-4D97-AF65-F5344CB8AC3E}">
        <p14:creationId xmlns:p14="http://schemas.microsoft.com/office/powerpoint/2010/main" val="3267007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10DA6-9909-7D4F-83A2-7593F71DDB5D}" type="slidenum">
              <a:rPr lang="en-US" smtClean="0"/>
              <a:t>5</a:t>
            </a:fld>
            <a:endParaRPr lang="en-US" dirty="0"/>
          </a:p>
        </p:txBody>
      </p:sp>
    </p:spTree>
    <p:extLst>
      <p:ext uri="{BB962C8B-B14F-4D97-AF65-F5344CB8AC3E}">
        <p14:creationId xmlns:p14="http://schemas.microsoft.com/office/powerpoint/2010/main" val="4225209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10DA6-9909-7D4F-83A2-7593F71DDB5D}" type="slidenum">
              <a:rPr lang="en-US" smtClean="0"/>
              <a:t>7</a:t>
            </a:fld>
            <a:endParaRPr lang="en-US" dirty="0"/>
          </a:p>
        </p:txBody>
      </p:sp>
    </p:spTree>
    <p:extLst>
      <p:ext uri="{BB962C8B-B14F-4D97-AF65-F5344CB8AC3E}">
        <p14:creationId xmlns:p14="http://schemas.microsoft.com/office/powerpoint/2010/main" val="2955765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10DA6-9909-7D4F-83A2-7593F71DDB5D}" type="slidenum">
              <a:rPr lang="en-US" smtClean="0"/>
              <a:t>8</a:t>
            </a:fld>
            <a:endParaRPr lang="en-US" dirty="0"/>
          </a:p>
        </p:txBody>
      </p:sp>
    </p:spTree>
    <p:extLst>
      <p:ext uri="{BB962C8B-B14F-4D97-AF65-F5344CB8AC3E}">
        <p14:creationId xmlns:p14="http://schemas.microsoft.com/office/powerpoint/2010/main" val="1849238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10DA6-9909-7D4F-83A2-7593F71DDB5D}" type="slidenum">
              <a:rPr lang="en-US" smtClean="0"/>
              <a:t>9</a:t>
            </a:fld>
            <a:endParaRPr lang="en-US" dirty="0"/>
          </a:p>
        </p:txBody>
      </p:sp>
    </p:spTree>
    <p:extLst>
      <p:ext uri="{BB962C8B-B14F-4D97-AF65-F5344CB8AC3E}">
        <p14:creationId xmlns:p14="http://schemas.microsoft.com/office/powerpoint/2010/main" val="1615822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10DA6-9909-7D4F-83A2-7593F71DDB5D}" type="slidenum">
              <a:rPr lang="en-US" smtClean="0"/>
              <a:t>10</a:t>
            </a:fld>
            <a:endParaRPr lang="en-US" dirty="0"/>
          </a:p>
        </p:txBody>
      </p:sp>
    </p:spTree>
    <p:extLst>
      <p:ext uri="{BB962C8B-B14F-4D97-AF65-F5344CB8AC3E}">
        <p14:creationId xmlns:p14="http://schemas.microsoft.com/office/powerpoint/2010/main" val="726190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10DA6-9909-7D4F-83A2-7593F71DDB5D}" type="slidenum">
              <a:rPr lang="en-US" smtClean="0"/>
              <a:t>11</a:t>
            </a:fld>
            <a:endParaRPr lang="en-US" dirty="0"/>
          </a:p>
        </p:txBody>
      </p:sp>
    </p:spTree>
    <p:extLst>
      <p:ext uri="{BB962C8B-B14F-4D97-AF65-F5344CB8AC3E}">
        <p14:creationId xmlns:p14="http://schemas.microsoft.com/office/powerpoint/2010/main" val="305327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10DA6-9909-7D4F-83A2-7593F71DDB5D}" type="slidenum">
              <a:rPr lang="en-US" smtClean="0"/>
              <a:t>13</a:t>
            </a:fld>
            <a:endParaRPr lang="en-US" dirty="0"/>
          </a:p>
        </p:txBody>
      </p:sp>
    </p:spTree>
    <p:extLst>
      <p:ext uri="{BB962C8B-B14F-4D97-AF65-F5344CB8AC3E}">
        <p14:creationId xmlns:p14="http://schemas.microsoft.com/office/powerpoint/2010/main" val="8319594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4" name="Picture 3" descr="20160714_001-2-Edit_blueppt.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
            <a:ext cx="12192000" cy="6313727"/>
          </a:xfrm>
          <a:prstGeom prst="rect">
            <a:avLst/>
          </a:prstGeom>
        </p:spPr>
      </p:pic>
      <p:sp>
        <p:nvSpPr>
          <p:cNvPr id="11" name="Rectangle 10"/>
          <p:cNvSpPr/>
          <p:nvPr userDrawn="1"/>
        </p:nvSpPr>
        <p:spPr>
          <a:xfrm>
            <a:off x="0" y="4891939"/>
            <a:ext cx="12192000" cy="1421788"/>
          </a:xfrm>
          <a:prstGeom prst="rect">
            <a:avLst/>
          </a:prstGeom>
          <a:gradFill>
            <a:gsLst>
              <a:gs pos="0">
                <a:schemeClr val="tx2">
                  <a:alpha val="61000"/>
                </a:schemeClr>
              </a:gs>
              <a:gs pos="100000">
                <a:schemeClr val="accent3">
                  <a:alpha val="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 name="Subtitle 2"/>
          <p:cNvSpPr>
            <a:spLocks noGrp="1"/>
          </p:cNvSpPr>
          <p:nvPr>
            <p:ph type="subTitle" idx="1"/>
          </p:nvPr>
        </p:nvSpPr>
        <p:spPr>
          <a:xfrm>
            <a:off x="611722" y="4891939"/>
            <a:ext cx="10968567" cy="805052"/>
          </a:xfrm>
        </p:spPr>
        <p:txBody>
          <a:bodyPr anchor="b" anchorCtr="0"/>
          <a:lstStyle>
            <a:lvl1pPr marL="0" indent="0" algn="ctr">
              <a:buNone/>
              <a:defRPr>
                <a:solidFill>
                  <a:schemeClr val="bg1"/>
                </a:solidFill>
                <a:latin typeface="+mn-lt"/>
                <a:cs typeface="Helvetic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5" name="Rectangle 4"/>
          <p:cNvSpPr/>
          <p:nvPr userDrawn="1"/>
        </p:nvSpPr>
        <p:spPr>
          <a:xfrm>
            <a:off x="0" y="2183808"/>
            <a:ext cx="12192000" cy="2183808"/>
          </a:xfrm>
          <a:prstGeom prst="rect">
            <a:avLst/>
          </a:prstGeom>
          <a:solidFill>
            <a:srgbClr val="00395A">
              <a:alpha val="9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Text Placeholder 5"/>
          <p:cNvSpPr>
            <a:spLocks noGrp="1"/>
          </p:cNvSpPr>
          <p:nvPr>
            <p:ph type="body" sz="quarter" idx="10"/>
          </p:nvPr>
        </p:nvSpPr>
        <p:spPr>
          <a:xfrm>
            <a:off x="611717" y="2538981"/>
            <a:ext cx="10968568" cy="1574800"/>
          </a:xfrm>
        </p:spPr>
        <p:txBody>
          <a:bodyPr anchor="ctr" anchorCtr="1">
            <a:normAutofit/>
          </a:bodyPr>
          <a:lstStyle>
            <a:lvl1pPr marL="0" indent="0" algn="ctr">
              <a:buNone/>
              <a:defRPr sz="2700">
                <a:solidFill>
                  <a:schemeClr val="bg1"/>
                </a:solidFill>
                <a:latin typeface="+mj-lt"/>
              </a:defRPr>
            </a:lvl1pPr>
          </a:lstStyle>
          <a:p>
            <a:pPr lvl="0"/>
            <a:r>
              <a:rPr lang="en-US" dirty="0"/>
              <a:t>Click to edit Master text styles</a:t>
            </a: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1459" y="186644"/>
            <a:ext cx="3789783" cy="1020399"/>
          </a:xfrm>
          <a:prstGeom prst="rect">
            <a:avLst/>
          </a:prstGeom>
        </p:spPr>
      </p:pic>
    </p:spTree>
    <p:extLst>
      <p:ext uri="{BB962C8B-B14F-4D97-AF65-F5344CB8AC3E}">
        <p14:creationId xmlns:p14="http://schemas.microsoft.com/office/powerpoint/2010/main" val="1323335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114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9438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4" name="Picture 3" descr="20160714_001-2-Edit_blueppt.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
            <a:ext cx="12192000" cy="6313727"/>
          </a:xfrm>
          <a:prstGeom prst="rect">
            <a:avLst/>
          </a:prstGeom>
        </p:spPr>
      </p:pic>
      <p:sp>
        <p:nvSpPr>
          <p:cNvPr id="11" name="Rectangle 10"/>
          <p:cNvSpPr/>
          <p:nvPr userDrawn="1"/>
        </p:nvSpPr>
        <p:spPr>
          <a:xfrm>
            <a:off x="0" y="4891939"/>
            <a:ext cx="12192000" cy="1421788"/>
          </a:xfrm>
          <a:prstGeom prst="rect">
            <a:avLst/>
          </a:prstGeom>
          <a:gradFill>
            <a:gsLst>
              <a:gs pos="0">
                <a:schemeClr val="tx2">
                  <a:alpha val="61000"/>
                </a:schemeClr>
              </a:gs>
              <a:gs pos="100000">
                <a:schemeClr val="accent3">
                  <a:alpha val="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 name="Subtitle 2"/>
          <p:cNvSpPr>
            <a:spLocks noGrp="1"/>
          </p:cNvSpPr>
          <p:nvPr>
            <p:ph type="subTitle" idx="1"/>
          </p:nvPr>
        </p:nvSpPr>
        <p:spPr>
          <a:xfrm>
            <a:off x="611722" y="4891939"/>
            <a:ext cx="10968567" cy="805052"/>
          </a:xfrm>
        </p:spPr>
        <p:txBody>
          <a:bodyPr anchor="b" anchorCtr="0"/>
          <a:lstStyle>
            <a:lvl1pPr marL="0" indent="0" algn="ctr">
              <a:buNone/>
              <a:defRPr>
                <a:solidFill>
                  <a:schemeClr val="bg1"/>
                </a:solidFill>
                <a:latin typeface="+mn-lt"/>
                <a:cs typeface="Helvetic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5" name="Rectangle 4"/>
          <p:cNvSpPr/>
          <p:nvPr userDrawn="1"/>
        </p:nvSpPr>
        <p:spPr>
          <a:xfrm>
            <a:off x="0" y="2183808"/>
            <a:ext cx="12192000" cy="2183808"/>
          </a:xfrm>
          <a:prstGeom prst="rect">
            <a:avLst/>
          </a:prstGeom>
          <a:solidFill>
            <a:srgbClr val="00395A">
              <a:alpha val="9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0" name="Text Placeholder 5"/>
          <p:cNvSpPr>
            <a:spLocks noGrp="1"/>
          </p:cNvSpPr>
          <p:nvPr>
            <p:ph type="body" sz="quarter" idx="10"/>
          </p:nvPr>
        </p:nvSpPr>
        <p:spPr>
          <a:xfrm>
            <a:off x="611717" y="2538981"/>
            <a:ext cx="10968568" cy="1574800"/>
          </a:xfrm>
        </p:spPr>
        <p:txBody>
          <a:bodyPr anchor="ctr" anchorCtr="1">
            <a:normAutofit/>
          </a:bodyPr>
          <a:lstStyle>
            <a:lvl1pPr marL="0" indent="0" algn="ctr">
              <a:buNone/>
              <a:defRPr sz="2700">
                <a:solidFill>
                  <a:schemeClr val="bg1"/>
                </a:solidFill>
                <a:latin typeface="+mj-lt"/>
              </a:defRPr>
            </a:lvl1pPr>
          </a:lstStyle>
          <a:p>
            <a:pPr lvl="0"/>
            <a:r>
              <a:rPr lang="en-US" dirty="0"/>
              <a:t>Click to edit Master text styles</a:t>
            </a: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1459" y="186644"/>
            <a:ext cx="3789783" cy="1020399"/>
          </a:xfrm>
          <a:prstGeom prst="rect">
            <a:avLst/>
          </a:prstGeom>
        </p:spPr>
      </p:pic>
    </p:spTree>
    <p:extLst>
      <p:ext uri="{BB962C8B-B14F-4D97-AF65-F5344CB8AC3E}">
        <p14:creationId xmlns:p14="http://schemas.microsoft.com/office/powerpoint/2010/main" val="4274186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9" y="2130853"/>
            <a:ext cx="10364391" cy="1470049"/>
          </a:xfrm>
        </p:spPr>
        <p:txBody>
          <a:bodyPr/>
          <a:lstStyle/>
          <a:p>
            <a:r>
              <a:rPr lang="en-US"/>
              <a:t>Click to edit Master title style</a:t>
            </a:r>
          </a:p>
        </p:txBody>
      </p:sp>
      <p:sp>
        <p:nvSpPr>
          <p:cNvPr id="3" name="Subtitle 2"/>
          <p:cNvSpPr>
            <a:spLocks noGrp="1"/>
          </p:cNvSpPr>
          <p:nvPr>
            <p:ph type="subTitle" idx="1"/>
          </p:nvPr>
        </p:nvSpPr>
        <p:spPr>
          <a:xfrm>
            <a:off x="1829100" y="3886652"/>
            <a:ext cx="8533805" cy="1752451"/>
          </a:xfrm>
        </p:spPr>
        <p:txBody>
          <a:bodyPr/>
          <a:lstStyle>
            <a:lvl1pPr marL="0" indent="0" algn="ctr">
              <a:buNone/>
              <a:defRPr/>
            </a:lvl1pPr>
            <a:lvl2pPr marL="241093" indent="0" algn="ctr">
              <a:buNone/>
              <a:defRPr/>
            </a:lvl2pPr>
            <a:lvl3pPr marL="482186" indent="0" algn="ctr">
              <a:buNone/>
              <a:defRPr/>
            </a:lvl3pPr>
            <a:lvl4pPr marL="723279" indent="0" algn="ctr">
              <a:buNone/>
              <a:defRPr/>
            </a:lvl4pPr>
            <a:lvl5pPr marL="964372" indent="0" algn="ctr">
              <a:buNone/>
              <a:defRPr/>
            </a:lvl5pPr>
            <a:lvl6pPr marL="1205465" indent="0" algn="ctr">
              <a:buNone/>
              <a:defRPr/>
            </a:lvl6pPr>
            <a:lvl7pPr marL="1446558" indent="0" algn="ctr">
              <a:buNone/>
              <a:defRPr/>
            </a:lvl7pPr>
            <a:lvl8pPr marL="1687651" indent="0" algn="ctr">
              <a:buNone/>
              <a:defRPr/>
            </a:lvl8pPr>
            <a:lvl9pPr marL="1928744" indent="0" algn="ctr">
              <a:buNone/>
              <a:defRPr/>
            </a:lvl9pPr>
          </a:lstStyle>
          <a:p>
            <a:r>
              <a:rPr lang="en-US"/>
              <a:t>Click to edit Master subtitle style</a:t>
            </a:r>
          </a:p>
        </p:txBody>
      </p:sp>
    </p:spTree>
    <p:extLst>
      <p:ext uri="{BB962C8B-B14F-4D97-AF65-F5344CB8AC3E}">
        <p14:creationId xmlns:p14="http://schemas.microsoft.com/office/powerpoint/2010/main" val="24129966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1143000"/>
          </a:xfrm>
          <a:prstGeom prst="rect">
            <a:avLst/>
          </a:prstGeom>
          <a:solidFill>
            <a:schemeClr val="tx2"/>
          </a:solidFill>
          <a:effectLst>
            <a:outerShdw blurRad="50800" dist="38100" dir="2700000" algn="tl" rotWithShape="0">
              <a:srgbClr val="000000">
                <a:alpha val="43000"/>
              </a:srgbClr>
            </a:outerShdw>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893503" y="6356355"/>
            <a:ext cx="688900" cy="365125"/>
          </a:xfrm>
          <a:prstGeom prst="rect">
            <a:avLst/>
          </a:prstGeom>
        </p:spPr>
        <p:txBody>
          <a:bodyPr vert="horz" lIns="91440" tIns="45720" rIns="91440" bIns="45720" rtlCol="0" anchor="ctr"/>
          <a:lstStyle>
            <a:lvl1pPr algn="r">
              <a:defRPr sz="750">
                <a:solidFill>
                  <a:srgbClr val="898989"/>
                </a:solidFill>
              </a:defRPr>
            </a:lvl1pPr>
          </a:lstStyle>
          <a:p>
            <a:fld id="{D260E43B-7F43-FA45-AAB7-E054FD6CC4E3}" type="slidenum">
              <a:rPr lang="en-US" smtClean="0"/>
              <a:pPr/>
              <a:t>‹#›</a:t>
            </a:fld>
            <a:endParaRPr lang="en-US" dirty="0"/>
          </a:p>
        </p:txBody>
      </p:sp>
      <p:grpSp>
        <p:nvGrpSpPr>
          <p:cNvPr id="10" name="Group 9"/>
          <p:cNvGrpSpPr/>
          <p:nvPr userDrawn="1"/>
        </p:nvGrpSpPr>
        <p:grpSpPr>
          <a:xfrm>
            <a:off x="-211627" y="-142629"/>
            <a:ext cx="12596659" cy="7137992"/>
            <a:chOff x="-158720" y="-142629"/>
            <a:chExt cx="9447494" cy="7137992"/>
          </a:xfrm>
        </p:grpSpPr>
        <p:grpSp>
          <p:nvGrpSpPr>
            <p:cNvPr id="11" name="Group 10"/>
            <p:cNvGrpSpPr/>
            <p:nvPr userDrawn="1"/>
          </p:nvGrpSpPr>
          <p:grpSpPr>
            <a:xfrm>
              <a:off x="467806" y="6873248"/>
              <a:ext cx="8217866" cy="122115"/>
              <a:chOff x="467806" y="6873248"/>
              <a:chExt cx="8217866" cy="122115"/>
            </a:xfrm>
          </p:grpSpPr>
          <p:cxnSp>
            <p:nvCxnSpPr>
              <p:cNvPr id="39" name="Straight Connector 38"/>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1" name="Group 40"/>
              <p:cNvGrpSpPr/>
              <p:nvPr userDrawn="1"/>
            </p:nvGrpSpPr>
            <p:grpSpPr>
              <a:xfrm>
                <a:off x="5715000" y="6873248"/>
                <a:ext cx="457200" cy="122115"/>
                <a:chOff x="5715000" y="6873248"/>
                <a:chExt cx="457200" cy="122115"/>
              </a:xfrm>
            </p:grpSpPr>
            <p:cxnSp>
              <p:nvCxnSpPr>
                <p:cNvPr id="45" name="Straight Connector 4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userDrawn="1"/>
            </p:nvGrpSpPr>
            <p:grpSpPr>
              <a:xfrm>
                <a:off x="2971800" y="6873248"/>
                <a:ext cx="457200" cy="122115"/>
                <a:chOff x="5715000" y="6873248"/>
                <a:chExt cx="457200" cy="122115"/>
              </a:xfrm>
            </p:grpSpPr>
            <p:cxnSp>
              <p:nvCxnSpPr>
                <p:cNvPr id="43" name="Straight Connector 42"/>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userDrawn="1"/>
          </p:nvGrpSpPr>
          <p:grpSpPr>
            <a:xfrm>
              <a:off x="467806" y="-142629"/>
              <a:ext cx="8217866" cy="122115"/>
              <a:chOff x="467806" y="6873248"/>
              <a:chExt cx="8217866" cy="122115"/>
            </a:xfrm>
          </p:grpSpPr>
          <p:cxnSp>
            <p:nvCxnSpPr>
              <p:cNvPr id="31" name="Straight Connector 30"/>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3" name="Group 32"/>
              <p:cNvGrpSpPr/>
              <p:nvPr userDrawn="1"/>
            </p:nvGrpSpPr>
            <p:grpSpPr>
              <a:xfrm>
                <a:off x="5715000" y="6873248"/>
                <a:ext cx="457200" cy="122115"/>
                <a:chOff x="5715000" y="6873248"/>
                <a:chExt cx="457200" cy="122115"/>
              </a:xfrm>
            </p:grpSpPr>
            <p:cxnSp>
              <p:nvCxnSpPr>
                <p:cNvPr id="37" name="Straight Connector 36"/>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userDrawn="1"/>
            </p:nvGrpSpPr>
            <p:grpSpPr>
              <a:xfrm>
                <a:off x="2971800" y="6873248"/>
                <a:ext cx="457200" cy="122115"/>
                <a:chOff x="5715000" y="6873248"/>
                <a:chExt cx="457200" cy="122115"/>
              </a:xfrm>
            </p:grpSpPr>
            <p:cxnSp>
              <p:nvCxnSpPr>
                <p:cNvPr id="35" name="Straight Connector 3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userDrawn="1"/>
          </p:nvGrpSpPr>
          <p:grpSpPr>
            <a:xfrm>
              <a:off x="-158720" y="1143066"/>
              <a:ext cx="122115" cy="5029134"/>
              <a:chOff x="-158720" y="1143066"/>
              <a:chExt cx="122115" cy="5029134"/>
            </a:xfrm>
          </p:grpSpPr>
          <p:cxnSp>
            <p:nvCxnSpPr>
              <p:cNvPr id="25" name="Straight Connector 24"/>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9166659" y="1143066"/>
              <a:ext cx="122115" cy="5029134"/>
              <a:chOff x="-158720" y="1143066"/>
              <a:chExt cx="122115" cy="5029134"/>
            </a:xfrm>
          </p:grpSpPr>
          <p:cxnSp>
            <p:nvCxnSpPr>
              <p:cNvPr id="17" name="Straight Connector 16"/>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sp>
        <p:nvSpPr>
          <p:cNvPr id="47" name="Rectangle 46"/>
          <p:cNvSpPr/>
          <p:nvPr userDrawn="1"/>
        </p:nvSpPr>
        <p:spPr>
          <a:xfrm>
            <a:off x="615" y="6323779"/>
            <a:ext cx="12191383" cy="5460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62" tIns="34282" rIns="68562" bIns="34282" anchor="ctr"/>
          <a:lstStyle/>
          <a:p>
            <a:pPr algn="r" defTabSz="342812">
              <a:defRPr/>
            </a:pPr>
            <a:endParaRPr lang="en-US" sz="1350" dirty="0">
              <a:solidFill>
                <a:srgbClr val="FFFFFF"/>
              </a:solidFill>
              <a:latin typeface="Arial" charset="0"/>
              <a:ea typeface="ＭＳ Ｐゴシック" charset="0"/>
              <a:cs typeface="ＭＳ Ｐゴシック" charset="0"/>
            </a:endParaRPr>
          </a:p>
          <a:p>
            <a:pPr algn="r" defTabSz="342812">
              <a:defRPr/>
            </a:pPr>
            <a:r>
              <a:rPr lang="en-US" sz="1600" b="1" dirty="0">
                <a:solidFill>
                  <a:srgbClr val="FFFF00"/>
                </a:solidFill>
                <a:latin typeface="Arial" charset="0"/>
                <a:ea typeface="ＭＳ Ｐゴシック" charset="0"/>
                <a:cs typeface="ＭＳ Ｐゴシック" charset="0"/>
              </a:rPr>
              <a:t> Common Coil &amp; Relative Conductor Usage in a 20 T dipole  </a:t>
            </a:r>
            <a:r>
              <a:rPr lang="en-US" sz="1600" dirty="0">
                <a:solidFill>
                  <a:srgbClr val="FFFFFF"/>
                </a:solidFill>
                <a:latin typeface="Arial" charset="0"/>
                <a:ea typeface="ＭＳ Ｐゴシック" charset="0"/>
                <a:cs typeface="ＭＳ Ｐゴシック" charset="0"/>
              </a:rPr>
              <a:t>-Ramesh Gupta, BNL    Feb 2, 2022   </a:t>
            </a:r>
            <a:fld id="{65E27790-C969-4B44-8A21-AF79E53C34FD}" type="slidenum">
              <a:rPr lang="en-US" sz="1600" smtClean="0">
                <a:solidFill>
                  <a:schemeClr val="tx2"/>
                </a:solidFill>
                <a:highlight>
                  <a:srgbClr val="FFFF00"/>
                </a:highlight>
                <a:latin typeface="Arial" charset="0"/>
                <a:ea typeface="ＭＳ Ｐゴシック" charset="0"/>
                <a:cs typeface="ＭＳ Ｐゴシック" charset="0"/>
              </a:rPr>
              <a:t>‹#›</a:t>
            </a:fld>
            <a:endParaRPr lang="en-US" sz="1600" dirty="0">
              <a:solidFill>
                <a:schemeClr val="tx2"/>
              </a:solidFill>
              <a:highlight>
                <a:srgbClr val="FFFF00"/>
              </a:highlight>
              <a:latin typeface="Arial" charset="0"/>
              <a:ea typeface="ＭＳ Ｐゴシック" charset="0"/>
              <a:cs typeface="ＭＳ Ｐゴシック" charset="0"/>
            </a:endParaRPr>
          </a:p>
        </p:txBody>
      </p:sp>
      <p:pic>
        <p:nvPicPr>
          <p:cNvPr id="48" name="Picture 47" descr="RGB_White-Seal_White-Mark_SC_Horizontal–400dpi.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2192" y="6457861"/>
            <a:ext cx="2093957" cy="263614"/>
          </a:xfrm>
          <a:prstGeom prst="rect">
            <a:avLst/>
          </a:prstGeom>
        </p:spPr>
      </p:pic>
      <p:sp>
        <p:nvSpPr>
          <p:cNvPr id="49" name="Rectangle 48">
            <a:extLst>
              <a:ext uri="{FF2B5EF4-FFF2-40B4-BE49-F238E27FC236}">
                <a16:creationId xmlns:a16="http://schemas.microsoft.com/office/drawing/2014/main" id="{B08FBF34-4E67-6C47-A78A-9C135843AE40}"/>
              </a:ext>
            </a:extLst>
          </p:cNvPr>
          <p:cNvSpPr/>
          <p:nvPr userDrawn="1"/>
        </p:nvSpPr>
        <p:spPr>
          <a:xfrm>
            <a:off x="5" y="0"/>
            <a:ext cx="12191999" cy="114300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0" name="Title 1">
            <a:extLst>
              <a:ext uri="{FF2B5EF4-FFF2-40B4-BE49-F238E27FC236}">
                <a16:creationId xmlns:a16="http://schemas.microsoft.com/office/drawing/2014/main" id="{24CD79B7-4787-7344-A8E3-991F38CC2D9C}"/>
              </a:ext>
            </a:extLst>
          </p:cNvPr>
          <p:cNvSpPr txBox="1">
            <a:spLocks/>
          </p:cNvSpPr>
          <p:nvPr userDrawn="1"/>
        </p:nvSpPr>
        <p:spPr>
          <a:xfrm>
            <a:off x="3610096" y="0"/>
            <a:ext cx="8581904" cy="1143000"/>
          </a:xfrm>
          <a:prstGeom prst="rect">
            <a:avLst/>
          </a:prstGeom>
        </p:spPr>
        <p:txBody>
          <a:bodyPr/>
          <a:lstStyle>
            <a:lvl1pPr algn="ctr" defTabSz="342900" rtl="0" eaLnBrk="1" latinLnBrk="0" hangingPunct="1">
              <a:spcBef>
                <a:spcPct val="0"/>
              </a:spcBef>
              <a:buNone/>
              <a:defRPr sz="2100" kern="1200">
                <a:solidFill>
                  <a:schemeClr val="bg1"/>
                </a:solidFill>
                <a:latin typeface="+mj-lt"/>
                <a:ea typeface="+mj-ea"/>
                <a:cs typeface="+mj-cs"/>
              </a:defRPr>
            </a:lvl1pPr>
          </a:lstStyle>
          <a:p>
            <a:r>
              <a:rPr lang="en-US" sz="2100"/>
              <a:t>Click to edit Master title style</a:t>
            </a:r>
            <a:endParaRPr lang="en-US" sz="2100" dirty="0"/>
          </a:p>
        </p:txBody>
      </p:sp>
      <p:pic>
        <p:nvPicPr>
          <p:cNvPr id="51" name="Picture 50">
            <a:extLst>
              <a:ext uri="{FF2B5EF4-FFF2-40B4-BE49-F238E27FC236}">
                <a16:creationId xmlns:a16="http://schemas.microsoft.com/office/drawing/2014/main" id="{11AF6C34-0601-C649-8859-7C59EC754F8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28857" y="123515"/>
            <a:ext cx="2752384" cy="889536"/>
          </a:xfrm>
          <a:prstGeom prst="rect">
            <a:avLst/>
          </a:prstGeom>
        </p:spPr>
      </p:pic>
    </p:spTree>
    <p:extLst>
      <p:ext uri="{BB962C8B-B14F-4D97-AF65-F5344CB8AC3E}">
        <p14:creationId xmlns:p14="http://schemas.microsoft.com/office/powerpoint/2010/main" val="1905364349"/>
      </p:ext>
    </p:extLst>
  </p:cSld>
  <p:clrMap bg1="lt1" tx1="dk1" bg2="lt2" tx2="dk2" accent1="accent1" accent2="accent2" accent3="accent3" accent4="accent4" accent5="accent5" accent6="accent6" hlink="hlink" folHlink="folHlink"/>
  <p:sldLayoutIdLst>
    <p:sldLayoutId id="2147483669" r:id="rId1"/>
    <p:sldLayoutId id="2147483686" r:id="rId2"/>
  </p:sldLayoutIdLst>
  <p:hf sldNum="0" hdr="0" dt="0"/>
  <p:txStyles>
    <p:titleStyle>
      <a:lvl1pPr algn="ctr" defTabSz="342900" rtl="0" eaLnBrk="1" latinLnBrk="0" hangingPunct="1">
        <a:spcBef>
          <a:spcPct val="0"/>
        </a:spcBef>
        <a:buNone/>
        <a:defRPr sz="2100" kern="1200">
          <a:solidFill>
            <a:schemeClr val="bg1"/>
          </a:solidFill>
          <a:latin typeface="+mj-lt"/>
          <a:ea typeface="+mj-ea"/>
          <a:cs typeface="+mj-cs"/>
        </a:defRPr>
      </a:lvl1pPr>
    </p:titleStyle>
    <p:bodyStyle>
      <a:lvl1pPr marL="257175" indent="-257175" algn="l" defTabSz="342900" rtl="0" eaLnBrk="1" latinLnBrk="0" hangingPunct="1">
        <a:spcBef>
          <a:spcPct val="20000"/>
        </a:spcBef>
        <a:buFont typeface="Arial"/>
        <a:buChar char="•"/>
        <a:defRPr sz="1800" kern="1200">
          <a:solidFill>
            <a:schemeClr val="tx2"/>
          </a:solidFill>
          <a:latin typeface="+mj-lt"/>
          <a:ea typeface="+mn-ea"/>
          <a:cs typeface="+mn-cs"/>
        </a:defRPr>
      </a:lvl1pPr>
      <a:lvl2pPr marL="557213" indent="-214313" algn="l" defTabSz="342900" rtl="0" eaLnBrk="1" latinLnBrk="0" hangingPunct="1">
        <a:spcBef>
          <a:spcPct val="20000"/>
        </a:spcBef>
        <a:buFont typeface="Courier New"/>
        <a:buChar char="o"/>
        <a:defRPr sz="1500" kern="1200">
          <a:solidFill>
            <a:srgbClr val="1F497D"/>
          </a:solidFill>
          <a:latin typeface="+mj-lt"/>
          <a:ea typeface="+mn-ea"/>
          <a:cs typeface="+mn-cs"/>
        </a:defRPr>
      </a:lvl2pPr>
      <a:lvl3pPr marL="857250" indent="-171450" algn="l" defTabSz="342900" rtl="0" eaLnBrk="1" latinLnBrk="0" hangingPunct="1">
        <a:spcBef>
          <a:spcPct val="20000"/>
        </a:spcBef>
        <a:buFont typeface="Arial"/>
        <a:buChar char="•"/>
        <a:defRPr sz="1500" kern="1200">
          <a:solidFill>
            <a:srgbClr val="1F497D"/>
          </a:solidFill>
          <a:latin typeface="+mj-lt"/>
          <a:ea typeface="+mn-ea"/>
          <a:cs typeface="+mn-cs"/>
        </a:defRPr>
      </a:lvl3pPr>
      <a:lvl4pPr marL="1200150" indent="-171450" algn="l" defTabSz="342900" rtl="0" eaLnBrk="1" latinLnBrk="0" hangingPunct="1">
        <a:spcBef>
          <a:spcPct val="20000"/>
        </a:spcBef>
        <a:buFont typeface="Arial"/>
        <a:buChar char="–"/>
        <a:defRPr sz="1500" kern="1200">
          <a:solidFill>
            <a:srgbClr val="1F497D"/>
          </a:solidFill>
          <a:latin typeface="+mj-lt"/>
          <a:ea typeface="+mn-ea"/>
          <a:cs typeface="+mn-cs"/>
        </a:defRPr>
      </a:lvl4pPr>
      <a:lvl5pPr marL="1543050" indent="-171450" algn="l" defTabSz="342900" rtl="0" eaLnBrk="1" latinLnBrk="0" hangingPunct="1">
        <a:spcBef>
          <a:spcPct val="20000"/>
        </a:spcBef>
        <a:buFont typeface="Arial"/>
        <a:buChar char="»"/>
        <a:defRPr sz="1500" kern="1200">
          <a:solidFill>
            <a:srgbClr val="1F497D"/>
          </a:solidFill>
          <a:latin typeface="+mj-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1143000"/>
          </a:xfrm>
          <a:prstGeom prst="rect">
            <a:avLst/>
          </a:prstGeom>
          <a:solidFill>
            <a:schemeClr val="tx2"/>
          </a:solidFill>
          <a:effectLst>
            <a:outerShdw blurRad="50800" dist="38100" dir="2700000" algn="tl" rotWithShape="0">
              <a:srgbClr val="000000">
                <a:alpha val="43000"/>
              </a:srgbClr>
            </a:outerShdw>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893503" y="6356355"/>
            <a:ext cx="688900" cy="365125"/>
          </a:xfrm>
          <a:prstGeom prst="rect">
            <a:avLst/>
          </a:prstGeom>
        </p:spPr>
        <p:txBody>
          <a:bodyPr vert="horz" lIns="91440" tIns="45720" rIns="91440" bIns="45720" rtlCol="0" anchor="ctr"/>
          <a:lstStyle>
            <a:lvl1pPr algn="r">
              <a:defRPr sz="750">
                <a:solidFill>
                  <a:srgbClr val="898989"/>
                </a:solidFill>
              </a:defRPr>
            </a:lvl1pPr>
          </a:lstStyle>
          <a:p>
            <a:pPr>
              <a:defRPr/>
            </a:pPr>
            <a:fld id="{D260E43B-7F43-FA45-AAB7-E054FD6CC4E3}" type="slidenum">
              <a:rPr lang="en-US" smtClean="0"/>
              <a:pPr>
                <a:defRPr/>
              </a:pPr>
              <a:t>‹#›</a:t>
            </a:fld>
            <a:endParaRPr lang="en-US" dirty="0"/>
          </a:p>
        </p:txBody>
      </p:sp>
      <p:grpSp>
        <p:nvGrpSpPr>
          <p:cNvPr id="10" name="Group 9"/>
          <p:cNvGrpSpPr/>
          <p:nvPr userDrawn="1"/>
        </p:nvGrpSpPr>
        <p:grpSpPr>
          <a:xfrm>
            <a:off x="-211627" y="-142629"/>
            <a:ext cx="12596659" cy="7137992"/>
            <a:chOff x="-158720" y="-142629"/>
            <a:chExt cx="9447494" cy="7137992"/>
          </a:xfrm>
        </p:grpSpPr>
        <p:grpSp>
          <p:nvGrpSpPr>
            <p:cNvPr id="11" name="Group 10"/>
            <p:cNvGrpSpPr/>
            <p:nvPr userDrawn="1"/>
          </p:nvGrpSpPr>
          <p:grpSpPr>
            <a:xfrm>
              <a:off x="467806" y="6873248"/>
              <a:ext cx="8217866" cy="122115"/>
              <a:chOff x="467806" y="6873248"/>
              <a:chExt cx="8217866" cy="122115"/>
            </a:xfrm>
          </p:grpSpPr>
          <p:cxnSp>
            <p:nvCxnSpPr>
              <p:cNvPr id="39" name="Straight Connector 38"/>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1" name="Group 40"/>
              <p:cNvGrpSpPr/>
              <p:nvPr userDrawn="1"/>
            </p:nvGrpSpPr>
            <p:grpSpPr>
              <a:xfrm>
                <a:off x="5715000" y="6873248"/>
                <a:ext cx="457200" cy="122115"/>
                <a:chOff x="5715000" y="6873248"/>
                <a:chExt cx="457200" cy="122115"/>
              </a:xfrm>
            </p:grpSpPr>
            <p:cxnSp>
              <p:nvCxnSpPr>
                <p:cNvPr id="45" name="Straight Connector 4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userDrawn="1"/>
            </p:nvGrpSpPr>
            <p:grpSpPr>
              <a:xfrm>
                <a:off x="2971800" y="6873248"/>
                <a:ext cx="457200" cy="122115"/>
                <a:chOff x="5715000" y="6873248"/>
                <a:chExt cx="457200" cy="122115"/>
              </a:xfrm>
            </p:grpSpPr>
            <p:cxnSp>
              <p:nvCxnSpPr>
                <p:cNvPr id="43" name="Straight Connector 42"/>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userDrawn="1"/>
          </p:nvGrpSpPr>
          <p:grpSpPr>
            <a:xfrm>
              <a:off x="467806" y="-142629"/>
              <a:ext cx="8217866" cy="122115"/>
              <a:chOff x="467806" y="6873248"/>
              <a:chExt cx="8217866" cy="122115"/>
            </a:xfrm>
          </p:grpSpPr>
          <p:cxnSp>
            <p:nvCxnSpPr>
              <p:cNvPr id="31" name="Straight Connector 30"/>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3" name="Group 32"/>
              <p:cNvGrpSpPr/>
              <p:nvPr userDrawn="1"/>
            </p:nvGrpSpPr>
            <p:grpSpPr>
              <a:xfrm>
                <a:off x="5715000" y="6873248"/>
                <a:ext cx="457200" cy="122115"/>
                <a:chOff x="5715000" y="6873248"/>
                <a:chExt cx="457200" cy="122115"/>
              </a:xfrm>
            </p:grpSpPr>
            <p:cxnSp>
              <p:nvCxnSpPr>
                <p:cNvPr id="37" name="Straight Connector 36"/>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userDrawn="1"/>
            </p:nvGrpSpPr>
            <p:grpSpPr>
              <a:xfrm>
                <a:off x="2971800" y="6873248"/>
                <a:ext cx="457200" cy="122115"/>
                <a:chOff x="5715000" y="6873248"/>
                <a:chExt cx="457200" cy="122115"/>
              </a:xfrm>
            </p:grpSpPr>
            <p:cxnSp>
              <p:nvCxnSpPr>
                <p:cNvPr id="35" name="Straight Connector 3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userDrawn="1"/>
          </p:nvGrpSpPr>
          <p:grpSpPr>
            <a:xfrm>
              <a:off x="-158720" y="1143066"/>
              <a:ext cx="122115" cy="5029134"/>
              <a:chOff x="-158720" y="1143066"/>
              <a:chExt cx="122115" cy="5029134"/>
            </a:xfrm>
          </p:grpSpPr>
          <p:cxnSp>
            <p:nvCxnSpPr>
              <p:cNvPr id="25" name="Straight Connector 24"/>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9166659" y="1143066"/>
              <a:ext cx="122115" cy="5029134"/>
              <a:chOff x="-158720" y="1143066"/>
              <a:chExt cx="122115" cy="5029134"/>
            </a:xfrm>
          </p:grpSpPr>
          <p:cxnSp>
            <p:nvCxnSpPr>
              <p:cNvPr id="17" name="Straight Connector 16"/>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sp>
        <p:nvSpPr>
          <p:cNvPr id="47" name="Rectangle 46"/>
          <p:cNvSpPr/>
          <p:nvPr userDrawn="1"/>
        </p:nvSpPr>
        <p:spPr>
          <a:xfrm>
            <a:off x="615" y="6323779"/>
            <a:ext cx="12221599" cy="5460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62" tIns="34282" rIns="68562" bIns="34282" anchor="ctr"/>
          <a:lstStyle/>
          <a:p>
            <a:pPr marL="0" marR="0" lvl="0" indent="0" algn="ctr" defTabSz="342812"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ctr" defTabSz="342812"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pic>
        <p:nvPicPr>
          <p:cNvPr id="48" name="Picture 47" descr="RGB_White-Seal_White-Mark_SC_Horizontal–400dpi.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22192" y="6457861"/>
            <a:ext cx="2093957" cy="263614"/>
          </a:xfrm>
          <a:prstGeom prst="rect">
            <a:avLst/>
          </a:prstGeom>
        </p:spPr>
      </p:pic>
    </p:spTree>
    <p:extLst>
      <p:ext uri="{BB962C8B-B14F-4D97-AF65-F5344CB8AC3E}">
        <p14:creationId xmlns:p14="http://schemas.microsoft.com/office/powerpoint/2010/main" val="144897949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1" r:id="rId3"/>
  </p:sldLayoutIdLst>
  <p:hf sldNum="0" hdr="0" dt="0"/>
  <p:txStyles>
    <p:titleStyle>
      <a:lvl1pPr algn="ctr" defTabSz="342900" rtl="0" eaLnBrk="1" latinLnBrk="0" hangingPunct="1">
        <a:spcBef>
          <a:spcPct val="0"/>
        </a:spcBef>
        <a:buNone/>
        <a:defRPr sz="2100" kern="1200">
          <a:solidFill>
            <a:schemeClr val="bg1"/>
          </a:solidFill>
          <a:latin typeface="+mj-lt"/>
          <a:ea typeface="+mj-ea"/>
          <a:cs typeface="+mj-cs"/>
        </a:defRPr>
      </a:lvl1pPr>
    </p:titleStyle>
    <p:bodyStyle>
      <a:lvl1pPr marL="257175" indent="-257175" algn="l" defTabSz="342900" rtl="0" eaLnBrk="1" latinLnBrk="0" hangingPunct="1">
        <a:spcBef>
          <a:spcPct val="20000"/>
        </a:spcBef>
        <a:buFont typeface="Arial"/>
        <a:buChar char="•"/>
        <a:defRPr sz="1800" kern="1200">
          <a:solidFill>
            <a:schemeClr val="tx2"/>
          </a:solidFill>
          <a:latin typeface="+mj-lt"/>
          <a:ea typeface="+mn-ea"/>
          <a:cs typeface="+mn-cs"/>
        </a:defRPr>
      </a:lvl1pPr>
      <a:lvl2pPr marL="557213" indent="-214313" algn="l" defTabSz="342900" rtl="0" eaLnBrk="1" latinLnBrk="0" hangingPunct="1">
        <a:spcBef>
          <a:spcPct val="20000"/>
        </a:spcBef>
        <a:buFont typeface="Courier New"/>
        <a:buChar char="o"/>
        <a:defRPr sz="1500" kern="1200">
          <a:solidFill>
            <a:srgbClr val="1F497D"/>
          </a:solidFill>
          <a:latin typeface="+mj-lt"/>
          <a:ea typeface="+mn-ea"/>
          <a:cs typeface="+mn-cs"/>
        </a:defRPr>
      </a:lvl2pPr>
      <a:lvl3pPr marL="857250" indent="-171450" algn="l" defTabSz="342900" rtl="0" eaLnBrk="1" latinLnBrk="0" hangingPunct="1">
        <a:spcBef>
          <a:spcPct val="20000"/>
        </a:spcBef>
        <a:buFont typeface="Arial"/>
        <a:buChar char="•"/>
        <a:defRPr sz="1500" kern="1200">
          <a:solidFill>
            <a:srgbClr val="1F497D"/>
          </a:solidFill>
          <a:latin typeface="+mj-lt"/>
          <a:ea typeface="+mn-ea"/>
          <a:cs typeface="+mn-cs"/>
        </a:defRPr>
      </a:lvl3pPr>
      <a:lvl4pPr marL="1200150" indent="-171450" algn="l" defTabSz="342900" rtl="0" eaLnBrk="1" latinLnBrk="0" hangingPunct="1">
        <a:spcBef>
          <a:spcPct val="20000"/>
        </a:spcBef>
        <a:buFont typeface="Arial"/>
        <a:buChar char="–"/>
        <a:defRPr sz="1500" kern="1200">
          <a:solidFill>
            <a:srgbClr val="1F497D"/>
          </a:solidFill>
          <a:latin typeface="+mj-lt"/>
          <a:ea typeface="+mn-ea"/>
          <a:cs typeface="+mn-cs"/>
        </a:defRPr>
      </a:lvl4pPr>
      <a:lvl5pPr marL="1543050" indent="-171450" algn="l" defTabSz="342900" rtl="0" eaLnBrk="1" latinLnBrk="0" hangingPunct="1">
        <a:spcBef>
          <a:spcPct val="20000"/>
        </a:spcBef>
        <a:buFont typeface="Arial"/>
        <a:buChar char="»"/>
        <a:defRPr sz="1500" kern="1200">
          <a:solidFill>
            <a:srgbClr val="1F497D"/>
          </a:solidFill>
          <a:latin typeface="+mj-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6.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emf"/><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emf"/><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 Id="rId9" Type="http://schemas.openxmlformats.org/officeDocument/2006/relationships/image" Target="../media/image5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wmf"/><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jpe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054770"/>
            <a:ext cx="12191999" cy="3292183"/>
          </a:xfrm>
          <a:prstGeom prst="rect">
            <a:avLst/>
          </a:prstGeom>
        </p:spPr>
        <p:txBody>
          <a:bodyPr wrap="square">
            <a:spAutoFit/>
          </a:bodyPr>
          <a:lstStyle/>
          <a:p>
            <a:pPr algn="ctr">
              <a:lnSpc>
                <a:spcPct val="150000"/>
              </a:lnSpc>
            </a:pPr>
            <a:r>
              <a:rPr lang="en-US" sz="4400" b="1" dirty="0">
                <a:solidFill>
                  <a:schemeClr val="bg1"/>
                </a:solidFill>
              </a:rPr>
              <a:t>Comparative Study of Common Coil Geometry and </a:t>
            </a:r>
          </a:p>
          <a:p>
            <a:pPr algn="ctr">
              <a:lnSpc>
                <a:spcPct val="150000"/>
              </a:lnSpc>
            </a:pPr>
            <a:r>
              <a:rPr lang="en-US" sz="4400" b="1" dirty="0">
                <a:solidFill>
                  <a:schemeClr val="bg1"/>
                </a:solidFill>
              </a:rPr>
              <a:t>Relative Conductor Usage in a 20 T Hybrid Design </a:t>
            </a:r>
          </a:p>
          <a:p>
            <a:pPr algn="ctr">
              <a:lnSpc>
                <a:spcPct val="150000"/>
              </a:lnSpc>
            </a:pPr>
            <a:endParaRPr lang="en-US" sz="1200" b="1" dirty="0">
              <a:solidFill>
                <a:srgbClr val="FFFF00"/>
              </a:solidFill>
            </a:endParaRPr>
          </a:p>
          <a:p>
            <a:pPr algn="ctr">
              <a:lnSpc>
                <a:spcPct val="150000"/>
              </a:lnSpc>
            </a:pPr>
            <a:r>
              <a:rPr lang="en-US" sz="4400" b="1" dirty="0">
                <a:solidFill>
                  <a:schemeClr val="bg1"/>
                </a:solidFill>
                <a:highlight>
                  <a:srgbClr val="1F497D"/>
                </a:highlight>
              </a:rPr>
              <a:t>Ramesh Gupta</a:t>
            </a:r>
          </a:p>
        </p:txBody>
      </p:sp>
      <p:sp>
        <p:nvSpPr>
          <p:cNvPr id="2" name="Rectangle 1">
            <a:extLst>
              <a:ext uri="{FF2B5EF4-FFF2-40B4-BE49-F238E27FC236}">
                <a16:creationId xmlns:a16="http://schemas.microsoft.com/office/drawing/2014/main" id="{051C1D82-BFAC-415C-AF2B-EDD6DF3BDA34}"/>
              </a:ext>
            </a:extLst>
          </p:cNvPr>
          <p:cNvSpPr/>
          <p:nvPr/>
        </p:nvSpPr>
        <p:spPr>
          <a:xfrm>
            <a:off x="4955034" y="5579495"/>
            <a:ext cx="1688283" cy="646331"/>
          </a:xfrm>
          <a:prstGeom prst="rect">
            <a:avLst/>
          </a:prstGeom>
        </p:spPr>
        <p:txBody>
          <a:bodyPr wrap="none">
            <a:spAutoFit/>
          </a:bodyPr>
          <a:lstStyle/>
          <a:p>
            <a:pPr algn="ctr"/>
            <a:r>
              <a:rPr lang="en-US" sz="3600" b="1" dirty="0">
                <a:solidFill>
                  <a:schemeClr val="bg1"/>
                </a:solidFill>
              </a:rPr>
              <a:t>2/2/22</a:t>
            </a:r>
            <a:endParaRPr lang="en-US" sz="3600" b="1" dirty="0">
              <a:solidFill>
                <a:srgbClr val="FFFF00"/>
              </a:solidFill>
            </a:endParaRPr>
          </a:p>
        </p:txBody>
      </p:sp>
    </p:spTree>
    <p:extLst>
      <p:ext uri="{BB962C8B-B14F-4D97-AF65-F5344CB8AC3E}">
        <p14:creationId xmlns:p14="http://schemas.microsoft.com/office/powerpoint/2010/main" val="74081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0EB3FF0C-EF10-4662-B0CA-6CA4A4839848}"/>
              </a:ext>
            </a:extLst>
          </p:cNvPr>
          <p:cNvSpPr txBox="1">
            <a:spLocks noChangeArrowheads="1"/>
          </p:cNvSpPr>
          <p:nvPr/>
        </p:nvSpPr>
        <p:spPr>
          <a:xfrm>
            <a:off x="3370729" y="34387"/>
            <a:ext cx="8713696" cy="976679"/>
          </a:xfrm>
          <a:prstGeom prst="rect">
            <a:avLst/>
          </a:prstGeom>
          <a:solidFill>
            <a:schemeClr val="tx2"/>
          </a:solidFill>
          <a:effectLst>
            <a:outerShdw blurRad="50800" dist="38100" dir="2700000" algn="tl" rotWithShape="0">
              <a:srgbClr val="000000">
                <a:alpha val="43000"/>
              </a:srgbClr>
            </a:outerShdw>
          </a:effectLst>
        </p:spPr>
        <p:txBody>
          <a:bodyPr vert="horz" lIns="91440" tIns="45720" rIns="91440" bIns="45720" rtlCol="0" anchor="ctr">
            <a:noAutofit/>
          </a:bodyPr>
          <a:lstStyle>
            <a:lvl1pPr algn="ctr" defTabSz="342900" rtl="0" eaLnBrk="1" latinLnBrk="0" hangingPunct="1">
              <a:spcBef>
                <a:spcPct val="0"/>
              </a:spcBef>
              <a:buNone/>
              <a:defRPr sz="2100" kern="1200">
                <a:solidFill>
                  <a:schemeClr val="bg1"/>
                </a:solidFill>
                <a:latin typeface="+mj-lt"/>
                <a:ea typeface="+mj-ea"/>
                <a:cs typeface="+mj-cs"/>
              </a:defRPr>
            </a:lvl1pPr>
          </a:lstStyle>
          <a:p>
            <a:r>
              <a:rPr lang="en-US" altLang="en-US" sz="2800" dirty="0">
                <a:solidFill>
                  <a:srgbClr val="FFFF00"/>
                </a:solidFill>
              </a:rPr>
              <a:t> RECAP 1: Relative Difference in the “</a:t>
            </a:r>
            <a:r>
              <a:rPr lang="en-US" altLang="en-US" sz="2800" u="sng" dirty="0">
                <a:solidFill>
                  <a:srgbClr val="FFFF00"/>
                </a:solidFill>
              </a:rPr>
              <a:t>Bore Area</a:t>
            </a:r>
            <a:r>
              <a:rPr lang="en-US" altLang="en-US" sz="2800" dirty="0">
                <a:solidFill>
                  <a:srgbClr val="FFFF00"/>
                </a:solidFill>
              </a:rPr>
              <a:t>” and “</a:t>
            </a:r>
            <a:r>
              <a:rPr lang="en-US" altLang="en-US" sz="2800" u="sng" dirty="0">
                <a:solidFill>
                  <a:srgbClr val="FFFF00"/>
                </a:solidFill>
              </a:rPr>
              <a:t>Coil Area</a:t>
            </a:r>
            <a:r>
              <a:rPr lang="en-US" altLang="en-US" sz="2800" dirty="0">
                <a:solidFill>
                  <a:srgbClr val="FFFF00"/>
                </a:solidFill>
              </a:rPr>
              <a:t>” between Low-field and High-field Dipoles</a:t>
            </a:r>
          </a:p>
        </p:txBody>
      </p:sp>
      <p:sp>
        <p:nvSpPr>
          <p:cNvPr id="21" name="TextBox 20">
            <a:extLst>
              <a:ext uri="{FF2B5EF4-FFF2-40B4-BE49-F238E27FC236}">
                <a16:creationId xmlns:a16="http://schemas.microsoft.com/office/drawing/2014/main" id="{8AE9D8DD-7337-40E2-8AFD-5A194543B176}"/>
              </a:ext>
            </a:extLst>
          </p:cNvPr>
          <p:cNvSpPr txBox="1"/>
          <p:nvPr/>
        </p:nvSpPr>
        <p:spPr>
          <a:xfrm>
            <a:off x="484342" y="4722122"/>
            <a:ext cx="1894045" cy="338554"/>
          </a:xfrm>
          <a:prstGeom prst="rect">
            <a:avLst/>
          </a:prstGeom>
          <a:noFill/>
        </p:spPr>
        <p:txBody>
          <a:bodyPr wrap="none" rtlCol="0">
            <a:spAutoFit/>
          </a:bodyPr>
          <a:lstStyle/>
          <a:p>
            <a:r>
              <a:rPr lang="en-US" sz="1600" b="1" dirty="0"/>
              <a:t>Cosine theta design</a:t>
            </a:r>
          </a:p>
        </p:txBody>
      </p:sp>
      <p:pic>
        <p:nvPicPr>
          <p:cNvPr id="23" name="Picture 22">
            <a:extLst>
              <a:ext uri="{FF2B5EF4-FFF2-40B4-BE49-F238E27FC236}">
                <a16:creationId xmlns:a16="http://schemas.microsoft.com/office/drawing/2014/main" id="{24608ACA-9EA3-46E4-A58D-01C0D36EF1E8}"/>
              </a:ext>
            </a:extLst>
          </p:cNvPr>
          <p:cNvPicPr>
            <a:picLocks noChangeAspect="1"/>
          </p:cNvPicPr>
          <p:nvPr/>
        </p:nvPicPr>
        <p:blipFill>
          <a:blip r:embed="rId3"/>
          <a:stretch>
            <a:fillRect/>
          </a:stretch>
        </p:blipFill>
        <p:spPr>
          <a:xfrm>
            <a:off x="2862728" y="3361267"/>
            <a:ext cx="3323948" cy="2924799"/>
          </a:xfrm>
          <a:prstGeom prst="rect">
            <a:avLst/>
          </a:prstGeom>
        </p:spPr>
      </p:pic>
      <p:pic>
        <p:nvPicPr>
          <p:cNvPr id="20" name="Picture 19">
            <a:extLst>
              <a:ext uri="{FF2B5EF4-FFF2-40B4-BE49-F238E27FC236}">
                <a16:creationId xmlns:a16="http://schemas.microsoft.com/office/drawing/2014/main" id="{C7FB624F-F232-4309-BCE3-9684D37B48B3}"/>
              </a:ext>
            </a:extLst>
          </p:cNvPr>
          <p:cNvPicPr>
            <a:picLocks noChangeAspect="1"/>
          </p:cNvPicPr>
          <p:nvPr/>
        </p:nvPicPr>
        <p:blipFill rotWithShape="1">
          <a:blip r:embed="rId4"/>
          <a:srcRect l="4180" r="615"/>
          <a:stretch/>
        </p:blipFill>
        <p:spPr>
          <a:xfrm>
            <a:off x="0" y="1223566"/>
            <a:ext cx="3175207" cy="3185820"/>
          </a:xfrm>
          <a:prstGeom prst="rect">
            <a:avLst/>
          </a:prstGeom>
        </p:spPr>
      </p:pic>
      <p:sp>
        <p:nvSpPr>
          <p:cNvPr id="24" name="TextBox 23">
            <a:extLst>
              <a:ext uri="{FF2B5EF4-FFF2-40B4-BE49-F238E27FC236}">
                <a16:creationId xmlns:a16="http://schemas.microsoft.com/office/drawing/2014/main" id="{D912CC35-10FB-4F8B-8D22-292042F6DCBC}"/>
              </a:ext>
            </a:extLst>
          </p:cNvPr>
          <p:cNvSpPr txBox="1"/>
          <p:nvPr/>
        </p:nvSpPr>
        <p:spPr>
          <a:xfrm>
            <a:off x="3806962" y="2950996"/>
            <a:ext cx="1633781" cy="338554"/>
          </a:xfrm>
          <a:prstGeom prst="rect">
            <a:avLst/>
          </a:prstGeom>
          <a:noFill/>
        </p:spPr>
        <p:txBody>
          <a:bodyPr wrap="none" rtlCol="0">
            <a:spAutoFit/>
          </a:bodyPr>
          <a:lstStyle/>
          <a:p>
            <a:r>
              <a:rPr lang="en-US" sz="1600" b="1" dirty="0"/>
              <a:t>Block coil design</a:t>
            </a:r>
          </a:p>
        </p:txBody>
      </p:sp>
      <p:pic>
        <p:nvPicPr>
          <p:cNvPr id="25" name="Picture 24">
            <a:extLst>
              <a:ext uri="{FF2B5EF4-FFF2-40B4-BE49-F238E27FC236}">
                <a16:creationId xmlns:a16="http://schemas.microsoft.com/office/drawing/2014/main" id="{C64521F3-E630-4003-8B11-6BCA0414F7F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19" t="5219" r="5745" b="4860"/>
          <a:stretch/>
        </p:blipFill>
        <p:spPr>
          <a:xfrm>
            <a:off x="6140473" y="1216431"/>
            <a:ext cx="3821510" cy="2651760"/>
          </a:xfrm>
          <a:prstGeom prst="rect">
            <a:avLst/>
          </a:prstGeom>
        </p:spPr>
      </p:pic>
      <p:pic>
        <p:nvPicPr>
          <p:cNvPr id="26" name="Picture 25">
            <a:extLst>
              <a:ext uri="{FF2B5EF4-FFF2-40B4-BE49-F238E27FC236}">
                <a16:creationId xmlns:a16="http://schemas.microsoft.com/office/drawing/2014/main" id="{C96C4F2A-037B-4C1D-B34C-57B219B83F89}"/>
              </a:ext>
            </a:extLst>
          </p:cNvPr>
          <p:cNvPicPr>
            <a:picLocks noChangeAspect="1"/>
          </p:cNvPicPr>
          <p:nvPr/>
        </p:nvPicPr>
        <p:blipFill rotWithShape="1">
          <a:blip r:embed="rId6"/>
          <a:srcRect l="4307" t="2642" r="1158" b="70912"/>
          <a:stretch/>
        </p:blipFill>
        <p:spPr>
          <a:xfrm>
            <a:off x="8869681" y="4217267"/>
            <a:ext cx="3148717" cy="2011680"/>
          </a:xfrm>
          <a:prstGeom prst="rect">
            <a:avLst/>
          </a:prstGeom>
        </p:spPr>
      </p:pic>
      <p:sp>
        <p:nvSpPr>
          <p:cNvPr id="27" name="TextBox 26">
            <a:extLst>
              <a:ext uri="{FF2B5EF4-FFF2-40B4-BE49-F238E27FC236}">
                <a16:creationId xmlns:a16="http://schemas.microsoft.com/office/drawing/2014/main" id="{53B99B90-829B-4842-AD73-687EF286EAE5}"/>
              </a:ext>
            </a:extLst>
          </p:cNvPr>
          <p:cNvSpPr txBox="1"/>
          <p:nvPr/>
        </p:nvSpPr>
        <p:spPr>
          <a:xfrm>
            <a:off x="7090722" y="3575803"/>
            <a:ext cx="1894045" cy="338554"/>
          </a:xfrm>
          <a:prstGeom prst="rect">
            <a:avLst/>
          </a:prstGeom>
          <a:noFill/>
        </p:spPr>
        <p:txBody>
          <a:bodyPr wrap="none" rtlCol="0">
            <a:spAutoFit/>
          </a:bodyPr>
          <a:lstStyle/>
          <a:p>
            <a:r>
              <a:rPr lang="en-US" sz="1600" b="1" dirty="0"/>
              <a:t>Cosine theta design</a:t>
            </a:r>
          </a:p>
        </p:txBody>
      </p:sp>
      <p:sp>
        <p:nvSpPr>
          <p:cNvPr id="28" name="TextBox 27">
            <a:extLst>
              <a:ext uri="{FF2B5EF4-FFF2-40B4-BE49-F238E27FC236}">
                <a16:creationId xmlns:a16="http://schemas.microsoft.com/office/drawing/2014/main" id="{3C47B2CC-D766-4EA7-BDBE-0C6ACAC475FE}"/>
              </a:ext>
            </a:extLst>
          </p:cNvPr>
          <p:cNvSpPr txBox="1"/>
          <p:nvPr/>
        </p:nvSpPr>
        <p:spPr>
          <a:xfrm>
            <a:off x="9698709" y="3728256"/>
            <a:ext cx="1633781" cy="584775"/>
          </a:xfrm>
          <a:prstGeom prst="rect">
            <a:avLst/>
          </a:prstGeom>
          <a:noFill/>
        </p:spPr>
        <p:txBody>
          <a:bodyPr wrap="none" rtlCol="0">
            <a:spAutoFit/>
          </a:bodyPr>
          <a:lstStyle/>
          <a:p>
            <a:pPr algn="ctr"/>
            <a:r>
              <a:rPr lang="en-US" sz="1600" b="1" dirty="0"/>
              <a:t>Block coil design</a:t>
            </a:r>
          </a:p>
          <a:p>
            <a:pPr algn="ctr"/>
            <a:r>
              <a:rPr lang="en-US" sz="1600" b="1" dirty="0"/>
              <a:t>(common coil)</a:t>
            </a:r>
          </a:p>
        </p:txBody>
      </p:sp>
      <p:sp>
        <p:nvSpPr>
          <p:cNvPr id="3" name="TextBox 2">
            <a:extLst>
              <a:ext uri="{FF2B5EF4-FFF2-40B4-BE49-F238E27FC236}">
                <a16:creationId xmlns:a16="http://schemas.microsoft.com/office/drawing/2014/main" id="{DE294DA2-D0C1-4B7D-93C0-BD45AD554355}"/>
              </a:ext>
            </a:extLst>
          </p:cNvPr>
          <p:cNvSpPr txBox="1"/>
          <p:nvPr/>
        </p:nvSpPr>
        <p:spPr>
          <a:xfrm>
            <a:off x="675141" y="5525706"/>
            <a:ext cx="1398909"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2400" b="1" dirty="0"/>
              <a:t>Low Field</a:t>
            </a:r>
          </a:p>
        </p:txBody>
      </p:sp>
      <p:sp>
        <p:nvSpPr>
          <p:cNvPr id="29" name="TextBox 28">
            <a:extLst>
              <a:ext uri="{FF2B5EF4-FFF2-40B4-BE49-F238E27FC236}">
                <a16:creationId xmlns:a16="http://schemas.microsoft.com/office/drawing/2014/main" id="{41E7E4E4-5134-4182-9C6F-E2E5C1E28562}"/>
              </a:ext>
            </a:extLst>
          </p:cNvPr>
          <p:cNvSpPr txBox="1"/>
          <p:nvPr/>
        </p:nvSpPr>
        <p:spPr>
          <a:xfrm>
            <a:off x="10282517" y="2556575"/>
            <a:ext cx="1471878"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2400" b="1" dirty="0"/>
              <a:t>High Field</a:t>
            </a:r>
          </a:p>
        </p:txBody>
      </p:sp>
    </p:spTree>
    <p:extLst>
      <p:ext uri="{BB962C8B-B14F-4D97-AF65-F5344CB8AC3E}">
        <p14:creationId xmlns:p14="http://schemas.microsoft.com/office/powerpoint/2010/main" val="3764722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0EB3FF0C-EF10-4662-B0CA-6CA4A4839848}"/>
              </a:ext>
            </a:extLst>
          </p:cNvPr>
          <p:cNvSpPr txBox="1">
            <a:spLocks noChangeArrowheads="1"/>
          </p:cNvSpPr>
          <p:nvPr/>
        </p:nvSpPr>
        <p:spPr>
          <a:xfrm>
            <a:off x="78356" y="34387"/>
            <a:ext cx="12113644" cy="976679"/>
          </a:xfrm>
          <a:prstGeom prst="rect">
            <a:avLst/>
          </a:prstGeom>
          <a:solidFill>
            <a:schemeClr val="tx2"/>
          </a:solidFill>
          <a:effectLst>
            <a:outerShdw blurRad="50800" dist="38100" dir="2700000" algn="tl" rotWithShape="0">
              <a:srgbClr val="000000">
                <a:alpha val="43000"/>
              </a:srgbClr>
            </a:outerShdw>
          </a:effectLst>
        </p:spPr>
        <p:txBody>
          <a:bodyPr vert="horz" lIns="91440" tIns="45720" rIns="91440" bIns="45720" rtlCol="0" anchor="ctr">
            <a:noAutofit/>
          </a:bodyPr>
          <a:lstStyle>
            <a:lvl1pPr algn="ctr" defTabSz="342900" rtl="0" eaLnBrk="1" latinLnBrk="0" hangingPunct="1">
              <a:spcBef>
                <a:spcPct val="0"/>
              </a:spcBef>
              <a:buNone/>
              <a:defRPr sz="2100" kern="1200">
                <a:solidFill>
                  <a:schemeClr val="bg1"/>
                </a:solidFill>
                <a:latin typeface="+mj-lt"/>
                <a:ea typeface="+mj-ea"/>
                <a:cs typeface="+mj-cs"/>
              </a:defRPr>
            </a:lvl1pPr>
          </a:lstStyle>
          <a:p>
            <a:r>
              <a:rPr lang="en-US" altLang="en-US" sz="2800" dirty="0">
                <a:solidFill>
                  <a:srgbClr val="FFFF00"/>
                </a:solidFill>
              </a:rPr>
              <a:t> RECAP 2: Initial optimization of 20 T geometries reveals that the common coil designs uses “</a:t>
            </a:r>
            <a:r>
              <a:rPr lang="en-US" altLang="en-US" sz="2800" i="1" dirty="0">
                <a:solidFill>
                  <a:srgbClr val="FFFF00"/>
                </a:solidFill>
              </a:rPr>
              <a:t>significantly</a:t>
            </a:r>
            <a:r>
              <a:rPr lang="en-US" altLang="en-US" sz="2800" dirty="0">
                <a:solidFill>
                  <a:srgbClr val="FFFF00"/>
                </a:solidFill>
              </a:rPr>
              <a:t>” less  conductor (not more) than the other designs</a:t>
            </a:r>
          </a:p>
        </p:txBody>
      </p:sp>
      <p:pic>
        <p:nvPicPr>
          <p:cNvPr id="13" name="Picture 12">
            <a:extLst>
              <a:ext uri="{FF2B5EF4-FFF2-40B4-BE49-F238E27FC236}">
                <a16:creationId xmlns:a16="http://schemas.microsoft.com/office/drawing/2014/main" id="{A9D09732-93DD-466F-86AF-8E566CB9DC19}"/>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2" t="19741" r="7377" b="11897"/>
          <a:stretch/>
        </p:blipFill>
        <p:spPr bwMode="auto">
          <a:xfrm>
            <a:off x="6743675" y="4752675"/>
            <a:ext cx="3097823" cy="1737360"/>
          </a:xfrm>
          <a:prstGeom prst="rect">
            <a:avLst/>
          </a:prstGeom>
          <a:solidFill>
            <a:schemeClr val="bg1"/>
          </a:solidFill>
          <a:ln>
            <a:solidFill>
              <a:schemeClr val="tx2"/>
            </a:solidFill>
          </a:ln>
        </p:spPr>
      </p:pic>
      <p:pic>
        <p:nvPicPr>
          <p:cNvPr id="2" name="Picture 1">
            <a:extLst>
              <a:ext uri="{FF2B5EF4-FFF2-40B4-BE49-F238E27FC236}">
                <a16:creationId xmlns:a16="http://schemas.microsoft.com/office/drawing/2014/main" id="{7CB9B358-38ED-4A50-8081-12EE1CBE47E1}"/>
              </a:ext>
            </a:extLst>
          </p:cNvPr>
          <p:cNvPicPr>
            <a:picLocks noChangeAspect="1"/>
          </p:cNvPicPr>
          <p:nvPr/>
        </p:nvPicPr>
        <p:blipFill>
          <a:blip r:embed="rId4"/>
          <a:stretch>
            <a:fillRect/>
          </a:stretch>
        </p:blipFill>
        <p:spPr>
          <a:xfrm>
            <a:off x="65772" y="1244349"/>
            <a:ext cx="3683086" cy="2989799"/>
          </a:xfrm>
          <a:prstGeom prst="rect">
            <a:avLst/>
          </a:prstGeom>
        </p:spPr>
      </p:pic>
      <p:pic>
        <p:nvPicPr>
          <p:cNvPr id="4" name="Picture 3">
            <a:extLst>
              <a:ext uri="{FF2B5EF4-FFF2-40B4-BE49-F238E27FC236}">
                <a16:creationId xmlns:a16="http://schemas.microsoft.com/office/drawing/2014/main" id="{6846DE5B-A945-4533-B370-F5A7C4DEEB4B}"/>
              </a:ext>
            </a:extLst>
          </p:cNvPr>
          <p:cNvPicPr>
            <a:picLocks noChangeAspect="1"/>
          </p:cNvPicPr>
          <p:nvPr/>
        </p:nvPicPr>
        <p:blipFill>
          <a:blip r:embed="rId5"/>
          <a:stretch>
            <a:fillRect/>
          </a:stretch>
        </p:blipFill>
        <p:spPr>
          <a:xfrm>
            <a:off x="78356" y="4321265"/>
            <a:ext cx="1828959" cy="1847248"/>
          </a:xfrm>
          <a:prstGeom prst="rect">
            <a:avLst/>
          </a:prstGeom>
        </p:spPr>
      </p:pic>
      <p:pic>
        <p:nvPicPr>
          <p:cNvPr id="10" name="Picture 9">
            <a:extLst>
              <a:ext uri="{FF2B5EF4-FFF2-40B4-BE49-F238E27FC236}">
                <a16:creationId xmlns:a16="http://schemas.microsoft.com/office/drawing/2014/main" id="{683B93AF-609D-439A-9106-B0A5FFAB8E5B}"/>
              </a:ext>
            </a:extLst>
          </p:cNvPr>
          <p:cNvPicPr>
            <a:picLocks noChangeAspect="1"/>
          </p:cNvPicPr>
          <p:nvPr/>
        </p:nvPicPr>
        <p:blipFill rotWithShape="1">
          <a:blip r:embed="rId6"/>
          <a:srcRect t="-138" r="1886" b="-359"/>
          <a:stretch/>
        </p:blipFill>
        <p:spPr>
          <a:xfrm>
            <a:off x="4021878" y="1202453"/>
            <a:ext cx="2158408" cy="2788920"/>
          </a:xfrm>
          <a:prstGeom prst="rect">
            <a:avLst/>
          </a:prstGeom>
        </p:spPr>
      </p:pic>
      <p:pic>
        <p:nvPicPr>
          <p:cNvPr id="9" name="Picture 8">
            <a:extLst>
              <a:ext uri="{FF2B5EF4-FFF2-40B4-BE49-F238E27FC236}">
                <a16:creationId xmlns:a16="http://schemas.microsoft.com/office/drawing/2014/main" id="{D787C787-150B-4791-9DF2-9DD423221314}"/>
              </a:ext>
            </a:extLst>
          </p:cNvPr>
          <p:cNvPicPr>
            <a:picLocks noChangeAspect="1"/>
          </p:cNvPicPr>
          <p:nvPr/>
        </p:nvPicPr>
        <p:blipFill rotWithShape="1">
          <a:blip r:embed="rId7"/>
          <a:srcRect l="23326" t="25797" r="2213" b="573"/>
          <a:stretch/>
        </p:blipFill>
        <p:spPr>
          <a:xfrm>
            <a:off x="3912201" y="4023360"/>
            <a:ext cx="2743200" cy="2468880"/>
          </a:xfrm>
          <a:prstGeom prst="rect">
            <a:avLst/>
          </a:prstGeom>
        </p:spPr>
      </p:pic>
      <p:sp>
        <p:nvSpPr>
          <p:cNvPr id="5" name="TextBox 4">
            <a:extLst>
              <a:ext uri="{FF2B5EF4-FFF2-40B4-BE49-F238E27FC236}">
                <a16:creationId xmlns:a16="http://schemas.microsoft.com/office/drawing/2014/main" id="{42BFDEBE-5463-4ED4-A83D-D8EC929913A8}"/>
              </a:ext>
            </a:extLst>
          </p:cNvPr>
          <p:cNvSpPr txBox="1"/>
          <p:nvPr/>
        </p:nvSpPr>
        <p:spPr>
          <a:xfrm>
            <a:off x="618067" y="1578273"/>
            <a:ext cx="1408206" cy="369332"/>
          </a:xfrm>
          <a:prstGeom prst="rect">
            <a:avLst/>
          </a:prstGeom>
          <a:noFill/>
        </p:spPr>
        <p:txBody>
          <a:bodyPr wrap="none" rtlCol="0">
            <a:spAutoFit/>
          </a:bodyPr>
          <a:lstStyle/>
          <a:p>
            <a:r>
              <a:rPr lang="en-US" b="1" dirty="0"/>
              <a:t>Cosine theta</a:t>
            </a:r>
          </a:p>
        </p:txBody>
      </p:sp>
      <p:sp>
        <p:nvSpPr>
          <p:cNvPr id="12" name="TextBox 11">
            <a:extLst>
              <a:ext uri="{FF2B5EF4-FFF2-40B4-BE49-F238E27FC236}">
                <a16:creationId xmlns:a16="http://schemas.microsoft.com/office/drawing/2014/main" id="{6E6AE6A2-BFEB-4DCA-A993-4C12ED06534D}"/>
              </a:ext>
            </a:extLst>
          </p:cNvPr>
          <p:cNvSpPr txBox="1"/>
          <p:nvPr/>
        </p:nvSpPr>
        <p:spPr>
          <a:xfrm>
            <a:off x="1686441" y="5825583"/>
            <a:ext cx="2131994" cy="369332"/>
          </a:xfrm>
          <a:prstGeom prst="rect">
            <a:avLst/>
          </a:prstGeom>
          <a:noFill/>
        </p:spPr>
        <p:txBody>
          <a:bodyPr wrap="none" rtlCol="0">
            <a:spAutoFit/>
          </a:bodyPr>
          <a:lstStyle/>
          <a:p>
            <a:r>
              <a:rPr lang="en-US" b="1" dirty="0"/>
              <a:t>Canted cosine theta</a:t>
            </a:r>
          </a:p>
        </p:txBody>
      </p:sp>
      <p:sp>
        <p:nvSpPr>
          <p:cNvPr id="14" name="TextBox 13">
            <a:extLst>
              <a:ext uri="{FF2B5EF4-FFF2-40B4-BE49-F238E27FC236}">
                <a16:creationId xmlns:a16="http://schemas.microsoft.com/office/drawing/2014/main" id="{AE6AF5AD-DB9F-44E8-A6C1-D37DC1E49737}"/>
              </a:ext>
            </a:extLst>
          </p:cNvPr>
          <p:cNvSpPr txBox="1"/>
          <p:nvPr/>
        </p:nvSpPr>
        <p:spPr>
          <a:xfrm>
            <a:off x="7758695" y="4733481"/>
            <a:ext cx="1136850" cy="369332"/>
          </a:xfrm>
          <a:prstGeom prst="rect">
            <a:avLst/>
          </a:prstGeom>
          <a:noFill/>
        </p:spPr>
        <p:txBody>
          <a:bodyPr wrap="none" rtlCol="0">
            <a:spAutoFit/>
          </a:bodyPr>
          <a:lstStyle/>
          <a:p>
            <a:r>
              <a:rPr lang="en-US" b="1" dirty="0"/>
              <a:t>Block Coil</a:t>
            </a:r>
          </a:p>
        </p:txBody>
      </p:sp>
      <p:sp>
        <p:nvSpPr>
          <p:cNvPr id="15" name="TextBox 14">
            <a:extLst>
              <a:ext uri="{FF2B5EF4-FFF2-40B4-BE49-F238E27FC236}">
                <a16:creationId xmlns:a16="http://schemas.microsoft.com/office/drawing/2014/main" id="{9EC5BDA3-CAF3-4E13-921E-C340196A68F3}"/>
              </a:ext>
            </a:extLst>
          </p:cNvPr>
          <p:cNvSpPr txBox="1"/>
          <p:nvPr/>
        </p:nvSpPr>
        <p:spPr>
          <a:xfrm>
            <a:off x="5026640" y="3361035"/>
            <a:ext cx="1449436" cy="646331"/>
          </a:xfrm>
          <a:prstGeom prst="rect">
            <a:avLst/>
          </a:prstGeom>
          <a:solidFill>
            <a:schemeClr val="bg1"/>
          </a:solidFill>
        </p:spPr>
        <p:txBody>
          <a:bodyPr wrap="none" rtlCol="0">
            <a:spAutoFit/>
          </a:bodyPr>
          <a:lstStyle/>
          <a:p>
            <a:pPr algn="ctr"/>
            <a:r>
              <a:rPr lang="en-US" b="1" dirty="0"/>
              <a:t>Common coil</a:t>
            </a:r>
          </a:p>
          <a:p>
            <a:pPr algn="ctr"/>
            <a:endParaRPr lang="en-US" b="1" dirty="0"/>
          </a:p>
        </p:txBody>
      </p:sp>
      <p:sp>
        <p:nvSpPr>
          <p:cNvPr id="16" name="TextBox 15">
            <a:extLst>
              <a:ext uri="{FF2B5EF4-FFF2-40B4-BE49-F238E27FC236}">
                <a16:creationId xmlns:a16="http://schemas.microsoft.com/office/drawing/2014/main" id="{0C5996E4-6404-4668-B23C-6133BA892D2F}"/>
              </a:ext>
            </a:extLst>
          </p:cNvPr>
          <p:cNvSpPr txBox="1"/>
          <p:nvPr/>
        </p:nvSpPr>
        <p:spPr>
          <a:xfrm>
            <a:off x="5026640" y="5691627"/>
            <a:ext cx="1540486" cy="369332"/>
          </a:xfrm>
          <a:prstGeom prst="rect">
            <a:avLst/>
          </a:prstGeom>
          <a:noFill/>
        </p:spPr>
        <p:txBody>
          <a:bodyPr wrap="none" rtlCol="0">
            <a:spAutoFit/>
          </a:bodyPr>
          <a:lstStyle/>
          <a:p>
            <a:r>
              <a:rPr lang="en-US" b="1" dirty="0">
                <a:solidFill>
                  <a:srgbClr val="FF0000"/>
                </a:solidFill>
              </a:rPr>
              <a:t>6-layer design</a:t>
            </a:r>
          </a:p>
        </p:txBody>
      </p:sp>
      <p:sp>
        <p:nvSpPr>
          <p:cNvPr id="17" name="TextBox 16">
            <a:extLst>
              <a:ext uri="{FF2B5EF4-FFF2-40B4-BE49-F238E27FC236}">
                <a16:creationId xmlns:a16="http://schemas.microsoft.com/office/drawing/2014/main" id="{9C35E6BC-C623-46D4-B79F-AA214AF390A9}"/>
              </a:ext>
            </a:extLst>
          </p:cNvPr>
          <p:cNvSpPr txBox="1"/>
          <p:nvPr/>
        </p:nvSpPr>
        <p:spPr>
          <a:xfrm rot="-5400000">
            <a:off x="5671802" y="2163850"/>
            <a:ext cx="1540486" cy="369332"/>
          </a:xfrm>
          <a:prstGeom prst="rect">
            <a:avLst/>
          </a:prstGeom>
          <a:noFill/>
        </p:spPr>
        <p:txBody>
          <a:bodyPr wrap="none" rtlCol="0">
            <a:spAutoFit/>
          </a:bodyPr>
          <a:lstStyle/>
          <a:p>
            <a:r>
              <a:rPr lang="en-US" b="1" dirty="0">
                <a:solidFill>
                  <a:srgbClr val="FF0000"/>
                </a:solidFill>
              </a:rPr>
              <a:t>4-layer design</a:t>
            </a:r>
          </a:p>
        </p:txBody>
      </p:sp>
      <p:pic>
        <p:nvPicPr>
          <p:cNvPr id="18" name="Picture 17">
            <a:extLst>
              <a:ext uri="{FF2B5EF4-FFF2-40B4-BE49-F238E27FC236}">
                <a16:creationId xmlns:a16="http://schemas.microsoft.com/office/drawing/2014/main" id="{62038C9A-98A4-440F-A42F-178F13CECCC7}"/>
              </a:ext>
            </a:extLst>
          </p:cNvPr>
          <p:cNvPicPr>
            <a:picLocks noChangeAspect="1"/>
          </p:cNvPicPr>
          <p:nvPr/>
        </p:nvPicPr>
        <p:blipFill rotWithShape="1">
          <a:blip r:embed="rId8"/>
          <a:srcRect l="60500" t="27110" r="14375" b="42650"/>
          <a:stretch/>
        </p:blipFill>
        <p:spPr>
          <a:xfrm>
            <a:off x="9841498" y="4752675"/>
            <a:ext cx="2309638" cy="1737360"/>
          </a:xfrm>
          <a:prstGeom prst="rect">
            <a:avLst/>
          </a:prstGeom>
          <a:solidFill>
            <a:schemeClr val="bg1"/>
          </a:solidFill>
          <a:ln>
            <a:solidFill>
              <a:schemeClr val="tx2"/>
            </a:solidFill>
          </a:ln>
        </p:spPr>
      </p:pic>
      <p:pic>
        <p:nvPicPr>
          <p:cNvPr id="19" name="Picture 18">
            <a:extLst>
              <a:ext uri="{FF2B5EF4-FFF2-40B4-BE49-F238E27FC236}">
                <a16:creationId xmlns:a16="http://schemas.microsoft.com/office/drawing/2014/main" id="{A4570310-1863-47B4-836E-37958D50E3A4}"/>
              </a:ext>
            </a:extLst>
          </p:cNvPr>
          <p:cNvPicPr>
            <a:picLocks noChangeAspect="1"/>
          </p:cNvPicPr>
          <p:nvPr/>
        </p:nvPicPr>
        <p:blipFill>
          <a:blip r:embed="rId9"/>
          <a:stretch>
            <a:fillRect/>
          </a:stretch>
        </p:blipFill>
        <p:spPr>
          <a:xfrm>
            <a:off x="6703804" y="1171037"/>
            <a:ext cx="5391575" cy="3474720"/>
          </a:xfrm>
          <a:prstGeom prst="rect">
            <a:avLst/>
          </a:prstGeom>
        </p:spPr>
      </p:pic>
    </p:spTree>
    <p:extLst>
      <p:ext uri="{BB962C8B-B14F-4D97-AF65-F5344CB8AC3E}">
        <p14:creationId xmlns:p14="http://schemas.microsoft.com/office/powerpoint/2010/main" val="3721997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FB6572C-5095-48A2-9ABF-17AE2BFA4340}"/>
              </a:ext>
            </a:extLst>
          </p:cNvPr>
          <p:cNvSpPr txBox="1">
            <a:spLocks noChangeArrowheads="1"/>
          </p:cNvSpPr>
          <p:nvPr/>
        </p:nvSpPr>
        <p:spPr>
          <a:xfrm>
            <a:off x="3251201" y="105833"/>
            <a:ext cx="8940800" cy="978686"/>
          </a:xfrm>
          <a:prstGeom prst="rect">
            <a:avLst/>
          </a:prstGeom>
          <a:solidFill>
            <a:schemeClr val="tx2"/>
          </a:solidFill>
          <a:effectLst>
            <a:outerShdw blurRad="50800" dist="38100" dir="2700000" algn="tl" rotWithShape="0">
              <a:srgbClr val="000000">
                <a:alpha val="43000"/>
              </a:srgbClr>
            </a:outerShdw>
          </a:effectLst>
        </p:spPr>
        <p:txBody>
          <a:bodyPr vert="horz" lIns="91440" tIns="45720" rIns="91440" bIns="45720" rtlCol="0" anchor="ctr">
            <a:noAutofit/>
          </a:bodyPr>
          <a:lstStyle>
            <a:lvl1pPr algn="ctr" defTabSz="342900" rtl="0" eaLnBrk="1" latinLnBrk="0" hangingPunct="1">
              <a:spcBef>
                <a:spcPct val="0"/>
              </a:spcBef>
              <a:buNone/>
              <a:defRPr sz="2100" kern="1200">
                <a:solidFill>
                  <a:schemeClr val="bg1"/>
                </a:solidFill>
                <a:latin typeface="+mj-lt"/>
                <a:ea typeface="+mj-ea"/>
                <a:cs typeface="+mj-cs"/>
              </a:defRPr>
            </a:lvl1pPr>
          </a:lstStyle>
          <a:p>
            <a:r>
              <a:rPr lang="en-US" altLang="en-US" sz="3600" dirty="0">
                <a:solidFill>
                  <a:srgbClr val="FFFF00"/>
                </a:solidFill>
              </a:rPr>
              <a:t>Specific to the Common Coil Design</a:t>
            </a:r>
          </a:p>
        </p:txBody>
      </p:sp>
      <p:sp>
        <p:nvSpPr>
          <p:cNvPr id="3" name="TextBox 2">
            <a:extLst>
              <a:ext uri="{FF2B5EF4-FFF2-40B4-BE49-F238E27FC236}">
                <a16:creationId xmlns:a16="http://schemas.microsoft.com/office/drawing/2014/main" id="{6FE672AC-0FA1-49C9-B342-61C76AF011F9}"/>
              </a:ext>
            </a:extLst>
          </p:cNvPr>
          <p:cNvSpPr txBox="1"/>
          <p:nvPr/>
        </p:nvSpPr>
        <p:spPr>
          <a:xfrm>
            <a:off x="1227666" y="2108201"/>
            <a:ext cx="8346452" cy="1652697"/>
          </a:xfrm>
          <a:prstGeom prst="rect">
            <a:avLst/>
          </a:prstGeom>
          <a:noFill/>
        </p:spPr>
        <p:txBody>
          <a:bodyPr wrap="none" rtlCol="0">
            <a:spAutoFit/>
          </a:bodyPr>
          <a:lstStyle/>
          <a:p>
            <a:pPr marL="571500" indent="-571500">
              <a:lnSpc>
                <a:spcPct val="150000"/>
              </a:lnSpc>
              <a:buFont typeface="Wingdings" panose="05000000000000000000" pitchFamily="2" charset="2"/>
              <a:buChar char="Ø"/>
            </a:pPr>
            <a:r>
              <a:rPr lang="en-US" sz="3600" b="1" dirty="0">
                <a:solidFill>
                  <a:srgbClr val="1F497D"/>
                </a:solidFill>
              </a:rPr>
              <a:t>Updates</a:t>
            </a:r>
          </a:p>
          <a:p>
            <a:pPr marL="571500" indent="-571500">
              <a:lnSpc>
                <a:spcPct val="150000"/>
              </a:lnSpc>
              <a:buFont typeface="Wingdings" panose="05000000000000000000" pitchFamily="2" charset="2"/>
              <a:buChar char="Ø"/>
            </a:pPr>
            <a:r>
              <a:rPr lang="en-US" sz="3600" b="1" dirty="0">
                <a:solidFill>
                  <a:srgbClr val="1F497D"/>
                </a:solidFill>
              </a:rPr>
              <a:t>Challenges, Opportunities, Work Ahead</a:t>
            </a:r>
          </a:p>
        </p:txBody>
      </p:sp>
    </p:spTree>
    <p:extLst>
      <p:ext uri="{BB962C8B-B14F-4D97-AF65-F5344CB8AC3E}">
        <p14:creationId xmlns:p14="http://schemas.microsoft.com/office/powerpoint/2010/main" val="2307568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91D9DD-4276-4CD8-A735-BFA898C904A7}"/>
              </a:ext>
            </a:extLst>
          </p:cNvPr>
          <p:cNvPicPr>
            <a:picLocks noChangeAspect="1"/>
          </p:cNvPicPr>
          <p:nvPr/>
        </p:nvPicPr>
        <p:blipFill>
          <a:blip r:embed="rId3"/>
          <a:stretch>
            <a:fillRect/>
          </a:stretch>
        </p:blipFill>
        <p:spPr>
          <a:xfrm>
            <a:off x="0" y="1903097"/>
            <a:ext cx="7942326" cy="4480560"/>
          </a:xfrm>
          <a:prstGeom prst="rect">
            <a:avLst/>
          </a:prstGeom>
        </p:spPr>
      </p:pic>
      <p:sp>
        <p:nvSpPr>
          <p:cNvPr id="3" name="Rectangle 2">
            <a:extLst>
              <a:ext uri="{FF2B5EF4-FFF2-40B4-BE49-F238E27FC236}">
                <a16:creationId xmlns:a16="http://schemas.microsoft.com/office/drawing/2014/main" id="{74409388-104D-4D1D-93BF-47E8129B771B}"/>
              </a:ext>
            </a:extLst>
          </p:cNvPr>
          <p:cNvSpPr txBox="1">
            <a:spLocks noChangeArrowheads="1"/>
          </p:cNvSpPr>
          <p:nvPr/>
        </p:nvSpPr>
        <p:spPr>
          <a:xfrm>
            <a:off x="3166533" y="76200"/>
            <a:ext cx="8915400" cy="1000432"/>
          </a:xfrm>
          <a:prstGeom prst="rect">
            <a:avLst/>
          </a:prstGeom>
          <a:solidFill>
            <a:schemeClr val="tx2"/>
          </a:solidFill>
          <a:effectLst>
            <a:outerShdw blurRad="50800" dist="38100" dir="2700000" algn="tl" rotWithShape="0">
              <a:srgbClr val="000000">
                <a:alpha val="43000"/>
              </a:srgbClr>
            </a:outerShdw>
          </a:effectLst>
        </p:spPr>
        <p:txBody>
          <a:bodyPr vert="horz" lIns="91440" tIns="45720" rIns="91440" bIns="45720" rtlCol="0" anchor="ctr">
            <a:noAutofit/>
          </a:bodyPr>
          <a:lstStyle>
            <a:lvl1pPr algn="ctr" defTabSz="342900" rtl="0" eaLnBrk="1" latinLnBrk="0" hangingPunct="1">
              <a:spcBef>
                <a:spcPct val="0"/>
              </a:spcBef>
              <a:buNone/>
              <a:defRPr sz="2100" kern="1200">
                <a:solidFill>
                  <a:schemeClr val="bg1"/>
                </a:solidFill>
                <a:latin typeface="+mj-lt"/>
                <a:ea typeface="+mj-ea"/>
                <a:cs typeface="+mj-cs"/>
              </a:defRPr>
            </a:lvl1pPr>
          </a:lstStyle>
          <a:p>
            <a:r>
              <a:rPr lang="en-US" altLang="en-US" sz="4000" dirty="0">
                <a:solidFill>
                  <a:srgbClr val="FFFF00"/>
                </a:solidFill>
              </a:rPr>
              <a:t>Modular Common Coil Design (1/22)</a:t>
            </a:r>
            <a:br>
              <a:rPr lang="en-US" altLang="en-US" sz="4000" dirty="0">
                <a:solidFill>
                  <a:srgbClr val="FFFF00"/>
                </a:solidFill>
              </a:rPr>
            </a:br>
            <a:r>
              <a:rPr lang="en-US" altLang="en-US" sz="2800" dirty="0">
                <a:solidFill>
                  <a:srgbClr val="CCFF99"/>
                </a:solidFill>
              </a:rPr>
              <a:t>(matched margins, all Nb</a:t>
            </a:r>
            <a:r>
              <a:rPr lang="en-US" altLang="en-US" sz="2800" baseline="-25000" dirty="0">
                <a:solidFill>
                  <a:srgbClr val="CCFF99"/>
                </a:solidFill>
              </a:rPr>
              <a:t>3</a:t>
            </a:r>
            <a:r>
              <a:rPr lang="en-US" altLang="en-US" sz="2800" dirty="0">
                <a:solidFill>
                  <a:srgbClr val="CCFF99"/>
                </a:solidFill>
              </a:rPr>
              <a:t>Sn identical, one HTS + pole)</a:t>
            </a:r>
          </a:p>
        </p:txBody>
      </p:sp>
      <p:pic>
        <p:nvPicPr>
          <p:cNvPr id="5" name="Picture 4">
            <a:extLst>
              <a:ext uri="{FF2B5EF4-FFF2-40B4-BE49-F238E27FC236}">
                <a16:creationId xmlns:a16="http://schemas.microsoft.com/office/drawing/2014/main" id="{29B57CEF-1DDE-4D09-91CE-4FEF07001D67}"/>
              </a:ext>
            </a:extLst>
          </p:cNvPr>
          <p:cNvPicPr>
            <a:picLocks noChangeAspect="1"/>
          </p:cNvPicPr>
          <p:nvPr/>
        </p:nvPicPr>
        <p:blipFill rotWithShape="1">
          <a:blip r:embed="rId4"/>
          <a:srcRect t="4082" b="2041"/>
          <a:stretch/>
        </p:blipFill>
        <p:spPr>
          <a:xfrm>
            <a:off x="7942326" y="1813030"/>
            <a:ext cx="3032337" cy="4480560"/>
          </a:xfrm>
          <a:prstGeom prst="rect">
            <a:avLst/>
          </a:prstGeom>
          <a:solidFill>
            <a:schemeClr val="bg1"/>
          </a:solidFill>
        </p:spPr>
      </p:pic>
      <p:sp>
        <p:nvSpPr>
          <p:cNvPr id="4" name="TextBox 3">
            <a:extLst>
              <a:ext uri="{FF2B5EF4-FFF2-40B4-BE49-F238E27FC236}">
                <a16:creationId xmlns:a16="http://schemas.microsoft.com/office/drawing/2014/main" id="{811352F9-E7F4-486E-9F90-876824896879}"/>
              </a:ext>
            </a:extLst>
          </p:cNvPr>
          <p:cNvSpPr txBox="1"/>
          <p:nvPr/>
        </p:nvSpPr>
        <p:spPr>
          <a:xfrm>
            <a:off x="52916" y="1166699"/>
            <a:ext cx="12086167" cy="646331"/>
          </a:xfrm>
          <a:prstGeom prst="rect">
            <a:avLst/>
          </a:prstGeom>
          <a:noFill/>
        </p:spPr>
        <p:txBody>
          <a:bodyPr wrap="square" rtlCol="0">
            <a:spAutoFit/>
          </a:bodyPr>
          <a:lstStyle/>
          <a:p>
            <a:pPr marL="285750" indent="-285750">
              <a:buFont typeface="Wingdings" panose="05000000000000000000" pitchFamily="2" charset="2"/>
              <a:buChar char="Ø"/>
            </a:pPr>
            <a:r>
              <a:rPr lang="en-US" b="1" dirty="0">
                <a:solidFill>
                  <a:srgbClr val="FF33CC"/>
                </a:solidFill>
              </a:rPr>
              <a:t>Three Nb</a:t>
            </a:r>
            <a:r>
              <a:rPr lang="en-US" b="1" baseline="-25000" dirty="0">
                <a:solidFill>
                  <a:srgbClr val="FF33CC"/>
                </a:solidFill>
              </a:rPr>
              <a:t>3</a:t>
            </a:r>
            <a:r>
              <a:rPr lang="en-US" b="1" dirty="0">
                <a:solidFill>
                  <a:srgbClr val="FF33CC"/>
                </a:solidFill>
              </a:rPr>
              <a:t>Sn layers made identical - less tooling, less spares, sort/switch between layers – reduces cost of R&amp;D magnet </a:t>
            </a:r>
          </a:p>
          <a:p>
            <a:pPr marL="285750" indent="-285750">
              <a:buFont typeface="Wingdings" panose="05000000000000000000" pitchFamily="2" charset="2"/>
              <a:buChar char="Ø"/>
            </a:pPr>
            <a:r>
              <a:rPr lang="en-US" b="1" dirty="0">
                <a:solidFill>
                  <a:srgbClr val="FF33CC"/>
                </a:solidFill>
              </a:rPr>
              <a:t>Good field quality; margins between HTS &amp; LTS matched within a few tenth of a percent; considerations for the structure</a:t>
            </a:r>
          </a:p>
        </p:txBody>
      </p:sp>
      <p:sp>
        <p:nvSpPr>
          <p:cNvPr id="6" name="TextBox 5">
            <a:extLst>
              <a:ext uri="{FF2B5EF4-FFF2-40B4-BE49-F238E27FC236}">
                <a16:creationId xmlns:a16="http://schemas.microsoft.com/office/drawing/2014/main" id="{E6B7135B-FBA2-4C2D-979F-55DAB1BCF329}"/>
              </a:ext>
            </a:extLst>
          </p:cNvPr>
          <p:cNvSpPr txBox="1"/>
          <p:nvPr/>
        </p:nvSpPr>
        <p:spPr>
          <a:xfrm>
            <a:off x="10521817" y="5605555"/>
            <a:ext cx="1637211" cy="738664"/>
          </a:xfrm>
          <a:prstGeom prst="rect">
            <a:avLst/>
          </a:prstGeom>
          <a:noFill/>
        </p:spPr>
        <p:txBody>
          <a:bodyPr wrap="square" rtlCol="0">
            <a:spAutoFit/>
          </a:bodyPr>
          <a:lstStyle/>
          <a:p>
            <a:r>
              <a:rPr lang="en-US" sz="1400" u="sng" dirty="0"/>
              <a:t>Next step</a:t>
            </a:r>
            <a:r>
              <a:rPr lang="en-US" sz="1400" dirty="0"/>
              <a:t>:</a:t>
            </a:r>
          </a:p>
          <a:p>
            <a:r>
              <a:rPr lang="en-US" sz="1400" dirty="0"/>
              <a:t>Iterate magnetic &amp; mechanical design</a:t>
            </a:r>
          </a:p>
        </p:txBody>
      </p:sp>
    </p:spTree>
    <p:extLst>
      <p:ext uri="{BB962C8B-B14F-4D97-AF65-F5344CB8AC3E}">
        <p14:creationId xmlns:p14="http://schemas.microsoft.com/office/powerpoint/2010/main" val="34693451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C2DE019-BE47-4789-A730-0C436F3A9B59}"/>
              </a:ext>
            </a:extLst>
          </p:cNvPr>
          <p:cNvPicPr>
            <a:picLocks noChangeAspect="1"/>
          </p:cNvPicPr>
          <p:nvPr/>
        </p:nvPicPr>
        <p:blipFill>
          <a:blip r:embed="rId2"/>
          <a:stretch>
            <a:fillRect/>
          </a:stretch>
        </p:blipFill>
        <p:spPr>
          <a:xfrm>
            <a:off x="8409449" y="1174226"/>
            <a:ext cx="3739618" cy="5120640"/>
          </a:xfrm>
          <a:prstGeom prst="rect">
            <a:avLst/>
          </a:prstGeom>
        </p:spPr>
      </p:pic>
      <p:pic>
        <p:nvPicPr>
          <p:cNvPr id="10" name="Picture 9">
            <a:extLst>
              <a:ext uri="{FF2B5EF4-FFF2-40B4-BE49-F238E27FC236}">
                <a16:creationId xmlns:a16="http://schemas.microsoft.com/office/drawing/2014/main" id="{316F8179-0685-4F9E-AAA8-828C252F68A2}"/>
              </a:ext>
            </a:extLst>
          </p:cNvPr>
          <p:cNvPicPr>
            <a:picLocks noChangeAspect="1"/>
          </p:cNvPicPr>
          <p:nvPr/>
        </p:nvPicPr>
        <p:blipFill rotWithShape="1">
          <a:blip r:embed="rId3"/>
          <a:srcRect l="13341" t="22660" r="6794" b="7"/>
          <a:stretch/>
        </p:blipFill>
        <p:spPr>
          <a:xfrm>
            <a:off x="81946" y="1898122"/>
            <a:ext cx="4786412" cy="4023360"/>
          </a:xfrm>
          <a:prstGeom prst="rect">
            <a:avLst/>
          </a:prstGeom>
        </p:spPr>
      </p:pic>
      <p:sp>
        <p:nvSpPr>
          <p:cNvPr id="16" name="TextBox 15">
            <a:extLst>
              <a:ext uri="{FF2B5EF4-FFF2-40B4-BE49-F238E27FC236}">
                <a16:creationId xmlns:a16="http://schemas.microsoft.com/office/drawing/2014/main" id="{C7A8A147-B9B2-4417-8A99-4A4600B38692}"/>
              </a:ext>
            </a:extLst>
          </p:cNvPr>
          <p:cNvSpPr txBox="1"/>
          <p:nvPr/>
        </p:nvSpPr>
        <p:spPr>
          <a:xfrm>
            <a:off x="7154570" y="1989759"/>
            <a:ext cx="1257210" cy="1400383"/>
          </a:xfrm>
          <a:prstGeom prst="rect">
            <a:avLst/>
          </a:prstGeom>
          <a:noFill/>
        </p:spPr>
        <p:txBody>
          <a:bodyPr wrap="square" rtlCol="0">
            <a:spAutoFit/>
          </a:bodyPr>
          <a:lstStyle/>
          <a:p>
            <a:pPr algn="r"/>
            <a:r>
              <a:rPr lang="en-US" sz="1600" dirty="0"/>
              <a:t>No. of Turns </a:t>
            </a:r>
          </a:p>
          <a:p>
            <a:pPr algn="r"/>
            <a:r>
              <a:rPr lang="en-US" sz="1600" dirty="0"/>
              <a:t>(½ bore)</a:t>
            </a:r>
          </a:p>
          <a:p>
            <a:pPr marL="285750" indent="-285750">
              <a:buFont typeface="Wingdings" panose="05000000000000000000" pitchFamily="2" charset="2"/>
              <a:buChar char="§"/>
            </a:pPr>
            <a:r>
              <a:rPr lang="en-US" sz="1600" dirty="0"/>
              <a:t>HTS: 80 </a:t>
            </a:r>
          </a:p>
          <a:p>
            <a:pPr marL="285750" indent="-285750">
              <a:buFont typeface="Wingdings" panose="05000000000000000000" pitchFamily="2" charset="2"/>
              <a:buChar char="§"/>
            </a:pPr>
            <a:r>
              <a:rPr lang="en-US" sz="1600" dirty="0"/>
              <a:t>LTS: 182</a:t>
            </a:r>
          </a:p>
          <a:p>
            <a:pPr>
              <a:spcBef>
                <a:spcPts val="600"/>
              </a:spcBef>
            </a:pPr>
            <a:r>
              <a:rPr lang="en-US" sz="1600" b="1" dirty="0"/>
              <a:t>Total: 262</a:t>
            </a:r>
          </a:p>
        </p:txBody>
      </p:sp>
      <p:sp>
        <p:nvSpPr>
          <p:cNvPr id="17" name="Rectangle 2">
            <a:extLst>
              <a:ext uri="{FF2B5EF4-FFF2-40B4-BE49-F238E27FC236}">
                <a16:creationId xmlns:a16="http://schemas.microsoft.com/office/drawing/2014/main" id="{783DA903-56A7-497D-8965-78D1C9BE33BE}"/>
              </a:ext>
            </a:extLst>
          </p:cNvPr>
          <p:cNvSpPr txBox="1">
            <a:spLocks noChangeArrowheads="1"/>
          </p:cNvSpPr>
          <p:nvPr/>
        </p:nvSpPr>
        <p:spPr>
          <a:xfrm>
            <a:off x="2891574" y="99380"/>
            <a:ext cx="9233648" cy="1000432"/>
          </a:xfrm>
          <a:prstGeom prst="rect">
            <a:avLst/>
          </a:prstGeom>
          <a:solidFill>
            <a:schemeClr val="tx2"/>
          </a:solidFill>
          <a:effectLst>
            <a:outerShdw blurRad="50800" dist="38100" dir="2700000" algn="tl" rotWithShape="0">
              <a:srgbClr val="000000">
                <a:alpha val="43000"/>
              </a:srgbClr>
            </a:outerShdw>
          </a:effectLst>
        </p:spPr>
        <p:txBody>
          <a:bodyPr vert="horz" lIns="91440" tIns="45720" rIns="91440" bIns="45720" rtlCol="0" anchor="ctr">
            <a:noAutofit/>
          </a:bodyPr>
          <a:lstStyle>
            <a:lvl1pPr algn="ctr" defTabSz="342900" rtl="0" eaLnBrk="1" latinLnBrk="0" hangingPunct="1">
              <a:spcBef>
                <a:spcPct val="0"/>
              </a:spcBef>
              <a:buNone/>
              <a:defRPr sz="2100" kern="1200">
                <a:solidFill>
                  <a:schemeClr val="bg1"/>
                </a:solidFill>
                <a:latin typeface="+mj-lt"/>
                <a:ea typeface="+mj-ea"/>
                <a:cs typeface="+mj-cs"/>
              </a:defRPr>
            </a:lvl1pPr>
          </a:lstStyle>
          <a:p>
            <a:r>
              <a:rPr lang="en-US" altLang="en-US" sz="4000" dirty="0">
                <a:solidFill>
                  <a:srgbClr val="FFFF00"/>
                </a:solidFill>
              </a:rPr>
              <a:t>Summary of the Modular Design (1/22)</a:t>
            </a:r>
            <a:br>
              <a:rPr lang="en-US" altLang="en-US" sz="4000" dirty="0">
                <a:solidFill>
                  <a:srgbClr val="FFFF00"/>
                </a:solidFill>
              </a:rPr>
            </a:br>
            <a:r>
              <a:rPr lang="en-US" altLang="en-US" sz="2600" dirty="0">
                <a:solidFill>
                  <a:srgbClr val="CCFF99"/>
                </a:solidFill>
              </a:rPr>
              <a:t>(good field quality, matched margins, HTS &amp; 3 identical Nb</a:t>
            </a:r>
            <a:r>
              <a:rPr lang="en-US" altLang="en-US" sz="2600" baseline="-25000" dirty="0">
                <a:solidFill>
                  <a:srgbClr val="CCFF99"/>
                </a:solidFill>
              </a:rPr>
              <a:t>3</a:t>
            </a:r>
            <a:r>
              <a:rPr lang="en-US" altLang="en-US" sz="2600" dirty="0">
                <a:solidFill>
                  <a:srgbClr val="CCFF99"/>
                </a:solidFill>
              </a:rPr>
              <a:t>Sn)</a:t>
            </a:r>
          </a:p>
        </p:txBody>
      </p:sp>
      <p:sp>
        <p:nvSpPr>
          <p:cNvPr id="18" name="TextBox 17">
            <a:extLst>
              <a:ext uri="{FF2B5EF4-FFF2-40B4-BE49-F238E27FC236}">
                <a16:creationId xmlns:a16="http://schemas.microsoft.com/office/drawing/2014/main" id="{56C23FAA-2307-4A8E-B05B-8331E9F09083}"/>
              </a:ext>
            </a:extLst>
          </p:cNvPr>
          <p:cNvSpPr txBox="1"/>
          <p:nvPr/>
        </p:nvSpPr>
        <p:spPr>
          <a:xfrm>
            <a:off x="81946" y="1323897"/>
            <a:ext cx="4648837"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b="1" dirty="0">
                <a:solidFill>
                  <a:srgbClr val="C00000"/>
                </a:solidFill>
              </a:rPr>
              <a:t>Geometric harmonics &lt; 0.5 10</a:t>
            </a:r>
            <a:r>
              <a:rPr lang="en-US" b="1" baseline="30000" dirty="0">
                <a:solidFill>
                  <a:srgbClr val="C00000"/>
                </a:solidFill>
              </a:rPr>
              <a:t>-4</a:t>
            </a:r>
            <a:r>
              <a:rPr lang="en-US" b="1" dirty="0">
                <a:solidFill>
                  <a:srgbClr val="C00000"/>
                </a:solidFill>
              </a:rPr>
              <a:t> (not 5.0 10</a:t>
            </a:r>
            <a:r>
              <a:rPr lang="en-US" b="1" baseline="30000" dirty="0">
                <a:solidFill>
                  <a:srgbClr val="C00000"/>
                </a:solidFill>
              </a:rPr>
              <a:t>-4</a:t>
            </a:r>
            <a:r>
              <a:rPr lang="en-US" b="1" dirty="0">
                <a:solidFill>
                  <a:srgbClr val="C00000"/>
                </a:solidFill>
              </a:rPr>
              <a:t>)</a:t>
            </a:r>
          </a:p>
        </p:txBody>
      </p:sp>
      <p:pic>
        <p:nvPicPr>
          <p:cNvPr id="2" name="Picture 1">
            <a:extLst>
              <a:ext uri="{FF2B5EF4-FFF2-40B4-BE49-F238E27FC236}">
                <a16:creationId xmlns:a16="http://schemas.microsoft.com/office/drawing/2014/main" id="{21512618-0B44-4315-BF11-8F507281820C}"/>
              </a:ext>
            </a:extLst>
          </p:cNvPr>
          <p:cNvPicPr>
            <a:picLocks noChangeAspect="1"/>
          </p:cNvPicPr>
          <p:nvPr/>
        </p:nvPicPr>
        <p:blipFill>
          <a:blip r:embed="rId4"/>
          <a:stretch>
            <a:fillRect/>
          </a:stretch>
        </p:blipFill>
        <p:spPr>
          <a:xfrm>
            <a:off x="5416000" y="1189463"/>
            <a:ext cx="1714500" cy="2286000"/>
          </a:xfrm>
          <a:prstGeom prst="rect">
            <a:avLst/>
          </a:prstGeom>
        </p:spPr>
      </p:pic>
      <p:pic>
        <p:nvPicPr>
          <p:cNvPr id="3" name="Picture 2">
            <a:extLst>
              <a:ext uri="{FF2B5EF4-FFF2-40B4-BE49-F238E27FC236}">
                <a16:creationId xmlns:a16="http://schemas.microsoft.com/office/drawing/2014/main" id="{C26E6488-7096-441A-A2D0-BAE1AE55FE81}"/>
              </a:ext>
            </a:extLst>
          </p:cNvPr>
          <p:cNvPicPr>
            <a:picLocks noChangeAspect="1"/>
          </p:cNvPicPr>
          <p:nvPr/>
        </p:nvPicPr>
        <p:blipFill>
          <a:blip r:embed="rId5"/>
          <a:stretch>
            <a:fillRect/>
          </a:stretch>
        </p:blipFill>
        <p:spPr>
          <a:xfrm>
            <a:off x="4276889" y="3460226"/>
            <a:ext cx="4031178" cy="2926080"/>
          </a:xfrm>
          <a:prstGeom prst="rect">
            <a:avLst/>
          </a:prstGeom>
        </p:spPr>
      </p:pic>
      <p:pic>
        <p:nvPicPr>
          <p:cNvPr id="13" name="Picture 12">
            <a:extLst>
              <a:ext uri="{FF2B5EF4-FFF2-40B4-BE49-F238E27FC236}">
                <a16:creationId xmlns:a16="http://schemas.microsoft.com/office/drawing/2014/main" id="{6D918085-356F-471D-93CD-00379F13D942}"/>
              </a:ext>
            </a:extLst>
          </p:cNvPr>
          <p:cNvPicPr>
            <a:picLocks noChangeAspect="1"/>
          </p:cNvPicPr>
          <p:nvPr/>
        </p:nvPicPr>
        <p:blipFill rotWithShape="1">
          <a:blip r:embed="rId6"/>
          <a:srcRect l="30086" t="19164" r="53020" b="-1981"/>
          <a:stretch/>
        </p:blipFill>
        <p:spPr>
          <a:xfrm>
            <a:off x="4914554" y="1204700"/>
            <a:ext cx="455250" cy="2377440"/>
          </a:xfrm>
          <a:prstGeom prst="rect">
            <a:avLst/>
          </a:prstGeom>
        </p:spPr>
      </p:pic>
      <p:pic>
        <p:nvPicPr>
          <p:cNvPr id="5" name="Picture 4">
            <a:extLst>
              <a:ext uri="{FF2B5EF4-FFF2-40B4-BE49-F238E27FC236}">
                <a16:creationId xmlns:a16="http://schemas.microsoft.com/office/drawing/2014/main" id="{EE5147A7-3D68-45F1-BBD7-5C9AA36E7B47}"/>
              </a:ext>
            </a:extLst>
          </p:cNvPr>
          <p:cNvPicPr>
            <a:picLocks noChangeAspect="1"/>
          </p:cNvPicPr>
          <p:nvPr/>
        </p:nvPicPr>
        <p:blipFill>
          <a:blip r:embed="rId7"/>
          <a:stretch>
            <a:fillRect/>
          </a:stretch>
        </p:blipFill>
        <p:spPr>
          <a:xfrm>
            <a:off x="5883052" y="3494461"/>
            <a:ext cx="2483708" cy="914400"/>
          </a:xfrm>
          <a:prstGeom prst="rect">
            <a:avLst/>
          </a:prstGeom>
          <a:solidFill>
            <a:schemeClr val="bg1"/>
          </a:solidFill>
        </p:spPr>
      </p:pic>
    </p:spTree>
    <p:extLst>
      <p:ext uri="{BB962C8B-B14F-4D97-AF65-F5344CB8AC3E}">
        <p14:creationId xmlns:p14="http://schemas.microsoft.com/office/powerpoint/2010/main" val="41988288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3305174" y="76200"/>
            <a:ext cx="8810625" cy="978686"/>
          </a:xfrm>
        </p:spPr>
        <p:txBody>
          <a:bodyPr>
            <a:noAutofit/>
          </a:bodyPr>
          <a:lstStyle/>
          <a:p>
            <a:r>
              <a:rPr lang="en-US" altLang="en-US" sz="4400" dirty="0">
                <a:solidFill>
                  <a:srgbClr val="FFFF00"/>
                </a:solidFill>
              </a:rPr>
              <a:t>Lorentz Forces in the </a:t>
            </a:r>
            <a:r>
              <a:rPr lang="en-US" altLang="en-US" sz="4400">
                <a:solidFill>
                  <a:srgbClr val="FFFF00"/>
                </a:solidFill>
              </a:rPr>
              <a:t>Common Coil</a:t>
            </a:r>
            <a:endParaRPr lang="en-US" altLang="en-US" sz="4400" dirty="0">
              <a:solidFill>
                <a:srgbClr val="FFFF00"/>
              </a:solidFill>
            </a:endParaRPr>
          </a:p>
        </p:txBody>
      </p:sp>
      <p:grpSp>
        <p:nvGrpSpPr>
          <p:cNvPr id="7" name="Group 6">
            <a:extLst>
              <a:ext uri="{FF2B5EF4-FFF2-40B4-BE49-F238E27FC236}">
                <a16:creationId xmlns:a16="http://schemas.microsoft.com/office/drawing/2014/main" id="{6DEA904B-B889-4A03-A5E6-0CEE48EF6AA4}"/>
              </a:ext>
            </a:extLst>
          </p:cNvPr>
          <p:cNvGrpSpPr/>
          <p:nvPr/>
        </p:nvGrpSpPr>
        <p:grpSpPr>
          <a:xfrm>
            <a:off x="2912485" y="3955885"/>
            <a:ext cx="2600093" cy="2497540"/>
            <a:chOff x="2733220" y="3849987"/>
            <a:chExt cx="2600093" cy="2497540"/>
          </a:xfrm>
        </p:grpSpPr>
        <p:pic>
          <p:nvPicPr>
            <p:cNvPr id="8" name="Picture 7">
              <a:extLst>
                <a:ext uri="{FF2B5EF4-FFF2-40B4-BE49-F238E27FC236}">
                  <a16:creationId xmlns:a16="http://schemas.microsoft.com/office/drawing/2014/main" id="{C9D323C7-C6DD-4E27-85C5-ED10874A414A}"/>
                </a:ext>
              </a:extLst>
            </p:cNvPr>
            <p:cNvPicPr>
              <a:picLocks noChangeAspect="1"/>
            </p:cNvPicPr>
            <p:nvPr/>
          </p:nvPicPr>
          <p:blipFill rotWithShape="1">
            <a:blip r:embed="rId3"/>
            <a:srcRect t="4052" b="122"/>
            <a:stretch/>
          </p:blipFill>
          <p:spPr>
            <a:xfrm>
              <a:off x="3584523" y="3878647"/>
              <a:ext cx="1748790" cy="2468880"/>
            </a:xfrm>
            <a:prstGeom prst="rect">
              <a:avLst/>
            </a:prstGeom>
          </p:spPr>
        </p:pic>
        <p:pic>
          <p:nvPicPr>
            <p:cNvPr id="5" name="Picture 4">
              <a:extLst>
                <a:ext uri="{FF2B5EF4-FFF2-40B4-BE49-F238E27FC236}">
                  <a16:creationId xmlns:a16="http://schemas.microsoft.com/office/drawing/2014/main" id="{C1507FEB-6A3F-43C6-9A3A-1DE16493FF0B}"/>
                </a:ext>
              </a:extLst>
            </p:cNvPr>
            <p:cNvPicPr>
              <a:picLocks noChangeAspect="1"/>
            </p:cNvPicPr>
            <p:nvPr/>
          </p:nvPicPr>
          <p:blipFill rotWithShape="1">
            <a:blip r:embed="rId4"/>
            <a:srcRect l="5941" t="1813" r="2971" b="92732"/>
            <a:stretch/>
          </p:blipFill>
          <p:spPr>
            <a:xfrm>
              <a:off x="2733220" y="3849987"/>
              <a:ext cx="975360" cy="182880"/>
            </a:xfrm>
            <a:prstGeom prst="rect">
              <a:avLst/>
            </a:prstGeom>
          </p:spPr>
        </p:pic>
        <p:pic>
          <p:nvPicPr>
            <p:cNvPr id="19" name="Picture 18">
              <a:extLst>
                <a:ext uri="{FF2B5EF4-FFF2-40B4-BE49-F238E27FC236}">
                  <a16:creationId xmlns:a16="http://schemas.microsoft.com/office/drawing/2014/main" id="{2687CDA7-CC9C-41B9-B47A-58B106FE5F9E}"/>
                </a:ext>
              </a:extLst>
            </p:cNvPr>
            <p:cNvPicPr>
              <a:picLocks noChangeAspect="1"/>
            </p:cNvPicPr>
            <p:nvPr/>
          </p:nvPicPr>
          <p:blipFill rotWithShape="1">
            <a:blip r:embed="rId4"/>
            <a:srcRect l="1" t="18968" r="25991" b="1035"/>
            <a:stretch/>
          </p:blipFill>
          <p:spPr>
            <a:xfrm>
              <a:off x="2764843" y="4113810"/>
              <a:ext cx="621381" cy="2103120"/>
            </a:xfrm>
            <a:prstGeom prst="rect">
              <a:avLst/>
            </a:prstGeom>
          </p:spPr>
        </p:pic>
      </p:grpSp>
      <p:grpSp>
        <p:nvGrpSpPr>
          <p:cNvPr id="30" name="Group 29">
            <a:extLst>
              <a:ext uri="{FF2B5EF4-FFF2-40B4-BE49-F238E27FC236}">
                <a16:creationId xmlns:a16="http://schemas.microsoft.com/office/drawing/2014/main" id="{B78DF609-9B05-4576-A439-192E93D1C88A}"/>
              </a:ext>
            </a:extLst>
          </p:cNvPr>
          <p:cNvGrpSpPr/>
          <p:nvPr/>
        </p:nvGrpSpPr>
        <p:grpSpPr>
          <a:xfrm>
            <a:off x="8937215" y="3881573"/>
            <a:ext cx="3176997" cy="2701117"/>
            <a:chOff x="8937215" y="3881573"/>
            <a:chExt cx="3176997" cy="2701117"/>
          </a:xfrm>
        </p:grpSpPr>
        <p:pic>
          <p:nvPicPr>
            <p:cNvPr id="12" name="Picture 11">
              <a:extLst>
                <a:ext uri="{FF2B5EF4-FFF2-40B4-BE49-F238E27FC236}">
                  <a16:creationId xmlns:a16="http://schemas.microsoft.com/office/drawing/2014/main" id="{D885FBE7-9540-4432-A8C4-6C731511C418}"/>
                </a:ext>
              </a:extLst>
            </p:cNvPr>
            <p:cNvPicPr>
              <a:picLocks noChangeAspect="1"/>
            </p:cNvPicPr>
            <p:nvPr/>
          </p:nvPicPr>
          <p:blipFill rotWithShape="1">
            <a:blip r:embed="rId5"/>
            <a:srcRect t="13101" r="55827" b="-1990"/>
            <a:stretch/>
          </p:blipFill>
          <p:spPr>
            <a:xfrm>
              <a:off x="9200828" y="4113810"/>
              <a:ext cx="864108" cy="2468880"/>
            </a:xfrm>
            <a:prstGeom prst="rect">
              <a:avLst/>
            </a:prstGeom>
          </p:spPr>
        </p:pic>
        <p:pic>
          <p:nvPicPr>
            <p:cNvPr id="22" name="Picture 21">
              <a:extLst>
                <a:ext uri="{FF2B5EF4-FFF2-40B4-BE49-F238E27FC236}">
                  <a16:creationId xmlns:a16="http://schemas.microsoft.com/office/drawing/2014/main" id="{CF48C758-18AC-4B14-BF21-BA476B20666A}"/>
                </a:ext>
              </a:extLst>
            </p:cNvPr>
            <p:cNvPicPr>
              <a:picLocks noChangeAspect="1"/>
            </p:cNvPicPr>
            <p:nvPr/>
          </p:nvPicPr>
          <p:blipFill rotWithShape="1">
            <a:blip r:embed="rId5"/>
            <a:srcRect l="45455" t="14904" r="-2249" b="33983"/>
            <a:stretch/>
          </p:blipFill>
          <p:spPr>
            <a:xfrm>
              <a:off x="10110482" y="3994562"/>
              <a:ext cx="2003730" cy="2560320"/>
            </a:xfrm>
            <a:prstGeom prst="rect">
              <a:avLst/>
            </a:prstGeom>
          </p:spPr>
        </p:pic>
        <p:pic>
          <p:nvPicPr>
            <p:cNvPr id="23" name="Picture 22">
              <a:extLst>
                <a:ext uri="{FF2B5EF4-FFF2-40B4-BE49-F238E27FC236}">
                  <a16:creationId xmlns:a16="http://schemas.microsoft.com/office/drawing/2014/main" id="{230B12AC-77CA-407C-B5BF-115AE6BE5862}"/>
                </a:ext>
              </a:extLst>
            </p:cNvPr>
            <p:cNvPicPr>
              <a:picLocks noChangeAspect="1"/>
            </p:cNvPicPr>
            <p:nvPr/>
          </p:nvPicPr>
          <p:blipFill rotWithShape="1">
            <a:blip r:embed="rId5"/>
            <a:srcRect r="70750" b="92669"/>
            <a:stretch/>
          </p:blipFill>
          <p:spPr>
            <a:xfrm>
              <a:off x="8937215" y="3881573"/>
              <a:ext cx="770818" cy="274320"/>
            </a:xfrm>
            <a:prstGeom prst="rect">
              <a:avLst/>
            </a:prstGeom>
          </p:spPr>
        </p:pic>
      </p:grpSp>
      <p:grpSp>
        <p:nvGrpSpPr>
          <p:cNvPr id="29" name="Group 28">
            <a:extLst>
              <a:ext uri="{FF2B5EF4-FFF2-40B4-BE49-F238E27FC236}">
                <a16:creationId xmlns:a16="http://schemas.microsoft.com/office/drawing/2014/main" id="{F02E6753-F59A-47B8-8A77-E7EBCEA0546D}"/>
              </a:ext>
            </a:extLst>
          </p:cNvPr>
          <p:cNvGrpSpPr/>
          <p:nvPr/>
        </p:nvGrpSpPr>
        <p:grpSpPr>
          <a:xfrm>
            <a:off x="5798440" y="3910165"/>
            <a:ext cx="2952580" cy="2669126"/>
            <a:chOff x="5803724" y="3864445"/>
            <a:chExt cx="2952580" cy="2669126"/>
          </a:xfrm>
        </p:grpSpPr>
        <p:pic>
          <p:nvPicPr>
            <p:cNvPr id="21" name="Picture 20">
              <a:extLst>
                <a:ext uri="{FF2B5EF4-FFF2-40B4-BE49-F238E27FC236}">
                  <a16:creationId xmlns:a16="http://schemas.microsoft.com/office/drawing/2014/main" id="{4E1E45EE-948D-48BC-9EE8-739D2572651E}"/>
                </a:ext>
              </a:extLst>
            </p:cNvPr>
            <p:cNvPicPr>
              <a:picLocks noChangeAspect="1"/>
            </p:cNvPicPr>
            <p:nvPr/>
          </p:nvPicPr>
          <p:blipFill rotWithShape="1">
            <a:blip r:embed="rId6"/>
            <a:srcRect l="-2" t="470" r="72184" b="94652"/>
            <a:stretch/>
          </p:blipFill>
          <p:spPr>
            <a:xfrm>
              <a:off x="5803724" y="3864445"/>
              <a:ext cx="731520" cy="182880"/>
            </a:xfrm>
            <a:prstGeom prst="rect">
              <a:avLst/>
            </a:prstGeom>
          </p:spPr>
        </p:pic>
        <p:pic>
          <p:nvPicPr>
            <p:cNvPr id="20" name="Picture 19">
              <a:extLst>
                <a:ext uri="{FF2B5EF4-FFF2-40B4-BE49-F238E27FC236}">
                  <a16:creationId xmlns:a16="http://schemas.microsoft.com/office/drawing/2014/main" id="{E536B461-E7AB-4361-BE31-47D9320099C8}"/>
                </a:ext>
              </a:extLst>
            </p:cNvPr>
            <p:cNvPicPr>
              <a:picLocks noChangeAspect="1"/>
            </p:cNvPicPr>
            <p:nvPr/>
          </p:nvPicPr>
          <p:blipFill rotWithShape="1">
            <a:blip r:embed="rId6"/>
            <a:srcRect l="43888" t="14662" r="-1644" b="35738"/>
            <a:stretch/>
          </p:blipFill>
          <p:spPr>
            <a:xfrm>
              <a:off x="6665071" y="3910165"/>
              <a:ext cx="2091233" cy="2560320"/>
            </a:xfrm>
            <a:prstGeom prst="rect">
              <a:avLst/>
            </a:prstGeom>
          </p:spPr>
        </p:pic>
        <p:pic>
          <p:nvPicPr>
            <p:cNvPr id="10" name="Picture 9">
              <a:extLst>
                <a:ext uri="{FF2B5EF4-FFF2-40B4-BE49-F238E27FC236}">
                  <a16:creationId xmlns:a16="http://schemas.microsoft.com/office/drawing/2014/main" id="{64DB9D70-FF1A-46E4-996E-F6F84EBC1F0E}"/>
                </a:ext>
              </a:extLst>
            </p:cNvPr>
            <p:cNvPicPr>
              <a:picLocks noChangeAspect="1"/>
            </p:cNvPicPr>
            <p:nvPr/>
          </p:nvPicPr>
          <p:blipFill rotWithShape="1">
            <a:blip r:embed="rId6"/>
            <a:srcRect t="11855" r="54797" b="-2098"/>
            <a:stretch/>
          </p:blipFill>
          <p:spPr>
            <a:xfrm>
              <a:off x="5828900" y="4064691"/>
              <a:ext cx="867443" cy="2468880"/>
            </a:xfrm>
            <a:prstGeom prst="rect">
              <a:avLst/>
            </a:prstGeom>
          </p:spPr>
        </p:pic>
      </p:grpSp>
      <p:grpSp>
        <p:nvGrpSpPr>
          <p:cNvPr id="28" name="Group 27">
            <a:extLst>
              <a:ext uri="{FF2B5EF4-FFF2-40B4-BE49-F238E27FC236}">
                <a16:creationId xmlns:a16="http://schemas.microsoft.com/office/drawing/2014/main" id="{9BB3AE13-2FDE-4BF0-B099-ED766E4D9625}"/>
              </a:ext>
            </a:extLst>
          </p:cNvPr>
          <p:cNvGrpSpPr>
            <a:grpSpLocks noChangeAspect="1"/>
          </p:cNvGrpSpPr>
          <p:nvPr/>
        </p:nvGrpSpPr>
        <p:grpSpPr>
          <a:xfrm>
            <a:off x="-34062" y="1525683"/>
            <a:ext cx="2509358" cy="4297680"/>
            <a:chOff x="57519" y="1306917"/>
            <a:chExt cx="2616140" cy="4480560"/>
          </a:xfrm>
        </p:grpSpPr>
        <p:pic>
          <p:nvPicPr>
            <p:cNvPr id="2" name="Picture 1">
              <a:extLst>
                <a:ext uri="{FF2B5EF4-FFF2-40B4-BE49-F238E27FC236}">
                  <a16:creationId xmlns:a16="http://schemas.microsoft.com/office/drawing/2014/main" id="{4DED1EDD-E881-4E26-9E8A-BFB7B910D915}"/>
                </a:ext>
              </a:extLst>
            </p:cNvPr>
            <p:cNvPicPr>
              <a:picLocks noChangeAspect="1"/>
            </p:cNvPicPr>
            <p:nvPr/>
          </p:nvPicPr>
          <p:blipFill rotWithShape="1">
            <a:blip r:embed="rId7"/>
            <a:srcRect l="1" r="15042"/>
            <a:stretch/>
          </p:blipFill>
          <p:spPr>
            <a:xfrm>
              <a:off x="57519" y="1306917"/>
              <a:ext cx="2573940" cy="4480560"/>
            </a:xfrm>
            <a:prstGeom prst="rect">
              <a:avLst/>
            </a:prstGeom>
          </p:spPr>
        </p:pic>
        <p:grpSp>
          <p:nvGrpSpPr>
            <p:cNvPr id="9" name="Group 8">
              <a:extLst>
                <a:ext uri="{FF2B5EF4-FFF2-40B4-BE49-F238E27FC236}">
                  <a16:creationId xmlns:a16="http://schemas.microsoft.com/office/drawing/2014/main" id="{C4CF4F3C-7015-4AE1-9910-B854F38A3E9E}"/>
                </a:ext>
              </a:extLst>
            </p:cNvPr>
            <p:cNvGrpSpPr/>
            <p:nvPr/>
          </p:nvGrpSpPr>
          <p:grpSpPr>
            <a:xfrm>
              <a:off x="60463" y="1764542"/>
              <a:ext cx="2613196" cy="2639452"/>
              <a:chOff x="60463" y="1764542"/>
              <a:chExt cx="2613196" cy="2639452"/>
            </a:xfrm>
          </p:grpSpPr>
          <p:sp>
            <p:nvSpPr>
              <p:cNvPr id="3" name="TextBox 2">
                <a:extLst>
                  <a:ext uri="{FF2B5EF4-FFF2-40B4-BE49-F238E27FC236}">
                    <a16:creationId xmlns:a16="http://schemas.microsoft.com/office/drawing/2014/main" id="{B446C684-4C3D-4CA8-AEB9-77FAF34474D2}"/>
                  </a:ext>
                </a:extLst>
              </p:cNvPr>
              <p:cNvSpPr txBox="1"/>
              <p:nvPr/>
            </p:nvSpPr>
            <p:spPr>
              <a:xfrm>
                <a:off x="145232" y="2826298"/>
                <a:ext cx="290464" cy="307777"/>
              </a:xfrm>
              <a:prstGeom prst="rect">
                <a:avLst/>
              </a:prstGeom>
              <a:noFill/>
            </p:spPr>
            <p:txBody>
              <a:bodyPr wrap="none" rtlCol="0">
                <a:spAutoFit/>
              </a:bodyPr>
              <a:lstStyle/>
              <a:p>
                <a:r>
                  <a:rPr lang="en-US" sz="1400" b="1" dirty="0"/>
                  <a:t>1</a:t>
                </a:r>
              </a:p>
            </p:txBody>
          </p:sp>
          <p:sp>
            <p:nvSpPr>
              <p:cNvPr id="11" name="TextBox 10">
                <a:extLst>
                  <a:ext uri="{FF2B5EF4-FFF2-40B4-BE49-F238E27FC236}">
                    <a16:creationId xmlns:a16="http://schemas.microsoft.com/office/drawing/2014/main" id="{3890B682-0185-4F48-BFFA-999031F44A75}"/>
                  </a:ext>
                </a:extLst>
              </p:cNvPr>
              <p:cNvSpPr txBox="1"/>
              <p:nvPr/>
            </p:nvSpPr>
            <p:spPr>
              <a:xfrm>
                <a:off x="60463" y="4096217"/>
                <a:ext cx="290464" cy="307777"/>
              </a:xfrm>
              <a:prstGeom prst="rect">
                <a:avLst/>
              </a:prstGeom>
              <a:noFill/>
            </p:spPr>
            <p:txBody>
              <a:bodyPr wrap="none" rtlCol="0">
                <a:spAutoFit/>
              </a:bodyPr>
              <a:lstStyle/>
              <a:p>
                <a:r>
                  <a:rPr lang="en-US" sz="1400" b="1" dirty="0"/>
                  <a:t>2</a:t>
                </a:r>
              </a:p>
            </p:txBody>
          </p:sp>
          <p:sp>
            <p:nvSpPr>
              <p:cNvPr id="13" name="TextBox 12">
                <a:extLst>
                  <a:ext uri="{FF2B5EF4-FFF2-40B4-BE49-F238E27FC236}">
                    <a16:creationId xmlns:a16="http://schemas.microsoft.com/office/drawing/2014/main" id="{6CD93D88-AADB-4C6B-82D9-6CA3652E6A9D}"/>
                  </a:ext>
                </a:extLst>
              </p:cNvPr>
              <p:cNvSpPr txBox="1"/>
              <p:nvPr/>
            </p:nvSpPr>
            <p:spPr>
              <a:xfrm>
                <a:off x="402103" y="3075013"/>
                <a:ext cx="290464" cy="307777"/>
              </a:xfrm>
              <a:prstGeom prst="rect">
                <a:avLst/>
              </a:prstGeom>
              <a:noFill/>
            </p:spPr>
            <p:txBody>
              <a:bodyPr wrap="none" rtlCol="0">
                <a:spAutoFit/>
              </a:bodyPr>
              <a:lstStyle/>
              <a:p>
                <a:r>
                  <a:rPr lang="en-US" sz="1400" b="1" dirty="0"/>
                  <a:t>3</a:t>
                </a:r>
              </a:p>
            </p:txBody>
          </p:sp>
          <p:sp>
            <p:nvSpPr>
              <p:cNvPr id="14" name="TextBox 13">
                <a:extLst>
                  <a:ext uri="{FF2B5EF4-FFF2-40B4-BE49-F238E27FC236}">
                    <a16:creationId xmlns:a16="http://schemas.microsoft.com/office/drawing/2014/main" id="{F1E21DF7-918F-429F-8593-EEC682D49EB0}"/>
                  </a:ext>
                </a:extLst>
              </p:cNvPr>
              <p:cNvSpPr txBox="1"/>
              <p:nvPr/>
            </p:nvSpPr>
            <p:spPr>
              <a:xfrm>
                <a:off x="386164" y="3878978"/>
                <a:ext cx="290464" cy="307777"/>
              </a:xfrm>
              <a:prstGeom prst="rect">
                <a:avLst/>
              </a:prstGeom>
              <a:noFill/>
            </p:spPr>
            <p:txBody>
              <a:bodyPr wrap="none" rtlCol="0">
                <a:spAutoFit/>
              </a:bodyPr>
              <a:lstStyle/>
              <a:p>
                <a:r>
                  <a:rPr lang="en-US" sz="1400" b="1" dirty="0"/>
                  <a:t>4</a:t>
                </a:r>
              </a:p>
            </p:txBody>
          </p:sp>
          <p:sp>
            <p:nvSpPr>
              <p:cNvPr id="15" name="TextBox 14">
                <a:extLst>
                  <a:ext uri="{FF2B5EF4-FFF2-40B4-BE49-F238E27FC236}">
                    <a16:creationId xmlns:a16="http://schemas.microsoft.com/office/drawing/2014/main" id="{0E867EFE-FB05-4129-B3BE-65172F22B7DB}"/>
                  </a:ext>
                </a:extLst>
              </p:cNvPr>
              <p:cNvSpPr txBox="1"/>
              <p:nvPr/>
            </p:nvSpPr>
            <p:spPr>
              <a:xfrm>
                <a:off x="2277397" y="1764543"/>
                <a:ext cx="396262" cy="307777"/>
              </a:xfrm>
              <a:prstGeom prst="rect">
                <a:avLst/>
              </a:prstGeom>
              <a:noFill/>
            </p:spPr>
            <p:txBody>
              <a:bodyPr wrap="none" rtlCol="0">
                <a:spAutoFit/>
              </a:bodyPr>
              <a:lstStyle/>
              <a:p>
                <a:r>
                  <a:rPr lang="en-US" sz="1400" b="1" dirty="0"/>
                  <a:t>12</a:t>
                </a:r>
              </a:p>
            </p:txBody>
          </p:sp>
          <p:sp>
            <p:nvSpPr>
              <p:cNvPr id="16" name="TextBox 15">
                <a:extLst>
                  <a:ext uri="{FF2B5EF4-FFF2-40B4-BE49-F238E27FC236}">
                    <a16:creationId xmlns:a16="http://schemas.microsoft.com/office/drawing/2014/main" id="{4C61D8AF-47D4-49B9-A4DF-0B05C1227BEF}"/>
                  </a:ext>
                </a:extLst>
              </p:cNvPr>
              <p:cNvSpPr txBox="1"/>
              <p:nvPr/>
            </p:nvSpPr>
            <p:spPr>
              <a:xfrm>
                <a:off x="835731" y="1764542"/>
                <a:ext cx="290464" cy="307777"/>
              </a:xfrm>
              <a:prstGeom prst="rect">
                <a:avLst/>
              </a:prstGeom>
              <a:noFill/>
            </p:spPr>
            <p:txBody>
              <a:bodyPr wrap="none" rtlCol="0">
                <a:spAutoFit/>
              </a:bodyPr>
              <a:lstStyle/>
              <a:p>
                <a:r>
                  <a:rPr lang="en-US" sz="1400" b="1" dirty="0"/>
                  <a:t>6</a:t>
                </a:r>
              </a:p>
            </p:txBody>
          </p:sp>
          <p:sp>
            <p:nvSpPr>
              <p:cNvPr id="17" name="TextBox 16">
                <a:extLst>
                  <a:ext uri="{FF2B5EF4-FFF2-40B4-BE49-F238E27FC236}">
                    <a16:creationId xmlns:a16="http://schemas.microsoft.com/office/drawing/2014/main" id="{9C3B1895-7C54-40F3-8A28-A1E8E839002F}"/>
                  </a:ext>
                </a:extLst>
              </p:cNvPr>
              <p:cNvSpPr txBox="1"/>
              <p:nvPr/>
            </p:nvSpPr>
            <p:spPr>
              <a:xfrm>
                <a:off x="896894" y="3984967"/>
                <a:ext cx="105798" cy="215444"/>
              </a:xfrm>
              <a:prstGeom prst="rect">
                <a:avLst/>
              </a:prstGeom>
              <a:solidFill>
                <a:schemeClr val="bg1"/>
              </a:solidFill>
            </p:spPr>
            <p:txBody>
              <a:bodyPr wrap="none" lIns="0" tIns="0" rIns="0" bIns="0" rtlCol="0">
                <a:spAutoFit/>
              </a:bodyPr>
              <a:lstStyle/>
              <a:p>
                <a:r>
                  <a:rPr lang="en-US" sz="1400" b="1" dirty="0"/>
                  <a:t>5</a:t>
                </a:r>
              </a:p>
            </p:txBody>
          </p:sp>
          <p:sp>
            <p:nvSpPr>
              <p:cNvPr id="18" name="TextBox 17">
                <a:extLst>
                  <a:ext uri="{FF2B5EF4-FFF2-40B4-BE49-F238E27FC236}">
                    <a16:creationId xmlns:a16="http://schemas.microsoft.com/office/drawing/2014/main" id="{32F0441F-ADCE-4E7E-8DF4-505B321F101B}"/>
                  </a:ext>
                </a:extLst>
              </p:cNvPr>
              <p:cNvSpPr txBox="1"/>
              <p:nvPr/>
            </p:nvSpPr>
            <p:spPr>
              <a:xfrm>
                <a:off x="1326441" y="1792672"/>
                <a:ext cx="290464" cy="307777"/>
              </a:xfrm>
              <a:prstGeom prst="rect">
                <a:avLst/>
              </a:prstGeom>
              <a:noFill/>
            </p:spPr>
            <p:txBody>
              <a:bodyPr wrap="none" rtlCol="0">
                <a:spAutoFit/>
              </a:bodyPr>
              <a:lstStyle/>
              <a:p>
                <a:r>
                  <a:rPr lang="en-US" sz="1400" b="1" dirty="0"/>
                  <a:t>7</a:t>
                </a:r>
              </a:p>
            </p:txBody>
          </p:sp>
          <p:sp>
            <p:nvSpPr>
              <p:cNvPr id="24" name="TextBox 23">
                <a:extLst>
                  <a:ext uri="{FF2B5EF4-FFF2-40B4-BE49-F238E27FC236}">
                    <a16:creationId xmlns:a16="http://schemas.microsoft.com/office/drawing/2014/main" id="{BF728DE7-59AE-478C-B34C-F7B253C3DC0D}"/>
                  </a:ext>
                </a:extLst>
              </p:cNvPr>
              <p:cNvSpPr txBox="1"/>
              <p:nvPr/>
            </p:nvSpPr>
            <p:spPr>
              <a:xfrm>
                <a:off x="1377150" y="3955885"/>
                <a:ext cx="105798" cy="215444"/>
              </a:xfrm>
              <a:prstGeom prst="rect">
                <a:avLst/>
              </a:prstGeom>
              <a:solidFill>
                <a:schemeClr val="bg1"/>
              </a:solidFill>
            </p:spPr>
            <p:txBody>
              <a:bodyPr wrap="none" lIns="0" tIns="0" rIns="0" bIns="0" rtlCol="0">
                <a:spAutoFit/>
              </a:bodyPr>
              <a:lstStyle/>
              <a:p>
                <a:r>
                  <a:rPr lang="en-US" sz="1400" b="1" dirty="0"/>
                  <a:t>7</a:t>
                </a:r>
              </a:p>
            </p:txBody>
          </p:sp>
          <p:sp>
            <p:nvSpPr>
              <p:cNvPr id="25" name="TextBox 24">
                <a:extLst>
                  <a:ext uri="{FF2B5EF4-FFF2-40B4-BE49-F238E27FC236}">
                    <a16:creationId xmlns:a16="http://schemas.microsoft.com/office/drawing/2014/main" id="{F45B535A-88AA-4336-ADF9-8E2753D49514}"/>
                  </a:ext>
                </a:extLst>
              </p:cNvPr>
              <p:cNvSpPr txBox="1"/>
              <p:nvPr/>
            </p:nvSpPr>
            <p:spPr>
              <a:xfrm>
                <a:off x="1939058" y="3955885"/>
                <a:ext cx="105798" cy="215444"/>
              </a:xfrm>
              <a:prstGeom prst="rect">
                <a:avLst/>
              </a:prstGeom>
              <a:solidFill>
                <a:schemeClr val="bg1"/>
              </a:solidFill>
            </p:spPr>
            <p:txBody>
              <a:bodyPr wrap="none" lIns="0" tIns="0" rIns="0" bIns="0" rtlCol="0">
                <a:spAutoFit/>
              </a:bodyPr>
              <a:lstStyle/>
              <a:p>
                <a:r>
                  <a:rPr lang="en-US" sz="1400" b="1" dirty="0"/>
                  <a:t>9</a:t>
                </a:r>
              </a:p>
            </p:txBody>
          </p:sp>
          <p:sp>
            <p:nvSpPr>
              <p:cNvPr id="26" name="TextBox 25">
                <a:extLst>
                  <a:ext uri="{FF2B5EF4-FFF2-40B4-BE49-F238E27FC236}">
                    <a16:creationId xmlns:a16="http://schemas.microsoft.com/office/drawing/2014/main" id="{EBF271D4-FC6E-483D-95EE-A3C4216E78A8}"/>
                  </a:ext>
                </a:extLst>
              </p:cNvPr>
              <p:cNvSpPr txBox="1"/>
              <p:nvPr/>
            </p:nvSpPr>
            <p:spPr>
              <a:xfrm>
                <a:off x="2293195" y="3955885"/>
                <a:ext cx="208327" cy="215444"/>
              </a:xfrm>
              <a:prstGeom prst="rect">
                <a:avLst/>
              </a:prstGeom>
              <a:solidFill>
                <a:schemeClr val="bg1"/>
              </a:solidFill>
            </p:spPr>
            <p:txBody>
              <a:bodyPr wrap="none" lIns="0" tIns="0" rIns="0" bIns="0" rtlCol="0">
                <a:spAutoFit/>
              </a:bodyPr>
              <a:lstStyle/>
              <a:p>
                <a:r>
                  <a:rPr lang="en-US" sz="1400" b="1" dirty="0"/>
                  <a:t>11</a:t>
                </a:r>
              </a:p>
            </p:txBody>
          </p:sp>
          <p:sp>
            <p:nvSpPr>
              <p:cNvPr id="27" name="TextBox 26">
                <a:extLst>
                  <a:ext uri="{FF2B5EF4-FFF2-40B4-BE49-F238E27FC236}">
                    <a16:creationId xmlns:a16="http://schemas.microsoft.com/office/drawing/2014/main" id="{CDB4A9FB-0AB9-451D-9056-D5F3AE48EBFB}"/>
                  </a:ext>
                </a:extLst>
              </p:cNvPr>
              <p:cNvSpPr txBox="1"/>
              <p:nvPr/>
            </p:nvSpPr>
            <p:spPr>
              <a:xfrm>
                <a:off x="1776894" y="1792672"/>
                <a:ext cx="390492" cy="307777"/>
              </a:xfrm>
              <a:prstGeom prst="rect">
                <a:avLst/>
              </a:prstGeom>
              <a:noFill/>
            </p:spPr>
            <p:txBody>
              <a:bodyPr wrap="none" rtlCol="0">
                <a:spAutoFit/>
              </a:bodyPr>
              <a:lstStyle/>
              <a:p>
                <a:r>
                  <a:rPr lang="en-US" sz="1400" b="1" dirty="0"/>
                  <a:t>10</a:t>
                </a:r>
              </a:p>
            </p:txBody>
          </p:sp>
        </p:grpSp>
      </p:grpSp>
      <p:sp>
        <p:nvSpPr>
          <p:cNvPr id="4" name="TextBox 3">
            <a:extLst>
              <a:ext uri="{FF2B5EF4-FFF2-40B4-BE49-F238E27FC236}">
                <a16:creationId xmlns:a16="http://schemas.microsoft.com/office/drawing/2014/main" id="{A77E2B87-74D7-4D63-AA5B-C78C299DCF1B}"/>
              </a:ext>
            </a:extLst>
          </p:cNvPr>
          <p:cNvSpPr txBox="1"/>
          <p:nvPr/>
        </p:nvSpPr>
        <p:spPr>
          <a:xfrm>
            <a:off x="7171487" y="1093563"/>
            <a:ext cx="5038165" cy="2862322"/>
          </a:xfrm>
          <a:prstGeom prst="rect">
            <a:avLst/>
          </a:prstGeom>
          <a:noFill/>
        </p:spPr>
        <p:txBody>
          <a:bodyPr wrap="square" rtlCol="0">
            <a:spAutoFit/>
          </a:bodyPr>
          <a:lstStyle/>
          <a:p>
            <a:pPr>
              <a:spcBef>
                <a:spcPts val="600"/>
              </a:spcBef>
            </a:pPr>
            <a:r>
              <a:rPr lang="en-US" sz="2000" b="1" dirty="0"/>
              <a:t>Common coil geometry is advantageous in dealing with the large Lorentz forces</a:t>
            </a:r>
          </a:p>
          <a:p>
            <a:pPr marL="342900" indent="-342900">
              <a:buFont typeface="Wingdings" panose="05000000000000000000" pitchFamily="2" charset="2"/>
              <a:buChar char="Ø"/>
            </a:pPr>
            <a:r>
              <a:rPr lang="en-US" sz="2000" b="1" dirty="0"/>
              <a:t>Primary horizontal (maximum vertical force on any block is 1/3 of horizontal)</a:t>
            </a:r>
          </a:p>
          <a:p>
            <a:pPr marL="342900" indent="-342900">
              <a:spcBef>
                <a:spcPts val="600"/>
              </a:spcBef>
              <a:buFont typeface="Wingdings" panose="05000000000000000000" pitchFamily="2" charset="2"/>
              <a:buChar char="Ø"/>
            </a:pPr>
            <a:r>
              <a:rPr lang="en-US" sz="2000" b="1" dirty="0"/>
              <a:t>Horizontal forces do not put much strain on conductor in common coil (more later)</a:t>
            </a:r>
          </a:p>
          <a:p>
            <a:pPr marL="342900" indent="-342900">
              <a:spcBef>
                <a:spcPts val="600"/>
              </a:spcBef>
              <a:buFont typeface="Wingdings" panose="05000000000000000000" pitchFamily="2" charset="2"/>
              <a:buChar char="Ø"/>
            </a:pPr>
            <a:r>
              <a:rPr lang="en-US" sz="2000" b="1" dirty="0"/>
              <a:t>Small forces on pole (mostly horizontal) </a:t>
            </a:r>
          </a:p>
          <a:p>
            <a:pPr marL="342900" indent="-342900">
              <a:spcBef>
                <a:spcPts val="600"/>
              </a:spcBef>
              <a:buFont typeface="Wingdings" panose="05000000000000000000" pitchFamily="2" charset="2"/>
              <a:buChar char="Ø"/>
            </a:pPr>
            <a:r>
              <a:rPr lang="en-US" sz="2000" b="1" dirty="0"/>
              <a:t>Space for structure to be iterated</a:t>
            </a:r>
          </a:p>
        </p:txBody>
      </p:sp>
      <p:pic>
        <p:nvPicPr>
          <p:cNvPr id="31" name="Picture 30">
            <a:extLst>
              <a:ext uri="{FF2B5EF4-FFF2-40B4-BE49-F238E27FC236}">
                <a16:creationId xmlns:a16="http://schemas.microsoft.com/office/drawing/2014/main" id="{8C2E1055-D00C-43D1-8D1F-B0874FB0E372}"/>
              </a:ext>
            </a:extLst>
          </p:cNvPr>
          <p:cNvPicPr>
            <a:picLocks noChangeAspect="1"/>
          </p:cNvPicPr>
          <p:nvPr/>
        </p:nvPicPr>
        <p:blipFill>
          <a:blip r:embed="rId8"/>
          <a:stretch>
            <a:fillRect/>
          </a:stretch>
        </p:blipFill>
        <p:spPr>
          <a:xfrm>
            <a:off x="2510422" y="1202966"/>
            <a:ext cx="4572396" cy="2743438"/>
          </a:xfrm>
          <a:prstGeom prst="rect">
            <a:avLst/>
          </a:prstGeom>
        </p:spPr>
      </p:pic>
    </p:spTree>
    <p:extLst>
      <p:ext uri="{BB962C8B-B14F-4D97-AF65-F5344CB8AC3E}">
        <p14:creationId xmlns:p14="http://schemas.microsoft.com/office/powerpoint/2010/main" val="3161576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C7A8A147-B9B2-4417-8A99-4A4600B38692}"/>
              </a:ext>
            </a:extLst>
          </p:cNvPr>
          <p:cNvSpPr txBox="1"/>
          <p:nvPr/>
        </p:nvSpPr>
        <p:spPr>
          <a:xfrm>
            <a:off x="6986700" y="1675384"/>
            <a:ext cx="1518782" cy="1969770"/>
          </a:xfrm>
          <a:prstGeom prst="rect">
            <a:avLst/>
          </a:prstGeom>
          <a:noFill/>
        </p:spPr>
        <p:txBody>
          <a:bodyPr wrap="square" rtlCol="0">
            <a:spAutoFit/>
          </a:bodyPr>
          <a:lstStyle/>
          <a:p>
            <a:pPr algn="ctr"/>
            <a:r>
              <a:rPr lang="en-US" sz="1600" dirty="0"/>
              <a:t>No. of Turns</a:t>
            </a:r>
          </a:p>
          <a:p>
            <a:pPr algn="ctr"/>
            <a:r>
              <a:rPr lang="en-US" sz="1600" dirty="0"/>
              <a:t>(½ bore)</a:t>
            </a:r>
          </a:p>
          <a:p>
            <a:pPr marL="285750" indent="-285750">
              <a:buFont typeface="Wingdings" panose="05000000000000000000" pitchFamily="2" charset="2"/>
              <a:buChar char="§"/>
            </a:pPr>
            <a:r>
              <a:rPr lang="en-US" sz="1600" dirty="0"/>
              <a:t>HTS: 82 </a:t>
            </a:r>
          </a:p>
          <a:p>
            <a:pPr marL="285750" indent="-285750">
              <a:buFont typeface="Wingdings" panose="05000000000000000000" pitchFamily="2" charset="2"/>
              <a:buChar char="§"/>
            </a:pPr>
            <a:r>
              <a:rPr lang="en-US" sz="1600" dirty="0"/>
              <a:t>LTS: 201</a:t>
            </a:r>
          </a:p>
          <a:p>
            <a:pPr>
              <a:spcBef>
                <a:spcPts val="600"/>
              </a:spcBef>
            </a:pPr>
            <a:r>
              <a:rPr lang="en-US" sz="1600" b="1" dirty="0"/>
              <a:t>Total: 283</a:t>
            </a:r>
          </a:p>
          <a:p>
            <a:pPr>
              <a:spcBef>
                <a:spcPts val="600"/>
              </a:spcBef>
            </a:pPr>
            <a:r>
              <a:rPr lang="en-US" sz="1600" dirty="0"/>
              <a:t>(increase from 80+182=262)</a:t>
            </a:r>
            <a:endParaRPr lang="en-US" sz="1600" b="1" dirty="0"/>
          </a:p>
        </p:txBody>
      </p:sp>
      <p:sp>
        <p:nvSpPr>
          <p:cNvPr id="17" name="Rectangle 2">
            <a:extLst>
              <a:ext uri="{FF2B5EF4-FFF2-40B4-BE49-F238E27FC236}">
                <a16:creationId xmlns:a16="http://schemas.microsoft.com/office/drawing/2014/main" id="{783DA903-56A7-497D-8965-78D1C9BE33BE}"/>
              </a:ext>
            </a:extLst>
          </p:cNvPr>
          <p:cNvSpPr txBox="1">
            <a:spLocks noChangeArrowheads="1"/>
          </p:cNvSpPr>
          <p:nvPr/>
        </p:nvSpPr>
        <p:spPr>
          <a:xfrm>
            <a:off x="3259666" y="30376"/>
            <a:ext cx="8865555" cy="1000432"/>
          </a:xfrm>
          <a:prstGeom prst="rect">
            <a:avLst/>
          </a:prstGeom>
          <a:solidFill>
            <a:schemeClr val="tx2"/>
          </a:solidFill>
          <a:effectLst>
            <a:outerShdw blurRad="50800" dist="38100" dir="2700000" algn="tl" rotWithShape="0">
              <a:srgbClr val="000000">
                <a:alpha val="43000"/>
              </a:srgbClr>
            </a:outerShdw>
          </a:effectLst>
        </p:spPr>
        <p:txBody>
          <a:bodyPr vert="horz" lIns="91440" tIns="45720" rIns="91440" bIns="45720" rtlCol="0" anchor="ctr">
            <a:noAutofit/>
          </a:bodyPr>
          <a:lstStyle>
            <a:lvl1pPr algn="ctr" defTabSz="342900" rtl="0" eaLnBrk="1" latinLnBrk="0" hangingPunct="1">
              <a:spcBef>
                <a:spcPct val="0"/>
              </a:spcBef>
              <a:buNone/>
              <a:defRPr sz="2100" kern="1200">
                <a:solidFill>
                  <a:schemeClr val="bg1"/>
                </a:solidFill>
                <a:latin typeface="+mj-lt"/>
                <a:ea typeface="+mj-ea"/>
                <a:cs typeface="+mj-cs"/>
              </a:defRPr>
            </a:lvl1pPr>
          </a:lstStyle>
          <a:p>
            <a:r>
              <a:rPr lang="en-US" altLang="en-US" sz="4000" dirty="0">
                <a:solidFill>
                  <a:srgbClr val="FFFF00"/>
                </a:solidFill>
              </a:rPr>
              <a:t>Design with More Space for Structure</a:t>
            </a:r>
            <a:br>
              <a:rPr lang="en-US" altLang="en-US" sz="4000" dirty="0">
                <a:solidFill>
                  <a:srgbClr val="FFFF00"/>
                </a:solidFill>
              </a:rPr>
            </a:br>
            <a:r>
              <a:rPr lang="en-US" altLang="en-US" sz="2600" dirty="0">
                <a:solidFill>
                  <a:srgbClr val="CCFF99"/>
                </a:solidFill>
              </a:rPr>
              <a:t>(to be iterated with mechanical analysis, may need  less)</a:t>
            </a:r>
          </a:p>
        </p:txBody>
      </p:sp>
      <p:pic>
        <p:nvPicPr>
          <p:cNvPr id="4" name="Picture 3">
            <a:extLst>
              <a:ext uri="{FF2B5EF4-FFF2-40B4-BE49-F238E27FC236}">
                <a16:creationId xmlns:a16="http://schemas.microsoft.com/office/drawing/2014/main" id="{C26D4619-1F22-4AEA-871B-2F48F2F0252E}"/>
              </a:ext>
            </a:extLst>
          </p:cNvPr>
          <p:cNvPicPr>
            <a:picLocks noChangeAspect="1"/>
          </p:cNvPicPr>
          <p:nvPr/>
        </p:nvPicPr>
        <p:blipFill rotWithShape="1">
          <a:blip r:embed="rId2"/>
          <a:srcRect t="5765" b="322"/>
          <a:stretch/>
        </p:blipFill>
        <p:spPr>
          <a:xfrm>
            <a:off x="8491845" y="1189463"/>
            <a:ext cx="3678682" cy="5029200"/>
          </a:xfrm>
          <a:prstGeom prst="rect">
            <a:avLst/>
          </a:prstGeom>
        </p:spPr>
      </p:pic>
      <p:pic>
        <p:nvPicPr>
          <p:cNvPr id="9" name="Picture 8">
            <a:extLst>
              <a:ext uri="{FF2B5EF4-FFF2-40B4-BE49-F238E27FC236}">
                <a16:creationId xmlns:a16="http://schemas.microsoft.com/office/drawing/2014/main" id="{EBCAFFF0-CC35-43F9-9153-6E0D2F447168}"/>
              </a:ext>
            </a:extLst>
          </p:cNvPr>
          <p:cNvPicPr>
            <a:picLocks noChangeAspect="1"/>
          </p:cNvPicPr>
          <p:nvPr/>
        </p:nvPicPr>
        <p:blipFill rotWithShape="1">
          <a:blip r:embed="rId3"/>
          <a:srcRect t="10231" r="832" b="1231"/>
          <a:stretch/>
        </p:blipFill>
        <p:spPr>
          <a:xfrm>
            <a:off x="72003" y="2474035"/>
            <a:ext cx="4338084" cy="3657600"/>
          </a:xfrm>
          <a:prstGeom prst="rect">
            <a:avLst/>
          </a:prstGeom>
        </p:spPr>
      </p:pic>
      <p:pic>
        <p:nvPicPr>
          <p:cNvPr id="6" name="Picture 5">
            <a:extLst>
              <a:ext uri="{FF2B5EF4-FFF2-40B4-BE49-F238E27FC236}">
                <a16:creationId xmlns:a16="http://schemas.microsoft.com/office/drawing/2014/main" id="{56BC1F09-4419-47B1-A81C-4C402FFEFFB6}"/>
              </a:ext>
            </a:extLst>
          </p:cNvPr>
          <p:cNvPicPr>
            <a:picLocks noChangeAspect="1"/>
          </p:cNvPicPr>
          <p:nvPr/>
        </p:nvPicPr>
        <p:blipFill>
          <a:blip r:embed="rId4"/>
          <a:stretch>
            <a:fillRect/>
          </a:stretch>
        </p:blipFill>
        <p:spPr>
          <a:xfrm>
            <a:off x="4410087" y="3661765"/>
            <a:ext cx="4081758" cy="2876633"/>
          </a:xfrm>
          <a:prstGeom prst="rect">
            <a:avLst/>
          </a:prstGeom>
        </p:spPr>
      </p:pic>
      <p:pic>
        <p:nvPicPr>
          <p:cNvPr id="7" name="Picture 6">
            <a:extLst>
              <a:ext uri="{FF2B5EF4-FFF2-40B4-BE49-F238E27FC236}">
                <a16:creationId xmlns:a16="http://schemas.microsoft.com/office/drawing/2014/main" id="{E41D3F85-3574-4F21-8996-92004BDC8496}"/>
              </a:ext>
            </a:extLst>
          </p:cNvPr>
          <p:cNvPicPr>
            <a:picLocks noChangeAspect="1"/>
          </p:cNvPicPr>
          <p:nvPr/>
        </p:nvPicPr>
        <p:blipFill>
          <a:blip r:embed="rId5"/>
          <a:stretch>
            <a:fillRect/>
          </a:stretch>
        </p:blipFill>
        <p:spPr>
          <a:xfrm>
            <a:off x="6076994" y="3729057"/>
            <a:ext cx="2667985" cy="822960"/>
          </a:xfrm>
          <a:prstGeom prst="rect">
            <a:avLst/>
          </a:prstGeom>
          <a:solidFill>
            <a:schemeClr val="bg1"/>
          </a:solidFill>
        </p:spPr>
      </p:pic>
      <p:sp>
        <p:nvSpPr>
          <p:cNvPr id="11" name="TextBox 10">
            <a:extLst>
              <a:ext uri="{FF2B5EF4-FFF2-40B4-BE49-F238E27FC236}">
                <a16:creationId xmlns:a16="http://schemas.microsoft.com/office/drawing/2014/main" id="{EA14FCE7-95BF-48ED-89E7-7DF3FBCE45DA}"/>
              </a:ext>
            </a:extLst>
          </p:cNvPr>
          <p:cNvSpPr txBox="1"/>
          <p:nvPr/>
        </p:nvSpPr>
        <p:spPr>
          <a:xfrm>
            <a:off x="81946" y="1286114"/>
            <a:ext cx="4663440" cy="646331"/>
          </a:xfrm>
          <a:prstGeom prst="rect">
            <a:avLst/>
          </a:prstGeom>
          <a:noFill/>
        </p:spPr>
        <p:txBody>
          <a:bodyPr wrap="square" rtlCol="0">
            <a:spAutoFit/>
          </a:bodyPr>
          <a:lstStyle/>
          <a:p>
            <a:r>
              <a:rPr lang="en-US" b="1" dirty="0">
                <a:solidFill>
                  <a:srgbClr val="FF0000"/>
                </a:solidFill>
              </a:rPr>
              <a:t>Only 8% increase in conductor for providing ~3-6 mm vertical and 6 mm horizontal space</a:t>
            </a:r>
          </a:p>
        </p:txBody>
      </p:sp>
      <p:pic>
        <p:nvPicPr>
          <p:cNvPr id="12" name="Picture 11">
            <a:extLst>
              <a:ext uri="{FF2B5EF4-FFF2-40B4-BE49-F238E27FC236}">
                <a16:creationId xmlns:a16="http://schemas.microsoft.com/office/drawing/2014/main" id="{D230C052-75DF-4D6E-885E-17156F02E99C}"/>
              </a:ext>
            </a:extLst>
          </p:cNvPr>
          <p:cNvPicPr>
            <a:picLocks noChangeAspect="1"/>
          </p:cNvPicPr>
          <p:nvPr/>
        </p:nvPicPr>
        <p:blipFill rotWithShape="1">
          <a:blip r:embed="rId6"/>
          <a:srcRect l="13618" t="16227" r="65203" b="793"/>
          <a:stretch/>
        </p:blipFill>
        <p:spPr>
          <a:xfrm>
            <a:off x="4597352" y="1186947"/>
            <a:ext cx="548640" cy="2643448"/>
          </a:xfrm>
          <a:prstGeom prst="rect">
            <a:avLst/>
          </a:prstGeom>
        </p:spPr>
      </p:pic>
      <p:pic>
        <p:nvPicPr>
          <p:cNvPr id="15" name="Picture 14">
            <a:extLst>
              <a:ext uri="{FF2B5EF4-FFF2-40B4-BE49-F238E27FC236}">
                <a16:creationId xmlns:a16="http://schemas.microsoft.com/office/drawing/2014/main" id="{72E8BD31-69D7-4B65-BAE7-B0663D4125DA}"/>
              </a:ext>
            </a:extLst>
          </p:cNvPr>
          <p:cNvPicPr>
            <a:picLocks noChangeAspect="1"/>
          </p:cNvPicPr>
          <p:nvPr/>
        </p:nvPicPr>
        <p:blipFill rotWithShape="1">
          <a:blip r:embed="rId7"/>
          <a:srcRect l="2536" t="3785" r="1005" b="-1082"/>
          <a:stretch/>
        </p:blipFill>
        <p:spPr>
          <a:xfrm>
            <a:off x="5272121" y="1186947"/>
            <a:ext cx="1728216" cy="2468880"/>
          </a:xfrm>
          <a:prstGeom prst="rect">
            <a:avLst/>
          </a:prstGeom>
        </p:spPr>
      </p:pic>
    </p:spTree>
    <p:extLst>
      <p:ext uri="{BB962C8B-B14F-4D97-AF65-F5344CB8AC3E}">
        <p14:creationId xmlns:p14="http://schemas.microsoft.com/office/powerpoint/2010/main" val="135701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3305174" y="76200"/>
            <a:ext cx="8810625" cy="978686"/>
          </a:xfrm>
        </p:spPr>
        <p:txBody>
          <a:bodyPr>
            <a:noAutofit/>
          </a:bodyPr>
          <a:lstStyle/>
          <a:p>
            <a:r>
              <a:rPr lang="en-US" altLang="en-US" sz="3600" dirty="0">
                <a:solidFill>
                  <a:srgbClr val="FFFF00"/>
                </a:solidFill>
              </a:rPr>
              <a:t>Work Ahead </a:t>
            </a:r>
            <a:br>
              <a:rPr lang="en-US" altLang="en-US" sz="3600" dirty="0">
                <a:solidFill>
                  <a:srgbClr val="FFFF00"/>
                </a:solidFill>
              </a:rPr>
            </a:br>
            <a:r>
              <a:rPr lang="en-US" altLang="en-US" sz="3600" dirty="0">
                <a:solidFill>
                  <a:srgbClr val="FFFF00"/>
                </a:solidFill>
              </a:rPr>
              <a:t>(priority mechanical design and analysis)</a:t>
            </a:r>
          </a:p>
        </p:txBody>
      </p:sp>
      <p:sp>
        <p:nvSpPr>
          <p:cNvPr id="6" name="TextBox 5">
            <a:extLst>
              <a:ext uri="{FF2B5EF4-FFF2-40B4-BE49-F238E27FC236}">
                <a16:creationId xmlns:a16="http://schemas.microsoft.com/office/drawing/2014/main" id="{57C37FDA-56BD-4D4A-BE60-EB1B7EB021B4}"/>
              </a:ext>
            </a:extLst>
          </p:cNvPr>
          <p:cNvSpPr txBox="1"/>
          <p:nvPr/>
        </p:nvSpPr>
        <p:spPr>
          <a:xfrm>
            <a:off x="157162" y="1213290"/>
            <a:ext cx="11877676" cy="5048305"/>
          </a:xfrm>
          <a:prstGeom prst="rect">
            <a:avLst/>
          </a:prstGeom>
          <a:noFill/>
        </p:spPr>
        <p:txBody>
          <a:bodyPr wrap="square" rtlCol="0">
            <a:spAutoFit/>
          </a:bodyPr>
          <a:lstStyle/>
          <a:p>
            <a:pPr marL="457200" indent="-457200" algn="just">
              <a:lnSpc>
                <a:spcPts val="3600"/>
              </a:lnSpc>
              <a:spcBef>
                <a:spcPts val="600"/>
              </a:spcBef>
              <a:buFont typeface="Wingdings" panose="05000000000000000000" pitchFamily="2" charset="2"/>
              <a:buChar char="Ø"/>
            </a:pPr>
            <a:r>
              <a:rPr lang="en-US" sz="2400" b="1" dirty="0">
                <a:latin typeface="Arial" panose="020B0604020202020204" pitchFamily="34" charset="0"/>
                <a:cs typeface="Arial" panose="020B0604020202020204" pitchFamily="34" charset="0"/>
              </a:rPr>
              <a:t>M</a:t>
            </a:r>
            <a:r>
              <a:rPr lang="en-US" sz="2400" b="1" dirty="0">
                <a:effectLst/>
                <a:latin typeface="Arial" panose="020B0604020202020204" pitchFamily="34" charset="0"/>
                <a:cs typeface="Arial" panose="020B0604020202020204" pitchFamily="34" charset="0"/>
              </a:rPr>
              <a:t>echanical analysis of the 20 T HTS/LTS hybrid design (work just started).</a:t>
            </a:r>
          </a:p>
          <a:p>
            <a:pPr marL="457200" indent="-457200" algn="just">
              <a:lnSpc>
                <a:spcPts val="3600"/>
              </a:lnSpc>
              <a:spcBef>
                <a:spcPts val="600"/>
              </a:spcBef>
              <a:buFont typeface="Wingdings" panose="05000000000000000000" pitchFamily="2" charset="2"/>
              <a:buChar char="Ø"/>
            </a:pPr>
            <a:r>
              <a:rPr lang="en-US" sz="2400" b="1" dirty="0">
                <a:latin typeface="Arial" panose="020B0604020202020204" pitchFamily="34" charset="0"/>
                <a:cs typeface="Arial" panose="020B0604020202020204" pitchFamily="34" charset="0"/>
              </a:rPr>
              <a:t>Provide feedback to magnetic design for the space needed for the structure between layers and within layer. Iterate magnetic and mechanical designs.</a:t>
            </a:r>
          </a:p>
          <a:p>
            <a:pPr marL="457200" indent="-457200" algn="just">
              <a:lnSpc>
                <a:spcPts val="3600"/>
              </a:lnSpc>
              <a:spcBef>
                <a:spcPts val="600"/>
              </a:spcBef>
              <a:buFont typeface="Wingdings" panose="05000000000000000000" pitchFamily="2" charset="2"/>
              <a:buChar char="Ø"/>
            </a:pPr>
            <a:r>
              <a:rPr lang="en-US" sz="2400" b="1" dirty="0">
                <a:latin typeface="Arial" panose="020B0604020202020204" pitchFamily="34" charset="0"/>
                <a:cs typeface="Arial" panose="020B0604020202020204" pitchFamily="34" charset="0"/>
              </a:rPr>
              <a:t>Develop concepts for assembling the magnet.</a:t>
            </a:r>
          </a:p>
          <a:p>
            <a:pPr marL="457200" indent="-457200" algn="just">
              <a:lnSpc>
                <a:spcPts val="3600"/>
              </a:lnSpc>
              <a:spcBef>
                <a:spcPts val="600"/>
              </a:spcBef>
              <a:buFont typeface="Wingdings" panose="05000000000000000000" pitchFamily="2" charset="2"/>
              <a:buChar char="Ø"/>
            </a:pPr>
            <a:r>
              <a:rPr lang="en-US" sz="2400" b="1" dirty="0">
                <a:latin typeface="Arial" panose="020B0604020202020204" pitchFamily="34" charset="0"/>
                <a:cs typeface="Arial" panose="020B0604020202020204" pitchFamily="34" charset="0"/>
              </a:rPr>
              <a:t>Perform 3-d magnetic and mechanical analysis</a:t>
            </a:r>
            <a:r>
              <a:rPr lang="en-US" sz="2400" b="1" dirty="0">
                <a:effectLst/>
                <a:latin typeface="Arial" panose="020B0604020202020204" pitchFamily="34" charset="0"/>
                <a:cs typeface="Arial" panose="020B0604020202020204" pitchFamily="34" charset="0"/>
              </a:rPr>
              <a:t> for a 20 T design.</a:t>
            </a:r>
            <a:endParaRPr lang="en-US" sz="2400" b="1" dirty="0">
              <a:latin typeface="Arial" panose="020B0604020202020204" pitchFamily="34" charset="0"/>
              <a:cs typeface="Arial" panose="020B0604020202020204" pitchFamily="34" charset="0"/>
            </a:endParaRPr>
          </a:p>
          <a:p>
            <a:pPr marL="457200" indent="-457200" algn="just">
              <a:lnSpc>
                <a:spcPts val="3600"/>
              </a:lnSpc>
              <a:spcBef>
                <a:spcPts val="600"/>
              </a:spcBef>
              <a:buFont typeface="Wingdings" panose="05000000000000000000" pitchFamily="2" charset="2"/>
              <a:buChar char="Ø"/>
            </a:pPr>
            <a:r>
              <a:rPr lang="en-US" sz="2400" b="1" dirty="0">
                <a:latin typeface="Arial" panose="020B0604020202020204" pitchFamily="34" charset="0"/>
                <a:cs typeface="Arial" panose="020B0604020202020204" pitchFamily="34" charset="0"/>
              </a:rPr>
              <a:t>Perform refined mechanical analysis for practical 3-d structures.</a:t>
            </a:r>
          </a:p>
          <a:p>
            <a:pPr marL="457200" indent="-457200" algn="just">
              <a:lnSpc>
                <a:spcPts val="3400"/>
              </a:lnSpc>
              <a:spcBef>
                <a:spcPts val="600"/>
              </a:spcBef>
              <a:buFont typeface="Wingdings" panose="05000000000000000000" pitchFamily="2" charset="2"/>
              <a:buChar char="Ø"/>
            </a:pPr>
            <a:r>
              <a:rPr lang="en-US" sz="2400" b="1" dirty="0">
                <a:latin typeface="Arial" panose="020B0604020202020204" pitchFamily="34" charset="0"/>
                <a:cs typeface="Arial" panose="020B0604020202020204" pitchFamily="34" charset="0"/>
              </a:rPr>
              <a:t>Several common coil dipoles with main coils have been built and tested. However, none have been built with the pole coils necessary for the field quality. Build pole coils and demonstrate them in a proof-of-principle magnet.</a:t>
            </a:r>
          </a:p>
          <a:p>
            <a:pPr marL="457200" indent="-457200" algn="just">
              <a:lnSpc>
                <a:spcPts val="3600"/>
              </a:lnSpc>
              <a:spcBef>
                <a:spcPts val="600"/>
              </a:spcBef>
              <a:buFont typeface="Wingdings" panose="05000000000000000000" pitchFamily="2" charset="2"/>
              <a:buChar char="Ø"/>
            </a:pPr>
            <a:r>
              <a:rPr lang="en-US" sz="2400" b="1" dirty="0">
                <a:effectLst/>
                <a:latin typeface="Arial" panose="020B0604020202020204" pitchFamily="34" charset="0"/>
                <a:cs typeface="Arial" panose="020B0604020202020204" pitchFamily="34" charset="0"/>
              </a:rPr>
              <a:t>Perform cost estimates of R&amp;D dipoles and for </a:t>
            </a:r>
            <a:r>
              <a:rPr lang="en-US" sz="2400" b="1" dirty="0">
                <a:latin typeface="Arial" panose="020B0604020202020204" pitchFamily="34" charset="0"/>
                <a:cs typeface="Arial" panose="020B0604020202020204" pitchFamily="34" charset="0"/>
              </a:rPr>
              <a:t>large scale series production.</a:t>
            </a:r>
            <a:endParaRPr lang="en-US" sz="2400" dirty="0">
              <a:effectLst/>
              <a:latin typeface="Arial" panose="020B0604020202020204" pitchFamily="34" charset="0"/>
            </a:endParaRPr>
          </a:p>
        </p:txBody>
      </p:sp>
    </p:spTree>
    <p:extLst>
      <p:ext uri="{BB962C8B-B14F-4D97-AF65-F5344CB8AC3E}">
        <p14:creationId xmlns:p14="http://schemas.microsoft.com/office/powerpoint/2010/main" val="3048831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3921955" y="76199"/>
            <a:ext cx="8270045" cy="1000125"/>
          </a:xfrm>
        </p:spPr>
        <p:txBody>
          <a:bodyPr>
            <a:noAutofit/>
          </a:bodyPr>
          <a:lstStyle/>
          <a:p>
            <a:r>
              <a:rPr lang="en-US" altLang="en-US" sz="3600" dirty="0">
                <a:solidFill>
                  <a:srgbClr val="FFFF00"/>
                </a:solidFill>
              </a:rPr>
              <a:t>Key Benefits of the Common Coil Design for HTS/LTS High Field Hybrid Dipoles</a:t>
            </a:r>
          </a:p>
        </p:txBody>
      </p:sp>
      <p:pic>
        <p:nvPicPr>
          <p:cNvPr id="3" name="Picture 2">
            <a:extLst>
              <a:ext uri="{FF2B5EF4-FFF2-40B4-BE49-F238E27FC236}">
                <a16:creationId xmlns:a16="http://schemas.microsoft.com/office/drawing/2014/main" id="{29AB6543-5813-4667-9313-95A8CF8CF1A6}"/>
              </a:ext>
            </a:extLst>
          </p:cNvPr>
          <p:cNvPicPr>
            <a:picLocks noChangeAspect="1"/>
          </p:cNvPicPr>
          <p:nvPr/>
        </p:nvPicPr>
        <p:blipFill>
          <a:blip r:embed="rId2"/>
          <a:stretch>
            <a:fillRect/>
          </a:stretch>
        </p:blipFill>
        <p:spPr>
          <a:xfrm>
            <a:off x="161946" y="1173826"/>
            <a:ext cx="3200400" cy="2408329"/>
          </a:xfrm>
          <a:prstGeom prst="rect">
            <a:avLst/>
          </a:prstGeom>
        </p:spPr>
      </p:pic>
      <p:grpSp>
        <p:nvGrpSpPr>
          <p:cNvPr id="18" name="Group 13">
            <a:extLst>
              <a:ext uri="{FF2B5EF4-FFF2-40B4-BE49-F238E27FC236}">
                <a16:creationId xmlns:a16="http://schemas.microsoft.com/office/drawing/2014/main" id="{6B7B95CE-11AA-4FC7-ADC2-DAA87705E80F}"/>
              </a:ext>
            </a:extLst>
          </p:cNvPr>
          <p:cNvGrpSpPr>
            <a:grpSpLocks noChangeAspect="1"/>
          </p:cNvGrpSpPr>
          <p:nvPr/>
        </p:nvGrpSpPr>
        <p:grpSpPr bwMode="auto">
          <a:xfrm rot="60000">
            <a:off x="140371" y="3716727"/>
            <a:ext cx="3200400" cy="2500315"/>
            <a:chOff x="960" y="3120"/>
            <a:chExt cx="1536" cy="1200"/>
          </a:xfrm>
        </p:grpSpPr>
        <p:pic>
          <p:nvPicPr>
            <p:cNvPr id="19" name="Picture 14" descr="I:\cc1.GIF">
              <a:extLst>
                <a:ext uri="{FF2B5EF4-FFF2-40B4-BE49-F238E27FC236}">
                  <a16:creationId xmlns:a16="http://schemas.microsoft.com/office/drawing/2014/main" id="{7074EDEB-3596-4AF4-B8F0-B6C8CAD90F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 y="3155"/>
              <a:ext cx="1359" cy="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AutoShape 15">
              <a:extLst>
                <a:ext uri="{FF2B5EF4-FFF2-40B4-BE49-F238E27FC236}">
                  <a16:creationId xmlns:a16="http://schemas.microsoft.com/office/drawing/2014/main" id="{2E556AAE-1CFF-4E65-8E87-40021067693D}"/>
                </a:ext>
              </a:extLst>
            </p:cNvPr>
            <p:cNvSpPr>
              <a:spLocks noChangeArrowheads="1"/>
            </p:cNvSpPr>
            <p:nvPr/>
          </p:nvSpPr>
          <p:spPr bwMode="auto">
            <a:xfrm rot="-10320000">
              <a:off x="1056" y="3840"/>
              <a:ext cx="240" cy="96"/>
            </a:xfrm>
            <a:prstGeom prst="rightArrow">
              <a:avLst>
                <a:gd name="adj1" fmla="val 50000"/>
                <a:gd name="adj2" fmla="val 62500"/>
              </a:avLst>
            </a:prstGeom>
            <a:solidFill>
              <a:srgbClr val="FF99CC"/>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endParaRPr lang="en-US" altLang="en-US" sz="1800"/>
            </a:p>
          </p:txBody>
        </p:sp>
        <p:sp>
          <p:nvSpPr>
            <p:cNvPr id="21" name="AutoShape 16">
              <a:extLst>
                <a:ext uri="{FF2B5EF4-FFF2-40B4-BE49-F238E27FC236}">
                  <a16:creationId xmlns:a16="http://schemas.microsoft.com/office/drawing/2014/main" id="{960FAB09-2CB3-46FB-B13B-D28DAD2DFF55}"/>
                </a:ext>
              </a:extLst>
            </p:cNvPr>
            <p:cNvSpPr>
              <a:spLocks noChangeArrowheads="1"/>
            </p:cNvSpPr>
            <p:nvPr/>
          </p:nvSpPr>
          <p:spPr bwMode="auto">
            <a:xfrm rot="480000">
              <a:off x="1584" y="3792"/>
              <a:ext cx="240" cy="96"/>
            </a:xfrm>
            <a:prstGeom prst="rightArrow">
              <a:avLst>
                <a:gd name="adj1" fmla="val 50000"/>
                <a:gd name="adj2" fmla="val 62500"/>
              </a:avLst>
            </a:prstGeom>
            <a:solidFill>
              <a:srgbClr val="00FF00"/>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endParaRPr lang="en-US" altLang="en-US" sz="1800"/>
            </a:p>
          </p:txBody>
        </p:sp>
        <p:sp>
          <p:nvSpPr>
            <p:cNvPr id="22" name="AutoShape 17">
              <a:extLst>
                <a:ext uri="{FF2B5EF4-FFF2-40B4-BE49-F238E27FC236}">
                  <a16:creationId xmlns:a16="http://schemas.microsoft.com/office/drawing/2014/main" id="{F4338E44-7FA2-4830-9E8B-2DDC98B5C346}"/>
                </a:ext>
              </a:extLst>
            </p:cNvPr>
            <p:cNvSpPr>
              <a:spLocks noChangeArrowheads="1"/>
            </p:cNvSpPr>
            <p:nvPr/>
          </p:nvSpPr>
          <p:spPr bwMode="auto">
            <a:xfrm rot="-10320000">
              <a:off x="1536" y="3120"/>
              <a:ext cx="240" cy="96"/>
            </a:xfrm>
            <a:prstGeom prst="rightArrow">
              <a:avLst>
                <a:gd name="adj1" fmla="val 50000"/>
                <a:gd name="adj2" fmla="val 62500"/>
              </a:avLst>
            </a:prstGeom>
            <a:solidFill>
              <a:srgbClr val="FF99CC"/>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endParaRPr lang="en-US" altLang="en-US" sz="1800"/>
            </a:p>
          </p:txBody>
        </p:sp>
        <p:sp>
          <p:nvSpPr>
            <p:cNvPr id="23" name="AutoShape 18">
              <a:extLst>
                <a:ext uri="{FF2B5EF4-FFF2-40B4-BE49-F238E27FC236}">
                  <a16:creationId xmlns:a16="http://schemas.microsoft.com/office/drawing/2014/main" id="{160F8705-2EA3-44CE-B400-1724F8E01F35}"/>
                </a:ext>
              </a:extLst>
            </p:cNvPr>
            <p:cNvSpPr>
              <a:spLocks noChangeArrowheads="1"/>
            </p:cNvSpPr>
            <p:nvPr/>
          </p:nvSpPr>
          <p:spPr bwMode="auto">
            <a:xfrm rot="480000">
              <a:off x="2256" y="3216"/>
              <a:ext cx="240" cy="96"/>
            </a:xfrm>
            <a:prstGeom prst="rightArrow">
              <a:avLst>
                <a:gd name="adj1" fmla="val 50000"/>
                <a:gd name="adj2" fmla="val 62500"/>
              </a:avLst>
            </a:prstGeom>
            <a:solidFill>
              <a:srgbClr val="00FF00"/>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endParaRPr lang="en-US" altLang="en-US" sz="1800"/>
            </a:p>
          </p:txBody>
        </p:sp>
        <p:sp>
          <p:nvSpPr>
            <p:cNvPr id="24" name="AutoShape 19">
              <a:extLst>
                <a:ext uri="{FF2B5EF4-FFF2-40B4-BE49-F238E27FC236}">
                  <a16:creationId xmlns:a16="http://schemas.microsoft.com/office/drawing/2014/main" id="{A9137D81-EF4A-4640-B1F9-4E5761BC1E65}"/>
                </a:ext>
              </a:extLst>
            </p:cNvPr>
            <p:cNvSpPr>
              <a:spLocks noChangeArrowheads="1"/>
            </p:cNvSpPr>
            <p:nvPr/>
          </p:nvSpPr>
          <p:spPr bwMode="auto">
            <a:xfrm rot="480000">
              <a:off x="2256" y="3696"/>
              <a:ext cx="240" cy="96"/>
            </a:xfrm>
            <a:prstGeom prst="rightArrow">
              <a:avLst>
                <a:gd name="adj1" fmla="val 50000"/>
                <a:gd name="adj2" fmla="val 62500"/>
              </a:avLst>
            </a:prstGeom>
            <a:solidFill>
              <a:srgbClr val="00FF00"/>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endParaRPr lang="en-US" altLang="en-US" sz="1800"/>
            </a:p>
          </p:txBody>
        </p:sp>
      </p:grpSp>
      <p:grpSp>
        <p:nvGrpSpPr>
          <p:cNvPr id="25" name="Group 24">
            <a:extLst>
              <a:ext uri="{FF2B5EF4-FFF2-40B4-BE49-F238E27FC236}">
                <a16:creationId xmlns:a16="http://schemas.microsoft.com/office/drawing/2014/main" id="{5078E944-B2D7-473C-8FBA-B611F1B965D9}"/>
              </a:ext>
            </a:extLst>
          </p:cNvPr>
          <p:cNvGrpSpPr>
            <a:grpSpLocks noChangeAspect="1"/>
          </p:cNvGrpSpPr>
          <p:nvPr/>
        </p:nvGrpSpPr>
        <p:grpSpPr>
          <a:xfrm>
            <a:off x="10191299" y="1214167"/>
            <a:ext cx="1761889" cy="3017520"/>
            <a:chOff x="57519" y="1306917"/>
            <a:chExt cx="2616140" cy="4480560"/>
          </a:xfrm>
        </p:grpSpPr>
        <p:pic>
          <p:nvPicPr>
            <p:cNvPr id="26" name="Picture 25">
              <a:extLst>
                <a:ext uri="{FF2B5EF4-FFF2-40B4-BE49-F238E27FC236}">
                  <a16:creationId xmlns:a16="http://schemas.microsoft.com/office/drawing/2014/main" id="{F4E892E5-CBA0-441A-8FC4-501248901CF2}"/>
                </a:ext>
              </a:extLst>
            </p:cNvPr>
            <p:cNvPicPr>
              <a:picLocks noChangeAspect="1"/>
            </p:cNvPicPr>
            <p:nvPr/>
          </p:nvPicPr>
          <p:blipFill rotWithShape="1">
            <a:blip r:embed="rId4"/>
            <a:srcRect l="1" r="15042"/>
            <a:stretch/>
          </p:blipFill>
          <p:spPr>
            <a:xfrm>
              <a:off x="57519" y="1306917"/>
              <a:ext cx="2573940" cy="4480560"/>
            </a:xfrm>
            <a:prstGeom prst="rect">
              <a:avLst/>
            </a:prstGeom>
          </p:spPr>
        </p:pic>
        <p:grpSp>
          <p:nvGrpSpPr>
            <p:cNvPr id="27" name="Group 26">
              <a:extLst>
                <a:ext uri="{FF2B5EF4-FFF2-40B4-BE49-F238E27FC236}">
                  <a16:creationId xmlns:a16="http://schemas.microsoft.com/office/drawing/2014/main" id="{07D0AF9E-192D-4463-9798-6E8C0F516F8B}"/>
                </a:ext>
              </a:extLst>
            </p:cNvPr>
            <p:cNvGrpSpPr/>
            <p:nvPr/>
          </p:nvGrpSpPr>
          <p:grpSpPr>
            <a:xfrm>
              <a:off x="60463" y="1764542"/>
              <a:ext cx="2613196" cy="2639452"/>
              <a:chOff x="60463" y="1764542"/>
              <a:chExt cx="2613196" cy="2639452"/>
            </a:xfrm>
          </p:grpSpPr>
          <p:sp>
            <p:nvSpPr>
              <p:cNvPr id="28" name="TextBox 27">
                <a:extLst>
                  <a:ext uri="{FF2B5EF4-FFF2-40B4-BE49-F238E27FC236}">
                    <a16:creationId xmlns:a16="http://schemas.microsoft.com/office/drawing/2014/main" id="{54700F3F-0106-4E36-91C6-B1A2A37B3E24}"/>
                  </a:ext>
                </a:extLst>
              </p:cNvPr>
              <p:cNvSpPr txBox="1"/>
              <p:nvPr/>
            </p:nvSpPr>
            <p:spPr>
              <a:xfrm>
                <a:off x="145232" y="2826298"/>
                <a:ext cx="290464" cy="307777"/>
              </a:xfrm>
              <a:prstGeom prst="rect">
                <a:avLst/>
              </a:prstGeom>
              <a:noFill/>
            </p:spPr>
            <p:txBody>
              <a:bodyPr wrap="none" rtlCol="0">
                <a:spAutoFit/>
              </a:bodyPr>
              <a:lstStyle/>
              <a:p>
                <a:r>
                  <a:rPr lang="en-US" sz="1400" b="1" dirty="0"/>
                  <a:t>1</a:t>
                </a:r>
              </a:p>
            </p:txBody>
          </p:sp>
          <p:sp>
            <p:nvSpPr>
              <p:cNvPr id="29" name="TextBox 28">
                <a:extLst>
                  <a:ext uri="{FF2B5EF4-FFF2-40B4-BE49-F238E27FC236}">
                    <a16:creationId xmlns:a16="http://schemas.microsoft.com/office/drawing/2014/main" id="{95B9D64C-BB99-434D-9271-07258C48E1EE}"/>
                  </a:ext>
                </a:extLst>
              </p:cNvPr>
              <p:cNvSpPr txBox="1"/>
              <p:nvPr/>
            </p:nvSpPr>
            <p:spPr>
              <a:xfrm>
                <a:off x="60463" y="4096217"/>
                <a:ext cx="290464" cy="307777"/>
              </a:xfrm>
              <a:prstGeom prst="rect">
                <a:avLst/>
              </a:prstGeom>
              <a:noFill/>
            </p:spPr>
            <p:txBody>
              <a:bodyPr wrap="none" rtlCol="0">
                <a:spAutoFit/>
              </a:bodyPr>
              <a:lstStyle/>
              <a:p>
                <a:r>
                  <a:rPr lang="en-US" sz="1400" b="1" dirty="0"/>
                  <a:t>2</a:t>
                </a:r>
              </a:p>
            </p:txBody>
          </p:sp>
          <p:sp>
            <p:nvSpPr>
              <p:cNvPr id="30" name="TextBox 29">
                <a:extLst>
                  <a:ext uri="{FF2B5EF4-FFF2-40B4-BE49-F238E27FC236}">
                    <a16:creationId xmlns:a16="http://schemas.microsoft.com/office/drawing/2014/main" id="{A8AFB164-B1DD-4AFB-95AE-263FEB5EF436}"/>
                  </a:ext>
                </a:extLst>
              </p:cNvPr>
              <p:cNvSpPr txBox="1"/>
              <p:nvPr/>
            </p:nvSpPr>
            <p:spPr>
              <a:xfrm>
                <a:off x="402103" y="3075013"/>
                <a:ext cx="290464" cy="307777"/>
              </a:xfrm>
              <a:prstGeom prst="rect">
                <a:avLst/>
              </a:prstGeom>
              <a:noFill/>
            </p:spPr>
            <p:txBody>
              <a:bodyPr wrap="none" rtlCol="0">
                <a:spAutoFit/>
              </a:bodyPr>
              <a:lstStyle/>
              <a:p>
                <a:r>
                  <a:rPr lang="en-US" sz="1400" b="1" dirty="0"/>
                  <a:t>3</a:t>
                </a:r>
              </a:p>
            </p:txBody>
          </p:sp>
          <p:sp>
            <p:nvSpPr>
              <p:cNvPr id="31" name="TextBox 30">
                <a:extLst>
                  <a:ext uri="{FF2B5EF4-FFF2-40B4-BE49-F238E27FC236}">
                    <a16:creationId xmlns:a16="http://schemas.microsoft.com/office/drawing/2014/main" id="{EF1D7638-2D79-4D4D-966C-C6493B35777C}"/>
                  </a:ext>
                </a:extLst>
              </p:cNvPr>
              <p:cNvSpPr txBox="1"/>
              <p:nvPr/>
            </p:nvSpPr>
            <p:spPr>
              <a:xfrm>
                <a:off x="386164" y="3878978"/>
                <a:ext cx="290464" cy="307777"/>
              </a:xfrm>
              <a:prstGeom prst="rect">
                <a:avLst/>
              </a:prstGeom>
              <a:noFill/>
            </p:spPr>
            <p:txBody>
              <a:bodyPr wrap="none" rtlCol="0">
                <a:spAutoFit/>
              </a:bodyPr>
              <a:lstStyle/>
              <a:p>
                <a:r>
                  <a:rPr lang="en-US" sz="1400" b="1" dirty="0"/>
                  <a:t>4</a:t>
                </a:r>
              </a:p>
            </p:txBody>
          </p:sp>
          <p:sp>
            <p:nvSpPr>
              <p:cNvPr id="32" name="TextBox 31">
                <a:extLst>
                  <a:ext uri="{FF2B5EF4-FFF2-40B4-BE49-F238E27FC236}">
                    <a16:creationId xmlns:a16="http://schemas.microsoft.com/office/drawing/2014/main" id="{04902765-3BB4-4EDF-9E1B-96E98E6E223E}"/>
                  </a:ext>
                </a:extLst>
              </p:cNvPr>
              <p:cNvSpPr txBox="1"/>
              <p:nvPr/>
            </p:nvSpPr>
            <p:spPr>
              <a:xfrm>
                <a:off x="2277397" y="1764543"/>
                <a:ext cx="396262" cy="307777"/>
              </a:xfrm>
              <a:prstGeom prst="rect">
                <a:avLst/>
              </a:prstGeom>
              <a:noFill/>
            </p:spPr>
            <p:txBody>
              <a:bodyPr wrap="none" rtlCol="0">
                <a:spAutoFit/>
              </a:bodyPr>
              <a:lstStyle/>
              <a:p>
                <a:r>
                  <a:rPr lang="en-US" sz="1400" b="1" dirty="0"/>
                  <a:t>12</a:t>
                </a:r>
              </a:p>
            </p:txBody>
          </p:sp>
          <p:sp>
            <p:nvSpPr>
              <p:cNvPr id="33" name="TextBox 32">
                <a:extLst>
                  <a:ext uri="{FF2B5EF4-FFF2-40B4-BE49-F238E27FC236}">
                    <a16:creationId xmlns:a16="http://schemas.microsoft.com/office/drawing/2014/main" id="{4E339A61-24C9-4592-B1B3-9038DC6B8937}"/>
                  </a:ext>
                </a:extLst>
              </p:cNvPr>
              <p:cNvSpPr txBox="1"/>
              <p:nvPr/>
            </p:nvSpPr>
            <p:spPr>
              <a:xfrm>
                <a:off x="835731" y="1764542"/>
                <a:ext cx="290464" cy="307777"/>
              </a:xfrm>
              <a:prstGeom prst="rect">
                <a:avLst/>
              </a:prstGeom>
              <a:noFill/>
            </p:spPr>
            <p:txBody>
              <a:bodyPr wrap="none" rtlCol="0">
                <a:spAutoFit/>
              </a:bodyPr>
              <a:lstStyle/>
              <a:p>
                <a:r>
                  <a:rPr lang="en-US" sz="1400" b="1" dirty="0"/>
                  <a:t>6</a:t>
                </a:r>
              </a:p>
            </p:txBody>
          </p:sp>
          <p:sp>
            <p:nvSpPr>
              <p:cNvPr id="34" name="TextBox 33">
                <a:extLst>
                  <a:ext uri="{FF2B5EF4-FFF2-40B4-BE49-F238E27FC236}">
                    <a16:creationId xmlns:a16="http://schemas.microsoft.com/office/drawing/2014/main" id="{349ACD27-7A46-4FAA-86D7-5562DACDCF8D}"/>
                  </a:ext>
                </a:extLst>
              </p:cNvPr>
              <p:cNvSpPr txBox="1"/>
              <p:nvPr/>
            </p:nvSpPr>
            <p:spPr>
              <a:xfrm>
                <a:off x="896894" y="3984967"/>
                <a:ext cx="105798" cy="215444"/>
              </a:xfrm>
              <a:prstGeom prst="rect">
                <a:avLst/>
              </a:prstGeom>
              <a:solidFill>
                <a:schemeClr val="bg1"/>
              </a:solidFill>
            </p:spPr>
            <p:txBody>
              <a:bodyPr wrap="none" lIns="0" tIns="0" rIns="0" bIns="0" rtlCol="0">
                <a:spAutoFit/>
              </a:bodyPr>
              <a:lstStyle/>
              <a:p>
                <a:r>
                  <a:rPr lang="en-US" sz="1400" b="1" dirty="0"/>
                  <a:t>5</a:t>
                </a:r>
              </a:p>
            </p:txBody>
          </p:sp>
          <p:sp>
            <p:nvSpPr>
              <p:cNvPr id="35" name="TextBox 34">
                <a:extLst>
                  <a:ext uri="{FF2B5EF4-FFF2-40B4-BE49-F238E27FC236}">
                    <a16:creationId xmlns:a16="http://schemas.microsoft.com/office/drawing/2014/main" id="{2F0D2FE7-A36E-405C-B57B-789D0355BC88}"/>
                  </a:ext>
                </a:extLst>
              </p:cNvPr>
              <p:cNvSpPr txBox="1"/>
              <p:nvPr/>
            </p:nvSpPr>
            <p:spPr>
              <a:xfrm>
                <a:off x="1326441" y="1792672"/>
                <a:ext cx="290464" cy="307777"/>
              </a:xfrm>
              <a:prstGeom prst="rect">
                <a:avLst/>
              </a:prstGeom>
              <a:noFill/>
            </p:spPr>
            <p:txBody>
              <a:bodyPr wrap="none" rtlCol="0">
                <a:spAutoFit/>
              </a:bodyPr>
              <a:lstStyle/>
              <a:p>
                <a:r>
                  <a:rPr lang="en-US" sz="1400" b="1" dirty="0"/>
                  <a:t>7</a:t>
                </a:r>
              </a:p>
            </p:txBody>
          </p:sp>
          <p:sp>
            <p:nvSpPr>
              <p:cNvPr id="36" name="TextBox 35">
                <a:extLst>
                  <a:ext uri="{FF2B5EF4-FFF2-40B4-BE49-F238E27FC236}">
                    <a16:creationId xmlns:a16="http://schemas.microsoft.com/office/drawing/2014/main" id="{6DC91489-9C23-42F6-BCBA-A7B247FA6379}"/>
                  </a:ext>
                </a:extLst>
              </p:cNvPr>
              <p:cNvSpPr txBox="1"/>
              <p:nvPr/>
            </p:nvSpPr>
            <p:spPr>
              <a:xfrm>
                <a:off x="1377150" y="3955885"/>
                <a:ext cx="105798" cy="215444"/>
              </a:xfrm>
              <a:prstGeom prst="rect">
                <a:avLst/>
              </a:prstGeom>
              <a:solidFill>
                <a:schemeClr val="bg1"/>
              </a:solidFill>
            </p:spPr>
            <p:txBody>
              <a:bodyPr wrap="none" lIns="0" tIns="0" rIns="0" bIns="0" rtlCol="0">
                <a:spAutoFit/>
              </a:bodyPr>
              <a:lstStyle/>
              <a:p>
                <a:r>
                  <a:rPr lang="en-US" sz="1400" b="1" dirty="0"/>
                  <a:t>7</a:t>
                </a:r>
              </a:p>
            </p:txBody>
          </p:sp>
          <p:sp>
            <p:nvSpPr>
              <p:cNvPr id="37" name="TextBox 36">
                <a:extLst>
                  <a:ext uri="{FF2B5EF4-FFF2-40B4-BE49-F238E27FC236}">
                    <a16:creationId xmlns:a16="http://schemas.microsoft.com/office/drawing/2014/main" id="{50EE1E8C-71C1-4478-9748-CEF50092AF57}"/>
                  </a:ext>
                </a:extLst>
              </p:cNvPr>
              <p:cNvSpPr txBox="1"/>
              <p:nvPr/>
            </p:nvSpPr>
            <p:spPr>
              <a:xfrm>
                <a:off x="1939058" y="3955885"/>
                <a:ext cx="105798" cy="215444"/>
              </a:xfrm>
              <a:prstGeom prst="rect">
                <a:avLst/>
              </a:prstGeom>
              <a:solidFill>
                <a:schemeClr val="bg1"/>
              </a:solidFill>
            </p:spPr>
            <p:txBody>
              <a:bodyPr wrap="none" lIns="0" tIns="0" rIns="0" bIns="0" rtlCol="0">
                <a:spAutoFit/>
              </a:bodyPr>
              <a:lstStyle/>
              <a:p>
                <a:r>
                  <a:rPr lang="en-US" sz="1400" b="1" dirty="0"/>
                  <a:t>9</a:t>
                </a:r>
              </a:p>
            </p:txBody>
          </p:sp>
          <p:sp>
            <p:nvSpPr>
              <p:cNvPr id="38" name="TextBox 37">
                <a:extLst>
                  <a:ext uri="{FF2B5EF4-FFF2-40B4-BE49-F238E27FC236}">
                    <a16:creationId xmlns:a16="http://schemas.microsoft.com/office/drawing/2014/main" id="{33F3C34F-25C2-4686-B59C-DF6F8D2648B9}"/>
                  </a:ext>
                </a:extLst>
              </p:cNvPr>
              <p:cNvSpPr txBox="1"/>
              <p:nvPr/>
            </p:nvSpPr>
            <p:spPr>
              <a:xfrm>
                <a:off x="2293195" y="3955885"/>
                <a:ext cx="208327" cy="215444"/>
              </a:xfrm>
              <a:prstGeom prst="rect">
                <a:avLst/>
              </a:prstGeom>
              <a:solidFill>
                <a:schemeClr val="bg1"/>
              </a:solidFill>
            </p:spPr>
            <p:txBody>
              <a:bodyPr wrap="none" lIns="0" tIns="0" rIns="0" bIns="0" rtlCol="0">
                <a:spAutoFit/>
              </a:bodyPr>
              <a:lstStyle/>
              <a:p>
                <a:r>
                  <a:rPr lang="en-US" sz="1400" b="1" dirty="0"/>
                  <a:t>11</a:t>
                </a:r>
              </a:p>
            </p:txBody>
          </p:sp>
          <p:sp>
            <p:nvSpPr>
              <p:cNvPr id="39" name="TextBox 38">
                <a:extLst>
                  <a:ext uri="{FF2B5EF4-FFF2-40B4-BE49-F238E27FC236}">
                    <a16:creationId xmlns:a16="http://schemas.microsoft.com/office/drawing/2014/main" id="{4D69FEA4-6CE9-41E9-87DA-BA43A020CA7C}"/>
                  </a:ext>
                </a:extLst>
              </p:cNvPr>
              <p:cNvSpPr txBox="1"/>
              <p:nvPr/>
            </p:nvSpPr>
            <p:spPr>
              <a:xfrm>
                <a:off x="1776894" y="1792672"/>
                <a:ext cx="390492" cy="307777"/>
              </a:xfrm>
              <a:prstGeom prst="rect">
                <a:avLst/>
              </a:prstGeom>
              <a:noFill/>
            </p:spPr>
            <p:txBody>
              <a:bodyPr wrap="none" rtlCol="0">
                <a:spAutoFit/>
              </a:bodyPr>
              <a:lstStyle/>
              <a:p>
                <a:r>
                  <a:rPr lang="en-US" sz="1400" b="1" dirty="0"/>
                  <a:t>10</a:t>
                </a:r>
              </a:p>
            </p:txBody>
          </p:sp>
        </p:grpSp>
      </p:grpSp>
      <p:sp>
        <p:nvSpPr>
          <p:cNvPr id="17" name="TextBox 16">
            <a:extLst>
              <a:ext uri="{FF2B5EF4-FFF2-40B4-BE49-F238E27FC236}">
                <a16:creationId xmlns:a16="http://schemas.microsoft.com/office/drawing/2014/main" id="{28E59FA9-7ADA-47FC-A99E-C0C870D183A2}"/>
              </a:ext>
            </a:extLst>
          </p:cNvPr>
          <p:cNvSpPr txBox="1"/>
          <p:nvPr/>
        </p:nvSpPr>
        <p:spPr>
          <a:xfrm>
            <a:off x="3399715" y="1346158"/>
            <a:ext cx="6645806" cy="4882362"/>
          </a:xfrm>
          <a:prstGeom prst="rect">
            <a:avLst/>
          </a:prstGeom>
          <a:noFill/>
        </p:spPr>
        <p:txBody>
          <a:bodyPr wrap="square" rtlCol="0">
            <a:spAutoFit/>
          </a:bodyPr>
          <a:lstStyle/>
          <a:p>
            <a:pPr marL="342900" indent="-342900">
              <a:lnSpc>
                <a:spcPts val="3200"/>
              </a:lnSpc>
              <a:spcBef>
                <a:spcPts val="600"/>
              </a:spcBef>
              <a:buFont typeface="Wingdings" panose="05000000000000000000" pitchFamily="2" charset="2"/>
              <a:buChar char="q"/>
            </a:pPr>
            <a:r>
              <a:rPr lang="en-US" sz="2400" dirty="0">
                <a:solidFill>
                  <a:srgbClr val="C00000"/>
                </a:solidFill>
              </a:rPr>
              <a:t>Coil layers move as a module without causing strain at ends (BNL common coil had 200 </a:t>
            </a:r>
            <a:r>
              <a:rPr lang="en-US" sz="2400" dirty="0">
                <a:solidFill>
                  <a:srgbClr val="C00000"/>
                </a:solidFill>
                <a:latin typeface="Symbol" panose="05050102010706020507" pitchFamily="18" charset="2"/>
              </a:rPr>
              <a:t>m</a:t>
            </a:r>
            <a:r>
              <a:rPr lang="en-US" sz="2400" dirty="0">
                <a:solidFill>
                  <a:srgbClr val="C00000"/>
                </a:solidFill>
              </a:rPr>
              <a:t>m). This should also save on the structure needed</a:t>
            </a:r>
          </a:p>
          <a:p>
            <a:pPr marL="342900" indent="-342900">
              <a:lnSpc>
                <a:spcPts val="3200"/>
              </a:lnSpc>
              <a:spcBef>
                <a:spcPts val="600"/>
              </a:spcBef>
              <a:buFont typeface="Wingdings" panose="05000000000000000000" pitchFamily="2" charset="2"/>
              <a:buChar char="q"/>
            </a:pPr>
            <a:r>
              <a:rPr lang="en-US" sz="2400" dirty="0">
                <a:solidFill>
                  <a:srgbClr val="C00000"/>
                </a:solidFill>
              </a:rPr>
              <a:t>Flexible space for stress managed structure </a:t>
            </a:r>
          </a:p>
          <a:p>
            <a:pPr marL="342900" indent="-342900">
              <a:lnSpc>
                <a:spcPts val="3200"/>
              </a:lnSpc>
              <a:spcBef>
                <a:spcPts val="600"/>
              </a:spcBef>
              <a:buFont typeface="Wingdings" panose="05000000000000000000" pitchFamily="2" charset="2"/>
              <a:buChar char="q"/>
            </a:pPr>
            <a:r>
              <a:rPr lang="en-US" sz="2400" dirty="0">
                <a:solidFill>
                  <a:srgbClr val="C00000"/>
                </a:solidFill>
              </a:rPr>
              <a:t>Natural segmentation between HTS and LTS for efficient optimization of conductor usage</a:t>
            </a:r>
          </a:p>
          <a:p>
            <a:pPr marL="342900" indent="-342900">
              <a:lnSpc>
                <a:spcPts val="3200"/>
              </a:lnSpc>
              <a:spcBef>
                <a:spcPts val="600"/>
              </a:spcBef>
              <a:buFont typeface="Wingdings" panose="05000000000000000000" pitchFamily="2" charset="2"/>
              <a:buChar char="q"/>
            </a:pPr>
            <a:r>
              <a:rPr lang="en-US" sz="2400" dirty="0">
                <a:solidFill>
                  <a:srgbClr val="C00000"/>
                </a:solidFill>
              </a:rPr>
              <a:t>Simple coil geometry with large bend radii allow more technologies (W&amp;D, R&amp;W), more cables, more materials, etc.</a:t>
            </a:r>
          </a:p>
          <a:p>
            <a:pPr marL="342900" indent="-342900">
              <a:lnSpc>
                <a:spcPts val="3200"/>
              </a:lnSpc>
              <a:spcBef>
                <a:spcPts val="600"/>
              </a:spcBef>
              <a:buFont typeface="Wingdings" panose="05000000000000000000" pitchFamily="2" charset="2"/>
              <a:buChar char="q"/>
            </a:pPr>
            <a:r>
              <a:rPr lang="en-US" sz="2400" dirty="0">
                <a:solidFill>
                  <a:srgbClr val="C00000"/>
                </a:solidFill>
              </a:rPr>
              <a:t>Modular design for low-cost, fast-turn-around R&amp;D (</a:t>
            </a:r>
            <a:r>
              <a:rPr lang="en-US" sz="2400" dirty="0" err="1">
                <a:solidFill>
                  <a:srgbClr val="C00000"/>
                </a:solidFill>
              </a:rPr>
              <a:t>PoP</a:t>
            </a:r>
            <a:r>
              <a:rPr lang="en-US" sz="2400" dirty="0">
                <a:solidFill>
                  <a:srgbClr val="C00000"/>
                </a:solidFill>
              </a:rPr>
              <a:t>: 12.3 T MDP HTS/LTS hybrid dipole)  </a:t>
            </a:r>
          </a:p>
        </p:txBody>
      </p:sp>
      <p:grpSp>
        <p:nvGrpSpPr>
          <p:cNvPr id="40" name="Group 39">
            <a:extLst>
              <a:ext uri="{FF2B5EF4-FFF2-40B4-BE49-F238E27FC236}">
                <a16:creationId xmlns:a16="http://schemas.microsoft.com/office/drawing/2014/main" id="{7B9695BD-42AE-4773-87EA-046B1B562D8C}"/>
              </a:ext>
            </a:extLst>
          </p:cNvPr>
          <p:cNvGrpSpPr>
            <a:grpSpLocks noChangeAspect="1"/>
          </p:cNvGrpSpPr>
          <p:nvPr/>
        </p:nvGrpSpPr>
        <p:grpSpPr>
          <a:xfrm>
            <a:off x="10137769" y="4270142"/>
            <a:ext cx="2011680" cy="2011680"/>
            <a:chOff x="2679493" y="3465147"/>
            <a:chExt cx="2834640" cy="2834640"/>
          </a:xfrm>
        </p:grpSpPr>
        <p:pic>
          <p:nvPicPr>
            <p:cNvPr id="41" name="Picture 40">
              <a:extLst>
                <a:ext uri="{FF2B5EF4-FFF2-40B4-BE49-F238E27FC236}">
                  <a16:creationId xmlns:a16="http://schemas.microsoft.com/office/drawing/2014/main" id="{817BCDBC-4C7B-4761-B350-E6BF9C42446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349" t="4348" r="2173" b="4348"/>
            <a:stretch/>
          </p:blipFill>
          <p:spPr>
            <a:xfrm rot="5400000">
              <a:off x="2679493" y="3465147"/>
              <a:ext cx="2834640" cy="2834640"/>
            </a:xfrm>
            <a:prstGeom prst="rect">
              <a:avLst/>
            </a:prstGeom>
          </p:spPr>
        </p:pic>
        <p:sp>
          <p:nvSpPr>
            <p:cNvPr id="42" name="TextBox 41">
              <a:extLst>
                <a:ext uri="{FF2B5EF4-FFF2-40B4-BE49-F238E27FC236}">
                  <a16:creationId xmlns:a16="http://schemas.microsoft.com/office/drawing/2014/main" id="{75E50BC5-86DC-4C59-B61C-DE0827286768}"/>
                </a:ext>
              </a:extLst>
            </p:cNvPr>
            <p:cNvSpPr txBox="1"/>
            <p:nvPr/>
          </p:nvSpPr>
          <p:spPr>
            <a:xfrm>
              <a:off x="3309630" y="3467581"/>
              <a:ext cx="1574365" cy="572465"/>
            </a:xfrm>
            <a:prstGeom prst="rect">
              <a:avLst/>
            </a:prstGeom>
            <a:noFill/>
          </p:spPr>
          <p:txBody>
            <a:bodyPr wrap="square" rtlCol="0">
              <a:spAutoFit/>
            </a:bodyPr>
            <a:lstStyle/>
            <a:p>
              <a:pPr fontAlgn="base">
                <a:spcBef>
                  <a:spcPct val="0"/>
                </a:spcBef>
                <a:spcAft>
                  <a:spcPct val="0"/>
                </a:spcAft>
              </a:pPr>
              <a:r>
                <a:rPr lang="en-US" sz="1200" b="1" dirty="0">
                  <a:solidFill>
                    <a:srgbClr val="FFFF00"/>
                  </a:solidFill>
                  <a:latin typeface="Arial" charset="0"/>
                  <a:ea typeface="ＭＳ Ｐゴシック"/>
                </a:rPr>
                <a:t>Insert coils in Empty space</a:t>
              </a:r>
            </a:p>
          </p:txBody>
        </p:sp>
        <p:sp>
          <p:nvSpPr>
            <p:cNvPr id="43" name="Notched Right Arrow 15">
              <a:extLst>
                <a:ext uri="{FF2B5EF4-FFF2-40B4-BE49-F238E27FC236}">
                  <a16:creationId xmlns:a16="http://schemas.microsoft.com/office/drawing/2014/main" id="{B54C9243-8AD4-43B5-91C4-93606AE5293B}"/>
                </a:ext>
              </a:extLst>
            </p:cNvPr>
            <p:cNvSpPr/>
            <p:nvPr/>
          </p:nvSpPr>
          <p:spPr bwMode="auto">
            <a:xfrm rot="5400000">
              <a:off x="3839474" y="3986270"/>
              <a:ext cx="304800" cy="209878"/>
            </a:xfrm>
            <a:prstGeom prst="notched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000000"/>
                </a:solidFill>
                <a:latin typeface="Arial" charset="0"/>
                <a:ea typeface="ＭＳ Ｐゴシック" pitchFamily="48" charset="-128"/>
              </a:endParaRPr>
            </a:p>
          </p:txBody>
        </p:sp>
      </p:grpSp>
    </p:spTree>
    <p:extLst>
      <p:ext uri="{BB962C8B-B14F-4D97-AF65-F5344CB8AC3E}">
        <p14:creationId xmlns:p14="http://schemas.microsoft.com/office/powerpoint/2010/main" val="34880282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E0C6678-E5FF-4A4C-9AAB-1D3C37AF63AC}"/>
              </a:ext>
            </a:extLst>
          </p:cNvPr>
          <p:cNvSpPr txBox="1">
            <a:spLocks noChangeArrowheads="1"/>
          </p:cNvSpPr>
          <p:nvPr/>
        </p:nvSpPr>
        <p:spPr>
          <a:xfrm>
            <a:off x="3794760" y="-12817"/>
            <a:ext cx="8248650" cy="1029080"/>
          </a:xfrm>
          <a:prstGeom prst="rect">
            <a:avLst/>
          </a:prstGeom>
          <a:solidFill>
            <a:schemeClr val="tx2"/>
          </a:solidFill>
          <a:effectLst>
            <a:outerShdw blurRad="50800" dist="38100" dir="2700000" algn="tl" rotWithShape="0">
              <a:srgbClr val="000000">
                <a:alpha val="43000"/>
              </a:srgbClr>
            </a:outerShdw>
          </a:effectLst>
        </p:spPr>
        <p:txBody>
          <a:bodyPr vert="horz" lIns="91440" tIns="45720" rIns="91440" bIns="45720" rtlCol="0" anchor="ctr">
            <a:noAutofit/>
          </a:bodyPr>
          <a:lstStyle>
            <a:lvl1pPr algn="ctr" defTabSz="342900" rtl="0" eaLnBrk="1" latinLnBrk="0" hangingPunct="1">
              <a:spcBef>
                <a:spcPct val="0"/>
              </a:spcBef>
              <a:buNone/>
              <a:defRPr sz="2100" kern="1200">
                <a:solidFill>
                  <a:schemeClr val="bg1"/>
                </a:solidFill>
                <a:latin typeface="+mj-lt"/>
                <a:ea typeface="+mj-ea"/>
                <a:cs typeface="+mj-cs"/>
              </a:defRPr>
            </a:lvl1pPr>
          </a:lstStyle>
          <a:p>
            <a:r>
              <a:rPr lang="en-US" altLang="en-US" sz="3200" dirty="0">
                <a:solidFill>
                  <a:srgbClr val="FFFF00"/>
                </a:solidFill>
              </a:rPr>
              <a:t>A Few Possible Layouts of Pole Coils Clearing the Bore (other geometries shown elsewhere)</a:t>
            </a:r>
          </a:p>
        </p:txBody>
      </p:sp>
      <p:pic>
        <p:nvPicPr>
          <p:cNvPr id="3" name="Picture 2">
            <a:extLst>
              <a:ext uri="{FF2B5EF4-FFF2-40B4-BE49-F238E27FC236}">
                <a16:creationId xmlns:a16="http://schemas.microsoft.com/office/drawing/2014/main" id="{844BE0B6-2738-47E3-9BE5-9CF839D5615B}"/>
              </a:ext>
            </a:extLst>
          </p:cNvPr>
          <p:cNvPicPr>
            <a:picLocks noChangeAspect="1"/>
          </p:cNvPicPr>
          <p:nvPr/>
        </p:nvPicPr>
        <p:blipFill rotWithShape="1">
          <a:blip r:embed="rId3" cstate="print"/>
          <a:srcRect l="50496" r="4889"/>
          <a:stretch/>
        </p:blipFill>
        <p:spPr bwMode="auto">
          <a:xfrm rot="-5400000">
            <a:off x="8947439" y="2450132"/>
            <a:ext cx="4402924" cy="2011680"/>
          </a:xfrm>
          <a:prstGeom prst="rect">
            <a:avLst/>
          </a:prstGeom>
          <a:noFill/>
          <a:ln w="9525">
            <a:noFill/>
            <a:miter lim="800000"/>
            <a:headEnd/>
            <a:tailEnd/>
          </a:ln>
        </p:spPr>
      </p:pic>
      <p:pic>
        <p:nvPicPr>
          <p:cNvPr id="4" name="Picture 3" descr="C:\Users\gupta\AppData\Local\Microsoft\Windows\Temporary Internet Files\Content.Outlook\8V733T91\common coil cartoon2.jpg">
            <a:extLst>
              <a:ext uri="{FF2B5EF4-FFF2-40B4-BE49-F238E27FC236}">
                <a16:creationId xmlns:a16="http://schemas.microsoft.com/office/drawing/2014/main" id="{1C4D5089-5783-4D21-88AE-BD84A2DE2E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59" y="3719152"/>
            <a:ext cx="1828800" cy="2696596"/>
          </a:xfrm>
          <a:prstGeom prst="rect">
            <a:avLst/>
          </a:prstGeom>
          <a:noFill/>
          <a:extLst>
            <a:ext uri="{909E8E84-426E-40DD-AFC4-6F175D3DCCD1}">
              <a14:hiddenFill xmlns:a14="http://schemas.microsoft.com/office/drawing/2010/main">
                <a:solidFill>
                  <a:srgbClr val="FFFFFF"/>
                </a:solidFill>
              </a14:hiddenFill>
            </a:ext>
          </a:extLst>
        </p:spPr>
      </p:pic>
      <p:pic>
        <p:nvPicPr>
          <p:cNvPr id="6" name="EC981D09-6ABC-4E99-A39D-59852EEE9455">
            <a:extLst>
              <a:ext uri="{FF2B5EF4-FFF2-40B4-BE49-F238E27FC236}">
                <a16:creationId xmlns:a16="http://schemas.microsoft.com/office/drawing/2014/main" id="{3F4B8248-A8B5-41EC-A6B0-BC44A60CDC0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51" t="27396" r="1482" b="39269"/>
          <a:stretch/>
        </p:blipFill>
        <p:spPr bwMode="auto">
          <a:xfrm>
            <a:off x="4958066" y="4846320"/>
            <a:ext cx="5577840" cy="1442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039E5DDE-C75C-461B-832F-F451C866E466}"/>
              </a:ext>
            </a:extLst>
          </p:cNvPr>
          <p:cNvPicPr>
            <a:picLocks noChangeAspect="1"/>
          </p:cNvPicPr>
          <p:nvPr/>
        </p:nvPicPr>
        <p:blipFill rotWithShape="1">
          <a:blip r:embed="rId6">
            <a:extLst>
              <a:ext uri="{28A0092B-C50C-407E-A947-70E740481C1C}">
                <a14:useLocalDpi xmlns:a14="http://schemas.microsoft.com/office/drawing/2010/main" val="0"/>
              </a:ext>
            </a:extLst>
          </a:blip>
          <a:srcRect l="1696" t="13413" r="65361" b="6091"/>
          <a:stretch/>
        </p:blipFill>
        <p:spPr bwMode="auto">
          <a:xfrm>
            <a:off x="1972374" y="1188725"/>
            <a:ext cx="3108960" cy="2743200"/>
          </a:xfrm>
          <a:prstGeom prst="rect">
            <a:avLst/>
          </a:prstGeom>
          <a:noFill/>
        </p:spPr>
      </p:pic>
      <p:pic>
        <p:nvPicPr>
          <p:cNvPr id="8" name="Picture 7">
            <a:extLst>
              <a:ext uri="{FF2B5EF4-FFF2-40B4-BE49-F238E27FC236}">
                <a16:creationId xmlns:a16="http://schemas.microsoft.com/office/drawing/2014/main" id="{B9FA9952-A623-465B-BA56-1DBD8B1C8D5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3125"/>
          <a:stretch/>
        </p:blipFill>
        <p:spPr bwMode="auto">
          <a:xfrm>
            <a:off x="5858924" y="2665010"/>
            <a:ext cx="3383280" cy="2108283"/>
          </a:xfrm>
          <a:prstGeom prst="rect">
            <a:avLst/>
          </a:prstGeom>
          <a:noFill/>
        </p:spPr>
      </p:pic>
      <p:pic>
        <p:nvPicPr>
          <p:cNvPr id="9" name="Picture 8">
            <a:extLst>
              <a:ext uri="{FF2B5EF4-FFF2-40B4-BE49-F238E27FC236}">
                <a16:creationId xmlns:a16="http://schemas.microsoft.com/office/drawing/2014/main" id="{760F1556-CB61-436E-9126-A2E6E81C9434}"/>
              </a:ext>
            </a:extLst>
          </p:cNvPr>
          <p:cNvPicPr>
            <a:picLocks noChangeAspect="1"/>
          </p:cNvPicPr>
          <p:nvPr/>
        </p:nvPicPr>
        <p:blipFill rotWithShape="1">
          <a:blip r:embed="rId8"/>
          <a:srcRect l="5301" t="1550" r="54969" b="-1550"/>
          <a:stretch/>
        </p:blipFill>
        <p:spPr>
          <a:xfrm>
            <a:off x="2914304" y="4110480"/>
            <a:ext cx="1959259" cy="1554480"/>
          </a:xfrm>
          <a:prstGeom prst="rect">
            <a:avLst/>
          </a:prstGeom>
        </p:spPr>
      </p:pic>
      <p:sp>
        <p:nvSpPr>
          <p:cNvPr id="10" name="TextBox 9">
            <a:extLst>
              <a:ext uri="{FF2B5EF4-FFF2-40B4-BE49-F238E27FC236}">
                <a16:creationId xmlns:a16="http://schemas.microsoft.com/office/drawing/2014/main" id="{F49CF8B1-D386-4F09-A9A2-16401B93EE95}"/>
              </a:ext>
            </a:extLst>
          </p:cNvPr>
          <p:cNvSpPr txBox="1"/>
          <p:nvPr/>
        </p:nvSpPr>
        <p:spPr>
          <a:xfrm>
            <a:off x="5345037" y="1212515"/>
            <a:ext cx="4534320" cy="132343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000" dirty="0"/>
              <a:t>Practice pole coil windings and preliminary designs (performed under three SBIR Phase I; no Phase II). </a:t>
            </a:r>
          </a:p>
          <a:p>
            <a:pPr algn="ctr"/>
            <a:r>
              <a:rPr lang="en-US" sz="2000" dirty="0"/>
              <a:t>They can be built and tested under MDP.</a:t>
            </a:r>
          </a:p>
        </p:txBody>
      </p:sp>
      <p:pic>
        <p:nvPicPr>
          <p:cNvPr id="11" name="Picture 10">
            <a:extLst>
              <a:ext uri="{FF2B5EF4-FFF2-40B4-BE49-F238E27FC236}">
                <a16:creationId xmlns:a16="http://schemas.microsoft.com/office/drawing/2014/main" id="{1806CBA5-FD17-46F4-8C92-0504174621E3}"/>
              </a:ext>
            </a:extLst>
          </p:cNvPr>
          <p:cNvPicPr>
            <a:picLocks noChangeAspect="1"/>
          </p:cNvPicPr>
          <p:nvPr/>
        </p:nvPicPr>
        <p:blipFill rotWithShape="1">
          <a:blip r:embed="rId6">
            <a:extLst>
              <a:ext uri="{28A0092B-C50C-407E-A947-70E740481C1C}">
                <a14:useLocalDpi xmlns:a14="http://schemas.microsoft.com/office/drawing/2010/main" val="0"/>
              </a:ext>
            </a:extLst>
          </a:blip>
          <a:srcRect l="41028" t="9148" r="52191" b="1629"/>
          <a:stretch/>
        </p:blipFill>
        <p:spPr bwMode="auto">
          <a:xfrm>
            <a:off x="2237241" y="3123908"/>
            <a:ext cx="692950" cy="3291840"/>
          </a:xfrm>
          <a:prstGeom prst="rect">
            <a:avLst/>
          </a:prstGeom>
          <a:noFill/>
        </p:spPr>
      </p:pic>
      <p:pic>
        <p:nvPicPr>
          <p:cNvPr id="13" name="Picture 12">
            <a:extLst>
              <a:ext uri="{FF2B5EF4-FFF2-40B4-BE49-F238E27FC236}">
                <a16:creationId xmlns:a16="http://schemas.microsoft.com/office/drawing/2014/main" id="{62BCC0C5-FB7F-412F-8ADD-CB55E7A65B4A}"/>
              </a:ext>
            </a:extLst>
          </p:cNvPr>
          <p:cNvPicPr>
            <a:picLocks noChangeAspect="1"/>
          </p:cNvPicPr>
          <p:nvPr/>
        </p:nvPicPr>
        <p:blipFill>
          <a:blip r:embed="rId9"/>
          <a:stretch>
            <a:fillRect/>
          </a:stretch>
        </p:blipFill>
        <p:spPr>
          <a:xfrm>
            <a:off x="104804" y="1188725"/>
            <a:ext cx="1828800" cy="2493817"/>
          </a:xfrm>
          <a:prstGeom prst="rect">
            <a:avLst/>
          </a:prstGeom>
        </p:spPr>
      </p:pic>
    </p:spTree>
    <p:extLst>
      <p:ext uri="{BB962C8B-B14F-4D97-AF65-F5344CB8AC3E}">
        <p14:creationId xmlns:p14="http://schemas.microsoft.com/office/powerpoint/2010/main" val="2025388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3305174" y="76200"/>
            <a:ext cx="8810625" cy="990600"/>
          </a:xfrm>
        </p:spPr>
        <p:txBody>
          <a:bodyPr>
            <a:noAutofit/>
          </a:bodyPr>
          <a:lstStyle/>
          <a:p>
            <a:r>
              <a:rPr lang="en-US" altLang="en-US" sz="7200" dirty="0">
                <a:solidFill>
                  <a:srgbClr val="FFFF00"/>
                </a:solidFill>
              </a:rPr>
              <a:t>Content</a:t>
            </a:r>
          </a:p>
        </p:txBody>
      </p:sp>
      <p:sp>
        <p:nvSpPr>
          <p:cNvPr id="6" name="TextBox 5">
            <a:extLst>
              <a:ext uri="{FF2B5EF4-FFF2-40B4-BE49-F238E27FC236}">
                <a16:creationId xmlns:a16="http://schemas.microsoft.com/office/drawing/2014/main" id="{57C37FDA-56BD-4D4A-BE60-EB1B7EB021B4}"/>
              </a:ext>
            </a:extLst>
          </p:cNvPr>
          <p:cNvSpPr txBox="1"/>
          <p:nvPr/>
        </p:nvSpPr>
        <p:spPr>
          <a:xfrm>
            <a:off x="93133" y="1317409"/>
            <a:ext cx="12022665" cy="4702056"/>
          </a:xfrm>
          <a:prstGeom prst="rect">
            <a:avLst/>
          </a:prstGeom>
          <a:noFill/>
        </p:spPr>
        <p:txBody>
          <a:bodyPr wrap="square" rtlCol="0">
            <a:spAutoFit/>
          </a:bodyPr>
          <a:lstStyle/>
          <a:p>
            <a:pPr marL="457200" indent="-457200" algn="just">
              <a:lnSpc>
                <a:spcPts val="3200"/>
              </a:lnSpc>
              <a:spcBef>
                <a:spcPts val="600"/>
              </a:spcBef>
              <a:buFont typeface="Wingdings" panose="05000000000000000000" pitchFamily="2" charset="2"/>
              <a:buChar char="q"/>
            </a:pPr>
            <a:r>
              <a:rPr lang="en-US" sz="2400" b="1" dirty="0">
                <a:latin typeface="Arial" panose="020B0604020202020204" pitchFamily="34" charset="0"/>
                <a:cs typeface="Arial" panose="020B0604020202020204" pitchFamily="34" charset="0"/>
              </a:rPr>
              <a:t>Initial results of the comparative study of the 20 T  designs</a:t>
            </a:r>
          </a:p>
          <a:p>
            <a:pPr marL="914400" lvl="1" indent="-457200" algn="just">
              <a:lnSpc>
                <a:spcPts val="3200"/>
              </a:lnSpc>
              <a:spcBef>
                <a:spcPts val="600"/>
              </a:spcBef>
              <a:buFont typeface="Wingdings" panose="05000000000000000000" pitchFamily="2" charset="2"/>
              <a:buChar char="Ø"/>
            </a:pPr>
            <a:r>
              <a:rPr lang="en-US" sz="2400" b="1" dirty="0">
                <a:latin typeface="Arial" panose="020B0604020202020204" pitchFamily="34" charset="0"/>
                <a:cs typeface="Arial" panose="020B0604020202020204" pitchFamily="34" charset="0"/>
              </a:rPr>
              <a:t>The conductor usage are significantly lower in the common coil as compared to that in other designs (cosine theta and canted cosine theta).</a:t>
            </a:r>
          </a:p>
          <a:p>
            <a:pPr marL="914400" lvl="1" indent="-457200" algn="just">
              <a:lnSpc>
                <a:spcPts val="3200"/>
              </a:lnSpc>
              <a:spcBef>
                <a:spcPts val="600"/>
              </a:spcBef>
              <a:buFont typeface="Wingdings" panose="05000000000000000000" pitchFamily="2" charset="2"/>
              <a:buChar char="Ø"/>
            </a:pPr>
            <a:r>
              <a:rPr lang="en-US" sz="2400" b="1" dirty="0">
                <a:latin typeface="Arial" panose="020B0604020202020204" pitchFamily="34" charset="0"/>
                <a:cs typeface="Arial" panose="020B0604020202020204" pitchFamily="34" charset="0"/>
              </a:rPr>
              <a:t>This is opposite to what many expected. Difference is even more for the expensive HTS.</a:t>
            </a:r>
          </a:p>
          <a:p>
            <a:pPr marL="914400" lvl="1" indent="-457200" algn="just">
              <a:lnSpc>
                <a:spcPts val="3200"/>
              </a:lnSpc>
              <a:spcBef>
                <a:spcPts val="600"/>
              </a:spcBef>
              <a:buFont typeface="Wingdings" panose="05000000000000000000" pitchFamily="2" charset="2"/>
              <a:buChar char="Ø"/>
            </a:pPr>
            <a:r>
              <a:rPr lang="en-US" sz="2400" b="1" dirty="0">
                <a:latin typeface="Arial" panose="020B0604020202020204" pitchFamily="34" charset="0"/>
                <a:cs typeface="Arial" panose="020B0604020202020204" pitchFamily="34" charset="0"/>
              </a:rPr>
              <a:t>Is it real?  If so, why? </a:t>
            </a:r>
          </a:p>
          <a:p>
            <a:pPr marL="914400" lvl="1" indent="-457200" algn="just">
              <a:lnSpc>
                <a:spcPts val="3200"/>
              </a:lnSpc>
              <a:spcBef>
                <a:spcPts val="600"/>
              </a:spcBef>
              <a:buFont typeface="Wingdings" panose="05000000000000000000" pitchFamily="2" charset="2"/>
              <a:buChar char="Ø"/>
            </a:pPr>
            <a:r>
              <a:rPr lang="en-US" sz="2400" b="1" dirty="0">
                <a:latin typeface="Arial" panose="020B0604020202020204" pitchFamily="34" charset="0"/>
                <a:cs typeface="Arial" panose="020B0604020202020204" pitchFamily="34" charset="0"/>
              </a:rPr>
              <a:t>Other interesting findings: </a:t>
            </a:r>
          </a:p>
          <a:p>
            <a:pPr marL="1371600" lvl="2" indent="-457200" algn="just">
              <a:lnSpc>
                <a:spcPts val="3200"/>
              </a:lnSpc>
              <a:spcBef>
                <a:spcPts val="600"/>
              </a:spcBef>
              <a:buFont typeface="Courier New" panose="02070309020205020404" pitchFamily="49" charset="0"/>
              <a:buChar char="o"/>
            </a:pPr>
            <a:r>
              <a:rPr lang="en-US" sz="2400" b="1" dirty="0">
                <a:latin typeface="Arial" panose="020B0604020202020204" pitchFamily="34" charset="0"/>
                <a:cs typeface="Arial" panose="020B0604020202020204" pitchFamily="34" charset="0"/>
              </a:rPr>
              <a:t>flexibility in the common coil design, including in the number of layers</a:t>
            </a:r>
          </a:p>
          <a:p>
            <a:pPr marL="1371600" lvl="2" indent="-457200" algn="just">
              <a:lnSpc>
                <a:spcPts val="3200"/>
              </a:lnSpc>
              <a:spcBef>
                <a:spcPts val="600"/>
              </a:spcBef>
              <a:buFont typeface="Courier New" panose="02070309020205020404" pitchFamily="49" charset="0"/>
              <a:buChar char="o"/>
            </a:pPr>
            <a:r>
              <a:rPr lang="en-US" sz="2400" b="1" dirty="0">
                <a:latin typeface="Arial" panose="020B0604020202020204" pitchFamily="34" charset="0"/>
                <a:cs typeface="Arial" panose="020B0604020202020204" pitchFamily="34" charset="0"/>
              </a:rPr>
              <a:t>overall cost of R&amp;D dipole (for common coil one must have two bores) </a:t>
            </a:r>
          </a:p>
          <a:p>
            <a:pPr marL="457200" indent="-457200" algn="just">
              <a:lnSpc>
                <a:spcPts val="3200"/>
              </a:lnSpc>
              <a:spcBef>
                <a:spcPts val="600"/>
              </a:spcBef>
              <a:buFont typeface="Wingdings" panose="05000000000000000000" pitchFamily="2" charset="2"/>
              <a:buChar char="q"/>
            </a:pPr>
            <a:r>
              <a:rPr lang="en-US" sz="2400" b="1" dirty="0">
                <a:effectLst/>
                <a:latin typeface="Arial" panose="020B0604020202020204" pitchFamily="34" charset="0"/>
                <a:cs typeface="Arial" panose="020B0604020202020204" pitchFamily="34" charset="0"/>
              </a:rPr>
              <a:t>Work ahead and S</a:t>
            </a:r>
            <a:r>
              <a:rPr lang="en-US" sz="2400" b="1" dirty="0">
                <a:latin typeface="Arial" panose="020B0604020202020204" pitchFamily="34" charset="0"/>
                <a:cs typeface="Arial" panose="020B0604020202020204" pitchFamily="34" charset="0"/>
              </a:rPr>
              <a:t>ummary </a:t>
            </a:r>
            <a:endParaRPr lang="en-US" sz="2400" dirty="0">
              <a:effectLst/>
              <a:latin typeface="Arial" panose="020B0604020202020204" pitchFamily="34" charset="0"/>
            </a:endParaRPr>
          </a:p>
        </p:txBody>
      </p:sp>
    </p:spTree>
    <p:extLst>
      <p:ext uri="{BB962C8B-B14F-4D97-AF65-F5344CB8AC3E}">
        <p14:creationId xmlns:p14="http://schemas.microsoft.com/office/powerpoint/2010/main" val="26859774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CB673EE3-97E5-4A08-A8C7-B273454307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97" b="2329"/>
          <a:stretch/>
        </p:blipFill>
        <p:spPr bwMode="auto">
          <a:xfrm>
            <a:off x="7715249" y="1924215"/>
            <a:ext cx="4329113"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a:extLst>
              <a:ext uri="{FF2B5EF4-FFF2-40B4-BE49-F238E27FC236}">
                <a16:creationId xmlns:a16="http://schemas.microsoft.com/office/drawing/2014/main" id="{D856274B-A37C-4FFB-95EE-02A7BEAAFA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0062" y="2108748"/>
            <a:ext cx="4191000" cy="334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1CE5F27-CE31-48D6-9EB5-79CE3B4203C1}"/>
              </a:ext>
            </a:extLst>
          </p:cNvPr>
          <p:cNvPicPr>
            <a:picLocks noChangeAspect="1"/>
          </p:cNvPicPr>
          <p:nvPr/>
        </p:nvPicPr>
        <p:blipFill rotWithShape="1">
          <a:blip r:embed="rId4"/>
          <a:srcRect l="18142" t="5514" r="51020" b="662"/>
          <a:stretch/>
        </p:blipFill>
        <p:spPr>
          <a:xfrm>
            <a:off x="116465" y="1586123"/>
            <a:ext cx="1554480" cy="4480560"/>
          </a:xfrm>
          <a:prstGeom prst="rect">
            <a:avLst/>
          </a:prstGeom>
        </p:spPr>
      </p:pic>
      <p:sp>
        <p:nvSpPr>
          <p:cNvPr id="6" name="TextBox 5">
            <a:extLst>
              <a:ext uri="{FF2B5EF4-FFF2-40B4-BE49-F238E27FC236}">
                <a16:creationId xmlns:a16="http://schemas.microsoft.com/office/drawing/2014/main" id="{0BBE8D9B-2431-40CC-9A12-3B5E0E277973}"/>
              </a:ext>
            </a:extLst>
          </p:cNvPr>
          <p:cNvSpPr txBox="1"/>
          <p:nvPr/>
        </p:nvSpPr>
        <p:spPr>
          <a:xfrm>
            <a:off x="-13788" y="5973986"/>
            <a:ext cx="907493" cy="369332"/>
          </a:xfrm>
          <a:prstGeom prst="rect">
            <a:avLst/>
          </a:prstGeom>
          <a:noFill/>
        </p:spPr>
        <p:txBody>
          <a:bodyPr wrap="none" rtlCol="0">
            <a:spAutoFit/>
          </a:bodyPr>
          <a:lstStyle/>
          <a:p>
            <a:r>
              <a:rPr lang="en-US" b="1" dirty="0">
                <a:solidFill>
                  <a:srgbClr val="FF0000"/>
                </a:solidFill>
              </a:rPr>
              <a:t>Bi2212</a:t>
            </a:r>
          </a:p>
        </p:txBody>
      </p:sp>
      <p:sp>
        <p:nvSpPr>
          <p:cNvPr id="9" name="TextBox 8">
            <a:extLst>
              <a:ext uri="{FF2B5EF4-FFF2-40B4-BE49-F238E27FC236}">
                <a16:creationId xmlns:a16="http://schemas.microsoft.com/office/drawing/2014/main" id="{548D552D-B4F1-4CB2-8965-414CEA8BF12F}"/>
              </a:ext>
            </a:extLst>
          </p:cNvPr>
          <p:cNvSpPr txBox="1"/>
          <p:nvPr/>
        </p:nvSpPr>
        <p:spPr>
          <a:xfrm>
            <a:off x="893705" y="5973986"/>
            <a:ext cx="806631" cy="369332"/>
          </a:xfrm>
          <a:prstGeom prst="rect">
            <a:avLst/>
          </a:prstGeom>
          <a:noFill/>
        </p:spPr>
        <p:txBody>
          <a:bodyPr wrap="none" rtlCol="0">
            <a:spAutoFit/>
          </a:bodyPr>
          <a:lstStyle/>
          <a:p>
            <a:r>
              <a:rPr lang="en-US" b="1" dirty="0">
                <a:solidFill>
                  <a:srgbClr val="00B050"/>
                </a:solidFill>
              </a:rPr>
              <a:t>Nb</a:t>
            </a:r>
            <a:r>
              <a:rPr lang="en-US" b="1" baseline="-25000" dirty="0">
                <a:solidFill>
                  <a:srgbClr val="00B050"/>
                </a:solidFill>
              </a:rPr>
              <a:t>3</a:t>
            </a:r>
            <a:r>
              <a:rPr lang="en-US" b="1" dirty="0">
                <a:solidFill>
                  <a:srgbClr val="00B050"/>
                </a:solidFill>
              </a:rPr>
              <a:t>Sn</a:t>
            </a:r>
          </a:p>
        </p:txBody>
      </p:sp>
      <p:pic>
        <p:nvPicPr>
          <p:cNvPr id="16" name="Picture 15">
            <a:extLst>
              <a:ext uri="{FF2B5EF4-FFF2-40B4-BE49-F238E27FC236}">
                <a16:creationId xmlns:a16="http://schemas.microsoft.com/office/drawing/2014/main" id="{8B487335-A40D-4527-8E6C-CA049B9F6DE7}"/>
              </a:ext>
            </a:extLst>
          </p:cNvPr>
          <p:cNvPicPr>
            <a:picLocks noChangeAspect="1"/>
          </p:cNvPicPr>
          <p:nvPr/>
        </p:nvPicPr>
        <p:blipFill>
          <a:blip r:embed="rId5"/>
          <a:stretch>
            <a:fillRect/>
          </a:stretch>
        </p:blipFill>
        <p:spPr>
          <a:xfrm>
            <a:off x="1785245" y="414338"/>
            <a:ext cx="588074" cy="6431471"/>
          </a:xfrm>
          <a:prstGeom prst="rect">
            <a:avLst/>
          </a:prstGeom>
        </p:spPr>
      </p:pic>
      <p:sp>
        <p:nvSpPr>
          <p:cNvPr id="17" name="Rectangle 2">
            <a:extLst>
              <a:ext uri="{FF2B5EF4-FFF2-40B4-BE49-F238E27FC236}">
                <a16:creationId xmlns:a16="http://schemas.microsoft.com/office/drawing/2014/main" id="{83004869-5274-48E2-90BA-6A53732CAC24}"/>
              </a:ext>
            </a:extLst>
          </p:cNvPr>
          <p:cNvSpPr txBox="1">
            <a:spLocks noChangeArrowheads="1"/>
          </p:cNvSpPr>
          <p:nvPr/>
        </p:nvSpPr>
        <p:spPr>
          <a:xfrm>
            <a:off x="3362324" y="46088"/>
            <a:ext cx="8705850" cy="1047533"/>
          </a:xfrm>
          <a:prstGeom prst="rect">
            <a:avLst/>
          </a:prstGeom>
          <a:solidFill>
            <a:schemeClr val="tx2"/>
          </a:solidFill>
          <a:effectLst>
            <a:outerShdw blurRad="50800" dist="38100" dir="2700000" algn="tl" rotWithShape="0">
              <a:srgbClr val="000000">
                <a:alpha val="43000"/>
              </a:srgbClr>
            </a:outerShdw>
          </a:effectLst>
        </p:spPr>
        <p:txBody>
          <a:bodyPr vert="horz" lIns="91440" tIns="45720" rIns="91440" bIns="45720" rtlCol="0" anchor="ctr">
            <a:noAutofit/>
          </a:bodyPr>
          <a:lstStyle>
            <a:lvl1pPr algn="ctr" defTabSz="342900" rtl="0" eaLnBrk="1" latinLnBrk="0" hangingPunct="1">
              <a:spcBef>
                <a:spcPct val="0"/>
              </a:spcBef>
              <a:buNone/>
              <a:defRPr sz="2100" kern="1200">
                <a:solidFill>
                  <a:schemeClr val="bg1"/>
                </a:solidFill>
                <a:latin typeface="+mj-lt"/>
                <a:ea typeface="+mj-ea"/>
                <a:cs typeface="+mj-cs"/>
              </a:defRPr>
            </a:lvl1pPr>
          </a:lstStyle>
          <a:p>
            <a:r>
              <a:rPr lang="en-US" altLang="en-US" sz="3600" dirty="0">
                <a:solidFill>
                  <a:srgbClr val="FFFF00"/>
                </a:solidFill>
              </a:rPr>
              <a:t>Splices in Common Coil Design</a:t>
            </a:r>
          </a:p>
          <a:p>
            <a:r>
              <a:rPr lang="en-US" altLang="en-US" sz="3600" dirty="0">
                <a:solidFill>
                  <a:srgbClr val="FFFF00"/>
                </a:solidFill>
              </a:rPr>
              <a:t>(between two single layer coil)</a:t>
            </a:r>
          </a:p>
        </p:txBody>
      </p:sp>
      <p:sp>
        <p:nvSpPr>
          <p:cNvPr id="18" name="Rectangle 6">
            <a:extLst>
              <a:ext uri="{FF2B5EF4-FFF2-40B4-BE49-F238E27FC236}">
                <a16:creationId xmlns:a16="http://schemas.microsoft.com/office/drawing/2014/main" id="{A847F6BC-5CB6-4996-A32A-8335A0551039}"/>
              </a:ext>
            </a:extLst>
          </p:cNvPr>
          <p:cNvSpPr>
            <a:spLocks noChangeArrowheads="1"/>
          </p:cNvSpPr>
          <p:nvPr/>
        </p:nvSpPr>
        <p:spPr bwMode="auto">
          <a:xfrm>
            <a:off x="2510132" y="5515475"/>
            <a:ext cx="4813024" cy="70788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b="1" dirty="0">
                <a:solidFill>
                  <a:srgbClr val="A50021"/>
                </a:solidFill>
                <a:cs typeface="Times New Roman" panose="02020603050405020304" pitchFamily="18" charset="0"/>
              </a:rPr>
              <a:t>Perpendicular Nb-</a:t>
            </a:r>
            <a:r>
              <a:rPr lang="en-US" altLang="en-US" sz="2000" b="1" dirty="0" err="1">
                <a:solidFill>
                  <a:srgbClr val="A50021"/>
                </a:solidFill>
                <a:cs typeface="Times New Roman" panose="02020603050405020304" pitchFamily="18" charset="0"/>
              </a:rPr>
              <a:t>Ti</a:t>
            </a:r>
            <a:r>
              <a:rPr lang="en-US" altLang="en-US" sz="2000" b="1" dirty="0">
                <a:solidFill>
                  <a:srgbClr val="A50021"/>
                </a:solidFill>
                <a:cs typeface="Times New Roman" panose="02020603050405020304" pitchFamily="18" charset="0"/>
              </a:rPr>
              <a:t> splice in the low field region of BNL common coil dipole DCC017 </a:t>
            </a:r>
            <a:endParaRPr lang="en-US" altLang="en-US" sz="2000" b="1" u="sng" dirty="0">
              <a:solidFill>
                <a:srgbClr val="A50021"/>
              </a:solidFill>
              <a:cs typeface="Times New Roman" panose="02020603050405020304" pitchFamily="18" charset="0"/>
            </a:endParaRPr>
          </a:p>
        </p:txBody>
      </p:sp>
      <p:sp>
        <p:nvSpPr>
          <p:cNvPr id="19" name="Rectangle 6">
            <a:extLst>
              <a:ext uri="{FF2B5EF4-FFF2-40B4-BE49-F238E27FC236}">
                <a16:creationId xmlns:a16="http://schemas.microsoft.com/office/drawing/2014/main" id="{7CB41FF9-7483-4AE5-8EF6-5A20BE93F597}"/>
              </a:ext>
            </a:extLst>
          </p:cNvPr>
          <p:cNvSpPr>
            <a:spLocks noChangeArrowheads="1"/>
          </p:cNvSpPr>
          <p:nvPr/>
        </p:nvSpPr>
        <p:spPr bwMode="auto">
          <a:xfrm>
            <a:off x="2562485" y="1152310"/>
            <a:ext cx="8996481" cy="83099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400" dirty="0">
                <a:cs typeface="Times New Roman" panose="02020603050405020304" pitchFamily="18" charset="0"/>
              </a:rPr>
              <a:t>In common coil design, splice (even between two types of coils), can be easily made in the middle of the coil where the field is very low</a:t>
            </a:r>
            <a:endParaRPr lang="en-US" altLang="en-US" sz="2400" u="sng" dirty="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5ABE6D4C-DD3B-4D79-B5BE-DDC08604A66F}"/>
              </a:ext>
            </a:extLst>
          </p:cNvPr>
          <p:cNvSpPr/>
          <p:nvPr/>
        </p:nvSpPr>
        <p:spPr>
          <a:xfrm>
            <a:off x="1785245" y="3548270"/>
            <a:ext cx="588074" cy="198782"/>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Arrow: Down 27">
            <a:extLst>
              <a:ext uri="{FF2B5EF4-FFF2-40B4-BE49-F238E27FC236}">
                <a16:creationId xmlns:a16="http://schemas.microsoft.com/office/drawing/2014/main" id="{8638A414-1302-44BD-89AC-458DB91F27B7}"/>
              </a:ext>
            </a:extLst>
          </p:cNvPr>
          <p:cNvSpPr/>
          <p:nvPr/>
        </p:nvSpPr>
        <p:spPr>
          <a:xfrm>
            <a:off x="1930528" y="2226365"/>
            <a:ext cx="417442" cy="1083365"/>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9" name="Arrow: Down 28">
            <a:extLst>
              <a:ext uri="{FF2B5EF4-FFF2-40B4-BE49-F238E27FC236}">
                <a16:creationId xmlns:a16="http://schemas.microsoft.com/office/drawing/2014/main" id="{DDA747DE-63E0-49F9-8F33-D846E7BB4AB7}"/>
              </a:ext>
            </a:extLst>
          </p:cNvPr>
          <p:cNvSpPr/>
          <p:nvPr/>
        </p:nvSpPr>
        <p:spPr>
          <a:xfrm rot="10800000">
            <a:off x="1933861" y="4000500"/>
            <a:ext cx="417445" cy="1121256"/>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38012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3305174" y="76200"/>
            <a:ext cx="8810625" cy="863602"/>
          </a:xfrm>
        </p:spPr>
        <p:txBody>
          <a:bodyPr>
            <a:noAutofit/>
          </a:bodyPr>
          <a:lstStyle/>
          <a:p>
            <a:r>
              <a:rPr lang="en-US" altLang="en-US" sz="5400" dirty="0">
                <a:solidFill>
                  <a:srgbClr val="FFFF00"/>
                </a:solidFill>
              </a:rPr>
              <a:t>Summary</a:t>
            </a:r>
          </a:p>
        </p:txBody>
      </p:sp>
      <p:sp>
        <p:nvSpPr>
          <p:cNvPr id="6" name="TextBox 5">
            <a:extLst>
              <a:ext uri="{FF2B5EF4-FFF2-40B4-BE49-F238E27FC236}">
                <a16:creationId xmlns:a16="http://schemas.microsoft.com/office/drawing/2014/main" id="{57C37FDA-56BD-4D4A-BE60-EB1B7EB021B4}"/>
              </a:ext>
            </a:extLst>
          </p:cNvPr>
          <p:cNvSpPr txBox="1"/>
          <p:nvPr/>
        </p:nvSpPr>
        <p:spPr>
          <a:xfrm>
            <a:off x="59531" y="1144588"/>
            <a:ext cx="12072937" cy="5215017"/>
          </a:xfrm>
          <a:prstGeom prst="rect">
            <a:avLst/>
          </a:prstGeom>
          <a:noFill/>
        </p:spPr>
        <p:txBody>
          <a:bodyPr wrap="square" rtlCol="0">
            <a:spAutoFit/>
          </a:bodyPr>
          <a:lstStyle/>
          <a:p>
            <a:pPr marL="457200" indent="-457200" algn="just">
              <a:lnSpc>
                <a:spcPts val="3200"/>
              </a:lnSpc>
              <a:spcBef>
                <a:spcPts val="600"/>
              </a:spcBef>
              <a:buFont typeface="Wingdings" panose="05000000000000000000" pitchFamily="2" charset="2"/>
              <a:buChar char="Ø"/>
            </a:pPr>
            <a:r>
              <a:rPr lang="en-US" sz="2400" b="1" dirty="0">
                <a:latin typeface="Arial" panose="020B0604020202020204" pitchFamily="34" charset="0"/>
                <a:cs typeface="Arial" panose="020B0604020202020204" pitchFamily="34" charset="0"/>
              </a:rPr>
              <a:t>MDP comparative study revealed that for very high field dipoles (20 T), common coil design uses significantly less conductor than that used in other designs. The analysis presented here explains why it is so. Is mystery solved?</a:t>
            </a:r>
          </a:p>
          <a:p>
            <a:pPr marL="457200" indent="-457200" algn="just">
              <a:lnSpc>
                <a:spcPts val="3200"/>
              </a:lnSpc>
              <a:spcBef>
                <a:spcPts val="600"/>
              </a:spcBef>
              <a:buFont typeface="Wingdings" panose="05000000000000000000" pitchFamily="2" charset="2"/>
              <a:buChar char="Ø"/>
            </a:pPr>
            <a:r>
              <a:rPr lang="en-US" sz="2400" b="1" dirty="0">
                <a:latin typeface="Arial" panose="020B0604020202020204" pitchFamily="34" charset="0"/>
                <a:cs typeface="Arial" panose="020B0604020202020204" pitchFamily="34" charset="0"/>
              </a:rPr>
              <a:t>Common coil allows easy and efficient segmentation between HTS and LTS - only one HTS (Bi2212</a:t>
            </a:r>
            <a:r>
              <a:rPr lang="en-US" sz="2400" b="1">
                <a:latin typeface="Arial" panose="020B0604020202020204" pitchFamily="34" charset="0"/>
                <a:cs typeface="Arial" panose="020B0604020202020204" pitchFamily="34" charset="0"/>
              </a:rPr>
              <a:t>) layer </a:t>
            </a:r>
            <a:r>
              <a:rPr lang="en-US" sz="2400" b="1" dirty="0">
                <a:latin typeface="Arial" panose="020B0604020202020204" pitchFamily="34" charset="0"/>
                <a:cs typeface="Arial" panose="020B0604020202020204" pitchFamily="34" charset="0"/>
              </a:rPr>
              <a:t>is needed for creating 20 T with 15% margin. </a:t>
            </a:r>
          </a:p>
          <a:p>
            <a:pPr marL="457200" indent="-457200" algn="just">
              <a:lnSpc>
                <a:spcPts val="3200"/>
              </a:lnSpc>
              <a:spcBef>
                <a:spcPts val="600"/>
              </a:spcBef>
              <a:buFont typeface="Wingdings" panose="05000000000000000000" pitchFamily="2" charset="2"/>
              <a:buChar char="Ø"/>
            </a:pPr>
            <a:r>
              <a:rPr lang="en-US" sz="2400" b="1" dirty="0">
                <a:latin typeface="Arial" panose="020B0604020202020204" pitchFamily="34" charset="0"/>
                <a:cs typeface="Arial" panose="020B0604020202020204" pitchFamily="34" charset="0"/>
              </a:rPr>
              <a:t>Designs presented here show that the same design of Nb</a:t>
            </a:r>
            <a:r>
              <a:rPr lang="en-US" sz="2400" b="1" baseline="-25000" dirty="0">
                <a:latin typeface="Arial" panose="020B0604020202020204" pitchFamily="34" charset="0"/>
                <a:cs typeface="Arial" panose="020B0604020202020204" pitchFamily="34" charset="0"/>
              </a:rPr>
              <a:t>3</a:t>
            </a:r>
            <a:r>
              <a:rPr lang="en-US" sz="2400" b="1" dirty="0">
                <a:latin typeface="Arial" panose="020B0604020202020204" pitchFamily="34" charset="0"/>
                <a:cs typeface="Arial" panose="020B0604020202020204" pitchFamily="34" charset="0"/>
              </a:rPr>
              <a:t>Sn coils can be used for all layers. This provides a significant savings on design, engineering, tooling, number of practice and spare coils, etc. This means that the cost of common coil R&amp;D dipole may be competitive despite the two apertures.</a:t>
            </a:r>
            <a:endParaRPr lang="en-US" sz="2400" b="1" dirty="0">
              <a:effectLst/>
              <a:latin typeface="Arial" panose="020B0604020202020204" pitchFamily="34" charset="0"/>
              <a:cs typeface="Arial" panose="020B0604020202020204" pitchFamily="34" charset="0"/>
            </a:endParaRPr>
          </a:p>
          <a:p>
            <a:pPr marL="457200" indent="-457200" algn="just">
              <a:lnSpc>
                <a:spcPts val="3200"/>
              </a:lnSpc>
              <a:spcBef>
                <a:spcPts val="600"/>
              </a:spcBef>
              <a:buFont typeface="Wingdings" panose="05000000000000000000" pitchFamily="2" charset="2"/>
              <a:buChar char="Ø"/>
            </a:pPr>
            <a:r>
              <a:rPr lang="en-US" sz="2400" b="1" dirty="0">
                <a:latin typeface="Arial" panose="020B0604020202020204" pitchFamily="34" charset="0"/>
                <a:cs typeface="Arial" panose="020B0604020202020204" pitchFamily="34" charset="0"/>
              </a:rPr>
              <a:t>A lot of work is still remaining to fully develop various aspects of the design and technology for all options (including </a:t>
            </a:r>
            <a:r>
              <a:rPr lang="en-US" sz="2400" b="1" dirty="0" err="1">
                <a:latin typeface="Arial" panose="020B0604020202020204" pitchFamily="34" charset="0"/>
                <a:cs typeface="Arial" panose="020B0604020202020204" pitchFamily="34" charset="0"/>
              </a:rPr>
              <a:t>ReBCO</a:t>
            </a:r>
            <a:r>
              <a:rPr lang="en-US" sz="2400" b="1" dirty="0">
                <a:latin typeface="Arial" panose="020B0604020202020204" pitchFamily="34" charset="0"/>
                <a:cs typeface="Arial" panose="020B0604020202020204" pitchFamily="34" charset="0"/>
              </a:rPr>
              <a:t>). A good opportunity for long term R&amp;D for young scientists and engineers for pioneering work.</a:t>
            </a:r>
          </a:p>
        </p:txBody>
      </p:sp>
    </p:spTree>
    <p:extLst>
      <p:ext uri="{BB962C8B-B14F-4D97-AF65-F5344CB8AC3E}">
        <p14:creationId xmlns:p14="http://schemas.microsoft.com/office/powerpoint/2010/main" val="39381144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FB6572C-5095-48A2-9ABF-17AE2BFA4340}"/>
              </a:ext>
            </a:extLst>
          </p:cNvPr>
          <p:cNvSpPr txBox="1">
            <a:spLocks noChangeArrowheads="1"/>
          </p:cNvSpPr>
          <p:nvPr/>
        </p:nvSpPr>
        <p:spPr>
          <a:xfrm>
            <a:off x="1690687" y="3162300"/>
            <a:ext cx="8810625" cy="978686"/>
          </a:xfrm>
          <a:prstGeom prst="rect">
            <a:avLst/>
          </a:prstGeom>
          <a:solidFill>
            <a:schemeClr val="tx2"/>
          </a:solidFill>
          <a:effectLst>
            <a:outerShdw blurRad="50800" dist="38100" dir="2700000" algn="tl" rotWithShape="0">
              <a:srgbClr val="000000">
                <a:alpha val="43000"/>
              </a:srgbClr>
            </a:outerShdw>
          </a:effectLst>
        </p:spPr>
        <p:txBody>
          <a:bodyPr vert="horz" lIns="91440" tIns="45720" rIns="91440" bIns="45720" rtlCol="0" anchor="ctr">
            <a:noAutofit/>
          </a:bodyPr>
          <a:lstStyle>
            <a:lvl1pPr algn="ctr" defTabSz="342900" rtl="0" eaLnBrk="1" latinLnBrk="0" hangingPunct="1">
              <a:spcBef>
                <a:spcPct val="0"/>
              </a:spcBef>
              <a:buNone/>
              <a:defRPr sz="2100" kern="1200">
                <a:solidFill>
                  <a:schemeClr val="bg1"/>
                </a:solidFill>
                <a:latin typeface="+mj-lt"/>
                <a:ea typeface="+mj-ea"/>
                <a:cs typeface="+mj-cs"/>
              </a:defRPr>
            </a:lvl1pPr>
          </a:lstStyle>
          <a:p>
            <a:r>
              <a:rPr lang="en-US" altLang="en-US" sz="4400" dirty="0">
                <a:solidFill>
                  <a:srgbClr val="FFFF00"/>
                </a:solidFill>
              </a:rPr>
              <a:t>Extra Slides</a:t>
            </a:r>
          </a:p>
        </p:txBody>
      </p:sp>
    </p:spTree>
    <p:extLst>
      <p:ext uri="{BB962C8B-B14F-4D97-AF65-F5344CB8AC3E}">
        <p14:creationId xmlns:p14="http://schemas.microsoft.com/office/powerpoint/2010/main" val="3956122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A85580-383B-4803-B5F1-24A282EF7676}"/>
              </a:ext>
            </a:extLst>
          </p:cNvPr>
          <p:cNvPicPr/>
          <p:nvPr/>
        </p:nvPicPr>
        <p:blipFill rotWithShape="1">
          <a:blip r:embed="rId2" cstate="print">
            <a:extLst>
              <a:ext uri="{28A0092B-C50C-407E-A947-70E740481C1C}">
                <a14:useLocalDpi xmlns:a14="http://schemas.microsoft.com/office/drawing/2010/main" val="0"/>
              </a:ext>
            </a:extLst>
          </a:blip>
          <a:srcRect r="20193"/>
          <a:stretch/>
        </p:blipFill>
        <p:spPr bwMode="auto">
          <a:xfrm>
            <a:off x="2981163" y="1164834"/>
            <a:ext cx="7498080" cy="2941536"/>
          </a:xfrm>
          <a:prstGeom prst="rect">
            <a:avLst/>
          </a:prstGeom>
          <a:noFill/>
          <a:ln>
            <a:noFill/>
          </a:ln>
        </p:spPr>
      </p:pic>
      <p:pic>
        <p:nvPicPr>
          <p:cNvPr id="5" name="Picture 4">
            <a:extLst>
              <a:ext uri="{FF2B5EF4-FFF2-40B4-BE49-F238E27FC236}">
                <a16:creationId xmlns:a16="http://schemas.microsoft.com/office/drawing/2014/main" id="{B85DF24F-F834-4E92-9809-0472BE95BD39}"/>
              </a:ext>
            </a:extLst>
          </p:cNvPr>
          <p:cNvPicPr/>
          <p:nvPr/>
        </p:nvPicPr>
        <p:blipFill rotWithShape="1">
          <a:blip r:embed="rId2" cstate="print">
            <a:extLst>
              <a:ext uri="{28A0092B-C50C-407E-A947-70E740481C1C}">
                <a14:useLocalDpi xmlns:a14="http://schemas.microsoft.com/office/drawing/2010/main" val="0"/>
              </a:ext>
            </a:extLst>
          </a:blip>
          <a:srcRect l="85176" r="-747" b="-2583"/>
          <a:stretch/>
        </p:blipFill>
        <p:spPr bwMode="auto">
          <a:xfrm>
            <a:off x="10479243" y="1164834"/>
            <a:ext cx="1463040" cy="3017520"/>
          </a:xfrm>
          <a:prstGeom prst="rect">
            <a:avLst/>
          </a:prstGeom>
          <a:noFill/>
          <a:ln>
            <a:noFill/>
          </a:ln>
        </p:spPr>
      </p:pic>
      <p:grpSp>
        <p:nvGrpSpPr>
          <p:cNvPr id="18" name="Group 17">
            <a:extLst>
              <a:ext uri="{FF2B5EF4-FFF2-40B4-BE49-F238E27FC236}">
                <a16:creationId xmlns:a16="http://schemas.microsoft.com/office/drawing/2014/main" id="{BF367D88-A56D-4FAE-A6DE-9539CBA8AA07}"/>
              </a:ext>
            </a:extLst>
          </p:cNvPr>
          <p:cNvGrpSpPr/>
          <p:nvPr/>
        </p:nvGrpSpPr>
        <p:grpSpPr>
          <a:xfrm>
            <a:off x="772915" y="4160988"/>
            <a:ext cx="11319159" cy="2368460"/>
            <a:chOff x="772915" y="4160988"/>
            <a:chExt cx="11319159" cy="2368460"/>
          </a:xfrm>
        </p:grpSpPr>
        <p:sp>
          <p:nvSpPr>
            <p:cNvPr id="6" name="TextBox 5">
              <a:extLst>
                <a:ext uri="{FF2B5EF4-FFF2-40B4-BE49-F238E27FC236}">
                  <a16:creationId xmlns:a16="http://schemas.microsoft.com/office/drawing/2014/main" id="{66629D3B-E3B6-4D96-983C-F6E5CC364FEE}"/>
                </a:ext>
              </a:extLst>
            </p:cNvPr>
            <p:cNvSpPr txBox="1"/>
            <p:nvPr/>
          </p:nvSpPr>
          <p:spPr>
            <a:xfrm>
              <a:off x="11357834" y="5622740"/>
              <a:ext cx="734240" cy="276999"/>
            </a:xfrm>
            <a:prstGeom prst="rect">
              <a:avLst/>
            </a:prstGeom>
            <a:noFill/>
          </p:spPr>
          <p:txBody>
            <a:bodyPr wrap="none" rtlCol="0">
              <a:spAutoFit/>
            </a:bodyPr>
            <a:lstStyle/>
            <a:p>
              <a:r>
                <a:rPr lang="en-US" sz="1200" dirty="0"/>
                <a:t>&lt;=Typo?</a:t>
              </a:r>
            </a:p>
          </p:txBody>
        </p:sp>
        <p:grpSp>
          <p:nvGrpSpPr>
            <p:cNvPr id="16" name="Group 15">
              <a:extLst>
                <a:ext uri="{FF2B5EF4-FFF2-40B4-BE49-F238E27FC236}">
                  <a16:creationId xmlns:a16="http://schemas.microsoft.com/office/drawing/2014/main" id="{18BBA99B-4159-4D37-921D-EAD7E442841A}"/>
                </a:ext>
              </a:extLst>
            </p:cNvPr>
            <p:cNvGrpSpPr/>
            <p:nvPr/>
          </p:nvGrpSpPr>
          <p:grpSpPr>
            <a:xfrm>
              <a:off x="772915" y="4160988"/>
              <a:ext cx="10889456" cy="2368460"/>
              <a:chOff x="772915" y="4160988"/>
              <a:chExt cx="10889456" cy="2368460"/>
            </a:xfrm>
          </p:grpSpPr>
          <p:pic>
            <p:nvPicPr>
              <p:cNvPr id="4" name="Picture 3">
                <a:extLst>
                  <a:ext uri="{FF2B5EF4-FFF2-40B4-BE49-F238E27FC236}">
                    <a16:creationId xmlns:a16="http://schemas.microsoft.com/office/drawing/2014/main" id="{D6FEB63A-2E6D-4A25-87FA-D10424128AE3}"/>
                  </a:ext>
                </a:extLst>
              </p:cNvPr>
              <p:cNvPicPr>
                <a:picLocks noChangeAspect="1"/>
              </p:cNvPicPr>
              <p:nvPr/>
            </p:nvPicPr>
            <p:blipFill rotWithShape="1">
              <a:blip r:embed="rId3"/>
              <a:srcRect r="1840"/>
              <a:stretch/>
            </p:blipFill>
            <p:spPr>
              <a:xfrm>
                <a:off x="772915" y="4160988"/>
                <a:ext cx="10789920" cy="1975275"/>
              </a:xfrm>
              <a:prstGeom prst="rect">
                <a:avLst/>
              </a:prstGeom>
            </p:spPr>
          </p:pic>
          <p:sp>
            <p:nvSpPr>
              <p:cNvPr id="7" name="Rectangle 6">
                <a:extLst>
                  <a:ext uri="{FF2B5EF4-FFF2-40B4-BE49-F238E27FC236}">
                    <a16:creationId xmlns:a16="http://schemas.microsoft.com/office/drawing/2014/main" id="{C1767B73-F140-446A-A00A-ACA559E8CE2E}"/>
                  </a:ext>
                </a:extLst>
              </p:cNvPr>
              <p:cNvSpPr/>
              <p:nvPr/>
            </p:nvSpPr>
            <p:spPr>
              <a:xfrm>
                <a:off x="772915" y="5398825"/>
                <a:ext cx="10789920" cy="403412"/>
              </a:xfrm>
              <a:prstGeom prst="rect">
                <a:avLst/>
              </a:prstGeom>
              <a:solidFill>
                <a:srgbClr val="FFFF00">
                  <a:alpha val="1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1EE6B94-3E8E-478C-A415-2A83B06804B3}"/>
                  </a:ext>
                </a:extLst>
              </p:cNvPr>
              <p:cNvPicPr>
                <a:picLocks noChangeAspect="1"/>
              </p:cNvPicPr>
              <p:nvPr/>
            </p:nvPicPr>
            <p:blipFill>
              <a:blip r:embed="rId4"/>
              <a:stretch>
                <a:fillRect/>
              </a:stretch>
            </p:blipFill>
            <p:spPr>
              <a:xfrm>
                <a:off x="772915" y="6108443"/>
                <a:ext cx="10889456" cy="421005"/>
              </a:xfrm>
              <a:prstGeom prst="rect">
                <a:avLst/>
              </a:prstGeom>
            </p:spPr>
          </p:pic>
        </p:grpSp>
      </p:grpSp>
      <p:sp>
        <p:nvSpPr>
          <p:cNvPr id="10" name="Rectangle 2">
            <a:extLst>
              <a:ext uri="{FF2B5EF4-FFF2-40B4-BE49-F238E27FC236}">
                <a16:creationId xmlns:a16="http://schemas.microsoft.com/office/drawing/2014/main" id="{B3C53827-9594-44DB-8796-9C6734D5BC54}"/>
              </a:ext>
            </a:extLst>
          </p:cNvPr>
          <p:cNvSpPr txBox="1">
            <a:spLocks noChangeArrowheads="1"/>
          </p:cNvSpPr>
          <p:nvPr/>
        </p:nvSpPr>
        <p:spPr>
          <a:xfrm>
            <a:off x="3442447" y="70720"/>
            <a:ext cx="8673351" cy="731563"/>
          </a:xfrm>
          <a:prstGeom prst="rect">
            <a:avLst/>
          </a:prstGeom>
          <a:solidFill>
            <a:schemeClr val="tx2"/>
          </a:solidFill>
          <a:effectLst>
            <a:outerShdw blurRad="50800" dist="38100" dir="2700000" algn="tl" rotWithShape="0">
              <a:srgbClr val="000000">
                <a:alpha val="43000"/>
              </a:srgbClr>
            </a:outerShdw>
          </a:effectLst>
        </p:spPr>
        <p:txBody>
          <a:bodyPr vert="horz" lIns="91440" tIns="45720" rIns="91440" bIns="45720" rtlCol="0" anchor="ctr">
            <a:noAutofit/>
          </a:bodyPr>
          <a:lstStyle>
            <a:lvl1pPr algn="ctr" defTabSz="342900" rtl="0" eaLnBrk="1" latinLnBrk="0" hangingPunct="1">
              <a:spcBef>
                <a:spcPct val="0"/>
              </a:spcBef>
              <a:buNone/>
              <a:defRPr sz="2100" kern="1200">
                <a:solidFill>
                  <a:schemeClr val="bg1"/>
                </a:solidFill>
                <a:latin typeface="+mj-lt"/>
                <a:ea typeface="+mj-ea"/>
                <a:cs typeface="+mj-cs"/>
              </a:defRPr>
            </a:lvl1pPr>
          </a:lstStyle>
          <a:p>
            <a:r>
              <a:rPr lang="en-US" altLang="en-US" sz="3200" dirty="0">
                <a:solidFill>
                  <a:srgbClr val="FFFF00"/>
                </a:solidFill>
              </a:rPr>
              <a:t>Some Observations and Possible Explanation</a:t>
            </a:r>
          </a:p>
        </p:txBody>
      </p:sp>
      <p:sp>
        <p:nvSpPr>
          <p:cNvPr id="11" name="TextBox 10">
            <a:extLst>
              <a:ext uri="{FF2B5EF4-FFF2-40B4-BE49-F238E27FC236}">
                <a16:creationId xmlns:a16="http://schemas.microsoft.com/office/drawing/2014/main" id="{C7239EA6-C365-4456-9BE2-08B823FDB4A5}"/>
              </a:ext>
            </a:extLst>
          </p:cNvPr>
          <p:cNvSpPr txBox="1"/>
          <p:nvPr/>
        </p:nvSpPr>
        <p:spPr>
          <a:xfrm>
            <a:off x="6997" y="1076284"/>
            <a:ext cx="3209365" cy="3139321"/>
          </a:xfrm>
          <a:prstGeom prst="rect">
            <a:avLst/>
          </a:prstGeom>
          <a:noFill/>
        </p:spPr>
        <p:txBody>
          <a:bodyPr wrap="square" rtlCol="0">
            <a:spAutoFit/>
          </a:bodyPr>
          <a:lstStyle/>
          <a:p>
            <a:pPr marL="182880" indent="-182880">
              <a:buFont typeface="Arial" panose="020B0604020202020204" pitchFamily="34" charset="0"/>
              <a:buChar char="•"/>
            </a:pPr>
            <a:r>
              <a:rPr lang="en-US" dirty="0">
                <a:solidFill>
                  <a:srgbClr val="FF0000"/>
                </a:solidFill>
              </a:rPr>
              <a:t>Comparative studies of 20 T designs revealed that in the common coil design, one can get away with fewer layers and it uses less conductor. </a:t>
            </a:r>
          </a:p>
          <a:p>
            <a:pPr marL="182880" indent="-182880">
              <a:buFont typeface="Arial" panose="020B0604020202020204" pitchFamily="34" charset="0"/>
              <a:buChar char="•"/>
            </a:pPr>
            <a:r>
              <a:rPr lang="en-US" dirty="0">
                <a:solidFill>
                  <a:srgbClr val="FF0000"/>
                </a:solidFill>
              </a:rPr>
              <a:t>This is opposite to what was the conventional wisdom. Small differences in margin can’t explain that. </a:t>
            </a:r>
          </a:p>
          <a:p>
            <a:pPr marL="182880" indent="-182880">
              <a:buFont typeface="Arial" panose="020B0604020202020204" pitchFamily="34" charset="0"/>
              <a:buChar char="•"/>
            </a:pPr>
            <a:r>
              <a:rPr lang="en-US" dirty="0">
                <a:solidFill>
                  <a:srgbClr val="FF0000"/>
                </a:solidFill>
              </a:rPr>
              <a:t>Any basic change in going from lower to higher fields?</a:t>
            </a:r>
          </a:p>
        </p:txBody>
      </p:sp>
      <p:sp>
        <p:nvSpPr>
          <p:cNvPr id="12" name="TextBox 11">
            <a:extLst>
              <a:ext uri="{FF2B5EF4-FFF2-40B4-BE49-F238E27FC236}">
                <a16:creationId xmlns:a16="http://schemas.microsoft.com/office/drawing/2014/main" id="{1C857974-EAAF-46AD-B766-410650737781}"/>
              </a:ext>
            </a:extLst>
          </p:cNvPr>
          <p:cNvSpPr txBox="1"/>
          <p:nvPr/>
        </p:nvSpPr>
        <p:spPr>
          <a:xfrm>
            <a:off x="3216362" y="955497"/>
            <a:ext cx="4069410" cy="338554"/>
          </a:xfrm>
          <a:prstGeom prst="rect">
            <a:avLst/>
          </a:prstGeom>
          <a:solidFill>
            <a:schemeClr val="bg1"/>
          </a:solidFill>
        </p:spPr>
        <p:txBody>
          <a:bodyPr wrap="square">
            <a:spAutoFit/>
          </a:bodyPr>
          <a:lstStyle/>
          <a:p>
            <a:r>
              <a:rPr lang="en-US" sz="1600" b="1" dirty="0"/>
              <a:t>Cos</a:t>
            </a:r>
            <a:r>
              <a:rPr lang="en-US" sz="1600" b="1" dirty="0">
                <a:sym typeface="Symbol" panose="05050102010706020507" pitchFamily="18" charset="2"/>
              </a:rPr>
              <a:t> </a:t>
            </a:r>
            <a:r>
              <a:rPr lang="en-US" sz="1600" b="1" u="sng" dirty="0">
                <a:sym typeface="Symbol" panose="05050102010706020507" pitchFamily="18" charset="2"/>
              </a:rPr>
              <a:t>without</a:t>
            </a:r>
            <a:r>
              <a:rPr lang="en-US" sz="1600" b="1" dirty="0">
                <a:sym typeface="Symbol" panose="05050102010706020507" pitchFamily="18" charset="2"/>
              </a:rPr>
              <a:t> and “with stress management”</a:t>
            </a:r>
            <a:endParaRPr lang="en-US" sz="1600" b="1" dirty="0"/>
          </a:p>
        </p:txBody>
      </p:sp>
      <p:sp>
        <p:nvSpPr>
          <p:cNvPr id="13" name="TextBox 12">
            <a:extLst>
              <a:ext uri="{FF2B5EF4-FFF2-40B4-BE49-F238E27FC236}">
                <a16:creationId xmlns:a16="http://schemas.microsoft.com/office/drawing/2014/main" id="{1394751F-4E50-4287-A0D1-C662EDC710AC}"/>
              </a:ext>
            </a:extLst>
          </p:cNvPr>
          <p:cNvSpPr txBox="1"/>
          <p:nvPr/>
        </p:nvSpPr>
        <p:spPr>
          <a:xfrm>
            <a:off x="6769122" y="1416487"/>
            <a:ext cx="2273669" cy="369332"/>
          </a:xfrm>
          <a:prstGeom prst="rect">
            <a:avLst/>
          </a:prstGeom>
          <a:noFill/>
        </p:spPr>
        <p:txBody>
          <a:bodyPr wrap="square">
            <a:spAutoFit/>
          </a:bodyPr>
          <a:lstStyle/>
          <a:p>
            <a:r>
              <a:rPr lang="en-US" b="1" dirty="0"/>
              <a:t>Canted Cosine Theta</a:t>
            </a:r>
          </a:p>
        </p:txBody>
      </p:sp>
      <p:sp>
        <p:nvSpPr>
          <p:cNvPr id="14" name="TextBox 13">
            <a:extLst>
              <a:ext uri="{FF2B5EF4-FFF2-40B4-BE49-F238E27FC236}">
                <a16:creationId xmlns:a16="http://schemas.microsoft.com/office/drawing/2014/main" id="{792A9264-5697-4D69-B9B1-16CAE451A57A}"/>
              </a:ext>
            </a:extLst>
          </p:cNvPr>
          <p:cNvSpPr txBox="1"/>
          <p:nvPr/>
        </p:nvSpPr>
        <p:spPr>
          <a:xfrm>
            <a:off x="8748812" y="1109385"/>
            <a:ext cx="1920240" cy="369332"/>
          </a:xfrm>
          <a:prstGeom prst="rect">
            <a:avLst/>
          </a:prstGeom>
          <a:noFill/>
        </p:spPr>
        <p:txBody>
          <a:bodyPr wrap="square">
            <a:spAutoFit/>
          </a:bodyPr>
          <a:lstStyle/>
          <a:p>
            <a:r>
              <a:rPr lang="en-US" b="1" dirty="0"/>
              <a:t>Block coil designs</a:t>
            </a:r>
          </a:p>
        </p:txBody>
      </p:sp>
      <p:sp>
        <p:nvSpPr>
          <p:cNvPr id="15" name="TextBox 14">
            <a:extLst>
              <a:ext uri="{FF2B5EF4-FFF2-40B4-BE49-F238E27FC236}">
                <a16:creationId xmlns:a16="http://schemas.microsoft.com/office/drawing/2014/main" id="{6CB04906-3DA1-4D20-BC4B-1963B711402E}"/>
              </a:ext>
            </a:extLst>
          </p:cNvPr>
          <p:cNvSpPr txBox="1"/>
          <p:nvPr/>
        </p:nvSpPr>
        <p:spPr>
          <a:xfrm>
            <a:off x="10460145" y="2836310"/>
            <a:ext cx="1436452" cy="646331"/>
          </a:xfrm>
          <a:prstGeom prst="rect">
            <a:avLst/>
          </a:prstGeom>
          <a:noFill/>
        </p:spPr>
        <p:txBody>
          <a:bodyPr wrap="square">
            <a:spAutoFit/>
          </a:bodyPr>
          <a:lstStyle/>
          <a:p>
            <a:pPr algn="ctr"/>
            <a:r>
              <a:rPr lang="en-US" b="1" dirty="0"/>
              <a:t>Common coil designs</a:t>
            </a:r>
          </a:p>
        </p:txBody>
      </p:sp>
    </p:spTree>
    <p:extLst>
      <p:ext uri="{BB962C8B-B14F-4D97-AF65-F5344CB8AC3E}">
        <p14:creationId xmlns:p14="http://schemas.microsoft.com/office/powerpoint/2010/main" val="3735751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a:extLst>
              <a:ext uri="{FF2B5EF4-FFF2-40B4-BE49-F238E27FC236}">
                <a16:creationId xmlns:a16="http://schemas.microsoft.com/office/drawing/2014/main" id="{26789AF4-A628-43BE-8020-FE45F4678B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0398" t="9417" r="3999" b="14244"/>
          <a:stretch/>
        </p:blipFill>
        <p:spPr bwMode="auto">
          <a:xfrm>
            <a:off x="5892127" y="1402556"/>
            <a:ext cx="2327072" cy="4799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698" name="Rectangle 2"/>
          <p:cNvSpPr>
            <a:spLocks noGrp="1" noChangeArrowheads="1"/>
          </p:cNvSpPr>
          <p:nvPr>
            <p:ph type="title" idx="4294967295"/>
          </p:nvPr>
        </p:nvSpPr>
        <p:spPr>
          <a:xfrm>
            <a:off x="3305174" y="76200"/>
            <a:ext cx="8810625" cy="863602"/>
          </a:xfrm>
        </p:spPr>
        <p:txBody>
          <a:bodyPr>
            <a:noAutofit/>
          </a:bodyPr>
          <a:lstStyle/>
          <a:p>
            <a:r>
              <a:rPr lang="en-US" altLang="en-US" sz="3600" dirty="0">
                <a:solidFill>
                  <a:srgbClr val="FFFF00"/>
                </a:solidFill>
              </a:rPr>
              <a:t>Magnet Designs for &lt;10 T Dipoles</a:t>
            </a:r>
            <a:br>
              <a:rPr lang="en-US" altLang="en-US" sz="3600" dirty="0">
                <a:solidFill>
                  <a:srgbClr val="FFFF00"/>
                </a:solidFill>
              </a:rPr>
            </a:br>
            <a:r>
              <a:rPr lang="en-US" altLang="en-US" sz="3600" dirty="0">
                <a:solidFill>
                  <a:srgbClr val="FFFF00"/>
                </a:solidFill>
              </a:rPr>
              <a:t>(all use </a:t>
            </a:r>
            <a:r>
              <a:rPr lang="en-US" altLang="en-US" sz="3600" dirty="0" err="1">
                <a:solidFill>
                  <a:srgbClr val="FFFF00"/>
                </a:solidFill>
              </a:rPr>
              <a:t>NbTi</a:t>
            </a:r>
            <a:r>
              <a:rPr lang="en-US" altLang="en-US" sz="3600" dirty="0">
                <a:solidFill>
                  <a:srgbClr val="FFFF00"/>
                </a:solidFill>
              </a:rPr>
              <a:t> conductor and cosine </a:t>
            </a:r>
            <a:r>
              <a:rPr lang="en-US" altLang="en-US" sz="3600" dirty="0">
                <a:solidFill>
                  <a:srgbClr val="FFFF00"/>
                </a:solidFill>
                <a:latin typeface="Symbol" panose="05050102010706020507" pitchFamily="18" charset="2"/>
              </a:rPr>
              <a:t>q</a:t>
            </a:r>
            <a:r>
              <a:rPr lang="en-US" altLang="en-US" sz="3600" dirty="0">
                <a:solidFill>
                  <a:srgbClr val="FFFF00"/>
                </a:solidFill>
              </a:rPr>
              <a:t> design)</a:t>
            </a:r>
          </a:p>
        </p:txBody>
      </p:sp>
      <p:pic>
        <p:nvPicPr>
          <p:cNvPr id="4" name="Picture 5" descr="F:\vlhc\tevatron-dipole.jpg">
            <a:extLst>
              <a:ext uri="{FF2B5EF4-FFF2-40B4-BE49-F238E27FC236}">
                <a16:creationId xmlns:a16="http://schemas.microsoft.com/office/drawing/2014/main" id="{05BCEFF2-A1C9-4219-BE71-8196B7104B5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02" t="-2" r="5120" b="11926"/>
          <a:stretch/>
        </p:blipFill>
        <p:spPr bwMode="auto">
          <a:xfrm>
            <a:off x="90488" y="1429541"/>
            <a:ext cx="3182112" cy="219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descr="F:\vlhc\hera-dipole.jpg">
            <a:extLst>
              <a:ext uri="{FF2B5EF4-FFF2-40B4-BE49-F238E27FC236}">
                <a16:creationId xmlns:a16="http://schemas.microsoft.com/office/drawing/2014/main" id="{8113C97F-2525-4BE4-9C5D-46E1731F834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519" t="4293" r="6026" b="27684"/>
          <a:stretch/>
        </p:blipFill>
        <p:spPr bwMode="auto">
          <a:xfrm>
            <a:off x="2805395" y="1585913"/>
            <a:ext cx="3335154" cy="192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F:\vlhc\rhip-dipole.jpg">
            <a:extLst>
              <a:ext uri="{FF2B5EF4-FFF2-40B4-BE49-F238E27FC236}">
                <a16:creationId xmlns:a16="http://schemas.microsoft.com/office/drawing/2014/main" id="{C7737969-9F47-4750-80B1-416CC434872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706" t="16364" r="4835" b="16364"/>
          <a:stretch/>
        </p:blipFill>
        <p:spPr bwMode="auto">
          <a:xfrm>
            <a:off x="90487" y="3733800"/>
            <a:ext cx="2658794" cy="256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9">
            <a:extLst>
              <a:ext uri="{FF2B5EF4-FFF2-40B4-BE49-F238E27FC236}">
                <a16:creationId xmlns:a16="http://schemas.microsoft.com/office/drawing/2014/main" id="{F66315E8-E736-4649-AD86-CB43A4A7C58C}"/>
              </a:ext>
            </a:extLst>
          </p:cNvPr>
          <p:cNvSpPr txBox="1">
            <a:spLocks noChangeArrowheads="1"/>
          </p:cNvSpPr>
          <p:nvPr/>
        </p:nvSpPr>
        <p:spPr bwMode="auto">
          <a:xfrm>
            <a:off x="599248" y="1192053"/>
            <a:ext cx="177800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lang="en-US" altLang="en-US" sz="1800" b="1" dirty="0">
                <a:solidFill>
                  <a:srgbClr val="CC0099"/>
                </a:solidFill>
              </a:rPr>
              <a:t>Tevatron Dipole</a:t>
            </a:r>
            <a:endParaRPr lang="en-US" altLang="en-US" sz="1800" dirty="0"/>
          </a:p>
        </p:txBody>
      </p:sp>
      <p:sp>
        <p:nvSpPr>
          <p:cNvPr id="9" name="Rectangle 10">
            <a:extLst>
              <a:ext uri="{FF2B5EF4-FFF2-40B4-BE49-F238E27FC236}">
                <a16:creationId xmlns:a16="http://schemas.microsoft.com/office/drawing/2014/main" id="{D4133BCD-8ABD-4ED9-A931-5FBDD9E04A43}"/>
              </a:ext>
            </a:extLst>
          </p:cNvPr>
          <p:cNvSpPr>
            <a:spLocks noChangeArrowheads="1"/>
          </p:cNvSpPr>
          <p:nvPr/>
        </p:nvSpPr>
        <p:spPr bwMode="auto">
          <a:xfrm>
            <a:off x="3545806" y="1219200"/>
            <a:ext cx="153670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lang="en-US" altLang="en-US" sz="1800" b="1" dirty="0">
                <a:solidFill>
                  <a:srgbClr val="CC0099"/>
                </a:solidFill>
              </a:rPr>
              <a:t>HERA Dipole</a:t>
            </a:r>
          </a:p>
        </p:txBody>
      </p:sp>
      <p:sp>
        <p:nvSpPr>
          <p:cNvPr id="10" name="Rectangle 12">
            <a:extLst>
              <a:ext uri="{FF2B5EF4-FFF2-40B4-BE49-F238E27FC236}">
                <a16:creationId xmlns:a16="http://schemas.microsoft.com/office/drawing/2014/main" id="{ADC431DF-B90F-4B39-872C-2262036FA4CC}"/>
              </a:ext>
            </a:extLst>
          </p:cNvPr>
          <p:cNvSpPr>
            <a:spLocks noChangeArrowheads="1"/>
          </p:cNvSpPr>
          <p:nvPr/>
        </p:nvSpPr>
        <p:spPr bwMode="auto">
          <a:xfrm>
            <a:off x="3337890" y="3442579"/>
            <a:ext cx="137160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lang="en-US" altLang="en-US" sz="1800" b="1" dirty="0">
                <a:solidFill>
                  <a:srgbClr val="CC0099"/>
                </a:solidFill>
              </a:rPr>
              <a:t>LHC Dipole</a:t>
            </a:r>
            <a:endParaRPr lang="en-US" altLang="en-US" sz="1800" dirty="0">
              <a:solidFill>
                <a:srgbClr val="CC0099"/>
              </a:solidFill>
            </a:endParaRPr>
          </a:p>
        </p:txBody>
      </p:sp>
      <p:pic>
        <p:nvPicPr>
          <p:cNvPr id="11" name="Picture 2" descr="http://d1068036.site.myhosting.com/VQuarkNet/Images1folder/beamPipe.png">
            <a:extLst>
              <a:ext uri="{FF2B5EF4-FFF2-40B4-BE49-F238E27FC236}">
                <a16:creationId xmlns:a16="http://schemas.microsoft.com/office/drawing/2014/main" id="{A20B5193-A29E-4EDE-B93A-0C1151EA9E2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62" r="-562" b="4000"/>
          <a:stretch/>
        </p:blipFill>
        <p:spPr bwMode="auto">
          <a:xfrm>
            <a:off x="2710014" y="3804810"/>
            <a:ext cx="3343274" cy="24688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I:\work\Neutrino\MagEnd4.jpg">
            <a:extLst>
              <a:ext uri="{FF2B5EF4-FFF2-40B4-BE49-F238E27FC236}">
                <a16:creationId xmlns:a16="http://schemas.microsoft.com/office/drawing/2014/main" id="{E184E9F9-0B56-4C4A-8EAD-F51BF5093A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5933"/>
          <a:stretch>
            <a:fillRect/>
          </a:stretch>
        </p:blipFill>
        <p:spPr bwMode="auto">
          <a:xfrm>
            <a:off x="8141870" y="4709494"/>
            <a:ext cx="4002021" cy="1564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descr="http://cdn.iopscience.com/images/1367-2630/9/9/335/Full/njp250015fig6.jpg">
            <a:extLst>
              <a:ext uri="{FF2B5EF4-FFF2-40B4-BE49-F238E27FC236}">
                <a16:creationId xmlns:a16="http://schemas.microsoft.com/office/drawing/2014/main" id="{522E8308-668B-4314-8BF2-465E372F24F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19199" y="1621815"/>
            <a:ext cx="3822735" cy="256032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6F0EAE6-4E17-4933-A8D4-4E727F2FF7CF}"/>
              </a:ext>
            </a:extLst>
          </p:cNvPr>
          <p:cNvSpPr txBox="1"/>
          <p:nvPr/>
        </p:nvSpPr>
        <p:spPr>
          <a:xfrm>
            <a:off x="7710486" y="1144576"/>
            <a:ext cx="4576574" cy="461665"/>
          </a:xfrm>
          <a:prstGeom prst="rect">
            <a:avLst/>
          </a:prstGeom>
          <a:noFill/>
        </p:spPr>
        <p:txBody>
          <a:bodyPr wrap="none" rtlCol="0">
            <a:spAutoFit/>
          </a:bodyPr>
          <a:lstStyle/>
          <a:p>
            <a:r>
              <a:rPr lang="en-US" sz="2400" b="1" dirty="0"/>
              <a:t>Cosine (</a:t>
            </a:r>
            <a:r>
              <a:rPr lang="en-US" sz="2400" b="1" dirty="0">
                <a:latin typeface="Symbol" panose="05050102010706020507" pitchFamily="18" charset="2"/>
              </a:rPr>
              <a:t>q)</a:t>
            </a:r>
            <a:r>
              <a:rPr lang="en-US" sz="2400" b="1" dirty="0"/>
              <a:t> like current distribution</a:t>
            </a:r>
          </a:p>
        </p:txBody>
      </p:sp>
      <p:sp>
        <p:nvSpPr>
          <p:cNvPr id="15" name="TextBox 14">
            <a:extLst>
              <a:ext uri="{FF2B5EF4-FFF2-40B4-BE49-F238E27FC236}">
                <a16:creationId xmlns:a16="http://schemas.microsoft.com/office/drawing/2014/main" id="{F991D0CC-5B60-42AD-86CF-53C9FBDAC468}"/>
              </a:ext>
            </a:extLst>
          </p:cNvPr>
          <p:cNvSpPr txBox="1"/>
          <p:nvPr/>
        </p:nvSpPr>
        <p:spPr>
          <a:xfrm>
            <a:off x="10251404" y="4265632"/>
            <a:ext cx="1657826" cy="400110"/>
          </a:xfrm>
          <a:prstGeom prst="rect">
            <a:avLst/>
          </a:prstGeom>
          <a:noFill/>
        </p:spPr>
        <p:txBody>
          <a:bodyPr wrap="none" rtlCol="0">
            <a:spAutoFit/>
          </a:bodyPr>
          <a:lstStyle/>
          <a:p>
            <a:r>
              <a:rPr lang="en-US" sz="2000" b="1" dirty="0">
                <a:solidFill>
                  <a:srgbClr val="993300"/>
                </a:solidFill>
              </a:rPr>
              <a:t>complex ends</a:t>
            </a:r>
          </a:p>
        </p:txBody>
      </p:sp>
      <p:sp>
        <p:nvSpPr>
          <p:cNvPr id="17" name="Rectangle 12">
            <a:extLst>
              <a:ext uri="{FF2B5EF4-FFF2-40B4-BE49-F238E27FC236}">
                <a16:creationId xmlns:a16="http://schemas.microsoft.com/office/drawing/2014/main" id="{EB3B597C-C6CD-48E3-BA18-8300AC089877}"/>
              </a:ext>
            </a:extLst>
          </p:cNvPr>
          <p:cNvSpPr>
            <a:spLocks noChangeArrowheads="1"/>
          </p:cNvSpPr>
          <p:nvPr/>
        </p:nvSpPr>
        <p:spPr bwMode="auto">
          <a:xfrm>
            <a:off x="579474" y="3620144"/>
            <a:ext cx="1486304"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lang="en-US" altLang="en-US" sz="1800" b="1" dirty="0">
                <a:solidFill>
                  <a:srgbClr val="CC0099"/>
                </a:solidFill>
              </a:rPr>
              <a:t>RHIC Dipole</a:t>
            </a:r>
            <a:endParaRPr lang="en-US" altLang="en-US" sz="1800" dirty="0">
              <a:solidFill>
                <a:srgbClr val="CC0099"/>
              </a:solidFill>
            </a:endParaRPr>
          </a:p>
        </p:txBody>
      </p:sp>
    </p:spTree>
    <p:extLst>
      <p:ext uri="{BB962C8B-B14F-4D97-AF65-F5344CB8AC3E}">
        <p14:creationId xmlns:p14="http://schemas.microsoft.com/office/powerpoint/2010/main" val="1069967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3305174" y="76200"/>
            <a:ext cx="8810625" cy="863602"/>
          </a:xfrm>
        </p:spPr>
        <p:txBody>
          <a:bodyPr>
            <a:noAutofit/>
          </a:bodyPr>
          <a:lstStyle/>
          <a:p>
            <a:r>
              <a:rPr lang="en-US" altLang="en-US" sz="3600" dirty="0">
                <a:solidFill>
                  <a:srgbClr val="FFFF00"/>
                </a:solidFill>
              </a:rPr>
              <a:t>Common Coil Concept for Collider Magnets</a:t>
            </a:r>
          </a:p>
        </p:txBody>
      </p:sp>
      <p:sp>
        <p:nvSpPr>
          <p:cNvPr id="5" name="Rectangle 4">
            <a:extLst>
              <a:ext uri="{FF2B5EF4-FFF2-40B4-BE49-F238E27FC236}">
                <a16:creationId xmlns:a16="http://schemas.microsoft.com/office/drawing/2014/main" id="{6B426992-608F-4133-8E70-6715F8C4CAAB}"/>
              </a:ext>
            </a:extLst>
          </p:cNvPr>
          <p:cNvSpPr txBox="1">
            <a:spLocks noChangeArrowheads="1"/>
          </p:cNvSpPr>
          <p:nvPr/>
        </p:nvSpPr>
        <p:spPr>
          <a:xfrm>
            <a:off x="6830118" y="1206202"/>
            <a:ext cx="5290822" cy="4990890"/>
          </a:xfrm>
          <a:prstGeom prst="rect">
            <a:avLst/>
          </a:prstGeom>
        </p:spPr>
        <p:txBody>
          <a:bodyPr lIns="0" tIns="0" rIns="0" bIns="0"/>
          <a:lstStyle>
            <a:lvl1pPr marL="257175" indent="-257175" algn="l" defTabSz="342900" rtl="0" eaLnBrk="1" latinLnBrk="0" hangingPunct="1">
              <a:spcBef>
                <a:spcPct val="20000"/>
              </a:spcBef>
              <a:buFont typeface="Arial"/>
              <a:buChar char="•"/>
              <a:defRPr sz="1800" kern="1200">
                <a:solidFill>
                  <a:schemeClr val="tx2"/>
                </a:solidFill>
                <a:latin typeface="+mj-lt"/>
                <a:ea typeface="+mn-ea"/>
                <a:cs typeface="+mn-cs"/>
              </a:defRPr>
            </a:lvl1pPr>
            <a:lvl2pPr marL="557213" indent="-214313" algn="l" defTabSz="342900" rtl="0" eaLnBrk="1" latinLnBrk="0" hangingPunct="1">
              <a:spcBef>
                <a:spcPct val="20000"/>
              </a:spcBef>
              <a:buFont typeface="Courier New"/>
              <a:buChar char="o"/>
              <a:defRPr sz="1500" kern="1200">
                <a:solidFill>
                  <a:srgbClr val="1F497D"/>
                </a:solidFill>
                <a:latin typeface="+mj-lt"/>
                <a:ea typeface="+mn-ea"/>
                <a:cs typeface="+mn-cs"/>
              </a:defRPr>
            </a:lvl2pPr>
            <a:lvl3pPr marL="857250" indent="-171450" algn="l" defTabSz="342900" rtl="0" eaLnBrk="1" latinLnBrk="0" hangingPunct="1">
              <a:spcBef>
                <a:spcPct val="20000"/>
              </a:spcBef>
              <a:buFont typeface="Arial"/>
              <a:buChar char="•"/>
              <a:defRPr sz="1500" kern="1200">
                <a:solidFill>
                  <a:srgbClr val="1F497D"/>
                </a:solidFill>
                <a:latin typeface="+mj-lt"/>
                <a:ea typeface="+mn-ea"/>
                <a:cs typeface="+mn-cs"/>
              </a:defRPr>
            </a:lvl3pPr>
            <a:lvl4pPr marL="1200150" indent="-171450" algn="l" defTabSz="342900" rtl="0" eaLnBrk="1" latinLnBrk="0" hangingPunct="1">
              <a:spcBef>
                <a:spcPct val="20000"/>
              </a:spcBef>
              <a:buFont typeface="Arial"/>
              <a:buChar char="–"/>
              <a:defRPr sz="1500" kern="1200">
                <a:solidFill>
                  <a:srgbClr val="1F497D"/>
                </a:solidFill>
                <a:latin typeface="+mj-lt"/>
                <a:ea typeface="+mn-ea"/>
                <a:cs typeface="+mn-cs"/>
              </a:defRPr>
            </a:lvl4pPr>
            <a:lvl5pPr marL="1543050" indent="-171450" algn="l" defTabSz="342900" rtl="0" eaLnBrk="1" latinLnBrk="0" hangingPunct="1">
              <a:spcBef>
                <a:spcPct val="20000"/>
              </a:spcBef>
              <a:buFont typeface="Arial"/>
              <a:buChar char="»"/>
              <a:defRPr sz="1500" kern="1200">
                <a:solidFill>
                  <a:srgbClr val="1F497D"/>
                </a:solidFill>
                <a:latin typeface="+mj-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spcBef>
                <a:spcPts val="400"/>
              </a:spcBef>
              <a:buFont typeface="Wingdings" panose="05000000000000000000" pitchFamily="2" charset="2"/>
              <a:buChar char="Ø"/>
            </a:pPr>
            <a:r>
              <a:rPr lang="en-US" altLang="en-US" sz="2000" b="1" dirty="0">
                <a:solidFill>
                  <a:schemeClr val="accent2"/>
                </a:solidFill>
              </a:rPr>
              <a:t>Simple 2-d</a:t>
            </a:r>
            <a:r>
              <a:rPr lang="en-US" altLang="en-US" sz="2000" b="1" dirty="0">
                <a:solidFill>
                  <a:srgbClr val="00CC00"/>
                </a:solidFill>
              </a:rPr>
              <a:t> </a:t>
            </a:r>
            <a:r>
              <a:rPr lang="en-US" altLang="en-US" sz="2000" b="1" dirty="0"/>
              <a:t>coil</a:t>
            </a:r>
            <a:r>
              <a:rPr lang="en-US" altLang="en-US" sz="2000" b="1" dirty="0">
                <a:solidFill>
                  <a:srgbClr val="00CC00"/>
                </a:solidFill>
              </a:rPr>
              <a:t> </a:t>
            </a:r>
            <a:r>
              <a:rPr lang="en-US" altLang="en-US" sz="2000" b="1" dirty="0"/>
              <a:t>geometry for collider dipoles </a:t>
            </a:r>
          </a:p>
          <a:p>
            <a:pPr>
              <a:spcBef>
                <a:spcPts val="400"/>
              </a:spcBef>
              <a:buFont typeface="Wingdings" panose="05000000000000000000" pitchFamily="2" charset="2"/>
              <a:buChar char="Ø"/>
            </a:pPr>
            <a:r>
              <a:rPr lang="en-US" altLang="en-US" sz="2000" b="1" dirty="0">
                <a:solidFill>
                  <a:schemeClr val="accent2"/>
                </a:solidFill>
              </a:rPr>
              <a:t>Conductor friendly design</a:t>
            </a:r>
            <a:r>
              <a:rPr lang="en-US" altLang="en-US" sz="2000" b="1" dirty="0">
                <a:solidFill>
                  <a:srgbClr val="00CC00"/>
                </a:solidFill>
              </a:rPr>
              <a:t> </a:t>
            </a:r>
            <a:r>
              <a:rPr lang="en-US" altLang="en-US" sz="2000" b="1" dirty="0"/>
              <a:t>with large bend radii (determined by the spacing between two apertures) without complex 3-d ends</a:t>
            </a:r>
          </a:p>
          <a:p>
            <a:pPr>
              <a:spcBef>
                <a:spcPts val="400"/>
              </a:spcBef>
              <a:buFont typeface="Wingdings" panose="05000000000000000000" pitchFamily="2" charset="2"/>
              <a:buChar char="Ø"/>
            </a:pPr>
            <a:r>
              <a:rPr lang="en-US" altLang="en-US" sz="2000" b="1" dirty="0">
                <a:solidFill>
                  <a:srgbClr val="C00000"/>
                </a:solidFill>
              </a:rPr>
              <a:t>Allows</a:t>
            </a:r>
            <a:r>
              <a:rPr lang="en-US" altLang="en-US" sz="2000" b="1" dirty="0"/>
              <a:t> both React &amp; Wind and Wind &amp; React</a:t>
            </a:r>
          </a:p>
          <a:p>
            <a:pPr>
              <a:spcBef>
                <a:spcPts val="400"/>
              </a:spcBef>
              <a:buFont typeface="Wingdings" panose="05000000000000000000" pitchFamily="2" charset="2"/>
              <a:buChar char="Ø"/>
            </a:pPr>
            <a:r>
              <a:rPr lang="en-US" altLang="en-US" sz="2000" b="1" dirty="0">
                <a:solidFill>
                  <a:schemeClr val="accent2"/>
                </a:solidFill>
              </a:rPr>
              <a:t>Block design</a:t>
            </a:r>
            <a:r>
              <a:rPr lang="en-US" altLang="en-US" sz="2000" b="1" dirty="0">
                <a:solidFill>
                  <a:srgbClr val="00CC00"/>
                </a:solidFill>
              </a:rPr>
              <a:t> </a:t>
            </a:r>
            <a:r>
              <a:rPr lang="en-US" altLang="en-US" sz="2000" b="1" dirty="0"/>
              <a:t>with lower internal strain on the conductor under Lorentz forces </a:t>
            </a:r>
          </a:p>
          <a:p>
            <a:pPr>
              <a:spcBef>
                <a:spcPts val="400"/>
              </a:spcBef>
              <a:buFont typeface="Wingdings" panose="05000000000000000000" pitchFamily="2" charset="2"/>
              <a:buChar char="Ø"/>
            </a:pPr>
            <a:r>
              <a:rPr lang="en-US" altLang="en-US" sz="2000" b="1" dirty="0">
                <a:solidFill>
                  <a:schemeClr val="accent2"/>
                </a:solidFill>
              </a:rPr>
              <a:t>Easier segmentation</a:t>
            </a:r>
            <a:r>
              <a:rPr lang="en-US" altLang="en-US" sz="2000" b="1" dirty="0">
                <a:solidFill>
                  <a:srgbClr val="00CC00"/>
                </a:solidFill>
              </a:rPr>
              <a:t> </a:t>
            </a:r>
            <a:r>
              <a:rPr lang="en-US" altLang="en-US" sz="2000" b="1" dirty="0"/>
              <a:t>between LTS and HTS coils for high field magnet (modular design)</a:t>
            </a:r>
            <a:endParaRPr lang="en-US" altLang="en-US" sz="2000" dirty="0"/>
          </a:p>
          <a:p>
            <a:pPr>
              <a:spcBef>
                <a:spcPts val="400"/>
              </a:spcBef>
              <a:buFont typeface="Wingdings" panose="05000000000000000000" pitchFamily="2" charset="2"/>
              <a:buChar char="Ø"/>
            </a:pPr>
            <a:r>
              <a:rPr lang="en-US" altLang="en-US" sz="2000" b="1" dirty="0">
                <a:solidFill>
                  <a:schemeClr val="accent2"/>
                </a:solidFill>
              </a:rPr>
              <a:t>Fewer coils</a:t>
            </a:r>
            <a:r>
              <a:rPr lang="en-US" altLang="en-US" sz="2000" b="1" dirty="0">
                <a:solidFill>
                  <a:srgbClr val="00CC00"/>
                </a:solidFill>
              </a:rPr>
              <a:t> </a:t>
            </a:r>
            <a:r>
              <a:rPr lang="en-US" altLang="en-US" sz="2000" b="1" dirty="0"/>
              <a:t>(about half) as the same coils are common between the two apertures</a:t>
            </a:r>
          </a:p>
          <a:p>
            <a:pPr>
              <a:spcBef>
                <a:spcPts val="400"/>
              </a:spcBef>
              <a:buFont typeface="Wingdings" panose="05000000000000000000" pitchFamily="2" charset="2"/>
              <a:buChar char="Ø"/>
            </a:pPr>
            <a:r>
              <a:rPr lang="en-US" altLang="en-US" sz="2000" b="1" dirty="0">
                <a:solidFill>
                  <a:schemeClr val="accent2"/>
                </a:solidFill>
              </a:rPr>
              <a:t>Simple magnet geometry </a:t>
            </a:r>
            <a:r>
              <a:rPr lang="en-US" altLang="en-US" sz="2000" b="1" dirty="0">
                <a:solidFill>
                  <a:srgbClr val="1F497D"/>
                </a:solidFill>
              </a:rPr>
              <a:t>and</a:t>
            </a:r>
            <a:r>
              <a:rPr lang="en-US" altLang="en-US" sz="2000" b="1" dirty="0">
                <a:solidFill>
                  <a:schemeClr val="accent2"/>
                </a:solidFill>
              </a:rPr>
              <a:t> simple tooling, </a:t>
            </a:r>
            <a:r>
              <a:rPr lang="en-US" altLang="en-US" sz="2000" b="1" dirty="0"/>
              <a:t>expect lower labor and tooling costs </a:t>
            </a:r>
            <a:endParaRPr lang="en-US" altLang="en-US" sz="2000" dirty="0"/>
          </a:p>
          <a:p>
            <a:pPr>
              <a:spcBef>
                <a:spcPts val="400"/>
              </a:spcBef>
              <a:buFont typeface="Wingdings" panose="05000000000000000000" pitchFamily="2" charset="2"/>
              <a:buChar char="Ø"/>
            </a:pPr>
            <a:r>
              <a:rPr lang="en-US" altLang="en-US" sz="2000" b="1" dirty="0">
                <a:solidFill>
                  <a:schemeClr val="accent2"/>
                </a:solidFill>
              </a:rPr>
              <a:t>More options for </a:t>
            </a:r>
            <a:r>
              <a:rPr lang="en-US" altLang="en-US" sz="2000" b="1" dirty="0"/>
              <a:t>producing relatively </a:t>
            </a:r>
            <a:r>
              <a:rPr lang="en-US" altLang="en-US" sz="2000" b="1"/>
              <a:t>lower cost and </a:t>
            </a:r>
            <a:r>
              <a:rPr lang="en-US" altLang="en-US" sz="2000" b="1" dirty="0"/>
              <a:t>more reliable high field magnets</a:t>
            </a:r>
            <a:endParaRPr lang="en-US" altLang="en-US" sz="2000" b="1" dirty="0">
              <a:solidFill>
                <a:schemeClr val="accent2"/>
              </a:solidFill>
            </a:endParaRPr>
          </a:p>
        </p:txBody>
      </p:sp>
      <p:sp>
        <p:nvSpPr>
          <p:cNvPr id="8" name="Rectangle 6">
            <a:extLst>
              <a:ext uri="{FF2B5EF4-FFF2-40B4-BE49-F238E27FC236}">
                <a16:creationId xmlns:a16="http://schemas.microsoft.com/office/drawing/2014/main" id="{295A42AE-CF8E-4ACB-8825-F840AAA5C396}"/>
              </a:ext>
            </a:extLst>
          </p:cNvPr>
          <p:cNvSpPr>
            <a:spLocks noChangeArrowheads="1"/>
          </p:cNvSpPr>
          <p:nvPr/>
        </p:nvSpPr>
        <p:spPr bwMode="auto">
          <a:xfrm>
            <a:off x="6158753" y="1026833"/>
            <a:ext cx="48006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endParaRPr lang="en-US" altLang="en-US" sz="2800" b="1">
              <a:solidFill>
                <a:srgbClr val="00CC00"/>
              </a:solidFill>
            </a:endParaRPr>
          </a:p>
        </p:txBody>
      </p:sp>
      <p:grpSp>
        <p:nvGrpSpPr>
          <p:cNvPr id="9" name="Group 8">
            <a:extLst>
              <a:ext uri="{FF2B5EF4-FFF2-40B4-BE49-F238E27FC236}">
                <a16:creationId xmlns:a16="http://schemas.microsoft.com/office/drawing/2014/main" id="{FA52F040-DC1E-46D7-ACC1-731F019EFAF6}"/>
              </a:ext>
            </a:extLst>
          </p:cNvPr>
          <p:cNvGrpSpPr>
            <a:grpSpLocks noChangeAspect="1"/>
          </p:cNvGrpSpPr>
          <p:nvPr/>
        </p:nvGrpSpPr>
        <p:grpSpPr>
          <a:xfrm>
            <a:off x="1988675" y="1366524"/>
            <a:ext cx="4696590" cy="4023360"/>
            <a:chOff x="228600" y="2700338"/>
            <a:chExt cx="4041689" cy="3462337"/>
          </a:xfrm>
          <a:solidFill>
            <a:schemeClr val="accent1">
              <a:lumMod val="20000"/>
              <a:lumOff val="80000"/>
            </a:schemeClr>
          </a:solidFill>
        </p:grpSpPr>
        <p:pic>
          <p:nvPicPr>
            <p:cNvPr id="10" name="Picture 2" descr="I:\cc1.GIF">
              <a:extLst>
                <a:ext uri="{FF2B5EF4-FFF2-40B4-BE49-F238E27FC236}">
                  <a16:creationId xmlns:a16="http://schemas.microsoft.com/office/drawing/2014/main" id="{A639F0A9-22C7-48C2-B930-35210C9096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700338"/>
              <a:ext cx="4038600" cy="34623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 name="Text Box 7">
              <a:extLst>
                <a:ext uri="{FF2B5EF4-FFF2-40B4-BE49-F238E27FC236}">
                  <a16:creationId xmlns:a16="http://schemas.microsoft.com/office/drawing/2014/main" id="{D1952E69-6C3E-4E18-B898-F2425118FA97}"/>
                </a:ext>
              </a:extLst>
            </p:cNvPr>
            <p:cNvSpPr txBox="1">
              <a:spLocks noChangeArrowheads="1"/>
            </p:cNvSpPr>
            <p:nvPr/>
          </p:nvSpPr>
          <p:spPr bwMode="auto">
            <a:xfrm rot="20100000">
              <a:off x="609600" y="3886200"/>
              <a:ext cx="1028700" cy="366713"/>
            </a:xfrm>
            <a:prstGeom prst="rect">
              <a:avLst/>
            </a:prstGeom>
            <a:solidFill>
              <a:schemeClr val="bg1">
                <a:lumMod val="8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1800" b="1" dirty="0">
                  <a:solidFill>
                    <a:srgbClr val="000099"/>
                  </a:solidFill>
                </a:rPr>
                <a:t>Beam #1</a:t>
              </a:r>
              <a:endParaRPr lang="en-US" altLang="en-US" sz="2400" dirty="0"/>
            </a:p>
          </p:txBody>
        </p:sp>
        <p:sp>
          <p:nvSpPr>
            <p:cNvPr id="12" name="Text Box 8">
              <a:extLst>
                <a:ext uri="{FF2B5EF4-FFF2-40B4-BE49-F238E27FC236}">
                  <a16:creationId xmlns:a16="http://schemas.microsoft.com/office/drawing/2014/main" id="{8B5919CF-36A8-471B-9A39-26FCEC0619FF}"/>
                </a:ext>
              </a:extLst>
            </p:cNvPr>
            <p:cNvSpPr txBox="1">
              <a:spLocks noChangeArrowheads="1"/>
            </p:cNvSpPr>
            <p:nvPr/>
          </p:nvSpPr>
          <p:spPr bwMode="auto">
            <a:xfrm>
              <a:off x="304800" y="2895600"/>
              <a:ext cx="876300" cy="366713"/>
            </a:xfrm>
            <a:prstGeom prst="rect">
              <a:avLst/>
            </a:prstGeom>
            <a:solidFill>
              <a:schemeClr val="accent1">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1800" b="1" dirty="0">
                  <a:solidFill>
                    <a:srgbClr val="CC3300"/>
                  </a:solidFill>
                </a:rPr>
                <a:t>Coil #1</a:t>
              </a:r>
              <a:endParaRPr lang="en-US" altLang="en-US" sz="2400" dirty="0"/>
            </a:p>
          </p:txBody>
        </p:sp>
        <p:sp>
          <p:nvSpPr>
            <p:cNvPr id="13" name="Line 9">
              <a:extLst>
                <a:ext uri="{FF2B5EF4-FFF2-40B4-BE49-F238E27FC236}">
                  <a16:creationId xmlns:a16="http://schemas.microsoft.com/office/drawing/2014/main" id="{B3021DC7-1EC2-4321-8396-7512F44004F7}"/>
                </a:ext>
              </a:extLst>
            </p:cNvPr>
            <p:cNvSpPr>
              <a:spLocks noChangeShapeType="1"/>
            </p:cNvSpPr>
            <p:nvPr/>
          </p:nvSpPr>
          <p:spPr bwMode="auto">
            <a:xfrm>
              <a:off x="1143000" y="3124200"/>
              <a:ext cx="838200" cy="152400"/>
            </a:xfrm>
            <a:prstGeom prst="line">
              <a:avLst/>
            </a:prstGeom>
            <a:grpFill/>
            <a:ln w="31750" cmpd="sng">
              <a:solidFill>
                <a:srgbClr val="FF00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Text Box 10">
              <a:extLst>
                <a:ext uri="{FF2B5EF4-FFF2-40B4-BE49-F238E27FC236}">
                  <a16:creationId xmlns:a16="http://schemas.microsoft.com/office/drawing/2014/main" id="{F5D5D9A7-60EA-4B75-93E8-7D924E76E80E}"/>
                </a:ext>
              </a:extLst>
            </p:cNvPr>
            <p:cNvSpPr txBox="1">
              <a:spLocks noChangeArrowheads="1"/>
            </p:cNvSpPr>
            <p:nvPr/>
          </p:nvSpPr>
          <p:spPr bwMode="auto">
            <a:xfrm>
              <a:off x="3393989" y="5628009"/>
              <a:ext cx="876300" cy="366713"/>
            </a:xfrm>
            <a:prstGeom prst="rect">
              <a:avLst/>
            </a:prstGeom>
            <a:solidFill>
              <a:schemeClr val="accent1">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1800" b="1" dirty="0">
                  <a:solidFill>
                    <a:srgbClr val="006600"/>
                  </a:solidFill>
                </a:rPr>
                <a:t>Coil #2</a:t>
              </a:r>
              <a:endParaRPr lang="en-US" altLang="en-US" sz="2400" dirty="0"/>
            </a:p>
          </p:txBody>
        </p:sp>
        <p:sp>
          <p:nvSpPr>
            <p:cNvPr id="15" name="Line 11">
              <a:extLst>
                <a:ext uri="{FF2B5EF4-FFF2-40B4-BE49-F238E27FC236}">
                  <a16:creationId xmlns:a16="http://schemas.microsoft.com/office/drawing/2014/main" id="{4C7716D1-6C88-47AF-A57B-702F00C3ED9E}"/>
                </a:ext>
              </a:extLst>
            </p:cNvPr>
            <p:cNvSpPr>
              <a:spLocks noChangeShapeType="1"/>
            </p:cNvSpPr>
            <p:nvPr/>
          </p:nvSpPr>
          <p:spPr bwMode="auto">
            <a:xfrm flipV="1">
              <a:off x="3945110" y="4709848"/>
              <a:ext cx="0" cy="990600"/>
            </a:xfrm>
            <a:prstGeom prst="line">
              <a:avLst/>
            </a:prstGeom>
            <a:grpFill/>
            <a:ln w="31750">
              <a:solidFill>
                <a:srgbClr val="0066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Rectangle 14">
              <a:extLst>
                <a:ext uri="{FF2B5EF4-FFF2-40B4-BE49-F238E27FC236}">
                  <a16:creationId xmlns:a16="http://schemas.microsoft.com/office/drawing/2014/main" id="{895F27BA-65AE-4AD3-A269-C06A3BCD1DA1}"/>
                </a:ext>
              </a:extLst>
            </p:cNvPr>
            <p:cNvSpPr>
              <a:spLocks noChangeArrowheads="1"/>
            </p:cNvSpPr>
            <p:nvPr/>
          </p:nvSpPr>
          <p:spPr bwMode="auto">
            <a:xfrm rot="20100000">
              <a:off x="762000" y="5334000"/>
              <a:ext cx="1028700" cy="366713"/>
            </a:xfrm>
            <a:prstGeom prst="rect">
              <a:avLst/>
            </a:prstGeom>
            <a:solidFill>
              <a:schemeClr val="bg1">
                <a:lumMod val="8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1800" b="1" dirty="0">
                  <a:solidFill>
                    <a:srgbClr val="000099"/>
                  </a:solidFill>
                </a:rPr>
                <a:t>Beam #2</a:t>
              </a:r>
            </a:p>
          </p:txBody>
        </p:sp>
      </p:grpSp>
      <p:pic>
        <p:nvPicPr>
          <p:cNvPr id="18" name="Picture 2">
            <a:extLst>
              <a:ext uri="{FF2B5EF4-FFF2-40B4-BE49-F238E27FC236}">
                <a16:creationId xmlns:a16="http://schemas.microsoft.com/office/drawing/2014/main" id="{10A4766B-A76F-403C-886C-43102241F2C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273"/>
          <a:stretch/>
        </p:blipFill>
        <p:spPr bwMode="auto">
          <a:xfrm>
            <a:off x="188325" y="1444378"/>
            <a:ext cx="1651907" cy="338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5">
            <a:extLst>
              <a:ext uri="{FF2B5EF4-FFF2-40B4-BE49-F238E27FC236}">
                <a16:creationId xmlns:a16="http://schemas.microsoft.com/office/drawing/2014/main" id="{28264AAD-0D28-4A5A-AF48-8033A2B035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701" y="4861412"/>
            <a:ext cx="1271407" cy="1463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a:extLst>
              <a:ext uri="{FF2B5EF4-FFF2-40B4-BE49-F238E27FC236}">
                <a16:creationId xmlns:a16="http://schemas.microsoft.com/office/drawing/2014/main" id="{834A2218-7F51-493D-9F82-C21FC6B21CF9}"/>
              </a:ext>
            </a:extLst>
          </p:cNvPr>
          <p:cNvSpPr txBox="1"/>
          <p:nvPr/>
        </p:nvSpPr>
        <p:spPr>
          <a:xfrm rot="-5400000">
            <a:off x="-381320" y="5454314"/>
            <a:ext cx="1160895" cy="338554"/>
          </a:xfrm>
          <a:prstGeom prst="rect">
            <a:avLst/>
          </a:prstGeom>
          <a:noFill/>
        </p:spPr>
        <p:txBody>
          <a:bodyPr wrap="none" rtlCol="0">
            <a:spAutoFit/>
          </a:bodyPr>
          <a:lstStyle/>
          <a:p>
            <a:r>
              <a:rPr lang="en-US" sz="1600" b="1" dirty="0">
                <a:solidFill>
                  <a:srgbClr val="FF0000"/>
                </a:solidFill>
              </a:rPr>
              <a:t>2-in-1 yoke</a:t>
            </a:r>
          </a:p>
        </p:txBody>
      </p:sp>
      <p:cxnSp>
        <p:nvCxnSpPr>
          <p:cNvPr id="21" name="Straight Arrow Connector 20">
            <a:extLst>
              <a:ext uri="{FF2B5EF4-FFF2-40B4-BE49-F238E27FC236}">
                <a16:creationId xmlns:a16="http://schemas.microsoft.com/office/drawing/2014/main" id="{B984CC59-1FBE-489A-BDA9-FB3A527C030D}"/>
              </a:ext>
            </a:extLst>
          </p:cNvPr>
          <p:cNvCxnSpPr/>
          <p:nvPr/>
        </p:nvCxnSpPr>
        <p:spPr bwMode="auto">
          <a:xfrm>
            <a:off x="1773167" y="1922512"/>
            <a:ext cx="0" cy="274320"/>
          </a:xfrm>
          <a:prstGeom prst="straightConnector1">
            <a:avLst/>
          </a:prstGeom>
          <a:solidFill>
            <a:schemeClr val="bg1"/>
          </a:solidFill>
          <a:ln w="254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Arrow Connector 21">
            <a:extLst>
              <a:ext uri="{FF2B5EF4-FFF2-40B4-BE49-F238E27FC236}">
                <a16:creationId xmlns:a16="http://schemas.microsoft.com/office/drawing/2014/main" id="{85613CD6-0383-4E2D-9D1A-A5A927E76CFF}"/>
              </a:ext>
            </a:extLst>
          </p:cNvPr>
          <p:cNvCxnSpPr/>
          <p:nvPr/>
        </p:nvCxnSpPr>
        <p:spPr bwMode="auto">
          <a:xfrm rot="10800000">
            <a:off x="1773167" y="3291840"/>
            <a:ext cx="0" cy="274320"/>
          </a:xfrm>
          <a:prstGeom prst="straightConnector1">
            <a:avLst/>
          </a:prstGeom>
          <a:solidFill>
            <a:schemeClr val="bg1"/>
          </a:solidFill>
          <a:ln w="254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Arrow Connector 22">
            <a:extLst>
              <a:ext uri="{FF2B5EF4-FFF2-40B4-BE49-F238E27FC236}">
                <a16:creationId xmlns:a16="http://schemas.microsoft.com/office/drawing/2014/main" id="{BA6197C2-852C-483B-9BBF-B4D2F86054D8}"/>
              </a:ext>
            </a:extLst>
          </p:cNvPr>
          <p:cNvCxnSpPr/>
          <p:nvPr/>
        </p:nvCxnSpPr>
        <p:spPr bwMode="auto">
          <a:xfrm>
            <a:off x="365760" y="5303520"/>
            <a:ext cx="0" cy="274320"/>
          </a:xfrm>
          <a:prstGeom prst="straightConnector1">
            <a:avLst/>
          </a:prstGeom>
          <a:solidFill>
            <a:schemeClr val="bg1"/>
          </a:solidFill>
          <a:ln w="254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BEC63EF7-58D5-4882-BBB7-4F7F1C854DA7}"/>
              </a:ext>
            </a:extLst>
          </p:cNvPr>
          <p:cNvCxnSpPr/>
          <p:nvPr/>
        </p:nvCxnSpPr>
        <p:spPr bwMode="auto">
          <a:xfrm rot="10800000">
            <a:off x="1733416" y="5303520"/>
            <a:ext cx="0" cy="274320"/>
          </a:xfrm>
          <a:prstGeom prst="straightConnector1">
            <a:avLst/>
          </a:prstGeom>
          <a:solidFill>
            <a:schemeClr val="bg1"/>
          </a:solidFill>
          <a:ln w="254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TextBox 24">
            <a:extLst>
              <a:ext uri="{FF2B5EF4-FFF2-40B4-BE49-F238E27FC236}">
                <a16:creationId xmlns:a16="http://schemas.microsoft.com/office/drawing/2014/main" id="{09F3E837-CB62-47F1-A3C6-D0EF883AD888}"/>
              </a:ext>
            </a:extLst>
          </p:cNvPr>
          <p:cNvSpPr txBox="1"/>
          <p:nvPr/>
        </p:nvSpPr>
        <p:spPr>
          <a:xfrm>
            <a:off x="1808699" y="5449577"/>
            <a:ext cx="5067769" cy="677108"/>
          </a:xfrm>
          <a:prstGeom prst="rect">
            <a:avLst/>
          </a:prstGeom>
          <a:noFill/>
        </p:spPr>
        <p:txBody>
          <a:bodyPr wrap="square">
            <a:spAutoFit/>
          </a:bodyPr>
          <a:lstStyle/>
          <a:p>
            <a:pPr algn="ctr">
              <a:buFontTx/>
              <a:buNone/>
            </a:pPr>
            <a:r>
              <a:rPr lang="en-US" altLang="en-US" sz="2200" b="1" dirty="0">
                <a:solidFill>
                  <a:srgbClr val="C00000"/>
                </a:solidFill>
              </a:rPr>
              <a:t>Main Coils of the</a:t>
            </a:r>
            <a:r>
              <a:rPr lang="en-US" altLang="en-US" sz="2200" b="1" i="1" dirty="0">
                <a:solidFill>
                  <a:srgbClr val="C00000"/>
                </a:solidFill>
              </a:rPr>
              <a:t> Common Coil Design</a:t>
            </a:r>
          </a:p>
          <a:p>
            <a:pPr algn="ctr">
              <a:buFontTx/>
              <a:buNone/>
            </a:pPr>
            <a:r>
              <a:rPr lang="en-US" altLang="en-US" sz="1600" b="1" i="1" dirty="0"/>
              <a:t>(more complex pole coils also required for field quality)</a:t>
            </a:r>
            <a:endParaRPr lang="en-US" altLang="en-US" sz="1600" dirty="0"/>
          </a:p>
        </p:txBody>
      </p:sp>
      <p:sp>
        <p:nvSpPr>
          <p:cNvPr id="26" name="TextBox 25">
            <a:extLst>
              <a:ext uri="{FF2B5EF4-FFF2-40B4-BE49-F238E27FC236}">
                <a16:creationId xmlns:a16="http://schemas.microsoft.com/office/drawing/2014/main" id="{EC942C54-5378-4729-B166-A9891F728FB2}"/>
              </a:ext>
            </a:extLst>
          </p:cNvPr>
          <p:cNvSpPr txBox="1"/>
          <p:nvPr/>
        </p:nvSpPr>
        <p:spPr>
          <a:xfrm>
            <a:off x="3765894" y="5043143"/>
            <a:ext cx="2006127" cy="338554"/>
          </a:xfrm>
          <a:prstGeom prst="rect">
            <a:avLst/>
          </a:prstGeom>
          <a:noFill/>
        </p:spPr>
        <p:txBody>
          <a:bodyPr wrap="square" rtlCol="0">
            <a:spAutoFit/>
          </a:bodyPr>
          <a:lstStyle/>
          <a:p>
            <a:pPr algn="ctr"/>
            <a:r>
              <a:rPr lang="en-US" sz="1600" b="1" dirty="0">
                <a:solidFill>
                  <a:srgbClr val="FF0000"/>
                </a:solidFill>
              </a:rPr>
              <a:t>2-in-1 Coil</a:t>
            </a:r>
          </a:p>
        </p:txBody>
      </p:sp>
      <p:cxnSp>
        <p:nvCxnSpPr>
          <p:cNvPr id="3" name="Straight Connector 2">
            <a:extLst>
              <a:ext uri="{FF2B5EF4-FFF2-40B4-BE49-F238E27FC236}">
                <a16:creationId xmlns:a16="http://schemas.microsoft.com/office/drawing/2014/main" id="{CC92CC10-18FA-4941-B16E-AA531CA12DE8}"/>
              </a:ext>
            </a:extLst>
          </p:cNvPr>
          <p:cNvCxnSpPr/>
          <p:nvPr/>
        </p:nvCxnSpPr>
        <p:spPr>
          <a:xfrm flipH="1">
            <a:off x="1920240" y="1206202"/>
            <a:ext cx="31533" cy="511825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971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B3C53827-9594-44DB-8796-9C6734D5BC54}"/>
              </a:ext>
            </a:extLst>
          </p:cNvPr>
          <p:cNvSpPr txBox="1">
            <a:spLocks noChangeArrowheads="1"/>
          </p:cNvSpPr>
          <p:nvPr/>
        </p:nvSpPr>
        <p:spPr>
          <a:xfrm>
            <a:off x="3926541" y="43682"/>
            <a:ext cx="7691717" cy="1014506"/>
          </a:xfrm>
          <a:prstGeom prst="rect">
            <a:avLst/>
          </a:prstGeom>
          <a:solidFill>
            <a:schemeClr val="tx2"/>
          </a:solidFill>
          <a:effectLst>
            <a:outerShdw blurRad="50800" dist="38100" dir="2700000" algn="tl" rotWithShape="0">
              <a:srgbClr val="000000">
                <a:alpha val="43000"/>
              </a:srgbClr>
            </a:outerShdw>
          </a:effectLst>
        </p:spPr>
        <p:txBody>
          <a:bodyPr vert="horz" lIns="91440" tIns="45720" rIns="91440" bIns="45720" rtlCol="0" anchor="ctr">
            <a:noAutofit/>
          </a:bodyPr>
          <a:lstStyle>
            <a:lvl1pPr algn="ctr" defTabSz="342900" rtl="0" eaLnBrk="1" latinLnBrk="0" hangingPunct="1">
              <a:spcBef>
                <a:spcPct val="0"/>
              </a:spcBef>
              <a:buNone/>
              <a:defRPr sz="2100" kern="1200">
                <a:solidFill>
                  <a:schemeClr val="bg1"/>
                </a:solidFill>
                <a:latin typeface="+mj-lt"/>
                <a:ea typeface="+mj-ea"/>
                <a:cs typeface="+mj-cs"/>
              </a:defRPr>
            </a:lvl1pPr>
          </a:lstStyle>
          <a:p>
            <a:r>
              <a:rPr lang="en-US" altLang="en-US" sz="3600" dirty="0">
                <a:solidFill>
                  <a:srgbClr val="FFFF00"/>
                </a:solidFill>
              </a:rPr>
              <a:t>Initial Observation from the Comparative Study of Various Designs </a:t>
            </a:r>
          </a:p>
        </p:txBody>
      </p:sp>
      <p:sp>
        <p:nvSpPr>
          <p:cNvPr id="11" name="TextBox 10">
            <a:extLst>
              <a:ext uri="{FF2B5EF4-FFF2-40B4-BE49-F238E27FC236}">
                <a16:creationId xmlns:a16="http://schemas.microsoft.com/office/drawing/2014/main" id="{C7239EA6-C365-4456-9BE2-08B823FDB4A5}"/>
              </a:ext>
            </a:extLst>
          </p:cNvPr>
          <p:cNvSpPr txBox="1"/>
          <p:nvPr/>
        </p:nvSpPr>
        <p:spPr>
          <a:xfrm>
            <a:off x="117633" y="4251833"/>
            <a:ext cx="11957565" cy="1938992"/>
          </a:xfrm>
          <a:prstGeom prst="rect">
            <a:avLst/>
          </a:prstGeom>
          <a:noFill/>
        </p:spPr>
        <p:txBody>
          <a:bodyPr wrap="square" rtlCol="0">
            <a:spAutoFit/>
          </a:bodyPr>
          <a:lstStyle/>
          <a:p>
            <a:pPr marL="182880" indent="-182880">
              <a:buFont typeface="Arial" panose="020B0604020202020204" pitchFamily="34" charset="0"/>
              <a:buChar char="•"/>
            </a:pPr>
            <a:r>
              <a:rPr lang="en-US" sz="2000" b="1" dirty="0">
                <a:solidFill>
                  <a:srgbClr val="FF0000"/>
                </a:solidFill>
              </a:rPr>
              <a:t>Comparative studies of 20 T designs (as presented at MT) revealed that the common coil design uses significantly less conductor than the other designs. Small differences in relative margin doesn’t explain that.</a:t>
            </a:r>
          </a:p>
          <a:p>
            <a:pPr marL="182880" indent="-182880">
              <a:buFont typeface="Arial" panose="020B0604020202020204" pitchFamily="34" charset="0"/>
              <a:buChar char="•"/>
            </a:pPr>
            <a:r>
              <a:rPr lang="en-US" sz="2000" b="1" dirty="0">
                <a:solidFill>
                  <a:srgbClr val="FF0000"/>
                </a:solidFill>
              </a:rPr>
              <a:t>This finding is opposite to that expected from the conventional wisdom.  Why?  Back to the design board…</a:t>
            </a:r>
          </a:p>
          <a:p>
            <a:pPr marL="182880" indent="-182880">
              <a:buFont typeface="Arial" panose="020B0604020202020204" pitchFamily="34" charset="0"/>
              <a:buChar char="•"/>
            </a:pPr>
            <a:r>
              <a:rPr lang="en-US" sz="2000" b="1" dirty="0">
                <a:solidFill>
                  <a:srgbClr val="FF0000"/>
                </a:solidFill>
              </a:rPr>
              <a:t>Explanation comes from the basic design principles. As the design field gets higher, relative ratio between the bore area and the coil area changes significantly. That changes the optimization and the outcome.</a:t>
            </a:r>
          </a:p>
          <a:p>
            <a:pPr marL="182880" indent="-182880">
              <a:buFont typeface="Arial" panose="020B0604020202020204" pitchFamily="34" charset="0"/>
              <a:buChar char="•"/>
            </a:pPr>
            <a:r>
              <a:rPr lang="en-US" sz="2000" b="1" dirty="0">
                <a:solidFill>
                  <a:srgbClr val="FF0000"/>
                </a:solidFill>
              </a:rPr>
              <a:t>The difference is likely to grow for field quality magnets and particularly on the use of the expensive HTS</a:t>
            </a:r>
          </a:p>
        </p:txBody>
      </p:sp>
      <p:pic>
        <p:nvPicPr>
          <p:cNvPr id="8" name="Picture 7">
            <a:extLst>
              <a:ext uri="{FF2B5EF4-FFF2-40B4-BE49-F238E27FC236}">
                <a16:creationId xmlns:a16="http://schemas.microsoft.com/office/drawing/2014/main" id="{D22BA561-4209-461C-8D25-CD9E6ADD8165}"/>
              </a:ext>
            </a:extLst>
          </p:cNvPr>
          <p:cNvPicPr>
            <a:picLocks noChangeAspect="1"/>
          </p:cNvPicPr>
          <p:nvPr/>
        </p:nvPicPr>
        <p:blipFill rotWithShape="1">
          <a:blip r:embed="rId2"/>
          <a:srcRect l="2150" t="2855" r="340" b="1511"/>
          <a:stretch/>
        </p:blipFill>
        <p:spPr>
          <a:xfrm>
            <a:off x="7320318" y="1171219"/>
            <a:ext cx="4754880" cy="3005443"/>
          </a:xfrm>
          <a:prstGeom prst="rect">
            <a:avLst/>
          </a:prstGeom>
        </p:spPr>
      </p:pic>
      <p:grpSp>
        <p:nvGrpSpPr>
          <p:cNvPr id="4" name="Group 3">
            <a:extLst>
              <a:ext uri="{FF2B5EF4-FFF2-40B4-BE49-F238E27FC236}">
                <a16:creationId xmlns:a16="http://schemas.microsoft.com/office/drawing/2014/main" id="{676F8AD3-BB5E-478A-9110-B5D2402B0F5B}"/>
              </a:ext>
            </a:extLst>
          </p:cNvPr>
          <p:cNvGrpSpPr/>
          <p:nvPr/>
        </p:nvGrpSpPr>
        <p:grpSpPr>
          <a:xfrm>
            <a:off x="117633" y="1274627"/>
            <a:ext cx="6976412" cy="2654647"/>
            <a:chOff x="5099390" y="1419025"/>
            <a:chExt cx="6976412" cy="2654647"/>
          </a:xfrm>
        </p:grpSpPr>
        <p:sp>
          <p:nvSpPr>
            <p:cNvPr id="17" name="TextBox 16">
              <a:extLst>
                <a:ext uri="{FF2B5EF4-FFF2-40B4-BE49-F238E27FC236}">
                  <a16:creationId xmlns:a16="http://schemas.microsoft.com/office/drawing/2014/main" id="{925B5F7D-38B1-42FD-96DB-F8958CF59F8B}"/>
                </a:ext>
              </a:extLst>
            </p:cNvPr>
            <p:cNvSpPr txBox="1"/>
            <p:nvPr/>
          </p:nvSpPr>
          <p:spPr>
            <a:xfrm>
              <a:off x="6798714" y="1716553"/>
              <a:ext cx="735107" cy="307777"/>
            </a:xfrm>
            <a:prstGeom prst="rect">
              <a:avLst/>
            </a:prstGeom>
            <a:noFill/>
          </p:spPr>
          <p:txBody>
            <a:bodyPr wrap="square">
              <a:spAutoFit/>
            </a:bodyPr>
            <a:lstStyle/>
            <a:p>
              <a:r>
                <a:rPr lang="en-US" sz="1400" b="1" dirty="0"/>
                <a:t>(SMTC)</a:t>
              </a:r>
            </a:p>
          </p:txBody>
        </p:sp>
        <p:grpSp>
          <p:nvGrpSpPr>
            <p:cNvPr id="3" name="Group 2">
              <a:extLst>
                <a:ext uri="{FF2B5EF4-FFF2-40B4-BE49-F238E27FC236}">
                  <a16:creationId xmlns:a16="http://schemas.microsoft.com/office/drawing/2014/main" id="{BB3E581D-1FD2-4D75-A45D-D9C4D09F0C22}"/>
                </a:ext>
              </a:extLst>
            </p:cNvPr>
            <p:cNvGrpSpPr/>
            <p:nvPr/>
          </p:nvGrpSpPr>
          <p:grpSpPr>
            <a:xfrm>
              <a:off x="5099390" y="1419025"/>
              <a:ext cx="6976412" cy="2654647"/>
              <a:chOff x="5099390" y="1419025"/>
              <a:chExt cx="6976412" cy="2654647"/>
            </a:xfrm>
          </p:grpSpPr>
          <p:pic>
            <p:nvPicPr>
              <p:cNvPr id="2" name="Picture 1">
                <a:extLst>
                  <a:ext uri="{FF2B5EF4-FFF2-40B4-BE49-F238E27FC236}">
                    <a16:creationId xmlns:a16="http://schemas.microsoft.com/office/drawing/2014/main" id="{AAA85580-383B-4803-B5F1-24A282EF76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0193"/>
              <a:stretch/>
            </p:blipFill>
            <p:spPr bwMode="auto">
              <a:xfrm>
                <a:off x="5099390" y="1970552"/>
                <a:ext cx="5360926" cy="2103120"/>
              </a:xfrm>
              <a:prstGeom prst="rect">
                <a:avLst/>
              </a:prstGeom>
              <a:noFill/>
              <a:ln>
                <a:noFill/>
              </a:ln>
            </p:spPr>
          </p:pic>
          <p:pic>
            <p:nvPicPr>
              <p:cNvPr id="5" name="Picture 4">
                <a:extLst>
                  <a:ext uri="{FF2B5EF4-FFF2-40B4-BE49-F238E27FC236}">
                    <a16:creationId xmlns:a16="http://schemas.microsoft.com/office/drawing/2014/main" id="{B85DF24F-F834-4E92-9809-0472BE95BD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5176" r="-747" b="38452"/>
              <a:stretch/>
            </p:blipFill>
            <p:spPr bwMode="auto">
              <a:xfrm>
                <a:off x="10671876" y="2202714"/>
                <a:ext cx="1403926" cy="1737360"/>
              </a:xfrm>
              <a:prstGeom prst="rect">
                <a:avLst/>
              </a:prstGeom>
              <a:noFill/>
              <a:ln>
                <a:noFill/>
              </a:ln>
            </p:spPr>
          </p:pic>
          <p:sp>
            <p:nvSpPr>
              <p:cNvPr id="12" name="TextBox 11">
                <a:extLst>
                  <a:ext uri="{FF2B5EF4-FFF2-40B4-BE49-F238E27FC236}">
                    <a16:creationId xmlns:a16="http://schemas.microsoft.com/office/drawing/2014/main" id="{1C857974-EAAF-46AD-B766-410650737781}"/>
                  </a:ext>
                </a:extLst>
              </p:cNvPr>
              <p:cNvSpPr txBox="1"/>
              <p:nvPr/>
            </p:nvSpPr>
            <p:spPr>
              <a:xfrm>
                <a:off x="6179413" y="1443918"/>
                <a:ext cx="1920517" cy="307777"/>
              </a:xfrm>
              <a:prstGeom prst="rect">
                <a:avLst/>
              </a:prstGeom>
              <a:solidFill>
                <a:schemeClr val="bg1"/>
              </a:solidFill>
            </p:spPr>
            <p:txBody>
              <a:bodyPr wrap="square">
                <a:spAutoFit/>
              </a:bodyPr>
              <a:lstStyle/>
              <a:p>
                <a:r>
                  <a:rPr lang="en-US" sz="1400" b="1" dirty="0">
                    <a:sym typeface="Symbol" panose="05050102010706020507" pitchFamily="18" charset="2"/>
                  </a:rPr>
                  <a:t>Stress Managed </a:t>
                </a:r>
                <a:r>
                  <a:rPr lang="en-US" sz="1400" b="1" dirty="0"/>
                  <a:t>Cos</a:t>
                </a:r>
                <a:r>
                  <a:rPr lang="en-US" sz="1400" b="1" dirty="0">
                    <a:sym typeface="Symbol" panose="05050102010706020507" pitchFamily="18" charset="2"/>
                  </a:rPr>
                  <a:t></a:t>
                </a:r>
                <a:endParaRPr lang="en-US" sz="1400" b="1" dirty="0"/>
              </a:p>
            </p:txBody>
          </p:sp>
          <p:sp>
            <p:nvSpPr>
              <p:cNvPr id="13" name="TextBox 12">
                <a:extLst>
                  <a:ext uri="{FF2B5EF4-FFF2-40B4-BE49-F238E27FC236}">
                    <a16:creationId xmlns:a16="http://schemas.microsoft.com/office/drawing/2014/main" id="{1394751F-4E50-4287-A0D1-C662EDC710AC}"/>
                  </a:ext>
                </a:extLst>
              </p:cNvPr>
              <p:cNvSpPr txBox="1"/>
              <p:nvPr/>
            </p:nvSpPr>
            <p:spPr>
              <a:xfrm>
                <a:off x="7671205" y="1890981"/>
                <a:ext cx="1789500" cy="523220"/>
              </a:xfrm>
              <a:prstGeom prst="rect">
                <a:avLst/>
              </a:prstGeom>
              <a:noFill/>
            </p:spPr>
            <p:txBody>
              <a:bodyPr wrap="square">
                <a:spAutoFit/>
              </a:bodyPr>
              <a:lstStyle/>
              <a:p>
                <a:pPr algn="ctr"/>
                <a:r>
                  <a:rPr lang="en-US" sz="1400" b="1" dirty="0"/>
                  <a:t>Canted Cosine Theta</a:t>
                </a:r>
              </a:p>
              <a:p>
                <a:pPr algn="ctr"/>
                <a:r>
                  <a:rPr lang="en-US" sz="1400" b="1" dirty="0"/>
                  <a:t>(CCT)</a:t>
                </a:r>
              </a:p>
            </p:txBody>
          </p:sp>
          <p:sp>
            <p:nvSpPr>
              <p:cNvPr id="14" name="TextBox 13">
                <a:extLst>
                  <a:ext uri="{FF2B5EF4-FFF2-40B4-BE49-F238E27FC236}">
                    <a16:creationId xmlns:a16="http://schemas.microsoft.com/office/drawing/2014/main" id="{792A9264-5697-4D69-B9B1-16CAE451A57A}"/>
                  </a:ext>
                </a:extLst>
              </p:cNvPr>
              <p:cNvSpPr txBox="1"/>
              <p:nvPr/>
            </p:nvSpPr>
            <p:spPr>
              <a:xfrm>
                <a:off x="9337987" y="1419025"/>
                <a:ext cx="982569" cy="523220"/>
              </a:xfrm>
              <a:prstGeom prst="rect">
                <a:avLst/>
              </a:prstGeom>
              <a:noFill/>
            </p:spPr>
            <p:txBody>
              <a:bodyPr wrap="square">
                <a:spAutoFit/>
              </a:bodyPr>
              <a:lstStyle/>
              <a:p>
                <a:pPr algn="ctr"/>
                <a:r>
                  <a:rPr lang="en-US" sz="1400" b="1" dirty="0"/>
                  <a:t>Block coil </a:t>
                </a:r>
              </a:p>
              <a:p>
                <a:pPr algn="ctr"/>
                <a:r>
                  <a:rPr lang="en-US" sz="1400" b="1" dirty="0"/>
                  <a:t>(BL)</a:t>
                </a:r>
              </a:p>
            </p:txBody>
          </p:sp>
          <p:sp>
            <p:nvSpPr>
              <p:cNvPr id="15" name="TextBox 14">
                <a:extLst>
                  <a:ext uri="{FF2B5EF4-FFF2-40B4-BE49-F238E27FC236}">
                    <a16:creationId xmlns:a16="http://schemas.microsoft.com/office/drawing/2014/main" id="{6CB04906-3DA1-4D20-BC4B-1963B711402E}"/>
                  </a:ext>
                </a:extLst>
              </p:cNvPr>
              <p:cNvSpPr txBox="1"/>
              <p:nvPr/>
            </p:nvSpPr>
            <p:spPr>
              <a:xfrm>
                <a:off x="10750379" y="1629371"/>
                <a:ext cx="1246919" cy="523220"/>
              </a:xfrm>
              <a:prstGeom prst="rect">
                <a:avLst/>
              </a:prstGeom>
              <a:noFill/>
            </p:spPr>
            <p:txBody>
              <a:bodyPr wrap="square">
                <a:spAutoFit/>
              </a:bodyPr>
              <a:lstStyle/>
              <a:p>
                <a:pPr algn="ctr"/>
                <a:r>
                  <a:rPr lang="en-US" sz="1400" b="1" dirty="0"/>
                  <a:t>Common Coil (CC)</a:t>
                </a:r>
              </a:p>
            </p:txBody>
          </p:sp>
          <p:sp>
            <p:nvSpPr>
              <p:cNvPr id="19" name="TextBox 18">
                <a:extLst>
                  <a:ext uri="{FF2B5EF4-FFF2-40B4-BE49-F238E27FC236}">
                    <a16:creationId xmlns:a16="http://schemas.microsoft.com/office/drawing/2014/main" id="{AC7FD9F1-3C45-4194-B211-9A672BFE28DA}"/>
                  </a:ext>
                </a:extLst>
              </p:cNvPr>
              <p:cNvSpPr txBox="1"/>
              <p:nvPr/>
            </p:nvSpPr>
            <p:spPr>
              <a:xfrm>
                <a:off x="5260022" y="1629371"/>
                <a:ext cx="735107" cy="523220"/>
              </a:xfrm>
              <a:prstGeom prst="rect">
                <a:avLst/>
              </a:prstGeom>
              <a:solidFill>
                <a:schemeClr val="bg1"/>
              </a:solidFill>
            </p:spPr>
            <p:txBody>
              <a:bodyPr wrap="square">
                <a:spAutoFit/>
              </a:bodyPr>
              <a:lstStyle/>
              <a:p>
                <a:pPr algn="ctr"/>
                <a:r>
                  <a:rPr lang="en-US" sz="1400" b="1" dirty="0"/>
                  <a:t>Cos</a:t>
                </a:r>
                <a:r>
                  <a:rPr lang="en-US" sz="1400" b="1" dirty="0">
                    <a:sym typeface="Symbol" panose="05050102010706020507" pitchFamily="18" charset="2"/>
                  </a:rPr>
                  <a:t> </a:t>
                </a:r>
              </a:p>
              <a:p>
                <a:pPr algn="ctr"/>
                <a:r>
                  <a:rPr lang="en-US" sz="1400" b="1" dirty="0">
                    <a:sym typeface="Symbol" panose="05050102010706020507" pitchFamily="18" charset="2"/>
                  </a:rPr>
                  <a:t>(CT)</a:t>
                </a:r>
                <a:endParaRPr lang="en-US" sz="1400" b="1" dirty="0"/>
              </a:p>
            </p:txBody>
          </p:sp>
        </p:grpSp>
      </p:grpSp>
    </p:spTree>
    <p:extLst>
      <p:ext uri="{BB962C8B-B14F-4D97-AF65-F5344CB8AC3E}">
        <p14:creationId xmlns:p14="http://schemas.microsoft.com/office/powerpoint/2010/main" val="3969861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700713-95CF-4708-9505-818DF9BBE2AA}"/>
              </a:ext>
            </a:extLst>
          </p:cNvPr>
          <p:cNvPicPr>
            <a:picLocks noChangeAspect="1"/>
          </p:cNvPicPr>
          <p:nvPr/>
        </p:nvPicPr>
        <p:blipFill rotWithShape="1">
          <a:blip r:embed="rId3"/>
          <a:srcRect l="4180" r="615"/>
          <a:stretch/>
        </p:blipFill>
        <p:spPr>
          <a:xfrm>
            <a:off x="50593" y="2823377"/>
            <a:ext cx="3175207" cy="3185820"/>
          </a:xfrm>
          <a:prstGeom prst="rect">
            <a:avLst/>
          </a:prstGeom>
        </p:spPr>
      </p:pic>
      <p:sp>
        <p:nvSpPr>
          <p:cNvPr id="4" name="TextBox 3">
            <a:extLst>
              <a:ext uri="{FF2B5EF4-FFF2-40B4-BE49-F238E27FC236}">
                <a16:creationId xmlns:a16="http://schemas.microsoft.com/office/drawing/2014/main" id="{47A73B5E-8FC5-4877-B501-9D094EFE194D}"/>
              </a:ext>
            </a:extLst>
          </p:cNvPr>
          <p:cNvSpPr txBox="1"/>
          <p:nvPr/>
        </p:nvSpPr>
        <p:spPr>
          <a:xfrm>
            <a:off x="84788" y="1209425"/>
            <a:ext cx="12107211" cy="1015663"/>
          </a:xfrm>
          <a:prstGeom prst="rect">
            <a:avLst/>
          </a:prstGeom>
          <a:noFill/>
          <a:ln w="28575">
            <a:solidFill>
              <a:schemeClr val="accent1">
                <a:shade val="95000"/>
                <a:satMod val="105000"/>
              </a:schemeClr>
            </a:solidFill>
          </a:ln>
        </p:spPr>
        <p:txBody>
          <a:bodyPr wrap="square" rtlCol="0">
            <a:spAutoFit/>
          </a:bodyPr>
          <a:lstStyle/>
          <a:p>
            <a:r>
              <a:rPr lang="en-US" sz="2000" dirty="0">
                <a:solidFill>
                  <a:srgbClr val="339933"/>
                </a:solidFill>
              </a:rPr>
              <a:t>Accelerator magnets typically have circular bore. Therefore, a shell geometry is a natural choice. At low fields, the required width (and area) of conductor needed is much less than bore. One can design magnets with a single layer coil (RHIC). Block coil geometry will require many coils (layers) and may also use more conductor.</a:t>
            </a:r>
          </a:p>
        </p:txBody>
      </p:sp>
      <p:sp>
        <p:nvSpPr>
          <p:cNvPr id="6" name="TextBox 5">
            <a:extLst>
              <a:ext uri="{FF2B5EF4-FFF2-40B4-BE49-F238E27FC236}">
                <a16:creationId xmlns:a16="http://schemas.microsoft.com/office/drawing/2014/main" id="{62C2E280-3994-4262-8C04-918BA7045AB4}"/>
              </a:ext>
            </a:extLst>
          </p:cNvPr>
          <p:cNvSpPr txBox="1"/>
          <p:nvPr/>
        </p:nvSpPr>
        <p:spPr>
          <a:xfrm>
            <a:off x="2893403" y="2324595"/>
            <a:ext cx="5473402" cy="400110"/>
          </a:xfrm>
          <a:prstGeom prst="rect">
            <a:avLst/>
          </a:prstGeom>
          <a:noFill/>
        </p:spPr>
        <p:txBody>
          <a:bodyPr wrap="square" rtlCol="0">
            <a:spAutoFit/>
          </a:bodyPr>
          <a:lstStyle/>
          <a:p>
            <a:r>
              <a:rPr lang="en-US" sz="2000" b="1" u="sng" dirty="0">
                <a:solidFill>
                  <a:srgbClr val="FF33CC"/>
                </a:solidFill>
              </a:rPr>
              <a:t>The basic rules of the cos theta dipole design:</a:t>
            </a:r>
          </a:p>
        </p:txBody>
      </p:sp>
      <p:sp>
        <p:nvSpPr>
          <p:cNvPr id="11" name="Rectangle 2">
            <a:extLst>
              <a:ext uri="{FF2B5EF4-FFF2-40B4-BE49-F238E27FC236}">
                <a16:creationId xmlns:a16="http://schemas.microsoft.com/office/drawing/2014/main" id="{0EB3FF0C-EF10-4662-B0CA-6CA4A4839848}"/>
              </a:ext>
            </a:extLst>
          </p:cNvPr>
          <p:cNvSpPr txBox="1">
            <a:spLocks noChangeArrowheads="1"/>
          </p:cNvSpPr>
          <p:nvPr/>
        </p:nvSpPr>
        <p:spPr>
          <a:xfrm>
            <a:off x="3305174" y="0"/>
            <a:ext cx="8810625" cy="1092516"/>
          </a:xfrm>
          <a:prstGeom prst="rect">
            <a:avLst/>
          </a:prstGeom>
          <a:solidFill>
            <a:schemeClr val="tx2"/>
          </a:solidFill>
          <a:effectLst>
            <a:outerShdw blurRad="50800" dist="38100" dir="2700000" algn="tl" rotWithShape="0">
              <a:srgbClr val="000000">
                <a:alpha val="43000"/>
              </a:srgbClr>
            </a:outerShdw>
          </a:effectLst>
        </p:spPr>
        <p:txBody>
          <a:bodyPr vert="horz" lIns="91440" tIns="45720" rIns="91440" bIns="45720" rtlCol="0" anchor="ctr">
            <a:noAutofit/>
          </a:bodyPr>
          <a:lstStyle>
            <a:lvl1pPr algn="ctr" defTabSz="342900" rtl="0" eaLnBrk="1" latinLnBrk="0" hangingPunct="1">
              <a:spcBef>
                <a:spcPct val="0"/>
              </a:spcBef>
              <a:buNone/>
              <a:defRPr sz="2100" kern="1200">
                <a:solidFill>
                  <a:schemeClr val="bg1"/>
                </a:solidFill>
                <a:latin typeface="+mj-lt"/>
                <a:ea typeface="+mj-ea"/>
                <a:cs typeface="+mj-cs"/>
              </a:defRPr>
            </a:lvl1pPr>
          </a:lstStyle>
          <a:p>
            <a:r>
              <a:rPr lang="en-US" altLang="en-US" sz="3200" dirty="0">
                <a:solidFill>
                  <a:srgbClr val="FFFF00"/>
                </a:solidFill>
              </a:rPr>
              <a:t>Coil Geometries for Low to Medium Field Dipoles</a:t>
            </a:r>
          </a:p>
          <a:p>
            <a:r>
              <a:rPr lang="en-US" altLang="en-US" sz="3200" dirty="0">
                <a:solidFill>
                  <a:srgbClr val="CCFFCC"/>
                </a:solidFill>
              </a:rPr>
              <a:t>(coil width much less than the magnet bore)</a:t>
            </a:r>
          </a:p>
        </p:txBody>
      </p:sp>
      <p:sp>
        <p:nvSpPr>
          <p:cNvPr id="12" name="TextBox 11">
            <a:extLst>
              <a:ext uri="{FF2B5EF4-FFF2-40B4-BE49-F238E27FC236}">
                <a16:creationId xmlns:a16="http://schemas.microsoft.com/office/drawing/2014/main" id="{95E4EF13-0676-4621-91F7-326BD57676F4}"/>
              </a:ext>
            </a:extLst>
          </p:cNvPr>
          <p:cNvSpPr txBox="1"/>
          <p:nvPr/>
        </p:nvSpPr>
        <p:spPr>
          <a:xfrm>
            <a:off x="3268192" y="2677349"/>
            <a:ext cx="5740402" cy="3477875"/>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FF33CC"/>
                </a:solidFill>
              </a:rPr>
              <a:t>B is proportional to  the width * (current density)</a:t>
            </a:r>
          </a:p>
          <a:p>
            <a:pPr marL="342900" indent="-342900">
              <a:buFont typeface="Arial" panose="020B0604020202020204" pitchFamily="34" charset="0"/>
              <a:buChar char="•"/>
            </a:pPr>
            <a:r>
              <a:rPr lang="en-US" sz="2000" dirty="0">
                <a:solidFill>
                  <a:srgbClr val="FF33CC"/>
                </a:solidFill>
              </a:rPr>
              <a:t>Conductor area needed to create the dipole field increases linearly with the radius of each layer (worse for fixing higher order multipoles) </a:t>
            </a:r>
          </a:p>
          <a:p>
            <a:pPr marL="342900" indent="-342900">
              <a:buFont typeface="Arial" panose="020B0604020202020204" pitchFamily="34" charset="0"/>
              <a:buChar char="•"/>
            </a:pPr>
            <a:r>
              <a:rPr lang="en-US" sz="2000" dirty="0">
                <a:solidFill>
                  <a:srgbClr val="FF33CC"/>
                </a:solidFill>
              </a:rPr>
              <a:t>Coil must extend to 60</a:t>
            </a:r>
            <a:r>
              <a:rPr lang="en-US" sz="2000" baseline="30000" dirty="0">
                <a:solidFill>
                  <a:srgbClr val="FF33CC"/>
                </a:solidFill>
              </a:rPr>
              <a:t>o</a:t>
            </a:r>
            <a:r>
              <a:rPr lang="en-US" sz="2000" dirty="0">
                <a:solidFill>
                  <a:srgbClr val="FF33CC"/>
                </a:solidFill>
              </a:rPr>
              <a:t> (or more with wedges) for b</a:t>
            </a:r>
            <a:r>
              <a:rPr lang="en-US" sz="2000" baseline="-25000" dirty="0">
                <a:solidFill>
                  <a:srgbClr val="FF33CC"/>
                </a:solidFill>
              </a:rPr>
              <a:t>3</a:t>
            </a:r>
            <a:r>
              <a:rPr lang="en-US" sz="2000" dirty="0">
                <a:solidFill>
                  <a:srgbClr val="FF33CC"/>
                </a:solidFill>
              </a:rPr>
              <a:t>=0. Maximum is 90</a:t>
            </a:r>
            <a:r>
              <a:rPr lang="en-US" sz="2000" baseline="30000" dirty="0">
                <a:solidFill>
                  <a:srgbClr val="FF33CC"/>
                </a:solidFill>
              </a:rPr>
              <a:t>o</a:t>
            </a:r>
            <a:r>
              <a:rPr lang="en-US" sz="2000" dirty="0">
                <a:solidFill>
                  <a:srgbClr val="FF33CC"/>
                </a:solidFill>
              </a:rPr>
              <a:t>.</a:t>
            </a:r>
          </a:p>
          <a:p>
            <a:pPr marL="342900" indent="-342900">
              <a:buFont typeface="Arial" panose="020B0604020202020204" pitchFamily="34" charset="0"/>
              <a:buChar char="•"/>
            </a:pPr>
            <a:r>
              <a:rPr lang="en-US" sz="2000" dirty="0">
                <a:solidFill>
                  <a:srgbClr val="FF33CC"/>
                </a:solidFill>
              </a:rPr>
              <a:t>These principles define the geometry and the conductor area, with little flexibility left.</a:t>
            </a:r>
          </a:p>
          <a:p>
            <a:pPr marL="342900" indent="-342900">
              <a:buFont typeface="Arial" panose="020B0604020202020204" pitchFamily="34" charset="0"/>
              <a:buChar char="•"/>
            </a:pPr>
            <a:r>
              <a:rPr lang="en-US" sz="2000" dirty="0">
                <a:solidFill>
                  <a:srgbClr val="FF33CC"/>
                </a:solidFill>
              </a:rPr>
              <a:t>At low fields, block coil designs appear less efficient and less elegant. They have not been used in any major conductor dominated design</a:t>
            </a:r>
          </a:p>
        </p:txBody>
      </p:sp>
      <p:sp>
        <p:nvSpPr>
          <p:cNvPr id="2" name="TextBox 1">
            <a:extLst>
              <a:ext uri="{FF2B5EF4-FFF2-40B4-BE49-F238E27FC236}">
                <a16:creationId xmlns:a16="http://schemas.microsoft.com/office/drawing/2014/main" id="{4560197A-5C7E-433B-9F3F-5ECDF2AEE10C}"/>
              </a:ext>
            </a:extLst>
          </p:cNvPr>
          <p:cNvSpPr txBox="1"/>
          <p:nvPr/>
        </p:nvSpPr>
        <p:spPr>
          <a:xfrm>
            <a:off x="796727" y="2484823"/>
            <a:ext cx="1894045" cy="338554"/>
          </a:xfrm>
          <a:prstGeom prst="rect">
            <a:avLst/>
          </a:prstGeom>
          <a:noFill/>
        </p:spPr>
        <p:txBody>
          <a:bodyPr wrap="none" rtlCol="0">
            <a:spAutoFit/>
          </a:bodyPr>
          <a:lstStyle/>
          <a:p>
            <a:r>
              <a:rPr lang="en-US" sz="1600" b="1" dirty="0"/>
              <a:t>Cosine theta design</a:t>
            </a:r>
          </a:p>
        </p:txBody>
      </p:sp>
      <p:sp>
        <p:nvSpPr>
          <p:cNvPr id="14" name="TextBox 13">
            <a:extLst>
              <a:ext uri="{FF2B5EF4-FFF2-40B4-BE49-F238E27FC236}">
                <a16:creationId xmlns:a16="http://schemas.microsoft.com/office/drawing/2014/main" id="{90C57074-2C9F-4EE7-9A19-1E23982A761A}"/>
              </a:ext>
            </a:extLst>
          </p:cNvPr>
          <p:cNvSpPr txBox="1"/>
          <p:nvPr/>
        </p:nvSpPr>
        <p:spPr>
          <a:xfrm>
            <a:off x="9840493" y="2401722"/>
            <a:ext cx="1678665" cy="338554"/>
          </a:xfrm>
          <a:prstGeom prst="rect">
            <a:avLst/>
          </a:prstGeom>
          <a:noFill/>
        </p:spPr>
        <p:txBody>
          <a:bodyPr wrap="none" rtlCol="0">
            <a:spAutoFit/>
          </a:bodyPr>
          <a:lstStyle/>
          <a:p>
            <a:r>
              <a:rPr lang="en-US" sz="1600" b="1" dirty="0"/>
              <a:t>Block Coil Design</a:t>
            </a:r>
          </a:p>
        </p:txBody>
      </p:sp>
      <p:pic>
        <p:nvPicPr>
          <p:cNvPr id="16" name="Picture 15">
            <a:extLst>
              <a:ext uri="{FF2B5EF4-FFF2-40B4-BE49-F238E27FC236}">
                <a16:creationId xmlns:a16="http://schemas.microsoft.com/office/drawing/2014/main" id="{B9178130-5441-4D6B-B801-6FBE3B56E505}"/>
              </a:ext>
            </a:extLst>
          </p:cNvPr>
          <p:cNvPicPr>
            <a:picLocks noChangeAspect="1"/>
          </p:cNvPicPr>
          <p:nvPr/>
        </p:nvPicPr>
        <p:blipFill>
          <a:blip r:embed="rId4"/>
          <a:stretch>
            <a:fillRect/>
          </a:stretch>
        </p:blipFill>
        <p:spPr>
          <a:xfrm>
            <a:off x="8868052" y="2880793"/>
            <a:ext cx="3323948" cy="2924799"/>
          </a:xfrm>
          <a:prstGeom prst="rect">
            <a:avLst/>
          </a:prstGeom>
        </p:spPr>
      </p:pic>
    </p:spTree>
    <p:extLst>
      <p:ext uri="{BB962C8B-B14F-4D97-AF65-F5344CB8AC3E}">
        <p14:creationId xmlns:p14="http://schemas.microsoft.com/office/powerpoint/2010/main" val="409807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3411680" y="-1658"/>
            <a:ext cx="8810625" cy="1092516"/>
          </a:xfrm>
        </p:spPr>
        <p:txBody>
          <a:bodyPr>
            <a:noAutofit/>
          </a:bodyPr>
          <a:lstStyle/>
          <a:p>
            <a:r>
              <a:rPr lang="en-US" altLang="en-US" sz="4000" dirty="0">
                <a:solidFill>
                  <a:srgbClr val="FFFF00"/>
                </a:solidFill>
              </a:rPr>
              <a:t>Another Observation: Coil Thickness</a:t>
            </a:r>
          </a:p>
        </p:txBody>
      </p:sp>
      <p:pic>
        <p:nvPicPr>
          <p:cNvPr id="4" name="Picture 3">
            <a:extLst>
              <a:ext uri="{FF2B5EF4-FFF2-40B4-BE49-F238E27FC236}">
                <a16:creationId xmlns:a16="http://schemas.microsoft.com/office/drawing/2014/main" id="{D050AB88-00D3-47E4-9B31-6996CF3C297E}"/>
              </a:ext>
            </a:extLst>
          </p:cNvPr>
          <p:cNvPicPr>
            <a:picLocks noChangeAspect="1"/>
          </p:cNvPicPr>
          <p:nvPr/>
        </p:nvPicPr>
        <p:blipFill rotWithShape="1">
          <a:blip r:embed="rId3"/>
          <a:srcRect l="23326" t="15776" r="2213" b="743"/>
          <a:stretch/>
        </p:blipFill>
        <p:spPr>
          <a:xfrm>
            <a:off x="27625" y="2154157"/>
            <a:ext cx="4032505" cy="4114800"/>
          </a:xfrm>
          <a:prstGeom prst="rect">
            <a:avLst/>
          </a:prstGeom>
        </p:spPr>
      </p:pic>
      <p:pic>
        <p:nvPicPr>
          <p:cNvPr id="2" name="Picture 1">
            <a:extLst>
              <a:ext uri="{FF2B5EF4-FFF2-40B4-BE49-F238E27FC236}">
                <a16:creationId xmlns:a16="http://schemas.microsoft.com/office/drawing/2014/main" id="{BFA3772E-F200-4B8B-AC40-43664F27B127}"/>
              </a:ext>
            </a:extLst>
          </p:cNvPr>
          <p:cNvPicPr>
            <a:picLocks noChangeAspect="1"/>
          </p:cNvPicPr>
          <p:nvPr/>
        </p:nvPicPr>
        <p:blipFill>
          <a:blip r:embed="rId4"/>
          <a:stretch>
            <a:fillRect/>
          </a:stretch>
        </p:blipFill>
        <p:spPr>
          <a:xfrm>
            <a:off x="4493124" y="2225417"/>
            <a:ext cx="3733801" cy="4114800"/>
          </a:xfrm>
          <a:prstGeom prst="rect">
            <a:avLst/>
          </a:prstGeom>
        </p:spPr>
      </p:pic>
      <p:pic>
        <p:nvPicPr>
          <p:cNvPr id="3" name="Picture 2">
            <a:extLst>
              <a:ext uri="{FF2B5EF4-FFF2-40B4-BE49-F238E27FC236}">
                <a16:creationId xmlns:a16="http://schemas.microsoft.com/office/drawing/2014/main" id="{B627099B-758A-48EA-97AD-CD1ABE37416F}"/>
              </a:ext>
            </a:extLst>
          </p:cNvPr>
          <p:cNvPicPr>
            <a:picLocks noChangeAspect="1"/>
          </p:cNvPicPr>
          <p:nvPr/>
        </p:nvPicPr>
        <p:blipFill>
          <a:blip r:embed="rId5"/>
          <a:stretch>
            <a:fillRect/>
          </a:stretch>
        </p:blipFill>
        <p:spPr>
          <a:xfrm>
            <a:off x="8529663" y="2199235"/>
            <a:ext cx="3261914" cy="4114800"/>
          </a:xfrm>
          <a:prstGeom prst="rect">
            <a:avLst/>
          </a:prstGeom>
        </p:spPr>
      </p:pic>
      <p:sp>
        <p:nvSpPr>
          <p:cNvPr id="5" name="TextBox 4">
            <a:extLst>
              <a:ext uri="{FF2B5EF4-FFF2-40B4-BE49-F238E27FC236}">
                <a16:creationId xmlns:a16="http://schemas.microsoft.com/office/drawing/2014/main" id="{11F78679-7FF0-4157-A1E6-152A7655C1FF}"/>
              </a:ext>
            </a:extLst>
          </p:cNvPr>
          <p:cNvSpPr txBox="1"/>
          <p:nvPr/>
        </p:nvSpPr>
        <p:spPr>
          <a:xfrm>
            <a:off x="2674264" y="2410925"/>
            <a:ext cx="1688604" cy="400110"/>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2000" b="1" dirty="0"/>
              <a:t>6-layer design</a:t>
            </a:r>
          </a:p>
        </p:txBody>
      </p:sp>
      <p:sp>
        <p:nvSpPr>
          <p:cNvPr id="8" name="TextBox 7">
            <a:extLst>
              <a:ext uri="{FF2B5EF4-FFF2-40B4-BE49-F238E27FC236}">
                <a16:creationId xmlns:a16="http://schemas.microsoft.com/office/drawing/2014/main" id="{E35BFB70-7773-4CA6-BB11-6D68709666AF}"/>
              </a:ext>
            </a:extLst>
          </p:cNvPr>
          <p:cNvSpPr txBox="1"/>
          <p:nvPr/>
        </p:nvSpPr>
        <p:spPr>
          <a:xfrm>
            <a:off x="6841059" y="2279464"/>
            <a:ext cx="1688604" cy="400110"/>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2000" b="1" dirty="0"/>
              <a:t>5-layer design</a:t>
            </a:r>
          </a:p>
        </p:txBody>
      </p:sp>
      <p:sp>
        <p:nvSpPr>
          <p:cNvPr id="9" name="TextBox 8">
            <a:extLst>
              <a:ext uri="{FF2B5EF4-FFF2-40B4-BE49-F238E27FC236}">
                <a16:creationId xmlns:a16="http://schemas.microsoft.com/office/drawing/2014/main" id="{EFBFB7C9-24B3-4500-8F8B-49E33AE3C13F}"/>
              </a:ext>
            </a:extLst>
          </p:cNvPr>
          <p:cNvSpPr txBox="1"/>
          <p:nvPr/>
        </p:nvSpPr>
        <p:spPr>
          <a:xfrm>
            <a:off x="10396889" y="2091099"/>
            <a:ext cx="1688604" cy="400110"/>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2000" b="1" dirty="0"/>
              <a:t>4-layer design</a:t>
            </a:r>
          </a:p>
        </p:txBody>
      </p:sp>
      <p:sp>
        <p:nvSpPr>
          <p:cNvPr id="7" name="TextBox 6">
            <a:extLst>
              <a:ext uri="{FF2B5EF4-FFF2-40B4-BE49-F238E27FC236}">
                <a16:creationId xmlns:a16="http://schemas.microsoft.com/office/drawing/2014/main" id="{346C0BAE-7DEB-4E41-ABD4-EBCF7D69F1AF}"/>
              </a:ext>
            </a:extLst>
          </p:cNvPr>
          <p:cNvSpPr txBox="1"/>
          <p:nvPr/>
        </p:nvSpPr>
        <p:spPr>
          <a:xfrm>
            <a:off x="1224893" y="4785014"/>
            <a:ext cx="2898742" cy="1477328"/>
          </a:xfrm>
          <a:prstGeom prst="rect">
            <a:avLst/>
          </a:prstGeom>
          <a:noFill/>
        </p:spPr>
        <p:txBody>
          <a:bodyPr wrap="none" rtlCol="0">
            <a:spAutoFit/>
          </a:bodyPr>
          <a:lstStyle/>
          <a:p>
            <a:r>
              <a:rPr lang="en-US" b="1" dirty="0"/>
              <a:t>HTS: 1 layer + pole blocks </a:t>
            </a:r>
          </a:p>
          <a:p>
            <a:pPr marL="742950" lvl="1" indent="-285750">
              <a:buFont typeface="Wingdings" panose="05000000000000000000" pitchFamily="2" charset="2"/>
              <a:buChar char="v"/>
            </a:pPr>
            <a:r>
              <a:rPr lang="en-US" b="1" dirty="0"/>
              <a:t>74 turns in ½ bore</a:t>
            </a:r>
          </a:p>
          <a:p>
            <a:r>
              <a:rPr lang="en-US" b="1" dirty="0"/>
              <a:t>LTS: 5 layers </a:t>
            </a:r>
          </a:p>
          <a:p>
            <a:pPr marL="742950" lvl="1" indent="-285750">
              <a:buFont typeface="Wingdings" panose="05000000000000000000" pitchFamily="2" charset="2"/>
              <a:buChar char="v"/>
            </a:pPr>
            <a:r>
              <a:rPr lang="en-US" b="1" dirty="0"/>
              <a:t>198 turns in ½ bore</a:t>
            </a:r>
          </a:p>
          <a:p>
            <a:r>
              <a:rPr lang="en-US" b="1" dirty="0"/>
              <a:t>Total turns = </a:t>
            </a:r>
            <a:r>
              <a:rPr lang="en-US" b="1" dirty="0">
                <a:solidFill>
                  <a:srgbClr val="FF0000"/>
                </a:solidFill>
              </a:rPr>
              <a:t>272</a:t>
            </a:r>
          </a:p>
        </p:txBody>
      </p:sp>
      <p:sp>
        <p:nvSpPr>
          <p:cNvPr id="11" name="TextBox 10">
            <a:extLst>
              <a:ext uri="{FF2B5EF4-FFF2-40B4-BE49-F238E27FC236}">
                <a16:creationId xmlns:a16="http://schemas.microsoft.com/office/drawing/2014/main" id="{307192E9-FD30-49AB-A59F-89483CE3CE6E}"/>
              </a:ext>
            </a:extLst>
          </p:cNvPr>
          <p:cNvSpPr txBox="1"/>
          <p:nvPr/>
        </p:nvSpPr>
        <p:spPr>
          <a:xfrm>
            <a:off x="5565336" y="4877436"/>
            <a:ext cx="2900153" cy="1477328"/>
          </a:xfrm>
          <a:prstGeom prst="rect">
            <a:avLst/>
          </a:prstGeom>
          <a:noFill/>
        </p:spPr>
        <p:txBody>
          <a:bodyPr wrap="none" rtlCol="0">
            <a:spAutoFit/>
          </a:bodyPr>
          <a:lstStyle/>
          <a:p>
            <a:r>
              <a:rPr lang="en-US" b="1" dirty="0"/>
              <a:t>HTS: 1 layer + pole blocks </a:t>
            </a:r>
          </a:p>
          <a:p>
            <a:pPr marL="742950" lvl="1" indent="-285750">
              <a:buFont typeface="Wingdings" panose="05000000000000000000" pitchFamily="2" charset="2"/>
              <a:buChar char="v"/>
            </a:pPr>
            <a:r>
              <a:rPr lang="en-US" b="1" dirty="0"/>
              <a:t>80 turns in ½ bore</a:t>
            </a:r>
          </a:p>
          <a:p>
            <a:r>
              <a:rPr lang="en-US" b="1" dirty="0"/>
              <a:t>LTS: 4 layers </a:t>
            </a:r>
          </a:p>
          <a:p>
            <a:pPr marL="742950" lvl="1" indent="-285750">
              <a:buFont typeface="Wingdings" panose="05000000000000000000" pitchFamily="2" charset="2"/>
              <a:buChar char="v"/>
            </a:pPr>
            <a:r>
              <a:rPr lang="en-US" b="1" dirty="0"/>
              <a:t>188 turns in ½ bore</a:t>
            </a:r>
          </a:p>
          <a:p>
            <a:r>
              <a:rPr lang="en-US" b="1" dirty="0"/>
              <a:t>Total turns = </a:t>
            </a:r>
            <a:r>
              <a:rPr lang="en-US" b="1" dirty="0">
                <a:solidFill>
                  <a:srgbClr val="FF0000"/>
                </a:solidFill>
              </a:rPr>
              <a:t>268</a:t>
            </a:r>
          </a:p>
        </p:txBody>
      </p:sp>
      <p:sp>
        <p:nvSpPr>
          <p:cNvPr id="12" name="TextBox 11">
            <a:extLst>
              <a:ext uri="{FF2B5EF4-FFF2-40B4-BE49-F238E27FC236}">
                <a16:creationId xmlns:a16="http://schemas.microsoft.com/office/drawing/2014/main" id="{8CE6738F-E3B6-48B0-81AA-615A4326F95F}"/>
              </a:ext>
            </a:extLst>
          </p:cNvPr>
          <p:cNvSpPr txBox="1"/>
          <p:nvPr/>
        </p:nvSpPr>
        <p:spPr>
          <a:xfrm>
            <a:off x="9299137" y="4916835"/>
            <a:ext cx="2900153" cy="1477328"/>
          </a:xfrm>
          <a:prstGeom prst="rect">
            <a:avLst/>
          </a:prstGeom>
          <a:solidFill>
            <a:schemeClr val="bg1"/>
          </a:solidFill>
        </p:spPr>
        <p:txBody>
          <a:bodyPr wrap="none" rtlCol="0">
            <a:spAutoFit/>
          </a:bodyPr>
          <a:lstStyle/>
          <a:p>
            <a:r>
              <a:rPr lang="en-US" b="1" dirty="0"/>
              <a:t>HTS: 1 layer + pole blocks </a:t>
            </a:r>
          </a:p>
          <a:p>
            <a:pPr marL="742950" lvl="1" indent="-285750">
              <a:buFont typeface="Wingdings" panose="05000000000000000000" pitchFamily="2" charset="2"/>
              <a:buChar char="v"/>
            </a:pPr>
            <a:r>
              <a:rPr lang="en-US" b="1" dirty="0"/>
              <a:t>82 turns in ½ bore</a:t>
            </a:r>
          </a:p>
          <a:p>
            <a:r>
              <a:rPr lang="en-US" b="1" dirty="0"/>
              <a:t>LTS: 5 layers </a:t>
            </a:r>
          </a:p>
          <a:p>
            <a:pPr marL="742950" lvl="1" indent="-285750">
              <a:buFont typeface="Wingdings" panose="05000000000000000000" pitchFamily="2" charset="2"/>
              <a:buChar char="v"/>
            </a:pPr>
            <a:r>
              <a:rPr lang="en-US" b="1" dirty="0"/>
              <a:t>180 turns in ½ bore</a:t>
            </a:r>
          </a:p>
          <a:p>
            <a:r>
              <a:rPr lang="en-US" b="1" dirty="0"/>
              <a:t>Total turns = </a:t>
            </a:r>
            <a:r>
              <a:rPr lang="en-US" b="1" dirty="0">
                <a:solidFill>
                  <a:srgbClr val="FF0000"/>
                </a:solidFill>
              </a:rPr>
              <a:t>262</a:t>
            </a:r>
          </a:p>
        </p:txBody>
      </p:sp>
      <p:sp>
        <p:nvSpPr>
          <p:cNvPr id="6" name="TextBox 5">
            <a:extLst>
              <a:ext uri="{FF2B5EF4-FFF2-40B4-BE49-F238E27FC236}">
                <a16:creationId xmlns:a16="http://schemas.microsoft.com/office/drawing/2014/main" id="{A8F58610-D062-49D8-A40E-54A0992AD899}"/>
              </a:ext>
            </a:extLst>
          </p:cNvPr>
          <p:cNvSpPr txBox="1"/>
          <p:nvPr/>
        </p:nvSpPr>
        <p:spPr>
          <a:xfrm>
            <a:off x="1" y="1143457"/>
            <a:ext cx="12085492" cy="1015663"/>
          </a:xfrm>
          <a:prstGeom prst="rect">
            <a:avLst/>
          </a:prstGeom>
          <a:noFill/>
        </p:spPr>
        <p:txBody>
          <a:bodyPr wrap="square" rtlCol="0">
            <a:spAutoFit/>
          </a:bodyPr>
          <a:lstStyle/>
          <a:p>
            <a:r>
              <a:rPr lang="en-US" sz="2000" b="1" dirty="0">
                <a:solidFill>
                  <a:srgbClr val="FF0000"/>
                </a:solidFill>
              </a:rPr>
              <a:t>The coil width (number of layers) is primarily determined by the design field in the cosine theta and in the canted cosine theta designs. A large flexibility in coil width to create same field has been observed in the common coil design. And interestingly the coil width didn’t impact the conductor requirement that much. </a:t>
            </a:r>
          </a:p>
        </p:txBody>
      </p:sp>
    </p:spTree>
    <p:extLst>
      <p:ext uri="{BB962C8B-B14F-4D97-AF65-F5344CB8AC3E}">
        <p14:creationId xmlns:p14="http://schemas.microsoft.com/office/powerpoint/2010/main" val="3255514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3305174" y="76200"/>
            <a:ext cx="8810625" cy="1006190"/>
          </a:xfrm>
        </p:spPr>
        <p:txBody>
          <a:bodyPr>
            <a:noAutofit/>
          </a:bodyPr>
          <a:lstStyle/>
          <a:p>
            <a:r>
              <a:rPr lang="en-US" altLang="en-US" sz="3200" dirty="0">
                <a:solidFill>
                  <a:srgbClr val="FFFF00"/>
                </a:solidFill>
              </a:rPr>
              <a:t>Coil Geometries for Very High Field Dipoles</a:t>
            </a:r>
            <a:br>
              <a:rPr lang="en-US" altLang="en-US" sz="3200" dirty="0">
                <a:solidFill>
                  <a:srgbClr val="FFFF00"/>
                </a:solidFill>
              </a:rPr>
            </a:br>
            <a:r>
              <a:rPr lang="en-US" altLang="en-US" sz="3200" dirty="0">
                <a:solidFill>
                  <a:srgbClr val="CCFFCC"/>
                </a:solidFill>
              </a:rPr>
              <a:t>(coil width much greater than the magnet bore)</a:t>
            </a:r>
            <a:endParaRPr lang="en-US" altLang="en-US" sz="3200" dirty="0">
              <a:solidFill>
                <a:srgbClr val="FFFF00"/>
              </a:solidFill>
            </a:endParaRPr>
          </a:p>
        </p:txBody>
      </p:sp>
      <p:sp>
        <p:nvSpPr>
          <p:cNvPr id="2" name="TextBox 1">
            <a:extLst>
              <a:ext uri="{FF2B5EF4-FFF2-40B4-BE49-F238E27FC236}">
                <a16:creationId xmlns:a16="http://schemas.microsoft.com/office/drawing/2014/main" id="{3AE58CC3-6862-4916-A5C0-5AE7E87AE1DA}"/>
              </a:ext>
            </a:extLst>
          </p:cNvPr>
          <p:cNvSpPr txBox="1"/>
          <p:nvPr/>
        </p:nvSpPr>
        <p:spPr>
          <a:xfrm>
            <a:off x="57655" y="3928345"/>
            <a:ext cx="5977466" cy="707886"/>
          </a:xfrm>
          <a:prstGeom prst="rect">
            <a:avLst/>
          </a:prstGeom>
          <a:noFill/>
        </p:spPr>
        <p:txBody>
          <a:bodyPr wrap="square" rtlCol="0">
            <a:spAutoFit/>
          </a:bodyPr>
          <a:lstStyle/>
          <a:p>
            <a:r>
              <a:rPr lang="en-US" sz="2000" b="1" dirty="0">
                <a:solidFill>
                  <a:srgbClr val="C00000"/>
                </a:solidFill>
              </a:rPr>
              <a:t>Variables and constraints to optimize the cosine theta and the canted cosine theta designs:</a:t>
            </a:r>
          </a:p>
        </p:txBody>
      </p:sp>
      <p:sp>
        <p:nvSpPr>
          <p:cNvPr id="5" name="TextBox 4">
            <a:extLst>
              <a:ext uri="{FF2B5EF4-FFF2-40B4-BE49-F238E27FC236}">
                <a16:creationId xmlns:a16="http://schemas.microsoft.com/office/drawing/2014/main" id="{98752684-168B-4412-8B46-E0490209C5F8}"/>
              </a:ext>
            </a:extLst>
          </p:cNvPr>
          <p:cNvSpPr txBox="1"/>
          <p:nvPr/>
        </p:nvSpPr>
        <p:spPr>
          <a:xfrm>
            <a:off x="6267940" y="3842972"/>
            <a:ext cx="5663731" cy="707886"/>
          </a:xfrm>
          <a:prstGeom prst="rect">
            <a:avLst/>
          </a:prstGeom>
          <a:noFill/>
        </p:spPr>
        <p:txBody>
          <a:bodyPr wrap="square" rtlCol="0">
            <a:spAutoFit/>
          </a:bodyPr>
          <a:lstStyle/>
          <a:p>
            <a:r>
              <a:rPr lang="en-US" sz="2000" b="1" dirty="0">
                <a:solidFill>
                  <a:srgbClr val="339933"/>
                </a:solidFill>
              </a:rPr>
              <a:t>Variables and constraints to optimize the block coil and the common coil designs:</a:t>
            </a:r>
          </a:p>
        </p:txBody>
      </p:sp>
      <p:pic>
        <p:nvPicPr>
          <p:cNvPr id="7" name="Picture 6">
            <a:extLst>
              <a:ext uri="{FF2B5EF4-FFF2-40B4-BE49-F238E27FC236}">
                <a16:creationId xmlns:a16="http://schemas.microsoft.com/office/drawing/2014/main" id="{275E4501-55B0-4A98-8889-9FBEC518E8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459" t="4000" r="16017" b="4000"/>
          <a:stretch/>
        </p:blipFill>
        <p:spPr>
          <a:xfrm>
            <a:off x="3379025" y="2019479"/>
            <a:ext cx="1828800" cy="1846642"/>
          </a:xfrm>
          <a:prstGeom prst="rect">
            <a:avLst/>
          </a:prstGeom>
        </p:spPr>
      </p:pic>
      <p:pic>
        <p:nvPicPr>
          <p:cNvPr id="8" name="Picture 7">
            <a:extLst>
              <a:ext uri="{FF2B5EF4-FFF2-40B4-BE49-F238E27FC236}">
                <a16:creationId xmlns:a16="http://schemas.microsoft.com/office/drawing/2014/main" id="{BA49669E-0929-448C-AC2F-8DB75F676F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19" t="5219" r="5745" b="4860"/>
          <a:stretch/>
        </p:blipFill>
        <p:spPr>
          <a:xfrm>
            <a:off x="507244" y="2175564"/>
            <a:ext cx="2240198" cy="1554480"/>
          </a:xfrm>
          <a:prstGeom prst="rect">
            <a:avLst/>
          </a:prstGeom>
        </p:spPr>
      </p:pic>
      <p:pic>
        <p:nvPicPr>
          <p:cNvPr id="9" name="Picture 8">
            <a:extLst>
              <a:ext uri="{FF2B5EF4-FFF2-40B4-BE49-F238E27FC236}">
                <a16:creationId xmlns:a16="http://schemas.microsoft.com/office/drawing/2014/main" id="{651815C1-2B42-4FE2-A2B5-F4151E2A2F5F}"/>
              </a:ext>
            </a:extLst>
          </p:cNvPr>
          <p:cNvPicPr>
            <a:picLocks noChangeAspect="1"/>
          </p:cNvPicPr>
          <p:nvPr/>
        </p:nvPicPr>
        <p:blipFill rotWithShape="1">
          <a:blip r:embed="rId4"/>
          <a:srcRect l="16493" t="17639" r="12413" b="19861"/>
          <a:stretch/>
        </p:blipFill>
        <p:spPr>
          <a:xfrm>
            <a:off x="6432015" y="2191193"/>
            <a:ext cx="2329888" cy="1280160"/>
          </a:xfrm>
          <a:prstGeom prst="rect">
            <a:avLst/>
          </a:prstGeom>
        </p:spPr>
      </p:pic>
      <p:pic>
        <p:nvPicPr>
          <p:cNvPr id="10" name="Picture 9">
            <a:extLst>
              <a:ext uri="{FF2B5EF4-FFF2-40B4-BE49-F238E27FC236}">
                <a16:creationId xmlns:a16="http://schemas.microsoft.com/office/drawing/2014/main" id="{1854263C-277C-4A8E-B3BA-1B63A102792C}"/>
              </a:ext>
            </a:extLst>
          </p:cNvPr>
          <p:cNvPicPr>
            <a:picLocks noChangeAspect="1"/>
          </p:cNvPicPr>
          <p:nvPr/>
        </p:nvPicPr>
        <p:blipFill rotWithShape="1">
          <a:blip r:embed="rId5"/>
          <a:srcRect t="-2" b="66001"/>
          <a:stretch/>
        </p:blipFill>
        <p:spPr>
          <a:xfrm>
            <a:off x="9438226" y="2019479"/>
            <a:ext cx="2237338" cy="1737360"/>
          </a:xfrm>
          <a:prstGeom prst="rect">
            <a:avLst/>
          </a:prstGeom>
        </p:spPr>
      </p:pic>
      <p:sp>
        <p:nvSpPr>
          <p:cNvPr id="11" name="TextBox 10">
            <a:extLst>
              <a:ext uri="{FF2B5EF4-FFF2-40B4-BE49-F238E27FC236}">
                <a16:creationId xmlns:a16="http://schemas.microsoft.com/office/drawing/2014/main" id="{E55313A4-1A16-407B-A23F-3DD3F83B67CA}"/>
              </a:ext>
            </a:extLst>
          </p:cNvPr>
          <p:cNvSpPr txBox="1"/>
          <p:nvPr/>
        </p:nvSpPr>
        <p:spPr>
          <a:xfrm>
            <a:off x="-67993" y="4704747"/>
            <a:ext cx="6265593" cy="1323439"/>
          </a:xfrm>
          <a:prstGeom prst="rect">
            <a:avLst/>
          </a:prstGeom>
          <a:noFill/>
        </p:spPr>
        <p:txBody>
          <a:bodyPr wrap="square" rtlCol="0">
            <a:spAutoFit/>
          </a:bodyPr>
          <a:lstStyle/>
          <a:p>
            <a:pPr marL="342900" indent="-342900">
              <a:buFont typeface="Wingdings" panose="05000000000000000000" pitchFamily="2" charset="2"/>
              <a:buChar char="Ø"/>
            </a:pPr>
            <a:r>
              <a:rPr lang="en-US" sz="2000" b="1" dirty="0">
                <a:solidFill>
                  <a:srgbClr val="C00000"/>
                </a:solidFill>
              </a:rPr>
              <a:t>Total coil width (radial width – free to grow)</a:t>
            </a:r>
          </a:p>
          <a:p>
            <a:pPr marL="342900" indent="-342900">
              <a:buFont typeface="Wingdings" panose="05000000000000000000" pitchFamily="2" charset="2"/>
              <a:buChar char="Ø"/>
            </a:pPr>
            <a:r>
              <a:rPr lang="en-US" sz="2000" b="1" dirty="0">
                <a:solidFill>
                  <a:srgbClr val="C00000"/>
                </a:solidFill>
              </a:rPr>
              <a:t>Pole Angle (limited to 90</a:t>
            </a:r>
            <a:r>
              <a:rPr lang="en-US" sz="2000" b="1" baseline="30000" dirty="0">
                <a:solidFill>
                  <a:srgbClr val="C00000"/>
                </a:solidFill>
              </a:rPr>
              <a:t>o</a:t>
            </a:r>
            <a:r>
              <a:rPr lang="en-US" sz="2000" b="1" dirty="0">
                <a:solidFill>
                  <a:srgbClr val="C00000"/>
                </a:solidFill>
              </a:rPr>
              <a:t> max., 60</a:t>
            </a:r>
            <a:r>
              <a:rPr lang="en-US" sz="2000" b="1" baseline="30000" dirty="0">
                <a:solidFill>
                  <a:srgbClr val="C00000"/>
                </a:solidFill>
              </a:rPr>
              <a:t>o </a:t>
            </a:r>
            <a:r>
              <a:rPr lang="en-US" sz="2000" b="1" dirty="0">
                <a:solidFill>
                  <a:srgbClr val="C00000"/>
                </a:solidFill>
              </a:rPr>
              <a:t> min. for b</a:t>
            </a:r>
            <a:r>
              <a:rPr lang="en-US" sz="2000" b="1" baseline="-25000" dirty="0">
                <a:solidFill>
                  <a:srgbClr val="C00000"/>
                </a:solidFill>
              </a:rPr>
              <a:t>3</a:t>
            </a:r>
            <a:r>
              <a:rPr lang="en-US" sz="2000" b="1" dirty="0">
                <a:solidFill>
                  <a:srgbClr val="C00000"/>
                </a:solidFill>
              </a:rPr>
              <a:t>=0)</a:t>
            </a:r>
          </a:p>
          <a:p>
            <a:pPr marL="342900" indent="-342900">
              <a:buFont typeface="Wingdings" panose="05000000000000000000" pitchFamily="2" charset="2"/>
              <a:buChar char="Ø"/>
            </a:pPr>
            <a:r>
              <a:rPr lang="en-US" sz="2000" b="1" dirty="0">
                <a:solidFill>
                  <a:srgbClr val="C00000"/>
                </a:solidFill>
              </a:rPr>
              <a:t>Field quality: use wedges (may be used for structure)</a:t>
            </a:r>
          </a:p>
          <a:p>
            <a:pPr marL="342900" indent="-342900">
              <a:buFont typeface="Wingdings" panose="05000000000000000000" pitchFamily="2" charset="2"/>
              <a:buChar char="Ø"/>
            </a:pPr>
            <a:r>
              <a:rPr lang="en-US" sz="2000" b="1" dirty="0">
                <a:solidFill>
                  <a:srgbClr val="C00000"/>
                </a:solidFill>
              </a:rPr>
              <a:t>Radial space between layers for structure element</a:t>
            </a:r>
          </a:p>
        </p:txBody>
      </p:sp>
      <p:sp>
        <p:nvSpPr>
          <p:cNvPr id="12" name="TextBox 11">
            <a:extLst>
              <a:ext uri="{FF2B5EF4-FFF2-40B4-BE49-F238E27FC236}">
                <a16:creationId xmlns:a16="http://schemas.microsoft.com/office/drawing/2014/main" id="{FAC5E9D4-A0AE-4D68-A284-43336CFCF7B4}"/>
              </a:ext>
            </a:extLst>
          </p:cNvPr>
          <p:cNvSpPr txBox="1"/>
          <p:nvPr/>
        </p:nvSpPr>
        <p:spPr>
          <a:xfrm>
            <a:off x="6267940" y="4550858"/>
            <a:ext cx="5924060" cy="1631216"/>
          </a:xfrm>
          <a:prstGeom prst="rect">
            <a:avLst/>
          </a:prstGeom>
          <a:noFill/>
        </p:spPr>
        <p:txBody>
          <a:bodyPr wrap="square" rtlCol="0">
            <a:spAutoFit/>
          </a:bodyPr>
          <a:lstStyle/>
          <a:p>
            <a:pPr marL="342900" indent="-342900">
              <a:buFont typeface="Wingdings" panose="05000000000000000000" pitchFamily="2" charset="2"/>
              <a:buChar char="Ø"/>
            </a:pPr>
            <a:r>
              <a:rPr lang="en-US" sz="2000" b="1" dirty="0">
                <a:solidFill>
                  <a:srgbClr val="00B050"/>
                </a:solidFill>
              </a:rPr>
              <a:t>Total coil width (horizontal width – free to grow) </a:t>
            </a:r>
          </a:p>
          <a:p>
            <a:pPr marL="342900" indent="-342900">
              <a:buFont typeface="Wingdings" panose="05000000000000000000" pitchFamily="2" charset="2"/>
              <a:buChar char="Ø"/>
            </a:pPr>
            <a:r>
              <a:rPr lang="en-US" sz="2000" b="1" dirty="0">
                <a:solidFill>
                  <a:srgbClr val="00B050"/>
                </a:solidFill>
              </a:rPr>
              <a:t>Coil Height (vertical height – free to grow) – major difference from the cos </a:t>
            </a:r>
            <a:r>
              <a:rPr lang="en-US" sz="2000" b="1" dirty="0">
                <a:solidFill>
                  <a:srgbClr val="00B050"/>
                </a:solidFill>
                <a:latin typeface="Symbol" panose="05050102010706020507" pitchFamily="18" charset="2"/>
              </a:rPr>
              <a:t></a:t>
            </a:r>
            <a:r>
              <a:rPr lang="en-US" sz="2000" b="1" dirty="0">
                <a:solidFill>
                  <a:srgbClr val="00B050"/>
                </a:solidFill>
              </a:rPr>
              <a:t> or canted cosine theta</a:t>
            </a:r>
          </a:p>
          <a:p>
            <a:pPr marL="342900" indent="-342900">
              <a:buFont typeface="Wingdings" panose="05000000000000000000" pitchFamily="2" charset="2"/>
              <a:buChar char="Ø"/>
            </a:pPr>
            <a:r>
              <a:rPr lang="en-US" sz="2000" b="1" dirty="0">
                <a:solidFill>
                  <a:srgbClr val="00B050"/>
                </a:solidFill>
              </a:rPr>
              <a:t>Field quality: use spacer (structure) &amp; pole coils</a:t>
            </a:r>
          </a:p>
          <a:p>
            <a:pPr marL="342900" indent="-342900">
              <a:buFont typeface="Wingdings" panose="05000000000000000000" pitchFamily="2" charset="2"/>
              <a:buChar char="Ø"/>
            </a:pPr>
            <a:r>
              <a:rPr lang="en-US" sz="2000" b="1" dirty="0">
                <a:solidFill>
                  <a:srgbClr val="00B050"/>
                </a:solidFill>
              </a:rPr>
              <a:t>Horizontal space for structure elements</a:t>
            </a:r>
          </a:p>
        </p:txBody>
      </p:sp>
      <p:sp>
        <p:nvSpPr>
          <p:cNvPr id="3" name="TextBox 2">
            <a:extLst>
              <a:ext uri="{FF2B5EF4-FFF2-40B4-BE49-F238E27FC236}">
                <a16:creationId xmlns:a16="http://schemas.microsoft.com/office/drawing/2014/main" id="{B2C6EFA9-AAE5-40B1-A9DD-5E0B960E1C3A}"/>
              </a:ext>
            </a:extLst>
          </p:cNvPr>
          <p:cNvSpPr txBox="1"/>
          <p:nvPr/>
        </p:nvSpPr>
        <p:spPr>
          <a:xfrm>
            <a:off x="0" y="1184668"/>
            <a:ext cx="12191999" cy="830997"/>
          </a:xfrm>
          <a:prstGeom prst="rect">
            <a:avLst/>
          </a:prstGeom>
          <a:noFill/>
        </p:spPr>
        <p:txBody>
          <a:bodyPr wrap="square" rtlCol="0">
            <a:spAutoFit/>
          </a:bodyPr>
          <a:lstStyle/>
          <a:p>
            <a:r>
              <a:rPr lang="en-US" sz="2400" b="1" dirty="0"/>
              <a:t>Situation changes for high field designs when the coil width (area) becomes much larger than the bore (aperture). One must evaluate again the impact on geometry and other constraints.</a:t>
            </a:r>
          </a:p>
        </p:txBody>
      </p:sp>
    </p:spTree>
    <p:extLst>
      <p:ext uri="{BB962C8B-B14F-4D97-AF65-F5344CB8AC3E}">
        <p14:creationId xmlns:p14="http://schemas.microsoft.com/office/powerpoint/2010/main" val="182679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0EB3FF0C-EF10-4662-B0CA-6CA4A4839848}"/>
              </a:ext>
            </a:extLst>
          </p:cNvPr>
          <p:cNvSpPr txBox="1">
            <a:spLocks noChangeArrowheads="1"/>
          </p:cNvSpPr>
          <p:nvPr/>
        </p:nvSpPr>
        <p:spPr>
          <a:xfrm>
            <a:off x="2826247" y="34387"/>
            <a:ext cx="9365753" cy="1092516"/>
          </a:xfrm>
          <a:prstGeom prst="rect">
            <a:avLst/>
          </a:prstGeom>
          <a:solidFill>
            <a:schemeClr val="tx2"/>
          </a:solidFill>
          <a:effectLst>
            <a:outerShdw blurRad="50800" dist="38100" dir="2700000" algn="tl" rotWithShape="0">
              <a:srgbClr val="000000">
                <a:alpha val="43000"/>
              </a:srgbClr>
            </a:outerShdw>
          </a:effectLst>
        </p:spPr>
        <p:txBody>
          <a:bodyPr vert="horz" lIns="91440" tIns="45720" rIns="91440" bIns="45720" rtlCol="0" anchor="ctr">
            <a:noAutofit/>
          </a:bodyPr>
          <a:lstStyle>
            <a:lvl1pPr algn="ctr" defTabSz="342900" rtl="0" eaLnBrk="1" latinLnBrk="0" hangingPunct="1">
              <a:spcBef>
                <a:spcPct val="0"/>
              </a:spcBef>
              <a:buNone/>
              <a:defRPr sz="2100" kern="1200">
                <a:solidFill>
                  <a:schemeClr val="bg1"/>
                </a:solidFill>
                <a:latin typeface="+mj-lt"/>
                <a:ea typeface="+mj-ea"/>
                <a:cs typeface="+mj-cs"/>
              </a:defRPr>
            </a:lvl1pPr>
          </a:lstStyle>
          <a:p>
            <a:r>
              <a:rPr lang="en-US" altLang="en-US" sz="3200" dirty="0">
                <a:solidFill>
                  <a:srgbClr val="FFFF00"/>
                </a:solidFill>
              </a:rPr>
              <a:t>Optimization of 20 T Design – </a:t>
            </a:r>
            <a:r>
              <a:rPr lang="en-US" altLang="en-US" sz="3200" dirty="0">
                <a:solidFill>
                  <a:srgbClr val="CCFF99"/>
                </a:solidFill>
              </a:rPr>
              <a:t>max area &amp; max field</a:t>
            </a:r>
          </a:p>
          <a:p>
            <a:r>
              <a:rPr lang="en-US" altLang="en-US" sz="3200" dirty="0">
                <a:solidFill>
                  <a:srgbClr val="FFFF00"/>
                </a:solidFill>
              </a:rPr>
              <a:t>(coil area much larger than the bore area)</a:t>
            </a:r>
          </a:p>
        </p:txBody>
      </p:sp>
      <p:pic>
        <p:nvPicPr>
          <p:cNvPr id="13" name="Picture 12">
            <a:extLst>
              <a:ext uri="{FF2B5EF4-FFF2-40B4-BE49-F238E27FC236}">
                <a16:creationId xmlns:a16="http://schemas.microsoft.com/office/drawing/2014/main" id="{A9D09732-93DD-466F-86AF-8E566CB9DC19}"/>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2" t="19741" r="7377" b="11897"/>
          <a:stretch/>
        </p:blipFill>
        <p:spPr bwMode="auto">
          <a:xfrm>
            <a:off x="3514833" y="4574824"/>
            <a:ext cx="2934780" cy="164592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CB9B358-38ED-4A50-8081-12EE1CBE47E1}"/>
              </a:ext>
            </a:extLst>
          </p:cNvPr>
          <p:cNvPicPr>
            <a:picLocks noChangeAspect="1"/>
          </p:cNvPicPr>
          <p:nvPr/>
        </p:nvPicPr>
        <p:blipFill>
          <a:blip r:embed="rId4"/>
          <a:stretch>
            <a:fillRect/>
          </a:stretch>
        </p:blipFill>
        <p:spPr>
          <a:xfrm>
            <a:off x="65772" y="1244349"/>
            <a:ext cx="3683086" cy="2989799"/>
          </a:xfrm>
          <a:prstGeom prst="rect">
            <a:avLst/>
          </a:prstGeom>
        </p:spPr>
      </p:pic>
      <p:pic>
        <p:nvPicPr>
          <p:cNvPr id="4" name="Picture 3">
            <a:extLst>
              <a:ext uri="{FF2B5EF4-FFF2-40B4-BE49-F238E27FC236}">
                <a16:creationId xmlns:a16="http://schemas.microsoft.com/office/drawing/2014/main" id="{6846DE5B-A945-4533-B370-F5A7C4DEEB4B}"/>
              </a:ext>
            </a:extLst>
          </p:cNvPr>
          <p:cNvPicPr>
            <a:picLocks noChangeAspect="1"/>
          </p:cNvPicPr>
          <p:nvPr/>
        </p:nvPicPr>
        <p:blipFill>
          <a:blip r:embed="rId5"/>
          <a:stretch>
            <a:fillRect/>
          </a:stretch>
        </p:blipFill>
        <p:spPr>
          <a:xfrm>
            <a:off x="78356" y="4321265"/>
            <a:ext cx="1828959" cy="1847248"/>
          </a:xfrm>
          <a:prstGeom prst="rect">
            <a:avLst/>
          </a:prstGeom>
        </p:spPr>
      </p:pic>
      <p:pic>
        <p:nvPicPr>
          <p:cNvPr id="10" name="Picture 9">
            <a:extLst>
              <a:ext uri="{FF2B5EF4-FFF2-40B4-BE49-F238E27FC236}">
                <a16:creationId xmlns:a16="http://schemas.microsoft.com/office/drawing/2014/main" id="{683B93AF-609D-439A-9106-B0A5FFAB8E5B}"/>
              </a:ext>
            </a:extLst>
          </p:cNvPr>
          <p:cNvPicPr>
            <a:picLocks noChangeAspect="1"/>
          </p:cNvPicPr>
          <p:nvPr/>
        </p:nvPicPr>
        <p:blipFill rotWithShape="1">
          <a:blip r:embed="rId6"/>
          <a:srcRect t="-138" r="1886" b="4583"/>
          <a:stretch/>
        </p:blipFill>
        <p:spPr>
          <a:xfrm>
            <a:off x="3839536" y="1709076"/>
            <a:ext cx="2158408" cy="2651760"/>
          </a:xfrm>
          <a:prstGeom prst="rect">
            <a:avLst/>
          </a:prstGeom>
        </p:spPr>
      </p:pic>
      <p:sp>
        <p:nvSpPr>
          <p:cNvPr id="5" name="TextBox 4">
            <a:extLst>
              <a:ext uri="{FF2B5EF4-FFF2-40B4-BE49-F238E27FC236}">
                <a16:creationId xmlns:a16="http://schemas.microsoft.com/office/drawing/2014/main" id="{42BFDEBE-5463-4ED4-A83D-D8EC929913A8}"/>
              </a:ext>
            </a:extLst>
          </p:cNvPr>
          <p:cNvSpPr txBox="1"/>
          <p:nvPr/>
        </p:nvSpPr>
        <p:spPr>
          <a:xfrm>
            <a:off x="618067" y="2424063"/>
            <a:ext cx="1139158" cy="307777"/>
          </a:xfrm>
          <a:prstGeom prst="rect">
            <a:avLst/>
          </a:prstGeom>
          <a:noFill/>
        </p:spPr>
        <p:txBody>
          <a:bodyPr wrap="none" rtlCol="0">
            <a:spAutoFit/>
          </a:bodyPr>
          <a:lstStyle/>
          <a:p>
            <a:r>
              <a:rPr lang="en-US" sz="1400" b="1" dirty="0"/>
              <a:t>Cosine theta</a:t>
            </a:r>
          </a:p>
        </p:txBody>
      </p:sp>
      <p:sp>
        <p:nvSpPr>
          <p:cNvPr id="12" name="TextBox 11">
            <a:extLst>
              <a:ext uri="{FF2B5EF4-FFF2-40B4-BE49-F238E27FC236}">
                <a16:creationId xmlns:a16="http://schemas.microsoft.com/office/drawing/2014/main" id="{6E6AE6A2-BFEB-4DCA-A993-4C12ED06534D}"/>
              </a:ext>
            </a:extLst>
          </p:cNvPr>
          <p:cNvSpPr txBox="1"/>
          <p:nvPr/>
        </p:nvSpPr>
        <p:spPr>
          <a:xfrm>
            <a:off x="1603233" y="5912967"/>
            <a:ext cx="1701941" cy="307777"/>
          </a:xfrm>
          <a:prstGeom prst="rect">
            <a:avLst/>
          </a:prstGeom>
          <a:noFill/>
        </p:spPr>
        <p:txBody>
          <a:bodyPr wrap="none" rtlCol="0">
            <a:spAutoFit/>
          </a:bodyPr>
          <a:lstStyle/>
          <a:p>
            <a:r>
              <a:rPr lang="en-US" sz="1400" b="1" dirty="0"/>
              <a:t>Canted cosine theta</a:t>
            </a:r>
          </a:p>
        </p:txBody>
      </p:sp>
      <p:sp>
        <p:nvSpPr>
          <p:cNvPr id="14" name="TextBox 13">
            <a:extLst>
              <a:ext uri="{FF2B5EF4-FFF2-40B4-BE49-F238E27FC236}">
                <a16:creationId xmlns:a16="http://schemas.microsoft.com/office/drawing/2014/main" id="{AE6AF5AD-DB9F-44E8-A6C1-D37DC1E49737}"/>
              </a:ext>
            </a:extLst>
          </p:cNvPr>
          <p:cNvSpPr txBox="1"/>
          <p:nvPr/>
        </p:nvSpPr>
        <p:spPr>
          <a:xfrm>
            <a:off x="4918740" y="4253447"/>
            <a:ext cx="926857" cy="307777"/>
          </a:xfrm>
          <a:prstGeom prst="rect">
            <a:avLst/>
          </a:prstGeom>
          <a:solidFill>
            <a:schemeClr val="bg1"/>
          </a:solidFill>
        </p:spPr>
        <p:txBody>
          <a:bodyPr wrap="none" rtlCol="0">
            <a:spAutoFit/>
          </a:bodyPr>
          <a:lstStyle/>
          <a:p>
            <a:r>
              <a:rPr lang="en-US" sz="1400" b="1" dirty="0"/>
              <a:t>Block Coil</a:t>
            </a:r>
          </a:p>
        </p:txBody>
      </p:sp>
      <p:sp>
        <p:nvSpPr>
          <p:cNvPr id="15" name="TextBox 14">
            <a:extLst>
              <a:ext uri="{FF2B5EF4-FFF2-40B4-BE49-F238E27FC236}">
                <a16:creationId xmlns:a16="http://schemas.microsoft.com/office/drawing/2014/main" id="{9EC5BDA3-CAF3-4E13-921E-C340196A68F3}"/>
              </a:ext>
            </a:extLst>
          </p:cNvPr>
          <p:cNvSpPr txBox="1"/>
          <p:nvPr/>
        </p:nvSpPr>
        <p:spPr>
          <a:xfrm>
            <a:off x="5017766" y="3558494"/>
            <a:ext cx="1168910" cy="307777"/>
          </a:xfrm>
          <a:prstGeom prst="rect">
            <a:avLst/>
          </a:prstGeom>
          <a:noFill/>
        </p:spPr>
        <p:txBody>
          <a:bodyPr wrap="none" rtlCol="0">
            <a:spAutoFit/>
          </a:bodyPr>
          <a:lstStyle/>
          <a:p>
            <a:r>
              <a:rPr lang="en-US" sz="1400" b="1" dirty="0"/>
              <a:t>Common coil</a:t>
            </a:r>
          </a:p>
        </p:txBody>
      </p:sp>
      <p:sp>
        <p:nvSpPr>
          <p:cNvPr id="17" name="TextBox 16">
            <a:extLst>
              <a:ext uri="{FF2B5EF4-FFF2-40B4-BE49-F238E27FC236}">
                <a16:creationId xmlns:a16="http://schemas.microsoft.com/office/drawing/2014/main" id="{9C35E6BC-C623-46D4-B79F-AA214AF390A9}"/>
              </a:ext>
            </a:extLst>
          </p:cNvPr>
          <p:cNvSpPr txBox="1"/>
          <p:nvPr/>
        </p:nvSpPr>
        <p:spPr>
          <a:xfrm>
            <a:off x="4442185" y="1221980"/>
            <a:ext cx="1933222" cy="646331"/>
          </a:xfrm>
          <a:prstGeom prst="rect">
            <a:avLst/>
          </a:prstGeom>
          <a:noFill/>
        </p:spPr>
        <p:txBody>
          <a:bodyPr wrap="none" rtlCol="0">
            <a:spAutoFit/>
          </a:bodyPr>
          <a:lstStyle/>
          <a:p>
            <a:r>
              <a:rPr lang="en-US" b="1" dirty="0">
                <a:solidFill>
                  <a:srgbClr val="FF0000"/>
                </a:solidFill>
              </a:rPr>
              <a:t>4-layer design</a:t>
            </a:r>
          </a:p>
          <a:p>
            <a:r>
              <a:rPr lang="en-US" b="1" dirty="0">
                <a:solidFill>
                  <a:srgbClr val="FF0000"/>
                </a:solidFill>
              </a:rPr>
              <a:t>(HTS: only 1 layer)</a:t>
            </a:r>
          </a:p>
        </p:txBody>
      </p:sp>
      <p:sp>
        <p:nvSpPr>
          <p:cNvPr id="6" name="TextBox 5">
            <a:extLst>
              <a:ext uri="{FF2B5EF4-FFF2-40B4-BE49-F238E27FC236}">
                <a16:creationId xmlns:a16="http://schemas.microsoft.com/office/drawing/2014/main" id="{AC5984DF-7FA6-4C66-B166-51160983E8A7}"/>
              </a:ext>
            </a:extLst>
          </p:cNvPr>
          <p:cNvSpPr txBox="1"/>
          <p:nvPr/>
        </p:nvSpPr>
        <p:spPr>
          <a:xfrm>
            <a:off x="6600593" y="1207398"/>
            <a:ext cx="5513051" cy="34163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182880" indent="-182880">
              <a:buFont typeface="Arial" panose="020B0604020202020204" pitchFamily="34" charset="0"/>
              <a:buChar char="•"/>
            </a:pPr>
            <a:r>
              <a:rPr lang="en-US" dirty="0">
                <a:solidFill>
                  <a:srgbClr val="FF0000"/>
                </a:solidFill>
              </a:rPr>
              <a:t>In cosine theta and canted cosine theta, certain coil thickness or # of layers, is needed to create field.</a:t>
            </a:r>
          </a:p>
          <a:p>
            <a:pPr marL="182880" indent="-182880">
              <a:buFont typeface="Arial" panose="020B0604020202020204" pitchFamily="34" charset="0"/>
              <a:buChar char="•"/>
            </a:pPr>
            <a:r>
              <a:rPr lang="en-US" dirty="0">
                <a:solidFill>
                  <a:srgbClr val="FF0000"/>
                </a:solidFill>
              </a:rPr>
              <a:t>The same thickness (#of layers) must continue to the pole (60 to 80 degrees), the fill in between is determined by the cosine theta optimization.</a:t>
            </a:r>
          </a:p>
          <a:p>
            <a:pPr marL="182880" indent="-182880">
              <a:buFont typeface="Arial" panose="020B0604020202020204" pitchFamily="34" charset="0"/>
              <a:buChar char="•"/>
            </a:pPr>
            <a:r>
              <a:rPr lang="en-US" dirty="0">
                <a:solidFill>
                  <a:srgbClr val="FF0000"/>
                </a:solidFill>
              </a:rPr>
              <a:t>The field remains high at pole for many layers, means may need HTS, depending on the angle.</a:t>
            </a:r>
          </a:p>
          <a:p>
            <a:pPr marL="182880" indent="-182880">
              <a:buFont typeface="Arial" panose="020B0604020202020204" pitchFamily="34" charset="0"/>
              <a:buChar char="•"/>
            </a:pPr>
            <a:r>
              <a:rPr lang="en-US" dirty="0">
                <a:solidFill>
                  <a:srgbClr val="FF0000"/>
                </a:solidFill>
              </a:rPr>
              <a:t>Outer layers of current cosine theta designs, need to be extended to larger angle for field quality, which will use more conductor without creating much field.</a:t>
            </a:r>
          </a:p>
          <a:p>
            <a:pPr marL="182880" indent="-182880">
              <a:buFont typeface="Arial" panose="020B0604020202020204" pitchFamily="34" charset="0"/>
              <a:buChar char="•"/>
            </a:pPr>
            <a:r>
              <a:rPr lang="en-US" dirty="0">
                <a:solidFill>
                  <a:srgbClr val="FF0000"/>
                </a:solidFill>
              </a:rPr>
              <a:t>Furthermore, since the field will be higher there, the need for HTS and more layers of HTS will grow. </a:t>
            </a:r>
          </a:p>
        </p:txBody>
      </p:sp>
      <p:sp>
        <p:nvSpPr>
          <p:cNvPr id="19" name="TextBox 18">
            <a:extLst>
              <a:ext uri="{FF2B5EF4-FFF2-40B4-BE49-F238E27FC236}">
                <a16:creationId xmlns:a16="http://schemas.microsoft.com/office/drawing/2014/main" id="{B879489F-7562-4143-8FED-218197C0BD0F}"/>
              </a:ext>
            </a:extLst>
          </p:cNvPr>
          <p:cNvSpPr txBox="1"/>
          <p:nvPr/>
        </p:nvSpPr>
        <p:spPr>
          <a:xfrm>
            <a:off x="618067" y="1165142"/>
            <a:ext cx="2928766" cy="646331"/>
          </a:xfrm>
          <a:prstGeom prst="rect">
            <a:avLst/>
          </a:prstGeom>
          <a:noFill/>
        </p:spPr>
        <p:txBody>
          <a:bodyPr wrap="square" rtlCol="0">
            <a:spAutoFit/>
          </a:bodyPr>
          <a:lstStyle/>
          <a:p>
            <a:r>
              <a:rPr lang="en-US" dirty="0"/>
              <a:t>Need six layers (of which 2 to 4 layers must be of HTS) </a:t>
            </a:r>
          </a:p>
        </p:txBody>
      </p:sp>
      <p:sp>
        <p:nvSpPr>
          <p:cNvPr id="20" name="TextBox 19">
            <a:extLst>
              <a:ext uri="{FF2B5EF4-FFF2-40B4-BE49-F238E27FC236}">
                <a16:creationId xmlns:a16="http://schemas.microsoft.com/office/drawing/2014/main" id="{95055E22-9FDD-4C06-B5D6-37D82BA406AF}"/>
              </a:ext>
            </a:extLst>
          </p:cNvPr>
          <p:cNvSpPr txBox="1"/>
          <p:nvPr/>
        </p:nvSpPr>
        <p:spPr>
          <a:xfrm>
            <a:off x="6600593" y="4704213"/>
            <a:ext cx="5466956" cy="1754326"/>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182880" indent="-182880">
              <a:buFont typeface="Arial" panose="020B0604020202020204" pitchFamily="34" charset="0"/>
              <a:buChar char="•"/>
            </a:pPr>
            <a:r>
              <a:rPr lang="en-US" dirty="0">
                <a:solidFill>
                  <a:srgbClr val="339933"/>
                </a:solidFill>
              </a:rPr>
              <a:t>Situation is very different in the common coil design.</a:t>
            </a:r>
          </a:p>
          <a:p>
            <a:pPr marL="182880" indent="-182880">
              <a:buFont typeface="Arial" panose="020B0604020202020204" pitchFamily="34" charset="0"/>
              <a:buChar char="•"/>
            </a:pPr>
            <a:r>
              <a:rPr lang="en-US" dirty="0">
                <a:solidFill>
                  <a:srgbClr val="339933"/>
                </a:solidFill>
              </a:rPr>
              <a:t>Horizontal and vertical sizes are fully decoupled.</a:t>
            </a:r>
          </a:p>
          <a:p>
            <a:pPr marL="182880" indent="-182880">
              <a:buFont typeface="Arial" panose="020B0604020202020204" pitchFamily="34" charset="0"/>
              <a:buChar char="•"/>
            </a:pPr>
            <a:r>
              <a:rPr lang="en-US" dirty="0">
                <a:solidFill>
                  <a:srgbClr val="339933"/>
                </a:solidFill>
              </a:rPr>
              <a:t>This provides flexibility and saving on the conductor.</a:t>
            </a:r>
          </a:p>
          <a:p>
            <a:pPr marL="182880" indent="-182880">
              <a:buFont typeface="Arial" panose="020B0604020202020204" pitchFamily="34" charset="0"/>
              <a:buChar char="•"/>
            </a:pPr>
            <a:r>
              <a:rPr lang="en-US" dirty="0">
                <a:solidFill>
                  <a:srgbClr val="339933"/>
                </a:solidFill>
              </a:rPr>
              <a:t>Moreover, the separation between the very high field and medium field region is good between the layers.</a:t>
            </a:r>
          </a:p>
          <a:p>
            <a:pPr marL="182880" indent="-182880">
              <a:buFont typeface="Arial" panose="020B0604020202020204" pitchFamily="34" charset="0"/>
              <a:buChar char="•"/>
            </a:pPr>
            <a:r>
              <a:rPr lang="en-US" dirty="0">
                <a:solidFill>
                  <a:srgbClr val="339933"/>
                </a:solidFill>
              </a:rPr>
              <a:t>This means that the HTS is needed only in one layer!</a:t>
            </a:r>
          </a:p>
        </p:txBody>
      </p:sp>
    </p:spTree>
    <p:extLst>
      <p:ext uri="{BB962C8B-B14F-4D97-AF65-F5344CB8AC3E}">
        <p14:creationId xmlns:p14="http://schemas.microsoft.com/office/powerpoint/2010/main" val="2833944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27099B-758A-48EA-97AD-CD1ABE37416F}"/>
              </a:ext>
            </a:extLst>
          </p:cNvPr>
          <p:cNvPicPr>
            <a:picLocks noChangeAspect="1"/>
          </p:cNvPicPr>
          <p:nvPr/>
        </p:nvPicPr>
        <p:blipFill>
          <a:blip r:embed="rId3"/>
          <a:stretch>
            <a:fillRect/>
          </a:stretch>
        </p:blipFill>
        <p:spPr>
          <a:xfrm>
            <a:off x="8275320" y="1366458"/>
            <a:ext cx="3261914" cy="4114800"/>
          </a:xfrm>
          <a:prstGeom prst="rect">
            <a:avLst/>
          </a:prstGeom>
        </p:spPr>
      </p:pic>
      <p:sp>
        <p:nvSpPr>
          <p:cNvPr id="29698" name="Rectangle 2"/>
          <p:cNvSpPr>
            <a:spLocks noGrp="1" noChangeArrowheads="1"/>
          </p:cNvSpPr>
          <p:nvPr>
            <p:ph type="title" idx="4294967295"/>
          </p:nvPr>
        </p:nvSpPr>
        <p:spPr>
          <a:xfrm>
            <a:off x="3057526" y="14650"/>
            <a:ext cx="9164780" cy="1092516"/>
          </a:xfrm>
        </p:spPr>
        <p:txBody>
          <a:bodyPr>
            <a:noAutofit/>
          </a:bodyPr>
          <a:lstStyle/>
          <a:p>
            <a:r>
              <a:rPr lang="en-US" altLang="en-US" sz="3600" dirty="0">
                <a:solidFill>
                  <a:srgbClr val="FFFF00"/>
                </a:solidFill>
              </a:rPr>
              <a:t>Field Quality in Common Coil Geometries</a:t>
            </a:r>
            <a:br>
              <a:rPr lang="en-US" altLang="en-US" sz="4000" dirty="0">
                <a:solidFill>
                  <a:srgbClr val="FFFF00"/>
                </a:solidFill>
              </a:rPr>
            </a:br>
            <a:r>
              <a:rPr lang="en-US" altLang="en-US" sz="2800" dirty="0">
                <a:solidFill>
                  <a:srgbClr val="CCFF99"/>
                </a:solidFill>
              </a:rPr>
              <a:t>(all MT designs had 10</a:t>
            </a:r>
            <a:r>
              <a:rPr lang="en-US" altLang="en-US" sz="2800" baseline="30000" dirty="0">
                <a:solidFill>
                  <a:srgbClr val="CCFF99"/>
                </a:solidFill>
              </a:rPr>
              <a:t>-4</a:t>
            </a:r>
            <a:r>
              <a:rPr lang="en-US" altLang="en-US" sz="2800" dirty="0">
                <a:solidFill>
                  <a:srgbClr val="CCFF99"/>
                </a:solidFill>
              </a:rPr>
              <a:t> harmonics)</a:t>
            </a:r>
          </a:p>
        </p:txBody>
      </p:sp>
      <p:pic>
        <p:nvPicPr>
          <p:cNvPr id="4" name="Picture 3">
            <a:extLst>
              <a:ext uri="{FF2B5EF4-FFF2-40B4-BE49-F238E27FC236}">
                <a16:creationId xmlns:a16="http://schemas.microsoft.com/office/drawing/2014/main" id="{D050AB88-00D3-47E4-9B31-6996CF3C297E}"/>
              </a:ext>
            </a:extLst>
          </p:cNvPr>
          <p:cNvPicPr>
            <a:picLocks noChangeAspect="1"/>
          </p:cNvPicPr>
          <p:nvPr/>
        </p:nvPicPr>
        <p:blipFill rotWithShape="1">
          <a:blip r:embed="rId4"/>
          <a:srcRect l="26580" t="15776" r="2504" b="743"/>
          <a:stretch/>
        </p:blipFill>
        <p:spPr>
          <a:xfrm>
            <a:off x="0" y="1171087"/>
            <a:ext cx="3840480" cy="4114800"/>
          </a:xfrm>
          <a:prstGeom prst="rect">
            <a:avLst/>
          </a:prstGeom>
        </p:spPr>
      </p:pic>
      <p:pic>
        <p:nvPicPr>
          <p:cNvPr id="2" name="Picture 1">
            <a:extLst>
              <a:ext uri="{FF2B5EF4-FFF2-40B4-BE49-F238E27FC236}">
                <a16:creationId xmlns:a16="http://schemas.microsoft.com/office/drawing/2014/main" id="{BFA3772E-F200-4B8B-AC40-43664F27B127}"/>
              </a:ext>
            </a:extLst>
          </p:cNvPr>
          <p:cNvPicPr>
            <a:picLocks noChangeAspect="1"/>
          </p:cNvPicPr>
          <p:nvPr/>
        </p:nvPicPr>
        <p:blipFill>
          <a:blip r:embed="rId5"/>
          <a:stretch>
            <a:fillRect/>
          </a:stretch>
        </p:blipFill>
        <p:spPr>
          <a:xfrm>
            <a:off x="4168113" y="1289777"/>
            <a:ext cx="3733801" cy="4114800"/>
          </a:xfrm>
          <a:prstGeom prst="rect">
            <a:avLst/>
          </a:prstGeom>
        </p:spPr>
      </p:pic>
      <p:sp>
        <p:nvSpPr>
          <p:cNvPr id="5" name="TextBox 4">
            <a:extLst>
              <a:ext uri="{FF2B5EF4-FFF2-40B4-BE49-F238E27FC236}">
                <a16:creationId xmlns:a16="http://schemas.microsoft.com/office/drawing/2014/main" id="{11F78679-7FF0-4157-A1E6-152A7655C1FF}"/>
              </a:ext>
            </a:extLst>
          </p:cNvPr>
          <p:cNvSpPr txBox="1"/>
          <p:nvPr/>
        </p:nvSpPr>
        <p:spPr>
          <a:xfrm>
            <a:off x="2315693" y="1289777"/>
            <a:ext cx="1688604" cy="400110"/>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2000" b="1" dirty="0"/>
              <a:t>6-layer design</a:t>
            </a:r>
          </a:p>
        </p:txBody>
      </p:sp>
      <p:sp>
        <p:nvSpPr>
          <p:cNvPr id="8" name="TextBox 7">
            <a:extLst>
              <a:ext uri="{FF2B5EF4-FFF2-40B4-BE49-F238E27FC236}">
                <a16:creationId xmlns:a16="http://schemas.microsoft.com/office/drawing/2014/main" id="{E35BFB70-7773-4CA6-BB11-6D68709666AF}"/>
              </a:ext>
            </a:extLst>
          </p:cNvPr>
          <p:cNvSpPr txBox="1"/>
          <p:nvPr/>
        </p:nvSpPr>
        <p:spPr>
          <a:xfrm>
            <a:off x="6542199" y="1289777"/>
            <a:ext cx="1688604" cy="400110"/>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2000" b="1" dirty="0"/>
              <a:t>5-layer design</a:t>
            </a:r>
          </a:p>
        </p:txBody>
      </p:sp>
      <p:sp>
        <p:nvSpPr>
          <p:cNvPr id="9" name="TextBox 8">
            <a:extLst>
              <a:ext uri="{FF2B5EF4-FFF2-40B4-BE49-F238E27FC236}">
                <a16:creationId xmlns:a16="http://schemas.microsoft.com/office/drawing/2014/main" id="{EFBFB7C9-24B3-4500-8F8B-49E33AE3C13F}"/>
              </a:ext>
            </a:extLst>
          </p:cNvPr>
          <p:cNvSpPr txBox="1"/>
          <p:nvPr/>
        </p:nvSpPr>
        <p:spPr>
          <a:xfrm>
            <a:off x="9673942" y="1122316"/>
            <a:ext cx="1688604" cy="400110"/>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2000" b="1" dirty="0"/>
              <a:t>4-layer design</a:t>
            </a:r>
          </a:p>
        </p:txBody>
      </p:sp>
      <p:pic>
        <p:nvPicPr>
          <p:cNvPr id="6" name="Picture 5">
            <a:extLst>
              <a:ext uri="{FF2B5EF4-FFF2-40B4-BE49-F238E27FC236}">
                <a16:creationId xmlns:a16="http://schemas.microsoft.com/office/drawing/2014/main" id="{958631EA-55D7-47F0-99B3-2E7C8B3C13F4}"/>
              </a:ext>
            </a:extLst>
          </p:cNvPr>
          <p:cNvPicPr>
            <a:picLocks noChangeAspect="1"/>
          </p:cNvPicPr>
          <p:nvPr/>
        </p:nvPicPr>
        <p:blipFill rotWithShape="1">
          <a:blip r:embed="rId6"/>
          <a:srcRect r="3682"/>
          <a:stretch/>
        </p:blipFill>
        <p:spPr>
          <a:xfrm>
            <a:off x="762499" y="3995953"/>
            <a:ext cx="3520440" cy="2102432"/>
          </a:xfrm>
          <a:prstGeom prst="rect">
            <a:avLst/>
          </a:prstGeom>
        </p:spPr>
      </p:pic>
      <p:pic>
        <p:nvPicPr>
          <p:cNvPr id="7" name="Picture 6">
            <a:extLst>
              <a:ext uri="{FF2B5EF4-FFF2-40B4-BE49-F238E27FC236}">
                <a16:creationId xmlns:a16="http://schemas.microsoft.com/office/drawing/2014/main" id="{3B914699-3285-41FC-91D7-96562DBE5917}"/>
              </a:ext>
            </a:extLst>
          </p:cNvPr>
          <p:cNvPicPr>
            <a:picLocks noChangeAspect="1"/>
          </p:cNvPicPr>
          <p:nvPr/>
        </p:nvPicPr>
        <p:blipFill rotWithShape="1">
          <a:blip r:embed="rId7"/>
          <a:srcRect r="5522"/>
          <a:stretch/>
        </p:blipFill>
        <p:spPr>
          <a:xfrm>
            <a:off x="5032687" y="4022887"/>
            <a:ext cx="3337560" cy="2244827"/>
          </a:xfrm>
          <a:prstGeom prst="rect">
            <a:avLst/>
          </a:prstGeom>
        </p:spPr>
      </p:pic>
      <p:pic>
        <p:nvPicPr>
          <p:cNvPr id="10" name="Picture 9">
            <a:extLst>
              <a:ext uri="{FF2B5EF4-FFF2-40B4-BE49-F238E27FC236}">
                <a16:creationId xmlns:a16="http://schemas.microsoft.com/office/drawing/2014/main" id="{BA89A635-6F1D-41A9-AACA-3CB28F84BF1D}"/>
              </a:ext>
            </a:extLst>
          </p:cNvPr>
          <p:cNvPicPr>
            <a:picLocks noChangeAspect="1"/>
          </p:cNvPicPr>
          <p:nvPr/>
        </p:nvPicPr>
        <p:blipFill>
          <a:blip r:embed="rId8"/>
          <a:stretch>
            <a:fillRect/>
          </a:stretch>
        </p:blipFill>
        <p:spPr>
          <a:xfrm>
            <a:off x="9058337" y="4114800"/>
            <a:ext cx="3532604" cy="2186017"/>
          </a:xfrm>
          <a:prstGeom prst="rect">
            <a:avLst/>
          </a:prstGeom>
        </p:spPr>
      </p:pic>
      <p:pic>
        <p:nvPicPr>
          <p:cNvPr id="12" name="Picture 11">
            <a:extLst>
              <a:ext uri="{FF2B5EF4-FFF2-40B4-BE49-F238E27FC236}">
                <a16:creationId xmlns:a16="http://schemas.microsoft.com/office/drawing/2014/main" id="{5005BB5C-0332-4B30-BEB9-A5250DCCAFD3}"/>
              </a:ext>
            </a:extLst>
          </p:cNvPr>
          <p:cNvPicPr>
            <a:picLocks noChangeAspect="1"/>
          </p:cNvPicPr>
          <p:nvPr/>
        </p:nvPicPr>
        <p:blipFill rotWithShape="1">
          <a:blip r:embed="rId9"/>
          <a:srcRect l="87288" t="6659" r="962" b="87340"/>
          <a:stretch/>
        </p:blipFill>
        <p:spPr>
          <a:xfrm>
            <a:off x="11071364" y="4320720"/>
            <a:ext cx="914400" cy="274320"/>
          </a:xfrm>
          <a:prstGeom prst="rect">
            <a:avLst/>
          </a:prstGeom>
        </p:spPr>
      </p:pic>
    </p:spTree>
    <p:extLst>
      <p:ext uri="{BB962C8B-B14F-4D97-AF65-F5344CB8AC3E}">
        <p14:creationId xmlns:p14="http://schemas.microsoft.com/office/powerpoint/2010/main" val="2970567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3057526" y="14650"/>
            <a:ext cx="9164780" cy="1092516"/>
          </a:xfrm>
        </p:spPr>
        <p:txBody>
          <a:bodyPr>
            <a:noAutofit/>
          </a:bodyPr>
          <a:lstStyle/>
          <a:p>
            <a:r>
              <a:rPr lang="en-US" altLang="en-US" sz="3400" dirty="0">
                <a:solidFill>
                  <a:srgbClr val="FFFF00"/>
                </a:solidFill>
              </a:rPr>
              <a:t>Operating Margins in Common Coil Geometries</a:t>
            </a:r>
            <a:br>
              <a:rPr lang="en-US" altLang="en-US" sz="4000" dirty="0">
                <a:solidFill>
                  <a:srgbClr val="FFFF00"/>
                </a:solidFill>
              </a:rPr>
            </a:br>
            <a:r>
              <a:rPr lang="en-US" altLang="en-US" sz="2800" dirty="0">
                <a:solidFill>
                  <a:srgbClr val="CCFF99"/>
                </a:solidFill>
              </a:rPr>
              <a:t>(all MT designs had ~23 T Short Sample - 15% over 20 T)</a:t>
            </a:r>
          </a:p>
        </p:txBody>
      </p:sp>
      <p:pic>
        <p:nvPicPr>
          <p:cNvPr id="11" name="Picture 10">
            <a:extLst>
              <a:ext uri="{FF2B5EF4-FFF2-40B4-BE49-F238E27FC236}">
                <a16:creationId xmlns:a16="http://schemas.microsoft.com/office/drawing/2014/main" id="{909F97E8-43D0-45B2-A082-1E4FE1D778D6}"/>
              </a:ext>
            </a:extLst>
          </p:cNvPr>
          <p:cNvPicPr>
            <a:picLocks noChangeAspect="1"/>
          </p:cNvPicPr>
          <p:nvPr/>
        </p:nvPicPr>
        <p:blipFill>
          <a:blip r:embed="rId3"/>
          <a:stretch>
            <a:fillRect/>
          </a:stretch>
        </p:blipFill>
        <p:spPr>
          <a:xfrm>
            <a:off x="8322603" y="1282558"/>
            <a:ext cx="3520440" cy="2560320"/>
          </a:xfrm>
          <a:prstGeom prst="rect">
            <a:avLst/>
          </a:prstGeom>
        </p:spPr>
      </p:pic>
      <p:sp>
        <p:nvSpPr>
          <p:cNvPr id="14" name="TextBox 13">
            <a:extLst>
              <a:ext uri="{FF2B5EF4-FFF2-40B4-BE49-F238E27FC236}">
                <a16:creationId xmlns:a16="http://schemas.microsoft.com/office/drawing/2014/main" id="{8FEBCCB0-D429-4850-90EE-0FBC103595EC}"/>
              </a:ext>
            </a:extLst>
          </p:cNvPr>
          <p:cNvSpPr txBox="1"/>
          <p:nvPr/>
        </p:nvSpPr>
        <p:spPr>
          <a:xfrm>
            <a:off x="9326620" y="1185960"/>
            <a:ext cx="1029641" cy="400110"/>
          </a:xfrm>
          <a:prstGeom prst="rect">
            <a:avLst/>
          </a:prstGeom>
          <a:solidFill>
            <a:srgbClr val="CCFFCC"/>
          </a:solidFill>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2000" b="1" dirty="0">
                <a:solidFill>
                  <a:srgbClr val="FF0000"/>
                </a:solidFill>
              </a:rPr>
              <a:t>4-layers</a:t>
            </a:r>
          </a:p>
        </p:txBody>
      </p:sp>
      <p:pic>
        <p:nvPicPr>
          <p:cNvPr id="13" name="Picture 12">
            <a:extLst>
              <a:ext uri="{FF2B5EF4-FFF2-40B4-BE49-F238E27FC236}">
                <a16:creationId xmlns:a16="http://schemas.microsoft.com/office/drawing/2014/main" id="{A1125EE9-46E8-4227-A6FF-D77EDA39D31C}"/>
              </a:ext>
            </a:extLst>
          </p:cNvPr>
          <p:cNvPicPr>
            <a:picLocks noChangeAspect="1"/>
          </p:cNvPicPr>
          <p:nvPr/>
        </p:nvPicPr>
        <p:blipFill>
          <a:blip r:embed="rId4"/>
          <a:stretch>
            <a:fillRect/>
          </a:stretch>
        </p:blipFill>
        <p:spPr>
          <a:xfrm>
            <a:off x="8322603" y="3894173"/>
            <a:ext cx="3523997" cy="2560320"/>
          </a:xfrm>
          <a:prstGeom prst="rect">
            <a:avLst/>
          </a:prstGeom>
        </p:spPr>
      </p:pic>
      <p:pic>
        <p:nvPicPr>
          <p:cNvPr id="15" name="Picture 14">
            <a:extLst>
              <a:ext uri="{FF2B5EF4-FFF2-40B4-BE49-F238E27FC236}">
                <a16:creationId xmlns:a16="http://schemas.microsoft.com/office/drawing/2014/main" id="{2C68EA9C-61F9-4F50-BC1B-7C366BB1E043}"/>
              </a:ext>
            </a:extLst>
          </p:cNvPr>
          <p:cNvPicPr>
            <a:picLocks noChangeAspect="1"/>
          </p:cNvPicPr>
          <p:nvPr/>
        </p:nvPicPr>
        <p:blipFill>
          <a:blip r:embed="rId5"/>
          <a:stretch>
            <a:fillRect/>
          </a:stretch>
        </p:blipFill>
        <p:spPr>
          <a:xfrm>
            <a:off x="4415147" y="1305278"/>
            <a:ext cx="3523997" cy="2560320"/>
          </a:xfrm>
          <a:prstGeom prst="rect">
            <a:avLst/>
          </a:prstGeom>
        </p:spPr>
      </p:pic>
      <p:pic>
        <p:nvPicPr>
          <p:cNvPr id="16" name="Picture 15">
            <a:extLst>
              <a:ext uri="{FF2B5EF4-FFF2-40B4-BE49-F238E27FC236}">
                <a16:creationId xmlns:a16="http://schemas.microsoft.com/office/drawing/2014/main" id="{65E63583-995C-488B-8170-52530162A4B5}"/>
              </a:ext>
            </a:extLst>
          </p:cNvPr>
          <p:cNvPicPr>
            <a:picLocks noChangeAspect="1"/>
          </p:cNvPicPr>
          <p:nvPr/>
        </p:nvPicPr>
        <p:blipFill>
          <a:blip r:embed="rId6"/>
          <a:stretch>
            <a:fillRect/>
          </a:stretch>
        </p:blipFill>
        <p:spPr>
          <a:xfrm>
            <a:off x="4415148" y="3916893"/>
            <a:ext cx="3523997" cy="2560320"/>
          </a:xfrm>
          <a:prstGeom prst="rect">
            <a:avLst/>
          </a:prstGeom>
        </p:spPr>
      </p:pic>
      <p:sp>
        <p:nvSpPr>
          <p:cNvPr id="18" name="TextBox 17">
            <a:extLst>
              <a:ext uri="{FF2B5EF4-FFF2-40B4-BE49-F238E27FC236}">
                <a16:creationId xmlns:a16="http://schemas.microsoft.com/office/drawing/2014/main" id="{551FC5F8-3597-4634-AAB0-4D651155DE9F}"/>
              </a:ext>
            </a:extLst>
          </p:cNvPr>
          <p:cNvSpPr txBox="1"/>
          <p:nvPr/>
        </p:nvSpPr>
        <p:spPr>
          <a:xfrm>
            <a:off x="5461905" y="1208680"/>
            <a:ext cx="1029641" cy="400110"/>
          </a:xfrm>
          <a:prstGeom prst="rect">
            <a:avLst/>
          </a:prstGeom>
          <a:solidFill>
            <a:srgbClr val="CCFFCC"/>
          </a:solidFill>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2000" b="1" dirty="0">
                <a:solidFill>
                  <a:srgbClr val="FF0000"/>
                </a:solidFill>
              </a:rPr>
              <a:t>5-layers</a:t>
            </a:r>
          </a:p>
        </p:txBody>
      </p:sp>
      <p:pic>
        <p:nvPicPr>
          <p:cNvPr id="17" name="Picture 16">
            <a:extLst>
              <a:ext uri="{FF2B5EF4-FFF2-40B4-BE49-F238E27FC236}">
                <a16:creationId xmlns:a16="http://schemas.microsoft.com/office/drawing/2014/main" id="{37FE3693-64EB-40F1-8BF6-53C7503EF7B2}"/>
              </a:ext>
            </a:extLst>
          </p:cNvPr>
          <p:cNvPicPr>
            <a:picLocks noChangeAspect="1"/>
          </p:cNvPicPr>
          <p:nvPr/>
        </p:nvPicPr>
        <p:blipFill>
          <a:blip r:embed="rId7"/>
          <a:stretch>
            <a:fillRect/>
          </a:stretch>
        </p:blipFill>
        <p:spPr>
          <a:xfrm>
            <a:off x="507691" y="1289777"/>
            <a:ext cx="3523997" cy="2560320"/>
          </a:xfrm>
          <a:prstGeom prst="rect">
            <a:avLst/>
          </a:prstGeom>
        </p:spPr>
      </p:pic>
      <p:pic>
        <p:nvPicPr>
          <p:cNvPr id="19" name="Picture 18">
            <a:extLst>
              <a:ext uri="{FF2B5EF4-FFF2-40B4-BE49-F238E27FC236}">
                <a16:creationId xmlns:a16="http://schemas.microsoft.com/office/drawing/2014/main" id="{A0ACD21F-65AA-4A48-BE5B-8B7E2E9128A1}"/>
              </a:ext>
            </a:extLst>
          </p:cNvPr>
          <p:cNvPicPr>
            <a:picLocks noChangeAspect="1"/>
          </p:cNvPicPr>
          <p:nvPr/>
        </p:nvPicPr>
        <p:blipFill>
          <a:blip r:embed="rId8"/>
          <a:stretch>
            <a:fillRect/>
          </a:stretch>
        </p:blipFill>
        <p:spPr>
          <a:xfrm>
            <a:off x="507691" y="3850097"/>
            <a:ext cx="3523997" cy="2560320"/>
          </a:xfrm>
          <a:prstGeom prst="rect">
            <a:avLst/>
          </a:prstGeom>
        </p:spPr>
      </p:pic>
      <p:sp>
        <p:nvSpPr>
          <p:cNvPr id="21" name="TextBox 20">
            <a:extLst>
              <a:ext uri="{FF2B5EF4-FFF2-40B4-BE49-F238E27FC236}">
                <a16:creationId xmlns:a16="http://schemas.microsoft.com/office/drawing/2014/main" id="{6018B7AB-890D-43F0-8B2B-9933DB17B3C5}"/>
              </a:ext>
            </a:extLst>
          </p:cNvPr>
          <p:cNvSpPr txBox="1"/>
          <p:nvPr/>
        </p:nvSpPr>
        <p:spPr>
          <a:xfrm>
            <a:off x="1472611" y="1194052"/>
            <a:ext cx="1029641" cy="400110"/>
          </a:xfrm>
          <a:prstGeom prst="rect">
            <a:avLst/>
          </a:prstGeom>
          <a:solidFill>
            <a:srgbClr val="CCFFCC"/>
          </a:solidFill>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2000" b="1" dirty="0">
                <a:solidFill>
                  <a:srgbClr val="FF0000"/>
                </a:solidFill>
              </a:rPr>
              <a:t>6-layers</a:t>
            </a:r>
          </a:p>
        </p:txBody>
      </p:sp>
    </p:spTree>
    <p:extLst>
      <p:ext uri="{BB962C8B-B14F-4D97-AF65-F5344CB8AC3E}">
        <p14:creationId xmlns:p14="http://schemas.microsoft.com/office/powerpoint/2010/main" val="588185716"/>
      </p:ext>
    </p:extLst>
  </p:cSld>
  <p:clrMapOvr>
    <a:masterClrMapping/>
  </p:clrMapOvr>
</p:sld>
</file>

<file path=ppt/theme/theme1.xml><?xml version="1.0" encoding="utf-8"?>
<a:theme xmlns:a="http://schemas.openxmlformats.org/drawingml/2006/main" name="ATAP No Footer">
  <a:themeElements>
    <a:clrScheme name="Custom 10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ATAP No Footer">
  <a:themeElements>
    <a:clrScheme name="Custom 10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E93C50077B73F4081A727CE26F7297D" ma:contentTypeVersion="13" ma:contentTypeDescription="Create a new document." ma:contentTypeScope="" ma:versionID="728083fc9d673f68be60a86c999b5ede">
  <xsd:schema xmlns:xsd="http://www.w3.org/2001/XMLSchema" xmlns:xs="http://www.w3.org/2001/XMLSchema" xmlns:p="http://schemas.microsoft.com/office/2006/metadata/properties" xmlns:ns3="d198decf-2ff7-46b8-bd1c-477e40bd1f45" xmlns:ns4="c66da833-743e-4877-8ff4-bd7d31564978" targetNamespace="http://schemas.microsoft.com/office/2006/metadata/properties" ma:root="true" ma:fieldsID="e3b51183db3b30395368252b0f7bc3ea" ns3:_="" ns4:_="">
    <xsd:import namespace="d198decf-2ff7-46b8-bd1c-477e40bd1f45"/>
    <xsd:import namespace="c66da833-743e-4877-8ff4-bd7d3156497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98decf-2ff7-46b8-bd1c-477e40bd1f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66da833-743e-4877-8ff4-bd7d3156497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D4EAA2D-D873-47C1-B2C4-B9A63102896B}">
  <ds:schemaRefs>
    <ds:schemaRef ds:uri="http://schemas.microsoft.com/sharepoint/v3/contenttype/forms"/>
  </ds:schemaRefs>
</ds:datastoreItem>
</file>

<file path=customXml/itemProps2.xml><?xml version="1.0" encoding="utf-8"?>
<ds:datastoreItem xmlns:ds="http://schemas.openxmlformats.org/officeDocument/2006/customXml" ds:itemID="{ECBA2CFB-FA42-43C6-91CA-BE64ACAE07C1}">
  <ds:schemaRefs>
    <ds:schemaRef ds:uri="http://purl.org/dc/terms/"/>
    <ds:schemaRef ds:uri="http://schemas.microsoft.com/office/2006/metadata/properties"/>
    <ds:schemaRef ds:uri="c66da833-743e-4877-8ff4-bd7d31564978"/>
    <ds:schemaRef ds:uri="http://www.w3.org/XML/1998/namespace"/>
    <ds:schemaRef ds:uri="http://schemas.microsoft.com/office/2006/documentManagement/types"/>
    <ds:schemaRef ds:uri="http://purl.org/dc/dcmitype/"/>
    <ds:schemaRef ds:uri="d198decf-2ff7-46b8-bd1c-477e40bd1f45"/>
    <ds:schemaRef ds:uri="http://purl.org/dc/elements/1.1/"/>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C2910A9C-A194-4F47-A155-03E33315F3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98decf-2ff7-46b8-bd1c-477e40bd1f45"/>
    <ds:schemaRef ds:uri="c66da833-743e-4877-8ff4-bd7d315649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70512</TotalTime>
  <Words>2225</Words>
  <Application>Microsoft Macintosh PowerPoint</Application>
  <PresentationFormat>Widescreen</PresentationFormat>
  <Paragraphs>240</Paragraphs>
  <Slides>25</Slides>
  <Notes>11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25</vt:i4>
      </vt:variant>
    </vt:vector>
  </HeadingPairs>
  <TitlesOfParts>
    <vt:vector size="35" baseType="lpstr">
      <vt:lpstr>Arial</vt:lpstr>
      <vt:lpstr>Calibri</vt:lpstr>
      <vt:lpstr>Courier New</vt:lpstr>
      <vt:lpstr>Franklin Gothic Book</vt:lpstr>
      <vt:lpstr>Franklin Gothic Medium</vt:lpstr>
      <vt:lpstr>Symbol</vt:lpstr>
      <vt:lpstr>Times New Roman</vt:lpstr>
      <vt:lpstr>Wingdings</vt:lpstr>
      <vt:lpstr>ATAP No Footer</vt:lpstr>
      <vt:lpstr>1_ATAP No Footer</vt:lpstr>
      <vt:lpstr>PowerPoint Presentation</vt:lpstr>
      <vt:lpstr>Content</vt:lpstr>
      <vt:lpstr>PowerPoint Presentation</vt:lpstr>
      <vt:lpstr>PowerPoint Presentation</vt:lpstr>
      <vt:lpstr>Another Observation: Coil Thickness</vt:lpstr>
      <vt:lpstr>Coil Geometries for Very High Field Dipoles (coil width much greater than the magnet bore)</vt:lpstr>
      <vt:lpstr>PowerPoint Presentation</vt:lpstr>
      <vt:lpstr>Field Quality in Common Coil Geometries (all MT designs had 10-4 harmonics)</vt:lpstr>
      <vt:lpstr>Operating Margins in Common Coil Geometries (all MT designs had ~23 T Short Sample - 15% over 20 T)</vt:lpstr>
      <vt:lpstr>PowerPoint Presentation</vt:lpstr>
      <vt:lpstr>PowerPoint Presentation</vt:lpstr>
      <vt:lpstr>PowerPoint Presentation</vt:lpstr>
      <vt:lpstr>PowerPoint Presentation</vt:lpstr>
      <vt:lpstr>PowerPoint Presentation</vt:lpstr>
      <vt:lpstr>Lorentz Forces in the Common Coil</vt:lpstr>
      <vt:lpstr>PowerPoint Presentation</vt:lpstr>
      <vt:lpstr>Work Ahead  (priority mechanical design and analysis)</vt:lpstr>
      <vt:lpstr>Key Benefits of the Common Coil Design for HTS/LTS High Field Hybrid Dipoles</vt:lpstr>
      <vt:lpstr>PowerPoint Presentation</vt:lpstr>
      <vt:lpstr>PowerPoint Presentation</vt:lpstr>
      <vt:lpstr>Summary</vt:lpstr>
      <vt:lpstr>PowerPoint Presentation</vt:lpstr>
      <vt:lpstr>PowerPoint Presentation</vt:lpstr>
      <vt:lpstr>Magnet Designs for &lt;10 T Dipoles (all use NbTi conductor and cosine q design)</vt:lpstr>
      <vt:lpstr>Common Coil Concept for Collider Magnets</vt:lpstr>
    </vt:vector>
  </TitlesOfParts>
  <Company>Lawrence Berkekley Nationl 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teid05</dc:creator>
  <cp:lastModifiedBy>soprestemon</cp:lastModifiedBy>
  <cp:revision>895</cp:revision>
  <cp:lastPrinted>2019-05-15T18:36:20Z</cp:lastPrinted>
  <dcterms:created xsi:type="dcterms:W3CDTF">2015-07-10T17:44:33Z</dcterms:created>
  <dcterms:modified xsi:type="dcterms:W3CDTF">2022-02-02T21:03:38Z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0x010100AE93C50077B73F4081A727CE26F7297D</vt:lpwstr>
  </property>
</Properties>
</file>