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3"/>
  </p:notesMasterIdLst>
  <p:handoutMasterIdLst>
    <p:handoutMasterId r:id="rId14"/>
  </p:handoutMasterIdLst>
  <p:sldIdLst>
    <p:sldId id="382" r:id="rId2"/>
    <p:sldId id="381" r:id="rId3"/>
    <p:sldId id="386" r:id="rId4"/>
    <p:sldId id="383" r:id="rId5"/>
    <p:sldId id="384" r:id="rId6"/>
    <p:sldId id="385" r:id="rId7"/>
    <p:sldId id="387" r:id="rId8"/>
    <p:sldId id="388" r:id="rId9"/>
    <p:sldId id="390" r:id="rId10"/>
    <p:sldId id="389" r:id="rId11"/>
    <p:sldId id="39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560">
          <p15:clr>
            <a:srgbClr val="A4A3A4"/>
          </p15:clr>
        </p15:guide>
        <p15:guide id="2" orient="horz" pos="1010">
          <p15:clr>
            <a:srgbClr val="A4A3A4"/>
          </p15:clr>
        </p15:guide>
        <p15:guide id="3" orient="horz" pos="3630">
          <p15:clr>
            <a:srgbClr val="A4A3A4"/>
          </p15:clr>
        </p15:guide>
        <p15:guide id="4" orient="horz" pos="2309">
          <p15:clr>
            <a:srgbClr val="A4A3A4"/>
          </p15:clr>
        </p15:guide>
        <p15:guide id="5" pos="5471">
          <p15:clr>
            <a:srgbClr val="A4A3A4"/>
          </p15:clr>
        </p15:guide>
        <p15:guide id="6" pos="295">
          <p15:clr>
            <a:srgbClr val="A4A3A4"/>
          </p15:clr>
        </p15:guide>
        <p15:guide id="7">
          <p15:clr>
            <a:srgbClr val="A4A3A4"/>
          </p15:clr>
        </p15:guide>
        <p15:guide id="8" pos="2075">
          <p15:clr>
            <a:srgbClr val="A4A3A4"/>
          </p15:clr>
        </p15:guide>
        <p15:guide id="9" pos="3889">
          <p15:clr>
            <a:srgbClr val="A4A3A4"/>
          </p15:clr>
        </p15:guide>
        <p15:guide id="10" pos="3679">
          <p15:clr>
            <a:srgbClr val="A4A3A4"/>
          </p15:clr>
        </p15:guide>
        <p15:guide id="11" pos="2852">
          <p15:clr>
            <a:srgbClr val="A4A3A4"/>
          </p15:clr>
        </p15:guide>
        <p15:guide id="12" pos="187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203BE2"/>
    <a:srgbClr val="898989"/>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51"/>
    <p:restoredTop sz="93068"/>
  </p:normalViewPr>
  <p:slideViewPr>
    <p:cSldViewPr snapToGrid="0" snapToObjects="1">
      <p:cViewPr>
        <p:scale>
          <a:sx n="127" d="100"/>
          <a:sy n="127" d="100"/>
        </p:scale>
        <p:origin x="-540" y="72"/>
      </p:cViewPr>
      <p:guideLst>
        <p:guide orient="horz" pos="2560"/>
        <p:guide orient="horz" pos="1010"/>
        <p:guide orient="horz" pos="3630"/>
        <p:guide orient="horz" pos="2309"/>
        <p:guide pos="5471"/>
        <p:guide pos="295"/>
        <p:guide/>
        <p:guide pos="2075"/>
        <p:guide pos="3889"/>
        <p:guide pos="3679"/>
        <p:guide pos="2852"/>
        <p:guide pos="1871"/>
      </p:guideLst>
    </p:cSldViewPr>
  </p:slideViewPr>
  <p:notesTextViewPr>
    <p:cViewPr>
      <p:scale>
        <a:sx n="100" d="100"/>
        <a:sy n="100" d="100"/>
      </p:scale>
      <p:origin x="0" y="0"/>
    </p:cViewPr>
  </p:notesTextViewPr>
  <p:sorterViewPr>
    <p:cViewPr>
      <p:scale>
        <a:sx n="75" d="100"/>
        <a:sy n="75" d="100"/>
      </p:scale>
      <p:origin x="0" y="0"/>
    </p:cViewPr>
  </p:sorterViewPr>
  <p:notesViewPr>
    <p:cSldViewPr snapToGrid="0" snapToObjects="1">
      <p:cViewPr varScale="1">
        <p:scale>
          <a:sx n="114" d="100"/>
          <a:sy n="114" d="100"/>
        </p:scale>
        <p:origin x="-4192"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B9D2C41-C2D0-FF45-8B99-3885B7F78EB1}" type="datetimeFigureOut">
              <a:rPr lang="en-US" smtClean="0"/>
              <a:t>5/17/2017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9AC406-2681-664E-BB07-370330405AEA}" type="slidenum">
              <a:rPr lang="en-US" smtClean="0"/>
              <a:t>‹#›</a:t>
            </a:fld>
            <a:endParaRPr lang="en-US" dirty="0"/>
          </a:p>
        </p:txBody>
      </p:sp>
    </p:spTree>
    <p:extLst>
      <p:ext uri="{BB962C8B-B14F-4D97-AF65-F5344CB8AC3E}">
        <p14:creationId xmlns:p14="http://schemas.microsoft.com/office/powerpoint/2010/main" val="461368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948ED6-3360-EB40-9D40-476C2156E9E8}" type="datetimeFigureOut">
              <a:rPr lang="en-US" smtClean="0"/>
              <a:t>5/17/2017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C10DA6-9909-7D4F-83A2-7593F71DDB5D}" type="slidenum">
              <a:rPr lang="en-US" smtClean="0"/>
              <a:t>‹#›</a:t>
            </a:fld>
            <a:endParaRPr lang="en-US" dirty="0"/>
          </a:p>
        </p:txBody>
      </p:sp>
    </p:spTree>
    <p:extLst>
      <p:ext uri="{BB962C8B-B14F-4D97-AF65-F5344CB8AC3E}">
        <p14:creationId xmlns:p14="http://schemas.microsoft.com/office/powerpoint/2010/main" val="32502528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Rectangle 3"/>
          <p:cNvSpPr/>
          <p:nvPr userDrawn="1"/>
        </p:nvSpPr>
        <p:spPr>
          <a:xfrm>
            <a:off x="2" y="0"/>
            <a:ext cx="9143999" cy="854439"/>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707572" y="0"/>
            <a:ext cx="6436428" cy="854439"/>
          </a:xfrm>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260E43B-7F43-FA45-AAB7-E054FD6CC4E3}" type="slidenum">
              <a:rPr lang="en-US" smtClean="0"/>
              <a:t>‹#›</a:t>
            </a:fld>
            <a:endParaRPr lang="en-US" dirty="0"/>
          </a:p>
        </p:txBody>
      </p:sp>
      <p:pic>
        <p:nvPicPr>
          <p:cNvPr id="5" name="Picture 4"/>
          <p:cNvPicPr>
            <a:picLocks noChangeAspect="1"/>
          </p:cNvPicPr>
          <p:nvPr userDrawn="1"/>
        </p:nvPicPr>
        <p:blipFill>
          <a:blip r:embed="rId2"/>
          <a:stretch>
            <a:fillRect/>
          </a:stretch>
        </p:blipFill>
        <p:spPr>
          <a:xfrm>
            <a:off x="113591" y="117683"/>
            <a:ext cx="1872606" cy="672266"/>
          </a:xfrm>
          <a:prstGeom prst="rect">
            <a:avLst/>
          </a:prstGeom>
        </p:spPr>
      </p:pic>
    </p:spTree>
    <p:extLst>
      <p:ext uri="{BB962C8B-B14F-4D97-AF65-F5344CB8AC3E}">
        <p14:creationId xmlns:p14="http://schemas.microsoft.com/office/powerpoint/2010/main" val="2205109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5" y="2130850"/>
            <a:ext cx="7773293" cy="147004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825" y="3886649"/>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212213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p:txBody>
          <a:bodyPr/>
          <a:lstStyle/>
          <a:p>
            <a:fld id="{D260E43B-7F43-FA45-AAB7-E054FD6CC4E3}" type="slidenum">
              <a:rPr lang="en-US" smtClean="0"/>
              <a:t>‹#›</a:t>
            </a:fld>
            <a:endParaRPr lang="en-US" dirty="0"/>
          </a:p>
        </p:txBody>
      </p:sp>
    </p:spTree>
    <p:extLst>
      <p:ext uri="{BB962C8B-B14F-4D97-AF65-F5344CB8AC3E}">
        <p14:creationId xmlns:p14="http://schemas.microsoft.com/office/powerpoint/2010/main" val="3766675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884420"/>
          </a:xfrm>
          <a:prstGeom prst="rect">
            <a:avLst/>
          </a:prstGeom>
          <a:solidFill>
            <a:schemeClr val="tx2"/>
          </a:solidFill>
          <a:effectLst>
            <a:outerShdw blurRad="50800" dist="38100" dir="2700000" algn="tl" rotWithShape="0">
              <a:srgbClr val="000000">
                <a:alpha val="43000"/>
              </a:srgbClr>
            </a:outerShdw>
          </a:effectLst>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170126" y="6356352"/>
            <a:ext cx="516675" cy="365125"/>
          </a:xfrm>
          <a:prstGeom prst="rect">
            <a:avLst/>
          </a:prstGeom>
        </p:spPr>
        <p:txBody>
          <a:bodyPr vert="horz" lIns="91440" tIns="45720" rIns="91440" bIns="45720" rtlCol="0" anchor="ctr"/>
          <a:lstStyle>
            <a:lvl1pPr algn="r">
              <a:defRPr sz="1000">
                <a:solidFill>
                  <a:srgbClr val="898989"/>
                </a:solidFill>
              </a:defRPr>
            </a:lvl1pPr>
          </a:lstStyle>
          <a:p>
            <a:fld id="{D260E43B-7F43-FA45-AAB7-E054FD6CC4E3}" type="slidenum">
              <a:rPr lang="en-US" smtClean="0"/>
              <a:pPr/>
              <a:t>‹#›</a:t>
            </a:fld>
            <a:endParaRPr lang="en-US" dirty="0"/>
          </a:p>
        </p:txBody>
      </p:sp>
      <p:grpSp>
        <p:nvGrpSpPr>
          <p:cNvPr id="10" name="Group 9"/>
          <p:cNvGrpSpPr/>
          <p:nvPr userDrawn="1"/>
        </p:nvGrpSpPr>
        <p:grpSpPr>
          <a:xfrm>
            <a:off x="-158720" y="-142629"/>
            <a:ext cx="9447494" cy="7137992"/>
            <a:chOff x="-158720" y="-142629"/>
            <a:chExt cx="9447494" cy="7137992"/>
          </a:xfrm>
        </p:grpSpPr>
        <p:grpSp>
          <p:nvGrpSpPr>
            <p:cNvPr id="11" name="Group 10"/>
            <p:cNvGrpSpPr/>
            <p:nvPr userDrawn="1"/>
          </p:nvGrpSpPr>
          <p:grpSpPr>
            <a:xfrm>
              <a:off x="467806" y="6873248"/>
              <a:ext cx="8217866" cy="122115"/>
              <a:chOff x="467806" y="6873248"/>
              <a:chExt cx="8217866" cy="122115"/>
            </a:xfrm>
          </p:grpSpPr>
          <p:cxnSp>
            <p:nvCxnSpPr>
              <p:cNvPr id="39" name="Straight Connector 38"/>
              <p:cNvCxnSpPr/>
              <p:nvPr userDrawn="1"/>
            </p:nvCxnSpPr>
            <p:spPr>
              <a:xfrm>
                <a:off x="467806"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userDrawn="1"/>
            </p:nvCxnSpPr>
            <p:spPr>
              <a:xfrm>
                <a:off x="8685672"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41" name="Group 40"/>
              <p:cNvGrpSpPr/>
              <p:nvPr userDrawn="1"/>
            </p:nvGrpSpPr>
            <p:grpSpPr>
              <a:xfrm>
                <a:off x="5715000" y="6873248"/>
                <a:ext cx="457200" cy="122115"/>
                <a:chOff x="5715000" y="6873248"/>
                <a:chExt cx="457200" cy="122115"/>
              </a:xfrm>
            </p:grpSpPr>
            <p:cxnSp>
              <p:nvCxnSpPr>
                <p:cNvPr id="45" name="Straight Connector 44"/>
                <p:cNvCxnSpPr/>
                <p:nvPr userDrawn="1"/>
              </p:nvCxnSpPr>
              <p:spPr>
                <a:xfrm>
                  <a:off x="61722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57150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userDrawn="1"/>
            </p:nvGrpSpPr>
            <p:grpSpPr>
              <a:xfrm>
                <a:off x="2971800" y="6873248"/>
                <a:ext cx="457200" cy="122115"/>
                <a:chOff x="5715000" y="6873248"/>
                <a:chExt cx="457200" cy="122115"/>
              </a:xfrm>
            </p:grpSpPr>
            <p:cxnSp>
              <p:nvCxnSpPr>
                <p:cNvPr id="43" name="Straight Connector 42"/>
                <p:cNvCxnSpPr/>
                <p:nvPr userDrawn="1"/>
              </p:nvCxnSpPr>
              <p:spPr>
                <a:xfrm>
                  <a:off x="61722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a:off x="57150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12" name="Group 11"/>
            <p:cNvGrpSpPr/>
            <p:nvPr userDrawn="1"/>
          </p:nvGrpSpPr>
          <p:grpSpPr>
            <a:xfrm>
              <a:off x="467806" y="-142629"/>
              <a:ext cx="8217866" cy="122115"/>
              <a:chOff x="467806" y="6873248"/>
              <a:chExt cx="8217866" cy="122115"/>
            </a:xfrm>
          </p:grpSpPr>
          <p:cxnSp>
            <p:nvCxnSpPr>
              <p:cNvPr id="31" name="Straight Connector 30"/>
              <p:cNvCxnSpPr/>
              <p:nvPr userDrawn="1"/>
            </p:nvCxnSpPr>
            <p:spPr>
              <a:xfrm>
                <a:off x="467806"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8685672"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3" name="Group 32"/>
              <p:cNvGrpSpPr/>
              <p:nvPr userDrawn="1"/>
            </p:nvGrpSpPr>
            <p:grpSpPr>
              <a:xfrm>
                <a:off x="5715000" y="6873248"/>
                <a:ext cx="457200" cy="122115"/>
                <a:chOff x="5715000" y="6873248"/>
                <a:chExt cx="457200" cy="122115"/>
              </a:xfrm>
            </p:grpSpPr>
            <p:cxnSp>
              <p:nvCxnSpPr>
                <p:cNvPr id="37" name="Straight Connector 36"/>
                <p:cNvCxnSpPr/>
                <p:nvPr userDrawn="1"/>
              </p:nvCxnSpPr>
              <p:spPr>
                <a:xfrm>
                  <a:off x="61722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userDrawn="1"/>
              </p:nvCxnSpPr>
              <p:spPr>
                <a:xfrm>
                  <a:off x="57150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userDrawn="1"/>
            </p:nvGrpSpPr>
            <p:grpSpPr>
              <a:xfrm>
                <a:off x="2971800" y="6873248"/>
                <a:ext cx="457200" cy="122115"/>
                <a:chOff x="5715000" y="6873248"/>
                <a:chExt cx="457200" cy="122115"/>
              </a:xfrm>
            </p:grpSpPr>
            <p:cxnSp>
              <p:nvCxnSpPr>
                <p:cNvPr id="35" name="Straight Connector 34"/>
                <p:cNvCxnSpPr/>
                <p:nvPr userDrawn="1"/>
              </p:nvCxnSpPr>
              <p:spPr>
                <a:xfrm>
                  <a:off x="61722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userDrawn="1"/>
              </p:nvCxnSpPr>
              <p:spPr>
                <a:xfrm>
                  <a:off x="57150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13" name="Group 12"/>
            <p:cNvGrpSpPr/>
            <p:nvPr userDrawn="1"/>
          </p:nvGrpSpPr>
          <p:grpSpPr>
            <a:xfrm>
              <a:off x="-158720" y="1143066"/>
              <a:ext cx="122115" cy="5029134"/>
              <a:chOff x="-158720" y="1143066"/>
              <a:chExt cx="122115" cy="5029134"/>
            </a:xfrm>
          </p:grpSpPr>
          <p:cxnSp>
            <p:nvCxnSpPr>
              <p:cNvPr id="25" name="Straight Connector 24"/>
              <p:cNvCxnSpPr/>
              <p:nvPr userDrawn="1"/>
            </p:nvCxnSpPr>
            <p:spPr>
              <a:xfrm rot="5400000">
                <a:off x="-97662" y="108200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rot="5400000">
                <a:off x="-97662" y="1539143"/>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rot="5400000">
                <a:off x="-97662" y="6111142"/>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flipH="1">
                <a:off x="-158720" y="4075647"/>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flipH="1">
                <a:off x="-158720" y="3679446"/>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userDrawn="1"/>
            </p:nvCxnSpPr>
            <p:spPr>
              <a:xfrm flipH="1">
                <a:off x="-158720" y="5773880"/>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userDrawn="1"/>
          </p:nvGrpSpPr>
          <p:grpSpPr>
            <a:xfrm>
              <a:off x="9166659" y="1143066"/>
              <a:ext cx="122115" cy="5029134"/>
              <a:chOff x="-158720" y="1143066"/>
              <a:chExt cx="122115" cy="5029134"/>
            </a:xfrm>
          </p:grpSpPr>
          <p:cxnSp>
            <p:nvCxnSpPr>
              <p:cNvPr id="17" name="Straight Connector 16"/>
              <p:cNvCxnSpPr/>
              <p:nvPr userDrawn="1"/>
            </p:nvCxnSpPr>
            <p:spPr>
              <a:xfrm rot="5400000">
                <a:off x="-97662" y="108200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rot="5400000">
                <a:off x="-97662" y="1539143"/>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rot="5400000">
                <a:off x="-97662" y="6111142"/>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H="1">
                <a:off x="-158720" y="4075647"/>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H="1">
                <a:off x="-158720" y="3679446"/>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userDrawn="1"/>
            </p:nvCxnSpPr>
            <p:spPr>
              <a:xfrm flipH="1">
                <a:off x="-158720" y="5773880"/>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sp>
        <p:nvSpPr>
          <p:cNvPr id="47" name="Rectangle 46"/>
          <p:cNvSpPr/>
          <p:nvPr userDrawn="1"/>
        </p:nvSpPr>
        <p:spPr>
          <a:xfrm>
            <a:off x="460" y="6323776"/>
            <a:ext cx="9166199" cy="5460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91416" tIns="45709" rIns="91416" bIns="45709" anchor="ctr"/>
          <a:lstStyle/>
          <a:p>
            <a:pPr algn="ctr" defTabSz="457082">
              <a:defRPr/>
            </a:pPr>
            <a:endParaRPr lang="en-US" dirty="0">
              <a:solidFill>
                <a:srgbClr val="FFFFFF"/>
              </a:solidFill>
              <a:latin typeface="Arial" charset="0"/>
              <a:ea typeface="ＭＳ Ｐゴシック" charset="0"/>
              <a:cs typeface="ＭＳ Ｐゴシック" charset="0"/>
            </a:endParaRPr>
          </a:p>
          <a:p>
            <a:pPr algn="ctr" defTabSz="457082">
              <a:defRPr/>
            </a:pPr>
            <a:endParaRPr lang="en-US" dirty="0">
              <a:solidFill>
                <a:srgbClr val="FFFFFF"/>
              </a:solidFill>
              <a:latin typeface="Arial" charset="0"/>
              <a:ea typeface="ＭＳ Ｐゴシック" charset="0"/>
              <a:cs typeface="ＭＳ Ｐゴシック" charset="0"/>
            </a:endParaRPr>
          </a:p>
        </p:txBody>
      </p:sp>
      <p:pic>
        <p:nvPicPr>
          <p:cNvPr id="48" name="Picture 47" descr="RGB_White-Seal_White-Mark_SC_Horizontal–400dpi.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66644" y="6457861"/>
            <a:ext cx="1570468" cy="263614"/>
          </a:xfrm>
          <a:prstGeom prst="rect">
            <a:avLst/>
          </a:prstGeom>
        </p:spPr>
      </p:pic>
    </p:spTree>
    <p:extLst>
      <p:ext uri="{BB962C8B-B14F-4D97-AF65-F5344CB8AC3E}">
        <p14:creationId xmlns:p14="http://schemas.microsoft.com/office/powerpoint/2010/main" val="1905364349"/>
      </p:ext>
    </p:extLst>
  </p:cSld>
  <p:clrMap bg1="lt1" tx1="dk1" bg2="lt2" tx2="dk2" accent1="accent1" accent2="accent2" accent3="accent3" accent4="accent4" accent5="accent5" accent6="accent6" hlink="hlink" folHlink="folHlink"/>
  <p:sldLayoutIdLst>
    <p:sldLayoutId id="2147483670" r:id="rId1"/>
    <p:sldLayoutId id="2147483673" r:id="rId2"/>
    <p:sldLayoutId id="2147483674" r:id="rId3"/>
  </p:sldLayoutIdLst>
  <p:hf hdr="0" ftr="0" dt="0"/>
  <p:txStyles>
    <p:titleStyle>
      <a:lvl1pPr algn="ctr" defTabSz="457200" rtl="0" eaLnBrk="1" latinLnBrk="0" hangingPunct="1">
        <a:spcBef>
          <a:spcPct val="0"/>
        </a:spcBef>
        <a:buNone/>
        <a:defRPr sz="28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400" kern="1200">
          <a:solidFill>
            <a:schemeClr val="tx2"/>
          </a:solidFill>
          <a:latin typeface="+mj-lt"/>
          <a:ea typeface="+mn-ea"/>
          <a:cs typeface="+mn-cs"/>
        </a:defRPr>
      </a:lvl1pPr>
      <a:lvl2pPr marL="742950" indent="-285750" algn="l" defTabSz="457200" rtl="0" eaLnBrk="1" latinLnBrk="0" hangingPunct="1">
        <a:spcBef>
          <a:spcPct val="20000"/>
        </a:spcBef>
        <a:buFont typeface="Courier New"/>
        <a:buChar char="o"/>
        <a:defRPr sz="2000" kern="1200">
          <a:solidFill>
            <a:srgbClr val="1F497D"/>
          </a:solidFill>
          <a:latin typeface="+mj-lt"/>
          <a:ea typeface="+mn-ea"/>
          <a:cs typeface="+mn-cs"/>
        </a:defRPr>
      </a:lvl2pPr>
      <a:lvl3pPr marL="1143000" indent="-228600" algn="l" defTabSz="457200" rtl="0" eaLnBrk="1" latinLnBrk="0" hangingPunct="1">
        <a:spcBef>
          <a:spcPct val="20000"/>
        </a:spcBef>
        <a:buFont typeface="Arial"/>
        <a:buChar char="•"/>
        <a:defRPr sz="2000" kern="1200">
          <a:solidFill>
            <a:srgbClr val="1F497D"/>
          </a:solidFill>
          <a:latin typeface="+mj-lt"/>
          <a:ea typeface="+mn-ea"/>
          <a:cs typeface="+mn-cs"/>
        </a:defRPr>
      </a:lvl3pPr>
      <a:lvl4pPr marL="1600200" indent="-228600" algn="l" defTabSz="457200" rtl="0" eaLnBrk="1" latinLnBrk="0" hangingPunct="1">
        <a:spcBef>
          <a:spcPct val="20000"/>
        </a:spcBef>
        <a:buFont typeface="Arial"/>
        <a:buChar char="–"/>
        <a:defRPr sz="2000" kern="1200">
          <a:solidFill>
            <a:srgbClr val="1F497D"/>
          </a:solidFill>
          <a:latin typeface="+mj-lt"/>
          <a:ea typeface="+mn-ea"/>
          <a:cs typeface="+mn-cs"/>
        </a:defRPr>
      </a:lvl4pPr>
      <a:lvl5pPr marL="2057400" indent="-228600" algn="l" defTabSz="457200" rtl="0" eaLnBrk="1" latinLnBrk="0" hangingPunct="1">
        <a:spcBef>
          <a:spcPct val="20000"/>
        </a:spcBef>
        <a:buFont typeface="Arial"/>
        <a:buChar char="»"/>
        <a:defRPr sz="2000" kern="1200">
          <a:solidFill>
            <a:srgbClr val="1F497D"/>
          </a:solidFill>
          <a:latin typeface="+mj-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5" Type="http://schemas.openxmlformats.org/officeDocument/2006/relationships/hyperlink" Target="https://conferences.lbl.gov/event/82/" TargetMode="Externa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hyperlink" Target="https://conferences.lbl.gov/event/8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60E43B-7F43-FA45-AAB7-E054FD6CC4E3}" type="slidenum">
              <a:rPr lang="en-US" smtClean="0"/>
              <a:t>1</a:t>
            </a:fld>
            <a:endParaRPr lang="en-US" dirty="0"/>
          </a:p>
        </p:txBody>
      </p:sp>
      <p:sp>
        <p:nvSpPr>
          <p:cNvPr id="3" name="Rectangle 2"/>
          <p:cNvSpPr txBox="1">
            <a:spLocks noChangeArrowheads="1"/>
          </p:cNvSpPr>
          <p:nvPr/>
        </p:nvSpPr>
        <p:spPr>
          <a:xfrm>
            <a:off x="0" y="869430"/>
            <a:ext cx="9144000" cy="5486922"/>
          </a:xfrm>
          <a:prstGeom prst="rect">
            <a:avLst/>
          </a:prstGeom>
          <a:solidFill>
            <a:schemeClr val="tx2"/>
          </a:solidFill>
          <a:effectLst>
            <a:outerShdw blurRad="50800" dist="38100" dir="2700000" algn="tl" rotWithShape="0">
              <a:srgbClr val="000000">
                <a:alpha val="43000"/>
              </a:srgbClr>
            </a:outerShdw>
          </a:effectLst>
        </p:spPr>
        <p:txBody>
          <a:bodyPr vert="horz" lIns="91440" tIns="45720" rIns="91440" bIns="45720" rtlCol="0" anchor="ctr">
            <a:normAutofit/>
          </a:bodyPr>
          <a:lstStyle>
            <a:lvl1pPr algn="ctr" defTabSz="457200" rtl="0" eaLnBrk="1" latinLnBrk="0" hangingPunct="1">
              <a:spcBef>
                <a:spcPct val="0"/>
              </a:spcBef>
              <a:buNone/>
              <a:defRPr sz="2800" kern="1200">
                <a:solidFill>
                  <a:schemeClr val="bg1"/>
                </a:solidFill>
                <a:latin typeface="+mj-lt"/>
                <a:ea typeface="+mj-ea"/>
                <a:cs typeface="+mj-cs"/>
              </a:defRPr>
            </a:lvl1pPr>
          </a:lstStyle>
          <a:p>
            <a:pPr>
              <a:lnSpc>
                <a:spcPct val="115000"/>
              </a:lnSpc>
            </a:pPr>
            <a:endParaRPr lang="en-US" sz="3600" dirty="0" smtClean="0"/>
          </a:p>
          <a:p>
            <a:pPr>
              <a:lnSpc>
                <a:spcPct val="115000"/>
              </a:lnSpc>
            </a:pPr>
            <a:r>
              <a:rPr lang="en-US" sz="3600" dirty="0" smtClean="0"/>
              <a:t>Update on Dipole Model Targets</a:t>
            </a:r>
          </a:p>
          <a:p>
            <a:pPr>
              <a:lnSpc>
                <a:spcPct val="115000"/>
              </a:lnSpc>
            </a:pPr>
            <a:endParaRPr lang="en-US" sz="3600" dirty="0"/>
          </a:p>
          <a:p>
            <a:pPr>
              <a:lnSpc>
                <a:spcPct val="115000"/>
              </a:lnSpc>
            </a:pPr>
            <a:endParaRPr lang="en-US" sz="3600" dirty="0" smtClean="0"/>
          </a:p>
          <a:p>
            <a:pPr>
              <a:lnSpc>
                <a:spcPct val="115000"/>
              </a:lnSpc>
            </a:pPr>
            <a:r>
              <a:rPr lang="en-US" sz="1800" i="1" dirty="0"/>
              <a:t>GianLuca Sabbi, Alexander Zlobin</a:t>
            </a:r>
          </a:p>
          <a:p>
            <a:pPr>
              <a:lnSpc>
                <a:spcPct val="115000"/>
              </a:lnSpc>
            </a:pPr>
            <a:r>
              <a:rPr lang="en-US" sz="1800" i="1" dirty="0"/>
              <a:t>MDP General meeting – May 17, 2017</a:t>
            </a:r>
          </a:p>
          <a:p>
            <a:pPr>
              <a:lnSpc>
                <a:spcPct val="115000"/>
              </a:lnSpc>
            </a:pPr>
            <a:endParaRPr lang="en-US" sz="1800" i="1" dirty="0"/>
          </a:p>
          <a:p>
            <a:pPr>
              <a:lnSpc>
                <a:spcPct val="115000"/>
              </a:lnSpc>
            </a:pPr>
            <a:endParaRPr lang="en-US" sz="3600" i="1" dirty="0" smtClean="0"/>
          </a:p>
        </p:txBody>
      </p:sp>
    </p:spTree>
    <p:extLst>
      <p:ext uri="{BB962C8B-B14F-4D97-AF65-F5344CB8AC3E}">
        <p14:creationId xmlns:p14="http://schemas.microsoft.com/office/powerpoint/2010/main" val="3419842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60E43B-7F43-FA45-AAB7-E054FD6CC4E3}" type="slidenum">
              <a:rPr lang="en-US" smtClean="0"/>
              <a:t>10</a:t>
            </a:fld>
            <a:endParaRPr lang="en-US" dirty="0"/>
          </a:p>
        </p:txBody>
      </p:sp>
      <p:sp>
        <p:nvSpPr>
          <p:cNvPr id="7" name="Rectangle 6"/>
          <p:cNvSpPr>
            <a:spLocks noGrp="1" noChangeArrowheads="1"/>
          </p:cNvSpPr>
          <p:nvPr/>
        </p:nvSpPr>
        <p:spPr bwMode="auto">
          <a:xfrm>
            <a:off x="2128603" y="179883"/>
            <a:ext cx="5936105"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mj-ea"/>
                <a:cs typeface="+mj-cs"/>
              </a:defRPr>
            </a:lvl1pPr>
            <a:lvl2pPr algn="ctr" rtl="0" eaLnBrk="0" fontAlgn="base" hangingPunct="0">
              <a:lnSpc>
                <a:spcPct val="85000"/>
              </a:lnSpc>
              <a:spcBef>
                <a:spcPct val="0"/>
              </a:spcBef>
              <a:spcAft>
                <a:spcPct val="0"/>
              </a:spcAft>
              <a:defRPr sz="3200" b="1">
                <a:solidFill>
                  <a:srgbClr val="00279F"/>
                </a:solidFill>
                <a:latin typeface="Arial" charset="0"/>
              </a:defRPr>
            </a:lvl2pPr>
            <a:lvl3pPr algn="ctr" rtl="0" eaLnBrk="0" fontAlgn="base" hangingPunct="0">
              <a:lnSpc>
                <a:spcPct val="85000"/>
              </a:lnSpc>
              <a:spcBef>
                <a:spcPct val="0"/>
              </a:spcBef>
              <a:spcAft>
                <a:spcPct val="0"/>
              </a:spcAft>
              <a:defRPr sz="3200" b="1">
                <a:solidFill>
                  <a:srgbClr val="00279F"/>
                </a:solidFill>
                <a:latin typeface="Arial" charset="0"/>
              </a:defRPr>
            </a:lvl3pPr>
            <a:lvl4pPr algn="ctr" rtl="0" eaLnBrk="0" fontAlgn="base" hangingPunct="0">
              <a:lnSpc>
                <a:spcPct val="85000"/>
              </a:lnSpc>
              <a:spcBef>
                <a:spcPct val="0"/>
              </a:spcBef>
              <a:spcAft>
                <a:spcPct val="0"/>
              </a:spcAft>
              <a:defRPr sz="3200" b="1">
                <a:solidFill>
                  <a:srgbClr val="00279F"/>
                </a:solidFill>
                <a:latin typeface="Arial" charset="0"/>
              </a:defRPr>
            </a:lvl4pPr>
            <a:lvl5pPr algn="ctr" rtl="0" eaLnBrk="0" fontAlgn="base" hangingPunct="0">
              <a:lnSpc>
                <a:spcPct val="85000"/>
              </a:lnSpc>
              <a:spcBef>
                <a:spcPct val="0"/>
              </a:spcBef>
              <a:spcAft>
                <a:spcPct val="0"/>
              </a:spcAft>
              <a:defRPr sz="3200" b="1">
                <a:solidFill>
                  <a:srgbClr val="00279F"/>
                </a:solidFill>
                <a:latin typeface="Arial" charset="0"/>
              </a:defRPr>
            </a:lvl5pPr>
            <a:lvl6pPr marL="457200" algn="ctr" rtl="0" eaLnBrk="0" fontAlgn="base" hangingPunct="0">
              <a:lnSpc>
                <a:spcPct val="85000"/>
              </a:lnSpc>
              <a:spcBef>
                <a:spcPct val="0"/>
              </a:spcBef>
              <a:spcAft>
                <a:spcPct val="0"/>
              </a:spcAft>
              <a:defRPr sz="3200" b="1">
                <a:solidFill>
                  <a:srgbClr val="00279F"/>
                </a:solidFill>
                <a:latin typeface="Arial" charset="0"/>
              </a:defRPr>
            </a:lvl6pPr>
            <a:lvl7pPr marL="914400" algn="ctr" rtl="0" eaLnBrk="0" fontAlgn="base" hangingPunct="0">
              <a:lnSpc>
                <a:spcPct val="85000"/>
              </a:lnSpc>
              <a:spcBef>
                <a:spcPct val="0"/>
              </a:spcBef>
              <a:spcAft>
                <a:spcPct val="0"/>
              </a:spcAft>
              <a:defRPr sz="3200" b="1">
                <a:solidFill>
                  <a:srgbClr val="00279F"/>
                </a:solidFill>
                <a:latin typeface="Arial" charset="0"/>
              </a:defRPr>
            </a:lvl7pPr>
            <a:lvl8pPr marL="1371600" algn="ctr" rtl="0" eaLnBrk="0" fontAlgn="base" hangingPunct="0">
              <a:lnSpc>
                <a:spcPct val="85000"/>
              </a:lnSpc>
              <a:spcBef>
                <a:spcPct val="0"/>
              </a:spcBef>
              <a:spcAft>
                <a:spcPct val="0"/>
              </a:spcAft>
              <a:defRPr sz="3200" b="1">
                <a:solidFill>
                  <a:srgbClr val="00279F"/>
                </a:solidFill>
                <a:latin typeface="Arial" charset="0"/>
              </a:defRPr>
            </a:lvl8pPr>
            <a:lvl9pPr marL="1828800" algn="ctr" rtl="0" eaLnBrk="0" fontAlgn="base" hangingPunct="0">
              <a:lnSpc>
                <a:spcPct val="85000"/>
              </a:lnSpc>
              <a:spcBef>
                <a:spcPct val="0"/>
              </a:spcBef>
              <a:spcAft>
                <a:spcPct val="0"/>
              </a:spcAft>
              <a:defRPr sz="3200" b="1">
                <a:solidFill>
                  <a:srgbClr val="00279F"/>
                </a:solidFill>
                <a:latin typeface="Arial" charset="0"/>
              </a:defRPr>
            </a:lvl9pPr>
          </a:lstStyle>
          <a:p>
            <a:r>
              <a:rPr lang="en-US" dirty="0" smtClean="0">
                <a:solidFill>
                  <a:schemeClr val="bg1"/>
                </a:solidFill>
              </a:rPr>
              <a:t>Field </a:t>
            </a:r>
            <a:r>
              <a:rPr lang="en-US" dirty="0">
                <a:solidFill>
                  <a:schemeClr val="bg1"/>
                </a:solidFill>
              </a:rPr>
              <a:t>and Stress</a:t>
            </a:r>
            <a:endParaRPr lang="en-US" dirty="0" smtClean="0">
              <a:solidFill>
                <a:schemeClr val="bg1"/>
              </a:solidFill>
            </a:endParaRPr>
          </a:p>
        </p:txBody>
      </p:sp>
      <p:sp>
        <p:nvSpPr>
          <p:cNvPr id="5" name="TextBox 6"/>
          <p:cNvSpPr txBox="1"/>
          <p:nvPr/>
        </p:nvSpPr>
        <p:spPr>
          <a:xfrm>
            <a:off x="552155" y="993777"/>
            <a:ext cx="8119656" cy="5155257"/>
          </a:xfrm>
          <a:prstGeom prst="rect">
            <a:avLst/>
          </a:prstGeom>
          <a:noFill/>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marL="342900" indent="-342900">
              <a:spcAft>
                <a:spcPts val="600"/>
              </a:spcAft>
              <a:buFont typeface="Arial" panose="020B0604020202020204" pitchFamily="34" charset="0"/>
              <a:buChar char="•"/>
            </a:pPr>
            <a:r>
              <a:rPr lang="en-US" sz="1900" dirty="0" smtClean="0">
                <a:latin typeface="+mn-lt"/>
              </a:rPr>
              <a:t>Definition of </a:t>
            </a:r>
            <a:r>
              <a:rPr lang="en-US" sz="1900" dirty="0" smtClean="0">
                <a:solidFill>
                  <a:srgbClr val="0033CC"/>
                </a:solidFill>
                <a:latin typeface="+mn-lt"/>
              </a:rPr>
              <a:t>target design field</a:t>
            </a:r>
            <a:r>
              <a:rPr lang="en-US" sz="1900" dirty="0" smtClean="0">
                <a:latin typeface="+mn-lt"/>
              </a:rPr>
              <a:t> (17 T): all requirements (mechanical</a:t>
            </a:r>
            <a:r>
              <a:rPr lang="en-US" sz="1900" dirty="0">
                <a:latin typeface="+mn-lt"/>
              </a:rPr>
              <a:t> </a:t>
            </a:r>
            <a:r>
              <a:rPr lang="en-US" sz="1900" dirty="0" smtClean="0">
                <a:latin typeface="+mn-lt"/>
              </a:rPr>
              <a:t>stress, protection) should be met up to 17 T.</a:t>
            </a:r>
            <a:endParaRPr lang="en-US" sz="1900" dirty="0">
              <a:latin typeface="+mn-lt"/>
            </a:endParaRPr>
          </a:p>
          <a:p>
            <a:pPr marL="800100" lvl="1" indent="-342900">
              <a:spcAft>
                <a:spcPts val="600"/>
              </a:spcAft>
              <a:buFont typeface="Arial" panose="020B0604020202020204" pitchFamily="34" charset="0"/>
              <a:buChar char="•"/>
            </a:pPr>
            <a:r>
              <a:rPr lang="en-US" sz="1900" dirty="0" smtClean="0">
                <a:latin typeface="+mn-lt"/>
              </a:rPr>
              <a:t>Is </a:t>
            </a:r>
            <a:r>
              <a:rPr lang="en-US" sz="1900" dirty="0" smtClean="0">
                <a:latin typeface="+mn-lt"/>
              </a:rPr>
              <a:t>this</a:t>
            </a:r>
            <a:r>
              <a:rPr lang="en-US" sz="1900" dirty="0" smtClean="0">
                <a:latin typeface="+mn-lt"/>
              </a:rPr>
              <a:t> </a:t>
            </a:r>
            <a:r>
              <a:rPr lang="en-US" sz="1900" dirty="0" smtClean="0">
                <a:latin typeface="+mn-lt"/>
              </a:rPr>
              <a:t>too ambitious? Should </a:t>
            </a:r>
            <a:r>
              <a:rPr lang="en-US" sz="1900" dirty="0" smtClean="0">
                <a:latin typeface="+mn-lt"/>
              </a:rPr>
              <a:t>it</a:t>
            </a:r>
            <a:r>
              <a:rPr lang="en-US" sz="1900" dirty="0" smtClean="0">
                <a:latin typeface="+mn-lt"/>
              </a:rPr>
              <a:t> </a:t>
            </a:r>
            <a:r>
              <a:rPr lang="en-US" sz="1900" dirty="0" smtClean="0">
                <a:latin typeface="+mn-lt"/>
              </a:rPr>
              <a:t>be treated as an optimization goal?</a:t>
            </a:r>
          </a:p>
          <a:p>
            <a:pPr marL="800100" lvl="1" indent="-342900">
              <a:spcAft>
                <a:spcPts val="600"/>
              </a:spcAft>
              <a:buFont typeface="Arial" panose="020B0604020202020204" pitchFamily="34" charset="0"/>
              <a:buChar char="•"/>
            </a:pPr>
            <a:r>
              <a:rPr lang="en-US" sz="1900" dirty="0">
                <a:latin typeface="+mn-lt"/>
              </a:rPr>
              <a:t>O</a:t>
            </a:r>
            <a:r>
              <a:rPr lang="en-US" sz="1900" dirty="0" smtClean="0">
                <a:latin typeface="+mn-lt"/>
              </a:rPr>
              <a:t>n the other hand if all design requirements are to be met up to 17 T, what is the role of the 16 T target?</a:t>
            </a:r>
          </a:p>
          <a:p>
            <a:pPr marL="342900" indent="-342900">
              <a:spcAft>
                <a:spcPts val="600"/>
              </a:spcAft>
              <a:buFont typeface="Arial" panose="020B0604020202020204" pitchFamily="34" charset="0"/>
              <a:buChar char="•"/>
            </a:pPr>
            <a:r>
              <a:rPr lang="en-US" sz="1900" dirty="0" smtClean="0">
                <a:solidFill>
                  <a:srgbClr val="0033CC"/>
                </a:solidFill>
                <a:latin typeface="+mn-lt"/>
              </a:rPr>
              <a:t>Mechanical stress</a:t>
            </a:r>
            <a:r>
              <a:rPr lang="en-US" sz="1900" dirty="0" smtClean="0">
                <a:latin typeface="+mn-lt"/>
              </a:rPr>
              <a:t>: there are different implications of having high stress during pre-load </a:t>
            </a:r>
            <a:r>
              <a:rPr lang="en-US" sz="1900" dirty="0" smtClean="0">
                <a:latin typeface="+mn-lt"/>
              </a:rPr>
              <a:t>(warm, cold), </a:t>
            </a:r>
            <a:r>
              <a:rPr lang="en-US" sz="1900" dirty="0" smtClean="0">
                <a:latin typeface="+mn-lt"/>
              </a:rPr>
              <a:t>excitation, and in high field vs. low field areas. There are also different criteria and implications for reversible vs. permanent degradation. Different designs will be affected in different ways by these effects, and the practical limits on the </a:t>
            </a:r>
            <a:r>
              <a:rPr lang="en-US" sz="1900" dirty="0" smtClean="0">
                <a:latin typeface="+mn-lt"/>
              </a:rPr>
              <a:t>stress uniformity </a:t>
            </a:r>
            <a:r>
              <a:rPr lang="en-US" sz="1900" dirty="0" smtClean="0">
                <a:latin typeface="+mn-lt"/>
              </a:rPr>
              <a:t>that can be achieved in construction also play a role. </a:t>
            </a:r>
          </a:p>
          <a:p>
            <a:pPr marL="800100" lvl="1" indent="-342900">
              <a:spcAft>
                <a:spcPts val="600"/>
              </a:spcAft>
              <a:buFont typeface="Arial" panose="020B0604020202020204" pitchFamily="34" charset="0"/>
              <a:buChar char="•"/>
            </a:pPr>
            <a:r>
              <a:rPr lang="en-US" sz="1900" dirty="0" smtClean="0">
                <a:solidFill>
                  <a:srgbClr val="0033CC"/>
                </a:solidFill>
                <a:latin typeface="+mn-lt"/>
              </a:rPr>
              <a:t>Due to these complexities, it might be easier to request that a stress analysis is included as part of the design and evaluated on a case by case basis</a:t>
            </a:r>
          </a:p>
          <a:p>
            <a:pPr marL="342900" indent="-342900">
              <a:spcAft>
                <a:spcPts val="600"/>
              </a:spcAft>
              <a:buFont typeface="Arial" panose="020B0604020202020204" pitchFamily="34" charset="0"/>
              <a:buChar char="•"/>
            </a:pPr>
            <a:r>
              <a:rPr lang="en-US" sz="1900" dirty="0" smtClean="0">
                <a:latin typeface="+mn-lt"/>
              </a:rPr>
              <a:t>ANSYS </a:t>
            </a:r>
            <a:r>
              <a:rPr lang="en-US" sz="1900" dirty="0" smtClean="0">
                <a:solidFill>
                  <a:srgbClr val="0033CC"/>
                </a:solidFill>
                <a:latin typeface="+mn-lt"/>
              </a:rPr>
              <a:t>interface conditions</a:t>
            </a:r>
            <a:r>
              <a:rPr lang="en-US" sz="1900" dirty="0" smtClean="0">
                <a:latin typeface="+mn-lt"/>
              </a:rPr>
              <a:t>, bonding vs, no bonding – also a complex topic, again may evaluate different options on a case-by-case basis</a:t>
            </a:r>
          </a:p>
        </p:txBody>
      </p:sp>
    </p:spTree>
    <p:extLst>
      <p:ext uri="{BB962C8B-B14F-4D97-AF65-F5344CB8AC3E}">
        <p14:creationId xmlns:p14="http://schemas.microsoft.com/office/powerpoint/2010/main" val="2780950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60E43B-7F43-FA45-AAB7-E054FD6CC4E3}" type="slidenum">
              <a:rPr lang="en-US" smtClean="0"/>
              <a:t>11</a:t>
            </a:fld>
            <a:endParaRPr lang="en-US" dirty="0"/>
          </a:p>
        </p:txBody>
      </p:sp>
      <p:sp>
        <p:nvSpPr>
          <p:cNvPr id="7" name="Rectangle 6"/>
          <p:cNvSpPr>
            <a:spLocks noGrp="1" noChangeArrowheads="1"/>
          </p:cNvSpPr>
          <p:nvPr/>
        </p:nvSpPr>
        <p:spPr bwMode="auto">
          <a:xfrm>
            <a:off x="2128603" y="179883"/>
            <a:ext cx="5936105"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mj-ea"/>
                <a:cs typeface="+mj-cs"/>
              </a:defRPr>
            </a:lvl1pPr>
            <a:lvl2pPr algn="ctr" rtl="0" eaLnBrk="0" fontAlgn="base" hangingPunct="0">
              <a:lnSpc>
                <a:spcPct val="85000"/>
              </a:lnSpc>
              <a:spcBef>
                <a:spcPct val="0"/>
              </a:spcBef>
              <a:spcAft>
                <a:spcPct val="0"/>
              </a:spcAft>
              <a:defRPr sz="3200" b="1">
                <a:solidFill>
                  <a:srgbClr val="00279F"/>
                </a:solidFill>
                <a:latin typeface="Arial" charset="0"/>
              </a:defRPr>
            </a:lvl2pPr>
            <a:lvl3pPr algn="ctr" rtl="0" eaLnBrk="0" fontAlgn="base" hangingPunct="0">
              <a:lnSpc>
                <a:spcPct val="85000"/>
              </a:lnSpc>
              <a:spcBef>
                <a:spcPct val="0"/>
              </a:spcBef>
              <a:spcAft>
                <a:spcPct val="0"/>
              </a:spcAft>
              <a:defRPr sz="3200" b="1">
                <a:solidFill>
                  <a:srgbClr val="00279F"/>
                </a:solidFill>
                <a:latin typeface="Arial" charset="0"/>
              </a:defRPr>
            </a:lvl3pPr>
            <a:lvl4pPr algn="ctr" rtl="0" eaLnBrk="0" fontAlgn="base" hangingPunct="0">
              <a:lnSpc>
                <a:spcPct val="85000"/>
              </a:lnSpc>
              <a:spcBef>
                <a:spcPct val="0"/>
              </a:spcBef>
              <a:spcAft>
                <a:spcPct val="0"/>
              </a:spcAft>
              <a:defRPr sz="3200" b="1">
                <a:solidFill>
                  <a:srgbClr val="00279F"/>
                </a:solidFill>
                <a:latin typeface="Arial" charset="0"/>
              </a:defRPr>
            </a:lvl4pPr>
            <a:lvl5pPr algn="ctr" rtl="0" eaLnBrk="0" fontAlgn="base" hangingPunct="0">
              <a:lnSpc>
                <a:spcPct val="85000"/>
              </a:lnSpc>
              <a:spcBef>
                <a:spcPct val="0"/>
              </a:spcBef>
              <a:spcAft>
                <a:spcPct val="0"/>
              </a:spcAft>
              <a:defRPr sz="3200" b="1">
                <a:solidFill>
                  <a:srgbClr val="00279F"/>
                </a:solidFill>
                <a:latin typeface="Arial" charset="0"/>
              </a:defRPr>
            </a:lvl5pPr>
            <a:lvl6pPr marL="457200" algn="ctr" rtl="0" eaLnBrk="0" fontAlgn="base" hangingPunct="0">
              <a:lnSpc>
                <a:spcPct val="85000"/>
              </a:lnSpc>
              <a:spcBef>
                <a:spcPct val="0"/>
              </a:spcBef>
              <a:spcAft>
                <a:spcPct val="0"/>
              </a:spcAft>
              <a:defRPr sz="3200" b="1">
                <a:solidFill>
                  <a:srgbClr val="00279F"/>
                </a:solidFill>
                <a:latin typeface="Arial" charset="0"/>
              </a:defRPr>
            </a:lvl6pPr>
            <a:lvl7pPr marL="914400" algn="ctr" rtl="0" eaLnBrk="0" fontAlgn="base" hangingPunct="0">
              <a:lnSpc>
                <a:spcPct val="85000"/>
              </a:lnSpc>
              <a:spcBef>
                <a:spcPct val="0"/>
              </a:spcBef>
              <a:spcAft>
                <a:spcPct val="0"/>
              </a:spcAft>
              <a:defRPr sz="3200" b="1">
                <a:solidFill>
                  <a:srgbClr val="00279F"/>
                </a:solidFill>
                <a:latin typeface="Arial" charset="0"/>
              </a:defRPr>
            </a:lvl7pPr>
            <a:lvl8pPr marL="1371600" algn="ctr" rtl="0" eaLnBrk="0" fontAlgn="base" hangingPunct="0">
              <a:lnSpc>
                <a:spcPct val="85000"/>
              </a:lnSpc>
              <a:spcBef>
                <a:spcPct val="0"/>
              </a:spcBef>
              <a:spcAft>
                <a:spcPct val="0"/>
              </a:spcAft>
              <a:defRPr sz="3200" b="1">
                <a:solidFill>
                  <a:srgbClr val="00279F"/>
                </a:solidFill>
                <a:latin typeface="Arial" charset="0"/>
              </a:defRPr>
            </a:lvl8pPr>
            <a:lvl9pPr marL="1828800" algn="ctr" rtl="0" eaLnBrk="0" fontAlgn="base" hangingPunct="0">
              <a:lnSpc>
                <a:spcPct val="85000"/>
              </a:lnSpc>
              <a:spcBef>
                <a:spcPct val="0"/>
              </a:spcBef>
              <a:spcAft>
                <a:spcPct val="0"/>
              </a:spcAft>
              <a:defRPr sz="3200" b="1">
                <a:solidFill>
                  <a:srgbClr val="00279F"/>
                </a:solidFill>
                <a:latin typeface="Arial" charset="0"/>
              </a:defRPr>
            </a:lvl9pPr>
          </a:lstStyle>
          <a:p>
            <a:r>
              <a:rPr lang="en-US" dirty="0" smtClean="0">
                <a:solidFill>
                  <a:schemeClr val="bg1"/>
                </a:solidFill>
              </a:rPr>
              <a:t>Quench </a:t>
            </a:r>
            <a:r>
              <a:rPr lang="en-US" dirty="0">
                <a:solidFill>
                  <a:schemeClr val="bg1"/>
                </a:solidFill>
              </a:rPr>
              <a:t>Protection</a:t>
            </a:r>
            <a:endParaRPr lang="en-US" dirty="0" smtClean="0">
              <a:solidFill>
                <a:schemeClr val="bg1"/>
              </a:solidFill>
            </a:endParaRPr>
          </a:p>
        </p:txBody>
      </p:sp>
      <p:sp>
        <p:nvSpPr>
          <p:cNvPr id="5" name="TextBox 6"/>
          <p:cNvSpPr txBox="1"/>
          <p:nvPr/>
        </p:nvSpPr>
        <p:spPr>
          <a:xfrm>
            <a:off x="672563" y="1259335"/>
            <a:ext cx="7497563" cy="4708981"/>
          </a:xfrm>
          <a:prstGeom prst="rect">
            <a:avLst/>
          </a:prstGeom>
          <a:noFill/>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marL="342900" indent="-342900">
              <a:spcAft>
                <a:spcPts val="600"/>
              </a:spcAft>
              <a:buFont typeface="Arial" panose="020B0604020202020204" pitchFamily="34" charset="0"/>
              <a:buChar char="•"/>
            </a:pPr>
            <a:r>
              <a:rPr lang="en-US" sz="1900" dirty="0" smtClean="0">
                <a:latin typeface="+mn-lt"/>
              </a:rPr>
              <a:t>Hot spot </a:t>
            </a:r>
            <a:r>
              <a:rPr lang="en-US" sz="1900" dirty="0">
                <a:latin typeface="+mn-lt"/>
              </a:rPr>
              <a:t>temperature: 350 K may be acceptable as a </a:t>
            </a:r>
            <a:r>
              <a:rPr lang="en-US" sz="1900" dirty="0" smtClean="0">
                <a:latin typeface="+mn-lt"/>
              </a:rPr>
              <a:t>limit, </a:t>
            </a:r>
            <a:r>
              <a:rPr lang="en-US" sz="1900" dirty="0">
                <a:latin typeface="+mn-lt"/>
              </a:rPr>
              <a:t>but </a:t>
            </a:r>
            <a:r>
              <a:rPr lang="en-US" sz="1900" dirty="0" smtClean="0">
                <a:latin typeface="+mn-lt"/>
              </a:rPr>
              <a:t>in most cases we should </a:t>
            </a:r>
            <a:r>
              <a:rPr lang="en-US" sz="1900" dirty="0" smtClean="0">
                <a:solidFill>
                  <a:srgbClr val="0033CC"/>
                </a:solidFill>
                <a:latin typeface="+mn-lt"/>
              </a:rPr>
              <a:t>aim at 250-300 </a:t>
            </a:r>
            <a:r>
              <a:rPr lang="en-US" sz="1900" dirty="0">
                <a:solidFill>
                  <a:srgbClr val="0033CC"/>
                </a:solidFill>
                <a:latin typeface="+mn-lt"/>
              </a:rPr>
              <a:t>K </a:t>
            </a:r>
            <a:r>
              <a:rPr lang="en-US" sz="1900" dirty="0">
                <a:latin typeface="+mn-lt"/>
              </a:rPr>
              <a:t>and perhaps reserve 350 K as a worst/failure case </a:t>
            </a:r>
            <a:r>
              <a:rPr lang="en-US" sz="1900" dirty="0" smtClean="0">
                <a:latin typeface="+mn-lt"/>
              </a:rPr>
              <a:t>scenario</a:t>
            </a:r>
          </a:p>
          <a:p>
            <a:pPr marL="342900" indent="-342900">
              <a:spcAft>
                <a:spcPts val="600"/>
              </a:spcAft>
              <a:buFont typeface="Arial" panose="020B0604020202020204" pitchFamily="34" charset="0"/>
              <a:buChar char="•"/>
            </a:pPr>
            <a:r>
              <a:rPr lang="en-US" sz="1900" dirty="0" smtClean="0">
                <a:latin typeface="+mn-lt"/>
              </a:rPr>
              <a:t>The request to show that the </a:t>
            </a:r>
            <a:r>
              <a:rPr lang="en-US" sz="1900" dirty="0" smtClean="0">
                <a:solidFill>
                  <a:srgbClr val="0033CC"/>
                </a:solidFill>
                <a:latin typeface="+mn-lt"/>
              </a:rPr>
              <a:t>magnet can be protected without extraction </a:t>
            </a:r>
            <a:r>
              <a:rPr lang="en-US" sz="1900" dirty="0" smtClean="0">
                <a:latin typeface="+mn-lt"/>
              </a:rPr>
              <a:t>is appropriate </a:t>
            </a:r>
            <a:r>
              <a:rPr lang="en-US" sz="1900" i="1" dirty="0" smtClean="0">
                <a:latin typeface="+mn-lt"/>
              </a:rPr>
              <a:t>if the study of quench protection in the accelerator is one of the goals of the model</a:t>
            </a:r>
            <a:r>
              <a:rPr lang="en-US" sz="1900" dirty="0" smtClean="0">
                <a:latin typeface="+mn-lt"/>
              </a:rPr>
              <a:t>. </a:t>
            </a:r>
          </a:p>
          <a:p>
            <a:pPr marL="800100" lvl="1" indent="-342900">
              <a:spcAft>
                <a:spcPts val="600"/>
              </a:spcAft>
              <a:buFont typeface="Arial" panose="020B0604020202020204" pitchFamily="34" charset="0"/>
              <a:buChar char="•"/>
            </a:pPr>
            <a:r>
              <a:rPr lang="en-US" sz="1900" dirty="0" smtClean="0">
                <a:latin typeface="+mn-lt"/>
              </a:rPr>
              <a:t>For a </a:t>
            </a:r>
            <a:r>
              <a:rPr lang="en-US" sz="1900" dirty="0" smtClean="0">
                <a:solidFill>
                  <a:srgbClr val="0033CC"/>
                </a:solidFill>
                <a:latin typeface="+mn-lt"/>
              </a:rPr>
              <a:t>technology test, one could define a different set of assumptions and criteria </a:t>
            </a:r>
            <a:r>
              <a:rPr lang="en-US" sz="1900" dirty="0" smtClean="0">
                <a:latin typeface="+mn-lt"/>
              </a:rPr>
              <a:t>aiming at ensuring a safe and efficient test </a:t>
            </a:r>
            <a:r>
              <a:rPr lang="en-US" sz="1900" dirty="0" smtClean="0">
                <a:latin typeface="+mn-lt"/>
              </a:rPr>
              <a:t>(e.g. taking </a:t>
            </a:r>
            <a:r>
              <a:rPr lang="en-US" sz="1900" dirty="0" smtClean="0">
                <a:latin typeface="+mn-lt"/>
              </a:rPr>
              <a:t>advantage of the energy extraction to the extent possible)</a:t>
            </a:r>
          </a:p>
          <a:p>
            <a:pPr marL="342900" indent="-342900">
              <a:spcAft>
                <a:spcPts val="600"/>
              </a:spcAft>
              <a:buFont typeface="Arial" panose="020B0604020202020204" pitchFamily="34" charset="0"/>
              <a:buChar char="•"/>
            </a:pPr>
            <a:r>
              <a:rPr lang="en-US" sz="1900" dirty="0">
                <a:latin typeface="+mn-lt"/>
              </a:rPr>
              <a:t>D</a:t>
            </a:r>
            <a:r>
              <a:rPr lang="en-US" sz="1900" dirty="0" smtClean="0">
                <a:latin typeface="+mn-lt"/>
              </a:rPr>
              <a:t>elays (total and individual contributions) and </a:t>
            </a:r>
            <a:r>
              <a:rPr lang="en-US" sz="1900" dirty="0" smtClean="0">
                <a:latin typeface="+mn-lt"/>
              </a:rPr>
              <a:t>maximum voltages: this again is a complex topic, depending on the protection scheme used different limits may apply. Again, might be better to </a:t>
            </a:r>
            <a:r>
              <a:rPr lang="en-US" sz="1900" dirty="0" smtClean="0">
                <a:solidFill>
                  <a:srgbClr val="0033CC"/>
                </a:solidFill>
                <a:latin typeface="+mn-lt"/>
              </a:rPr>
              <a:t>request that a protection analysis is provided</a:t>
            </a:r>
            <a:r>
              <a:rPr lang="en-US" sz="1900" dirty="0" smtClean="0">
                <a:latin typeface="+mn-lt"/>
              </a:rPr>
              <a:t>, and evaluate on a case by case basis </a:t>
            </a:r>
          </a:p>
        </p:txBody>
      </p:sp>
    </p:spTree>
    <p:extLst>
      <p:ext uri="{BB962C8B-B14F-4D97-AF65-F5344CB8AC3E}">
        <p14:creationId xmlns:p14="http://schemas.microsoft.com/office/powerpoint/2010/main" val="133135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60E43B-7F43-FA45-AAB7-E054FD6CC4E3}" type="slidenum">
              <a:rPr lang="en-US" smtClean="0"/>
              <a:t>2</a:t>
            </a:fld>
            <a:endParaRPr lang="en-US" dirty="0"/>
          </a:p>
        </p:txBody>
      </p:sp>
      <p:sp>
        <p:nvSpPr>
          <p:cNvPr id="7" name="Rectangle 6"/>
          <p:cNvSpPr>
            <a:spLocks noGrp="1" noChangeArrowheads="1"/>
          </p:cNvSpPr>
          <p:nvPr/>
        </p:nvSpPr>
        <p:spPr bwMode="auto">
          <a:xfrm>
            <a:off x="2420912" y="209863"/>
            <a:ext cx="5232054"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mj-ea"/>
                <a:cs typeface="+mj-cs"/>
              </a:defRPr>
            </a:lvl1pPr>
            <a:lvl2pPr algn="ctr" rtl="0" eaLnBrk="0" fontAlgn="base" hangingPunct="0">
              <a:lnSpc>
                <a:spcPct val="85000"/>
              </a:lnSpc>
              <a:spcBef>
                <a:spcPct val="0"/>
              </a:spcBef>
              <a:spcAft>
                <a:spcPct val="0"/>
              </a:spcAft>
              <a:defRPr sz="3200" b="1">
                <a:solidFill>
                  <a:srgbClr val="00279F"/>
                </a:solidFill>
                <a:latin typeface="Arial" charset="0"/>
              </a:defRPr>
            </a:lvl2pPr>
            <a:lvl3pPr algn="ctr" rtl="0" eaLnBrk="0" fontAlgn="base" hangingPunct="0">
              <a:lnSpc>
                <a:spcPct val="85000"/>
              </a:lnSpc>
              <a:spcBef>
                <a:spcPct val="0"/>
              </a:spcBef>
              <a:spcAft>
                <a:spcPct val="0"/>
              </a:spcAft>
              <a:defRPr sz="3200" b="1">
                <a:solidFill>
                  <a:srgbClr val="00279F"/>
                </a:solidFill>
                <a:latin typeface="Arial" charset="0"/>
              </a:defRPr>
            </a:lvl3pPr>
            <a:lvl4pPr algn="ctr" rtl="0" eaLnBrk="0" fontAlgn="base" hangingPunct="0">
              <a:lnSpc>
                <a:spcPct val="85000"/>
              </a:lnSpc>
              <a:spcBef>
                <a:spcPct val="0"/>
              </a:spcBef>
              <a:spcAft>
                <a:spcPct val="0"/>
              </a:spcAft>
              <a:defRPr sz="3200" b="1">
                <a:solidFill>
                  <a:srgbClr val="00279F"/>
                </a:solidFill>
                <a:latin typeface="Arial" charset="0"/>
              </a:defRPr>
            </a:lvl4pPr>
            <a:lvl5pPr algn="ctr" rtl="0" eaLnBrk="0" fontAlgn="base" hangingPunct="0">
              <a:lnSpc>
                <a:spcPct val="85000"/>
              </a:lnSpc>
              <a:spcBef>
                <a:spcPct val="0"/>
              </a:spcBef>
              <a:spcAft>
                <a:spcPct val="0"/>
              </a:spcAft>
              <a:defRPr sz="3200" b="1">
                <a:solidFill>
                  <a:srgbClr val="00279F"/>
                </a:solidFill>
                <a:latin typeface="Arial" charset="0"/>
              </a:defRPr>
            </a:lvl5pPr>
            <a:lvl6pPr marL="457200" algn="ctr" rtl="0" eaLnBrk="0" fontAlgn="base" hangingPunct="0">
              <a:lnSpc>
                <a:spcPct val="85000"/>
              </a:lnSpc>
              <a:spcBef>
                <a:spcPct val="0"/>
              </a:spcBef>
              <a:spcAft>
                <a:spcPct val="0"/>
              </a:spcAft>
              <a:defRPr sz="3200" b="1">
                <a:solidFill>
                  <a:srgbClr val="00279F"/>
                </a:solidFill>
                <a:latin typeface="Arial" charset="0"/>
              </a:defRPr>
            </a:lvl6pPr>
            <a:lvl7pPr marL="914400" algn="ctr" rtl="0" eaLnBrk="0" fontAlgn="base" hangingPunct="0">
              <a:lnSpc>
                <a:spcPct val="85000"/>
              </a:lnSpc>
              <a:spcBef>
                <a:spcPct val="0"/>
              </a:spcBef>
              <a:spcAft>
                <a:spcPct val="0"/>
              </a:spcAft>
              <a:defRPr sz="3200" b="1">
                <a:solidFill>
                  <a:srgbClr val="00279F"/>
                </a:solidFill>
                <a:latin typeface="Arial" charset="0"/>
              </a:defRPr>
            </a:lvl7pPr>
            <a:lvl8pPr marL="1371600" algn="ctr" rtl="0" eaLnBrk="0" fontAlgn="base" hangingPunct="0">
              <a:lnSpc>
                <a:spcPct val="85000"/>
              </a:lnSpc>
              <a:spcBef>
                <a:spcPct val="0"/>
              </a:spcBef>
              <a:spcAft>
                <a:spcPct val="0"/>
              </a:spcAft>
              <a:defRPr sz="3200" b="1">
                <a:solidFill>
                  <a:srgbClr val="00279F"/>
                </a:solidFill>
                <a:latin typeface="Arial" charset="0"/>
              </a:defRPr>
            </a:lvl8pPr>
            <a:lvl9pPr marL="1828800" algn="ctr" rtl="0" eaLnBrk="0" fontAlgn="base" hangingPunct="0">
              <a:lnSpc>
                <a:spcPct val="85000"/>
              </a:lnSpc>
              <a:spcBef>
                <a:spcPct val="0"/>
              </a:spcBef>
              <a:spcAft>
                <a:spcPct val="0"/>
              </a:spcAft>
              <a:defRPr sz="3200" b="1">
                <a:solidFill>
                  <a:srgbClr val="00279F"/>
                </a:solidFill>
                <a:latin typeface="Arial" charset="0"/>
              </a:defRPr>
            </a:lvl9pPr>
          </a:lstStyle>
          <a:p>
            <a:r>
              <a:rPr lang="en-US" dirty="0" smtClean="0">
                <a:solidFill>
                  <a:schemeClr val="bg1"/>
                </a:solidFill>
              </a:rPr>
              <a:t>MDP 16 T Dipole Targets V4</a:t>
            </a:r>
          </a:p>
        </p:txBody>
      </p:sp>
      <p:grpSp>
        <p:nvGrpSpPr>
          <p:cNvPr id="8" name="Group 7"/>
          <p:cNvGrpSpPr/>
          <p:nvPr/>
        </p:nvGrpSpPr>
        <p:grpSpPr>
          <a:xfrm>
            <a:off x="489543" y="875798"/>
            <a:ext cx="8349657" cy="5408226"/>
            <a:chOff x="489543" y="875798"/>
            <a:chExt cx="8349657" cy="5408226"/>
          </a:xfrm>
        </p:grpSpPr>
        <p:grpSp>
          <p:nvGrpSpPr>
            <p:cNvPr id="9" name="Group 8"/>
            <p:cNvGrpSpPr/>
            <p:nvPr/>
          </p:nvGrpSpPr>
          <p:grpSpPr>
            <a:xfrm>
              <a:off x="489543" y="953015"/>
              <a:ext cx="8349657" cy="5331009"/>
              <a:chOff x="489543" y="917390"/>
              <a:chExt cx="8349657" cy="5331009"/>
            </a:xfrm>
          </p:grpSpPr>
          <p:pic>
            <p:nvPicPr>
              <p:cNvPr id="1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917390"/>
                <a:ext cx="8001000" cy="401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543" y="1524000"/>
                <a:ext cx="8316009" cy="4724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1190500"/>
                <a:ext cx="6980860" cy="223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0" name="TextBox 9"/>
            <p:cNvSpPr txBox="1"/>
            <p:nvPr/>
          </p:nvSpPr>
          <p:spPr>
            <a:xfrm>
              <a:off x="2411337" y="875798"/>
              <a:ext cx="4630738" cy="307777"/>
            </a:xfrm>
            <a:prstGeom prst="rect">
              <a:avLst/>
            </a:prstGeom>
            <a:noFill/>
          </p:spPr>
          <p:txBody>
            <a:bodyPr wrap="square" rtlCol="0">
              <a:spAutoFit/>
            </a:bodyPr>
            <a:lstStyle/>
            <a:p>
              <a:pPr algn="ctr">
                <a:spcAft>
                  <a:spcPts val="300"/>
                </a:spcAft>
              </a:pPr>
              <a:r>
                <a:rPr lang="en-US" sz="1400" i="1" dirty="0" smtClean="0">
                  <a:hlinkClick r:id="rId5"/>
                </a:rPr>
                <a:t>https</a:t>
              </a:r>
              <a:r>
                <a:rPr lang="en-US" sz="1400" i="1" dirty="0">
                  <a:hlinkClick r:id="rId5"/>
                </a:rPr>
                <a:t>://conferences.lbl.gov/event/82</a:t>
              </a:r>
              <a:r>
                <a:rPr lang="en-US" sz="1400" i="1" dirty="0" smtClean="0">
                  <a:hlinkClick r:id="rId5"/>
                </a:rPr>
                <a:t>/</a:t>
              </a:r>
              <a:r>
                <a:rPr lang="en-US" sz="1400" i="1" dirty="0" smtClean="0"/>
                <a:t> </a:t>
              </a:r>
            </a:p>
          </p:txBody>
        </p:sp>
      </p:grpSp>
    </p:spTree>
    <p:extLst>
      <p:ext uri="{BB962C8B-B14F-4D97-AF65-F5344CB8AC3E}">
        <p14:creationId xmlns:p14="http://schemas.microsoft.com/office/powerpoint/2010/main" val="3267310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60E43B-7F43-FA45-AAB7-E054FD6CC4E3}" type="slidenum">
              <a:rPr lang="en-US" smtClean="0"/>
              <a:t>3</a:t>
            </a:fld>
            <a:endParaRPr lang="en-US" dirty="0"/>
          </a:p>
        </p:txBody>
      </p:sp>
      <p:sp>
        <p:nvSpPr>
          <p:cNvPr id="7" name="Rectangle 6"/>
          <p:cNvSpPr>
            <a:spLocks noGrp="1" noChangeArrowheads="1"/>
          </p:cNvSpPr>
          <p:nvPr/>
        </p:nvSpPr>
        <p:spPr bwMode="auto">
          <a:xfrm>
            <a:off x="2420912" y="209863"/>
            <a:ext cx="5232054"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mj-ea"/>
                <a:cs typeface="+mj-cs"/>
              </a:defRPr>
            </a:lvl1pPr>
            <a:lvl2pPr algn="ctr" rtl="0" eaLnBrk="0" fontAlgn="base" hangingPunct="0">
              <a:lnSpc>
                <a:spcPct val="85000"/>
              </a:lnSpc>
              <a:spcBef>
                <a:spcPct val="0"/>
              </a:spcBef>
              <a:spcAft>
                <a:spcPct val="0"/>
              </a:spcAft>
              <a:defRPr sz="3200" b="1">
                <a:solidFill>
                  <a:srgbClr val="00279F"/>
                </a:solidFill>
                <a:latin typeface="Arial" charset="0"/>
              </a:defRPr>
            </a:lvl2pPr>
            <a:lvl3pPr algn="ctr" rtl="0" eaLnBrk="0" fontAlgn="base" hangingPunct="0">
              <a:lnSpc>
                <a:spcPct val="85000"/>
              </a:lnSpc>
              <a:spcBef>
                <a:spcPct val="0"/>
              </a:spcBef>
              <a:spcAft>
                <a:spcPct val="0"/>
              </a:spcAft>
              <a:defRPr sz="3200" b="1">
                <a:solidFill>
                  <a:srgbClr val="00279F"/>
                </a:solidFill>
                <a:latin typeface="Arial" charset="0"/>
              </a:defRPr>
            </a:lvl3pPr>
            <a:lvl4pPr algn="ctr" rtl="0" eaLnBrk="0" fontAlgn="base" hangingPunct="0">
              <a:lnSpc>
                <a:spcPct val="85000"/>
              </a:lnSpc>
              <a:spcBef>
                <a:spcPct val="0"/>
              </a:spcBef>
              <a:spcAft>
                <a:spcPct val="0"/>
              </a:spcAft>
              <a:defRPr sz="3200" b="1">
                <a:solidFill>
                  <a:srgbClr val="00279F"/>
                </a:solidFill>
                <a:latin typeface="Arial" charset="0"/>
              </a:defRPr>
            </a:lvl4pPr>
            <a:lvl5pPr algn="ctr" rtl="0" eaLnBrk="0" fontAlgn="base" hangingPunct="0">
              <a:lnSpc>
                <a:spcPct val="85000"/>
              </a:lnSpc>
              <a:spcBef>
                <a:spcPct val="0"/>
              </a:spcBef>
              <a:spcAft>
                <a:spcPct val="0"/>
              </a:spcAft>
              <a:defRPr sz="3200" b="1">
                <a:solidFill>
                  <a:srgbClr val="00279F"/>
                </a:solidFill>
                <a:latin typeface="Arial" charset="0"/>
              </a:defRPr>
            </a:lvl5pPr>
            <a:lvl6pPr marL="457200" algn="ctr" rtl="0" eaLnBrk="0" fontAlgn="base" hangingPunct="0">
              <a:lnSpc>
                <a:spcPct val="85000"/>
              </a:lnSpc>
              <a:spcBef>
                <a:spcPct val="0"/>
              </a:spcBef>
              <a:spcAft>
                <a:spcPct val="0"/>
              </a:spcAft>
              <a:defRPr sz="3200" b="1">
                <a:solidFill>
                  <a:srgbClr val="00279F"/>
                </a:solidFill>
                <a:latin typeface="Arial" charset="0"/>
              </a:defRPr>
            </a:lvl6pPr>
            <a:lvl7pPr marL="914400" algn="ctr" rtl="0" eaLnBrk="0" fontAlgn="base" hangingPunct="0">
              <a:lnSpc>
                <a:spcPct val="85000"/>
              </a:lnSpc>
              <a:spcBef>
                <a:spcPct val="0"/>
              </a:spcBef>
              <a:spcAft>
                <a:spcPct val="0"/>
              </a:spcAft>
              <a:defRPr sz="3200" b="1">
                <a:solidFill>
                  <a:srgbClr val="00279F"/>
                </a:solidFill>
                <a:latin typeface="Arial" charset="0"/>
              </a:defRPr>
            </a:lvl7pPr>
            <a:lvl8pPr marL="1371600" algn="ctr" rtl="0" eaLnBrk="0" fontAlgn="base" hangingPunct="0">
              <a:lnSpc>
                <a:spcPct val="85000"/>
              </a:lnSpc>
              <a:spcBef>
                <a:spcPct val="0"/>
              </a:spcBef>
              <a:spcAft>
                <a:spcPct val="0"/>
              </a:spcAft>
              <a:defRPr sz="3200" b="1">
                <a:solidFill>
                  <a:srgbClr val="00279F"/>
                </a:solidFill>
                <a:latin typeface="Arial" charset="0"/>
              </a:defRPr>
            </a:lvl8pPr>
            <a:lvl9pPr marL="1828800" algn="ctr" rtl="0" eaLnBrk="0" fontAlgn="base" hangingPunct="0">
              <a:lnSpc>
                <a:spcPct val="85000"/>
              </a:lnSpc>
              <a:spcBef>
                <a:spcPct val="0"/>
              </a:spcBef>
              <a:spcAft>
                <a:spcPct val="0"/>
              </a:spcAft>
              <a:defRPr sz="3200" b="1">
                <a:solidFill>
                  <a:srgbClr val="00279F"/>
                </a:solidFill>
                <a:latin typeface="Arial" charset="0"/>
              </a:defRPr>
            </a:lvl9pPr>
          </a:lstStyle>
          <a:p>
            <a:r>
              <a:rPr lang="en-US" dirty="0" smtClean="0">
                <a:solidFill>
                  <a:schemeClr val="bg1"/>
                </a:solidFill>
              </a:rPr>
              <a:t>Dipole </a:t>
            </a:r>
            <a:r>
              <a:rPr lang="en-US" dirty="0">
                <a:solidFill>
                  <a:schemeClr val="bg1"/>
                </a:solidFill>
              </a:rPr>
              <a:t>Targets V4 (cont.)</a:t>
            </a:r>
            <a:endParaRPr lang="en-US" dirty="0" smtClean="0">
              <a:solidFill>
                <a:schemeClr val="bg1"/>
              </a:solidFill>
            </a:endParaRPr>
          </a:p>
        </p:txBody>
      </p:sp>
      <p:grpSp>
        <p:nvGrpSpPr>
          <p:cNvPr id="12" name="Group 11"/>
          <p:cNvGrpSpPr/>
          <p:nvPr/>
        </p:nvGrpSpPr>
        <p:grpSpPr>
          <a:xfrm>
            <a:off x="112426" y="900114"/>
            <a:ext cx="8874177" cy="5380766"/>
            <a:chOff x="806429" y="900113"/>
            <a:chExt cx="8084231" cy="5487593"/>
          </a:xfrm>
        </p:grpSpPr>
        <p:sp>
          <p:nvSpPr>
            <p:cNvPr id="13" name="TextBox 12"/>
            <p:cNvSpPr txBox="1"/>
            <p:nvPr/>
          </p:nvSpPr>
          <p:spPr>
            <a:xfrm>
              <a:off x="6019800" y="900113"/>
              <a:ext cx="2870860" cy="307777"/>
            </a:xfrm>
            <a:prstGeom prst="rect">
              <a:avLst/>
            </a:prstGeom>
            <a:noFill/>
          </p:spPr>
          <p:txBody>
            <a:bodyPr wrap="square" rtlCol="0">
              <a:spAutoFit/>
            </a:bodyPr>
            <a:lstStyle/>
            <a:p>
              <a:pPr algn="ctr">
                <a:spcAft>
                  <a:spcPts val="300"/>
                </a:spcAft>
              </a:pPr>
              <a:r>
                <a:rPr lang="en-US" sz="1400" i="1" dirty="0" smtClean="0">
                  <a:hlinkClick r:id="rId2"/>
                </a:rPr>
                <a:t>https</a:t>
              </a:r>
              <a:r>
                <a:rPr lang="en-US" sz="1400" i="1" dirty="0">
                  <a:hlinkClick r:id="rId2"/>
                </a:rPr>
                <a:t>://conferences.lbl.gov/event/82</a:t>
              </a:r>
              <a:r>
                <a:rPr lang="en-US" sz="1400" i="1" dirty="0" smtClean="0">
                  <a:hlinkClick r:id="rId2"/>
                </a:rPr>
                <a:t>/</a:t>
              </a:r>
              <a:r>
                <a:rPr lang="en-US" sz="1400" i="1" dirty="0" smtClean="0"/>
                <a:t> </a:t>
              </a:r>
            </a:p>
          </p:txBody>
        </p:sp>
        <p:pic>
          <p:nvPicPr>
            <p:cNvPr id="14" name="Picture 13"/>
            <p:cNvPicPr>
              <a:picLocks noChangeAspect="1" noChangeArrowheads="1"/>
            </p:cNvPicPr>
            <p:nvPr/>
          </p:nvPicPr>
          <p:blipFill rotWithShape="1">
            <a:blip r:embed="rId3">
              <a:extLst>
                <a:ext uri="{28A0092B-C50C-407E-A947-70E740481C1C}">
                  <a14:useLocalDpi xmlns:a14="http://schemas.microsoft.com/office/drawing/2010/main" val="0"/>
                </a:ext>
              </a:extLst>
            </a:blip>
            <a:srcRect t="46090"/>
            <a:stretch/>
          </p:blipFill>
          <p:spPr bwMode="auto">
            <a:xfrm>
              <a:off x="806429" y="1050537"/>
              <a:ext cx="8026400" cy="5337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551391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60E43B-7F43-FA45-AAB7-E054FD6CC4E3}" type="slidenum">
              <a:rPr lang="en-US" smtClean="0"/>
              <a:t>4</a:t>
            </a:fld>
            <a:endParaRPr lang="en-US" dirty="0"/>
          </a:p>
        </p:txBody>
      </p:sp>
      <p:sp>
        <p:nvSpPr>
          <p:cNvPr id="7" name="Rectangle 6"/>
          <p:cNvSpPr>
            <a:spLocks noGrp="1" noChangeArrowheads="1"/>
          </p:cNvSpPr>
          <p:nvPr/>
        </p:nvSpPr>
        <p:spPr bwMode="auto">
          <a:xfrm>
            <a:off x="2286002" y="164893"/>
            <a:ext cx="5232054"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mj-ea"/>
                <a:cs typeface="+mj-cs"/>
              </a:defRPr>
            </a:lvl1pPr>
            <a:lvl2pPr algn="ctr" rtl="0" eaLnBrk="0" fontAlgn="base" hangingPunct="0">
              <a:lnSpc>
                <a:spcPct val="85000"/>
              </a:lnSpc>
              <a:spcBef>
                <a:spcPct val="0"/>
              </a:spcBef>
              <a:spcAft>
                <a:spcPct val="0"/>
              </a:spcAft>
              <a:defRPr sz="3200" b="1">
                <a:solidFill>
                  <a:srgbClr val="00279F"/>
                </a:solidFill>
                <a:latin typeface="Arial" charset="0"/>
              </a:defRPr>
            </a:lvl2pPr>
            <a:lvl3pPr algn="ctr" rtl="0" eaLnBrk="0" fontAlgn="base" hangingPunct="0">
              <a:lnSpc>
                <a:spcPct val="85000"/>
              </a:lnSpc>
              <a:spcBef>
                <a:spcPct val="0"/>
              </a:spcBef>
              <a:spcAft>
                <a:spcPct val="0"/>
              </a:spcAft>
              <a:defRPr sz="3200" b="1">
                <a:solidFill>
                  <a:srgbClr val="00279F"/>
                </a:solidFill>
                <a:latin typeface="Arial" charset="0"/>
              </a:defRPr>
            </a:lvl3pPr>
            <a:lvl4pPr algn="ctr" rtl="0" eaLnBrk="0" fontAlgn="base" hangingPunct="0">
              <a:lnSpc>
                <a:spcPct val="85000"/>
              </a:lnSpc>
              <a:spcBef>
                <a:spcPct val="0"/>
              </a:spcBef>
              <a:spcAft>
                <a:spcPct val="0"/>
              </a:spcAft>
              <a:defRPr sz="3200" b="1">
                <a:solidFill>
                  <a:srgbClr val="00279F"/>
                </a:solidFill>
                <a:latin typeface="Arial" charset="0"/>
              </a:defRPr>
            </a:lvl4pPr>
            <a:lvl5pPr algn="ctr" rtl="0" eaLnBrk="0" fontAlgn="base" hangingPunct="0">
              <a:lnSpc>
                <a:spcPct val="85000"/>
              </a:lnSpc>
              <a:spcBef>
                <a:spcPct val="0"/>
              </a:spcBef>
              <a:spcAft>
                <a:spcPct val="0"/>
              </a:spcAft>
              <a:defRPr sz="3200" b="1">
                <a:solidFill>
                  <a:srgbClr val="00279F"/>
                </a:solidFill>
                <a:latin typeface="Arial" charset="0"/>
              </a:defRPr>
            </a:lvl5pPr>
            <a:lvl6pPr marL="457200" algn="ctr" rtl="0" eaLnBrk="0" fontAlgn="base" hangingPunct="0">
              <a:lnSpc>
                <a:spcPct val="85000"/>
              </a:lnSpc>
              <a:spcBef>
                <a:spcPct val="0"/>
              </a:spcBef>
              <a:spcAft>
                <a:spcPct val="0"/>
              </a:spcAft>
              <a:defRPr sz="3200" b="1">
                <a:solidFill>
                  <a:srgbClr val="00279F"/>
                </a:solidFill>
                <a:latin typeface="Arial" charset="0"/>
              </a:defRPr>
            </a:lvl6pPr>
            <a:lvl7pPr marL="914400" algn="ctr" rtl="0" eaLnBrk="0" fontAlgn="base" hangingPunct="0">
              <a:lnSpc>
                <a:spcPct val="85000"/>
              </a:lnSpc>
              <a:spcBef>
                <a:spcPct val="0"/>
              </a:spcBef>
              <a:spcAft>
                <a:spcPct val="0"/>
              </a:spcAft>
              <a:defRPr sz="3200" b="1">
                <a:solidFill>
                  <a:srgbClr val="00279F"/>
                </a:solidFill>
                <a:latin typeface="Arial" charset="0"/>
              </a:defRPr>
            </a:lvl7pPr>
            <a:lvl8pPr marL="1371600" algn="ctr" rtl="0" eaLnBrk="0" fontAlgn="base" hangingPunct="0">
              <a:lnSpc>
                <a:spcPct val="85000"/>
              </a:lnSpc>
              <a:spcBef>
                <a:spcPct val="0"/>
              </a:spcBef>
              <a:spcAft>
                <a:spcPct val="0"/>
              </a:spcAft>
              <a:defRPr sz="3200" b="1">
                <a:solidFill>
                  <a:srgbClr val="00279F"/>
                </a:solidFill>
                <a:latin typeface="Arial" charset="0"/>
              </a:defRPr>
            </a:lvl8pPr>
            <a:lvl9pPr marL="1828800" algn="ctr" rtl="0" eaLnBrk="0" fontAlgn="base" hangingPunct="0">
              <a:lnSpc>
                <a:spcPct val="85000"/>
              </a:lnSpc>
              <a:spcBef>
                <a:spcPct val="0"/>
              </a:spcBef>
              <a:spcAft>
                <a:spcPct val="0"/>
              </a:spcAft>
              <a:defRPr sz="3200" b="1">
                <a:solidFill>
                  <a:srgbClr val="00279F"/>
                </a:solidFill>
                <a:latin typeface="Arial" charset="0"/>
              </a:defRPr>
            </a:lvl9pPr>
          </a:lstStyle>
          <a:p>
            <a:r>
              <a:rPr lang="en-US" dirty="0" smtClean="0">
                <a:solidFill>
                  <a:schemeClr val="bg1"/>
                </a:solidFill>
              </a:rPr>
              <a:t>Objectives </a:t>
            </a:r>
            <a:r>
              <a:rPr lang="en-US" dirty="0">
                <a:solidFill>
                  <a:schemeClr val="bg1"/>
                </a:solidFill>
              </a:rPr>
              <a:t>and Timeline</a:t>
            </a:r>
            <a:endParaRPr lang="en-US" dirty="0" smtClean="0">
              <a:solidFill>
                <a:schemeClr val="bg1"/>
              </a:solidFill>
            </a:endParaRPr>
          </a:p>
        </p:txBody>
      </p:sp>
      <p:sp>
        <p:nvSpPr>
          <p:cNvPr id="5" name="TextBox 4"/>
          <p:cNvSpPr txBox="1"/>
          <p:nvPr/>
        </p:nvSpPr>
        <p:spPr>
          <a:xfrm>
            <a:off x="254000" y="1014350"/>
            <a:ext cx="8432800" cy="5186035"/>
          </a:xfrm>
          <a:prstGeom prst="rect">
            <a:avLst/>
          </a:prstGeom>
          <a:noFill/>
        </p:spPr>
        <p:txBody>
          <a:bodyPr wrap="square" rtlCol="0">
            <a:spAutoFit/>
          </a:bodyPr>
          <a:lstStyle/>
          <a:p>
            <a:pPr>
              <a:spcAft>
                <a:spcPts val="300"/>
              </a:spcAft>
            </a:pPr>
            <a:r>
              <a:rPr lang="en-US" sz="1900" u="sng" dirty="0" smtClean="0"/>
              <a:t>Purpose</a:t>
            </a:r>
            <a:r>
              <a:rPr lang="en-US" sz="1900" dirty="0" smtClean="0"/>
              <a:t>: the list </a:t>
            </a:r>
            <a:r>
              <a:rPr lang="en-US" sz="1900" dirty="0"/>
              <a:t>of target parameters </a:t>
            </a:r>
            <a:r>
              <a:rPr lang="en-US" sz="1900" dirty="0">
                <a:solidFill>
                  <a:srgbClr val="0033CC"/>
                </a:solidFill>
              </a:rPr>
              <a:t>has been formulated for the next MDP dipole model</a:t>
            </a:r>
            <a:r>
              <a:rPr lang="en-US" sz="1900" dirty="0"/>
              <a:t> which will be fabricated and tested after the 15 T dipole demonstrator being developed at FNAL and the CCT program at LBNL. </a:t>
            </a:r>
            <a:endParaRPr lang="en-US" sz="1900" dirty="0" smtClean="0"/>
          </a:p>
          <a:p>
            <a:pPr>
              <a:spcAft>
                <a:spcPts val="300"/>
              </a:spcAft>
            </a:pPr>
            <a:endParaRPr lang="en-US" sz="400" dirty="0" smtClean="0"/>
          </a:p>
          <a:p>
            <a:pPr>
              <a:spcAft>
                <a:spcPts val="300"/>
              </a:spcAft>
            </a:pPr>
            <a:r>
              <a:rPr lang="en-US" sz="1900" dirty="0" smtClean="0"/>
              <a:t>Comments for discussion and clarification:</a:t>
            </a:r>
          </a:p>
          <a:p>
            <a:pPr>
              <a:spcAft>
                <a:spcPts val="300"/>
              </a:spcAft>
            </a:pPr>
            <a:endParaRPr lang="en-US" sz="400" dirty="0" smtClean="0"/>
          </a:p>
          <a:p>
            <a:pPr marL="342900" indent="-342900">
              <a:spcAft>
                <a:spcPts val="300"/>
              </a:spcAft>
              <a:buFont typeface="Arial" panose="020B0604020202020204" pitchFamily="34" charset="0"/>
              <a:buChar char="•"/>
            </a:pPr>
            <a:r>
              <a:rPr lang="en-US" sz="1900" dirty="0" smtClean="0"/>
              <a:t>MDP is primarily a technology development program. As such, there is flexibility in choosing the R&amp;D objectives at each step. Therefore, </a:t>
            </a:r>
          </a:p>
          <a:p>
            <a:pPr marL="800100" lvl="1" indent="-342900">
              <a:spcAft>
                <a:spcPts val="300"/>
              </a:spcAft>
              <a:buFont typeface="Arial" panose="020B0604020202020204" pitchFamily="34" charset="0"/>
              <a:buChar char="•"/>
            </a:pPr>
            <a:r>
              <a:rPr lang="en-US" sz="1900" dirty="0"/>
              <a:t>A</a:t>
            </a:r>
            <a:r>
              <a:rPr lang="en-US" sz="1900" dirty="0" smtClean="0"/>
              <a:t> specific proposal </a:t>
            </a:r>
            <a:r>
              <a:rPr lang="en-US" sz="1900" dirty="0" smtClean="0">
                <a:solidFill>
                  <a:srgbClr val="0033CC"/>
                </a:solidFill>
              </a:rPr>
              <a:t>may focus on a subset of the targets </a:t>
            </a:r>
            <a:r>
              <a:rPr lang="en-US" sz="1900" dirty="0" smtClean="0"/>
              <a:t>(this should be clarified and explained as part of the proposal)</a:t>
            </a:r>
          </a:p>
          <a:p>
            <a:pPr marL="800100" lvl="1" indent="-342900">
              <a:spcAft>
                <a:spcPts val="300"/>
              </a:spcAft>
              <a:buFont typeface="Arial" panose="020B0604020202020204" pitchFamily="34" charset="0"/>
              <a:buChar char="•"/>
            </a:pPr>
            <a:r>
              <a:rPr lang="en-US" sz="1900" dirty="0" smtClean="0"/>
              <a:t>The targets are </a:t>
            </a:r>
            <a:r>
              <a:rPr lang="en-US" sz="1900" dirty="0" smtClean="0">
                <a:solidFill>
                  <a:srgbClr val="0033CC"/>
                </a:solidFill>
              </a:rPr>
              <a:t>not intended as a specification for the high field accelerator dipole</a:t>
            </a:r>
            <a:r>
              <a:rPr lang="en-US" sz="1900" dirty="0" smtClean="0"/>
              <a:t>, although they need to be closely connected to the requirements and priorities of the ultimate application</a:t>
            </a:r>
          </a:p>
          <a:p>
            <a:pPr marL="342900" indent="-342900">
              <a:spcAft>
                <a:spcPts val="300"/>
              </a:spcAft>
              <a:buFont typeface="Arial" panose="020B0604020202020204" pitchFamily="34" charset="0"/>
              <a:buChar char="•"/>
            </a:pPr>
            <a:endParaRPr lang="en-US" sz="400" dirty="0" smtClean="0"/>
          </a:p>
          <a:p>
            <a:pPr>
              <a:spcAft>
                <a:spcPts val="300"/>
              </a:spcAft>
            </a:pPr>
            <a:r>
              <a:rPr lang="en-US" sz="1900" u="sng" dirty="0" smtClean="0"/>
              <a:t>Timeline</a:t>
            </a:r>
            <a:r>
              <a:rPr lang="en-US" sz="1900" dirty="0" smtClean="0"/>
              <a:t>:</a:t>
            </a:r>
          </a:p>
          <a:p>
            <a:pPr>
              <a:spcAft>
                <a:spcPts val="300"/>
              </a:spcAft>
            </a:pPr>
            <a:r>
              <a:rPr lang="en-US" sz="400" dirty="0" smtClean="0"/>
              <a:t> </a:t>
            </a:r>
          </a:p>
          <a:p>
            <a:pPr marL="342900" indent="-342900">
              <a:spcAft>
                <a:spcPts val="300"/>
              </a:spcAft>
              <a:buFont typeface="Arial" panose="020B0604020202020204" pitchFamily="34" charset="0"/>
              <a:buChar char="•"/>
            </a:pPr>
            <a:r>
              <a:rPr lang="en-US" sz="1900" dirty="0"/>
              <a:t>M</a:t>
            </a:r>
            <a:r>
              <a:rPr lang="en-US" sz="1900" dirty="0" smtClean="0"/>
              <a:t>odel fabrication in FY19+ per MDP plan.</a:t>
            </a:r>
          </a:p>
          <a:p>
            <a:pPr marL="342900" indent="-342900">
              <a:spcAft>
                <a:spcPts val="300"/>
              </a:spcAft>
              <a:buFont typeface="Arial" panose="020B0604020202020204" pitchFamily="34" charset="0"/>
              <a:buChar char="•"/>
            </a:pPr>
            <a:r>
              <a:rPr lang="en-US" sz="1900" dirty="0" smtClean="0"/>
              <a:t>Engineering design and initial procurement FY18+ </a:t>
            </a:r>
          </a:p>
          <a:p>
            <a:pPr marL="342900" indent="-342900">
              <a:spcAft>
                <a:spcPts val="300"/>
              </a:spcAft>
              <a:buFont typeface="Arial" panose="020B0604020202020204" pitchFamily="34" charset="0"/>
              <a:buChar char="•"/>
            </a:pPr>
            <a:r>
              <a:rPr lang="en-US" sz="1900" dirty="0" smtClean="0"/>
              <a:t>Design studies and selection FY17+.</a:t>
            </a:r>
            <a:endParaRPr lang="en-US" sz="1900" dirty="0"/>
          </a:p>
        </p:txBody>
      </p:sp>
    </p:spTree>
    <p:extLst>
      <p:ext uri="{BB962C8B-B14F-4D97-AF65-F5344CB8AC3E}">
        <p14:creationId xmlns:p14="http://schemas.microsoft.com/office/powerpoint/2010/main" val="3196217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60E43B-7F43-FA45-AAB7-E054FD6CC4E3}" type="slidenum">
              <a:rPr lang="en-US" smtClean="0"/>
              <a:t>5</a:t>
            </a:fld>
            <a:endParaRPr lang="en-US" dirty="0"/>
          </a:p>
        </p:txBody>
      </p:sp>
      <p:sp>
        <p:nvSpPr>
          <p:cNvPr id="7" name="Rectangle 6"/>
          <p:cNvSpPr>
            <a:spLocks noGrp="1" noChangeArrowheads="1"/>
          </p:cNvSpPr>
          <p:nvPr/>
        </p:nvSpPr>
        <p:spPr bwMode="auto">
          <a:xfrm>
            <a:off x="2420912" y="209863"/>
            <a:ext cx="5232054"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mj-ea"/>
                <a:cs typeface="+mj-cs"/>
              </a:defRPr>
            </a:lvl1pPr>
            <a:lvl2pPr algn="ctr" rtl="0" eaLnBrk="0" fontAlgn="base" hangingPunct="0">
              <a:lnSpc>
                <a:spcPct val="85000"/>
              </a:lnSpc>
              <a:spcBef>
                <a:spcPct val="0"/>
              </a:spcBef>
              <a:spcAft>
                <a:spcPct val="0"/>
              </a:spcAft>
              <a:defRPr sz="3200" b="1">
                <a:solidFill>
                  <a:srgbClr val="00279F"/>
                </a:solidFill>
                <a:latin typeface="Arial" charset="0"/>
              </a:defRPr>
            </a:lvl2pPr>
            <a:lvl3pPr algn="ctr" rtl="0" eaLnBrk="0" fontAlgn="base" hangingPunct="0">
              <a:lnSpc>
                <a:spcPct val="85000"/>
              </a:lnSpc>
              <a:spcBef>
                <a:spcPct val="0"/>
              </a:spcBef>
              <a:spcAft>
                <a:spcPct val="0"/>
              </a:spcAft>
              <a:defRPr sz="3200" b="1">
                <a:solidFill>
                  <a:srgbClr val="00279F"/>
                </a:solidFill>
                <a:latin typeface="Arial" charset="0"/>
              </a:defRPr>
            </a:lvl3pPr>
            <a:lvl4pPr algn="ctr" rtl="0" eaLnBrk="0" fontAlgn="base" hangingPunct="0">
              <a:lnSpc>
                <a:spcPct val="85000"/>
              </a:lnSpc>
              <a:spcBef>
                <a:spcPct val="0"/>
              </a:spcBef>
              <a:spcAft>
                <a:spcPct val="0"/>
              </a:spcAft>
              <a:defRPr sz="3200" b="1">
                <a:solidFill>
                  <a:srgbClr val="00279F"/>
                </a:solidFill>
                <a:latin typeface="Arial" charset="0"/>
              </a:defRPr>
            </a:lvl4pPr>
            <a:lvl5pPr algn="ctr" rtl="0" eaLnBrk="0" fontAlgn="base" hangingPunct="0">
              <a:lnSpc>
                <a:spcPct val="85000"/>
              </a:lnSpc>
              <a:spcBef>
                <a:spcPct val="0"/>
              </a:spcBef>
              <a:spcAft>
                <a:spcPct val="0"/>
              </a:spcAft>
              <a:defRPr sz="3200" b="1">
                <a:solidFill>
                  <a:srgbClr val="00279F"/>
                </a:solidFill>
                <a:latin typeface="Arial" charset="0"/>
              </a:defRPr>
            </a:lvl5pPr>
            <a:lvl6pPr marL="457200" algn="ctr" rtl="0" eaLnBrk="0" fontAlgn="base" hangingPunct="0">
              <a:lnSpc>
                <a:spcPct val="85000"/>
              </a:lnSpc>
              <a:spcBef>
                <a:spcPct val="0"/>
              </a:spcBef>
              <a:spcAft>
                <a:spcPct val="0"/>
              </a:spcAft>
              <a:defRPr sz="3200" b="1">
                <a:solidFill>
                  <a:srgbClr val="00279F"/>
                </a:solidFill>
                <a:latin typeface="Arial" charset="0"/>
              </a:defRPr>
            </a:lvl6pPr>
            <a:lvl7pPr marL="914400" algn="ctr" rtl="0" eaLnBrk="0" fontAlgn="base" hangingPunct="0">
              <a:lnSpc>
                <a:spcPct val="85000"/>
              </a:lnSpc>
              <a:spcBef>
                <a:spcPct val="0"/>
              </a:spcBef>
              <a:spcAft>
                <a:spcPct val="0"/>
              </a:spcAft>
              <a:defRPr sz="3200" b="1">
                <a:solidFill>
                  <a:srgbClr val="00279F"/>
                </a:solidFill>
                <a:latin typeface="Arial" charset="0"/>
              </a:defRPr>
            </a:lvl7pPr>
            <a:lvl8pPr marL="1371600" algn="ctr" rtl="0" eaLnBrk="0" fontAlgn="base" hangingPunct="0">
              <a:lnSpc>
                <a:spcPct val="85000"/>
              </a:lnSpc>
              <a:spcBef>
                <a:spcPct val="0"/>
              </a:spcBef>
              <a:spcAft>
                <a:spcPct val="0"/>
              </a:spcAft>
              <a:defRPr sz="3200" b="1">
                <a:solidFill>
                  <a:srgbClr val="00279F"/>
                </a:solidFill>
                <a:latin typeface="Arial" charset="0"/>
              </a:defRPr>
            </a:lvl8pPr>
            <a:lvl9pPr marL="1828800" algn="ctr" rtl="0" eaLnBrk="0" fontAlgn="base" hangingPunct="0">
              <a:lnSpc>
                <a:spcPct val="85000"/>
              </a:lnSpc>
              <a:spcBef>
                <a:spcPct val="0"/>
              </a:spcBef>
              <a:spcAft>
                <a:spcPct val="0"/>
              </a:spcAft>
              <a:defRPr sz="3200" b="1">
                <a:solidFill>
                  <a:srgbClr val="00279F"/>
                </a:solidFill>
                <a:latin typeface="Arial" charset="0"/>
              </a:defRPr>
            </a:lvl9pPr>
          </a:lstStyle>
          <a:p>
            <a:r>
              <a:rPr lang="en-US" dirty="0" smtClean="0">
                <a:solidFill>
                  <a:schemeClr val="bg1"/>
                </a:solidFill>
              </a:rPr>
              <a:t>How </a:t>
            </a:r>
            <a:r>
              <a:rPr lang="en-US" dirty="0">
                <a:solidFill>
                  <a:schemeClr val="bg1"/>
                </a:solidFill>
              </a:rPr>
              <a:t>to structure the targets</a:t>
            </a:r>
            <a:endParaRPr lang="en-US" dirty="0" smtClean="0">
              <a:solidFill>
                <a:schemeClr val="bg1"/>
              </a:solidFill>
            </a:endParaRPr>
          </a:p>
        </p:txBody>
      </p:sp>
      <p:sp>
        <p:nvSpPr>
          <p:cNvPr id="8" name="TextBox 6"/>
          <p:cNvSpPr txBox="1"/>
          <p:nvPr/>
        </p:nvSpPr>
        <p:spPr>
          <a:xfrm>
            <a:off x="492194" y="1135266"/>
            <a:ext cx="8009709" cy="4939814"/>
          </a:xfrm>
          <a:prstGeom prst="rect">
            <a:avLst/>
          </a:prstGeom>
          <a:noFill/>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marL="342900" indent="-342900">
              <a:spcAft>
                <a:spcPts val="600"/>
              </a:spcAft>
              <a:buFont typeface="Arial" panose="020B0604020202020204" pitchFamily="34" charset="0"/>
              <a:buChar char="•"/>
            </a:pPr>
            <a:r>
              <a:rPr lang="en-US" sz="1900" dirty="0" smtClean="0">
                <a:latin typeface="+mn-lt"/>
              </a:rPr>
              <a:t>For each area (mechanical, field quality, protection etc.) </a:t>
            </a:r>
            <a:r>
              <a:rPr lang="en-US" sz="1900" dirty="0" smtClean="0">
                <a:solidFill>
                  <a:srgbClr val="0033CC"/>
                </a:solidFill>
                <a:latin typeface="+mn-lt"/>
              </a:rPr>
              <a:t>there are significant complexities</a:t>
            </a:r>
            <a:r>
              <a:rPr lang="en-US" sz="1900" dirty="0" smtClean="0">
                <a:latin typeface="+mn-lt"/>
              </a:rPr>
              <a:t> which are difficult to reduce to a single number</a:t>
            </a:r>
          </a:p>
          <a:p>
            <a:pPr marL="342900" indent="-342900">
              <a:spcAft>
                <a:spcPts val="600"/>
              </a:spcAft>
              <a:buFont typeface="Arial" panose="020B0604020202020204" pitchFamily="34" charset="0"/>
              <a:buChar char="•"/>
            </a:pPr>
            <a:r>
              <a:rPr lang="en-US" sz="1900" dirty="0" smtClean="0">
                <a:latin typeface="+mn-lt"/>
              </a:rPr>
              <a:t>There is also some mixing between core R&amp;D objectives and practical (not fundamental) constraints related to current component availability or existing infrastructure</a:t>
            </a:r>
          </a:p>
          <a:p>
            <a:pPr marL="342900" indent="-342900">
              <a:spcAft>
                <a:spcPts val="600"/>
              </a:spcAft>
              <a:buFont typeface="Arial" panose="020B0604020202020204" pitchFamily="34" charset="0"/>
              <a:buChar char="•"/>
            </a:pPr>
            <a:r>
              <a:rPr lang="en-US" sz="1900" dirty="0" smtClean="0">
                <a:latin typeface="+mn-lt"/>
              </a:rPr>
              <a:t>It might be useful to separate in different sections</a:t>
            </a:r>
          </a:p>
          <a:p>
            <a:pPr marL="800100" lvl="1" indent="-342900">
              <a:spcAft>
                <a:spcPts val="600"/>
              </a:spcAft>
              <a:buFont typeface="Arial" panose="020B0604020202020204" pitchFamily="34" charset="0"/>
              <a:buChar char="•"/>
            </a:pPr>
            <a:r>
              <a:rPr lang="en-US" sz="1900" dirty="0" smtClean="0">
                <a:latin typeface="+mn-lt"/>
              </a:rPr>
              <a:t>Keep simple/direct criteria when possible (e.g. target field)</a:t>
            </a:r>
          </a:p>
          <a:p>
            <a:pPr marL="800100" lvl="1" indent="-342900">
              <a:spcAft>
                <a:spcPts val="600"/>
              </a:spcAft>
              <a:buFont typeface="Arial" panose="020B0604020202020204" pitchFamily="34" charset="0"/>
              <a:buChar char="•"/>
            </a:pPr>
            <a:r>
              <a:rPr lang="en-US" sz="1900" dirty="0">
                <a:latin typeface="+mn-lt"/>
              </a:rPr>
              <a:t>M</a:t>
            </a:r>
            <a:r>
              <a:rPr lang="en-US" sz="1900" dirty="0" smtClean="0">
                <a:latin typeface="+mn-lt"/>
              </a:rPr>
              <a:t>ore complex topics can be described as </a:t>
            </a:r>
            <a:r>
              <a:rPr lang="en-US" sz="1900" dirty="0">
                <a:latin typeface="+mn-lt"/>
              </a:rPr>
              <a:t>o</a:t>
            </a:r>
            <a:r>
              <a:rPr lang="en-US" sz="1900" dirty="0" smtClean="0">
                <a:latin typeface="+mn-lt"/>
              </a:rPr>
              <a:t>ptimization goals (e.g. hot spot temperature: design goals vs. failure case limits) </a:t>
            </a:r>
          </a:p>
          <a:p>
            <a:pPr marL="800100" lvl="1" indent="-342900">
              <a:spcAft>
                <a:spcPts val="600"/>
              </a:spcAft>
              <a:buFont typeface="Arial" panose="020B0604020202020204" pitchFamily="34" charset="0"/>
              <a:buChar char="•"/>
            </a:pPr>
            <a:r>
              <a:rPr lang="en-US" sz="1900" dirty="0" smtClean="0">
                <a:latin typeface="+mn-lt"/>
              </a:rPr>
              <a:t>Practical constraints may be grouped separately and their relevance should be discussed on a case-by-case basis (e.g. number of strands in cable, cold mass diameter, total length of coil or structure)</a:t>
            </a:r>
            <a:endParaRPr lang="en-US" sz="1900" dirty="0">
              <a:latin typeface="+mn-lt"/>
            </a:endParaRPr>
          </a:p>
          <a:p>
            <a:pPr marL="800100" lvl="1" indent="-342900">
              <a:spcAft>
                <a:spcPts val="600"/>
              </a:spcAft>
              <a:buFont typeface="Arial" panose="020B0604020202020204" pitchFamily="34" charset="0"/>
              <a:buChar char="•"/>
            </a:pPr>
            <a:r>
              <a:rPr lang="en-US" sz="1900" dirty="0" smtClean="0">
                <a:latin typeface="+mn-lt"/>
              </a:rPr>
              <a:t>In some cases, more detailed definitions need to be included to correctly interpret the numbers provided (e.g. length of straight section) </a:t>
            </a:r>
          </a:p>
        </p:txBody>
      </p:sp>
    </p:spTree>
    <p:extLst>
      <p:ext uri="{BB962C8B-B14F-4D97-AF65-F5344CB8AC3E}">
        <p14:creationId xmlns:p14="http://schemas.microsoft.com/office/powerpoint/2010/main" val="3068592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60E43B-7F43-FA45-AAB7-E054FD6CC4E3}" type="slidenum">
              <a:rPr lang="en-US" smtClean="0"/>
              <a:t>6</a:t>
            </a:fld>
            <a:endParaRPr lang="en-US" dirty="0"/>
          </a:p>
        </p:txBody>
      </p:sp>
      <p:sp>
        <p:nvSpPr>
          <p:cNvPr id="7" name="Rectangle 6"/>
          <p:cNvSpPr>
            <a:spLocks noGrp="1" noChangeArrowheads="1"/>
          </p:cNvSpPr>
          <p:nvPr/>
        </p:nvSpPr>
        <p:spPr bwMode="auto">
          <a:xfrm>
            <a:off x="2023673" y="209863"/>
            <a:ext cx="6265888"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mj-ea"/>
                <a:cs typeface="+mj-cs"/>
              </a:defRPr>
            </a:lvl1pPr>
            <a:lvl2pPr algn="ctr" rtl="0" eaLnBrk="0" fontAlgn="base" hangingPunct="0">
              <a:lnSpc>
                <a:spcPct val="85000"/>
              </a:lnSpc>
              <a:spcBef>
                <a:spcPct val="0"/>
              </a:spcBef>
              <a:spcAft>
                <a:spcPct val="0"/>
              </a:spcAft>
              <a:defRPr sz="3200" b="1">
                <a:solidFill>
                  <a:srgbClr val="00279F"/>
                </a:solidFill>
                <a:latin typeface="Arial" charset="0"/>
              </a:defRPr>
            </a:lvl2pPr>
            <a:lvl3pPr algn="ctr" rtl="0" eaLnBrk="0" fontAlgn="base" hangingPunct="0">
              <a:lnSpc>
                <a:spcPct val="85000"/>
              </a:lnSpc>
              <a:spcBef>
                <a:spcPct val="0"/>
              </a:spcBef>
              <a:spcAft>
                <a:spcPct val="0"/>
              </a:spcAft>
              <a:defRPr sz="3200" b="1">
                <a:solidFill>
                  <a:srgbClr val="00279F"/>
                </a:solidFill>
                <a:latin typeface="Arial" charset="0"/>
              </a:defRPr>
            </a:lvl3pPr>
            <a:lvl4pPr algn="ctr" rtl="0" eaLnBrk="0" fontAlgn="base" hangingPunct="0">
              <a:lnSpc>
                <a:spcPct val="85000"/>
              </a:lnSpc>
              <a:spcBef>
                <a:spcPct val="0"/>
              </a:spcBef>
              <a:spcAft>
                <a:spcPct val="0"/>
              </a:spcAft>
              <a:defRPr sz="3200" b="1">
                <a:solidFill>
                  <a:srgbClr val="00279F"/>
                </a:solidFill>
                <a:latin typeface="Arial" charset="0"/>
              </a:defRPr>
            </a:lvl4pPr>
            <a:lvl5pPr algn="ctr" rtl="0" eaLnBrk="0" fontAlgn="base" hangingPunct="0">
              <a:lnSpc>
                <a:spcPct val="85000"/>
              </a:lnSpc>
              <a:spcBef>
                <a:spcPct val="0"/>
              </a:spcBef>
              <a:spcAft>
                <a:spcPct val="0"/>
              </a:spcAft>
              <a:defRPr sz="3200" b="1">
                <a:solidFill>
                  <a:srgbClr val="00279F"/>
                </a:solidFill>
                <a:latin typeface="Arial" charset="0"/>
              </a:defRPr>
            </a:lvl5pPr>
            <a:lvl6pPr marL="457200" algn="ctr" rtl="0" eaLnBrk="0" fontAlgn="base" hangingPunct="0">
              <a:lnSpc>
                <a:spcPct val="85000"/>
              </a:lnSpc>
              <a:spcBef>
                <a:spcPct val="0"/>
              </a:spcBef>
              <a:spcAft>
                <a:spcPct val="0"/>
              </a:spcAft>
              <a:defRPr sz="3200" b="1">
                <a:solidFill>
                  <a:srgbClr val="00279F"/>
                </a:solidFill>
                <a:latin typeface="Arial" charset="0"/>
              </a:defRPr>
            </a:lvl6pPr>
            <a:lvl7pPr marL="914400" algn="ctr" rtl="0" eaLnBrk="0" fontAlgn="base" hangingPunct="0">
              <a:lnSpc>
                <a:spcPct val="85000"/>
              </a:lnSpc>
              <a:spcBef>
                <a:spcPct val="0"/>
              </a:spcBef>
              <a:spcAft>
                <a:spcPct val="0"/>
              </a:spcAft>
              <a:defRPr sz="3200" b="1">
                <a:solidFill>
                  <a:srgbClr val="00279F"/>
                </a:solidFill>
                <a:latin typeface="Arial" charset="0"/>
              </a:defRPr>
            </a:lvl7pPr>
            <a:lvl8pPr marL="1371600" algn="ctr" rtl="0" eaLnBrk="0" fontAlgn="base" hangingPunct="0">
              <a:lnSpc>
                <a:spcPct val="85000"/>
              </a:lnSpc>
              <a:spcBef>
                <a:spcPct val="0"/>
              </a:spcBef>
              <a:spcAft>
                <a:spcPct val="0"/>
              </a:spcAft>
              <a:defRPr sz="3200" b="1">
                <a:solidFill>
                  <a:srgbClr val="00279F"/>
                </a:solidFill>
                <a:latin typeface="Arial" charset="0"/>
              </a:defRPr>
            </a:lvl8pPr>
            <a:lvl9pPr marL="1828800" algn="ctr" rtl="0" eaLnBrk="0" fontAlgn="base" hangingPunct="0">
              <a:lnSpc>
                <a:spcPct val="85000"/>
              </a:lnSpc>
              <a:spcBef>
                <a:spcPct val="0"/>
              </a:spcBef>
              <a:spcAft>
                <a:spcPct val="0"/>
              </a:spcAft>
              <a:defRPr sz="3200" b="1">
                <a:solidFill>
                  <a:srgbClr val="00279F"/>
                </a:solidFill>
                <a:latin typeface="Arial" charset="0"/>
              </a:defRPr>
            </a:lvl9pPr>
          </a:lstStyle>
          <a:p>
            <a:r>
              <a:rPr lang="en-US" dirty="0" smtClean="0">
                <a:solidFill>
                  <a:schemeClr val="bg1"/>
                </a:solidFill>
              </a:rPr>
              <a:t>Magnet </a:t>
            </a:r>
            <a:r>
              <a:rPr lang="en-US" dirty="0">
                <a:solidFill>
                  <a:schemeClr val="bg1"/>
                </a:solidFill>
              </a:rPr>
              <a:t>Straight Section</a:t>
            </a:r>
            <a:endParaRPr lang="en-US" dirty="0" smtClean="0">
              <a:solidFill>
                <a:schemeClr val="bg1"/>
              </a:solidFill>
            </a:endParaRPr>
          </a:p>
        </p:txBody>
      </p:sp>
      <p:sp>
        <p:nvSpPr>
          <p:cNvPr id="5" name="TextBox 4"/>
          <p:cNvSpPr txBox="1"/>
          <p:nvPr/>
        </p:nvSpPr>
        <p:spPr>
          <a:xfrm>
            <a:off x="522513" y="1169235"/>
            <a:ext cx="8009709" cy="4862870"/>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1900" i="1" dirty="0" smtClean="0"/>
              <a:t>If the study of field quality is included in the main goals</a:t>
            </a:r>
            <a:r>
              <a:rPr lang="en-US" sz="1900" dirty="0" smtClean="0"/>
              <a:t>, a </a:t>
            </a:r>
            <a:r>
              <a:rPr lang="en-US" sz="1900" dirty="0" smtClean="0">
                <a:solidFill>
                  <a:srgbClr val="0033CC"/>
                </a:solidFill>
              </a:rPr>
              <a:t>uniform field region of 50-100 cm </a:t>
            </a:r>
            <a:r>
              <a:rPr lang="en-US" sz="1900" dirty="0" smtClean="0"/>
              <a:t>(“magnet straight section”) should be provided</a:t>
            </a:r>
          </a:p>
          <a:p>
            <a:pPr marL="800100" lvl="1" indent="-342900">
              <a:spcAft>
                <a:spcPts val="600"/>
              </a:spcAft>
              <a:buFont typeface="Arial" panose="020B0604020202020204" pitchFamily="34" charset="0"/>
              <a:buChar char="•"/>
            </a:pPr>
            <a:r>
              <a:rPr lang="en-US" sz="1900" dirty="0" smtClean="0"/>
              <a:t>From other programs, we have evidence of </a:t>
            </a:r>
            <a:r>
              <a:rPr lang="en-US" sz="1900" dirty="0" smtClean="0">
                <a:solidFill>
                  <a:srgbClr val="0033CC"/>
                </a:solidFill>
              </a:rPr>
              <a:t>significant variations in as-built harmonics</a:t>
            </a:r>
            <a:r>
              <a:rPr lang="en-US" sz="1900" dirty="0" smtClean="0"/>
              <a:t> over several 10s of cm. Therefore a shorter magnet section would not provide a sufficient basis to assess field quality.</a:t>
            </a:r>
          </a:p>
          <a:p>
            <a:pPr marL="800100" lvl="1" indent="-342900">
              <a:spcAft>
                <a:spcPts val="600"/>
              </a:spcAft>
              <a:buFont typeface="Arial" panose="020B0604020202020204" pitchFamily="34" charset="0"/>
              <a:buChar char="•"/>
            </a:pPr>
            <a:r>
              <a:rPr lang="en-US" sz="1900" dirty="0" smtClean="0"/>
              <a:t>Also once a short uniform field region is provided, it can generally be </a:t>
            </a:r>
            <a:r>
              <a:rPr lang="en-US" sz="1900" dirty="0" smtClean="0">
                <a:solidFill>
                  <a:srgbClr val="0033CC"/>
                </a:solidFill>
              </a:rPr>
              <a:t>increased at a marginal cost </a:t>
            </a:r>
            <a:r>
              <a:rPr lang="en-US" sz="1900" dirty="0" smtClean="0"/>
              <a:t>in terms of total length</a:t>
            </a:r>
          </a:p>
          <a:p>
            <a:pPr marL="342900" indent="-342900">
              <a:spcAft>
                <a:spcPts val="600"/>
              </a:spcAft>
              <a:buFont typeface="Arial" panose="020B0604020202020204" pitchFamily="34" charset="0"/>
              <a:buChar char="•"/>
            </a:pPr>
            <a:r>
              <a:rPr lang="en-US" sz="1900" dirty="0" smtClean="0"/>
              <a:t>A </a:t>
            </a:r>
            <a:r>
              <a:rPr lang="en-US" sz="1900" dirty="0" smtClean="0">
                <a:solidFill>
                  <a:srgbClr val="0033CC"/>
                </a:solidFill>
              </a:rPr>
              <a:t>clear definition of the uniform region </a:t>
            </a:r>
            <a:r>
              <a:rPr lang="en-US" sz="1900" dirty="0" smtClean="0"/>
              <a:t>or “straight section” for the purpose of field quality studies should be provided</a:t>
            </a:r>
          </a:p>
          <a:p>
            <a:pPr marL="800100" lvl="1" indent="-342900">
              <a:spcAft>
                <a:spcPts val="600"/>
              </a:spcAft>
              <a:buFont typeface="Arial" panose="020B0604020202020204" pitchFamily="34" charset="0"/>
              <a:buChar char="•"/>
            </a:pPr>
            <a:r>
              <a:rPr lang="en-US" sz="1900" i="1" u="sng" dirty="0" smtClean="0"/>
              <a:t>Proposal</a:t>
            </a:r>
            <a:r>
              <a:rPr lang="en-US" sz="1900" i="1" dirty="0"/>
              <a:t>:</a:t>
            </a:r>
            <a:r>
              <a:rPr lang="en-US" sz="1900" dirty="0"/>
              <a:t> </a:t>
            </a:r>
            <a:r>
              <a:rPr lang="en-US" sz="1900" dirty="0" smtClean="0"/>
              <a:t>define the straight section based </a:t>
            </a:r>
            <a:r>
              <a:rPr lang="en-US" sz="1900" dirty="0"/>
              <a:t>on design </a:t>
            </a:r>
            <a:r>
              <a:rPr lang="en-US" sz="1900" dirty="0" smtClean="0"/>
              <a:t>harmonics (from 3D model) being </a:t>
            </a:r>
            <a:r>
              <a:rPr lang="en-US" sz="1900" dirty="0"/>
              <a:t>within a small delta </a:t>
            </a:r>
            <a:r>
              <a:rPr lang="en-US" sz="1900" dirty="0" smtClean="0"/>
              <a:t>(e.g. &lt;0.1 units) relative </a:t>
            </a:r>
            <a:r>
              <a:rPr lang="en-US" sz="1900" dirty="0"/>
              <a:t>to the central ones. </a:t>
            </a:r>
            <a:endParaRPr lang="en-US" sz="1900" dirty="0" smtClean="0"/>
          </a:p>
          <a:p>
            <a:pPr marL="800100" lvl="1" indent="-342900">
              <a:spcAft>
                <a:spcPts val="600"/>
              </a:spcAft>
              <a:buFont typeface="Arial" panose="020B0604020202020204" pitchFamily="34" charset="0"/>
              <a:buChar char="•"/>
            </a:pPr>
            <a:r>
              <a:rPr lang="en-US" sz="1900" dirty="0" smtClean="0"/>
              <a:t>A criterion on the transfer function may also be added, again based on the 3D magnetic model calculation (e.g. &lt;0.05% from central)</a:t>
            </a:r>
          </a:p>
        </p:txBody>
      </p:sp>
    </p:spTree>
    <p:extLst>
      <p:ext uri="{BB962C8B-B14F-4D97-AF65-F5344CB8AC3E}">
        <p14:creationId xmlns:p14="http://schemas.microsoft.com/office/powerpoint/2010/main" val="434768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60E43B-7F43-FA45-AAB7-E054FD6CC4E3}" type="slidenum">
              <a:rPr lang="en-US" smtClean="0"/>
              <a:t>7</a:t>
            </a:fld>
            <a:endParaRPr lang="en-US" dirty="0"/>
          </a:p>
        </p:txBody>
      </p:sp>
      <p:sp>
        <p:nvSpPr>
          <p:cNvPr id="7" name="Rectangle 6"/>
          <p:cNvSpPr>
            <a:spLocks noGrp="1" noChangeArrowheads="1"/>
          </p:cNvSpPr>
          <p:nvPr/>
        </p:nvSpPr>
        <p:spPr bwMode="auto">
          <a:xfrm>
            <a:off x="2038663" y="179883"/>
            <a:ext cx="5876143"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mj-ea"/>
                <a:cs typeface="+mj-cs"/>
              </a:defRPr>
            </a:lvl1pPr>
            <a:lvl2pPr algn="ctr" rtl="0" eaLnBrk="0" fontAlgn="base" hangingPunct="0">
              <a:lnSpc>
                <a:spcPct val="85000"/>
              </a:lnSpc>
              <a:spcBef>
                <a:spcPct val="0"/>
              </a:spcBef>
              <a:spcAft>
                <a:spcPct val="0"/>
              </a:spcAft>
              <a:defRPr sz="3200" b="1">
                <a:solidFill>
                  <a:srgbClr val="00279F"/>
                </a:solidFill>
                <a:latin typeface="Arial" charset="0"/>
              </a:defRPr>
            </a:lvl2pPr>
            <a:lvl3pPr algn="ctr" rtl="0" eaLnBrk="0" fontAlgn="base" hangingPunct="0">
              <a:lnSpc>
                <a:spcPct val="85000"/>
              </a:lnSpc>
              <a:spcBef>
                <a:spcPct val="0"/>
              </a:spcBef>
              <a:spcAft>
                <a:spcPct val="0"/>
              </a:spcAft>
              <a:defRPr sz="3200" b="1">
                <a:solidFill>
                  <a:srgbClr val="00279F"/>
                </a:solidFill>
                <a:latin typeface="Arial" charset="0"/>
              </a:defRPr>
            </a:lvl3pPr>
            <a:lvl4pPr algn="ctr" rtl="0" eaLnBrk="0" fontAlgn="base" hangingPunct="0">
              <a:lnSpc>
                <a:spcPct val="85000"/>
              </a:lnSpc>
              <a:spcBef>
                <a:spcPct val="0"/>
              </a:spcBef>
              <a:spcAft>
                <a:spcPct val="0"/>
              </a:spcAft>
              <a:defRPr sz="3200" b="1">
                <a:solidFill>
                  <a:srgbClr val="00279F"/>
                </a:solidFill>
                <a:latin typeface="Arial" charset="0"/>
              </a:defRPr>
            </a:lvl4pPr>
            <a:lvl5pPr algn="ctr" rtl="0" eaLnBrk="0" fontAlgn="base" hangingPunct="0">
              <a:lnSpc>
                <a:spcPct val="85000"/>
              </a:lnSpc>
              <a:spcBef>
                <a:spcPct val="0"/>
              </a:spcBef>
              <a:spcAft>
                <a:spcPct val="0"/>
              </a:spcAft>
              <a:defRPr sz="3200" b="1">
                <a:solidFill>
                  <a:srgbClr val="00279F"/>
                </a:solidFill>
                <a:latin typeface="Arial" charset="0"/>
              </a:defRPr>
            </a:lvl5pPr>
            <a:lvl6pPr marL="457200" algn="ctr" rtl="0" eaLnBrk="0" fontAlgn="base" hangingPunct="0">
              <a:lnSpc>
                <a:spcPct val="85000"/>
              </a:lnSpc>
              <a:spcBef>
                <a:spcPct val="0"/>
              </a:spcBef>
              <a:spcAft>
                <a:spcPct val="0"/>
              </a:spcAft>
              <a:defRPr sz="3200" b="1">
                <a:solidFill>
                  <a:srgbClr val="00279F"/>
                </a:solidFill>
                <a:latin typeface="Arial" charset="0"/>
              </a:defRPr>
            </a:lvl6pPr>
            <a:lvl7pPr marL="914400" algn="ctr" rtl="0" eaLnBrk="0" fontAlgn="base" hangingPunct="0">
              <a:lnSpc>
                <a:spcPct val="85000"/>
              </a:lnSpc>
              <a:spcBef>
                <a:spcPct val="0"/>
              </a:spcBef>
              <a:spcAft>
                <a:spcPct val="0"/>
              </a:spcAft>
              <a:defRPr sz="3200" b="1">
                <a:solidFill>
                  <a:srgbClr val="00279F"/>
                </a:solidFill>
                <a:latin typeface="Arial" charset="0"/>
              </a:defRPr>
            </a:lvl7pPr>
            <a:lvl8pPr marL="1371600" algn="ctr" rtl="0" eaLnBrk="0" fontAlgn="base" hangingPunct="0">
              <a:lnSpc>
                <a:spcPct val="85000"/>
              </a:lnSpc>
              <a:spcBef>
                <a:spcPct val="0"/>
              </a:spcBef>
              <a:spcAft>
                <a:spcPct val="0"/>
              </a:spcAft>
              <a:defRPr sz="3200" b="1">
                <a:solidFill>
                  <a:srgbClr val="00279F"/>
                </a:solidFill>
                <a:latin typeface="Arial" charset="0"/>
              </a:defRPr>
            </a:lvl8pPr>
            <a:lvl9pPr marL="1828800" algn="ctr" rtl="0" eaLnBrk="0" fontAlgn="base" hangingPunct="0">
              <a:lnSpc>
                <a:spcPct val="85000"/>
              </a:lnSpc>
              <a:spcBef>
                <a:spcPct val="0"/>
              </a:spcBef>
              <a:spcAft>
                <a:spcPct val="0"/>
              </a:spcAft>
              <a:defRPr sz="3200" b="1">
                <a:solidFill>
                  <a:srgbClr val="00279F"/>
                </a:solidFill>
                <a:latin typeface="Arial" charset="0"/>
              </a:defRPr>
            </a:lvl9pPr>
          </a:lstStyle>
          <a:p>
            <a:r>
              <a:rPr lang="en-US" dirty="0" smtClean="0">
                <a:solidFill>
                  <a:schemeClr val="bg1"/>
                </a:solidFill>
              </a:rPr>
              <a:t>Conductor </a:t>
            </a:r>
            <a:r>
              <a:rPr lang="en-US" dirty="0">
                <a:solidFill>
                  <a:schemeClr val="bg1"/>
                </a:solidFill>
              </a:rPr>
              <a:t>Parameters</a:t>
            </a:r>
            <a:endParaRPr lang="en-US" dirty="0" smtClean="0">
              <a:solidFill>
                <a:schemeClr val="bg1"/>
              </a:solidFill>
            </a:endParaRPr>
          </a:p>
        </p:txBody>
      </p:sp>
      <p:sp>
        <p:nvSpPr>
          <p:cNvPr id="5" name="TextBox 6"/>
          <p:cNvSpPr txBox="1"/>
          <p:nvPr/>
        </p:nvSpPr>
        <p:spPr>
          <a:xfrm>
            <a:off x="567145" y="1065020"/>
            <a:ext cx="8009709" cy="5155257"/>
          </a:xfrm>
          <a:prstGeom prst="rect">
            <a:avLst/>
          </a:prstGeom>
          <a:noFill/>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marL="342900" indent="-342900">
              <a:spcAft>
                <a:spcPts val="600"/>
              </a:spcAft>
              <a:buFont typeface="Arial" panose="020B0604020202020204" pitchFamily="34" charset="0"/>
              <a:buChar char="•"/>
            </a:pPr>
            <a:r>
              <a:rPr lang="en-US" sz="1900" dirty="0" smtClean="0">
                <a:latin typeface="+mn-lt"/>
              </a:rPr>
              <a:t>Some of the values listed seem too restrictive - </a:t>
            </a:r>
            <a:r>
              <a:rPr lang="en-US" sz="1900" dirty="0">
                <a:latin typeface="+mn-lt"/>
              </a:rPr>
              <a:t>e</a:t>
            </a:r>
            <a:r>
              <a:rPr lang="en-US" sz="1900" dirty="0" smtClean="0">
                <a:latin typeface="+mn-lt"/>
              </a:rPr>
              <a:t>ven for a near term procurement, </a:t>
            </a:r>
            <a:r>
              <a:rPr lang="en-US" sz="1900" dirty="0" smtClean="0">
                <a:solidFill>
                  <a:srgbClr val="0033CC"/>
                </a:solidFill>
                <a:latin typeface="+mn-lt"/>
              </a:rPr>
              <a:t>there is some flexibility in the choice of the conductor layout and parameters</a:t>
            </a:r>
            <a:r>
              <a:rPr lang="en-US" sz="1900" dirty="0" smtClean="0">
                <a:latin typeface="+mn-lt"/>
              </a:rPr>
              <a:t> like non-Cu fraction, etc.</a:t>
            </a:r>
          </a:p>
          <a:p>
            <a:pPr marL="800100" lvl="1" indent="-342900">
              <a:spcAft>
                <a:spcPts val="600"/>
              </a:spcAft>
              <a:buFont typeface="Arial" panose="020B0604020202020204" pitchFamily="34" charset="0"/>
              <a:buChar char="•"/>
            </a:pPr>
            <a:r>
              <a:rPr lang="en-US" sz="1900" dirty="0" smtClean="0">
                <a:latin typeface="+mn-lt"/>
              </a:rPr>
              <a:t>Is the goal to normalize different designs to the same conductor properties, for example in terms of meeting the 16 T target?</a:t>
            </a:r>
          </a:p>
          <a:p>
            <a:pPr marL="800100" lvl="1" indent="-342900">
              <a:spcAft>
                <a:spcPts val="600"/>
              </a:spcAft>
              <a:buFont typeface="Arial" panose="020B0604020202020204" pitchFamily="34" charset="0"/>
              <a:buChar char="•"/>
            </a:pPr>
            <a:r>
              <a:rPr lang="en-US" sz="1900" dirty="0" smtClean="0">
                <a:latin typeface="+mn-lt"/>
              </a:rPr>
              <a:t>Would it be better to allow for some ranges, compatible with available products, so that the design can be optimized to meet specific goals? Some examples:</a:t>
            </a:r>
          </a:p>
          <a:p>
            <a:pPr marL="1257300" lvl="2" indent="-342900">
              <a:spcAft>
                <a:spcPts val="600"/>
              </a:spcAft>
              <a:buFont typeface="Arial" panose="020B0604020202020204" pitchFamily="34" charset="0"/>
              <a:buChar char="•"/>
            </a:pPr>
            <a:r>
              <a:rPr lang="en-US" sz="1900" dirty="0" smtClean="0">
                <a:latin typeface="+mn-lt"/>
              </a:rPr>
              <a:t>Copper fraction is one of the key parameters for quench protection, a given design may need more Cu to meet protection requirements</a:t>
            </a:r>
          </a:p>
          <a:p>
            <a:pPr marL="1257300" lvl="2" indent="-342900">
              <a:spcAft>
                <a:spcPts val="600"/>
              </a:spcAft>
              <a:buFont typeface="Arial" panose="020B0604020202020204" pitchFamily="34" charset="0"/>
              <a:buChar char="•"/>
            </a:pPr>
            <a:r>
              <a:rPr lang="en-US" sz="1900" dirty="0" smtClean="0">
                <a:latin typeface="+mn-lt"/>
              </a:rPr>
              <a:t>Cable degradation is largely dependent on cable design but in many cases we have been able to keep it at the level of 1-2%</a:t>
            </a:r>
          </a:p>
          <a:p>
            <a:pPr marL="342900" indent="-342900">
              <a:spcAft>
                <a:spcPts val="600"/>
              </a:spcAft>
              <a:buFont typeface="Arial" panose="020B0604020202020204" pitchFamily="34" charset="0"/>
              <a:buChar char="•"/>
            </a:pPr>
            <a:r>
              <a:rPr lang="en-US" sz="1900" dirty="0" smtClean="0">
                <a:latin typeface="+mn-lt"/>
              </a:rPr>
              <a:t>RRR is driven by fabrication rather than design, and target should be &gt;&gt;60. Suggesting to </a:t>
            </a:r>
            <a:r>
              <a:rPr lang="en-US" sz="1900" dirty="0" smtClean="0">
                <a:solidFill>
                  <a:srgbClr val="0033CC"/>
                </a:solidFill>
                <a:latin typeface="+mn-lt"/>
              </a:rPr>
              <a:t>include RRR as an optimization goal</a:t>
            </a:r>
            <a:r>
              <a:rPr lang="en-US" sz="1900" dirty="0" smtClean="0">
                <a:latin typeface="+mn-lt"/>
              </a:rPr>
              <a:t>, aiming to avoid degradation during the fabrication process </a:t>
            </a:r>
          </a:p>
        </p:txBody>
      </p:sp>
    </p:spTree>
    <p:extLst>
      <p:ext uri="{BB962C8B-B14F-4D97-AF65-F5344CB8AC3E}">
        <p14:creationId xmlns:p14="http://schemas.microsoft.com/office/powerpoint/2010/main" val="543646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60E43B-7F43-FA45-AAB7-E054FD6CC4E3}" type="slidenum">
              <a:rPr lang="en-US" smtClean="0"/>
              <a:t>8</a:t>
            </a:fld>
            <a:endParaRPr lang="en-US" dirty="0"/>
          </a:p>
        </p:txBody>
      </p:sp>
      <p:sp>
        <p:nvSpPr>
          <p:cNvPr id="7" name="Rectangle 6"/>
          <p:cNvSpPr>
            <a:spLocks noGrp="1" noChangeArrowheads="1"/>
          </p:cNvSpPr>
          <p:nvPr/>
        </p:nvSpPr>
        <p:spPr bwMode="auto">
          <a:xfrm>
            <a:off x="2143593" y="187378"/>
            <a:ext cx="566628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mj-ea"/>
                <a:cs typeface="+mj-cs"/>
              </a:defRPr>
            </a:lvl1pPr>
            <a:lvl2pPr algn="ctr" rtl="0" eaLnBrk="0" fontAlgn="base" hangingPunct="0">
              <a:lnSpc>
                <a:spcPct val="85000"/>
              </a:lnSpc>
              <a:spcBef>
                <a:spcPct val="0"/>
              </a:spcBef>
              <a:spcAft>
                <a:spcPct val="0"/>
              </a:spcAft>
              <a:defRPr sz="3200" b="1">
                <a:solidFill>
                  <a:srgbClr val="00279F"/>
                </a:solidFill>
                <a:latin typeface="Arial" charset="0"/>
              </a:defRPr>
            </a:lvl2pPr>
            <a:lvl3pPr algn="ctr" rtl="0" eaLnBrk="0" fontAlgn="base" hangingPunct="0">
              <a:lnSpc>
                <a:spcPct val="85000"/>
              </a:lnSpc>
              <a:spcBef>
                <a:spcPct val="0"/>
              </a:spcBef>
              <a:spcAft>
                <a:spcPct val="0"/>
              </a:spcAft>
              <a:defRPr sz="3200" b="1">
                <a:solidFill>
                  <a:srgbClr val="00279F"/>
                </a:solidFill>
                <a:latin typeface="Arial" charset="0"/>
              </a:defRPr>
            </a:lvl3pPr>
            <a:lvl4pPr algn="ctr" rtl="0" eaLnBrk="0" fontAlgn="base" hangingPunct="0">
              <a:lnSpc>
                <a:spcPct val="85000"/>
              </a:lnSpc>
              <a:spcBef>
                <a:spcPct val="0"/>
              </a:spcBef>
              <a:spcAft>
                <a:spcPct val="0"/>
              </a:spcAft>
              <a:defRPr sz="3200" b="1">
                <a:solidFill>
                  <a:srgbClr val="00279F"/>
                </a:solidFill>
                <a:latin typeface="Arial" charset="0"/>
              </a:defRPr>
            </a:lvl4pPr>
            <a:lvl5pPr algn="ctr" rtl="0" eaLnBrk="0" fontAlgn="base" hangingPunct="0">
              <a:lnSpc>
                <a:spcPct val="85000"/>
              </a:lnSpc>
              <a:spcBef>
                <a:spcPct val="0"/>
              </a:spcBef>
              <a:spcAft>
                <a:spcPct val="0"/>
              </a:spcAft>
              <a:defRPr sz="3200" b="1">
                <a:solidFill>
                  <a:srgbClr val="00279F"/>
                </a:solidFill>
                <a:latin typeface="Arial" charset="0"/>
              </a:defRPr>
            </a:lvl5pPr>
            <a:lvl6pPr marL="457200" algn="ctr" rtl="0" eaLnBrk="0" fontAlgn="base" hangingPunct="0">
              <a:lnSpc>
                <a:spcPct val="85000"/>
              </a:lnSpc>
              <a:spcBef>
                <a:spcPct val="0"/>
              </a:spcBef>
              <a:spcAft>
                <a:spcPct val="0"/>
              </a:spcAft>
              <a:defRPr sz="3200" b="1">
                <a:solidFill>
                  <a:srgbClr val="00279F"/>
                </a:solidFill>
                <a:latin typeface="Arial" charset="0"/>
              </a:defRPr>
            </a:lvl6pPr>
            <a:lvl7pPr marL="914400" algn="ctr" rtl="0" eaLnBrk="0" fontAlgn="base" hangingPunct="0">
              <a:lnSpc>
                <a:spcPct val="85000"/>
              </a:lnSpc>
              <a:spcBef>
                <a:spcPct val="0"/>
              </a:spcBef>
              <a:spcAft>
                <a:spcPct val="0"/>
              </a:spcAft>
              <a:defRPr sz="3200" b="1">
                <a:solidFill>
                  <a:srgbClr val="00279F"/>
                </a:solidFill>
                <a:latin typeface="Arial" charset="0"/>
              </a:defRPr>
            </a:lvl7pPr>
            <a:lvl8pPr marL="1371600" algn="ctr" rtl="0" eaLnBrk="0" fontAlgn="base" hangingPunct="0">
              <a:lnSpc>
                <a:spcPct val="85000"/>
              </a:lnSpc>
              <a:spcBef>
                <a:spcPct val="0"/>
              </a:spcBef>
              <a:spcAft>
                <a:spcPct val="0"/>
              </a:spcAft>
              <a:defRPr sz="3200" b="1">
                <a:solidFill>
                  <a:srgbClr val="00279F"/>
                </a:solidFill>
                <a:latin typeface="Arial" charset="0"/>
              </a:defRPr>
            </a:lvl8pPr>
            <a:lvl9pPr marL="1828800" algn="ctr" rtl="0" eaLnBrk="0" fontAlgn="base" hangingPunct="0">
              <a:lnSpc>
                <a:spcPct val="85000"/>
              </a:lnSpc>
              <a:spcBef>
                <a:spcPct val="0"/>
              </a:spcBef>
              <a:spcAft>
                <a:spcPct val="0"/>
              </a:spcAft>
              <a:defRPr sz="3200" b="1">
                <a:solidFill>
                  <a:srgbClr val="00279F"/>
                </a:solidFill>
                <a:latin typeface="Arial" charset="0"/>
              </a:defRPr>
            </a:lvl9pPr>
          </a:lstStyle>
          <a:p>
            <a:r>
              <a:rPr lang="en-US" dirty="0" smtClean="0">
                <a:solidFill>
                  <a:schemeClr val="bg1"/>
                </a:solidFill>
              </a:rPr>
              <a:t>Infrastructure </a:t>
            </a:r>
            <a:r>
              <a:rPr lang="en-US" dirty="0">
                <a:solidFill>
                  <a:schemeClr val="bg1"/>
                </a:solidFill>
              </a:rPr>
              <a:t>constraints</a:t>
            </a:r>
            <a:endParaRPr lang="en-US" dirty="0" smtClean="0">
              <a:solidFill>
                <a:schemeClr val="bg1"/>
              </a:solidFill>
            </a:endParaRPr>
          </a:p>
        </p:txBody>
      </p:sp>
      <p:sp>
        <p:nvSpPr>
          <p:cNvPr id="5" name="TextBox 6"/>
          <p:cNvSpPr txBox="1"/>
          <p:nvPr/>
        </p:nvSpPr>
        <p:spPr>
          <a:xfrm>
            <a:off x="449705" y="1029780"/>
            <a:ext cx="8142139" cy="5093702"/>
          </a:xfrm>
          <a:prstGeom prst="rect">
            <a:avLst/>
          </a:prstGeom>
          <a:noFill/>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marL="342900" indent="-342900">
              <a:spcAft>
                <a:spcPts val="600"/>
              </a:spcAft>
              <a:buFont typeface="Arial" panose="020B0604020202020204" pitchFamily="34" charset="0"/>
              <a:buChar char="•"/>
            </a:pPr>
            <a:r>
              <a:rPr lang="en-US" sz="1900" dirty="0" smtClean="0">
                <a:latin typeface="+mn-lt"/>
              </a:rPr>
              <a:t>Examples: </a:t>
            </a:r>
          </a:p>
          <a:p>
            <a:pPr marL="800100" lvl="1" indent="-342900">
              <a:spcAft>
                <a:spcPts val="600"/>
              </a:spcAft>
              <a:buFont typeface="Arial" panose="020B0604020202020204" pitchFamily="34" charset="0"/>
              <a:buChar char="•"/>
            </a:pPr>
            <a:r>
              <a:rPr lang="en-US" sz="1900" dirty="0" smtClean="0">
                <a:latin typeface="+mn-lt"/>
              </a:rPr>
              <a:t>Number of strands in cable (cabling machine)</a:t>
            </a:r>
          </a:p>
          <a:p>
            <a:pPr marL="800100" lvl="1" indent="-342900">
              <a:spcAft>
                <a:spcPts val="600"/>
              </a:spcAft>
              <a:buFont typeface="Arial" panose="020B0604020202020204" pitchFamily="34" charset="0"/>
              <a:buChar char="•"/>
            </a:pPr>
            <a:r>
              <a:rPr lang="en-US" sz="1900" dirty="0" smtClean="0">
                <a:latin typeface="+mn-lt"/>
              </a:rPr>
              <a:t>Coil length (coil winding, curing, reaction, potting infrastructure)</a:t>
            </a:r>
          </a:p>
          <a:p>
            <a:pPr marL="800100" lvl="1" indent="-342900">
              <a:spcAft>
                <a:spcPts val="600"/>
              </a:spcAft>
              <a:buFont typeface="Arial" panose="020B0604020202020204" pitchFamily="34" charset="0"/>
              <a:buChar char="•"/>
            </a:pPr>
            <a:r>
              <a:rPr lang="en-US" sz="1900" dirty="0">
                <a:latin typeface="+mn-lt"/>
              </a:rPr>
              <a:t>Cold mass diameter and length </a:t>
            </a:r>
            <a:r>
              <a:rPr lang="en-US" sz="1900" dirty="0" smtClean="0">
                <a:latin typeface="+mn-lt"/>
              </a:rPr>
              <a:t>(test </a:t>
            </a:r>
            <a:r>
              <a:rPr lang="en-US" sz="1900" dirty="0">
                <a:latin typeface="+mn-lt"/>
              </a:rPr>
              <a:t>dewar) </a:t>
            </a:r>
            <a:endParaRPr lang="en-US" sz="1900" dirty="0" smtClean="0">
              <a:latin typeface="+mn-lt"/>
            </a:endParaRPr>
          </a:p>
          <a:p>
            <a:pPr marL="342900" indent="-342900">
              <a:spcAft>
                <a:spcPts val="600"/>
              </a:spcAft>
              <a:buFont typeface="Arial" panose="020B0604020202020204" pitchFamily="34" charset="0"/>
              <a:buChar char="•"/>
            </a:pPr>
            <a:r>
              <a:rPr lang="en-US" sz="1900" dirty="0" smtClean="0">
                <a:latin typeface="+mn-lt"/>
              </a:rPr>
              <a:t>These constraints are </a:t>
            </a:r>
            <a:r>
              <a:rPr lang="en-US" sz="1900" dirty="0" smtClean="0">
                <a:solidFill>
                  <a:srgbClr val="0033CC"/>
                </a:solidFill>
                <a:latin typeface="+mn-lt"/>
              </a:rPr>
              <a:t>different </a:t>
            </a:r>
            <a:r>
              <a:rPr lang="en-US" sz="1900" dirty="0" smtClean="0">
                <a:solidFill>
                  <a:srgbClr val="0033CC"/>
                </a:solidFill>
                <a:latin typeface="+mn-lt"/>
              </a:rPr>
              <a:t>in nature with respect to the R&amp;D goals</a:t>
            </a:r>
          </a:p>
          <a:p>
            <a:pPr marL="800100" lvl="1" indent="-342900">
              <a:spcAft>
                <a:spcPts val="600"/>
              </a:spcAft>
              <a:buFont typeface="Arial" panose="020B0604020202020204" pitchFamily="34" charset="0"/>
              <a:buChar char="•"/>
            </a:pPr>
            <a:r>
              <a:rPr lang="en-US" sz="1900" dirty="0">
                <a:latin typeface="+mn-lt"/>
              </a:rPr>
              <a:t>P</a:t>
            </a:r>
            <a:r>
              <a:rPr lang="en-US" sz="1900" dirty="0" smtClean="0">
                <a:latin typeface="+mn-lt"/>
              </a:rPr>
              <a:t>ractical implications </a:t>
            </a:r>
            <a:r>
              <a:rPr lang="en-US" sz="1900" dirty="0" smtClean="0">
                <a:latin typeface="+mn-lt"/>
              </a:rPr>
              <a:t>potentially affecting </a:t>
            </a:r>
            <a:r>
              <a:rPr lang="en-US" sz="1900" dirty="0" smtClean="0">
                <a:latin typeface="+mn-lt"/>
              </a:rPr>
              <a:t>the </a:t>
            </a:r>
            <a:r>
              <a:rPr lang="en-US" sz="1900" dirty="0" smtClean="0">
                <a:latin typeface="+mn-lt"/>
              </a:rPr>
              <a:t>fabrication plan </a:t>
            </a:r>
          </a:p>
          <a:p>
            <a:pPr marL="800100" lvl="1" indent="-342900">
              <a:spcAft>
                <a:spcPts val="600"/>
              </a:spcAft>
              <a:buFont typeface="Arial" panose="020B0604020202020204" pitchFamily="34" charset="0"/>
              <a:buChar char="•"/>
            </a:pPr>
            <a:r>
              <a:rPr lang="en-US" sz="1900" dirty="0" smtClean="0">
                <a:latin typeface="+mn-lt"/>
              </a:rPr>
              <a:t>In some cases</a:t>
            </a:r>
            <a:r>
              <a:rPr lang="en-US" sz="1900" dirty="0" smtClean="0">
                <a:latin typeface="+mn-lt"/>
              </a:rPr>
              <a:t> workarounds may be possible to limit </a:t>
            </a:r>
            <a:r>
              <a:rPr lang="en-US" sz="1900" dirty="0" smtClean="0">
                <a:latin typeface="+mn-lt"/>
              </a:rPr>
              <a:t>additional costs or </a:t>
            </a:r>
            <a:r>
              <a:rPr lang="en-US" sz="1900" dirty="0">
                <a:latin typeface="+mn-lt"/>
              </a:rPr>
              <a:t>longer </a:t>
            </a:r>
            <a:r>
              <a:rPr lang="en-US" sz="1900" dirty="0" smtClean="0">
                <a:latin typeface="+mn-lt"/>
              </a:rPr>
              <a:t>schedule</a:t>
            </a:r>
            <a:endParaRPr lang="en-US" sz="1900" dirty="0" smtClean="0">
              <a:latin typeface="+mn-lt"/>
            </a:endParaRPr>
          </a:p>
          <a:p>
            <a:pPr marL="342900" indent="-342900">
              <a:spcAft>
                <a:spcPts val="600"/>
              </a:spcAft>
              <a:buFont typeface="Arial" panose="020B0604020202020204" pitchFamily="34" charset="0"/>
              <a:buChar char="•"/>
            </a:pPr>
            <a:r>
              <a:rPr lang="en-US" sz="1900" i="1" dirty="0" smtClean="0">
                <a:latin typeface="+mn-lt"/>
              </a:rPr>
              <a:t>Suggestion</a:t>
            </a:r>
            <a:r>
              <a:rPr lang="en-US" sz="1900" dirty="0" smtClean="0">
                <a:latin typeface="+mn-lt"/>
              </a:rPr>
              <a:t>: list practical constraints at each facility in a separate section, and request that </a:t>
            </a:r>
            <a:r>
              <a:rPr lang="en-US" sz="1900" dirty="0" smtClean="0">
                <a:solidFill>
                  <a:srgbClr val="0033CC"/>
                </a:solidFill>
                <a:latin typeface="+mn-lt"/>
              </a:rPr>
              <a:t>proposals include a fabrication and test plan </a:t>
            </a:r>
            <a:r>
              <a:rPr lang="en-US" sz="1900" dirty="0" smtClean="0">
                <a:latin typeface="+mn-lt"/>
              </a:rPr>
              <a:t>(and possible alternatives) compatible with existing infrastructure, both in terms of physical constraints and schedule/resource availability </a:t>
            </a:r>
          </a:p>
          <a:p>
            <a:pPr marL="342900" indent="-342900">
              <a:spcAft>
                <a:spcPts val="600"/>
              </a:spcAft>
              <a:buFont typeface="Arial" panose="020B0604020202020204" pitchFamily="34" charset="0"/>
              <a:buChar char="•"/>
            </a:pPr>
            <a:r>
              <a:rPr lang="en-US" sz="1900" dirty="0" smtClean="0">
                <a:latin typeface="+mn-lt"/>
              </a:rPr>
              <a:t>There is also a cost element to be considered, which drives toward the smallest size compatible with the stated objectives. This could be listed as an optimization goal.</a:t>
            </a:r>
          </a:p>
        </p:txBody>
      </p:sp>
    </p:spTree>
    <p:extLst>
      <p:ext uri="{BB962C8B-B14F-4D97-AF65-F5344CB8AC3E}">
        <p14:creationId xmlns:p14="http://schemas.microsoft.com/office/powerpoint/2010/main" val="493275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60E43B-7F43-FA45-AAB7-E054FD6CC4E3}" type="slidenum">
              <a:rPr lang="en-US" smtClean="0"/>
              <a:t>9</a:t>
            </a:fld>
            <a:endParaRPr lang="en-US" dirty="0"/>
          </a:p>
        </p:txBody>
      </p:sp>
      <p:sp>
        <p:nvSpPr>
          <p:cNvPr id="7" name="Rectangle 6"/>
          <p:cNvSpPr>
            <a:spLocks noGrp="1" noChangeArrowheads="1"/>
          </p:cNvSpPr>
          <p:nvPr/>
        </p:nvSpPr>
        <p:spPr bwMode="auto">
          <a:xfrm>
            <a:off x="2128603" y="179883"/>
            <a:ext cx="638581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mj-ea"/>
                <a:cs typeface="+mj-cs"/>
              </a:defRPr>
            </a:lvl1pPr>
            <a:lvl2pPr algn="ctr" rtl="0" eaLnBrk="0" fontAlgn="base" hangingPunct="0">
              <a:lnSpc>
                <a:spcPct val="85000"/>
              </a:lnSpc>
              <a:spcBef>
                <a:spcPct val="0"/>
              </a:spcBef>
              <a:spcAft>
                <a:spcPct val="0"/>
              </a:spcAft>
              <a:defRPr sz="3200" b="1">
                <a:solidFill>
                  <a:srgbClr val="00279F"/>
                </a:solidFill>
                <a:latin typeface="Arial" charset="0"/>
              </a:defRPr>
            </a:lvl2pPr>
            <a:lvl3pPr algn="ctr" rtl="0" eaLnBrk="0" fontAlgn="base" hangingPunct="0">
              <a:lnSpc>
                <a:spcPct val="85000"/>
              </a:lnSpc>
              <a:spcBef>
                <a:spcPct val="0"/>
              </a:spcBef>
              <a:spcAft>
                <a:spcPct val="0"/>
              </a:spcAft>
              <a:defRPr sz="3200" b="1">
                <a:solidFill>
                  <a:srgbClr val="00279F"/>
                </a:solidFill>
                <a:latin typeface="Arial" charset="0"/>
              </a:defRPr>
            </a:lvl3pPr>
            <a:lvl4pPr algn="ctr" rtl="0" eaLnBrk="0" fontAlgn="base" hangingPunct="0">
              <a:lnSpc>
                <a:spcPct val="85000"/>
              </a:lnSpc>
              <a:spcBef>
                <a:spcPct val="0"/>
              </a:spcBef>
              <a:spcAft>
                <a:spcPct val="0"/>
              </a:spcAft>
              <a:defRPr sz="3200" b="1">
                <a:solidFill>
                  <a:srgbClr val="00279F"/>
                </a:solidFill>
                <a:latin typeface="Arial" charset="0"/>
              </a:defRPr>
            </a:lvl4pPr>
            <a:lvl5pPr algn="ctr" rtl="0" eaLnBrk="0" fontAlgn="base" hangingPunct="0">
              <a:lnSpc>
                <a:spcPct val="85000"/>
              </a:lnSpc>
              <a:spcBef>
                <a:spcPct val="0"/>
              </a:spcBef>
              <a:spcAft>
                <a:spcPct val="0"/>
              </a:spcAft>
              <a:defRPr sz="3200" b="1">
                <a:solidFill>
                  <a:srgbClr val="00279F"/>
                </a:solidFill>
                <a:latin typeface="Arial" charset="0"/>
              </a:defRPr>
            </a:lvl5pPr>
            <a:lvl6pPr marL="457200" algn="ctr" rtl="0" eaLnBrk="0" fontAlgn="base" hangingPunct="0">
              <a:lnSpc>
                <a:spcPct val="85000"/>
              </a:lnSpc>
              <a:spcBef>
                <a:spcPct val="0"/>
              </a:spcBef>
              <a:spcAft>
                <a:spcPct val="0"/>
              </a:spcAft>
              <a:defRPr sz="3200" b="1">
                <a:solidFill>
                  <a:srgbClr val="00279F"/>
                </a:solidFill>
                <a:latin typeface="Arial" charset="0"/>
              </a:defRPr>
            </a:lvl6pPr>
            <a:lvl7pPr marL="914400" algn="ctr" rtl="0" eaLnBrk="0" fontAlgn="base" hangingPunct="0">
              <a:lnSpc>
                <a:spcPct val="85000"/>
              </a:lnSpc>
              <a:spcBef>
                <a:spcPct val="0"/>
              </a:spcBef>
              <a:spcAft>
                <a:spcPct val="0"/>
              </a:spcAft>
              <a:defRPr sz="3200" b="1">
                <a:solidFill>
                  <a:srgbClr val="00279F"/>
                </a:solidFill>
                <a:latin typeface="Arial" charset="0"/>
              </a:defRPr>
            </a:lvl7pPr>
            <a:lvl8pPr marL="1371600" algn="ctr" rtl="0" eaLnBrk="0" fontAlgn="base" hangingPunct="0">
              <a:lnSpc>
                <a:spcPct val="85000"/>
              </a:lnSpc>
              <a:spcBef>
                <a:spcPct val="0"/>
              </a:spcBef>
              <a:spcAft>
                <a:spcPct val="0"/>
              </a:spcAft>
              <a:defRPr sz="3200" b="1">
                <a:solidFill>
                  <a:srgbClr val="00279F"/>
                </a:solidFill>
                <a:latin typeface="Arial" charset="0"/>
              </a:defRPr>
            </a:lvl8pPr>
            <a:lvl9pPr marL="1828800" algn="ctr" rtl="0" eaLnBrk="0" fontAlgn="base" hangingPunct="0">
              <a:lnSpc>
                <a:spcPct val="85000"/>
              </a:lnSpc>
              <a:spcBef>
                <a:spcPct val="0"/>
              </a:spcBef>
              <a:spcAft>
                <a:spcPct val="0"/>
              </a:spcAft>
              <a:defRPr sz="3200" b="1">
                <a:solidFill>
                  <a:srgbClr val="00279F"/>
                </a:solidFill>
                <a:latin typeface="Arial" charset="0"/>
              </a:defRPr>
            </a:lvl9pPr>
          </a:lstStyle>
          <a:p>
            <a:r>
              <a:rPr lang="en-US" dirty="0" smtClean="0">
                <a:solidFill>
                  <a:schemeClr val="bg1"/>
                </a:solidFill>
              </a:rPr>
              <a:t>Field </a:t>
            </a:r>
            <a:r>
              <a:rPr lang="en-US" dirty="0">
                <a:solidFill>
                  <a:schemeClr val="bg1"/>
                </a:solidFill>
              </a:rPr>
              <a:t>Quality Targets (Geometrical)</a:t>
            </a:r>
            <a:endParaRPr lang="en-US" dirty="0" smtClean="0">
              <a:solidFill>
                <a:schemeClr val="bg1"/>
              </a:solidFill>
            </a:endParaRPr>
          </a:p>
        </p:txBody>
      </p:sp>
      <p:sp>
        <p:nvSpPr>
          <p:cNvPr id="6" name="TextBox 6"/>
          <p:cNvSpPr txBox="1"/>
          <p:nvPr/>
        </p:nvSpPr>
        <p:spPr>
          <a:xfrm>
            <a:off x="567144" y="1516957"/>
            <a:ext cx="8009709" cy="4124206"/>
          </a:xfrm>
          <a:prstGeom prst="rect">
            <a:avLst/>
          </a:prstGeom>
          <a:noFill/>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marL="342900" indent="-342900">
              <a:spcAft>
                <a:spcPts val="600"/>
              </a:spcAft>
              <a:buFont typeface="Arial" panose="020B0604020202020204" pitchFamily="34" charset="0"/>
              <a:buChar char="•"/>
            </a:pPr>
            <a:r>
              <a:rPr lang="en-US" sz="1900" dirty="0">
                <a:solidFill>
                  <a:srgbClr val="0033CC"/>
                </a:solidFill>
                <a:latin typeface="+mn-lt"/>
              </a:rPr>
              <a:t>D</a:t>
            </a:r>
            <a:r>
              <a:rPr lang="en-US" sz="1900" dirty="0" smtClean="0">
                <a:solidFill>
                  <a:srgbClr val="0033CC"/>
                </a:solidFill>
                <a:latin typeface="+mn-lt"/>
              </a:rPr>
              <a:t>esign targets and as-built targets should be treated separately</a:t>
            </a:r>
            <a:r>
              <a:rPr lang="en-US" sz="1900" dirty="0" smtClean="0">
                <a:latin typeface="+mn-lt"/>
              </a:rPr>
              <a:t>:</a:t>
            </a:r>
          </a:p>
          <a:p>
            <a:pPr marL="800100" lvl="1" indent="-342900">
              <a:spcAft>
                <a:spcPts val="600"/>
              </a:spcAft>
              <a:buFont typeface="Arial" panose="020B0604020202020204" pitchFamily="34" charset="0"/>
              <a:buChar char="•"/>
            </a:pPr>
            <a:r>
              <a:rPr lang="en-US" sz="1900" dirty="0" smtClean="0">
                <a:latin typeface="+mn-lt"/>
              </a:rPr>
              <a:t>For the </a:t>
            </a:r>
            <a:r>
              <a:rPr lang="en-US" sz="1900" dirty="0" smtClean="0">
                <a:latin typeface="+mn-lt"/>
              </a:rPr>
              <a:t>design geometric </a:t>
            </a:r>
            <a:r>
              <a:rPr lang="en-US" sz="1900" dirty="0" smtClean="0">
                <a:latin typeface="+mn-lt"/>
              </a:rPr>
              <a:t>and saturation harmonics, </a:t>
            </a:r>
            <a:r>
              <a:rPr lang="en-US" sz="1900" dirty="0" smtClean="0">
                <a:solidFill>
                  <a:srgbClr val="0033CC"/>
                </a:solidFill>
                <a:latin typeface="+mn-lt"/>
              </a:rPr>
              <a:t>&lt;1 unit @ 17 mm reference radius </a:t>
            </a:r>
            <a:r>
              <a:rPr lang="en-US" sz="1900" dirty="0" smtClean="0">
                <a:latin typeface="+mn-lt"/>
              </a:rPr>
              <a:t>should be a reasonable objective for 50 mm aperture</a:t>
            </a:r>
          </a:p>
          <a:p>
            <a:pPr marL="800100" lvl="1" indent="-342900">
              <a:spcAft>
                <a:spcPts val="600"/>
              </a:spcAft>
              <a:buFont typeface="Arial" panose="020B0604020202020204" pitchFamily="34" charset="0"/>
              <a:buChar char="•"/>
            </a:pPr>
            <a:r>
              <a:rPr lang="en-US" sz="1900" dirty="0">
                <a:latin typeface="+mn-lt"/>
              </a:rPr>
              <a:t>I</a:t>
            </a:r>
            <a:r>
              <a:rPr lang="en-US" sz="1900" dirty="0" smtClean="0">
                <a:latin typeface="+mn-lt"/>
              </a:rPr>
              <a:t>f </a:t>
            </a:r>
            <a:r>
              <a:rPr lang="en-US" sz="1900" dirty="0">
                <a:latin typeface="+mn-lt"/>
              </a:rPr>
              <a:t>some guidelines are formulated </a:t>
            </a:r>
            <a:r>
              <a:rPr lang="en-US" sz="1900" dirty="0">
                <a:solidFill>
                  <a:srgbClr val="0033CC"/>
                </a:solidFill>
                <a:latin typeface="+mn-lt"/>
              </a:rPr>
              <a:t>for the </a:t>
            </a:r>
            <a:r>
              <a:rPr lang="en-US" sz="1900" dirty="0" smtClean="0">
                <a:solidFill>
                  <a:srgbClr val="0033CC"/>
                </a:solidFill>
                <a:latin typeface="+mn-lt"/>
              </a:rPr>
              <a:t>as-built harmonics, </a:t>
            </a:r>
            <a:r>
              <a:rPr lang="en-US" sz="1900" dirty="0">
                <a:solidFill>
                  <a:srgbClr val="0033CC"/>
                </a:solidFill>
                <a:latin typeface="+mn-lt"/>
              </a:rPr>
              <a:t>it should be done with the usual approach </a:t>
            </a:r>
            <a:r>
              <a:rPr lang="en-US" sz="1900" dirty="0">
                <a:latin typeface="+mn-lt"/>
              </a:rPr>
              <a:t>(average, uncertainty on the average, random) and the values adjusted depending on </a:t>
            </a:r>
            <a:r>
              <a:rPr lang="en-US" sz="1900" dirty="0" smtClean="0">
                <a:latin typeface="+mn-lt"/>
              </a:rPr>
              <a:t>the specific </a:t>
            </a:r>
            <a:r>
              <a:rPr lang="en-US" sz="1900" dirty="0" smtClean="0">
                <a:latin typeface="+mn-lt"/>
              </a:rPr>
              <a:t>contribution, </a:t>
            </a:r>
            <a:r>
              <a:rPr lang="en-US" sz="1900" dirty="0" smtClean="0">
                <a:latin typeface="+mn-lt"/>
              </a:rPr>
              <a:t>and the </a:t>
            </a:r>
            <a:r>
              <a:rPr lang="en-US" sz="1900" dirty="0">
                <a:latin typeface="+mn-lt"/>
              </a:rPr>
              <a:t>harmonic order</a:t>
            </a:r>
          </a:p>
          <a:p>
            <a:pPr marL="800100" lvl="1" indent="-342900">
              <a:spcAft>
                <a:spcPts val="600"/>
              </a:spcAft>
              <a:buFont typeface="Arial" panose="020B0604020202020204" pitchFamily="34" charset="0"/>
              <a:buChar char="•"/>
            </a:pPr>
            <a:r>
              <a:rPr lang="en-US" sz="1900" dirty="0" smtClean="0">
                <a:latin typeface="+mn-lt"/>
              </a:rPr>
              <a:t>Since it is difficult to predict how a particular design will perform on as-built harmonics, without feedback from magnet fabrication and test, one could simply request to </a:t>
            </a:r>
            <a:r>
              <a:rPr lang="en-US" sz="1900" dirty="0" smtClean="0">
                <a:solidFill>
                  <a:srgbClr val="0033CC"/>
                </a:solidFill>
                <a:latin typeface="+mn-lt"/>
              </a:rPr>
              <a:t>explain which steps are being taken to ensure accurate positioning</a:t>
            </a:r>
            <a:r>
              <a:rPr lang="en-US" sz="1900" dirty="0" smtClean="0">
                <a:latin typeface="+mn-lt"/>
              </a:rPr>
              <a:t> through the various steps, and evaluate on a case by case basis</a:t>
            </a:r>
          </a:p>
        </p:txBody>
      </p:sp>
    </p:spTree>
    <p:extLst>
      <p:ext uri="{BB962C8B-B14F-4D97-AF65-F5344CB8AC3E}">
        <p14:creationId xmlns:p14="http://schemas.microsoft.com/office/powerpoint/2010/main" val="1780053516"/>
      </p:ext>
    </p:extLst>
  </p:cSld>
  <p:clrMapOvr>
    <a:masterClrMapping/>
  </p:clrMapOvr>
</p:sld>
</file>

<file path=ppt/theme/theme1.xml><?xml version="1.0" encoding="utf-8"?>
<a:theme xmlns:a="http://schemas.openxmlformats.org/drawingml/2006/main" name="ATAP No Footer">
  <a:themeElements>
    <a:clrScheme name="Custom 10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54906</TotalTime>
  <Words>1335</Words>
  <Application>Microsoft Office PowerPoint</Application>
  <PresentationFormat>On-screen Show (4:3)</PresentationFormat>
  <Paragraphs>84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ATAP No Footer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Lawrence Berkekley Nationl Lab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teid05</dc:creator>
  <cp:lastModifiedBy>S64GLS</cp:lastModifiedBy>
  <cp:revision>216</cp:revision>
  <dcterms:created xsi:type="dcterms:W3CDTF">2015-07-10T17:44:33Z</dcterms:created>
  <dcterms:modified xsi:type="dcterms:W3CDTF">2017-05-17T19:23:35Z</dcterms:modified>
</cp:coreProperties>
</file>