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86" r:id="rId6"/>
    <p:sldId id="262" r:id="rId7"/>
    <p:sldId id="263" r:id="rId8"/>
    <p:sldId id="264" r:id="rId9"/>
    <p:sldId id="285" r:id="rId10"/>
    <p:sldId id="265" r:id="rId11"/>
    <p:sldId id="266" r:id="rId12"/>
    <p:sldId id="267" r:id="rId13"/>
    <p:sldId id="268" r:id="rId14"/>
    <p:sldId id="283" r:id="rId15"/>
    <p:sldId id="269" r:id="rId16"/>
    <p:sldId id="270" r:id="rId17"/>
    <p:sldId id="336" r:id="rId18"/>
    <p:sldId id="271" r:id="rId19"/>
    <p:sldId id="272" r:id="rId20"/>
    <p:sldId id="273" r:id="rId21"/>
    <p:sldId id="261" r:id="rId22"/>
    <p:sldId id="284" r:id="rId23"/>
    <p:sldId id="274" r:id="rId24"/>
    <p:sldId id="280" r:id="rId25"/>
    <p:sldId id="338" r:id="rId26"/>
    <p:sldId id="339" r:id="rId27"/>
    <p:sldId id="331" r:id="rId28"/>
    <p:sldId id="300" r:id="rId29"/>
    <p:sldId id="340" r:id="rId30"/>
    <p:sldId id="341" r:id="rId31"/>
    <p:sldId id="278" r:id="rId32"/>
    <p:sldId id="279" r:id="rId33"/>
    <p:sldId id="342" r:id="rId34"/>
    <p:sldId id="343" r:id="rId35"/>
    <p:sldId id="344" r:id="rId36"/>
    <p:sldId id="345" r:id="rId37"/>
    <p:sldId id="281" r:id="rId38"/>
    <p:sldId id="346" r:id="rId39"/>
    <p:sldId id="347" r:id="rId40"/>
    <p:sldId id="348" r:id="rId41"/>
    <p:sldId id="349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3558" autoAdjust="0"/>
  </p:normalViewPr>
  <p:slideViewPr>
    <p:cSldViewPr snapToGrid="0" snapToObjects="1">
      <p:cViewPr varScale="1">
        <p:scale>
          <a:sx n="64" d="100"/>
          <a:sy n="64" d="100"/>
        </p:scale>
        <p:origin x="136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A7BA5-4399-5143-BDE2-3200F30D9204}" type="datetimeFigureOut">
              <a:rPr lang="en-US" smtClean="0"/>
              <a:t>4/19/2022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816DC-945F-9541-BBF3-2CDAE6103F9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74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check for sign</a:t>
            </a:r>
            <a:r>
              <a:rPr lang="en-US" baseline="0" dirty="0"/>
              <a:t> errors in the </a:t>
            </a:r>
            <a:r>
              <a:rPr lang="en-US" baseline="0" dirty="0" err="1"/>
              <a:t>poisson</a:t>
            </a:r>
            <a:r>
              <a:rPr lang="en-US" baseline="0" dirty="0"/>
              <a:t> ratios—apparently in the Mathcad file—try to find which one was the basis for these figures.</a:t>
            </a:r>
          </a:p>
          <a:p>
            <a:r>
              <a:rPr lang="en-US" baseline="0" dirty="0" err="1"/>
              <a:t>Eq</a:t>
            </a:r>
            <a:r>
              <a:rPr lang="en-US" baseline="0" dirty="0"/>
              <a:t> 5.2.2.1(x) in HDBK 17-3F indicates they are correct…  Verify in </a:t>
            </a:r>
            <a:r>
              <a:rPr lang="en-US" baseline="0" dirty="0" err="1"/>
              <a:t>Tsu</a:t>
            </a:r>
            <a:r>
              <a:rPr lang="en-US" baseline="0" dirty="0"/>
              <a:t> Micromechanics…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B286D-D129-EC45-85FB-760F9DF976A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7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here that ‘high curvature’, thick laminates, plate-bending,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B286D-D129-EC45-85FB-760F9DF976A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6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91A24-7B99-46A3-A464-BF680C1D629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3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CH" sz="1800"/>
          </a:p>
        </p:txBody>
      </p:sp>
      <p:sp>
        <p:nvSpPr>
          <p:cNvPr id="6" name="Rectangle 1031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fr-CH"/>
          </a:p>
        </p:txBody>
      </p:sp>
      <p:pic>
        <p:nvPicPr>
          <p:cNvPr id="7" name="Picture 7" descr="LBNL_Bann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8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573213"/>
            <a:ext cx="7781925" cy="43688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900"/>
              </a:spcBef>
              <a:buFont typeface="Arial"/>
              <a:buChar char="•"/>
              <a:defRPr/>
            </a:lvl2pPr>
            <a:lvl3pPr marL="458788" indent="-177800">
              <a:spcBef>
                <a:spcPts val="500"/>
              </a:spcBef>
              <a:defRPr/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/>
              <a:t>Eric Anderssen LBNL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B313-24CE-EA4D-825C-0606C45237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2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97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/>
              <a:t>Eric Anderssen, LBNL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5A988-913D-D848-BE1E-4DFB2134A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2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/>
              <a:t>Eric Anderssen, LBNL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3B0E7-DEF2-6C4B-9F36-2ED52D03A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6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Eric Anderssen, LBNL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621FA-6C11-AF43-B28F-56777309A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0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92138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Eric Anderssen, LBNL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DB70-0188-8F4E-ABD7-114FA11AF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4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Eric Anderssen, LBNL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DB70-0188-8F4E-ABD7-114FA11AF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5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Eric Anderssen, LBNL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F10B1-C6BD-EC4B-8C88-8AD43B55B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5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2625" y="260350"/>
            <a:ext cx="7781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6043613"/>
            <a:ext cx="9144000" cy="1587"/>
          </a:xfrm>
          <a:prstGeom prst="line">
            <a:avLst/>
          </a:prstGeom>
          <a:ln w="6350" cap="flat" cmpd="sng" algn="ctr">
            <a:solidFill>
              <a:schemeClr val="tx2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7" descr="LBNL_small_logo.psd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075" y="6242050"/>
            <a:ext cx="568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138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6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dirty="0"/>
              <a:t>Eric Anderssen, LBNL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6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6AC34C-5073-B949-8291-F9B317A21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1" r:id="rId2"/>
    <p:sldLayoutId id="2147483718" r:id="rId3"/>
    <p:sldLayoutId id="2147483712" r:id="rId4"/>
    <p:sldLayoutId id="2147483713" r:id="rId5"/>
    <p:sldLayoutId id="2147483714" r:id="rId6"/>
    <p:sldLayoutId id="2147483719" r:id="rId7"/>
    <p:sldLayoutId id="2147483715" r:id="rId8"/>
    <p:sldLayoutId id="2147483716" r:id="rId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23.jpeg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22.png"/><Relationship Id="rId16" Type="http://schemas.microsoft.com/office/2007/relationships/hdphoto" Target="../media/hdphoto7.wdp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microsoft.com/office/2007/relationships/hdphoto" Target="../media/hdphoto4.wdp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microsoft.com/office/2007/relationships/hdphoto" Target="../media/hdphoto6.wdp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49.jpeg"/><Relationship Id="rId4" Type="http://schemas.openxmlformats.org/officeDocument/2006/relationships/image" Target="../media/image46.jpeg"/><Relationship Id="rId9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4.wdp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Composite Material and Design I</a:t>
            </a:r>
            <a:br>
              <a:rPr lang="en-US" dirty="0"/>
            </a:br>
            <a:r>
              <a:rPr lang="en-US" dirty="0"/>
              <a:t>E Anderssen, G Vallone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D0A8-6630-4E75-9784-0414515532D1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1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3999" y="40386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9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500"/>
              </a:spcBef>
              <a:spcAft>
                <a:spcPct val="0"/>
              </a:spcAft>
              <a:buSzPct val="8500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Lucida Grande" charset="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charset="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r>
              <a:rPr lang="fr-CH" kern="0" dirty="0"/>
              <a:t>SMP Seminar </a:t>
            </a:r>
            <a:r>
              <a:rPr lang="fr-CH" kern="0" dirty="0" err="1"/>
              <a:t>Series</a:t>
            </a:r>
            <a:endParaRPr lang="fr-CH" kern="0" dirty="0"/>
          </a:p>
          <a:p>
            <a:r>
              <a:rPr lang="fr-CH" kern="0" dirty="0"/>
              <a:t>19-April 2022</a:t>
            </a:r>
          </a:p>
          <a:p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425397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Oriented Lamina Properties: Transform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694335"/>
              </p:ext>
            </p:extLst>
          </p:nvPr>
        </p:nvGraphicFramePr>
        <p:xfrm>
          <a:off x="6472989" y="1101157"/>
          <a:ext cx="2496553" cy="2712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4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5075">
                <a:tc>
                  <a:txBody>
                    <a:bodyPr/>
                    <a:lstStyle/>
                    <a:p>
                      <a:r>
                        <a:rPr lang="en-US" dirty="0"/>
                        <a:t>Theta</a:t>
                      </a:r>
                    </a:p>
                    <a:p>
                      <a:r>
                        <a:rPr lang="en-US" sz="1100" dirty="0"/>
                        <a:t>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Cos^4(Theta)</a:t>
                      </a:r>
                    </a:p>
                    <a:p>
                      <a:r>
                        <a:rPr lang="en-US" sz="1200" dirty="0"/>
                        <a:t>(Value)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0.063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0.000 (matrix)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10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" name="Picture 4" descr="http://www.efunda.com/formulae/solid_mechanics/composites/images/Lamina_ArbitraryDir_2D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62" y="992875"/>
            <a:ext cx="1914402" cy="119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180" y="1384804"/>
            <a:ext cx="2638425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54186" y="1657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[T]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09" y="2173240"/>
            <a:ext cx="30332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(Properties defined by [C] in fiber coordinates)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2538" y="2234022"/>
            <a:ext cx="1729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(Coordinate Transform Matrix)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472989" y="1792569"/>
            <a:ext cx="2496553" cy="99562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5669" y="246829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</a:rPr>
              <a:t>Sensitivity</a:t>
            </a:r>
          </a:p>
        </p:txBody>
      </p:sp>
      <p:cxnSp>
        <p:nvCxnSpPr>
          <p:cNvPr id="15" name="Straight Arrow Connector 14"/>
          <p:cNvCxnSpPr>
            <a:stCxn id="10" idx="3"/>
          </p:cNvCxnSpPr>
          <p:nvPr/>
        </p:nvCxnSpPr>
        <p:spPr bwMode="auto">
          <a:xfrm flipV="1">
            <a:off x="5669081" y="2155152"/>
            <a:ext cx="803908" cy="49781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472989" y="2788193"/>
            <a:ext cx="2496553" cy="661737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472988" y="3449931"/>
            <a:ext cx="2496553" cy="346778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1579" y="282978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</a:rPr>
              <a:t>Common Orientations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43979" y="3315425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</a:rPr>
              <a:t>Transverse Direction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931" y="2606796"/>
            <a:ext cx="29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[C</a:t>
            </a:r>
            <a:r>
              <a:rPr lang="en-US" sz="2400" baseline="-25000" dirty="0"/>
              <a:t>body</a:t>
            </a:r>
            <a:r>
              <a:rPr lang="en-US" sz="2400" dirty="0"/>
              <a:t>] = [T]</a:t>
            </a:r>
            <a:r>
              <a:rPr lang="en-US" sz="2400" baseline="30000" dirty="0"/>
              <a:t>-1</a:t>
            </a:r>
            <a:r>
              <a:rPr lang="en-US" sz="2400" dirty="0"/>
              <a:t>[C][T]</a:t>
            </a:r>
            <a:r>
              <a:rPr lang="en-US" sz="2400" baseline="30000" dirty="0"/>
              <a:t>T</a:t>
            </a:r>
            <a:r>
              <a:rPr lang="en-US" sz="2400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73969" y="1015472"/>
            <a:ext cx="2313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Primary Body Direction (X)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2116364" y="1323249"/>
            <a:ext cx="464410" cy="4694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01962" y="3199120"/>
            <a:ext cx="378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[T]</a:t>
            </a:r>
            <a:r>
              <a:rPr lang="en-US" sz="1200" baseline="30000" dirty="0"/>
              <a:t>T</a:t>
            </a:r>
            <a:r>
              <a:rPr lang="en-US" sz="1200" dirty="0"/>
              <a:t> (transpose) works out due to definition of [C] and mapping to ‘engineering strain’ via [R] factor 2</a:t>
            </a:r>
          </a:p>
          <a:p>
            <a:r>
              <a:rPr lang="en-US" sz="1200" dirty="0"/>
              <a:t>In G</a:t>
            </a:r>
            <a:r>
              <a:rPr lang="en-US" sz="1200" baseline="-25000" dirty="0"/>
              <a:t>12</a:t>
            </a:r>
            <a:r>
              <a:rPr lang="en-US" sz="1200" dirty="0"/>
              <a:t> term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209725" y="3970422"/>
            <a:ext cx="8699383" cy="250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99"/>
                </a:solidFill>
                <a:latin typeface="Eras Demi ITC"/>
                <a:ea typeface="+mn-ea"/>
                <a:cs typeface="Eras Demi IT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000099"/>
                </a:solidFill>
                <a:latin typeface="Eras Demi ITC"/>
                <a:cs typeface="Eras Demi IT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Eras Demi ITC"/>
                <a:cs typeface="Eras Demi IT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99"/>
                </a:solidFill>
                <a:latin typeface="Eras Demi ITC"/>
                <a:cs typeface="Eras Demi IT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Eras Demi ITC"/>
                <a:cs typeface="Eras Demi ITC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+mn-lt"/>
              </a:defRPr>
            </a:lvl9pPr>
          </a:lstStyle>
          <a:p>
            <a:pPr defTabSz="914400"/>
            <a:r>
              <a:rPr lang="en-US" kern="0" dirty="0"/>
              <a:t>Transform to ‘Body Coordinates’ (X, Y) is ~ Cos</a:t>
            </a:r>
            <a:r>
              <a:rPr lang="en-US" kern="0" baseline="30000" dirty="0"/>
              <a:t>4</a:t>
            </a:r>
            <a:r>
              <a:rPr lang="en-US" kern="0" dirty="0"/>
              <a:t>(</a:t>
            </a:r>
            <a:r>
              <a:rPr lang="en-US" b="1" kern="0" dirty="0">
                <a:latin typeface="Symbol" panose="05050102010706020507" pitchFamily="18" charset="2"/>
              </a:rPr>
              <a:t>q</a:t>
            </a:r>
            <a:r>
              <a:rPr lang="en-US" kern="0" dirty="0"/>
              <a:t>)</a:t>
            </a:r>
          </a:p>
          <a:p>
            <a:pPr defTabSz="914400"/>
            <a:r>
              <a:rPr lang="en-US" kern="0" dirty="0"/>
              <a:t>X is primary direction, Y is transverse</a:t>
            </a:r>
          </a:p>
          <a:p>
            <a:pPr defTabSz="914400"/>
            <a:r>
              <a:rPr lang="en-US" kern="0" dirty="0"/>
              <a:t>Body Coordinates are aligned with physical structure, convention is </a:t>
            </a:r>
            <a:r>
              <a:rPr lang="en-US" b="1" kern="0" dirty="0">
                <a:latin typeface="Symbol" panose="05050102010706020507" pitchFamily="18" charset="2"/>
              </a:rPr>
              <a:t>q</a:t>
            </a:r>
            <a:r>
              <a:rPr lang="en-US" kern="0" dirty="0"/>
              <a:t> = 0 is aligned with X</a:t>
            </a:r>
          </a:p>
          <a:p>
            <a:pPr defTabSz="914400"/>
            <a:r>
              <a:rPr lang="en-US" kern="0" dirty="0"/>
              <a:t>Sensitivity shows accuracy required during lamination and/or design</a:t>
            </a:r>
          </a:p>
        </p:txBody>
      </p:sp>
    </p:spTree>
    <p:extLst>
      <p:ext uri="{BB962C8B-B14F-4D97-AF65-F5344CB8AC3E}">
        <p14:creationId xmlns:p14="http://schemas.microsoft.com/office/powerpoint/2010/main" val="387854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Properties dependent on orientation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86774"/>
            <a:ext cx="9085277" cy="2190226"/>
          </a:xfrm>
        </p:spPr>
        <p:txBody>
          <a:bodyPr/>
          <a:lstStyle/>
          <a:p>
            <a:r>
              <a:rPr lang="en-US" sz="2000" dirty="0"/>
              <a:t>Flat plates and Cylinders are simple—body and fiber coordinates retain a unique mapping throughout the structure</a:t>
            </a:r>
          </a:p>
          <a:p>
            <a:r>
              <a:rPr lang="en-US" sz="2000" dirty="0"/>
              <a:t>Transition elements: flanges or other non-planar structures are more complicated—fiber orientation thru volume needs to be accounted for</a:t>
            </a:r>
          </a:p>
          <a:p>
            <a:r>
              <a:rPr lang="en-US" sz="2000" dirty="0"/>
              <a:t>“Laminate” properties are an average over multiple layers</a:t>
            </a:r>
          </a:p>
          <a:p>
            <a:r>
              <a:rPr lang="en-US" sz="2000" dirty="0"/>
              <a:t>This can be done by hand calculation but software exists to aid in this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11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" name="Picture 4" descr="C:\Users\ecanderssen\Desktop\New folder\2011-05-02_13-39-09_644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59" y="1012965"/>
            <a:ext cx="4808990" cy="327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731168" y="3146258"/>
            <a:ext cx="751974" cy="90236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483142" y="3146258"/>
            <a:ext cx="42111" cy="11405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Arc 12"/>
          <p:cNvSpPr/>
          <p:nvPr/>
        </p:nvSpPr>
        <p:spPr bwMode="auto">
          <a:xfrm rot="9399523">
            <a:off x="3206415" y="3188348"/>
            <a:ext cx="463216" cy="330868"/>
          </a:xfrm>
          <a:prstGeom prst="arc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6591" y="390425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45deg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3194385" y="3146258"/>
            <a:ext cx="288757" cy="8301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3200401" y="3970898"/>
            <a:ext cx="834188" cy="1579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497356" y="3657347"/>
            <a:ext cx="906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Cloth </a:t>
            </a:r>
          </a:p>
          <a:p>
            <a:r>
              <a:rPr lang="en-US" sz="1100" dirty="0"/>
              <a:t>Orientation</a:t>
            </a:r>
          </a:p>
        </p:txBody>
      </p:sp>
      <p:cxnSp>
        <p:nvCxnSpPr>
          <p:cNvPr id="23" name="Straight Arrow Connector 22"/>
          <p:cNvCxnSpPr>
            <a:stCxn id="14" idx="0"/>
          </p:cNvCxnSpPr>
          <p:nvPr/>
        </p:nvCxnSpPr>
        <p:spPr bwMode="auto">
          <a:xfrm flipV="1">
            <a:off x="3109525" y="3513222"/>
            <a:ext cx="157049" cy="3910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38" name="Group 37"/>
          <p:cNvGrpSpPr/>
          <p:nvPr/>
        </p:nvGrpSpPr>
        <p:grpSpPr>
          <a:xfrm>
            <a:off x="5440756" y="200174"/>
            <a:ext cx="3278686" cy="3379179"/>
            <a:chOff x="5456752" y="749657"/>
            <a:chExt cx="3278686" cy="3379179"/>
          </a:xfrm>
        </p:grpSpPr>
        <p:sp>
          <p:nvSpPr>
            <p:cNvPr id="24" name="Block Arc 23"/>
            <p:cNvSpPr/>
            <p:nvPr/>
          </p:nvSpPr>
          <p:spPr bwMode="auto">
            <a:xfrm rot="10800000">
              <a:off x="5456752" y="749657"/>
              <a:ext cx="3230047" cy="3221241"/>
            </a:xfrm>
            <a:prstGeom prst="blockArc">
              <a:avLst>
                <a:gd name="adj1" fmla="val 14205963"/>
                <a:gd name="adj2" fmla="val 18051486"/>
                <a:gd name="adj3" fmla="val 27284"/>
              </a:avLst>
            </a:prstGeom>
            <a:pattFill prst="smGrid">
              <a:fgClr>
                <a:schemeClr val="tx1"/>
              </a:fgClr>
              <a:bgClr>
                <a:schemeClr val="bg1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297832" y="2203705"/>
              <a:ext cx="2437606" cy="1925131"/>
              <a:chOff x="6297832" y="2203705"/>
              <a:chExt cx="2437606" cy="1925131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 flipV="1">
                <a:off x="6689558" y="2360277"/>
                <a:ext cx="382217" cy="62355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7071775" y="2360277"/>
                <a:ext cx="0" cy="74984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6880666" y="2881563"/>
                <a:ext cx="410471" cy="1247273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 rot="1692400">
                <a:off x="6297832" y="2740099"/>
                <a:ext cx="410471" cy="1247273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  <p:sp>
            <p:nvSpPr>
              <p:cNvPr id="31" name="Arc 30"/>
              <p:cNvSpPr/>
              <p:nvPr/>
            </p:nvSpPr>
            <p:spPr bwMode="auto">
              <a:xfrm rot="8646486">
                <a:off x="6835285" y="2444784"/>
                <a:ext cx="299611" cy="330868"/>
              </a:xfrm>
              <a:prstGeom prst="arc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96610" y="2203705"/>
                <a:ext cx="13388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Full Properties</a:t>
                </a:r>
              </a:p>
            </p:txBody>
          </p:sp>
          <p:cxnSp>
            <p:nvCxnSpPr>
              <p:cNvPr id="34" name="Straight Arrow Connector 33"/>
              <p:cNvCxnSpPr>
                <a:endCxn id="29" idx="7"/>
              </p:cNvCxnSpPr>
              <p:nvPr/>
            </p:nvCxnSpPr>
            <p:spPr bwMode="auto">
              <a:xfrm flipH="1">
                <a:off x="7231025" y="2573037"/>
                <a:ext cx="541375" cy="49118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sp>
            <p:nvSpPr>
              <p:cNvPr id="35" name="TextBox 34"/>
              <p:cNvSpPr txBox="1"/>
              <p:nvPr/>
            </p:nvSpPr>
            <p:spPr>
              <a:xfrm>
                <a:off x="7011615" y="2603117"/>
                <a:ext cx="5357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22.5</a:t>
                </a:r>
                <a:r>
                  <a:rPr lang="en-US" sz="1200" baseline="30000" dirty="0"/>
                  <a:t>◦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5280427" y="1178491"/>
            <a:ext cx="2486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Cos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(22.5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◦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 ~ 73% properties</a:t>
            </a:r>
          </a:p>
        </p:txBody>
      </p:sp>
      <p:cxnSp>
        <p:nvCxnSpPr>
          <p:cNvPr id="40" name="Straight Arrow Connector 39"/>
          <p:cNvCxnSpPr>
            <a:stCxn id="39" idx="2"/>
            <a:endCxn id="30" idx="1"/>
          </p:cNvCxnSpPr>
          <p:nvPr/>
        </p:nvCxnSpPr>
        <p:spPr bwMode="auto">
          <a:xfrm>
            <a:off x="6523716" y="1486268"/>
            <a:ext cx="43895" cy="87078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035216" y="3642646"/>
            <a:ext cx="4050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analysis coordinate systems are important for material definition in ANSYS (FEM)</a:t>
            </a:r>
          </a:p>
        </p:txBody>
      </p:sp>
    </p:spTree>
    <p:extLst>
      <p:ext uri="{BB962C8B-B14F-4D97-AF65-F5344CB8AC3E}">
        <p14:creationId xmlns:p14="http://schemas.microsoft.com/office/powerpoint/2010/main" val="4100995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Laminate Properties: Multiple Lamina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0998" y="1169609"/>
            <a:ext cx="4723002" cy="5307391"/>
          </a:xfrm>
        </p:spPr>
        <p:txBody>
          <a:bodyPr/>
          <a:lstStyle/>
          <a:p>
            <a:r>
              <a:rPr lang="en-US" sz="1800" dirty="0"/>
              <a:t>Laminate nomenclature describes orientations of layers</a:t>
            </a:r>
          </a:p>
          <a:p>
            <a:r>
              <a:rPr lang="en-US" sz="1800" dirty="0"/>
              <a:t>Generally assumes all layers are the same material</a:t>
            </a:r>
          </a:p>
          <a:p>
            <a:r>
              <a:rPr lang="en-US" sz="1800" dirty="0"/>
              <a:t>Shorthand is not applicable for ‘hybrid’ materials e.g. materials with  different fiber/thickness</a:t>
            </a:r>
          </a:p>
          <a:p>
            <a:r>
              <a:rPr lang="en-US" sz="1800" dirty="0"/>
              <a:t>Later analysis assumes common material per layer/ply—generalization to hybrid materials is straightforward…</a:t>
            </a:r>
          </a:p>
          <a:p>
            <a:r>
              <a:rPr lang="en-US" sz="1800" dirty="0"/>
              <a:t>Sum of stiffness contributions of each layer: [A] matrix divided by thickness is the Modulus of the laminate</a:t>
            </a:r>
          </a:p>
          <a:p>
            <a:r>
              <a:rPr lang="en-US" sz="1800" dirty="0"/>
              <a:t>This is good for preliminary design</a:t>
            </a:r>
          </a:p>
        </p:txBody>
      </p:sp>
      <p:pic>
        <p:nvPicPr>
          <p:cNvPr id="4098" name="Picture 2" descr="comp_nomencl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0" y="1169609"/>
            <a:ext cx="42862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450" y="3934807"/>
            <a:ext cx="3344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http://www.quartus.com/resources/white-papers/composites-101/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112" y="4150251"/>
            <a:ext cx="4362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 above laminate is QIBS </a:t>
            </a:r>
          </a:p>
          <a:p>
            <a:r>
              <a:rPr lang="en-US" sz="1800" dirty="0"/>
              <a:t>“Quasi-Isotropic Balanced Symmetric”</a:t>
            </a:r>
          </a:p>
          <a:p>
            <a:r>
              <a:rPr lang="en-US" sz="1800" dirty="0"/>
              <a:t>‘Quasi-Isotropic’ modulus in plane</a:t>
            </a:r>
          </a:p>
          <a:p>
            <a:r>
              <a:rPr lang="en-US" sz="1800" dirty="0"/>
              <a:t>‘Balanced’ about the mid-plane by area</a:t>
            </a:r>
          </a:p>
          <a:p>
            <a:r>
              <a:rPr lang="en-US" sz="1800" dirty="0"/>
              <a:t>‘Symmetric’ matched orientations about mid-plane</a:t>
            </a:r>
          </a:p>
          <a:p>
            <a:r>
              <a:rPr lang="en-US" sz="1800" dirty="0"/>
              <a:t>[0,60,-60]</a:t>
            </a:r>
            <a:r>
              <a:rPr lang="en-US" sz="1800" baseline="-25000" dirty="0"/>
              <a:t>s</a:t>
            </a:r>
            <a:r>
              <a:rPr lang="en-US" sz="1800" dirty="0"/>
              <a:t>  and [0,90]</a:t>
            </a:r>
            <a:r>
              <a:rPr lang="en-US" sz="1800" baseline="-25000" dirty="0"/>
              <a:t>s</a:t>
            </a:r>
            <a:r>
              <a:rPr lang="en-US" sz="1800" dirty="0"/>
              <a:t> are also QIBS</a:t>
            </a:r>
          </a:p>
          <a:p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12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1236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Composite Beam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1" y="4269494"/>
            <a:ext cx="9009775" cy="2081169"/>
          </a:xfrm>
        </p:spPr>
        <p:txBody>
          <a:bodyPr/>
          <a:lstStyle/>
          <a:p>
            <a:r>
              <a:rPr lang="en-US" sz="1800" dirty="0"/>
              <a:t>Composite Beam Theory is a method for adding various sections to calculate bending stiffness (weighted by offset from ‘neutral axis’)</a:t>
            </a:r>
          </a:p>
          <a:p>
            <a:r>
              <a:rPr lang="en-US" sz="1800" dirty="0"/>
              <a:t>Sectional inertia is also weighted by the stiffness of each section e.g. an Aluminum A</a:t>
            </a:r>
            <a:r>
              <a:rPr lang="en-US" sz="1800" baseline="-25000" dirty="0"/>
              <a:t>1</a:t>
            </a:r>
            <a:r>
              <a:rPr lang="en-US" sz="1800" dirty="0"/>
              <a:t> versus a Steel A</a:t>
            </a:r>
            <a:r>
              <a:rPr lang="en-US" sz="1800" baseline="-25000" dirty="0"/>
              <a:t>2</a:t>
            </a:r>
            <a:r>
              <a:rPr lang="en-US" sz="1800" dirty="0"/>
              <a:t> in the example above</a:t>
            </a:r>
          </a:p>
          <a:p>
            <a:r>
              <a:rPr lang="en-US" sz="1800" dirty="0"/>
              <a:t>LPT is an identical formality—it simply sums smaller elements to arrive at similar section properties for tension, shear, and bending.</a:t>
            </a:r>
          </a:p>
          <a:p>
            <a:r>
              <a:rPr lang="en-US" sz="1800" dirty="0"/>
              <a:t>The matrix formalism of LPT is simply an accounting mechanism…</a:t>
            </a:r>
          </a:p>
        </p:txBody>
      </p:sp>
      <p:pic>
        <p:nvPicPr>
          <p:cNvPr id="6146" name="Picture 2" descr="http://upload.wikimedia.org/wikipedia/commons/thumb/0/04/SandwichBendInit.svg/972px-SandwichBendIni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70" y="1024812"/>
            <a:ext cx="4940938" cy="31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0361" y="2659310"/>
            <a:ext cx="1954381" cy="646331"/>
          </a:xfrm>
          <a:prstGeom prst="rect">
            <a:avLst/>
          </a:prstGeom>
          <a:solidFill>
            <a:srgbClr val="FF9966">
              <a:alpha val="43137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Transfer Shear</a:t>
            </a:r>
          </a:p>
          <a:p>
            <a:r>
              <a:rPr lang="en-US" sz="1800" dirty="0"/>
              <a:t>Between Facings</a:t>
            </a:r>
          </a:p>
        </p:txBody>
      </p:sp>
      <p:pic>
        <p:nvPicPr>
          <p:cNvPr id="6148" name="Picture 4" descr="\includegraphics[width=5.0in]{figure-13.12.eps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9971" y="2030325"/>
            <a:ext cx="3236238" cy="162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13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9249" y="1126777"/>
            <a:ext cx="3121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Tensile Properties of Facings</a:t>
            </a:r>
          </a:p>
          <a:p>
            <a:r>
              <a:rPr lang="en-US" dirty="0"/>
              <a:t>Dominates performance</a:t>
            </a:r>
          </a:p>
        </p:txBody>
      </p:sp>
    </p:spTree>
    <p:extLst>
      <p:ext uri="{BB962C8B-B14F-4D97-AF65-F5344CB8AC3E}">
        <p14:creationId xmlns:p14="http://schemas.microsoft.com/office/powerpoint/2010/main" val="117790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E. Anderssen LBNL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Stacking Sequence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3276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dirty="0"/>
              <a:t>A Symmetric Laminate is symmetric </a:t>
            </a:r>
            <a:r>
              <a:rPr lang="en-US" altLang="en-US" sz="1800" dirty="0" err="1"/>
              <a:t>wrt</a:t>
            </a:r>
            <a:r>
              <a:rPr lang="en-US" altLang="en-US" sz="1800" dirty="0"/>
              <a:t> to ply orientation above and below the laminate mid-plane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Example [0,+30,+30,0] sometimes written (0,+30)</a:t>
            </a:r>
            <a:r>
              <a:rPr lang="en-US" altLang="en-US" sz="1600" baseline="-25000" dirty="0"/>
              <a:t>s</a:t>
            </a:r>
            <a:r>
              <a:rPr lang="en-US" altLang="en-US" sz="1600" dirty="0"/>
              <a:t> is symmetric but not balanced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Balanced laminate is one where for every +</a:t>
            </a:r>
            <a:r>
              <a:rPr lang="en-US" altLang="en-US" sz="1800" dirty="0">
                <a:latin typeface="Symbol" panose="05050102010706020507" pitchFamily="18" charset="2"/>
              </a:rPr>
              <a:t>q</a:t>
            </a:r>
            <a:r>
              <a:rPr lang="en-US" altLang="en-US" sz="1800" dirty="0"/>
              <a:t> there is also a –</a:t>
            </a:r>
            <a:r>
              <a:rPr lang="en-US" altLang="en-US" sz="1800" dirty="0">
                <a:latin typeface="Symbol" panose="05050102010706020507" pitchFamily="18" charset="2"/>
              </a:rPr>
              <a:t>q</a:t>
            </a:r>
            <a:r>
              <a:rPr lang="en-US" altLang="en-US" sz="1800" dirty="0"/>
              <a:t> lamina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Example [0, +30, -30, -30, +30, 0] or [0, +30, -30]</a:t>
            </a:r>
            <a:r>
              <a:rPr lang="en-US" altLang="en-US" sz="1600" baseline="-25000" dirty="0"/>
              <a:t>s</a:t>
            </a:r>
            <a:r>
              <a:rPr lang="en-US" altLang="en-US" sz="1600" dirty="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For a symmetric laminate, [B] = 0 always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For Balanced laminates, A</a:t>
            </a:r>
            <a:r>
              <a:rPr lang="en-US" altLang="en-US" sz="1800" baseline="-25000" dirty="0"/>
              <a:t>16</a:t>
            </a:r>
            <a:r>
              <a:rPr lang="en-US" altLang="en-US" sz="1800" dirty="0"/>
              <a:t> = A</a:t>
            </a:r>
            <a:r>
              <a:rPr lang="en-US" altLang="en-US" sz="1800" baseline="-25000" dirty="0"/>
              <a:t>26</a:t>
            </a:r>
            <a:r>
              <a:rPr lang="en-US" altLang="en-US" sz="1800" dirty="0"/>
              <a:t> = 0 i.e. no shear extension coupling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Stacking sequence does not affect [A] matrix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Both Laminates above have same Tensile properties—same [A] matrix</a:t>
            </a:r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990600" y="1524000"/>
            <a:ext cx="1295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400"/>
              <a:t>0</a:t>
            </a: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990600" y="1752600"/>
            <a:ext cx="12954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400"/>
              <a:t>90</a:t>
            </a: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990600" y="1981200"/>
            <a:ext cx="12954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400"/>
              <a:t>90</a:t>
            </a:r>
          </a:p>
        </p:txBody>
      </p:sp>
      <p:sp>
        <p:nvSpPr>
          <p:cNvPr id="155655" name="Rectangle 7"/>
          <p:cNvSpPr>
            <a:spLocks noChangeArrowheads="1"/>
          </p:cNvSpPr>
          <p:nvPr/>
        </p:nvSpPr>
        <p:spPr bwMode="auto">
          <a:xfrm>
            <a:off x="990600" y="2209800"/>
            <a:ext cx="1295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400"/>
              <a:t>0</a:t>
            </a:r>
          </a:p>
        </p:txBody>
      </p:sp>
      <p:sp>
        <p:nvSpPr>
          <p:cNvPr id="155656" name="Rectangle 8"/>
          <p:cNvSpPr>
            <a:spLocks noChangeArrowheads="1"/>
          </p:cNvSpPr>
          <p:nvPr/>
        </p:nvSpPr>
        <p:spPr bwMode="auto">
          <a:xfrm>
            <a:off x="5181600" y="1752600"/>
            <a:ext cx="1295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400"/>
              <a:t>0</a:t>
            </a:r>
          </a:p>
        </p:txBody>
      </p:sp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5181600" y="1524000"/>
            <a:ext cx="12954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400"/>
              <a:t>90</a:t>
            </a:r>
          </a:p>
        </p:txBody>
      </p:sp>
      <p:sp>
        <p:nvSpPr>
          <p:cNvPr id="155658" name="Rectangle 10"/>
          <p:cNvSpPr>
            <a:spLocks noChangeArrowheads="1"/>
          </p:cNvSpPr>
          <p:nvPr/>
        </p:nvSpPr>
        <p:spPr bwMode="auto">
          <a:xfrm>
            <a:off x="5181600" y="2209800"/>
            <a:ext cx="12954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400"/>
              <a:t>90</a:t>
            </a:r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5181600" y="1981200"/>
            <a:ext cx="1295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400"/>
              <a:t>0</a:t>
            </a:r>
          </a:p>
        </p:txBody>
      </p:sp>
      <p:sp>
        <p:nvSpPr>
          <p:cNvPr id="155660" name="Line 12"/>
          <p:cNvSpPr>
            <a:spLocks noChangeShapeType="1"/>
          </p:cNvSpPr>
          <p:nvPr/>
        </p:nvSpPr>
        <p:spPr bwMode="auto">
          <a:xfrm flipV="1">
            <a:off x="2819400" y="1524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1" name="Line 13"/>
          <p:cNvSpPr>
            <a:spLocks noChangeShapeType="1"/>
          </p:cNvSpPr>
          <p:nvPr/>
        </p:nvSpPr>
        <p:spPr bwMode="auto">
          <a:xfrm>
            <a:off x="2819400" y="1524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2" name="Line 14"/>
          <p:cNvSpPr>
            <a:spLocks noChangeShapeType="1"/>
          </p:cNvSpPr>
          <p:nvPr/>
        </p:nvSpPr>
        <p:spPr bwMode="auto">
          <a:xfrm>
            <a:off x="3810000" y="1524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3" name="Line 15"/>
          <p:cNvSpPr>
            <a:spLocks noChangeShapeType="1"/>
          </p:cNvSpPr>
          <p:nvPr/>
        </p:nvSpPr>
        <p:spPr bwMode="auto">
          <a:xfrm flipH="1">
            <a:off x="3429000" y="1752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4" name="Line 16"/>
          <p:cNvSpPr>
            <a:spLocks noChangeShapeType="1"/>
          </p:cNvSpPr>
          <p:nvPr/>
        </p:nvSpPr>
        <p:spPr bwMode="auto">
          <a:xfrm>
            <a:off x="3429000" y="175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5" name="Line 17"/>
          <p:cNvSpPr>
            <a:spLocks noChangeShapeType="1"/>
          </p:cNvSpPr>
          <p:nvPr/>
        </p:nvSpPr>
        <p:spPr bwMode="auto">
          <a:xfrm>
            <a:off x="3429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6" name="Line 18"/>
          <p:cNvSpPr>
            <a:spLocks noChangeShapeType="1"/>
          </p:cNvSpPr>
          <p:nvPr/>
        </p:nvSpPr>
        <p:spPr bwMode="auto">
          <a:xfrm>
            <a:off x="3810000" y="2209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7" name="Line 19"/>
          <p:cNvSpPr>
            <a:spLocks noChangeShapeType="1"/>
          </p:cNvSpPr>
          <p:nvPr/>
        </p:nvSpPr>
        <p:spPr bwMode="auto">
          <a:xfrm flipH="1">
            <a:off x="2819400" y="2438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8" name="Line 20"/>
          <p:cNvSpPr>
            <a:spLocks noChangeShapeType="1"/>
          </p:cNvSpPr>
          <p:nvPr/>
        </p:nvSpPr>
        <p:spPr bwMode="auto">
          <a:xfrm flipV="1">
            <a:off x="2819400" y="2209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9" name="Line 21"/>
          <p:cNvSpPr>
            <a:spLocks noChangeShapeType="1"/>
          </p:cNvSpPr>
          <p:nvPr/>
        </p:nvSpPr>
        <p:spPr bwMode="auto">
          <a:xfrm>
            <a:off x="28194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0" name="Line 22"/>
          <p:cNvSpPr>
            <a:spLocks noChangeShapeType="1"/>
          </p:cNvSpPr>
          <p:nvPr/>
        </p:nvSpPr>
        <p:spPr bwMode="auto">
          <a:xfrm flipV="1">
            <a:off x="3200400" y="175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1" name="Line 23"/>
          <p:cNvSpPr>
            <a:spLocks noChangeShapeType="1"/>
          </p:cNvSpPr>
          <p:nvPr/>
        </p:nvSpPr>
        <p:spPr bwMode="auto">
          <a:xfrm flipH="1">
            <a:off x="2819400" y="1752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3" name="Line 25"/>
          <p:cNvSpPr>
            <a:spLocks noChangeShapeType="1"/>
          </p:cNvSpPr>
          <p:nvPr/>
        </p:nvSpPr>
        <p:spPr bwMode="auto">
          <a:xfrm>
            <a:off x="1066800" y="1727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4" name="Line 26"/>
          <p:cNvSpPr>
            <a:spLocks noChangeShapeType="1"/>
          </p:cNvSpPr>
          <p:nvPr/>
        </p:nvSpPr>
        <p:spPr bwMode="auto">
          <a:xfrm>
            <a:off x="1066800" y="2413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5" name="AutoShape 27"/>
          <p:cNvSpPr>
            <a:spLocks noChangeArrowheads="1"/>
          </p:cNvSpPr>
          <p:nvPr/>
        </p:nvSpPr>
        <p:spPr bwMode="auto">
          <a:xfrm>
            <a:off x="990600" y="990600"/>
            <a:ext cx="1219200" cy="457200"/>
          </a:xfrm>
          <a:custGeom>
            <a:avLst/>
            <a:gdLst>
              <a:gd name="G0" fmla="+- 0 0 0"/>
              <a:gd name="G1" fmla="+- 10014023 0 0"/>
              <a:gd name="G2" fmla="+- 0 0 10014023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10014023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0014023"/>
              <a:gd name="G36" fmla="sin G34 10014023"/>
              <a:gd name="G37" fmla="+/ 10014023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260 w 21600"/>
              <a:gd name="T5" fmla="*/ 302 h 21600"/>
              <a:gd name="T6" fmla="*/ 3595 w 21600"/>
              <a:gd name="T7" fmla="*/ 14502 h 21600"/>
              <a:gd name="T8" fmla="*/ 9530 w 21600"/>
              <a:gd name="T9" fmla="*/ 5551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400" y="11658"/>
                  <a:pt x="5604" y="12504"/>
                  <a:pt x="5997" y="13268"/>
                </a:cubicBezTo>
                <a:lnTo>
                  <a:pt x="1194" y="15736"/>
                </a:lnTo>
                <a:cubicBezTo>
                  <a:pt x="409" y="14209"/>
                  <a:pt x="0" y="1251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76" name="Line 28"/>
          <p:cNvSpPr>
            <a:spLocks noChangeShapeType="1"/>
          </p:cNvSpPr>
          <p:nvPr/>
        </p:nvSpPr>
        <p:spPr bwMode="auto">
          <a:xfrm flipV="1">
            <a:off x="7620000" y="1524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7" name="Line 29"/>
          <p:cNvSpPr>
            <a:spLocks noChangeShapeType="1"/>
          </p:cNvSpPr>
          <p:nvPr/>
        </p:nvSpPr>
        <p:spPr bwMode="auto">
          <a:xfrm>
            <a:off x="7620000" y="152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8" name="Line 30"/>
          <p:cNvSpPr>
            <a:spLocks noChangeShapeType="1"/>
          </p:cNvSpPr>
          <p:nvPr/>
        </p:nvSpPr>
        <p:spPr bwMode="auto">
          <a:xfrm>
            <a:off x="7924800" y="1524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9" name="Line 31"/>
          <p:cNvSpPr>
            <a:spLocks noChangeShapeType="1"/>
          </p:cNvSpPr>
          <p:nvPr/>
        </p:nvSpPr>
        <p:spPr bwMode="auto">
          <a:xfrm>
            <a:off x="7924800" y="1752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0" name="Line 32"/>
          <p:cNvSpPr>
            <a:spLocks noChangeShapeType="1"/>
          </p:cNvSpPr>
          <p:nvPr/>
        </p:nvSpPr>
        <p:spPr bwMode="auto">
          <a:xfrm>
            <a:off x="8382000" y="175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1" name="Line 33"/>
          <p:cNvSpPr>
            <a:spLocks noChangeShapeType="1"/>
          </p:cNvSpPr>
          <p:nvPr/>
        </p:nvSpPr>
        <p:spPr bwMode="auto">
          <a:xfrm flipH="1">
            <a:off x="7924800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2" name="Line 34"/>
          <p:cNvSpPr>
            <a:spLocks noChangeShapeType="1"/>
          </p:cNvSpPr>
          <p:nvPr/>
        </p:nvSpPr>
        <p:spPr bwMode="auto">
          <a:xfrm>
            <a:off x="7924800" y="2209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3" name="Line 35"/>
          <p:cNvSpPr>
            <a:spLocks noChangeShapeType="1"/>
          </p:cNvSpPr>
          <p:nvPr/>
        </p:nvSpPr>
        <p:spPr bwMode="auto">
          <a:xfrm flipH="1">
            <a:off x="7620000" y="2438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4" name="Line 36"/>
          <p:cNvSpPr>
            <a:spLocks noChangeShapeType="1"/>
          </p:cNvSpPr>
          <p:nvPr/>
        </p:nvSpPr>
        <p:spPr bwMode="auto">
          <a:xfrm flipV="1">
            <a:off x="7620000" y="2209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6" name="Line 38"/>
          <p:cNvSpPr>
            <a:spLocks noChangeShapeType="1"/>
          </p:cNvSpPr>
          <p:nvPr/>
        </p:nvSpPr>
        <p:spPr bwMode="auto">
          <a:xfrm flipH="1">
            <a:off x="7162800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7" name="Line 39"/>
          <p:cNvSpPr>
            <a:spLocks noChangeShapeType="1"/>
          </p:cNvSpPr>
          <p:nvPr/>
        </p:nvSpPr>
        <p:spPr bwMode="auto">
          <a:xfrm flipV="1">
            <a:off x="7162800" y="175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8" name="Line 40"/>
          <p:cNvSpPr>
            <a:spLocks noChangeShapeType="1"/>
          </p:cNvSpPr>
          <p:nvPr/>
        </p:nvSpPr>
        <p:spPr bwMode="auto">
          <a:xfrm>
            <a:off x="7162800" y="1752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9" name="Oval 41"/>
          <p:cNvSpPr>
            <a:spLocks noChangeArrowheads="1"/>
          </p:cNvSpPr>
          <p:nvPr/>
        </p:nvSpPr>
        <p:spPr bwMode="auto">
          <a:xfrm>
            <a:off x="5410200" y="160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0" name="Oval 42"/>
          <p:cNvSpPr>
            <a:spLocks noChangeArrowheads="1"/>
          </p:cNvSpPr>
          <p:nvPr/>
        </p:nvSpPr>
        <p:spPr bwMode="auto">
          <a:xfrm>
            <a:off x="5410200" y="228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1" name="Oval 43"/>
          <p:cNvSpPr>
            <a:spLocks noChangeArrowheads="1"/>
          </p:cNvSpPr>
          <p:nvPr/>
        </p:nvSpPr>
        <p:spPr bwMode="auto">
          <a:xfrm>
            <a:off x="1219200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2" name="Oval 44"/>
          <p:cNvSpPr>
            <a:spLocks noChangeArrowheads="1"/>
          </p:cNvSpPr>
          <p:nvPr/>
        </p:nvSpPr>
        <p:spPr bwMode="auto">
          <a:xfrm>
            <a:off x="1219200" y="1828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3" name="Line 45"/>
          <p:cNvSpPr>
            <a:spLocks noChangeShapeType="1"/>
          </p:cNvSpPr>
          <p:nvPr/>
        </p:nvSpPr>
        <p:spPr bwMode="auto">
          <a:xfrm>
            <a:off x="5257800" y="194945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94" name="Line 46"/>
          <p:cNvSpPr>
            <a:spLocks noChangeShapeType="1"/>
          </p:cNvSpPr>
          <p:nvPr/>
        </p:nvSpPr>
        <p:spPr bwMode="auto">
          <a:xfrm>
            <a:off x="5257800" y="217805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95" name="Oval 47"/>
          <p:cNvSpPr>
            <a:spLocks noChangeArrowheads="1"/>
          </p:cNvSpPr>
          <p:nvPr/>
        </p:nvSpPr>
        <p:spPr bwMode="auto">
          <a:xfrm>
            <a:off x="1600200" y="1295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6" name="AutoShape 48"/>
          <p:cNvSpPr>
            <a:spLocks noChangeArrowheads="1"/>
          </p:cNvSpPr>
          <p:nvPr/>
        </p:nvSpPr>
        <p:spPr bwMode="auto">
          <a:xfrm>
            <a:off x="5181600" y="990600"/>
            <a:ext cx="1219200" cy="457200"/>
          </a:xfrm>
          <a:custGeom>
            <a:avLst/>
            <a:gdLst>
              <a:gd name="G0" fmla="+- 0 0 0"/>
              <a:gd name="G1" fmla="+- 10014023 0 0"/>
              <a:gd name="G2" fmla="+- 0 0 10014023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10014023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0014023"/>
              <a:gd name="G36" fmla="sin G34 10014023"/>
              <a:gd name="G37" fmla="+/ 10014023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260 w 21600"/>
              <a:gd name="T5" fmla="*/ 302 h 21600"/>
              <a:gd name="T6" fmla="*/ 3595 w 21600"/>
              <a:gd name="T7" fmla="*/ 14502 h 21600"/>
              <a:gd name="T8" fmla="*/ 9530 w 21600"/>
              <a:gd name="T9" fmla="*/ 5551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400" y="11658"/>
                  <a:pt x="5604" y="12504"/>
                  <a:pt x="5997" y="13268"/>
                </a:cubicBezTo>
                <a:lnTo>
                  <a:pt x="1194" y="15736"/>
                </a:lnTo>
                <a:cubicBezTo>
                  <a:pt x="409" y="14209"/>
                  <a:pt x="0" y="1251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7" name="Oval 49"/>
          <p:cNvSpPr>
            <a:spLocks noChangeArrowheads="1"/>
          </p:cNvSpPr>
          <p:nvPr/>
        </p:nvSpPr>
        <p:spPr bwMode="auto">
          <a:xfrm>
            <a:off x="5791200" y="1295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8" name="Text Box 50"/>
          <p:cNvSpPr txBox="1">
            <a:spLocks noChangeArrowheads="1"/>
          </p:cNvSpPr>
          <p:nvPr/>
        </p:nvSpPr>
        <p:spPr bwMode="auto">
          <a:xfrm>
            <a:off x="1219200" y="25146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Looks Like I-Beam when bent</a:t>
            </a:r>
          </a:p>
        </p:txBody>
      </p:sp>
      <p:sp>
        <p:nvSpPr>
          <p:cNvPr id="155699" name="Text Box 51"/>
          <p:cNvSpPr txBox="1">
            <a:spLocks noChangeArrowheads="1"/>
          </p:cNvSpPr>
          <p:nvPr/>
        </p:nvSpPr>
        <p:spPr bwMode="auto">
          <a:xfrm>
            <a:off x="5638800" y="2438400"/>
            <a:ext cx="2362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Looks </a:t>
            </a:r>
            <a:r>
              <a:rPr lang="en-US" altLang="en-US" sz="1400" b="1"/>
              <a:t>NOT</a:t>
            </a:r>
            <a:r>
              <a:rPr lang="en-US" altLang="en-US" sz="1400"/>
              <a:t> Like I-Beam when bent on this axis</a:t>
            </a:r>
          </a:p>
        </p:txBody>
      </p:sp>
    </p:spTree>
    <p:extLst>
      <p:ext uri="{BB962C8B-B14F-4D97-AF65-F5344CB8AC3E}">
        <p14:creationId xmlns:p14="http://schemas.microsoft.com/office/powerpoint/2010/main" val="272588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Laminate Plate Theory (nutshell)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0664" y="1057014"/>
            <a:ext cx="4689446" cy="3431096"/>
          </a:xfrm>
        </p:spPr>
        <p:txBody>
          <a:bodyPr/>
          <a:lstStyle/>
          <a:p>
            <a:r>
              <a:rPr lang="en-US" sz="2000" dirty="0"/>
              <a:t>LPT has a matrix formalism which seems overtly complex:</a:t>
            </a:r>
          </a:p>
          <a:p>
            <a:pPr lvl="1"/>
            <a:r>
              <a:rPr lang="en-US" sz="2000" dirty="0"/>
              <a:t>The ‘A’ matrix: Tensile Prop’s</a:t>
            </a:r>
          </a:p>
          <a:p>
            <a:pPr lvl="1"/>
            <a:r>
              <a:rPr lang="en-US" sz="2000" dirty="0"/>
              <a:t>The ‘B’ matrix: Shear Coupling</a:t>
            </a:r>
          </a:p>
          <a:p>
            <a:pPr lvl="1"/>
            <a:r>
              <a:rPr lang="en-US" sz="2000" dirty="0"/>
              <a:t>The ‘D’ Matrix: Plate Bending</a:t>
            </a:r>
          </a:p>
          <a:p>
            <a:pPr lvl="1"/>
            <a:r>
              <a:rPr lang="en-US" sz="2000" dirty="0"/>
              <a:t>These are all about the mid-plane of the laminate (not section)</a:t>
            </a:r>
          </a:p>
          <a:p>
            <a:r>
              <a:rPr lang="en-US" sz="2000" dirty="0"/>
              <a:t>‘A’ matrix dominates for most ‘beam-like’ structures!</a:t>
            </a:r>
          </a:p>
        </p:txBody>
      </p:sp>
      <p:pic>
        <p:nvPicPr>
          <p:cNvPr id="2050" name="Picture 2" descr="http://www.isfk.at/typo3temp/pics/641761c1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7684"/>
            <a:ext cx="4286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funda.com/formulae/solid_mechanics/composites/equations/AB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32" y="4071719"/>
            <a:ext cx="4008418" cy="204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proxy/I7q8E8RrH69WqUKD09ItAF_eNeg-QQDilnixnV2kWE7plwTEu3O0iQLuBwHr0d1bt-W9DUMe7ZKwfA7CSr0pDfzzGJqdQiPyiiFx5LEKls0cknxUdVA=w506-h4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557" y="4597166"/>
            <a:ext cx="4240051" cy="17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4581" y="6120221"/>
            <a:ext cx="354335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http://cae.vaftsycae.com/abd_matrix_composites.html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15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" y="968542"/>
            <a:ext cx="320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Note: calculated from mid-plane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*NOT* neutral axis…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206" y="3673928"/>
            <a:ext cx="412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200" dirty="0" err="1">
                <a:solidFill>
                  <a:srgbClr val="FF0000"/>
                </a:solidFill>
              </a:rPr>
              <a:t>h</a:t>
            </a:r>
            <a:r>
              <a:rPr lang="en-US" sz="1200" baseline="-25000" dirty="0" err="1">
                <a:solidFill>
                  <a:srgbClr val="FF0000"/>
                </a:solidFill>
              </a:rPr>
              <a:t>k</a:t>
            </a:r>
            <a:r>
              <a:rPr lang="en-US" sz="1200" dirty="0">
                <a:solidFill>
                  <a:srgbClr val="FF0000"/>
                </a:solidFill>
              </a:rPr>
              <a:t> (ply thickness t</a:t>
            </a:r>
            <a:r>
              <a:rPr lang="en-US" sz="1200" baseline="-25000" dirty="0">
                <a:solidFill>
                  <a:srgbClr val="FF0000"/>
                </a:solidFill>
              </a:rPr>
              <a:t>k</a:t>
            </a:r>
            <a:r>
              <a:rPr lang="en-US" sz="1200" dirty="0">
                <a:solidFill>
                  <a:srgbClr val="FF0000"/>
                </a:solidFill>
              </a:rPr>
              <a:t> of each ply) is constant here—unimportant for [A], important for [B], and [D].</a:t>
            </a:r>
          </a:p>
        </p:txBody>
      </p:sp>
    </p:spTree>
    <p:extLst>
      <p:ext uri="{BB962C8B-B14F-4D97-AF65-F5344CB8AC3E}">
        <p14:creationId xmlns:p14="http://schemas.microsoft.com/office/powerpoint/2010/main" val="1204547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Balanced Symmetric laminates: no [B]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15" y="3850105"/>
            <a:ext cx="8736362" cy="2626895"/>
          </a:xfrm>
        </p:spPr>
        <p:txBody>
          <a:bodyPr/>
          <a:lstStyle/>
          <a:p>
            <a:r>
              <a:rPr lang="en-US" sz="2000" dirty="0"/>
              <a:t>[B] is un-fun to deal with without specific expertise</a:t>
            </a:r>
          </a:p>
          <a:p>
            <a:r>
              <a:rPr lang="en-US" sz="2000" dirty="0"/>
              <a:t>Balanced Symmetric laminates render [A] and [D] essentially independent</a:t>
            </a:r>
          </a:p>
          <a:p>
            <a:r>
              <a:rPr lang="en-US" sz="2000" dirty="0"/>
              <a:t>B and D are second, even third, order problems for most structures—they mostly come into consideration for ‘local’ loading of structures</a:t>
            </a:r>
          </a:p>
          <a:p>
            <a:r>
              <a:rPr lang="en-US" sz="2000" dirty="0"/>
              <a:t>[A] (tensile properties) dominate for most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16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" name="Picture 6" descr="https://lh3.googleusercontent.com/proxy/I7q8E8RrH69WqUKD09ItAF_eNeg-QQDilnixnV2kWE7plwTEu3O0iQLuBwHr0d1bt-W9DUMe7ZKwfA7CSr0pDfzzGJqdQiPyiiFx5LEKls0cknxUdVA=w506-h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926" y="1581915"/>
            <a:ext cx="4240051" cy="17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sfk.at/typo3temp/pics/641761c1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15" y="984276"/>
            <a:ext cx="3772454" cy="209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efunda.com/formulae/solid_mechanics/composites/equations/ABD.gif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17" b="33566"/>
          <a:stretch/>
        </p:blipFill>
        <p:spPr bwMode="auto">
          <a:xfrm>
            <a:off x="116633" y="2947736"/>
            <a:ext cx="4008418" cy="6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94058" y="2997247"/>
            <a:ext cx="1468672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</a:t>
            </a:r>
            <a:r>
              <a:rPr lang="en-US" sz="1400" baseline="-25000" dirty="0">
                <a:solidFill>
                  <a:srgbClr val="FF0000"/>
                </a:solidFill>
              </a:rPr>
              <a:t>k</a:t>
            </a:r>
            <a:r>
              <a:rPr lang="en-US" sz="1400" dirty="0">
                <a:solidFill>
                  <a:srgbClr val="FF0000"/>
                </a:solidFill>
              </a:rPr>
              <a:t> is signed:</a:t>
            </a:r>
          </a:p>
          <a:p>
            <a:r>
              <a:rPr lang="en-US" sz="1050" dirty="0">
                <a:solidFill>
                  <a:srgbClr val="FF0000"/>
                </a:solidFill>
              </a:rPr>
              <a:t>Negative below </a:t>
            </a:r>
          </a:p>
          <a:p>
            <a:r>
              <a:rPr lang="en-US" sz="1050" dirty="0">
                <a:solidFill>
                  <a:srgbClr val="FF0000"/>
                </a:solidFill>
              </a:rPr>
              <a:t>Geometric mid-plane</a:t>
            </a:r>
          </a:p>
          <a:p>
            <a:r>
              <a:rPr lang="en-US" sz="1050" dirty="0">
                <a:solidFill>
                  <a:srgbClr val="FF0000"/>
                </a:solidFill>
              </a:rPr>
              <a:t>Positive above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752209" y="2181782"/>
            <a:ext cx="1357806" cy="35493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2631" y="1054587"/>
            <a:ext cx="336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Ignore for Balanced Symmetric</a:t>
            </a:r>
          </a:p>
        </p:txBody>
      </p:sp>
      <p:cxnSp>
        <p:nvCxnSpPr>
          <p:cNvPr id="12" name="Straight Arrow Connector 11"/>
          <p:cNvCxnSpPr>
            <a:stCxn id="10" idx="2"/>
            <a:endCxn id="9" idx="0"/>
          </p:cNvCxnSpPr>
          <p:nvPr/>
        </p:nvCxnSpPr>
        <p:spPr bwMode="auto">
          <a:xfrm>
            <a:off x="6496746" y="1423919"/>
            <a:ext cx="934366" cy="7578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89970" y="3258857"/>
            <a:ext cx="3632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Balanced Symmetric Identically cancels all [B] matrix elements!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3236495" y="3176337"/>
            <a:ext cx="180473" cy="21717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079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5873518" y="3379347"/>
            <a:ext cx="3233135" cy="2588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206" name="Picture 2" descr="http://images.appleinsider.com/patent-090430-1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097" y="982002"/>
            <a:ext cx="1008815" cy="1290916"/>
          </a:xfrm>
          <a:prstGeom prst="rect">
            <a:avLst/>
          </a:prstGeom>
          <a:noFill/>
        </p:spPr>
      </p:pic>
      <p:grpSp>
        <p:nvGrpSpPr>
          <p:cNvPr id="207" name="Group 206"/>
          <p:cNvGrpSpPr>
            <a:grpSpLocks noChangeAspect="1"/>
          </p:cNvGrpSpPr>
          <p:nvPr/>
        </p:nvGrpSpPr>
        <p:grpSpPr>
          <a:xfrm>
            <a:off x="7185553" y="1028135"/>
            <a:ext cx="875396" cy="943215"/>
            <a:chOff x="4511824" y="308813"/>
            <a:chExt cx="1656184" cy="1784493"/>
          </a:xfrm>
        </p:grpSpPr>
        <p:sp>
          <p:nvSpPr>
            <p:cNvPr id="208" name="Rectangle 57" descr="Diagonali larghe verso l'alto"/>
            <p:cNvSpPr>
              <a:spLocks noChangeArrowheads="1"/>
            </p:cNvSpPr>
            <p:nvPr/>
          </p:nvSpPr>
          <p:spPr bwMode="auto">
            <a:xfrm>
              <a:off x="4511824" y="873506"/>
              <a:ext cx="762000" cy="1043326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788"/>
            </a:p>
          </p:txBody>
        </p:sp>
        <p:cxnSp>
          <p:nvCxnSpPr>
            <p:cNvPr id="209" name="Straight Arrow Connector 208"/>
            <p:cNvCxnSpPr/>
            <p:nvPr/>
          </p:nvCxnSpPr>
          <p:spPr>
            <a:xfrm flipV="1">
              <a:off x="4892824" y="657482"/>
              <a:ext cx="720080" cy="7426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>
              <a:off x="4927724" y="1400180"/>
              <a:ext cx="692201" cy="5166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>
            <a:xfrm flipV="1">
              <a:off x="4927723" y="535615"/>
              <a:ext cx="0" cy="81470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>
            <a:xfrm>
              <a:off x="4927724" y="1400180"/>
              <a:ext cx="808237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CasellaDiTesto 24"/>
            <p:cNvSpPr txBox="1"/>
            <p:nvPr/>
          </p:nvSpPr>
          <p:spPr>
            <a:xfrm>
              <a:off x="5593016" y="1689219"/>
              <a:ext cx="432050" cy="40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88" dirty="0"/>
                <a:t>2</a:t>
              </a:r>
            </a:p>
          </p:txBody>
        </p:sp>
        <p:sp>
          <p:nvSpPr>
            <p:cNvPr id="214" name="CasellaDiTesto 25"/>
            <p:cNvSpPr txBox="1"/>
            <p:nvPr/>
          </p:nvSpPr>
          <p:spPr>
            <a:xfrm>
              <a:off x="5603157" y="384208"/>
              <a:ext cx="432050" cy="40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88" dirty="0"/>
                <a:t>1</a:t>
              </a:r>
            </a:p>
          </p:txBody>
        </p:sp>
        <p:sp>
          <p:nvSpPr>
            <p:cNvPr id="215" name="CasellaDiTesto 26"/>
            <p:cNvSpPr txBox="1"/>
            <p:nvPr/>
          </p:nvSpPr>
          <p:spPr>
            <a:xfrm>
              <a:off x="4635577" y="308813"/>
              <a:ext cx="432050" cy="43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/>
                <a:t>X</a:t>
              </a:r>
            </a:p>
          </p:txBody>
        </p:sp>
        <p:sp>
          <p:nvSpPr>
            <p:cNvPr id="216" name="CasellaDiTesto 27"/>
            <p:cNvSpPr txBox="1"/>
            <p:nvPr/>
          </p:nvSpPr>
          <p:spPr>
            <a:xfrm>
              <a:off x="5735958" y="1196753"/>
              <a:ext cx="432050" cy="40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88" dirty="0"/>
                <a:t>Y</a:t>
              </a:r>
            </a:p>
          </p:txBody>
        </p:sp>
      </p:grpSp>
      <p:grpSp>
        <p:nvGrpSpPr>
          <p:cNvPr id="14346" name="Group 14345"/>
          <p:cNvGrpSpPr>
            <a:grpSpLocks noChangeAspect="1"/>
          </p:cNvGrpSpPr>
          <p:nvPr/>
        </p:nvGrpSpPr>
        <p:grpSpPr>
          <a:xfrm>
            <a:off x="37348" y="2061986"/>
            <a:ext cx="5227706" cy="3185883"/>
            <a:chOff x="168707" y="1133475"/>
            <a:chExt cx="7918018" cy="4825420"/>
          </a:xfrm>
        </p:grpSpPr>
        <p:pic>
          <p:nvPicPr>
            <p:cNvPr id="14338" name="Picture 2" descr="small-composite-block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8707" y="1133475"/>
              <a:ext cx="7918018" cy="482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809" t="-17741" r="-7133" b="-14310"/>
            <a:stretch/>
          </p:blipFill>
          <p:spPr>
            <a:xfrm rot="1325383">
              <a:off x="5145456" y="3558540"/>
              <a:ext cx="1339379" cy="52737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809" t="-17741" r="-7133" b="-14310"/>
            <a:stretch/>
          </p:blipFill>
          <p:spPr>
            <a:xfrm rot="8542167">
              <a:off x="914875" y="4135352"/>
              <a:ext cx="1339379" cy="52737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443165" y="3771007"/>
              <a:ext cx="1521562" cy="183897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5614031" y="3253149"/>
              <a:ext cx="1174660" cy="137418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809" t="-17741" r="-7133" b="-14310"/>
            <a:stretch/>
          </p:blipFill>
          <p:spPr>
            <a:xfrm rot="1325383">
              <a:off x="1802801" y="3964416"/>
              <a:ext cx="1339379" cy="52737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201112" y="4696983"/>
              <a:ext cx="842333" cy="48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gency FB" panose="020B0503020202020204" pitchFamily="34" charset="0"/>
                </a:defRPr>
              </a:lvl1pPr>
            </a:lstStyle>
            <a:p>
              <a:r>
                <a:rPr lang="en-US" sz="1500" dirty="0" err="1"/>
                <a:t>Nx</a:t>
              </a:r>
              <a:endParaRPr lang="en-US" sz="15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75737" y="3861600"/>
              <a:ext cx="842333" cy="48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gency FB" panose="020B0503020202020204" pitchFamily="34" charset="0"/>
                </a:defRPr>
              </a:lvl1pPr>
            </a:lstStyle>
            <a:p>
              <a:r>
                <a:rPr lang="en-US" sz="1500" dirty="0" err="1"/>
                <a:t>Ny</a:t>
              </a:r>
              <a:endParaRPr lang="en-US" sz="15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1500" y="3875821"/>
              <a:ext cx="842333" cy="48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gency FB" panose="020B0503020202020204" pitchFamily="34" charset="0"/>
                </a:defRPr>
              </a:lvl1pPr>
            </a:lstStyle>
            <a:p>
              <a:r>
                <a:rPr lang="en-US" sz="1500" dirty="0" err="1">
                  <a:solidFill>
                    <a:schemeClr val="bg1"/>
                  </a:solidFill>
                </a:rPr>
                <a:t>Nxy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77813" y="4075697"/>
              <a:ext cx="576633" cy="83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lgerian" panose="04020705040A02060702" pitchFamily="82" charset="0"/>
                </a:defRPr>
              </a:lvl1pPr>
            </a:lstStyle>
            <a:p>
              <a:r>
                <a:rPr lang="en-US" sz="15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Nyx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09083" y="3182586"/>
              <a:ext cx="490945" cy="83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gency FB" panose="020B0503020202020204" pitchFamily="34" charset="0"/>
                </a:defRPr>
              </a:lvl1pPr>
            </a:lstStyle>
            <a:p>
              <a:r>
                <a:rPr lang="en-US" sz="1500" dirty="0"/>
                <a:t>My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108077" flipH="1" flipV="1">
              <a:off x="4800507" y="3099763"/>
              <a:ext cx="1010968" cy="91651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031850" flipH="1" flipV="1">
              <a:off x="1170432" y="3361258"/>
              <a:ext cx="1460081" cy="115796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3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8809" t="-17741" r="-7133" b="-14310"/>
            <a:stretch/>
          </p:blipFill>
          <p:spPr>
            <a:xfrm rot="19596995">
              <a:off x="3091074" y="1802240"/>
              <a:ext cx="1339379" cy="52737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3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8809" t="-17741" r="-7133" b="-14310"/>
            <a:stretch/>
          </p:blipFill>
          <p:spPr>
            <a:xfrm rot="1010392">
              <a:off x="3143603" y="2233625"/>
              <a:ext cx="1339379" cy="527376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95249" y="4459773"/>
              <a:ext cx="962489" cy="48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gency FB" panose="020B0503020202020204" pitchFamily="34" charset="0"/>
                </a:defRPr>
              </a:lvl1pPr>
            </a:lstStyle>
            <a:p>
              <a:r>
                <a:rPr lang="en-US" sz="1500" dirty="0" err="1"/>
                <a:t>Mx</a:t>
              </a:r>
              <a:endParaRPr lang="en-US" sz="1500" dirty="0"/>
            </a:p>
          </p:txBody>
        </p:sp>
        <p:sp>
          <p:nvSpPr>
            <p:cNvPr id="44" name="TextBox 43"/>
            <p:cNvSpPr txBox="1"/>
            <p:nvPr/>
          </p:nvSpPr>
          <p:spPr>
            <a:xfrm rot="21394246">
              <a:off x="5375948" y="2722166"/>
              <a:ext cx="962489" cy="48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gency FB" panose="020B0503020202020204" pitchFamily="34" charset="0"/>
                </a:defRPr>
              </a:lvl1pPr>
            </a:lstStyle>
            <a:p>
              <a:r>
                <a:rPr lang="en-US" sz="1500" dirty="0" err="1">
                  <a:solidFill>
                    <a:schemeClr val="bg1"/>
                  </a:solidFill>
                </a:rPr>
                <a:t>Myx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80959" y="3076207"/>
              <a:ext cx="962489" cy="48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gency FB" panose="020B0503020202020204" pitchFamily="34" charset="0"/>
                </a:defRPr>
              </a:lvl1pPr>
            </a:lstStyle>
            <a:p>
              <a:r>
                <a:rPr lang="en-US" sz="1500" dirty="0" err="1">
                  <a:solidFill>
                    <a:schemeClr val="bg1"/>
                  </a:solidFill>
                </a:rPr>
                <a:t>Mxy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14337" name="Picture 14336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 flipV="1">
              <a:off x="4498718" y="3426648"/>
              <a:ext cx="999407" cy="999407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3527974" y="1446890"/>
              <a:ext cx="490945" cy="62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chemeClr val="bg1"/>
                  </a:solidFill>
                </a:defRPr>
              </a:lvl1pPr>
            </a:lstStyle>
            <a:p>
              <a:r>
                <a:rPr lang="en-US" sz="2100" i="1" dirty="0"/>
                <a:t>X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536770" y="2471545"/>
              <a:ext cx="490945" cy="62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Agency FB" panose="020B0503020202020204" pitchFamily="34" charset="0"/>
                </a:defRPr>
              </a:lvl1pPr>
            </a:lstStyle>
            <a:p>
              <a:r>
                <a:rPr lang="en-US" sz="2100" b="1" i="1" dirty="0">
                  <a:solidFill>
                    <a:schemeClr val="bg1"/>
                  </a:solidFill>
                  <a:latin typeface="+mn-lt"/>
                </a:rPr>
                <a:t>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5880472" y="4735607"/>
                <a:ext cx="3254545" cy="1238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0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105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GB" sz="105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0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05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26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66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05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26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66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05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26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66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05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26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66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0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  <m:t>𝑥𝑦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GB" sz="1050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105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05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472" y="4735607"/>
                <a:ext cx="3254545" cy="123867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5455565" y="2408329"/>
                <a:ext cx="2812235" cy="859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GB" sz="7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7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GB" sz="7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7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7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  <m:r>
                                  <a:rPr lang="en-GB" sz="75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GB" sz="7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75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7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7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GB" sz="75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GB" sz="75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GB" sz="75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f>
                                  <m:f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GB" sz="75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GB" sz="750" i="1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sz="75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7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7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  <m:sup>
                                    <m:r>
                                      <a:rPr lang="en-GB" sz="75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GB" sz="7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75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sz="7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7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7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GB" sz="75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7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565" y="2408329"/>
                <a:ext cx="2812235" cy="85953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AutoShape 1026"/>
          <p:cNvSpPr>
            <a:spLocks noChangeArrowheads="1"/>
          </p:cNvSpPr>
          <p:nvPr/>
        </p:nvSpPr>
        <p:spPr bwMode="auto">
          <a:xfrm>
            <a:off x="106696" y="963625"/>
            <a:ext cx="3174572" cy="501491"/>
          </a:xfrm>
          <a:prstGeom prst="foldedCorner">
            <a:avLst>
              <a:gd name="adj" fmla="val 2682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1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rPr>
              <a:t>From lamina to LAMINATE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947541" y="2290258"/>
                <a:ext cx="970971" cy="355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9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9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9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9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90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9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9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f>
                        <m:fPr>
                          <m:ctrlPr>
                            <a:rPr lang="en-GB" sz="9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90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9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9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90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90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9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541" y="2290258"/>
                <a:ext cx="970971" cy="3556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959232" y="2597632"/>
                <a:ext cx="1007135" cy="3793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9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sz="9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9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9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90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9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9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f>
                        <m:fPr>
                          <m:ctrlPr>
                            <a:rPr lang="en-GB" sz="9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90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9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9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90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90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9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sz="9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GB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232" y="2597632"/>
                <a:ext cx="1007135" cy="3793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589650" y="1449868"/>
                <a:ext cx="1473352" cy="3471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 = 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825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 ,</m:t>
                      </m:r>
                    </m:oMath>
                  </m:oMathPara>
                </a14:m>
                <a:endParaRPr lang="en-GB" sz="825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650" y="1449868"/>
                <a:ext cx="1473352" cy="34714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5549342" y="1768534"/>
                <a:ext cx="1447191" cy="368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 = 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825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GB" sz="825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342" y="1768534"/>
                <a:ext cx="1447191" cy="36881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5573298" y="2074080"/>
                <a:ext cx="1995931" cy="368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f>
                        <m:fPr>
                          <m:ctrlP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825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825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825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825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sz="825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.</m:t>
                      </m:r>
                    </m:oMath>
                  </m:oMathPara>
                </a14:m>
                <a:endParaRPr lang="en-GB" sz="825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298" y="2074080"/>
                <a:ext cx="1995931" cy="36881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6478127" y="3340322"/>
                <a:ext cx="1849545" cy="546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sz="105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105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"/>
                              <m:ctrlPr>
                                <a:rPr lang="en-GB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0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GB" sz="105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05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05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05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e>
                                <m:sub>
                                  <m:r>
                                    <a:rPr lang="en-GB" sz="10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105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105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GB" sz="105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sz="105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127" y="3340322"/>
                <a:ext cx="1849545" cy="546688"/>
              </a:xfrm>
              <a:prstGeom prst="rect">
                <a:avLst/>
              </a:prstGeom>
              <a:blipFill>
                <a:blip r:embed="rId24"/>
                <a:stretch>
                  <a:fillRect l="-990" t="-88889" r="-26403" b="-1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6785317" y="3719537"/>
                <a:ext cx="1919564" cy="546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sz="105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05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05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105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"/>
                              <m:ctrlPr>
                                <a:rPr lang="en-GB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0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GB" sz="105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05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05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05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e>
                                <m:sub>
                                  <m:r>
                                    <a:rPr lang="en-GB" sz="10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105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105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105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GB" sz="105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GB" sz="105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GB" sz="1050" dirty="0"/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317" y="3719537"/>
                <a:ext cx="1919564" cy="546688"/>
              </a:xfrm>
              <a:prstGeom prst="rect">
                <a:avLst/>
              </a:prstGeom>
              <a:blipFill>
                <a:blip r:embed="rId25"/>
                <a:stretch>
                  <a:fillRect t="-88889" r="-25714" b="-1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7125606" y="4108534"/>
                <a:ext cx="1922386" cy="546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sz="105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05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05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105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105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"/>
                              <m:ctrlPr>
                                <a:rPr lang="en-GB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0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GB" sz="105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GB" sz="105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05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05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05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e>
                                <m:sub>
                                  <m:r>
                                    <a:rPr lang="en-GB" sz="10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105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105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GB" sz="105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0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GB" sz="105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GB" sz="105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GB" sz="105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606" y="4108534"/>
                <a:ext cx="1922386" cy="546688"/>
              </a:xfrm>
              <a:prstGeom prst="rect">
                <a:avLst/>
              </a:prstGeom>
              <a:blipFill>
                <a:blip r:embed="rId26"/>
                <a:stretch>
                  <a:fillRect t="-88889" r="-25397" b="-1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556408" y="1255051"/>
            <a:ext cx="1749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Kinematic equations</a:t>
            </a:r>
            <a:endParaRPr lang="en-GB" sz="1200" i="1" dirty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57738" y="3163600"/>
            <a:ext cx="172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Constitutive equations</a:t>
            </a:r>
            <a:endParaRPr lang="en-GB" sz="1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503878" y="2004053"/>
                <a:ext cx="1859035" cy="356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05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</m:num>
                        <m:den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0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0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10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10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878" y="2004053"/>
                <a:ext cx="1859035" cy="356316"/>
              </a:xfrm>
              <a:prstGeom prst="rect">
                <a:avLst/>
              </a:prstGeom>
              <a:blipFill>
                <a:blip r:embed="rId27"/>
                <a:stretch>
                  <a:fillRect l="-1639" r="-984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503877" y="1610132"/>
                <a:ext cx="1214948" cy="339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05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𝑦𝑥</m:t>
                              </m:r>
                            </m:sub>
                          </m:sSub>
                        </m:num>
                        <m:den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05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10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0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877" y="1610132"/>
                <a:ext cx="1214948" cy="339324"/>
              </a:xfrm>
              <a:prstGeom prst="rect">
                <a:avLst/>
              </a:prstGeom>
              <a:blipFill>
                <a:blip r:embed="rId28"/>
                <a:stretch>
                  <a:fillRect l="-2513" t="-3571" r="-201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492830" y="1233717"/>
                <a:ext cx="1219245" cy="339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</m:num>
                        <m:den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05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GB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05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05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10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105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0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830" y="1233717"/>
                <a:ext cx="1219245" cy="339324"/>
              </a:xfrm>
              <a:prstGeom prst="rect">
                <a:avLst/>
              </a:prstGeom>
              <a:blipFill>
                <a:blip r:embed="rId29"/>
                <a:stretch>
                  <a:fillRect l="-2500" t="-3571" r="-2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3424618" y="966005"/>
            <a:ext cx="1749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</a:rPr>
              <a:t>Equilibrium Equations</a:t>
            </a:r>
            <a:endParaRPr lang="en-GB" sz="1200" i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809" t="-17741" r="-7133" b="-14310"/>
          <a:stretch/>
        </p:blipFill>
        <p:spPr>
          <a:xfrm rot="16386072">
            <a:off x="1679002" y="2354537"/>
            <a:ext cx="884297" cy="34818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782221" y="2215385"/>
            <a:ext cx="3241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z="2100" i="1" dirty="0"/>
              <a:t>Z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9236" y="3322435"/>
            <a:ext cx="1199822" cy="1870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30557" y="4511394"/>
                <a:ext cx="4724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557" y="4511394"/>
                <a:ext cx="472437" cy="369332"/>
              </a:xfrm>
              <a:prstGeom prst="rect">
                <a:avLst/>
              </a:prstGeom>
              <a:blipFill>
                <a:blip r:embed="rId31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430557" y="4300512"/>
                <a:ext cx="6920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180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557" y="4300512"/>
                <a:ext cx="692049" cy="369332"/>
              </a:xfrm>
              <a:prstGeom prst="rect">
                <a:avLst/>
              </a:prstGeom>
              <a:blipFill>
                <a:blip r:embed="rId3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4611" y="5560414"/>
            <a:ext cx="619832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[B]=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0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	    Decoupling between in-plane and </a:t>
            </a:r>
            <a:r>
              <a:rPr lang="en-US" sz="1400" i="1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out-of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plane action *</a:t>
            </a:r>
          </a:p>
          <a:p>
            <a:pPr algn="just"/>
            <a:r>
              <a:rPr lang="en-US" sz="1400" i="1" dirty="0">
                <a:solidFill>
                  <a:srgbClr val="FF9900"/>
                </a:solidFill>
                <a:latin typeface="Corbel" panose="020B0503020204020204" pitchFamily="34" charset="0"/>
              </a:rPr>
              <a:t>A16=A26=</a:t>
            </a:r>
            <a:r>
              <a:rPr lang="en-US" sz="1400" i="1" dirty="0">
                <a:solidFill>
                  <a:srgbClr val="FF9900"/>
                </a:solidFill>
                <a:latin typeface="Calibri" panose="020F0502020204030204" pitchFamily="34" charset="0"/>
              </a:rPr>
              <a:t> 0</a:t>
            </a:r>
            <a:r>
              <a:rPr lang="en-US" sz="1400" i="1" dirty="0">
                <a:solidFill>
                  <a:srgbClr val="FF9900"/>
                </a:solidFill>
                <a:latin typeface="Corbel" panose="020B0503020204020204" pitchFamily="34" charset="0"/>
              </a:rPr>
              <a:t>    Decoupling between traction/compression and shear actions** </a:t>
            </a:r>
          </a:p>
          <a:p>
            <a:pPr algn="just"/>
            <a:r>
              <a:rPr lang="en-US" sz="1400" i="1" dirty="0">
                <a:solidFill>
                  <a:srgbClr val="FF9900"/>
                </a:solidFill>
                <a:latin typeface="Corbel" panose="020B0503020204020204" pitchFamily="34" charset="0"/>
              </a:rPr>
              <a:t>D16= D26= </a:t>
            </a:r>
            <a:r>
              <a:rPr lang="en-US" sz="1400" i="1" dirty="0">
                <a:solidFill>
                  <a:srgbClr val="FF9900"/>
                </a:solidFill>
                <a:latin typeface="Calibri" panose="020F0502020204030204" pitchFamily="34" charset="0"/>
              </a:rPr>
              <a:t>0</a:t>
            </a:r>
            <a:r>
              <a:rPr lang="en-US" sz="1400" i="1" dirty="0">
                <a:solidFill>
                  <a:srgbClr val="FF9900"/>
                </a:solidFill>
                <a:latin typeface="Corbel" panose="020B0503020204020204" pitchFamily="34" charset="0"/>
              </a:rPr>
              <a:t>  Decoupling between flexural and torsional actions***</a:t>
            </a:r>
          </a:p>
          <a:p>
            <a:pPr algn="just"/>
            <a:r>
              <a:rPr lang="en-US" sz="700" i="1" dirty="0">
                <a:latin typeface="Corbel" panose="020B0503020204020204" pitchFamily="34" charset="0"/>
              </a:rPr>
              <a:t>* at each lamina +</a:t>
            </a:r>
            <a:r>
              <a:rPr lang="az-Cyrl-AZ" sz="700" i="1" dirty="0">
                <a:latin typeface="Corbel" panose="020B0503020204020204" pitchFamily="34" charset="0"/>
              </a:rPr>
              <a:t> Ѳ</a:t>
            </a:r>
            <a:r>
              <a:rPr lang="en-US" sz="700" i="1" dirty="0">
                <a:latin typeface="Corbel" panose="020B0503020204020204" pitchFamily="34" charset="0"/>
              </a:rPr>
              <a:t> at +z correspond a lamina </a:t>
            </a:r>
            <a:r>
              <a:rPr lang="en-GB" sz="700" i="1" dirty="0">
                <a:latin typeface="Corbel" panose="020B0503020204020204" pitchFamily="34" charset="0"/>
              </a:rPr>
              <a:t>of the some thickness + Ѳ at</a:t>
            </a:r>
            <a:r>
              <a:rPr lang="en-US" sz="700" i="1" dirty="0">
                <a:latin typeface="Corbel" panose="020B0503020204020204" pitchFamily="34" charset="0"/>
              </a:rPr>
              <a:t> – z      Ex. [-45/+35/0/0/+35/-45]= [-45/+35/0]s </a:t>
            </a:r>
          </a:p>
          <a:p>
            <a:pPr algn="just"/>
            <a:r>
              <a:rPr lang="en-US" sz="700" i="1" dirty="0">
                <a:latin typeface="Corbel" panose="020B0503020204020204" pitchFamily="34" charset="0"/>
              </a:rPr>
              <a:t>** at each lamina +</a:t>
            </a:r>
            <a:r>
              <a:rPr lang="az-Cyrl-AZ" sz="700" i="1" dirty="0">
                <a:latin typeface="Corbel" panose="020B0503020204020204" pitchFamily="34" charset="0"/>
              </a:rPr>
              <a:t>Ѳ</a:t>
            </a:r>
            <a:r>
              <a:rPr lang="en-US" sz="700" i="1" dirty="0">
                <a:latin typeface="Corbel" panose="020B0503020204020204" pitchFamily="34" charset="0"/>
              </a:rPr>
              <a:t> corresponds a lamina of the some thickness –</a:t>
            </a:r>
            <a:r>
              <a:rPr lang="az-Cyrl-AZ" sz="700" i="1" dirty="0">
                <a:latin typeface="Corbel" panose="020B0503020204020204" pitchFamily="34" charset="0"/>
              </a:rPr>
              <a:t> Ѳ</a:t>
            </a:r>
            <a:r>
              <a:rPr lang="en-US" sz="700" i="1" dirty="0">
                <a:latin typeface="Corbel" panose="020B0503020204020204" pitchFamily="34" charset="0"/>
              </a:rPr>
              <a:t>	             Ex. [+45/-45/0/0/+35/-35]</a:t>
            </a:r>
          </a:p>
          <a:p>
            <a:pPr lvl="0" algn="just"/>
            <a:r>
              <a:rPr lang="en-US" sz="700" i="1" dirty="0">
                <a:latin typeface="Corbel" panose="020B0503020204020204" pitchFamily="34" charset="0"/>
              </a:rPr>
              <a:t>*** at each lamina +</a:t>
            </a:r>
            <a:r>
              <a:rPr lang="az-Cyrl-AZ" sz="700" i="1" dirty="0">
                <a:latin typeface="Corbel" panose="020B0503020204020204" pitchFamily="34" charset="0"/>
              </a:rPr>
              <a:t>Ѳ</a:t>
            </a:r>
            <a:r>
              <a:rPr lang="en-US" sz="700" i="1" dirty="0">
                <a:latin typeface="Corbel" panose="020B0503020204020204" pitchFamily="34" charset="0"/>
              </a:rPr>
              <a:t> corresponds a lamina of the some thickness –</a:t>
            </a:r>
            <a:r>
              <a:rPr lang="az-Cyrl-AZ" sz="700" i="1" dirty="0">
                <a:latin typeface="Corbel" panose="020B0503020204020204" pitchFamily="34" charset="0"/>
              </a:rPr>
              <a:t> Ѳ</a:t>
            </a:r>
            <a:r>
              <a:rPr lang="en-US" sz="700" i="1" dirty="0">
                <a:latin typeface="Corbel" panose="020B0503020204020204" pitchFamily="34" charset="0"/>
              </a:rPr>
              <a:t> at – z           </a:t>
            </a:r>
            <a:r>
              <a:rPr lang="en-US" sz="700" i="1" dirty="0">
                <a:solidFill>
                  <a:prstClr val="black"/>
                </a:solidFill>
                <a:latin typeface="Corbel" panose="020B0503020204020204" pitchFamily="34" charset="0"/>
              </a:rPr>
              <a:t>Ex. [+45/-35/0/0/+35/-45]</a:t>
            </a:r>
            <a:endParaRPr lang="en-GB" sz="1400" i="1" dirty="0">
              <a:latin typeface="Corbel" panose="020B05030202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116783">
            <a:off x="4791772" y="4349594"/>
            <a:ext cx="10436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Lamina k</a:t>
            </a:r>
            <a:endParaRPr lang="en-GB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02F132-4A8D-4A8C-877D-D9B157A5B0E1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7B4C3-846C-4BC5-A7E6-840CAD34E6CB}"/>
              </a:ext>
            </a:extLst>
          </p:cNvPr>
          <p:cNvSpPr txBox="1"/>
          <p:nvPr/>
        </p:nvSpPr>
        <p:spPr>
          <a:xfrm>
            <a:off x="5096407" y="6294890"/>
            <a:ext cx="3009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from C Gargiulo</a:t>
            </a:r>
          </a:p>
          <a:p>
            <a:r>
              <a:rPr lang="en-US" sz="1400" dirty="0"/>
              <a:t>https://indico.cern.ch/event/736952/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33CDC-3849-45C9-A827-262EB3AE64D4}"/>
              </a:ext>
            </a:extLst>
          </p:cNvPr>
          <p:cNvSpPr txBox="1"/>
          <p:nvPr/>
        </p:nvSpPr>
        <p:spPr>
          <a:xfrm>
            <a:off x="213071" y="1474911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‘kink’ in Cloth</a:t>
            </a:r>
          </a:p>
          <a:p>
            <a:pPr algn="ctr"/>
            <a:r>
              <a:rPr lang="en-US" sz="1800" dirty="0"/>
              <a:t>~13% more compliance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B5B7F9-CF6E-4235-ADBB-C8B2B34CE05B}"/>
              </a:ext>
            </a:extLst>
          </p:cNvPr>
          <p:cNvCxnSpPr>
            <a:cxnSpLocks/>
          </p:cNvCxnSpPr>
          <p:nvPr/>
        </p:nvCxnSpPr>
        <p:spPr bwMode="auto">
          <a:xfrm>
            <a:off x="1181733" y="2153850"/>
            <a:ext cx="1585923" cy="15934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16488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30887"/>
            <a:ext cx="7468602" cy="914401"/>
          </a:xfrm>
        </p:spPr>
        <p:txBody>
          <a:bodyPr/>
          <a:lstStyle/>
          <a:p>
            <a:pPr algn="l"/>
            <a:r>
              <a:rPr lang="en-US" sz="2800" dirty="0"/>
              <a:t>[A] Matrix properties (Tensile Properties)</a:t>
            </a:r>
            <a:br>
              <a:rPr lang="en-US" sz="2800" dirty="0"/>
            </a:br>
            <a:r>
              <a:rPr lang="en-US" sz="2800" dirty="0"/>
              <a:t>Quasi-Isotropic Balanced Symmetric QIBS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" y="4568379"/>
            <a:ext cx="9037151" cy="1796716"/>
          </a:xfrm>
        </p:spPr>
        <p:txBody>
          <a:bodyPr/>
          <a:lstStyle/>
          <a:p>
            <a:r>
              <a:rPr lang="en-US" sz="2000" dirty="0"/>
              <a:t>Tables above show fractional contributions of each layer in “X” direction (body coordinate) based on orientation “</a:t>
            </a:r>
            <a:r>
              <a:rPr lang="en-US" sz="2000" b="1" dirty="0">
                <a:latin typeface="Symbol" panose="05050102010706020507" pitchFamily="18" charset="2"/>
              </a:rPr>
              <a:t>q</a:t>
            </a:r>
            <a:r>
              <a:rPr lang="en-US" sz="2000" dirty="0"/>
              <a:t>” of fibers to body</a:t>
            </a:r>
          </a:p>
          <a:p>
            <a:r>
              <a:rPr lang="en-US" sz="2000" dirty="0"/>
              <a:t>Each layer should also be knocked down by Vf ~50-60%</a:t>
            </a:r>
          </a:p>
          <a:p>
            <a:r>
              <a:rPr lang="en-US" sz="2000" dirty="0"/>
              <a:t>Including V</a:t>
            </a:r>
            <a:r>
              <a:rPr lang="en-US" sz="2000" baseline="-25000" dirty="0"/>
              <a:t>f</a:t>
            </a:r>
            <a:r>
              <a:rPr lang="en-US" sz="2000" dirty="0"/>
              <a:t>, E</a:t>
            </a:r>
            <a:r>
              <a:rPr lang="en-US" sz="2000" baseline="-25000" dirty="0"/>
              <a:t>x</a:t>
            </a:r>
            <a:r>
              <a:rPr lang="en-US" sz="2000" dirty="0"/>
              <a:t> and E</a:t>
            </a:r>
            <a:r>
              <a:rPr lang="en-US" sz="2000" baseline="-25000" dirty="0"/>
              <a:t>Y</a:t>
            </a:r>
            <a:r>
              <a:rPr lang="en-US" sz="2000" dirty="0"/>
              <a:t> for a QIBS laminate range from 18-22% of E</a:t>
            </a:r>
            <a:r>
              <a:rPr lang="en-US" sz="2000" baseline="-25000" dirty="0"/>
              <a:t>fiber</a:t>
            </a:r>
            <a:r>
              <a:rPr lang="en-US" sz="2000" dirty="0"/>
              <a:t>   </a:t>
            </a:r>
          </a:p>
          <a:p>
            <a:r>
              <a:rPr lang="en-US" sz="2000" dirty="0"/>
              <a:t>QIBS laminates can be estimated as ‘black’ metal with some caveats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18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/>
        </p:nvGraphicFramePr>
        <p:xfrm>
          <a:off x="96252" y="1016936"/>
          <a:ext cx="2773280" cy="2895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2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5075">
                <a:tc>
                  <a:txBody>
                    <a:bodyPr/>
                    <a:lstStyle/>
                    <a:p>
                      <a:r>
                        <a:rPr lang="en-US" dirty="0"/>
                        <a:t>Theta</a:t>
                      </a:r>
                    </a:p>
                    <a:p>
                      <a:r>
                        <a:rPr lang="en-US" sz="1100" dirty="0"/>
                        <a:t>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Cos^4(Theta)</a:t>
                      </a:r>
                    </a:p>
                    <a:p>
                      <a:r>
                        <a:rPr lang="en-US" sz="1200" dirty="0"/>
                        <a:t>(Value)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0.063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0.063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0.063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0.063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874">
                <a:tc>
                  <a:txBody>
                    <a:bodyPr/>
                    <a:lstStyle/>
                    <a:p>
                      <a:r>
                        <a:rPr lang="en-US" sz="1600" dirty="0"/>
                        <a:t>Average: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0.375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/>
          </p:cNvGraphicFramePr>
          <p:nvPr/>
        </p:nvGraphicFramePr>
        <p:xfrm>
          <a:off x="3039979" y="1000627"/>
          <a:ext cx="2773280" cy="358741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2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933">
                <a:tc>
                  <a:txBody>
                    <a:bodyPr/>
                    <a:lstStyle/>
                    <a:p>
                      <a:r>
                        <a:rPr lang="en-US" dirty="0"/>
                        <a:t>Theta</a:t>
                      </a:r>
                    </a:p>
                    <a:p>
                      <a:r>
                        <a:rPr lang="en-US" sz="1100" dirty="0"/>
                        <a:t>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Cos^4(Theta)</a:t>
                      </a:r>
                    </a:p>
                    <a:p>
                      <a:r>
                        <a:rPr lang="en-US" sz="1200" dirty="0"/>
                        <a:t>(Value)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60"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60">
                <a:tc>
                  <a:txBody>
                    <a:bodyPr/>
                    <a:lstStyle/>
                    <a:p>
                      <a:r>
                        <a:rPr lang="en-US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960">
                <a:tc>
                  <a:txBody>
                    <a:bodyPr/>
                    <a:lstStyle/>
                    <a:p>
                      <a:r>
                        <a:rPr lang="en-US" sz="16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60">
                <a:tc>
                  <a:txBody>
                    <a:bodyPr/>
                    <a:lstStyle/>
                    <a:p>
                      <a:r>
                        <a:rPr lang="en-US" sz="1600" dirty="0"/>
                        <a:t>-45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960">
                <a:tc>
                  <a:txBody>
                    <a:bodyPr/>
                    <a:lstStyle/>
                    <a:p>
                      <a:r>
                        <a:rPr lang="en-US" sz="1600" dirty="0"/>
                        <a:t>-45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960">
                <a:tc>
                  <a:txBody>
                    <a:bodyPr/>
                    <a:lstStyle/>
                    <a:p>
                      <a:r>
                        <a:rPr lang="en-US" sz="16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960">
                <a:tc>
                  <a:txBody>
                    <a:bodyPr/>
                    <a:lstStyle/>
                    <a:p>
                      <a:r>
                        <a:rPr lang="en-US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960"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536">
                <a:tc>
                  <a:txBody>
                    <a:bodyPr/>
                    <a:lstStyle/>
                    <a:p>
                      <a:r>
                        <a:rPr lang="en-US" sz="1600" dirty="0"/>
                        <a:t>Average: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0.375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6252" y="3988468"/>
            <a:ext cx="3037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6-ply QIBS Laminate</a:t>
            </a:r>
          </a:p>
          <a:p>
            <a:r>
              <a:rPr lang="en-US" sz="1600" dirty="0"/>
              <a:t>8-ply QIBS Laminate</a:t>
            </a:r>
          </a:p>
        </p:txBody>
      </p:sp>
      <p:cxnSp>
        <p:nvCxnSpPr>
          <p:cNvPr id="9" name="Elbow Connector 8"/>
          <p:cNvCxnSpPr/>
          <p:nvPr/>
        </p:nvCxnSpPr>
        <p:spPr bwMode="auto">
          <a:xfrm rot="5400000" flipH="1" flipV="1">
            <a:off x="2168692" y="3883193"/>
            <a:ext cx="439153" cy="192505"/>
          </a:xfrm>
          <a:prstGeom prst="bentConnector3">
            <a:avLst>
              <a:gd name="adj1" fmla="val -2055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292016" y="4457700"/>
            <a:ext cx="747963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865396" y="968538"/>
            <a:ext cx="32198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Average assumes all layers are equal thickness thus stiffness in the laminate coordinates</a:t>
            </a:r>
          </a:p>
          <a:p>
            <a:endParaRPr lang="en-US" sz="1800" dirty="0"/>
          </a:p>
          <a:p>
            <a:r>
              <a:rPr lang="en-US" sz="1800" dirty="0"/>
              <a:t>Both examples are QIBS: *ALL* examples of QIBS will have the same body modulus</a:t>
            </a:r>
          </a:p>
          <a:p>
            <a:endParaRPr lang="en-US" sz="1800" dirty="0"/>
          </a:p>
          <a:p>
            <a:r>
              <a:rPr lang="en-US" sz="1800" dirty="0"/>
              <a:t>Tables indicate orientation knockdown—still need to include Fiber Volume Fraction (V</a:t>
            </a:r>
            <a:r>
              <a:rPr lang="en-US" sz="1800" baseline="-25000" dirty="0"/>
              <a:t>f</a:t>
            </a:r>
            <a:r>
              <a:rPr lang="en-US" sz="1800" dirty="0"/>
              <a:t>) knockdown</a:t>
            </a:r>
          </a:p>
        </p:txBody>
      </p:sp>
    </p:spTree>
    <p:extLst>
      <p:ext uri="{BB962C8B-B14F-4D97-AF65-F5344CB8AC3E}">
        <p14:creationId xmlns:p14="http://schemas.microsoft.com/office/powerpoint/2010/main" val="702048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‘Black Aluminum’ and other estimates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3" y="1143000"/>
            <a:ext cx="8741327" cy="5334000"/>
          </a:xfrm>
        </p:spPr>
        <p:txBody>
          <a:bodyPr/>
          <a:lstStyle/>
          <a:p>
            <a:r>
              <a:rPr lang="en-US" sz="2000" dirty="0"/>
              <a:t>‘High Strength’ CF ranges from 220-300GPa</a:t>
            </a:r>
          </a:p>
          <a:p>
            <a:r>
              <a:rPr lang="en-US" sz="2000" dirty="0"/>
              <a:t>‘Intermediate Modulus’ CF from 280-500GPa</a:t>
            </a:r>
          </a:p>
          <a:p>
            <a:r>
              <a:rPr lang="en-US" sz="2000" dirty="0"/>
              <a:t>Pitch based fibers start at 500 and goes to ~1000GPa</a:t>
            </a:r>
          </a:p>
          <a:p>
            <a:r>
              <a:rPr lang="en-US" sz="2000" dirty="0"/>
              <a:t>Considering the QIBS estimate of ~20% fiber modulus there exists both an Al and </a:t>
            </a:r>
            <a:r>
              <a:rPr lang="en-US" sz="2000" dirty="0" err="1"/>
              <a:t>Ti</a:t>
            </a:r>
            <a:r>
              <a:rPr lang="en-US" sz="2000" dirty="0"/>
              <a:t> equivalent quite trivially</a:t>
            </a:r>
          </a:p>
          <a:p>
            <a:r>
              <a:rPr lang="en-US" sz="2000" dirty="0"/>
              <a:t>‘Black Aluminum’ is a pejorative term aimed at a design that took no other advantage other than density by using a CFRP component (since the early ‘80’s)</a:t>
            </a:r>
          </a:p>
          <a:p>
            <a:r>
              <a:rPr lang="en-US" sz="2000" dirty="0"/>
              <a:t>On the other hand, using an Aluminum or Titanium analog (with lower density) in analysis is a quick way to assess if a composite structure is beneficial in an FEM</a:t>
            </a:r>
          </a:p>
          <a:p>
            <a:r>
              <a:rPr lang="en-US" sz="2000" dirty="0"/>
              <a:t>As with any mechanical assembly, it’s usually the joints and local loads that screw with the design…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19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8616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3098800"/>
          </a:xfrm>
        </p:spPr>
        <p:txBody>
          <a:bodyPr/>
          <a:lstStyle/>
          <a:p>
            <a:r>
              <a:rPr lang="en-US" dirty="0"/>
              <a:t>What are composites and why we use them</a:t>
            </a:r>
          </a:p>
          <a:p>
            <a:r>
              <a:rPr lang="en-US" dirty="0"/>
              <a:t>Fabrication and assembly Processes</a:t>
            </a:r>
          </a:p>
          <a:p>
            <a:r>
              <a:rPr lang="en-US" dirty="0"/>
              <a:t>Very brief introduction to design estimation and strength criteria (more detailed in the next session)</a:t>
            </a:r>
          </a:p>
          <a:p>
            <a:r>
              <a:rPr lang="en-US" dirty="0"/>
              <a:t>Some examples of Detector Structures</a:t>
            </a:r>
          </a:p>
          <a:p>
            <a:r>
              <a:rPr lang="en-US" dirty="0"/>
              <a:t>LBNL Composites Shop Capabilities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888" y="5085605"/>
            <a:ext cx="8145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this discussion: ‘Carbon Fiber’ as a material, is Carbon Fiber Reinforced Plastic (CFRP)—a ‘Composite’.  Composites with other fibers and matrices are also broadly mentioned.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2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16123-F9AD-4022-AC64-B024A289F510}"/>
              </a:ext>
            </a:extLst>
          </p:cNvPr>
          <p:cNvSpPr txBox="1"/>
          <p:nvPr/>
        </p:nvSpPr>
        <p:spPr>
          <a:xfrm>
            <a:off x="838200" y="4371315"/>
            <a:ext cx="665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LBNL Composites Workshop https://conferences.lbl.gov/event/54/ </a:t>
            </a:r>
          </a:p>
          <a:p>
            <a:r>
              <a:rPr lang="en-US" sz="1600" dirty="0"/>
              <a:t>CERN Composites Workshop https://indico.cern.ch/event/736952/</a:t>
            </a:r>
          </a:p>
        </p:txBody>
      </p:sp>
    </p:spTree>
    <p:extLst>
      <p:ext uri="{BB962C8B-B14F-4D97-AF65-F5344CB8AC3E}">
        <p14:creationId xmlns:p14="http://schemas.microsoft.com/office/powerpoint/2010/main" val="3510781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Global versus Local Deflections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30565"/>
            <a:ext cx="9031135" cy="2063082"/>
          </a:xfrm>
        </p:spPr>
        <p:txBody>
          <a:bodyPr/>
          <a:lstStyle/>
          <a:p>
            <a:r>
              <a:rPr lang="en-US" sz="2000" dirty="0"/>
              <a:t>Deflections may be dominated by local flexure for thin walled structures</a:t>
            </a:r>
          </a:p>
          <a:p>
            <a:r>
              <a:rPr lang="en-US" sz="2000" dirty="0"/>
              <a:t>L / D &gt; 8 is required for ‘beam like’ behavior; else: ‘shear’ properties dominate global deflection relative to supports</a:t>
            </a:r>
          </a:p>
          <a:p>
            <a:r>
              <a:rPr lang="en-US" sz="2000" dirty="0"/>
              <a:t>For most structures, [A] properties dominate performance</a:t>
            </a:r>
          </a:p>
          <a:p>
            <a:r>
              <a:rPr lang="en-US" sz="2000" dirty="0"/>
              <a:t>Introducing loads into thin shells requires some expertise (use of D-Matrix)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20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538757" y="1645484"/>
            <a:ext cx="2370652" cy="2222656"/>
            <a:chOff x="5828869" y="2000428"/>
            <a:chExt cx="2370652" cy="2222656"/>
          </a:xfrm>
        </p:grpSpPr>
        <p:sp>
          <p:nvSpPr>
            <p:cNvPr id="5" name="Oval 4"/>
            <p:cNvSpPr/>
            <p:nvPr/>
          </p:nvSpPr>
          <p:spPr bwMode="auto">
            <a:xfrm>
              <a:off x="5828869" y="2189747"/>
              <a:ext cx="2090919" cy="2033337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858000" y="2243889"/>
              <a:ext cx="1341521" cy="703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6858001" y="2189747"/>
              <a:ext cx="1061788" cy="1155032"/>
            </a:xfrm>
            <a:custGeom>
              <a:avLst/>
              <a:gdLst>
                <a:gd name="connsiteX0" fmla="*/ 0 w 1075127"/>
                <a:gd name="connsiteY0" fmla="*/ 4126 h 1171189"/>
                <a:gd name="connsiteX1" fmla="*/ 451184 w 1075127"/>
                <a:gd name="connsiteY1" fmla="*/ 64284 h 1171189"/>
                <a:gd name="connsiteX2" fmla="*/ 709863 w 1075127"/>
                <a:gd name="connsiteY2" fmla="*/ 449294 h 1171189"/>
                <a:gd name="connsiteX3" fmla="*/ 1040732 w 1075127"/>
                <a:gd name="connsiteY3" fmla="*/ 641799 h 1171189"/>
                <a:gd name="connsiteX4" fmla="*/ 1064795 w 1075127"/>
                <a:gd name="connsiteY4" fmla="*/ 1171189 h 1171189"/>
                <a:gd name="connsiteX5" fmla="*/ 1064795 w 1075127"/>
                <a:gd name="connsiteY5" fmla="*/ 1171189 h 117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5127" h="1171189">
                  <a:moveTo>
                    <a:pt x="0" y="4126"/>
                  </a:moveTo>
                  <a:cubicBezTo>
                    <a:pt x="166437" y="-2893"/>
                    <a:pt x="332874" y="-9911"/>
                    <a:pt x="451184" y="64284"/>
                  </a:cubicBezTo>
                  <a:cubicBezTo>
                    <a:pt x="569495" y="138479"/>
                    <a:pt x="611605" y="353042"/>
                    <a:pt x="709863" y="449294"/>
                  </a:cubicBezTo>
                  <a:cubicBezTo>
                    <a:pt x="808121" y="545547"/>
                    <a:pt x="981577" y="521483"/>
                    <a:pt x="1040732" y="641799"/>
                  </a:cubicBezTo>
                  <a:cubicBezTo>
                    <a:pt x="1099887" y="762115"/>
                    <a:pt x="1064795" y="1171189"/>
                    <a:pt x="1064795" y="1171189"/>
                  </a:cubicBezTo>
                  <a:lnTo>
                    <a:pt x="1064795" y="1171189"/>
                  </a:lnTo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rot="20041133">
              <a:off x="7448486" y="2309723"/>
              <a:ext cx="577515" cy="12904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1" name="Curved Down Arrow 10"/>
            <p:cNvSpPr/>
            <p:nvPr/>
          </p:nvSpPr>
          <p:spPr bwMode="auto">
            <a:xfrm rot="3757410">
              <a:off x="7777671" y="2088762"/>
              <a:ext cx="494825" cy="318157"/>
            </a:xfrm>
            <a:prstGeom prst="curvedDownArrow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1149302" y="1834802"/>
            <a:ext cx="4595777" cy="203333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16" name="Straight Connector 15"/>
          <p:cNvCxnSpPr>
            <a:stCxn id="13" idx="1"/>
          </p:cNvCxnSpPr>
          <p:nvPr/>
        </p:nvCxnSpPr>
        <p:spPr bwMode="auto">
          <a:xfrm>
            <a:off x="1149302" y="2851471"/>
            <a:ext cx="641858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ffectLst/>
        </p:spPr>
      </p:cxnSp>
      <p:sp>
        <p:nvSpPr>
          <p:cNvPr id="19" name="Down Arrow 18"/>
          <p:cNvSpPr/>
          <p:nvPr/>
        </p:nvSpPr>
        <p:spPr bwMode="auto">
          <a:xfrm rot="5400000">
            <a:off x="3287723" y="3447113"/>
            <a:ext cx="258649" cy="842053"/>
          </a:xfrm>
          <a:prstGeom prst="downArrow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 rot="16200000">
            <a:off x="3317865" y="1407759"/>
            <a:ext cx="258649" cy="84205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4" name="Curved Right Arrow 23"/>
          <p:cNvSpPr/>
          <p:nvPr/>
        </p:nvSpPr>
        <p:spPr bwMode="auto">
          <a:xfrm rot="5400000">
            <a:off x="1001915" y="2509852"/>
            <a:ext cx="294773" cy="646983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4850731" y="1555038"/>
            <a:ext cx="397042" cy="505296"/>
          </a:xfrm>
          <a:prstGeom prst="down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4225089" y="1555038"/>
            <a:ext cx="397042" cy="505296"/>
          </a:xfrm>
          <a:prstGeom prst="down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>
            <a:off x="2151647" y="1579133"/>
            <a:ext cx="397042" cy="505296"/>
          </a:xfrm>
          <a:prstGeom prst="down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5384132" y="2084429"/>
            <a:ext cx="739942" cy="767042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48689" y="1579133"/>
            <a:ext cx="1809906" cy="2565746"/>
          </a:xfrm>
          <a:prstGeom prst="ellipse">
            <a:avLst/>
          </a:prstGeom>
          <a:solidFill>
            <a:srgbClr val="00B0F0">
              <a:alpha val="14902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30" name="Isosceles Triangle 29"/>
          <p:cNvSpPr/>
          <p:nvPr/>
        </p:nvSpPr>
        <p:spPr bwMode="auto">
          <a:xfrm>
            <a:off x="1052763" y="2833343"/>
            <a:ext cx="186490" cy="252757"/>
          </a:xfrm>
          <a:prstGeom prst="triangl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97559" y="3813752"/>
            <a:ext cx="1577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End Load equivalent</a:t>
            </a:r>
          </a:p>
        </p:txBody>
      </p:sp>
      <p:cxnSp>
        <p:nvCxnSpPr>
          <p:cNvPr id="33" name="Straight Arrow Connector 32"/>
          <p:cNvCxnSpPr>
            <a:stCxn id="31" idx="0"/>
            <a:endCxn id="18" idx="2"/>
          </p:cNvCxnSpPr>
          <p:nvPr/>
        </p:nvCxnSpPr>
        <p:spPr bwMode="auto">
          <a:xfrm flipH="1" flipV="1">
            <a:off x="5754103" y="2851471"/>
            <a:ext cx="732294" cy="96228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413804" y="1022172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Distributed point Loads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2424363" y="1206838"/>
            <a:ext cx="2959769" cy="49262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1" name="Straight Arrow Connector 40"/>
          <p:cNvCxnSpPr>
            <a:stCxn id="37" idx="1"/>
          </p:cNvCxnSpPr>
          <p:nvPr/>
        </p:nvCxnSpPr>
        <p:spPr bwMode="auto">
          <a:xfrm flipH="1">
            <a:off x="4505826" y="1206838"/>
            <a:ext cx="907978" cy="49262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3" name="Straight Arrow Connector 42"/>
          <p:cNvCxnSpPr>
            <a:stCxn id="37" idx="1"/>
          </p:cNvCxnSpPr>
          <p:nvPr/>
        </p:nvCxnSpPr>
        <p:spPr bwMode="auto">
          <a:xfrm flipH="1">
            <a:off x="5167564" y="1206838"/>
            <a:ext cx="246240" cy="5557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5" name="Straight Arrow Connector 44"/>
          <p:cNvCxnSpPr>
            <a:stCxn id="37" idx="3"/>
            <a:endCxn id="10" idx="0"/>
          </p:cNvCxnSpPr>
          <p:nvPr/>
        </p:nvCxnSpPr>
        <p:spPr bwMode="auto">
          <a:xfrm>
            <a:off x="7958090" y="1206838"/>
            <a:ext cx="460777" cy="7544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7" name="Oval 46"/>
          <p:cNvSpPr/>
          <p:nvPr/>
        </p:nvSpPr>
        <p:spPr bwMode="auto">
          <a:xfrm rot="19401160">
            <a:off x="7034829" y="1705142"/>
            <a:ext cx="2147637" cy="1232809"/>
          </a:xfrm>
          <a:prstGeom prst="ellipse">
            <a:avLst/>
          </a:prstGeom>
          <a:solidFill>
            <a:srgbClr val="FFC000">
              <a:alpha val="14902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50482" y="2565564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Loads in Shell: [A]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73570" y="2408958"/>
            <a:ext cx="143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9966"/>
                </a:solidFill>
              </a:rPr>
              <a:t>Loads in Shell: [D]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7567888" y="2141621"/>
            <a:ext cx="617477" cy="185584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7148671" y="3952252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Moment Load </a:t>
            </a:r>
          </a:p>
          <a:p>
            <a:r>
              <a:rPr lang="en-US" sz="1200" dirty="0"/>
              <a:t>applied to shell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103843" y="1834802"/>
            <a:ext cx="2090919" cy="203333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solidFill>
                  <a:schemeClr val="tx1"/>
                </a:solidFill>
                <a:prstDash val="lgDashDotDot"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 bwMode="auto">
          <a:xfrm>
            <a:off x="553453" y="1834803"/>
            <a:ext cx="18047" cy="20333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0" name="Straight Connector 59"/>
          <p:cNvCxnSpPr>
            <a:stCxn id="12" idx="4"/>
          </p:cNvCxnSpPr>
          <p:nvPr/>
        </p:nvCxnSpPr>
        <p:spPr bwMode="auto">
          <a:xfrm flipH="1">
            <a:off x="511342" y="3868139"/>
            <a:ext cx="637961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" name="Straight Connector 62"/>
          <p:cNvCxnSpPr>
            <a:stCxn id="12" idx="0"/>
          </p:cNvCxnSpPr>
          <p:nvPr/>
        </p:nvCxnSpPr>
        <p:spPr bwMode="auto">
          <a:xfrm flipH="1">
            <a:off x="511342" y="1834802"/>
            <a:ext cx="637961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1149303" y="3868140"/>
            <a:ext cx="0" cy="3910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5754103" y="3868139"/>
            <a:ext cx="0" cy="3910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>
            <a:off x="1149301" y="4211055"/>
            <a:ext cx="460480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75" name="TextBox 74"/>
          <p:cNvSpPr txBox="1"/>
          <p:nvPr/>
        </p:nvSpPr>
        <p:spPr>
          <a:xfrm>
            <a:off x="2609973" y="390789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790" y="260035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11574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260350"/>
            <a:ext cx="7781925" cy="666750"/>
          </a:xfrm>
        </p:spPr>
        <p:txBody>
          <a:bodyPr/>
          <a:lstStyle/>
          <a:p>
            <a:pPr algn="l"/>
            <a:r>
              <a:rPr lang="en-US" dirty="0"/>
              <a:t> A Brief word on ‘Strength’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45" y="825500"/>
            <a:ext cx="8622890" cy="5334000"/>
          </a:xfrm>
        </p:spPr>
        <p:txBody>
          <a:bodyPr/>
          <a:lstStyle/>
          <a:p>
            <a:r>
              <a:rPr lang="en-US" dirty="0"/>
              <a:t>We tend to use composites in deflection driven designs, thus tend to use ultra-high modulus fibers</a:t>
            </a:r>
          </a:p>
          <a:p>
            <a:r>
              <a:rPr lang="en-US" dirty="0"/>
              <a:t>These fibers have low failure strains e.g. 0.3%</a:t>
            </a:r>
          </a:p>
          <a:p>
            <a:r>
              <a:rPr lang="en-US" dirty="0"/>
              <a:t>‘High Strength’ fibers have failure strains in excess of 1%, Pitch Fibers range from 0.25-0.5%</a:t>
            </a:r>
          </a:p>
          <a:p>
            <a:r>
              <a:rPr lang="en-US" dirty="0"/>
              <a:t>Matrices range from 1-5% failure strains</a:t>
            </a:r>
          </a:p>
          <a:p>
            <a:r>
              <a:rPr lang="en-US" dirty="0"/>
              <a:t>Strength models do exist to combine these in laminates, but require testing to use (</a:t>
            </a:r>
            <a:r>
              <a:rPr lang="en-US" dirty="0" err="1"/>
              <a:t>Tsia</a:t>
            </a:r>
            <a:r>
              <a:rPr lang="en-US" dirty="0"/>
              <a:t>-Hill or Tsai-Wu)—strain energy based like Von Mises…</a:t>
            </a:r>
          </a:p>
          <a:p>
            <a:r>
              <a:rPr lang="en-US" dirty="0"/>
              <a:t>For stiffness-based designs, laminate strength is rarely an issue, but should be checked</a:t>
            </a:r>
          </a:p>
          <a:p>
            <a:r>
              <a:rPr lang="en-US" dirty="0"/>
              <a:t>Strength of composite materials will be presented in next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21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85756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using Fiber Strain as a metric to assess margins of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technique is often referred to as ‘First Ply Failure’ and is rather </a:t>
            </a:r>
            <a:r>
              <a:rPr lang="en-US" dirty="0" err="1"/>
              <a:t>conservate</a:t>
            </a:r>
            <a:r>
              <a:rPr lang="en-US" dirty="0"/>
              <a:t>…</a:t>
            </a:r>
          </a:p>
          <a:p>
            <a:r>
              <a:rPr lang="en-US" dirty="0"/>
              <a:t>ACP Will report these values specifically</a:t>
            </a:r>
          </a:p>
          <a:p>
            <a:r>
              <a:rPr lang="en-US" dirty="0"/>
              <a:t>If you are using ANSYS without a composites package, do not use Von-Mises stresses…</a:t>
            </a:r>
          </a:p>
          <a:p>
            <a:r>
              <a:rPr lang="en-US" dirty="0"/>
              <a:t>Reporting principal strain of an isotropic solid is a quick estimate, but not proper.</a:t>
            </a:r>
          </a:p>
          <a:p>
            <a:r>
              <a:rPr lang="en-US" dirty="0"/>
              <a:t>Ultimately a more proper, full orthotropic analysis in ANSYS is required, preferably ACP (See Giorgio’s talk later)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Eric Anderssen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D1B313-24CE-EA4D-825C-0606C452375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10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Expert advice: when it’s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334000"/>
          </a:xfrm>
        </p:spPr>
        <p:txBody>
          <a:bodyPr/>
          <a:lstStyle/>
          <a:p>
            <a:r>
              <a:rPr lang="en-US" sz="2000" dirty="0"/>
              <a:t>Use of ‘Black’ isotropic analogs are useful for design studies</a:t>
            </a:r>
          </a:p>
          <a:p>
            <a:pPr lvl="1"/>
            <a:r>
              <a:rPr lang="en-US" sz="2000" dirty="0"/>
              <a:t>Approximations are truly valid for tensile (in-plane) loads</a:t>
            </a:r>
          </a:p>
          <a:p>
            <a:pPr lvl="1"/>
            <a:r>
              <a:rPr lang="en-US" sz="2000" dirty="0"/>
              <a:t>Conceptual design studies, nominal sizing, first order mass…</a:t>
            </a:r>
          </a:p>
          <a:p>
            <a:pPr lvl="1"/>
            <a:r>
              <a:rPr lang="en-US" sz="2000" dirty="0"/>
              <a:t>Feature or load rich locales are where approximations break</a:t>
            </a:r>
          </a:p>
          <a:p>
            <a:r>
              <a:rPr lang="en-US" sz="2000" dirty="0"/>
              <a:t>Normal loads/local moments need expertise to asses </a:t>
            </a:r>
          </a:p>
          <a:p>
            <a:pPr lvl="1"/>
            <a:r>
              <a:rPr lang="en-US" sz="2000" dirty="0"/>
              <a:t>Localized load transfer into shell is important to understand</a:t>
            </a:r>
          </a:p>
          <a:p>
            <a:r>
              <a:rPr lang="en-US" sz="2000" dirty="0"/>
              <a:t>Joint compliance is significant for bolted/mechanical joints</a:t>
            </a:r>
          </a:p>
          <a:p>
            <a:pPr lvl="1"/>
            <a:r>
              <a:rPr lang="en-US" sz="2000" dirty="0"/>
              <a:t>More than expected compared to metallic grips, however metallic joints are not frequently modelled properly…</a:t>
            </a:r>
          </a:p>
          <a:p>
            <a:r>
              <a:rPr lang="en-US" sz="2000" dirty="0"/>
              <a:t>Composites cannot always replace metallic solutions</a:t>
            </a:r>
          </a:p>
          <a:p>
            <a:r>
              <a:rPr lang="en-US" sz="2000" dirty="0"/>
              <a:t>An intermediate goal is to disseminate what’s easy to do, but also what’s hard…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23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42607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Composites Engineering at LBNL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227" y="1143000"/>
            <a:ext cx="8657438" cy="5334000"/>
          </a:xfrm>
        </p:spPr>
        <p:txBody>
          <a:bodyPr/>
          <a:lstStyle/>
          <a:p>
            <a:r>
              <a:rPr lang="en-US" dirty="0"/>
              <a:t>As with many disciplines at the lab; expert resources are matrixed, but available</a:t>
            </a:r>
          </a:p>
          <a:p>
            <a:r>
              <a:rPr lang="en-US" dirty="0"/>
              <a:t>Similarly, Composite Design is not broadly taught in an engineering curriculum (more in the past decade)</a:t>
            </a:r>
          </a:p>
          <a:p>
            <a:r>
              <a:rPr lang="en-US" dirty="0"/>
              <a:t>Cryogenics and Vacuum technology are similar examples:</a:t>
            </a:r>
          </a:p>
          <a:p>
            <a:pPr lvl="1"/>
            <a:r>
              <a:rPr lang="en-US" dirty="0"/>
              <a:t>Engineering and Technical staff new to the lab become proficient quickly thru exposure</a:t>
            </a:r>
          </a:p>
          <a:p>
            <a:pPr lvl="1"/>
            <a:r>
              <a:rPr lang="en-US" dirty="0"/>
              <a:t>Training is available both off and on-site</a:t>
            </a:r>
          </a:p>
          <a:p>
            <a:pPr lvl="1"/>
            <a:r>
              <a:rPr lang="en-US" dirty="0"/>
              <a:t>Some problems still require an expert to solve—knowing who to talk to is important onsite and within the industry</a:t>
            </a:r>
          </a:p>
          <a:p>
            <a:r>
              <a:rPr lang="en-US" dirty="0" err="1"/>
              <a:t>Eng</a:t>
            </a:r>
            <a:r>
              <a:rPr lang="en-US" dirty="0"/>
              <a:t> </a:t>
            </a:r>
            <a:r>
              <a:rPr lang="en-US" dirty="0" err="1"/>
              <a:t>Div</a:t>
            </a:r>
            <a:r>
              <a:rPr lang="en-US" dirty="0"/>
              <a:t> is looking to put together some seminars at various technical levels to teach Composite Design/Fab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24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47202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260350"/>
            <a:ext cx="7781925" cy="580730"/>
          </a:xfrm>
        </p:spPr>
        <p:txBody>
          <a:bodyPr/>
          <a:lstStyle/>
          <a:p>
            <a:pPr algn="l"/>
            <a:r>
              <a:rPr lang="en-US" dirty="0"/>
              <a:t>LBNL Composites Shop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5996" y="1143000"/>
            <a:ext cx="3568004" cy="5334000"/>
          </a:xfrm>
        </p:spPr>
        <p:txBody>
          <a:bodyPr>
            <a:normAutofit/>
          </a:bodyPr>
          <a:lstStyle/>
          <a:p>
            <a:r>
              <a:rPr lang="en-US" sz="2000" dirty="0"/>
              <a:t>Capability established to support construction of ATLAS Pixel Detector</a:t>
            </a:r>
          </a:p>
          <a:p>
            <a:r>
              <a:rPr lang="en-US" sz="2000" dirty="0"/>
              <a:t>Have since delivered many detectors…</a:t>
            </a:r>
          </a:p>
          <a:p>
            <a:r>
              <a:rPr lang="en-US" sz="2000" dirty="0"/>
              <a:t>Synergy of project requirements and contiguous R&amp;D allows for bootstrap technology development</a:t>
            </a:r>
          </a:p>
          <a:p>
            <a:r>
              <a:rPr lang="en-US" sz="2000" dirty="0"/>
              <a:t>Techniques developed for ATLAS used on STAR</a:t>
            </a:r>
          </a:p>
          <a:p>
            <a:r>
              <a:rPr lang="en-US" sz="2000" dirty="0"/>
              <a:t>Materials developed on STAR (30gsm FAW) now used on ATLAS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074" name="Picture 2" descr="C:\Users\ecanderssen\Pictures\Pixel_Detect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60" y="2924379"/>
            <a:ext cx="2949032" cy="194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gp0449save.jpg                                               002AD5BBMacintosh HD                   C05CA6E8: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" y="989900"/>
            <a:ext cx="2932254" cy="196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092" y="989900"/>
            <a:ext cx="2628259" cy="196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091" y="2952881"/>
            <a:ext cx="2628259" cy="197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ecanderssen\Desktop\IDS Pics\2011-08-25_12-08-38_6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" y="4762418"/>
            <a:ext cx="2932254" cy="164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ECAnderssen_local\Desktop\I-Beam Figures\P1010535.JPG"/>
          <p:cNvPicPr>
            <a:picLocks noChangeAspect="1" noChangeArrowheads="1"/>
          </p:cNvPicPr>
          <p:nvPr/>
        </p:nvPicPr>
        <p:blipFill rotWithShape="1">
          <a:blip r:embed="rId12" cstate="print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8090" y="4784347"/>
            <a:ext cx="2628259" cy="16274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9077" y="1006571"/>
            <a:ext cx="1358449" cy="369332"/>
          </a:xfrm>
          <a:prstGeom prst="rect">
            <a:avLst/>
          </a:prstGeom>
          <a:solidFill>
            <a:srgbClr val="FFC000">
              <a:alpha val="47843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ATLAS Pixel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81062" y="1024963"/>
            <a:ext cx="1394934" cy="369332"/>
          </a:xfrm>
          <a:prstGeom prst="rect">
            <a:avLst/>
          </a:prstGeom>
          <a:solidFill>
            <a:srgbClr val="FFC000">
              <a:alpha val="47843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PHENIX VTX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16706" y="3014791"/>
            <a:ext cx="1120820" cy="369332"/>
          </a:xfrm>
          <a:prstGeom prst="rect">
            <a:avLst/>
          </a:prstGeom>
          <a:solidFill>
            <a:srgbClr val="FFC000">
              <a:alpha val="47843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STAR PXL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59234" y="3014791"/>
            <a:ext cx="1516762" cy="369332"/>
          </a:xfrm>
          <a:prstGeom prst="rect">
            <a:avLst/>
          </a:prstGeom>
          <a:solidFill>
            <a:srgbClr val="FFC000">
              <a:alpha val="47843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PHENIX FVTX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6706" y="4805883"/>
            <a:ext cx="1063112" cy="369332"/>
          </a:xfrm>
          <a:prstGeom prst="rect">
            <a:avLst/>
          </a:prstGeom>
          <a:solidFill>
            <a:srgbClr val="FFC000">
              <a:alpha val="78039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STAR IDS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74960" y="6042479"/>
            <a:ext cx="1725152" cy="369332"/>
          </a:xfrm>
          <a:prstGeom prst="rect">
            <a:avLst/>
          </a:prstGeom>
          <a:solidFill>
            <a:srgbClr val="FFC000">
              <a:alpha val="47843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ATLAS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i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7E73B-4014-4D8D-9C45-B1E047129B8E}" type="slidenum">
              <a:rPr lang="en-US" smtClean="0"/>
              <a:pPr/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92501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71718"/>
            <a:ext cx="7781925" cy="910449"/>
          </a:xfrm>
        </p:spPr>
        <p:txBody>
          <a:bodyPr/>
          <a:lstStyle/>
          <a:p>
            <a:pPr algn="l"/>
            <a:r>
              <a:rPr lang="en-US" dirty="0"/>
              <a:t>Shop capabilities (large structures)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799" y="950052"/>
            <a:ext cx="4488809" cy="5526947"/>
          </a:xfrm>
        </p:spPr>
        <p:txBody>
          <a:bodyPr/>
          <a:lstStyle/>
          <a:p>
            <a:r>
              <a:rPr lang="en-US" b="1" dirty="0"/>
              <a:t>Design and Fabrication</a:t>
            </a:r>
            <a:endParaRPr lang="en-US" dirty="0"/>
          </a:p>
          <a:p>
            <a:r>
              <a:rPr lang="en-US" dirty="0"/>
              <a:t>Low-mass, Stable Structures</a:t>
            </a:r>
          </a:p>
          <a:p>
            <a:r>
              <a:rPr lang="en-US" dirty="0"/>
              <a:t>Precision Assembly of large structures (4-8m)</a:t>
            </a:r>
          </a:p>
          <a:p>
            <a:r>
              <a:rPr lang="en-US" dirty="0"/>
              <a:t>Developed for Global Support Structures of High Energy Physics Detectors</a:t>
            </a:r>
          </a:p>
          <a:p>
            <a:r>
              <a:rPr lang="en-US" dirty="0"/>
              <a:t>Useful for any structure requiring high precision/stability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ecanderssen\Desktop\IDS Pics\2011-08-31_13-13-24_5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446" y="1109444"/>
            <a:ext cx="4253218" cy="26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anderssen\Desktop\IDS Pics\2011-08-19_11-48-41_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45" y="3885545"/>
            <a:ext cx="4252519" cy="239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i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7E73B-4014-4D8D-9C45-B1E047129B8E}" type="slidenum">
              <a:rPr lang="en-US" smtClean="0"/>
              <a:pPr/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91675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Composites are materials developed via a fabrication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573213"/>
            <a:ext cx="7781925" cy="4368800"/>
          </a:xfrm>
        </p:spPr>
        <p:txBody>
          <a:bodyPr/>
          <a:lstStyle/>
          <a:p>
            <a:r>
              <a:rPr lang="en-US" dirty="0"/>
              <a:t>It is impossible to separate material properties from fabrication process in composites</a:t>
            </a:r>
          </a:p>
          <a:p>
            <a:r>
              <a:rPr lang="en-US" dirty="0"/>
              <a:t>Ability to close loop on design, fabrication, and test is an important capability to develop and maintain</a:t>
            </a:r>
          </a:p>
          <a:p>
            <a:r>
              <a:rPr lang="en-US" dirty="0"/>
              <a:t>It is important to understand aspects of fabrication at all stages, from pre-</a:t>
            </a:r>
            <a:r>
              <a:rPr lang="en-US" dirty="0" err="1"/>
              <a:t>preg</a:t>
            </a:r>
            <a:r>
              <a:rPr lang="en-US" dirty="0"/>
              <a:t> to layup to be able to properly specify design variables</a:t>
            </a:r>
          </a:p>
          <a:p>
            <a:r>
              <a:rPr lang="en-US" dirty="0"/>
              <a:t>Over-use of ‘nominal’ values in design is common in our field and is what is taught in typical courses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Eric Anderssen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D1B313-24CE-EA4D-825C-0606C452375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78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E. Anderssen LBNL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73"/>
            <a:ext cx="7781925" cy="1143000"/>
          </a:xfrm>
        </p:spPr>
        <p:txBody>
          <a:bodyPr/>
          <a:lstStyle/>
          <a:p>
            <a:r>
              <a:rPr lang="en-US" altLang="en-US" dirty="0"/>
              <a:t>Part manufacture is material design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84409"/>
            <a:ext cx="7772400" cy="2987899"/>
          </a:xfrm>
        </p:spPr>
        <p:txBody>
          <a:bodyPr/>
          <a:lstStyle/>
          <a:p>
            <a:r>
              <a:rPr lang="en-US" altLang="en-US" sz="2000" dirty="0"/>
              <a:t>Each of the stages of manufacture have some inter-relation and affect the overall product as deviations from ideal</a:t>
            </a:r>
          </a:p>
          <a:p>
            <a:r>
              <a:rPr lang="en-US" altLang="en-US" sz="2000" dirty="0"/>
              <a:t>Understanding these deviations allows you to modify the design, tool, and processes to best achieve intent and goals </a:t>
            </a:r>
          </a:p>
          <a:p>
            <a:r>
              <a:rPr lang="en-US" altLang="en-US" sz="2000" dirty="0"/>
              <a:t>Part and Process Design together are best viewed holistically </a:t>
            </a:r>
          </a:p>
          <a:p>
            <a:r>
              <a:rPr lang="en-US" altLang="en-US" sz="2000" dirty="0"/>
              <a:t>Of course, design of the laminate can have some peculiar ramifications to the manufacturing process…</a:t>
            </a:r>
          </a:p>
          <a:p>
            <a:r>
              <a:rPr lang="en-US" altLang="en-US" sz="2000" dirty="0"/>
              <a:t>Ability to fabricate and test composite structures in-house is important to support the design process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0195" y="4540561"/>
            <a:ext cx="7881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Aim is to tie design and manufacture together both to show what’s easy to do/control and what’s difficult</a:t>
            </a:r>
          </a:p>
          <a:p>
            <a:endParaRPr lang="en-US" dirty="0"/>
          </a:p>
          <a:p>
            <a:r>
              <a:rPr lang="en-US" dirty="0"/>
              <a:t>Much of composite fab/design is simple, but tedious…</a:t>
            </a:r>
          </a:p>
        </p:txBody>
      </p:sp>
    </p:spTree>
    <p:extLst>
      <p:ext uri="{BB962C8B-B14F-4D97-AF65-F5344CB8AC3E}">
        <p14:creationId xmlns:p14="http://schemas.microsoft.com/office/powerpoint/2010/main" val="296650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STAR HFT Inner Detector Support (IDS)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174B43-5DA6-4A18-99EF-1849CE8F57F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89257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81000" y="1143000"/>
            <a:ext cx="8305800" cy="5155324"/>
            <a:chOff x="152400" y="922867"/>
            <a:chExt cx="8839200" cy="5486400"/>
          </a:xfrm>
        </p:grpSpPr>
        <p:pic>
          <p:nvPicPr>
            <p:cNvPr id="15" name="Picture 2" descr="http://www-eng.lbl.gov/~jhsilber/photos/STAR_IDS_Installation_Nov2011/large/0150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922867"/>
              <a:ext cx="4114800" cy="54864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</p:pic>
        <p:pic>
          <p:nvPicPr>
            <p:cNvPr id="16" name="Picture 3" descr="U:\STAR HFT\Composites Manufacturing\Photos\IDS 2011 Assembly Photos by Roy\XBD201109-01284-04.TIF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356666"/>
              <a:ext cx="4724400" cy="3049402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</p:pic>
        <p:pic>
          <p:nvPicPr>
            <p:cNvPr id="17" name="Picture 4" descr="U:\STAR HFT\Composites Manufacturing\Photos\IDS 2011 Assembly Photos by Roy\XBD201109-01284-18.TIF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922867"/>
              <a:ext cx="4727448" cy="2449451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</p:pic>
      </p:grpSp>
      <p:cxnSp>
        <p:nvCxnSpPr>
          <p:cNvPr id="18" name="Straight Arrow Connector 17"/>
          <p:cNvCxnSpPr/>
          <p:nvPr/>
        </p:nvCxnSpPr>
        <p:spPr>
          <a:xfrm>
            <a:off x="609600" y="1641657"/>
            <a:ext cx="403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37091" y="1364658"/>
            <a:ext cx="543739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</a:rPr>
              <a:t>4.6 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95400" y="1794057"/>
            <a:ext cx="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3533" y="1988792"/>
            <a:ext cx="543739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</a:rPr>
              <a:t>0.8 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97718" y="2953991"/>
            <a:ext cx="209946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6"/>
                </a:solidFill>
              </a:rPr>
              <a:t>Structure Mass = 35kg</a:t>
            </a:r>
          </a:p>
          <a:p>
            <a:pPr algn="r"/>
            <a:r>
              <a:rPr lang="en-US" sz="1400" b="1" dirty="0">
                <a:solidFill>
                  <a:schemeClr val="accent6"/>
                </a:solidFill>
              </a:rPr>
              <a:t>Applied Load = 200kg</a:t>
            </a:r>
          </a:p>
        </p:txBody>
      </p:sp>
    </p:spTree>
    <p:extLst>
      <p:ext uri="{BB962C8B-B14F-4D97-AF65-F5344CB8AC3E}">
        <p14:creationId xmlns:p14="http://schemas.microsoft.com/office/powerpoint/2010/main" val="401042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260350"/>
            <a:ext cx="7781925" cy="709434"/>
          </a:xfrm>
        </p:spPr>
        <p:txBody>
          <a:bodyPr/>
          <a:lstStyle/>
          <a:p>
            <a:pPr algn="l"/>
            <a:r>
              <a:rPr lang="en-US" dirty="0"/>
              <a:t>Why Composites:  It’s not just 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0997" y="987702"/>
            <a:ext cx="4723003" cy="5489298"/>
          </a:xfrm>
        </p:spPr>
        <p:txBody>
          <a:bodyPr/>
          <a:lstStyle/>
          <a:p>
            <a:r>
              <a:rPr lang="en-US" dirty="0"/>
              <a:t>Clearly where mass is critical composite materials excel</a:t>
            </a:r>
          </a:p>
          <a:p>
            <a:r>
              <a:rPr lang="en-US" dirty="0"/>
              <a:t>Main competition is Be—not desired for several reasons</a:t>
            </a:r>
          </a:p>
          <a:p>
            <a:r>
              <a:rPr lang="en-US" dirty="0"/>
              <a:t>Non-magnetic properties important in some B-Field applications</a:t>
            </a:r>
          </a:p>
          <a:p>
            <a:r>
              <a:rPr lang="en-US" dirty="0"/>
              <a:t>Glass fiber composites non-conductive for Hi-Voltage</a:t>
            </a:r>
          </a:p>
          <a:p>
            <a:r>
              <a:rPr lang="en-US" dirty="0"/>
              <a:t>Thermal expansion tunable from near zero to Steel</a:t>
            </a:r>
          </a:p>
          <a:p>
            <a:r>
              <a:rPr lang="en-US" dirty="0"/>
              <a:t>Matrix resin choice flexible based on other requirements</a:t>
            </a:r>
          </a:p>
        </p:txBody>
      </p:sp>
      <p:pic>
        <p:nvPicPr>
          <p:cNvPr id="1026" name="Picture 2" descr="http://images.machinedesign.com/images/archive/72289strongerli_00000050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6" y="987701"/>
            <a:ext cx="42672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7493551">
            <a:off x="608762" y="2204916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1200" dirty="0">
                <a:solidFill>
                  <a:srgbClr val="FF0000"/>
                </a:solidFill>
              </a:rPr>
              <a:t> +4ppm/C</a:t>
            </a:r>
          </a:p>
        </p:txBody>
      </p:sp>
      <p:sp>
        <p:nvSpPr>
          <p:cNvPr id="7" name="TextBox 6"/>
          <p:cNvSpPr txBox="1"/>
          <p:nvPr/>
        </p:nvSpPr>
        <p:spPr>
          <a:xfrm rot="20928510">
            <a:off x="1729459" y="3273076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1200" dirty="0">
                <a:solidFill>
                  <a:srgbClr val="FF0000"/>
                </a:solidFill>
              </a:rPr>
              <a:t> -2ppm/C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6986" y="1965792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1200" dirty="0">
                <a:solidFill>
                  <a:srgbClr val="FF0000"/>
                </a:solidFill>
              </a:rPr>
              <a:t> +10ppm/C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96" y="4395831"/>
            <a:ext cx="4357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 units of E/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dirty="0"/>
              <a:t> where Aluminum = 1</a:t>
            </a:r>
          </a:p>
          <a:p>
            <a:r>
              <a:rPr lang="en-US" sz="1800" dirty="0"/>
              <a:t>CFRP has a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dirty="0"/>
              <a:t> ~60% of Al, GFRP similar;</a:t>
            </a:r>
            <a:endParaRPr lang="en-US" sz="1800" dirty="0">
              <a:latin typeface="Symbol" panose="05050102010706020507" pitchFamily="18" charset="2"/>
            </a:endParaRPr>
          </a:p>
          <a:p>
            <a:r>
              <a:rPr lang="en-US" sz="1800" dirty="0"/>
              <a:t>Modulus (E) of CFRP tunable from just under Aluminum to just over Titanium with Quasi-isotropic laminates.  Oriented laminates can exceed </a:t>
            </a:r>
            <a:r>
              <a:rPr lang="en-US" sz="1800" dirty="0" err="1"/>
              <a:t>Berylium</a:t>
            </a:r>
            <a:r>
              <a:rPr lang="en-US" sz="1800" dirty="0"/>
              <a:t> in a desired direction.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3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83227" y="3559277"/>
            <a:ext cx="145921" cy="29496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197510" y="2576052"/>
            <a:ext cx="1927122" cy="49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1094" y="3994336"/>
            <a:ext cx="970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ALL Metals*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92170" y="3740668"/>
            <a:ext cx="328824" cy="238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874232" y="3457791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*Except Beryllium</a:t>
            </a:r>
          </a:p>
        </p:txBody>
      </p:sp>
    </p:spTree>
    <p:extLst>
      <p:ext uri="{BB962C8B-B14F-4D97-AF65-F5344CB8AC3E}">
        <p14:creationId xmlns:p14="http://schemas.microsoft.com/office/powerpoint/2010/main" val="162047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68.jpg (2400×1800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200" y="127000"/>
            <a:ext cx="3059084" cy="2103120"/>
          </a:xfrm>
          <a:prstGeom prst="rect">
            <a:avLst/>
          </a:prstGeom>
          <a:noFill/>
        </p:spPr>
      </p:pic>
      <p:pic>
        <p:nvPicPr>
          <p:cNvPr id="2052" name="Picture 4" descr="0057.jpg (3264×2448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295" y="4495800"/>
            <a:ext cx="2390305" cy="2103120"/>
          </a:xfrm>
          <a:prstGeom prst="rect">
            <a:avLst/>
          </a:prstGeom>
          <a:noFill/>
        </p:spPr>
      </p:pic>
      <p:pic>
        <p:nvPicPr>
          <p:cNvPr id="2054" name="Picture 6" descr="0411.jpg (2400×1646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450" y="4495800"/>
            <a:ext cx="3066518" cy="2103120"/>
          </a:xfrm>
          <a:prstGeom prst="rect">
            <a:avLst/>
          </a:prstGeom>
          <a:noFill/>
        </p:spPr>
      </p:pic>
      <p:pic>
        <p:nvPicPr>
          <p:cNvPr id="2056" name="Picture 8" descr="0297.jpg (1800×2400)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860" y="127000"/>
            <a:ext cx="1577340" cy="2103120"/>
          </a:xfrm>
          <a:prstGeom prst="rect">
            <a:avLst/>
          </a:prstGeom>
          <a:noFill/>
        </p:spPr>
      </p:pic>
      <p:pic>
        <p:nvPicPr>
          <p:cNvPr id="2058" name="Picture 10" descr="0248.jpg (1800×2400)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" y="4495800"/>
            <a:ext cx="1577340" cy="2103120"/>
          </a:xfrm>
          <a:prstGeom prst="rect">
            <a:avLst/>
          </a:prstGeom>
          <a:noFill/>
        </p:spPr>
      </p:pic>
      <p:pic>
        <p:nvPicPr>
          <p:cNvPr id="2060" name="Picture 12" descr="0238.jpg (1800×2400)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005" y="4495800"/>
            <a:ext cx="1692755" cy="2103120"/>
          </a:xfrm>
          <a:prstGeom prst="rect">
            <a:avLst/>
          </a:prstGeom>
          <a:noFill/>
        </p:spPr>
      </p:pic>
      <p:pic>
        <p:nvPicPr>
          <p:cNvPr id="2062" name="Picture 14" descr="0208.jpg (1800×2400)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00" y="2311400"/>
            <a:ext cx="1577340" cy="2103120"/>
          </a:xfrm>
          <a:prstGeom prst="rect">
            <a:avLst/>
          </a:prstGeom>
          <a:noFill/>
        </p:spPr>
      </p:pic>
      <p:pic>
        <p:nvPicPr>
          <p:cNvPr id="2064" name="Picture 16" descr="0388.jpg (2400×1952)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450" y="2311400"/>
            <a:ext cx="2302064" cy="2103120"/>
          </a:xfrm>
          <a:prstGeom prst="rect">
            <a:avLst/>
          </a:prstGeom>
          <a:noFill/>
        </p:spPr>
      </p:pic>
      <p:pic>
        <p:nvPicPr>
          <p:cNvPr id="2066" name="Picture 18" descr="0138.jpg (1800×2400)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" y="2311400"/>
            <a:ext cx="1577340" cy="2103120"/>
          </a:xfrm>
          <a:prstGeom prst="rect">
            <a:avLst/>
          </a:prstGeom>
          <a:noFill/>
        </p:spPr>
      </p:pic>
      <p:pic>
        <p:nvPicPr>
          <p:cNvPr id="2068" name="Picture 20" descr="0233.jpg (1800×2400)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6640" y="2311400"/>
            <a:ext cx="1577340" cy="210312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81" y="125730"/>
            <a:ext cx="1938169" cy="21031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 descr="U:\STAR HFT\Composites Manufacturing\WSC, OSC, MSC Tooling\mandrel pics\DSC00588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042" y="127000"/>
            <a:ext cx="2009288" cy="210312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241550" y="127000"/>
            <a:ext cx="1231427" cy="261610"/>
          </a:xfrm>
          <a:prstGeom prst="rect">
            <a:avLst/>
          </a:prstGeom>
          <a:solidFill>
            <a:srgbClr val="FFFF99">
              <a:alpha val="6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WSC/ESC Mandrel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127000"/>
            <a:ext cx="1082348" cy="261610"/>
          </a:xfrm>
          <a:prstGeom prst="rect">
            <a:avLst/>
          </a:prstGeom>
          <a:solidFill>
            <a:srgbClr val="FFFF99">
              <a:alpha val="6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WSC/ESC Layup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260" y="2311400"/>
            <a:ext cx="848309" cy="261610"/>
          </a:xfrm>
          <a:prstGeom prst="rect">
            <a:avLst/>
          </a:prstGeom>
          <a:solidFill>
            <a:srgbClr val="FFFF99">
              <a:alpha val="6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Cone Layup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3450" y="2305050"/>
            <a:ext cx="928459" cy="261610"/>
          </a:xfrm>
          <a:prstGeom prst="rect">
            <a:avLst/>
          </a:prstGeom>
          <a:solidFill>
            <a:srgbClr val="FFFF99">
              <a:alpha val="6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Flange Layup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5260" y="4495800"/>
            <a:ext cx="1436612" cy="261610"/>
          </a:xfrm>
          <a:prstGeom prst="rect">
            <a:avLst/>
          </a:prstGeom>
          <a:solidFill>
            <a:srgbClr val="FFFF99">
              <a:alpha val="6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Insertion Rail Bonding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73450" y="4495800"/>
            <a:ext cx="1838965" cy="261610"/>
          </a:xfrm>
          <a:prstGeom prst="rect">
            <a:avLst/>
          </a:prstGeom>
          <a:solidFill>
            <a:srgbClr val="FFFF99">
              <a:alpha val="6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Assembled Structure at LBNL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96380" y="4495800"/>
            <a:ext cx="1762021" cy="261610"/>
          </a:xfrm>
          <a:prstGeom prst="rect">
            <a:avLst/>
          </a:prstGeom>
          <a:solidFill>
            <a:srgbClr val="FFFF99">
              <a:alpha val="6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Just before insertion at BNL</a:t>
            </a:r>
          </a:p>
        </p:txBody>
      </p:sp>
      <p:pic>
        <p:nvPicPr>
          <p:cNvPr id="2071" name="Picture 23" descr="U:\STAR HFT\Composites Manufacturing\Photos\2011-07-28 Cone Machining\DSC01305_colorfix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960" y="2317750"/>
            <a:ext cx="1577340" cy="210312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838960" y="2311400"/>
            <a:ext cx="1107996" cy="261610"/>
          </a:xfrm>
          <a:prstGeom prst="rect">
            <a:avLst/>
          </a:prstGeom>
          <a:solidFill>
            <a:srgbClr val="FFFF99">
              <a:alpha val="6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Cone Machining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24450" y="2305050"/>
            <a:ext cx="1059906" cy="261610"/>
          </a:xfrm>
          <a:prstGeom prst="rect">
            <a:avLst/>
          </a:prstGeom>
          <a:solidFill>
            <a:srgbClr val="FFFF99">
              <a:alpha val="6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Flange Bonding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5E0570-5440-4AC5-9306-88A1EDF34FF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85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Initial FEA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174B43-5DA6-4A18-99EF-1849CE8F57F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 descr="preview.png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343400" y="990600"/>
            <a:ext cx="4582002" cy="2743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3984059" y="3733800"/>
            <a:ext cx="4954965" cy="2667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1"/>
            <a:ext cx="4648200" cy="4267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Careful accounting of masses</a:t>
            </a:r>
          </a:p>
          <a:p>
            <a:r>
              <a:rPr lang="en-US" dirty="0"/>
              <a:t>Modulus properties based on multiple tensile tests for the composite materials</a:t>
            </a:r>
          </a:p>
          <a:p>
            <a:r>
              <a:rPr lang="en-US" dirty="0"/>
              <a:t>Layered anisotropic composite properties fully specified, ply-by-ply</a:t>
            </a:r>
          </a:p>
          <a:p>
            <a:r>
              <a:rPr lang="en-US" dirty="0"/>
              <a:t>Quasi-kinematic BCs at designed locations</a:t>
            </a:r>
          </a:p>
          <a:p>
            <a:r>
              <a:rPr lang="en-US" dirty="0"/>
              <a:t>Face-face contacts at joints</a:t>
            </a:r>
          </a:p>
          <a:p>
            <a:r>
              <a:rPr lang="en-US" dirty="0"/>
              <a:t>Apparently good nominal performance:</a:t>
            </a:r>
            <a:br>
              <a:rPr lang="en-US" dirty="0"/>
            </a:br>
            <a:r>
              <a:rPr lang="en-US" dirty="0"/>
              <a:t>607 </a:t>
            </a:r>
            <a:r>
              <a:rPr lang="el-GR" dirty="0">
                <a:latin typeface="Calibri"/>
                <a:cs typeface="Calibri"/>
              </a:rPr>
              <a:t>μ</a:t>
            </a:r>
            <a:r>
              <a:rPr lang="en-US" dirty="0">
                <a:latin typeface="Calibri"/>
                <a:cs typeface="Calibri"/>
              </a:rPr>
              <a:t>m max </a:t>
            </a:r>
            <a:r>
              <a:rPr lang="en-US" dirty="0" err="1">
                <a:latin typeface="Calibri"/>
                <a:cs typeface="Calibri"/>
              </a:rPr>
              <a:t>vert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defl</a:t>
            </a:r>
            <a:r>
              <a:rPr lang="en-US" dirty="0">
                <a:latin typeface="Calibri"/>
                <a:cs typeface="Calibri"/>
              </a:rPr>
              <a:t> @ full load)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And yet…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39762"/>
          </a:xfrm>
        </p:spPr>
        <p:txBody>
          <a:bodyPr/>
          <a:lstStyle/>
          <a:p>
            <a:r>
              <a:rPr lang="en-US" dirty="0"/>
              <a:t>Pre-test predictions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639762"/>
          </a:xfrm>
        </p:spPr>
        <p:txBody>
          <a:bodyPr/>
          <a:lstStyle/>
          <a:p>
            <a:r>
              <a:rPr lang="en-US" dirty="0"/>
              <a:t>Measured deflections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174B43-5DA6-4A18-99EF-1849CE8F57F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1" name="Content Placeholder 10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30362"/>
            <a:ext cx="3266915" cy="3951288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/>
          </p:cNvPicPr>
          <p:nvPr>
            <p:ph sz="quarter" idx="4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30776" y="1665287"/>
            <a:ext cx="5098522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2988799" y="4430363"/>
            <a:ext cx="0" cy="3591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4823" y="4495052"/>
            <a:ext cx="2107837" cy="2616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100" dirty="0"/>
              <a:t>1.88 mm @ 250kg central load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406030" y="4212197"/>
            <a:ext cx="0" cy="3486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88915" y="4231092"/>
            <a:ext cx="2107837" cy="2616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100" dirty="0"/>
              <a:t>5.23 mm @ 250kg central load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57600" y="5246687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Predicted deflection only 36% of actual measured value in the “model verification” test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95400" y="5943600"/>
            <a:ext cx="6823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(Note: the 250kg central load applied during test is equivalent to &gt; 2x the distributed 194kg installed load.)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2667000" cy="1325562"/>
          </a:xfrm>
        </p:spPr>
        <p:txBody>
          <a:bodyPr>
            <a:noAutofit/>
          </a:bodyPr>
          <a:lstStyle/>
          <a:p>
            <a:r>
              <a:rPr lang="en-US" sz="2800" dirty="0"/>
              <a:t>Load Test Setup</a:t>
            </a:r>
            <a:br>
              <a:rPr lang="en-US" sz="2800" dirty="0"/>
            </a:br>
            <a:r>
              <a:rPr lang="en-US" sz="2000" dirty="0"/>
              <a:t>(Model Verification)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174B43-5DA6-4A18-99EF-1849CE8F57F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 descr="U:\STAR HFT\Composites Manufacturing\Photos\IDS 2011 Assembly Photos by Roy\XBD201109-01284-18.TIF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2971800"/>
            <a:ext cx="7616952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10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43200" y="304800"/>
            <a:ext cx="5943600" cy="25164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4078225" y="3352800"/>
            <a:ext cx="0" cy="533400"/>
          </a:xfrm>
          <a:prstGeom prst="straightConnector1">
            <a:avLst/>
          </a:prstGeom>
          <a:ln>
            <a:tailEnd type="arrow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606490" y="3352800"/>
            <a:ext cx="0" cy="533400"/>
          </a:xfrm>
          <a:prstGeom prst="straightConnector1">
            <a:avLst/>
          </a:prstGeom>
          <a:ln>
            <a:tailEnd type="arrow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61028" y="3017525"/>
            <a:ext cx="1996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LOADING</a:t>
            </a:r>
          </a:p>
          <a:p>
            <a:pPr algn="ctr"/>
            <a:r>
              <a:rPr lang="en-US" b="1" dirty="0">
                <a:solidFill>
                  <a:schemeClr val="accent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THRU SADDLE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371600" y="5029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600200" y="4953000"/>
            <a:ext cx="65532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400" y="5410200"/>
            <a:ext cx="25146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Kinematic turnbuckle supports</a:t>
            </a:r>
          </a:p>
          <a:p>
            <a:pPr algn="ctr"/>
            <a:r>
              <a:rPr lang="en-US" sz="1200" dirty="0"/>
              <a:t>(same as used in final install)</a:t>
            </a:r>
          </a:p>
        </p:txBody>
      </p:sp>
      <p:pic>
        <p:nvPicPr>
          <p:cNvPr id="21" name="Picture 2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33" r="1667" b="12565"/>
          <a:stretch>
            <a:fillRect/>
          </a:stretch>
        </p:blipFill>
        <p:spPr bwMode="auto">
          <a:xfrm>
            <a:off x="304800" y="1498600"/>
            <a:ext cx="2133600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181600" y="5867400"/>
            <a:ext cx="3470127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dirty="0"/>
              <a:t>Test does not use actual, distributed, installed loads.</a:t>
            </a:r>
          </a:p>
          <a:p>
            <a:r>
              <a:rPr lang="en-US" sz="1100" dirty="0"/>
              <a:t>Test has a significantly higher load, centrally located.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3512400" y="1741170"/>
            <a:ext cx="5631600" cy="41262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“DOF” measured during test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447800"/>
            <a:ext cx="35814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Dial test indicators were placed at 18 locations about the structure during test – avoiding prejudice as to which would be redundant, which important</a:t>
            </a:r>
          </a:p>
          <a:p>
            <a:r>
              <a:rPr lang="en-US" sz="1800" dirty="0"/>
              <a:t>Thus capturing a rich description of how the real object deforms</a:t>
            </a:r>
          </a:p>
          <a:p>
            <a:r>
              <a:rPr lang="en-US" sz="1800" dirty="0"/>
              <a:t>This data was invaluable in diagnosing the model, particularly because</a:t>
            </a:r>
          </a:p>
          <a:p>
            <a:pPr lvl="1"/>
            <a:r>
              <a:rPr lang="en-US" sz="1400" dirty="0"/>
              <a:t>the angled flat feature of the ESC and WSC causes sideways coupling with the vertical deformation</a:t>
            </a:r>
          </a:p>
          <a:p>
            <a:pPr lvl="1"/>
            <a:r>
              <a:rPr lang="en-US" sz="1400" dirty="0"/>
              <a:t>the mounting points are </a:t>
            </a:r>
            <a:r>
              <a:rPr lang="en-US" sz="1400" i="1" dirty="0"/>
              <a:t>quasi</a:t>
            </a:r>
            <a:r>
              <a:rPr lang="en-US" sz="1400" dirty="0"/>
              <a:t>-kinematic, due to constraints on assembly procedure</a:t>
            </a:r>
          </a:p>
          <a:p>
            <a:pPr lvl="1"/>
            <a:r>
              <a:rPr lang="en-US" sz="1400" dirty="0"/>
              <a:t>multiple bolted joints, where bolt preload is necessarily non-optimal, due to material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174B43-5DA6-4A18-99EF-1849CE8F57F9}" type="slidenum">
              <a:rPr lang="en-US" smtClean="0"/>
              <a:pPr/>
              <a:t>34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24400" y="2503170"/>
            <a:ext cx="762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81600" y="2503170"/>
            <a:ext cx="2133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8" name="TextBox 7"/>
          <p:cNvSpPr txBox="1"/>
          <p:nvPr/>
        </p:nvSpPr>
        <p:spPr>
          <a:xfrm>
            <a:off x="4191000" y="2274570"/>
            <a:ext cx="136825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angled flat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Integration of the independent compliance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174B43-5DA6-4A18-99EF-1849CE8F57F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1524000"/>
            <a:ext cx="71185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7456E2-1532-421B-A6C1-82BE1893571F}"/>
              </a:ext>
            </a:extLst>
          </p:cNvPr>
          <p:cNvSpPr/>
          <p:nvPr/>
        </p:nvSpPr>
        <p:spPr bwMode="auto">
          <a:xfrm>
            <a:off x="5767294" y="2384612"/>
            <a:ext cx="2360706" cy="651435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7E2112-2BED-44AD-8CF9-65DCDE2C3B44}"/>
              </a:ext>
            </a:extLst>
          </p:cNvPr>
          <p:cNvSpPr txBox="1"/>
          <p:nvPr/>
        </p:nvSpPr>
        <p:spPr>
          <a:xfrm>
            <a:off x="8243981" y="247949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45C798-FCD0-42B1-9393-6A756D4BD788}"/>
              </a:ext>
            </a:extLst>
          </p:cNvPr>
          <p:cNvSpPr/>
          <p:nvPr/>
        </p:nvSpPr>
        <p:spPr bwMode="auto">
          <a:xfrm>
            <a:off x="5767294" y="3036047"/>
            <a:ext cx="2360706" cy="651435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3B22F-5C69-4BC1-B24E-3BF2DDF88D0F}"/>
              </a:ext>
            </a:extLst>
          </p:cNvPr>
          <p:cNvSpPr txBox="1"/>
          <p:nvPr/>
        </p:nvSpPr>
        <p:spPr>
          <a:xfrm>
            <a:off x="8128000" y="3071513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Joints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1823D4-1EAB-482F-AA4D-16B824EE6166}"/>
              </a:ext>
            </a:extLst>
          </p:cNvPr>
          <p:cNvSpPr/>
          <p:nvPr/>
        </p:nvSpPr>
        <p:spPr bwMode="auto">
          <a:xfrm>
            <a:off x="5770282" y="3687482"/>
            <a:ext cx="2360706" cy="446367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74305-04E8-47B4-A281-FA2996A743F7}"/>
              </a:ext>
            </a:extLst>
          </p:cNvPr>
          <p:cNvSpPr txBox="1"/>
          <p:nvPr/>
        </p:nvSpPr>
        <p:spPr>
          <a:xfrm>
            <a:off x="8077200" y="373301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Laminate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16FFC0-17FF-42A2-A52A-EAD9002C532F}"/>
              </a:ext>
            </a:extLst>
          </p:cNvPr>
          <p:cNvSpPr/>
          <p:nvPr/>
        </p:nvSpPr>
        <p:spPr bwMode="auto">
          <a:xfrm>
            <a:off x="6335059" y="3910665"/>
            <a:ext cx="549835" cy="2668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C396-8A18-4CC9-AC76-9D61A962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informs future design(s)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51DB4-D64F-4940-9E3D-3C1D9880A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 in BC from Test vs Analysis</a:t>
            </a:r>
          </a:p>
          <a:p>
            <a:r>
              <a:rPr lang="en-US" dirty="0"/>
              <a:t>	Important to model supports of test fixtures</a:t>
            </a:r>
          </a:p>
          <a:p>
            <a:r>
              <a:rPr lang="en-US" dirty="0"/>
              <a:t>Joint Compliance—specifically Bolted Joints impacts global performance</a:t>
            </a:r>
          </a:p>
          <a:p>
            <a:r>
              <a:rPr lang="en-US" dirty="0"/>
              <a:t>	Include bolts and preloads in structures if normally loaded</a:t>
            </a:r>
          </a:p>
          <a:p>
            <a:r>
              <a:rPr lang="en-US" dirty="0"/>
              <a:t>Laminate definition</a:t>
            </a:r>
          </a:p>
          <a:p>
            <a:r>
              <a:rPr lang="en-US" dirty="0"/>
              <a:t>	CPT and Cloth compliance are now tested for all new materials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15818-DD68-4FD6-8159-5D6FE2A6D7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Eric Anderssen LBNL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6D50E-CF46-4C65-94D6-76BB0C493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D1B313-24CE-EA4D-825C-0606C452375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83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material is intended to give an idea of whether composites are useful for a design</a:t>
            </a:r>
          </a:p>
          <a:p>
            <a:r>
              <a:rPr lang="en-US" dirty="0"/>
              <a:t>Also, with the limitation of when to seek experts</a:t>
            </a:r>
          </a:p>
          <a:p>
            <a:r>
              <a:rPr lang="en-US" dirty="0"/>
              <a:t>Hand Calculations will get you rather close and give input to FEM, but ultimately detailed FEA is required to ‘get to the next level’</a:t>
            </a:r>
          </a:p>
          <a:p>
            <a:r>
              <a:rPr lang="en-US" dirty="0"/>
              <a:t>Measurements of Structures including Joints is often required </a:t>
            </a:r>
          </a:p>
          <a:p>
            <a:r>
              <a:rPr lang="en-US" dirty="0"/>
              <a:t>Resources are available at LBNL, CERN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693A-A2D9-4ABC-912B-C224855A38D9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37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24716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D220-EB23-4BE6-A42F-2D2080880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544349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F354D-D2FF-4712-983B-ED5740F8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65742"/>
            <a:ext cx="7781925" cy="788894"/>
          </a:xfrm>
        </p:spPr>
        <p:txBody>
          <a:bodyPr/>
          <a:lstStyle/>
          <a:p>
            <a:r>
              <a:rPr lang="en-US" dirty="0"/>
              <a:t>Composites Shop Process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C0D8-D2EB-412D-82F5-E17FA07DB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3" y="4225430"/>
            <a:ext cx="4627576" cy="1659982"/>
          </a:xfrm>
        </p:spPr>
        <p:txBody>
          <a:bodyPr/>
          <a:lstStyle/>
          <a:p>
            <a:r>
              <a:rPr lang="en-US" dirty="0"/>
              <a:t>B77A Annex (Room 104)</a:t>
            </a:r>
          </a:p>
          <a:p>
            <a:r>
              <a:rPr lang="en-US" dirty="0"/>
              <a:t>1800sf addition to Composites Shop—space for Furnace and New Autoclave</a:t>
            </a:r>
          </a:p>
          <a:p>
            <a:r>
              <a:rPr lang="en-US" dirty="0"/>
              <a:t>No Crane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3DD1E-E2AF-4479-95F3-CCBDE611FC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Eric Anderssen LBNL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CD57E-39F0-4442-969D-017C88DD4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D1B313-24CE-EA4D-825C-0606C452375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239CB-4B66-40B8-B0B3-066054DF36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210" y="3429000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5DB70-DC46-4974-A867-A0D9FE6F22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210" y="736227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B3FA88-1F92-461D-8A4A-2AB289AED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70" y="821783"/>
            <a:ext cx="4279153" cy="3022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C0B76C-3CC6-434B-9808-BD6929A1EE72}"/>
              </a:ext>
            </a:extLst>
          </p:cNvPr>
          <p:cNvSpPr txBox="1"/>
          <p:nvPr/>
        </p:nvSpPr>
        <p:spPr>
          <a:xfrm>
            <a:off x="8169835" y="308574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015F0-6B51-42EC-A780-085292555B90}"/>
              </a:ext>
            </a:extLst>
          </p:cNvPr>
          <p:cNvSpPr txBox="1"/>
          <p:nvPr/>
        </p:nvSpPr>
        <p:spPr>
          <a:xfrm>
            <a:off x="8144141" y="560297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273528-A729-494B-8A75-C31438BDEF86}"/>
              </a:ext>
            </a:extLst>
          </p:cNvPr>
          <p:cNvSpPr txBox="1"/>
          <p:nvPr/>
        </p:nvSpPr>
        <p:spPr>
          <a:xfrm>
            <a:off x="328706" y="3844145"/>
            <a:ext cx="433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Study to install Furnace and Autoclave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90216-440A-4679-8B1B-FF6CDD4982E9}"/>
              </a:ext>
            </a:extLst>
          </p:cNvPr>
          <p:cNvSpPr txBox="1"/>
          <p:nvPr/>
        </p:nvSpPr>
        <p:spPr>
          <a:xfrm rot="21056010">
            <a:off x="1119387" y="2332032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3B578-F45A-44A3-82C8-71F8B3970BF0}"/>
              </a:ext>
            </a:extLst>
          </p:cNvPr>
          <p:cNvSpPr txBox="1"/>
          <p:nvPr/>
        </p:nvSpPr>
        <p:spPr>
          <a:xfrm>
            <a:off x="3789082" y="902447"/>
            <a:ext cx="115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Existing</a:t>
            </a:r>
          </a:p>
          <a:p>
            <a:r>
              <a:rPr lang="en-US" sz="1400" dirty="0"/>
              <a:t>Autoclave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0AD0E3-E2CF-4FE6-BB1E-427FA7D1BB21}"/>
              </a:ext>
            </a:extLst>
          </p:cNvPr>
          <p:cNvCxnSpPr/>
          <p:nvPr/>
        </p:nvCxnSpPr>
        <p:spPr bwMode="auto">
          <a:xfrm flipH="1">
            <a:off x="3293035" y="1415150"/>
            <a:ext cx="818777" cy="7665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24308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rbon fiber strength versus modu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8132"/>
            <a:ext cx="4371975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Carbon </a:t>
            </a:r>
            <a:r>
              <a:rPr lang="en-US" u="sng" dirty="0"/>
              <a:t>Fiber</a:t>
            </a:r>
            <a:r>
              <a:rPr lang="en-US" dirty="0"/>
              <a:t>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8052" y="1132514"/>
            <a:ext cx="4915948" cy="5344486"/>
          </a:xfrm>
        </p:spPr>
        <p:txBody>
          <a:bodyPr/>
          <a:lstStyle/>
          <a:p>
            <a:r>
              <a:rPr lang="en-US" sz="2000" dirty="0"/>
              <a:t>Carbon Fiber is not a material, it is a family of materials</a:t>
            </a:r>
          </a:p>
          <a:p>
            <a:r>
              <a:rPr lang="en-US" sz="2000" dirty="0"/>
              <a:t>Other fibers such as Glass, PE, Kevlar, </a:t>
            </a:r>
            <a:r>
              <a:rPr lang="en-US" sz="2000" dirty="0" err="1"/>
              <a:t>etc</a:t>
            </a:r>
            <a:r>
              <a:rPr lang="en-US" sz="2000" dirty="0"/>
              <a:t> have more unique properties (tightly defined)</a:t>
            </a:r>
          </a:p>
          <a:p>
            <a:r>
              <a:rPr lang="en-US" sz="2000" dirty="0"/>
              <a:t>CF properties vary based on their %-Graphitization—from mostly ‘glassy’ to ‘crystalline’</a:t>
            </a:r>
          </a:p>
          <a:p>
            <a:r>
              <a:rPr lang="en-US" sz="2000" dirty="0"/>
              <a:t>Also on ‘precursor’ material e.g. PAN versus Pitch</a:t>
            </a:r>
          </a:p>
          <a:p>
            <a:r>
              <a:rPr lang="en-US" sz="2000" dirty="0"/>
              <a:t>Chart is for </a:t>
            </a:r>
            <a:r>
              <a:rPr lang="en-US" sz="2000" u="sng" dirty="0"/>
              <a:t>PAN</a:t>
            </a:r>
            <a:r>
              <a:rPr lang="en-US" sz="2000" dirty="0"/>
              <a:t> based fibers</a:t>
            </a:r>
          </a:p>
          <a:p>
            <a:r>
              <a:rPr lang="en-US" sz="2000" u="sng" dirty="0"/>
              <a:t>Pitch</a:t>
            </a:r>
            <a:r>
              <a:rPr lang="en-US" sz="2000" dirty="0"/>
              <a:t> based fibers can have modulus in excess of 1000GPa and start at 600GPa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76675"/>
            <a:ext cx="4371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PAN (Poly </a:t>
            </a:r>
            <a:r>
              <a:rPr lang="en-US" sz="1600" dirty="0" err="1"/>
              <a:t>Acrylo</a:t>
            </a:r>
            <a:r>
              <a:rPr lang="en-US" sz="1600" dirty="0"/>
              <a:t>-Nitrile) is a polymer: (viscose). Pitch is geologic tar, a byproduct of oil extraction with very high carbon content and long polymer chains thus char ratio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4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450258" y="3534697"/>
            <a:ext cx="78658" cy="6882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919" y="3589313"/>
            <a:ext cx="9396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Hi Strength </a:t>
            </a:r>
          </a:p>
          <a:p>
            <a:r>
              <a:rPr lang="en-US" sz="1100" dirty="0"/>
              <a:t>Steel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550606" y="4911213"/>
            <a:ext cx="88491" cy="8713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94" y="4816278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7075</a:t>
            </a:r>
          </a:p>
        </p:txBody>
      </p:sp>
    </p:spTree>
    <p:extLst>
      <p:ext uri="{BB962C8B-B14F-4D97-AF65-F5344CB8AC3E}">
        <p14:creationId xmlns:p14="http://schemas.microsoft.com/office/powerpoint/2010/main" val="1284462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9836-6436-4D10-993E-681E5CD8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260350"/>
            <a:ext cx="7781925" cy="497848"/>
          </a:xfrm>
        </p:spPr>
        <p:txBody>
          <a:bodyPr/>
          <a:lstStyle/>
          <a:p>
            <a:r>
              <a:rPr lang="en-US" dirty="0"/>
              <a:t>Autoclaves in the Composites 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5107D-C05C-45EA-8AC6-DA9235917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41" y="4271309"/>
            <a:ext cx="4357688" cy="1621491"/>
          </a:xfrm>
        </p:spPr>
        <p:txBody>
          <a:bodyPr/>
          <a:lstStyle/>
          <a:p>
            <a:r>
              <a:rPr lang="en-US" sz="2000" dirty="0"/>
              <a:t>5X10 450F 150psi</a:t>
            </a:r>
          </a:p>
          <a:p>
            <a:r>
              <a:rPr lang="en-US" sz="2000" dirty="0"/>
              <a:t>1.5X3 230C 10b</a:t>
            </a:r>
          </a:p>
          <a:p>
            <a:r>
              <a:rPr lang="en-US" sz="2000" dirty="0"/>
              <a:t>Typically used for Epoxies and Cyanate-Esters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56ABD-2B0C-4802-B089-CD7A40B5A0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Eric Anderssen LBNL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5C1D4-6513-49DF-91E2-0D94BE6D10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D1B313-24CE-EA4D-825C-0606C452375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2C86F-1355-4E2C-A73C-068791B41C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1850"/>
            <a:ext cx="4572000" cy="3428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645F1-C7B7-4863-AAE1-3F8E08200F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1850"/>
            <a:ext cx="4572000" cy="3429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D80EF5-9C62-4FAC-B99E-12395EC62B98}"/>
              </a:ext>
            </a:extLst>
          </p:cNvPr>
          <p:cNvSpPr txBox="1">
            <a:spLocks/>
          </p:cNvSpPr>
          <p:nvPr/>
        </p:nvSpPr>
        <p:spPr>
          <a:xfrm>
            <a:off x="4571999" y="4249578"/>
            <a:ext cx="4571999" cy="162149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2400">
                <a:solidFill>
                  <a:srgbClr val="003366"/>
                </a:solidFill>
                <a:latin typeface="+mn-lt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charset="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2400">
                <a:solidFill>
                  <a:srgbClr val="003366"/>
                </a:solidFill>
                <a:latin typeface="+mn-lt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/>
              <a:t>3X16 850F 500psi</a:t>
            </a:r>
          </a:p>
          <a:p>
            <a:r>
              <a:rPr lang="en-US" sz="2000" kern="0" dirty="0"/>
              <a:t>0.9X4.9 450C 34b</a:t>
            </a:r>
          </a:p>
          <a:p>
            <a:r>
              <a:rPr lang="en-US" sz="2000" kern="0" dirty="0"/>
              <a:t>Same control system, more </a:t>
            </a:r>
            <a:r>
              <a:rPr lang="en-US" sz="2000" kern="0" dirty="0" err="1"/>
              <a:t>feedthrus</a:t>
            </a:r>
            <a:endParaRPr lang="en-US" sz="2000" kern="0" dirty="0"/>
          </a:p>
          <a:p>
            <a:r>
              <a:rPr lang="en-US" sz="2000" kern="0" dirty="0"/>
              <a:t>Can melt PEEK/ process PI</a:t>
            </a:r>
          </a:p>
          <a:p>
            <a:r>
              <a:rPr lang="en-US" sz="2000" kern="0" dirty="0"/>
              <a:t>Next to Furnace</a:t>
            </a:r>
          </a:p>
        </p:txBody>
      </p:sp>
    </p:spTree>
    <p:extLst>
      <p:ext uri="{BB962C8B-B14F-4D97-AF65-F5344CB8AC3E}">
        <p14:creationId xmlns:p14="http://schemas.microsoft.com/office/powerpoint/2010/main" val="4132278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963A7-9D10-432F-83CB-D2A051D0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A621E-762A-41FB-A964-3D0CC2B55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5" y="4410635"/>
            <a:ext cx="7781925" cy="1531378"/>
          </a:xfrm>
        </p:spPr>
        <p:txBody>
          <a:bodyPr/>
          <a:lstStyle/>
          <a:p>
            <a:r>
              <a:rPr lang="en-US" dirty="0"/>
              <a:t>ZUND automatic ply cutter 80cm wide, continuous feed</a:t>
            </a:r>
          </a:p>
          <a:p>
            <a:r>
              <a:rPr lang="en-US" dirty="0" err="1"/>
              <a:t>Thinky</a:t>
            </a:r>
            <a:r>
              <a:rPr lang="en-US" dirty="0"/>
              <a:t> Centrifugal Mixer, ARE310 (qty 2)</a:t>
            </a:r>
          </a:p>
          <a:p>
            <a:r>
              <a:rPr lang="en-US" dirty="0"/>
              <a:t>	</a:t>
            </a:r>
            <a:r>
              <a:rPr lang="en-US" sz="2000" dirty="0"/>
              <a:t>https://www.thinkymixer.com/en-us/product/are-310/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58245-A7C9-453B-98D2-6E9C5E94F8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Eric Anderssen LBNL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722D0-A71D-42E8-B7A2-5B5CD4FB3B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D1B313-24CE-EA4D-825C-0606C452375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60C1C7-8F3E-4028-8B7C-CD77F65129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603" y="260350"/>
            <a:ext cx="3103656" cy="413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3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624BB-C334-42F8-BA97-48442397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Reinforced Plastic Composite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680B-83F5-413D-9D29-E7DD6AB09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38" y="1244600"/>
            <a:ext cx="7781925" cy="4368800"/>
          </a:xfrm>
        </p:spPr>
        <p:txBody>
          <a:bodyPr/>
          <a:lstStyle/>
          <a:p>
            <a:r>
              <a:rPr lang="en-US" dirty="0"/>
              <a:t>In the composites shop we typically use Pre-impregnated fiber (Prepreg), but occasionally use resin-infusion for larger/thicker laminates</a:t>
            </a:r>
          </a:p>
          <a:p>
            <a:r>
              <a:rPr lang="en-US" dirty="0"/>
              <a:t>Most common resin is Epoxy (wide range of properties are possible) Elevated temp cure for toughened systems	</a:t>
            </a:r>
          </a:p>
          <a:p>
            <a:r>
              <a:rPr lang="en-US" dirty="0"/>
              <a:t>Cyanate Esters are useful for High radiation and moderately high temperature, also stability as they resist micro-cracking (actually the most common we use)</a:t>
            </a:r>
          </a:p>
          <a:p>
            <a:r>
              <a:rPr lang="en-US" dirty="0"/>
              <a:t>Polyester is used as a tooling resin for wet hand-layup</a:t>
            </a:r>
          </a:p>
          <a:p>
            <a:r>
              <a:rPr lang="en-US" dirty="0"/>
              <a:t>Will be investigating PEEK and Poly-imides in the future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E2578-1024-4499-8244-84E6F2C990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Eric Anderssen LBNL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65295-A739-4681-9043-84B98633F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D1B313-24CE-EA4D-825C-0606C452375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1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Lamination: Additive manufacture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25" y="4353886"/>
            <a:ext cx="8699383" cy="2123113"/>
          </a:xfrm>
        </p:spPr>
        <p:txBody>
          <a:bodyPr/>
          <a:lstStyle/>
          <a:p>
            <a:r>
              <a:rPr lang="en-US" dirty="0"/>
              <a:t>‘Carbon Fiber’ material is built layer by layer on a mold</a:t>
            </a:r>
          </a:p>
          <a:p>
            <a:r>
              <a:rPr lang="en-US" dirty="0"/>
              <a:t>Each layer has a fiber direction and ‘</a:t>
            </a:r>
            <a:r>
              <a:rPr lang="en-US" u="sng" dirty="0"/>
              <a:t>thickness</a:t>
            </a:r>
            <a:r>
              <a:rPr lang="en-US" dirty="0"/>
              <a:t>’ specified by the design requirements (X,Y are Body Coordinates)</a:t>
            </a:r>
          </a:p>
          <a:p>
            <a:r>
              <a:rPr lang="en-US" dirty="0"/>
              <a:t>‘Thickness’ is a function of Fiber Areal Weight and Resin content—typically 55-60% Fiber Volume Fraction</a:t>
            </a:r>
          </a:p>
          <a:p>
            <a:endParaRPr lang="en-US" dirty="0"/>
          </a:p>
        </p:txBody>
      </p:sp>
      <p:pic>
        <p:nvPicPr>
          <p:cNvPr id="4" name="Picture 3" descr="C:\Users\ecanderssen\Desktop\New folder\2011-05-02_13-39-09_644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59" y="1012965"/>
            <a:ext cx="4808990" cy="327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efunda.com/formulae/solid_mechanics/composites/images/Lamina_ArbitraryDir_2D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579" y="1377885"/>
            <a:ext cx="4065100" cy="25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6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8348" y="2261419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and Z: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 to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1,2/X,Y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2594" y="361186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69319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Composite Material ‘Lever Rule’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32" y="3509346"/>
            <a:ext cx="8821699" cy="2967653"/>
          </a:xfrm>
        </p:spPr>
        <p:txBody>
          <a:bodyPr/>
          <a:lstStyle/>
          <a:p>
            <a:r>
              <a:rPr lang="en-US" dirty="0"/>
              <a:t>Volume fractions of Fiber, Matrix, and Void content map directly to ‘lamina’ engineering properties</a:t>
            </a:r>
          </a:p>
          <a:p>
            <a:r>
              <a:rPr lang="en-US" dirty="0"/>
              <a:t>Various ‘Volume Fractions’ are a combination of material specification (FAW) and lamination process control</a:t>
            </a:r>
          </a:p>
          <a:p>
            <a:r>
              <a:rPr lang="en-US" dirty="0"/>
              <a:t>Lamina are layers in a ‘laminate’ LPT is used to predict the structural performance of a sum of lamina</a:t>
            </a:r>
          </a:p>
          <a:p>
            <a:r>
              <a:rPr lang="en-US" dirty="0"/>
              <a:t>Cured Ply Thickness (CPT = t</a:t>
            </a:r>
            <a:r>
              <a:rPr lang="en-US" baseline="-25000" dirty="0"/>
              <a:t>k</a:t>
            </a:r>
            <a:r>
              <a:rPr lang="en-US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7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5" y="1047442"/>
            <a:ext cx="3726119" cy="23050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925836" y="1056506"/>
            <a:ext cx="1762125" cy="1762125"/>
            <a:chOff x="4186392" y="1054815"/>
            <a:chExt cx="1762125" cy="17621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6392" y="1054815"/>
              <a:ext cx="1762125" cy="17621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242619" y="1111045"/>
              <a:ext cx="1641987" cy="1651820"/>
            </a:xfrm>
            <a:prstGeom prst="rect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2693422" y="2736748"/>
            <a:ext cx="191729" cy="181897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2693422" y="1124104"/>
            <a:ext cx="1288641" cy="16240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2885151" y="2753032"/>
            <a:ext cx="2758565" cy="1656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22818" y="1993490"/>
            <a:ext cx="1907459" cy="1015663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“1” Direction</a:t>
            </a:r>
          </a:p>
          <a:p>
            <a:pPr algn="ctr"/>
            <a:r>
              <a:rPr lang="en-US" sz="2000" dirty="0"/>
              <a:t>Normal to Fibers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8729" y="1171409"/>
            <a:ext cx="2168936" cy="707886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Cross-Ply Direction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08940" y="1936110"/>
            <a:ext cx="9832" cy="4826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79733" y="2411434"/>
            <a:ext cx="336462" cy="30777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</a:t>
            </a:r>
            <a:r>
              <a:rPr lang="en-US" sz="1400" baseline="-25000" dirty="0"/>
              <a:t>k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18772" y="2753032"/>
            <a:ext cx="0" cy="5604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135805" y="1882877"/>
            <a:ext cx="3726119" cy="532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135805" y="3330845"/>
            <a:ext cx="3726118" cy="216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5744188" y="1111565"/>
            <a:ext cx="316383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Modulus of ‘unit’ section</a:t>
            </a:r>
            <a:r>
              <a:rPr lang="en-US" sz="1800" dirty="0"/>
              <a:t>:</a:t>
            </a:r>
          </a:p>
          <a:p>
            <a:endParaRPr lang="en-US" sz="900" dirty="0"/>
          </a:p>
          <a:p>
            <a:r>
              <a:rPr lang="en-US" sz="1800" dirty="0" err="1"/>
              <a:t>E</a:t>
            </a:r>
            <a:r>
              <a:rPr lang="en-US" sz="1800" baseline="-25000" dirty="0" err="1"/>
              <a:t>c</a:t>
            </a:r>
            <a:r>
              <a:rPr lang="en-US" sz="1800" dirty="0"/>
              <a:t> = E</a:t>
            </a:r>
            <a:r>
              <a:rPr lang="en-US" sz="1800" baseline="-25000" dirty="0"/>
              <a:t>f</a:t>
            </a:r>
            <a:r>
              <a:rPr lang="en-US" sz="1800" dirty="0"/>
              <a:t>*V</a:t>
            </a:r>
            <a:r>
              <a:rPr lang="en-US" sz="1800" baseline="-25000" dirty="0"/>
              <a:t>f</a:t>
            </a:r>
            <a:r>
              <a:rPr lang="en-US" sz="1800" dirty="0"/>
              <a:t> + E</a:t>
            </a:r>
            <a:r>
              <a:rPr lang="en-US" sz="1800" baseline="-25000" dirty="0"/>
              <a:t>m</a:t>
            </a:r>
            <a:r>
              <a:rPr lang="en-US" sz="1800" dirty="0"/>
              <a:t>*V</a:t>
            </a:r>
            <a:r>
              <a:rPr lang="en-US" sz="1800" baseline="-25000" dirty="0"/>
              <a:t>m</a:t>
            </a:r>
            <a:r>
              <a:rPr lang="en-US" sz="1800" dirty="0"/>
              <a:t> +E</a:t>
            </a:r>
            <a:r>
              <a:rPr lang="en-US" sz="1800" baseline="-25000" dirty="0"/>
              <a:t>v</a:t>
            </a:r>
            <a:r>
              <a:rPr lang="en-US" sz="1800" dirty="0"/>
              <a:t>*V</a:t>
            </a:r>
            <a:r>
              <a:rPr lang="en-US" sz="1800" baseline="-25000" dirty="0"/>
              <a:t>v </a:t>
            </a:r>
            <a:r>
              <a:rPr lang="en-US" sz="1800" dirty="0"/>
              <a:t>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49095" y="2941218"/>
            <a:ext cx="4540217" cy="4001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/>
              <a:t>E</a:t>
            </a:r>
            <a:r>
              <a:rPr lang="en-US" sz="2000" baseline="-25000" dirty="0" err="1"/>
              <a:t>c</a:t>
            </a:r>
            <a:r>
              <a:rPr lang="en-US" sz="2000" dirty="0"/>
              <a:t> * t</a:t>
            </a:r>
            <a:r>
              <a:rPr lang="en-US" sz="2000" baseline="-25000" dirty="0"/>
              <a:t>k</a:t>
            </a:r>
            <a:r>
              <a:rPr lang="en-US" sz="2000" dirty="0"/>
              <a:t> = </a:t>
            </a:r>
            <a:r>
              <a:rPr lang="en-US" sz="2000" u="sng" dirty="0">
                <a:solidFill>
                  <a:srgbClr val="FF0000"/>
                </a:solidFill>
              </a:rPr>
              <a:t>Stiffness</a:t>
            </a:r>
            <a:r>
              <a:rPr lang="en-US" sz="2000" dirty="0"/>
              <a:t> of lamina (unit width)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86617" y="2013089"/>
            <a:ext cx="2585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Where:</a:t>
            </a:r>
          </a:p>
          <a:p>
            <a:endParaRPr lang="en-US" sz="400" dirty="0"/>
          </a:p>
          <a:p>
            <a:r>
              <a:rPr lang="en-US" sz="1800" dirty="0"/>
              <a:t>V</a:t>
            </a:r>
            <a:r>
              <a:rPr lang="en-US" sz="1800" baseline="-25000" dirty="0"/>
              <a:t>f</a:t>
            </a:r>
            <a:r>
              <a:rPr lang="en-US" sz="1800" dirty="0"/>
              <a:t> + V</a:t>
            </a:r>
            <a:r>
              <a:rPr lang="en-US" sz="1800" baseline="-25000" dirty="0"/>
              <a:t>m</a:t>
            </a:r>
            <a:r>
              <a:rPr lang="en-US" sz="1800" dirty="0"/>
              <a:t> + V</a:t>
            </a:r>
            <a:r>
              <a:rPr lang="en-US" sz="1800" baseline="-25000" dirty="0"/>
              <a:t>v </a:t>
            </a:r>
            <a:r>
              <a:rPr lang="en-US" sz="1800" dirty="0"/>
              <a:t> = 1 (Unity)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6985819" y="2348309"/>
            <a:ext cx="340288" cy="43726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7473990" y="1988054"/>
            <a:ext cx="1149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Void Fraction</a:t>
            </a:r>
          </a:p>
        </p:txBody>
      </p:sp>
      <p:cxnSp>
        <p:nvCxnSpPr>
          <p:cNvPr id="33" name="Straight Arrow Connector 32"/>
          <p:cNvCxnSpPr>
            <a:stCxn id="31" idx="3"/>
            <a:endCxn id="30" idx="7"/>
          </p:cNvCxnSpPr>
          <p:nvPr/>
        </p:nvCxnSpPr>
        <p:spPr bwMode="auto">
          <a:xfrm flipH="1">
            <a:off x="7276273" y="2118859"/>
            <a:ext cx="197717" cy="29348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2297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Lamina Properties: Lever Rule in 2D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38" y="3597129"/>
            <a:ext cx="8879966" cy="2832860"/>
          </a:xfrm>
        </p:spPr>
        <p:txBody>
          <a:bodyPr/>
          <a:lstStyle/>
          <a:p>
            <a:r>
              <a:rPr lang="en-US" sz="1600" dirty="0"/>
              <a:t>[C] represents </a:t>
            </a:r>
            <a:r>
              <a:rPr lang="en-US" sz="1600" i="1" u="sng" dirty="0"/>
              <a:t>orthotropic</a:t>
            </a:r>
            <a:r>
              <a:rPr lang="en-US" sz="1600" dirty="0"/>
              <a:t>  properties of one layer of composite material in ‘Fiber Coordinates’ (note not 6X6 due to orthotropic approximation)</a:t>
            </a:r>
          </a:p>
          <a:p>
            <a:r>
              <a:rPr lang="en-US" sz="1600" dirty="0"/>
              <a:t>“1” is </a:t>
            </a:r>
            <a:r>
              <a:rPr lang="en-US" sz="1400" dirty="0"/>
              <a:t>fiber</a:t>
            </a:r>
            <a:r>
              <a:rPr lang="en-US" sz="1600" dirty="0"/>
              <a:t> Direction, “2” is transvers to fiber (in plane), “3” is thru thickness dimension (ignored for </a:t>
            </a:r>
            <a:r>
              <a:rPr lang="en-US" sz="1600" u="sng" dirty="0"/>
              <a:t>orthotropic</a:t>
            </a:r>
            <a:r>
              <a:rPr lang="en-US" sz="1600" dirty="0"/>
              <a:t> case)</a:t>
            </a:r>
          </a:p>
          <a:p>
            <a:r>
              <a:rPr lang="en-US" sz="1600" dirty="0"/>
              <a:t>Matrix moduli ~1-2 orders of magnitude less than fiber</a:t>
            </a:r>
          </a:p>
          <a:p>
            <a:r>
              <a:rPr lang="en-US" sz="1600" dirty="0"/>
              <a:t> </a:t>
            </a:r>
            <a:r>
              <a:rPr lang="en-US" sz="1600" dirty="0">
                <a:latin typeface="Symbol" panose="05050102010706020507" pitchFamily="18" charset="2"/>
              </a:rPr>
              <a:t>n</a:t>
            </a:r>
            <a:r>
              <a:rPr lang="en-US" sz="1600" baseline="-25000" dirty="0"/>
              <a:t>12f</a:t>
            </a:r>
            <a:r>
              <a:rPr lang="en-US" sz="1600" dirty="0"/>
              <a:t> (fiber </a:t>
            </a:r>
            <a:r>
              <a:rPr lang="en-US" sz="1600" dirty="0" err="1"/>
              <a:t>poisson</a:t>
            </a:r>
            <a:r>
              <a:rPr lang="en-US" sz="1600" dirty="0"/>
              <a:t> ratio) not well published, ranges from 0.2-0.35</a:t>
            </a:r>
          </a:p>
          <a:p>
            <a:r>
              <a:rPr lang="en-US" sz="1600" dirty="0"/>
              <a:t>‘Cloth Compliance’ is empirical—not all fiber contributes to in-plane properties ranges from 8-15% base on weave (“0” for Uni-Directional Tape—see later slide)</a:t>
            </a:r>
          </a:p>
          <a:p>
            <a:r>
              <a:rPr lang="en-US" sz="1600" dirty="0"/>
              <a:t>Lamina properties ~50% Fiber Properties in modulus, even less with cloth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A69-57B7-4129-8BB8-4CE36C646F9A}" type="slidenum">
              <a:rPr lang="en-US" smtClean="0">
                <a:solidFill>
                  <a:srgbClr val="000000"/>
                </a:solidFill>
                <a:latin typeface="Trebuchet MS"/>
              </a:rPr>
              <a:pPr/>
              <a:t>8</a:t>
            </a:fld>
            <a:endParaRPr lang="en-US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026" name="Picture 2" descr="http://www.efunda.com/formulae/solid_mechanics/composites/equations/Lamina_PrincipalQ_Conl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516" y="1908758"/>
            <a:ext cx="1876425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97996" y="2373868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[C] =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83" y="1117266"/>
            <a:ext cx="3937250" cy="252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5787189" y="1835019"/>
            <a:ext cx="637674" cy="545684"/>
          </a:xfrm>
          <a:prstGeom prst="ellips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4556" y="1021712"/>
            <a:ext cx="5065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= Fiber Volume Fraction ~ 0.50-0.60 depending on process</a:t>
            </a:r>
          </a:p>
        </p:txBody>
      </p:sp>
      <p:cxnSp>
        <p:nvCxnSpPr>
          <p:cNvPr id="10" name="Straight Arrow Connector 9"/>
          <p:cNvCxnSpPr>
            <a:stCxn id="7" idx="7"/>
          </p:cNvCxnSpPr>
          <p:nvPr/>
        </p:nvCxnSpPr>
        <p:spPr bwMode="auto">
          <a:xfrm flipV="1">
            <a:off x="6331478" y="1690437"/>
            <a:ext cx="532538" cy="2244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737936" y="1385227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~E</a:t>
            </a:r>
            <a:r>
              <a:rPr lang="en-US" sz="2000" baseline="-25000" dirty="0"/>
              <a:t>fiber</a:t>
            </a:r>
            <a:r>
              <a:rPr lang="en-US" sz="2000" dirty="0"/>
              <a:t>* V</a:t>
            </a:r>
            <a:r>
              <a:rPr lang="en-US" sz="2000" baseline="-25000" dirty="0"/>
              <a:t>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0412" y="1260579"/>
            <a:ext cx="2917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= Matrix Volume Fraction ~1-V</a:t>
            </a:r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</a:rPr>
              <a:t>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400" y="2011325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~E</a:t>
            </a:r>
            <a:r>
              <a:rPr lang="en-US" sz="2000" baseline="-25000" dirty="0"/>
              <a:t>matrix</a:t>
            </a:r>
            <a:r>
              <a:rPr lang="en-US" sz="2000" dirty="0"/>
              <a:t>* V</a:t>
            </a:r>
            <a:r>
              <a:rPr lang="en-US" sz="2000" baseline="-25000" dirty="0"/>
              <a:t>m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6504210" y="2293141"/>
            <a:ext cx="637674" cy="545684"/>
          </a:xfrm>
          <a:prstGeom prst="ellips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18" name="Straight Arrow Connector 17"/>
          <p:cNvCxnSpPr>
            <a:stCxn id="17" idx="6"/>
          </p:cNvCxnSpPr>
          <p:nvPr/>
        </p:nvCxnSpPr>
        <p:spPr bwMode="auto">
          <a:xfrm flipV="1">
            <a:off x="7141884" y="2331367"/>
            <a:ext cx="792942" cy="2346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1630279" y="1173079"/>
            <a:ext cx="1106905" cy="15641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8775" y="1354076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Modified by</a:t>
            </a:r>
          </a:p>
          <a:p>
            <a:r>
              <a:rPr lang="en-US" sz="1000" dirty="0"/>
              <a:t>Cloth Compliance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7180277" y="2743200"/>
            <a:ext cx="417664" cy="391026"/>
          </a:xfrm>
          <a:prstGeom prst="ellips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7597941" y="2819706"/>
            <a:ext cx="243182" cy="1190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695153" y="2516033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Actually C</a:t>
            </a:r>
            <a:r>
              <a:rPr lang="en-US" sz="1400" baseline="-25000" dirty="0"/>
              <a:t>66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56976" y="3223209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Note: (1+</a:t>
            </a:r>
            <a:r>
              <a:rPr lang="en-US" sz="2000" dirty="0">
                <a:latin typeface="Symbol" panose="05050102010706020507" pitchFamily="18" charset="2"/>
              </a:rPr>
              <a:t>n</a:t>
            </a:r>
            <a:r>
              <a:rPr lang="en-US" sz="2000" baseline="-25000" dirty="0"/>
              <a:t>12</a:t>
            </a:r>
            <a:r>
              <a:rPr lang="en-US" sz="2000" dirty="0">
                <a:latin typeface="Symbol" panose="05050102010706020507" pitchFamily="18" charset="2"/>
              </a:rPr>
              <a:t>n</a:t>
            </a:r>
            <a:r>
              <a:rPr lang="en-US" sz="2000" baseline="-25000" dirty="0"/>
              <a:t>21</a:t>
            </a:r>
            <a:r>
              <a:rPr lang="en-US" sz="2000" dirty="0"/>
              <a:t>) ~1.06-1.1</a:t>
            </a:r>
          </a:p>
        </p:txBody>
      </p:sp>
    </p:spTree>
    <p:extLst>
      <p:ext uri="{BB962C8B-B14F-4D97-AF65-F5344CB8AC3E}">
        <p14:creationId xmlns:p14="http://schemas.microsoft.com/office/powerpoint/2010/main" val="284639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micromechanics use the same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548" y="4951378"/>
            <a:ext cx="7781925" cy="1545111"/>
          </a:xfrm>
        </p:spPr>
        <p:txBody>
          <a:bodyPr/>
          <a:lstStyle/>
          <a:p>
            <a:r>
              <a:rPr lang="en-US" dirty="0"/>
              <a:t>Different methods to calculate E22 (transverse lamina modulus)</a:t>
            </a:r>
          </a:p>
          <a:p>
            <a:r>
              <a:rPr lang="en-US" dirty="0"/>
              <a:t>Differ by ~6% but effect is small—E11&gt;&gt;E22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Eric Anderssen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D1B313-24CE-EA4D-825C-0606C452375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07" y="1271412"/>
            <a:ext cx="4032750" cy="3133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102" y="4404911"/>
            <a:ext cx="2665379" cy="404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4" y="1569766"/>
            <a:ext cx="5003083" cy="326472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5880370" y="4290234"/>
            <a:ext cx="539885" cy="66114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011061" y="2230605"/>
            <a:ext cx="539885" cy="66114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9204" y="1445973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rgbClr val="0070C0"/>
                </a:solidFill>
              </a:rPr>
              <a:t>Kollar</a:t>
            </a:r>
            <a:r>
              <a:rPr lang="en-US" u="sng" dirty="0">
                <a:solidFill>
                  <a:srgbClr val="0070C0"/>
                </a:solidFill>
              </a:rPr>
              <a:t>-Springer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5338" y="1230962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Chou</a:t>
            </a:r>
          </a:p>
        </p:txBody>
      </p:sp>
    </p:spTree>
    <p:extLst>
      <p:ext uri="{BB962C8B-B14F-4D97-AF65-F5344CB8AC3E}">
        <p14:creationId xmlns:p14="http://schemas.microsoft.com/office/powerpoint/2010/main" val="2847191415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LBNL.thmx</Template>
  <TotalTime>6787</TotalTime>
  <Words>3845</Words>
  <Application>Microsoft Office PowerPoint</Application>
  <PresentationFormat>On-screen Show (4:3)</PresentationFormat>
  <Paragraphs>519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Agency FB</vt:lpstr>
      <vt:lpstr>Arial</vt:lpstr>
      <vt:lpstr>Calibri</vt:lpstr>
      <vt:lpstr>Cambria Math</vt:lpstr>
      <vt:lpstr>Corbel</vt:lpstr>
      <vt:lpstr>Eras Demi ITC</vt:lpstr>
      <vt:lpstr>Lucida Grande</vt:lpstr>
      <vt:lpstr>Symbol</vt:lpstr>
      <vt:lpstr>Tempus Sans ITC</vt:lpstr>
      <vt:lpstr>Trebuchet MS</vt:lpstr>
      <vt:lpstr>LBNL</vt:lpstr>
      <vt:lpstr>Composite Material and Design I E Anderssen, G Vallone</vt:lpstr>
      <vt:lpstr>Overview</vt:lpstr>
      <vt:lpstr>Why Composites:  It’s not just mass</vt:lpstr>
      <vt:lpstr>Carbon Fiber Properties</vt:lpstr>
      <vt:lpstr>Fiber Reinforced Plastic Composite</vt:lpstr>
      <vt:lpstr>Lamination: Additive manufacture</vt:lpstr>
      <vt:lpstr>Composite Material ‘Lever Rule’</vt:lpstr>
      <vt:lpstr>Lamina Properties: Lever Rule in 2D</vt:lpstr>
      <vt:lpstr>Not all micromechanics use the same equations</vt:lpstr>
      <vt:lpstr>Oriented Lamina Properties: Transform</vt:lpstr>
      <vt:lpstr>Properties dependent on orientation</vt:lpstr>
      <vt:lpstr>Laminate Properties: Multiple Lamina</vt:lpstr>
      <vt:lpstr>Composite Beam Theory</vt:lpstr>
      <vt:lpstr>Stacking Sequence</vt:lpstr>
      <vt:lpstr>Laminate Plate Theory (nutshell)</vt:lpstr>
      <vt:lpstr>Balanced Symmetric laminates: no [B]</vt:lpstr>
      <vt:lpstr>PowerPoint Presentation</vt:lpstr>
      <vt:lpstr>[A] Matrix properties (Tensile Properties) Quasi-Isotropic Balanced Symmetric QIBS</vt:lpstr>
      <vt:lpstr>‘Black Aluminum’ and other estimates</vt:lpstr>
      <vt:lpstr>Global versus Local Deflections</vt:lpstr>
      <vt:lpstr> A Brief word on ‘Strength’</vt:lpstr>
      <vt:lpstr>Consider using Fiber Strain as a metric to assess margins of safety</vt:lpstr>
      <vt:lpstr>Expert advice: when it’s needed</vt:lpstr>
      <vt:lpstr>Composites Engineering at LBNL</vt:lpstr>
      <vt:lpstr>LBNL Composites Shop</vt:lpstr>
      <vt:lpstr>Shop capabilities (large structures)</vt:lpstr>
      <vt:lpstr>Composites are materials developed via a fabrication process</vt:lpstr>
      <vt:lpstr>Part manufacture is material design</vt:lpstr>
      <vt:lpstr>STAR HFT Inner Detector Support (IDS)</vt:lpstr>
      <vt:lpstr>PowerPoint Presentation</vt:lpstr>
      <vt:lpstr>Initial FEA model</vt:lpstr>
      <vt:lpstr>And yet…</vt:lpstr>
      <vt:lpstr>Load Test Setup (Model Verification)</vt:lpstr>
      <vt:lpstr>Many “DOF” measured during test</vt:lpstr>
      <vt:lpstr>Integration of the independent compliance sources</vt:lpstr>
      <vt:lpstr>Testing informs future design(s)</vt:lpstr>
      <vt:lpstr>Conclusion</vt:lpstr>
      <vt:lpstr>Backup</vt:lpstr>
      <vt:lpstr>Composites Shop Process Equipment</vt:lpstr>
      <vt:lpstr>Autoclaves in the Composites Shop</vt:lpstr>
      <vt:lpstr>Auxiliary Equipment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Neal Hartman</dc:creator>
  <cp:lastModifiedBy>Eric Anderssen</cp:lastModifiedBy>
  <cp:revision>91</cp:revision>
  <dcterms:created xsi:type="dcterms:W3CDTF">2016-02-22T19:00:02Z</dcterms:created>
  <dcterms:modified xsi:type="dcterms:W3CDTF">2022-04-19T16:26:07Z</dcterms:modified>
</cp:coreProperties>
</file>