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 id="2147484122" r:id="rId2"/>
  </p:sldMasterIdLst>
  <p:notesMasterIdLst>
    <p:notesMasterId r:id="rId14"/>
  </p:notesMasterIdLst>
  <p:handoutMasterIdLst>
    <p:handoutMasterId r:id="rId15"/>
  </p:handoutMasterIdLst>
  <p:sldIdLst>
    <p:sldId id="294" r:id="rId3"/>
    <p:sldId id="593" r:id="rId4"/>
    <p:sldId id="610" r:id="rId5"/>
    <p:sldId id="605" r:id="rId6"/>
    <p:sldId id="607" r:id="rId7"/>
    <p:sldId id="608" r:id="rId8"/>
    <p:sldId id="611" r:id="rId9"/>
    <p:sldId id="613" r:id="rId10"/>
    <p:sldId id="614" r:id="rId11"/>
    <p:sldId id="612" r:id="rId12"/>
    <p:sldId id="615" r:id="rId1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yl F Orris" initials="DFO" lastIdx="1" clrIdx="0">
    <p:extLst>
      <p:ext uri="{19B8F6BF-5375-455C-9EA6-DF929625EA0E}">
        <p15:presenceInfo xmlns:p15="http://schemas.microsoft.com/office/powerpoint/2012/main" userId="S::orris@services.fnal.gov::f23bc329-3a69-43f3-b6d7-43cac59cac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000000"/>
    <a:srgbClr val="50504E"/>
    <a:srgbClr val="4E4E4E"/>
    <a:srgbClr val="404040"/>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5" autoAdjust="0"/>
    <p:restoredTop sz="95737" autoAdjust="0"/>
  </p:normalViewPr>
  <p:slideViewPr>
    <p:cSldViewPr snapToGrid="0" snapToObjects="1" showGuides="1">
      <p:cViewPr>
        <p:scale>
          <a:sx n="100" d="100"/>
          <a:sy n="100" d="100"/>
        </p:scale>
        <p:origin x="2058" y="63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3/30/2022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3/30/2022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2</a:t>
            </a:fld>
            <a:endParaRPr lang="en-US" dirty="0"/>
          </a:p>
        </p:txBody>
      </p:sp>
    </p:spTree>
    <p:extLst>
      <p:ext uri="{BB962C8B-B14F-4D97-AF65-F5344CB8AC3E}">
        <p14:creationId xmlns:p14="http://schemas.microsoft.com/office/powerpoint/2010/main" val="112145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11</a:t>
            </a:fld>
            <a:endParaRPr lang="en-US" dirty="0"/>
          </a:p>
        </p:txBody>
      </p:sp>
    </p:spTree>
    <p:extLst>
      <p:ext uri="{BB962C8B-B14F-4D97-AF65-F5344CB8AC3E}">
        <p14:creationId xmlns:p14="http://schemas.microsoft.com/office/powerpoint/2010/main" val="135113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3</a:t>
            </a:fld>
            <a:endParaRPr lang="en-US" dirty="0"/>
          </a:p>
        </p:txBody>
      </p:sp>
    </p:spTree>
    <p:extLst>
      <p:ext uri="{BB962C8B-B14F-4D97-AF65-F5344CB8AC3E}">
        <p14:creationId xmlns:p14="http://schemas.microsoft.com/office/powerpoint/2010/main" val="285927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4</a:t>
            </a:fld>
            <a:endParaRPr lang="en-US" dirty="0"/>
          </a:p>
        </p:txBody>
      </p:sp>
    </p:spTree>
    <p:extLst>
      <p:ext uri="{BB962C8B-B14F-4D97-AF65-F5344CB8AC3E}">
        <p14:creationId xmlns:p14="http://schemas.microsoft.com/office/powerpoint/2010/main" val="396701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5</a:t>
            </a:fld>
            <a:endParaRPr lang="en-US" dirty="0"/>
          </a:p>
        </p:txBody>
      </p:sp>
    </p:spTree>
    <p:extLst>
      <p:ext uri="{BB962C8B-B14F-4D97-AF65-F5344CB8AC3E}">
        <p14:creationId xmlns:p14="http://schemas.microsoft.com/office/powerpoint/2010/main" val="331063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6</a:t>
            </a:fld>
            <a:endParaRPr lang="en-US" dirty="0"/>
          </a:p>
        </p:txBody>
      </p:sp>
    </p:spTree>
    <p:extLst>
      <p:ext uri="{BB962C8B-B14F-4D97-AF65-F5344CB8AC3E}">
        <p14:creationId xmlns:p14="http://schemas.microsoft.com/office/powerpoint/2010/main" val="131483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7</a:t>
            </a:fld>
            <a:endParaRPr lang="en-US" dirty="0"/>
          </a:p>
        </p:txBody>
      </p:sp>
    </p:spTree>
    <p:extLst>
      <p:ext uri="{BB962C8B-B14F-4D97-AF65-F5344CB8AC3E}">
        <p14:creationId xmlns:p14="http://schemas.microsoft.com/office/powerpoint/2010/main" val="226315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8</a:t>
            </a:fld>
            <a:endParaRPr lang="en-US" dirty="0"/>
          </a:p>
        </p:txBody>
      </p:sp>
    </p:spTree>
    <p:extLst>
      <p:ext uri="{BB962C8B-B14F-4D97-AF65-F5344CB8AC3E}">
        <p14:creationId xmlns:p14="http://schemas.microsoft.com/office/powerpoint/2010/main" val="61183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9</a:t>
            </a:fld>
            <a:endParaRPr lang="en-US" dirty="0"/>
          </a:p>
        </p:txBody>
      </p:sp>
    </p:spTree>
    <p:extLst>
      <p:ext uri="{BB962C8B-B14F-4D97-AF65-F5344CB8AC3E}">
        <p14:creationId xmlns:p14="http://schemas.microsoft.com/office/powerpoint/2010/main" val="279138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10</a:t>
            </a:fld>
            <a:endParaRPr lang="en-US" dirty="0"/>
          </a:p>
        </p:txBody>
      </p:sp>
    </p:spTree>
    <p:extLst>
      <p:ext uri="{BB962C8B-B14F-4D97-AF65-F5344CB8AC3E}">
        <p14:creationId xmlns:p14="http://schemas.microsoft.com/office/powerpoint/2010/main" val="559513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973666" y="6504213"/>
            <a:ext cx="6817335" cy="242873"/>
          </a:xfrm>
        </p:spPr>
        <p:txBody>
          <a:bodyPr/>
          <a:lstStyle>
            <a:lvl1pPr>
              <a:defRPr sz="900" b="0">
                <a:solidFill>
                  <a:srgbClr val="154D81"/>
                </a:solidFill>
              </a:defRPr>
            </a:lvl1pPr>
          </a:lstStyle>
          <a:p>
            <a:pPr>
              <a:defRPr/>
            </a:pPr>
            <a:r>
              <a:rPr lang="de-DE"/>
              <a:t>A. Pla-Dalmau | DOE Review                         </a:t>
            </a:r>
            <a:endParaRPr lang="en-US" dirty="0"/>
          </a:p>
        </p:txBody>
      </p:sp>
      <p:sp>
        <p:nvSpPr>
          <p:cNvPr id="12" name="Slide Number Placeholder 5"/>
          <p:cNvSpPr>
            <a:spLocks noGrp="1"/>
          </p:cNvSpPr>
          <p:nvPr>
            <p:ph type="sldNum" sz="quarter" idx="12"/>
          </p:nvPr>
        </p:nvSpPr>
        <p:spPr>
          <a:xfrm>
            <a:off x="222250" y="6504213"/>
            <a:ext cx="414338" cy="237285"/>
          </a:xfrm>
        </p:spPr>
        <p:txBody>
          <a:bodyPr/>
          <a:lstStyle>
            <a:lvl1pPr>
              <a:defRPr sz="900" b="0">
                <a:solidFill>
                  <a:srgbClr val="154D81"/>
                </a:solidFill>
              </a:defRPr>
            </a:lvl1pPr>
          </a:lstStyle>
          <a:p>
            <a:pPr>
              <a:defRPr/>
            </a:pPr>
            <a:fld id="{2A0CCE80-3B22-F34E-81B2-E096627812DD}" type="slidenum">
              <a:rPr lang="en-US" smtClean="0"/>
              <a:pPr>
                <a:defRPr/>
              </a:pPr>
              <a:t>‹#›</a:t>
            </a:fld>
            <a:endParaRPr lang="en-US" dirty="0"/>
          </a:p>
        </p:txBody>
      </p:sp>
      <p:sp>
        <p:nvSpPr>
          <p:cNvPr id="13" name="Date Placeholder 3"/>
          <p:cNvSpPr>
            <a:spLocks noGrp="1"/>
          </p:cNvSpPr>
          <p:nvPr>
            <p:ph type="dt" sz="half" idx="19"/>
          </p:nvPr>
        </p:nvSpPr>
        <p:spPr>
          <a:xfrm>
            <a:off x="6459538" y="6515100"/>
            <a:ext cx="1331464" cy="241300"/>
          </a:xfrm>
        </p:spPr>
        <p:txBody>
          <a:bodyPr/>
          <a:lstStyle>
            <a:lvl1pPr algn="r">
              <a:defRPr sz="900" b="0"/>
            </a:lvl1pPr>
          </a:lstStyle>
          <a:p>
            <a:pPr>
              <a:defRPr/>
            </a:pPr>
            <a:r>
              <a:rPr lang="en-US"/>
              <a:t>7/25/17</a:t>
            </a: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a:t>7/25/17</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de-DE"/>
              <a:t>A. Pla-Dalmau | DOE Review                         </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49209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6BBE-E6A4-46D9-A24B-41F1DF0745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D24D9-8583-4DE7-AACF-13A309171F9C}"/>
              </a:ext>
            </a:extLst>
          </p:cNvPr>
          <p:cNvSpPr>
            <a:spLocks noGrp="1"/>
          </p:cNvSpPr>
          <p:nvPr>
            <p:ph type="dt" sz="half" idx="10"/>
          </p:nvPr>
        </p:nvSpPr>
        <p:spPr/>
        <p:txBody>
          <a:bodyPr/>
          <a:lstStyle/>
          <a:p>
            <a:fld id="{B3E6433B-D25B-408A-BB50-F782297E171E}" type="datetimeFigureOut">
              <a:rPr lang="en-US" smtClean="0"/>
              <a:t>3/30/2022</a:t>
            </a:fld>
            <a:endParaRPr lang="en-US"/>
          </a:p>
        </p:txBody>
      </p:sp>
      <p:sp>
        <p:nvSpPr>
          <p:cNvPr id="4" name="Footer Placeholder 3">
            <a:extLst>
              <a:ext uri="{FF2B5EF4-FFF2-40B4-BE49-F238E27FC236}">
                <a16:creationId xmlns:a16="http://schemas.microsoft.com/office/drawing/2014/main" id="{D11C05AF-9945-4123-A8CC-E0D7762774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6543B-7BB6-4FC0-A6DD-3445D2230B8A}"/>
              </a:ext>
            </a:extLst>
          </p:cNvPr>
          <p:cNvSpPr>
            <a:spLocks noGrp="1"/>
          </p:cNvSpPr>
          <p:nvPr>
            <p:ph type="sldNum" sz="quarter" idx="12"/>
          </p:nvPr>
        </p:nvSpPr>
        <p:spPr/>
        <p:txBody>
          <a:bodyPr/>
          <a:lstStyle/>
          <a:p>
            <a:fld id="{5959C9E2-C042-4035-8398-25ABE7B935BC}" type="slidenum">
              <a:rPr lang="en-US" smtClean="0"/>
              <a:t>‹#›</a:t>
            </a:fld>
            <a:endParaRPr lang="en-US"/>
          </a:p>
        </p:txBody>
      </p:sp>
    </p:spTree>
    <p:extLst>
      <p:ext uri="{BB962C8B-B14F-4D97-AF65-F5344CB8AC3E}">
        <p14:creationId xmlns:p14="http://schemas.microsoft.com/office/powerpoint/2010/main" val="327010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99280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a:t>6/8/14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a:t>G. Bock - Muon Campus</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83283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a:t>6/8/14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a:t>G. Bock - Muon Campus</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218445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a:t>6/8/14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a:t>G. Bock - Muon Campus</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359566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6/8/14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G. Bock - Muon Campus</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747423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49527"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7/25/17</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de-DE"/>
              <a:t>A. Pla-Dalmau | DOE Review                         </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20" r:id="rId3"/>
    <p:sldLayoutId id="2147484128" r:id="rId4"/>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a:t>6/8/14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a:t>G. Bock - Muon Campus</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a:solidFill>
                  <a:schemeClr val="tx2"/>
                </a:solidFill>
                <a:latin typeface="Helvetica"/>
                <a:cs typeface="Helvetica"/>
              </a:rPr>
              <a:t>Mu2e</a:t>
            </a:r>
          </a:p>
        </p:txBody>
      </p:sp>
    </p:spTree>
    <p:extLst>
      <p:ext uri="{BB962C8B-B14F-4D97-AF65-F5344CB8AC3E}">
        <p14:creationId xmlns:p14="http://schemas.microsoft.com/office/powerpoint/2010/main" val="3809795238"/>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Lst>
  <p:hf sldNum="0" hdr="0" ftr="0" dt="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5" y="5248739"/>
            <a:ext cx="3087076" cy="792480"/>
          </a:xfrm>
        </p:spPr>
        <p:txBody>
          <a:bodyPr/>
          <a:lstStyle/>
          <a:p>
            <a:r>
              <a:rPr lang="en-US" dirty="0"/>
              <a:t>Cristian Arcola</a:t>
            </a:r>
          </a:p>
          <a:p>
            <a:r>
              <a:rPr lang="en-US" dirty="0"/>
              <a:t>March 30, 2022</a:t>
            </a:r>
          </a:p>
          <a:p>
            <a:endParaRPr lang="en-US" dirty="0"/>
          </a:p>
          <a:p>
            <a:endParaRPr lang="en-US" dirty="0"/>
          </a:p>
        </p:txBody>
      </p:sp>
      <p:sp>
        <p:nvSpPr>
          <p:cNvPr id="3" name="Text Placeholder 2"/>
          <p:cNvSpPr>
            <a:spLocks noGrp="1"/>
          </p:cNvSpPr>
          <p:nvPr>
            <p:ph type="body" sz="quarter" idx="11"/>
          </p:nvPr>
        </p:nvSpPr>
        <p:spPr>
          <a:xfrm>
            <a:off x="341924" y="4078841"/>
            <a:ext cx="8499232" cy="1003049"/>
          </a:xfrm>
        </p:spPr>
        <p:txBody>
          <a:bodyPr>
            <a:noAutofit/>
          </a:bodyPr>
          <a:lstStyle/>
          <a:p>
            <a:endParaRPr lang="en-US" dirty="0"/>
          </a:p>
          <a:p>
            <a:r>
              <a:rPr lang="en-US" dirty="0"/>
              <a:t>Overview of the upcoming HFVMTF Quench Protection System</a:t>
            </a:r>
          </a:p>
          <a:p>
            <a:endParaRPr lang="en-US" dirty="0"/>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HFVMTF Trip Matrix – FES/HEP</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10</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pic>
        <p:nvPicPr>
          <p:cNvPr id="8" name="Picture 7" descr="Table&#10;&#10;Description automatically generated">
            <a:extLst>
              <a:ext uri="{FF2B5EF4-FFF2-40B4-BE49-F238E27FC236}">
                <a16:creationId xmlns:a16="http://schemas.microsoft.com/office/drawing/2014/main" id="{2080BFB9-6661-4F25-A2C9-95EE85EC2160}"/>
              </a:ext>
            </a:extLst>
          </p:cNvPr>
          <p:cNvPicPr>
            <a:picLocks noChangeAspect="1"/>
          </p:cNvPicPr>
          <p:nvPr/>
        </p:nvPicPr>
        <p:blipFill>
          <a:blip r:embed="rId3"/>
          <a:stretch>
            <a:fillRect/>
          </a:stretch>
        </p:blipFill>
        <p:spPr>
          <a:xfrm>
            <a:off x="1939863" y="894743"/>
            <a:ext cx="6975537" cy="4283012"/>
          </a:xfrm>
          <a:prstGeom prst="rect">
            <a:avLst/>
          </a:prstGeom>
        </p:spPr>
      </p:pic>
      <p:pic>
        <p:nvPicPr>
          <p:cNvPr id="10" name="Picture 9" descr="Calendar&#10;&#10;Description automatically generated with medium confidence">
            <a:extLst>
              <a:ext uri="{FF2B5EF4-FFF2-40B4-BE49-F238E27FC236}">
                <a16:creationId xmlns:a16="http://schemas.microsoft.com/office/drawing/2014/main" id="{6BBC6881-AA29-4727-9016-A47BA29D82DC}"/>
              </a:ext>
            </a:extLst>
          </p:cNvPr>
          <p:cNvPicPr>
            <a:picLocks noChangeAspect="1"/>
          </p:cNvPicPr>
          <p:nvPr/>
        </p:nvPicPr>
        <p:blipFill>
          <a:blip r:embed="rId4"/>
          <a:stretch>
            <a:fillRect/>
          </a:stretch>
        </p:blipFill>
        <p:spPr>
          <a:xfrm>
            <a:off x="166668" y="1749174"/>
            <a:ext cx="6975537" cy="4426861"/>
          </a:xfrm>
          <a:prstGeom prst="rect">
            <a:avLst/>
          </a:prstGeom>
        </p:spPr>
      </p:pic>
    </p:spTree>
    <p:extLst>
      <p:ext uri="{BB962C8B-B14F-4D97-AF65-F5344CB8AC3E}">
        <p14:creationId xmlns:p14="http://schemas.microsoft.com/office/powerpoint/2010/main" val="152566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HFVMTF QPM Details – PS Control and Monitoring</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11</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sp>
        <p:nvSpPr>
          <p:cNvPr id="12" name="Content Placeholder 2">
            <a:extLst>
              <a:ext uri="{FF2B5EF4-FFF2-40B4-BE49-F238E27FC236}">
                <a16:creationId xmlns:a16="http://schemas.microsoft.com/office/drawing/2014/main" id="{2F81D122-1236-448D-9FFD-9A7E4C5BCBBD}"/>
              </a:ext>
            </a:extLst>
          </p:cNvPr>
          <p:cNvSpPr txBox="1">
            <a:spLocks/>
          </p:cNvSpPr>
          <p:nvPr/>
        </p:nvSpPr>
        <p:spPr>
          <a:xfrm>
            <a:off x="228601" y="4656914"/>
            <a:ext cx="8736226" cy="1570891"/>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pPr>
            <a:r>
              <a:rPr lang="en-US" sz="1400" b="1" dirty="0">
                <a:solidFill>
                  <a:schemeClr val="tx2"/>
                </a:solidFill>
              </a:rPr>
              <a:t>Subordinate PLC to monitor temp, water pressure, DCCTs and Dump Switches status</a:t>
            </a:r>
          </a:p>
          <a:p>
            <a:pPr>
              <a:buFontTx/>
              <a:buChar char="-"/>
            </a:pPr>
            <a:r>
              <a:rPr lang="en-US" sz="1400" b="1" dirty="0">
                <a:solidFill>
                  <a:schemeClr val="tx2"/>
                </a:solidFill>
              </a:rPr>
              <a:t>2x Active Ground Fault Detectors</a:t>
            </a:r>
          </a:p>
          <a:p>
            <a:pPr>
              <a:buFontTx/>
              <a:buChar char="-"/>
            </a:pPr>
            <a:r>
              <a:rPr lang="en-US" sz="1400" b="1" dirty="0">
                <a:solidFill>
                  <a:schemeClr val="tx2"/>
                </a:solidFill>
              </a:rPr>
              <a:t>PS consists of Switching Power Supply modules and I-regulator</a:t>
            </a:r>
          </a:p>
          <a:p>
            <a:pPr>
              <a:buFontTx/>
              <a:buChar char="-"/>
            </a:pPr>
            <a:r>
              <a:rPr lang="en-US" sz="1400" b="1" dirty="0">
                <a:solidFill>
                  <a:schemeClr val="tx2"/>
                </a:solidFill>
              </a:rPr>
              <a:t>NI c-RIO based I-control produces open loop Current set-point (Custom profile or periodic waves)</a:t>
            </a:r>
          </a:p>
          <a:p>
            <a:pPr>
              <a:buFontTx/>
              <a:buChar char="-"/>
            </a:pPr>
            <a:r>
              <a:rPr lang="en-US" sz="1400" b="1" dirty="0">
                <a:solidFill>
                  <a:schemeClr val="tx2"/>
                </a:solidFill>
              </a:rPr>
              <a:t>PS Ethernet monitoring for Fast Trip Module and Imbalanced Current protection</a:t>
            </a:r>
          </a:p>
          <a:p>
            <a:pPr>
              <a:buFontTx/>
              <a:buChar char="-"/>
            </a:pPr>
            <a:r>
              <a:rPr lang="en-US" sz="1400" b="1" dirty="0">
                <a:solidFill>
                  <a:schemeClr val="tx2"/>
                </a:solidFill>
              </a:rPr>
              <a:t>Current readout and optical fiber-based distribution for the Current dependent threshold on QDs</a:t>
            </a:r>
          </a:p>
          <a:p>
            <a:pPr>
              <a:buFontTx/>
              <a:buChar char="-"/>
            </a:pPr>
            <a:endParaRPr lang="en-US" sz="1400" b="1" dirty="0">
              <a:solidFill>
                <a:schemeClr val="tx2"/>
              </a:solidFill>
            </a:endParaRPr>
          </a:p>
        </p:txBody>
      </p:sp>
      <p:pic>
        <p:nvPicPr>
          <p:cNvPr id="9" name="Picture 8">
            <a:extLst>
              <a:ext uri="{FF2B5EF4-FFF2-40B4-BE49-F238E27FC236}">
                <a16:creationId xmlns:a16="http://schemas.microsoft.com/office/drawing/2014/main" id="{D2F0A60C-8FD9-4BAA-818E-CF0C62866866}"/>
              </a:ext>
            </a:extLst>
          </p:cNvPr>
          <p:cNvPicPr>
            <a:picLocks noChangeAspect="1"/>
          </p:cNvPicPr>
          <p:nvPr/>
        </p:nvPicPr>
        <p:blipFill>
          <a:blip r:embed="rId3"/>
          <a:stretch>
            <a:fillRect/>
          </a:stretch>
        </p:blipFill>
        <p:spPr>
          <a:xfrm>
            <a:off x="1043431" y="825297"/>
            <a:ext cx="7057138" cy="3894983"/>
          </a:xfrm>
          <a:prstGeom prst="rect">
            <a:avLst/>
          </a:prstGeom>
        </p:spPr>
      </p:pic>
    </p:spTree>
    <p:extLst>
      <p:ext uri="{BB962C8B-B14F-4D97-AF65-F5344CB8AC3E}">
        <p14:creationId xmlns:p14="http://schemas.microsoft.com/office/powerpoint/2010/main" val="181549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HFVMTF - Outline</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2</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sp>
        <p:nvSpPr>
          <p:cNvPr id="30" name="Content Placeholder 2">
            <a:extLst>
              <a:ext uri="{FF2B5EF4-FFF2-40B4-BE49-F238E27FC236}">
                <a16:creationId xmlns:a16="http://schemas.microsoft.com/office/drawing/2014/main" id="{CE41263F-635D-4729-876A-59450F01A458}"/>
              </a:ext>
            </a:extLst>
          </p:cNvPr>
          <p:cNvSpPr txBox="1">
            <a:spLocks/>
          </p:cNvSpPr>
          <p:nvPr/>
        </p:nvSpPr>
        <p:spPr>
          <a:xfrm>
            <a:off x="2909989" y="2137881"/>
            <a:ext cx="3324021" cy="2582237"/>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2"/>
                </a:solidFill>
              </a:rPr>
              <a:t>HFVMTF Facility</a:t>
            </a:r>
          </a:p>
          <a:p>
            <a:r>
              <a:rPr lang="en-US" sz="2000" dirty="0">
                <a:solidFill>
                  <a:schemeClr val="tx2"/>
                </a:solidFill>
              </a:rPr>
              <a:t>Modes of Operation</a:t>
            </a:r>
          </a:p>
          <a:p>
            <a:pPr lvl="1"/>
            <a:r>
              <a:rPr lang="en-US" sz="1200" dirty="0">
                <a:solidFill>
                  <a:schemeClr val="tx2"/>
                </a:solidFill>
              </a:rPr>
              <a:t>FES (Fusion Energy Science]</a:t>
            </a:r>
          </a:p>
          <a:p>
            <a:pPr lvl="1"/>
            <a:r>
              <a:rPr lang="en-US" sz="1200" dirty="0">
                <a:solidFill>
                  <a:schemeClr val="tx2"/>
                </a:solidFill>
              </a:rPr>
              <a:t>HEP (High Energy Physics)</a:t>
            </a:r>
          </a:p>
          <a:p>
            <a:r>
              <a:rPr lang="en-US" sz="2000" dirty="0">
                <a:solidFill>
                  <a:schemeClr val="tx2"/>
                </a:solidFill>
              </a:rPr>
              <a:t>QPM Architecture</a:t>
            </a:r>
          </a:p>
          <a:p>
            <a:pPr lvl="1"/>
            <a:r>
              <a:rPr lang="en-US" sz="1200" dirty="0">
                <a:solidFill>
                  <a:schemeClr val="tx2"/>
                </a:solidFill>
              </a:rPr>
              <a:t>Quench Detection &amp; Management</a:t>
            </a:r>
          </a:p>
          <a:p>
            <a:pPr lvl="1"/>
            <a:r>
              <a:rPr lang="en-US" sz="1200" dirty="0">
                <a:solidFill>
                  <a:schemeClr val="tx2"/>
                </a:solidFill>
              </a:rPr>
              <a:t>Quench Logic &amp; Protection</a:t>
            </a:r>
          </a:p>
          <a:p>
            <a:pPr lvl="1"/>
            <a:r>
              <a:rPr lang="en-US" sz="1200" dirty="0">
                <a:solidFill>
                  <a:schemeClr val="tx2"/>
                </a:solidFill>
              </a:rPr>
              <a:t>Trip Matrix</a:t>
            </a:r>
          </a:p>
          <a:p>
            <a:pPr lvl="1"/>
            <a:r>
              <a:rPr lang="en-US" sz="1200" dirty="0">
                <a:solidFill>
                  <a:schemeClr val="tx2"/>
                </a:solidFill>
              </a:rPr>
              <a:t>PS Control &amp; Monitoring</a:t>
            </a:r>
          </a:p>
          <a:p>
            <a:endParaRPr lang="en-US" sz="2000" dirty="0">
              <a:solidFill>
                <a:schemeClr val="tx2"/>
              </a:solidFill>
            </a:endParaRPr>
          </a:p>
        </p:txBody>
      </p:sp>
    </p:spTree>
    <p:extLst>
      <p:ext uri="{BB962C8B-B14F-4D97-AF65-F5344CB8AC3E}">
        <p14:creationId xmlns:p14="http://schemas.microsoft.com/office/powerpoint/2010/main" val="133770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HFVMTF Facility</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3</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sp>
        <p:nvSpPr>
          <p:cNvPr id="30" name="Content Placeholder 2">
            <a:extLst>
              <a:ext uri="{FF2B5EF4-FFF2-40B4-BE49-F238E27FC236}">
                <a16:creationId xmlns:a16="http://schemas.microsoft.com/office/drawing/2014/main" id="{CE41263F-635D-4729-876A-59450F01A458}"/>
              </a:ext>
            </a:extLst>
          </p:cNvPr>
          <p:cNvSpPr txBox="1">
            <a:spLocks/>
          </p:cNvSpPr>
          <p:nvPr/>
        </p:nvSpPr>
        <p:spPr>
          <a:xfrm>
            <a:off x="228600" y="903898"/>
            <a:ext cx="8672513" cy="519217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tx2"/>
              </a:solidFill>
            </a:endParaRPr>
          </a:p>
          <a:p>
            <a:pPr marL="0" indent="0">
              <a:buNone/>
            </a:pPr>
            <a:r>
              <a:rPr lang="en-US" sz="2000" dirty="0">
                <a:solidFill>
                  <a:schemeClr val="tx2"/>
                </a:solidFill>
              </a:rPr>
              <a:t>HFVMTF is a test facility built with the funding from two DOE offices, the Office of High Energy Physics (HEP) and the Office of Fusion Energy Science (FES). </a:t>
            </a:r>
          </a:p>
          <a:p>
            <a:pPr marL="0" indent="0">
              <a:buNone/>
            </a:pPr>
            <a:endParaRPr lang="en-US" sz="2000" dirty="0">
              <a:solidFill>
                <a:schemeClr val="tx2"/>
              </a:solidFill>
            </a:endParaRPr>
          </a:p>
          <a:p>
            <a:pPr marL="0" indent="0">
              <a:buNone/>
            </a:pPr>
            <a:r>
              <a:rPr lang="en-US" sz="2000" dirty="0">
                <a:solidFill>
                  <a:schemeClr val="tx2"/>
                </a:solidFill>
              </a:rPr>
              <a:t>As today, it is assumed that the two offices will share the facility approximately equally. </a:t>
            </a:r>
          </a:p>
          <a:p>
            <a:pPr marL="0" indent="0">
              <a:buNone/>
            </a:pPr>
            <a:endParaRPr lang="en-US" sz="2000" dirty="0">
              <a:solidFill>
                <a:schemeClr val="tx2"/>
              </a:solidFill>
            </a:endParaRPr>
          </a:p>
          <a:p>
            <a:pPr marL="0" indent="0">
              <a:buNone/>
            </a:pPr>
            <a:r>
              <a:rPr lang="en-US" sz="2000" dirty="0">
                <a:solidFill>
                  <a:schemeClr val="tx2"/>
                </a:solidFill>
              </a:rPr>
              <a:t>The facility should support mainly two modes of operation with some common characteristics but differ by the goals of the testing.</a:t>
            </a:r>
          </a:p>
          <a:p>
            <a:pPr marL="0" indent="0">
              <a:buNone/>
            </a:pPr>
            <a:r>
              <a:rPr lang="en-US" sz="2000" dirty="0">
                <a:solidFill>
                  <a:schemeClr val="tx2"/>
                </a:solidFill>
              </a:rPr>
              <a:t>The two modes are: HEP/MDP mode (coming from the Magnet Development Program) and FES modes.</a:t>
            </a:r>
          </a:p>
        </p:txBody>
      </p:sp>
    </p:spTree>
    <p:extLst>
      <p:ext uri="{BB962C8B-B14F-4D97-AF65-F5344CB8AC3E}">
        <p14:creationId xmlns:p14="http://schemas.microsoft.com/office/powerpoint/2010/main" val="289695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HFVMTF Modes of operation – FES (Main Sub-System)</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4</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sp>
        <p:nvSpPr>
          <p:cNvPr id="30" name="Content Placeholder 2">
            <a:extLst>
              <a:ext uri="{FF2B5EF4-FFF2-40B4-BE49-F238E27FC236}">
                <a16:creationId xmlns:a16="http://schemas.microsoft.com/office/drawing/2014/main" id="{CE41263F-635D-4729-876A-59450F01A458}"/>
              </a:ext>
            </a:extLst>
          </p:cNvPr>
          <p:cNvSpPr txBox="1">
            <a:spLocks/>
          </p:cNvSpPr>
          <p:nvPr/>
        </p:nvSpPr>
        <p:spPr>
          <a:xfrm>
            <a:off x="228600" y="903898"/>
            <a:ext cx="8672513" cy="519217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tx2"/>
                </a:solidFill>
              </a:rPr>
              <a:t>FES mode:</a:t>
            </a:r>
            <a:r>
              <a:rPr lang="en-US" sz="2000" dirty="0">
                <a:solidFill>
                  <a:schemeClr val="tx2"/>
                </a:solidFill>
              </a:rPr>
              <a:t> </a:t>
            </a:r>
          </a:p>
          <a:p>
            <a:pPr marL="0" indent="0">
              <a:buNone/>
            </a:pPr>
            <a:endParaRPr lang="en-US" sz="2000" b="1" dirty="0">
              <a:solidFill>
                <a:schemeClr val="tx2"/>
              </a:solidFill>
            </a:endParaRPr>
          </a:p>
          <a:p>
            <a:pPr marL="0" indent="0">
              <a:buNone/>
            </a:pPr>
            <a:r>
              <a:rPr lang="en-US" sz="2000" b="1" dirty="0">
                <a:solidFill>
                  <a:schemeClr val="tx2"/>
                </a:solidFill>
              </a:rPr>
              <a:t>- Magnet Power:</a:t>
            </a:r>
            <a:r>
              <a:rPr lang="en-US" sz="2000" dirty="0">
                <a:solidFill>
                  <a:schemeClr val="tx2"/>
                </a:solidFill>
              </a:rPr>
              <a:t> Wide aperture Nb3Sn dipole (~ 110 mm in direction of the magnetic field) made by LBNL. This dipole is not a test object, it will be part of the facility. Its operational current will be on the level of 15 kA, the stored energy may approach 20 MJ.</a:t>
            </a:r>
          </a:p>
          <a:p>
            <a:pPr marL="0" indent="0">
              <a:buNone/>
            </a:pPr>
            <a:r>
              <a:rPr lang="en-US" sz="2000" dirty="0">
                <a:solidFill>
                  <a:schemeClr val="tx2"/>
                </a:solidFill>
              </a:rPr>
              <a:t>The magnet will be powered with the 24 kA PS.  The cost of the magnet is ~$10M and we have to protect it as best as we can. After being trained it will reach the operational field of 15 T.</a:t>
            </a:r>
          </a:p>
          <a:p>
            <a:pPr marL="0" indent="0">
              <a:buNone/>
            </a:pPr>
            <a:r>
              <a:rPr lang="en-US" sz="2000" b="1" dirty="0">
                <a:solidFill>
                  <a:schemeClr val="tx2"/>
                </a:solidFill>
              </a:rPr>
              <a:t>Magnet Protection:</a:t>
            </a:r>
            <a:endParaRPr lang="en-US" sz="2000" dirty="0">
              <a:solidFill>
                <a:schemeClr val="tx2"/>
              </a:solidFill>
            </a:endParaRPr>
          </a:p>
          <a:p>
            <a:pPr marL="0" indent="0">
              <a:buNone/>
            </a:pPr>
            <a:r>
              <a:rPr lang="en-US" sz="2000" dirty="0">
                <a:solidFill>
                  <a:schemeClr val="tx2"/>
                </a:solidFill>
              </a:rPr>
              <a:t>The assumption is that it will have the standard number of voltage taps, like other VMTF test objects. </a:t>
            </a:r>
          </a:p>
          <a:p>
            <a:pPr marL="0" indent="0">
              <a:buNone/>
            </a:pPr>
            <a:r>
              <a:rPr lang="en-US" sz="2000" dirty="0">
                <a:solidFill>
                  <a:schemeClr val="tx2"/>
                </a:solidFill>
              </a:rPr>
              <a:t>The magnet can be protected by one protection system: either an energy extraction via a dump resistor or CLIQ (no heaters).  But for redundancy, we will be asked to be able to control both systems simultaneously.</a:t>
            </a:r>
          </a:p>
        </p:txBody>
      </p:sp>
    </p:spTree>
    <p:extLst>
      <p:ext uri="{BB962C8B-B14F-4D97-AF65-F5344CB8AC3E}">
        <p14:creationId xmlns:p14="http://schemas.microsoft.com/office/powerpoint/2010/main" val="134577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HFVMTF Modes of operation – FES (Insert Sub-System)</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5</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sp>
        <p:nvSpPr>
          <p:cNvPr id="30" name="Content Placeholder 2">
            <a:extLst>
              <a:ext uri="{FF2B5EF4-FFF2-40B4-BE49-F238E27FC236}">
                <a16:creationId xmlns:a16="http://schemas.microsoft.com/office/drawing/2014/main" id="{CE41263F-635D-4729-876A-59450F01A458}"/>
              </a:ext>
            </a:extLst>
          </p:cNvPr>
          <p:cNvSpPr txBox="1">
            <a:spLocks/>
          </p:cNvSpPr>
          <p:nvPr/>
        </p:nvSpPr>
        <p:spPr>
          <a:xfrm>
            <a:off x="228600" y="903898"/>
            <a:ext cx="8672513" cy="519217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tx2"/>
                </a:solidFill>
              </a:rPr>
              <a:t>FES mode:</a:t>
            </a:r>
            <a:r>
              <a:rPr lang="en-US" sz="2000" dirty="0">
                <a:solidFill>
                  <a:schemeClr val="tx2"/>
                </a:solidFill>
              </a:rPr>
              <a:t> </a:t>
            </a:r>
          </a:p>
          <a:p>
            <a:pPr marL="0" indent="0">
              <a:buNone/>
            </a:pPr>
            <a:endParaRPr lang="en-US" sz="2000" b="1" dirty="0">
              <a:solidFill>
                <a:schemeClr val="tx2"/>
              </a:solidFill>
            </a:endParaRPr>
          </a:p>
          <a:p>
            <a:pPr marL="0" indent="0">
              <a:buNone/>
            </a:pPr>
            <a:r>
              <a:rPr lang="en-US" sz="2000" b="1" dirty="0">
                <a:solidFill>
                  <a:schemeClr val="tx2"/>
                </a:solidFill>
              </a:rPr>
              <a:t>- Test Sample Power:</a:t>
            </a:r>
            <a:r>
              <a:rPr lang="en-US" sz="2000" dirty="0">
                <a:solidFill>
                  <a:schemeClr val="tx2"/>
                </a:solidFill>
              </a:rPr>
              <a:t> In aperture of the magnet, we will place a test sample well. In this well, investigators will place a loop of SC cable for testing in high magnetic field (up to 15T).   This sample could be low temperature SC or high temperature SC. The idea is these samples to be powered with the 18kA PS, via SC transformer, placed in the well, to up to 100kA. </a:t>
            </a:r>
          </a:p>
          <a:p>
            <a:pPr>
              <a:buFontTx/>
              <a:buChar char="-"/>
            </a:pPr>
            <a:endParaRPr lang="en-US" sz="2000" dirty="0">
              <a:solidFill>
                <a:schemeClr val="tx2"/>
              </a:solidFill>
            </a:endParaRPr>
          </a:p>
          <a:p>
            <a:pPr marL="0" indent="0">
              <a:buNone/>
            </a:pPr>
            <a:r>
              <a:rPr lang="en-US" sz="2000" b="1" dirty="0">
                <a:solidFill>
                  <a:schemeClr val="tx2"/>
                </a:solidFill>
              </a:rPr>
              <a:t>- Test Sample Protection:</a:t>
            </a:r>
            <a:r>
              <a:rPr lang="en-US" sz="2000" dirty="0">
                <a:solidFill>
                  <a:schemeClr val="tx2"/>
                </a:solidFill>
              </a:rPr>
              <a:t> These samples will need some voltage taps (~32) but not for protection, but mostly for study the voltages in the samples. Full scheme of protection of these samples is not developed yet, but burning a sample during a test, is way less critical since they are a lot less expensive.</a:t>
            </a:r>
          </a:p>
        </p:txBody>
      </p:sp>
    </p:spTree>
    <p:extLst>
      <p:ext uri="{BB962C8B-B14F-4D97-AF65-F5344CB8AC3E}">
        <p14:creationId xmlns:p14="http://schemas.microsoft.com/office/powerpoint/2010/main" val="77504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HFVMTF Modes of operation – HEP/MDP</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6</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sp>
        <p:nvSpPr>
          <p:cNvPr id="30" name="Content Placeholder 2">
            <a:extLst>
              <a:ext uri="{FF2B5EF4-FFF2-40B4-BE49-F238E27FC236}">
                <a16:creationId xmlns:a16="http://schemas.microsoft.com/office/drawing/2014/main" id="{CE41263F-635D-4729-876A-59450F01A458}"/>
              </a:ext>
            </a:extLst>
          </p:cNvPr>
          <p:cNvSpPr txBox="1">
            <a:spLocks/>
          </p:cNvSpPr>
          <p:nvPr/>
        </p:nvSpPr>
        <p:spPr>
          <a:xfrm>
            <a:off x="228600" y="903898"/>
            <a:ext cx="8672513" cy="519217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tx2"/>
                </a:solidFill>
              </a:rPr>
              <a:t>HEP mode (Hybrid):</a:t>
            </a:r>
            <a:r>
              <a:rPr lang="en-US" sz="2000" dirty="0">
                <a:solidFill>
                  <a:schemeClr val="tx2"/>
                </a:solidFill>
              </a:rPr>
              <a:t> A single magnet built with both LTS and HTS coils powered by two independent power systems.</a:t>
            </a:r>
          </a:p>
          <a:p>
            <a:pPr marL="0" indent="0">
              <a:buNone/>
            </a:pPr>
            <a:endParaRPr lang="en-US" sz="2000" b="1" dirty="0">
              <a:solidFill>
                <a:schemeClr val="tx2"/>
              </a:solidFill>
            </a:endParaRPr>
          </a:p>
          <a:p>
            <a:pPr marL="0" indent="0">
              <a:buNone/>
            </a:pPr>
            <a:r>
              <a:rPr lang="en-US" sz="2000" b="1" dirty="0">
                <a:solidFill>
                  <a:schemeClr val="tx2"/>
                </a:solidFill>
              </a:rPr>
              <a:t>- Outer Coil LTS Power:</a:t>
            </a:r>
            <a:r>
              <a:rPr lang="en-US" sz="2000" dirty="0">
                <a:solidFill>
                  <a:schemeClr val="tx2"/>
                </a:solidFill>
              </a:rPr>
              <a:t> Powered with a 24 kA PS.</a:t>
            </a:r>
          </a:p>
          <a:p>
            <a:pPr marL="0" indent="0">
              <a:buNone/>
            </a:pPr>
            <a:endParaRPr lang="en-US" sz="2000" dirty="0">
              <a:solidFill>
                <a:schemeClr val="tx2"/>
              </a:solidFill>
            </a:endParaRPr>
          </a:p>
          <a:p>
            <a:pPr marL="0" indent="0">
              <a:buNone/>
            </a:pPr>
            <a:r>
              <a:rPr lang="en-US" sz="2000" b="1" dirty="0">
                <a:solidFill>
                  <a:schemeClr val="tx2"/>
                </a:solidFill>
              </a:rPr>
              <a:t>- Outer Coil LTS Protection:</a:t>
            </a:r>
            <a:r>
              <a:rPr lang="en-US" sz="2000" dirty="0">
                <a:solidFill>
                  <a:schemeClr val="tx2"/>
                </a:solidFill>
              </a:rPr>
              <a:t> Protected in the standard way like we do now for VMTF (Energy extraction via dump resistor, CLIQ, heaters)</a:t>
            </a:r>
          </a:p>
          <a:p>
            <a:pPr marL="0" indent="0">
              <a:buNone/>
            </a:pPr>
            <a:endParaRPr lang="en-US" sz="2000" dirty="0">
              <a:solidFill>
                <a:schemeClr val="tx2"/>
              </a:solidFill>
            </a:endParaRPr>
          </a:p>
          <a:p>
            <a:pPr marL="0" indent="0">
              <a:buNone/>
            </a:pPr>
            <a:r>
              <a:rPr lang="en-US" sz="2000" b="1" dirty="0">
                <a:solidFill>
                  <a:schemeClr val="tx2"/>
                </a:solidFill>
              </a:rPr>
              <a:t>- Inner Coil HTS Power:</a:t>
            </a:r>
            <a:r>
              <a:rPr lang="en-US" sz="2000" dirty="0">
                <a:solidFill>
                  <a:schemeClr val="tx2"/>
                </a:solidFill>
              </a:rPr>
              <a:t> Powered with an 18 kA PS.</a:t>
            </a:r>
          </a:p>
          <a:p>
            <a:pPr marL="0" indent="0">
              <a:buNone/>
            </a:pPr>
            <a:endParaRPr lang="en-US" sz="2000" dirty="0">
              <a:solidFill>
                <a:schemeClr val="tx2"/>
              </a:solidFill>
            </a:endParaRPr>
          </a:p>
          <a:p>
            <a:pPr marL="0" indent="0">
              <a:buNone/>
            </a:pPr>
            <a:r>
              <a:rPr lang="en-US" sz="2000" b="1" dirty="0">
                <a:solidFill>
                  <a:schemeClr val="tx2"/>
                </a:solidFill>
              </a:rPr>
              <a:t>- Inner Coil HTS Protection:</a:t>
            </a:r>
            <a:r>
              <a:rPr lang="en-US" sz="2000" dirty="0">
                <a:solidFill>
                  <a:schemeClr val="tx2"/>
                </a:solidFill>
              </a:rPr>
              <a:t> Protection not well defined yet. Assuming the same number of protection devices as the Outer Coil LTS for now.</a:t>
            </a:r>
          </a:p>
          <a:p>
            <a:pPr>
              <a:buFontTx/>
              <a:buChar char="-"/>
            </a:pPr>
            <a:endParaRPr lang="en-US" sz="2000" dirty="0">
              <a:solidFill>
                <a:schemeClr val="tx2"/>
              </a:solidFill>
            </a:endParaRPr>
          </a:p>
          <a:p>
            <a:pPr marL="0" indent="0">
              <a:buNone/>
            </a:pPr>
            <a:r>
              <a:rPr lang="en-US" sz="2000" b="1" dirty="0">
                <a:solidFill>
                  <a:schemeClr val="tx2"/>
                </a:solidFill>
              </a:rPr>
              <a:t>A quench in a system must switch off current on the other non-quenching coils to avoid induction of large voltage.</a:t>
            </a:r>
          </a:p>
        </p:txBody>
      </p:sp>
    </p:spTree>
    <p:extLst>
      <p:ext uri="{BB962C8B-B14F-4D97-AF65-F5344CB8AC3E}">
        <p14:creationId xmlns:p14="http://schemas.microsoft.com/office/powerpoint/2010/main" val="389849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schematic&#10;&#10;Description automatically generated">
            <a:extLst>
              <a:ext uri="{FF2B5EF4-FFF2-40B4-BE49-F238E27FC236}">
                <a16:creationId xmlns:a16="http://schemas.microsoft.com/office/drawing/2014/main" id="{2BC3E4B1-5D60-40ED-BC99-4EA3909513E1}"/>
              </a:ext>
            </a:extLst>
          </p:cNvPr>
          <p:cNvPicPr>
            <a:picLocks noChangeAspect="1"/>
          </p:cNvPicPr>
          <p:nvPr/>
        </p:nvPicPr>
        <p:blipFill>
          <a:blip r:embed="rId3"/>
          <a:stretch>
            <a:fillRect/>
          </a:stretch>
        </p:blipFill>
        <p:spPr>
          <a:xfrm>
            <a:off x="1429651" y="843972"/>
            <a:ext cx="7001873" cy="5421353"/>
          </a:xfrm>
          <a:prstGeom prst="rect">
            <a:avLst/>
          </a:prstGeom>
        </p:spPr>
      </p:pic>
      <p:sp>
        <p:nvSpPr>
          <p:cNvPr id="2" name="Title 1"/>
          <p:cNvSpPr>
            <a:spLocks noGrp="1"/>
          </p:cNvSpPr>
          <p:nvPr>
            <p:ph type="title"/>
          </p:nvPr>
        </p:nvSpPr>
        <p:spPr/>
        <p:txBody>
          <a:bodyPr/>
          <a:lstStyle/>
          <a:p>
            <a:r>
              <a:rPr lang="en-US" dirty="0"/>
              <a:t>HFVMTF QPM Architecture</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7</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cxnSp>
        <p:nvCxnSpPr>
          <p:cNvPr id="9" name="Straight Connector 8">
            <a:extLst>
              <a:ext uri="{FF2B5EF4-FFF2-40B4-BE49-F238E27FC236}">
                <a16:creationId xmlns:a16="http://schemas.microsoft.com/office/drawing/2014/main" id="{CB4E6A55-A19E-4525-8CC0-923BD41B1B79}"/>
              </a:ext>
            </a:extLst>
          </p:cNvPr>
          <p:cNvCxnSpPr>
            <a:cxnSpLocks/>
          </p:cNvCxnSpPr>
          <p:nvPr/>
        </p:nvCxnSpPr>
        <p:spPr>
          <a:xfrm>
            <a:off x="1411142" y="843972"/>
            <a:ext cx="9062" cy="3128725"/>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id="{5269224A-AB5F-4791-B3B5-3D33F14FCFD9}"/>
              </a:ext>
            </a:extLst>
          </p:cNvPr>
          <p:cNvCxnSpPr>
            <a:cxnSpLocks/>
          </p:cNvCxnSpPr>
          <p:nvPr/>
        </p:nvCxnSpPr>
        <p:spPr>
          <a:xfrm>
            <a:off x="1411142" y="3937105"/>
            <a:ext cx="1499286" cy="0"/>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14" name="Straight Connector 13">
            <a:extLst>
              <a:ext uri="{FF2B5EF4-FFF2-40B4-BE49-F238E27FC236}">
                <a16:creationId xmlns:a16="http://schemas.microsoft.com/office/drawing/2014/main" id="{AEC4B4A8-F380-4854-81F5-8CC63F9650F1}"/>
              </a:ext>
            </a:extLst>
          </p:cNvPr>
          <p:cNvCxnSpPr>
            <a:cxnSpLocks/>
          </p:cNvCxnSpPr>
          <p:nvPr/>
        </p:nvCxnSpPr>
        <p:spPr>
          <a:xfrm flipV="1">
            <a:off x="2918460" y="2865120"/>
            <a:ext cx="0" cy="1107578"/>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19" name="Straight Connector 18">
            <a:extLst>
              <a:ext uri="{FF2B5EF4-FFF2-40B4-BE49-F238E27FC236}">
                <a16:creationId xmlns:a16="http://schemas.microsoft.com/office/drawing/2014/main" id="{7E8CAAEB-B730-40BD-B61F-381DC07A7625}"/>
              </a:ext>
            </a:extLst>
          </p:cNvPr>
          <p:cNvCxnSpPr>
            <a:cxnSpLocks/>
          </p:cNvCxnSpPr>
          <p:nvPr/>
        </p:nvCxnSpPr>
        <p:spPr>
          <a:xfrm>
            <a:off x="2910428" y="2865120"/>
            <a:ext cx="1839071" cy="0"/>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22" name="Straight Connector 21">
            <a:extLst>
              <a:ext uri="{FF2B5EF4-FFF2-40B4-BE49-F238E27FC236}">
                <a16:creationId xmlns:a16="http://schemas.microsoft.com/office/drawing/2014/main" id="{AB5C4DBF-7F8B-46C3-9A58-9B629127B765}"/>
              </a:ext>
            </a:extLst>
          </p:cNvPr>
          <p:cNvCxnSpPr>
            <a:cxnSpLocks/>
          </p:cNvCxnSpPr>
          <p:nvPr/>
        </p:nvCxnSpPr>
        <p:spPr>
          <a:xfrm>
            <a:off x="4740052" y="2062224"/>
            <a:ext cx="0" cy="833376"/>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24" name="Straight Connector 23">
            <a:extLst>
              <a:ext uri="{FF2B5EF4-FFF2-40B4-BE49-F238E27FC236}">
                <a16:creationId xmlns:a16="http://schemas.microsoft.com/office/drawing/2014/main" id="{98615BFE-8FE7-45BE-82A1-A5EA4A71A78A}"/>
              </a:ext>
            </a:extLst>
          </p:cNvPr>
          <p:cNvCxnSpPr>
            <a:cxnSpLocks/>
          </p:cNvCxnSpPr>
          <p:nvPr/>
        </p:nvCxnSpPr>
        <p:spPr>
          <a:xfrm>
            <a:off x="1411142" y="843143"/>
            <a:ext cx="2299798" cy="0"/>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26" name="Straight Connector 25">
            <a:extLst>
              <a:ext uri="{FF2B5EF4-FFF2-40B4-BE49-F238E27FC236}">
                <a16:creationId xmlns:a16="http://schemas.microsoft.com/office/drawing/2014/main" id="{A9205DB1-911E-4691-B9B1-C145A346E5FC}"/>
              </a:ext>
            </a:extLst>
          </p:cNvPr>
          <p:cNvCxnSpPr>
            <a:cxnSpLocks/>
          </p:cNvCxnSpPr>
          <p:nvPr/>
        </p:nvCxnSpPr>
        <p:spPr>
          <a:xfrm>
            <a:off x="3710940" y="2062224"/>
            <a:ext cx="1029112" cy="0"/>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28" name="Straight Connector 27">
            <a:extLst>
              <a:ext uri="{FF2B5EF4-FFF2-40B4-BE49-F238E27FC236}">
                <a16:creationId xmlns:a16="http://schemas.microsoft.com/office/drawing/2014/main" id="{91EBA929-8C32-406A-B1C3-247490642DD6}"/>
              </a:ext>
            </a:extLst>
          </p:cNvPr>
          <p:cNvCxnSpPr>
            <a:cxnSpLocks/>
          </p:cNvCxnSpPr>
          <p:nvPr/>
        </p:nvCxnSpPr>
        <p:spPr>
          <a:xfrm flipV="1">
            <a:off x="3710940" y="843143"/>
            <a:ext cx="0" cy="1252358"/>
          </a:xfrm>
          <a:prstGeom prst="line">
            <a:avLst/>
          </a:prstGeom>
          <a:ln w="76200"/>
        </p:spPr>
        <p:style>
          <a:lnRef idx="2">
            <a:schemeClr val="accent4"/>
          </a:lnRef>
          <a:fillRef idx="0">
            <a:schemeClr val="accent4"/>
          </a:fillRef>
          <a:effectRef idx="1">
            <a:schemeClr val="accent4"/>
          </a:effectRef>
          <a:fontRef idx="minor">
            <a:schemeClr val="tx1"/>
          </a:fontRef>
        </p:style>
      </p:cxnSp>
      <p:sp>
        <p:nvSpPr>
          <p:cNvPr id="34" name="TextBox 33">
            <a:extLst>
              <a:ext uri="{FF2B5EF4-FFF2-40B4-BE49-F238E27FC236}">
                <a16:creationId xmlns:a16="http://schemas.microsoft.com/office/drawing/2014/main" id="{0CE3D8F4-9276-48A3-8683-021199D183FD}"/>
              </a:ext>
            </a:extLst>
          </p:cNvPr>
          <p:cNvSpPr txBox="1"/>
          <p:nvPr/>
        </p:nvSpPr>
        <p:spPr>
          <a:xfrm>
            <a:off x="-60688" y="1676076"/>
            <a:ext cx="2020328" cy="1200329"/>
          </a:xfrm>
          <a:prstGeom prst="rect">
            <a:avLst/>
          </a:prstGeom>
          <a:noFill/>
        </p:spPr>
        <p:txBody>
          <a:bodyPr wrap="square" rtlCol="0">
            <a:spAutoFit/>
          </a:bodyPr>
          <a:lstStyle/>
          <a:p>
            <a:r>
              <a:rPr lang="en-US" dirty="0">
                <a:solidFill>
                  <a:srgbClr val="FF0000"/>
                </a:solidFill>
              </a:rPr>
              <a:t>Quench Detection &amp; Management </a:t>
            </a:r>
          </a:p>
        </p:txBody>
      </p:sp>
      <p:cxnSp>
        <p:nvCxnSpPr>
          <p:cNvPr id="36" name="Straight Arrow Connector 35">
            <a:extLst>
              <a:ext uri="{FF2B5EF4-FFF2-40B4-BE49-F238E27FC236}">
                <a16:creationId xmlns:a16="http://schemas.microsoft.com/office/drawing/2014/main" id="{BD0C23B8-872C-4B5B-9E1F-550D2A30125F}"/>
              </a:ext>
            </a:extLst>
          </p:cNvPr>
          <p:cNvCxnSpPr>
            <a:cxnSpLocks/>
          </p:cNvCxnSpPr>
          <p:nvPr/>
        </p:nvCxnSpPr>
        <p:spPr>
          <a:xfrm flipV="1">
            <a:off x="1041400" y="1961808"/>
            <a:ext cx="602834" cy="13369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8" name="Straight Connector 37">
            <a:extLst>
              <a:ext uri="{FF2B5EF4-FFF2-40B4-BE49-F238E27FC236}">
                <a16:creationId xmlns:a16="http://schemas.microsoft.com/office/drawing/2014/main" id="{B11314BF-31D5-4D8A-84E3-1683E499372B}"/>
              </a:ext>
            </a:extLst>
          </p:cNvPr>
          <p:cNvCxnSpPr>
            <a:cxnSpLocks/>
          </p:cNvCxnSpPr>
          <p:nvPr/>
        </p:nvCxnSpPr>
        <p:spPr>
          <a:xfrm flipV="1">
            <a:off x="2535812" y="3972697"/>
            <a:ext cx="0" cy="1077098"/>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39" name="Straight Connector 38">
            <a:extLst>
              <a:ext uri="{FF2B5EF4-FFF2-40B4-BE49-F238E27FC236}">
                <a16:creationId xmlns:a16="http://schemas.microsoft.com/office/drawing/2014/main" id="{03D7536C-75E7-4C48-BC59-6724531BA396}"/>
              </a:ext>
            </a:extLst>
          </p:cNvPr>
          <p:cNvCxnSpPr>
            <a:cxnSpLocks/>
          </p:cNvCxnSpPr>
          <p:nvPr/>
        </p:nvCxnSpPr>
        <p:spPr>
          <a:xfrm>
            <a:off x="1973510" y="4997727"/>
            <a:ext cx="567349" cy="1"/>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41" name="Straight Connector 40">
            <a:extLst>
              <a:ext uri="{FF2B5EF4-FFF2-40B4-BE49-F238E27FC236}">
                <a16:creationId xmlns:a16="http://schemas.microsoft.com/office/drawing/2014/main" id="{BD1733A6-F74F-49E6-9EAF-0B144C0FEA0C}"/>
              </a:ext>
            </a:extLst>
          </p:cNvPr>
          <p:cNvCxnSpPr>
            <a:cxnSpLocks/>
          </p:cNvCxnSpPr>
          <p:nvPr/>
        </p:nvCxnSpPr>
        <p:spPr>
          <a:xfrm flipV="1">
            <a:off x="2540859" y="4431582"/>
            <a:ext cx="0" cy="566145"/>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45" name="Straight Connector 44">
            <a:extLst>
              <a:ext uri="{FF2B5EF4-FFF2-40B4-BE49-F238E27FC236}">
                <a16:creationId xmlns:a16="http://schemas.microsoft.com/office/drawing/2014/main" id="{46F507D8-A331-461F-90CB-F0F43C06481A}"/>
              </a:ext>
            </a:extLst>
          </p:cNvPr>
          <p:cNvCxnSpPr>
            <a:cxnSpLocks/>
          </p:cNvCxnSpPr>
          <p:nvPr/>
        </p:nvCxnSpPr>
        <p:spPr>
          <a:xfrm>
            <a:off x="2540859" y="4431582"/>
            <a:ext cx="2304431" cy="0"/>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7E1ECB5C-4F64-42DB-9623-ACC4DA586EA3}"/>
              </a:ext>
            </a:extLst>
          </p:cNvPr>
          <p:cNvCxnSpPr>
            <a:cxnSpLocks/>
          </p:cNvCxnSpPr>
          <p:nvPr/>
        </p:nvCxnSpPr>
        <p:spPr>
          <a:xfrm flipV="1">
            <a:off x="4845290" y="2879830"/>
            <a:ext cx="0" cy="1551752"/>
          </a:xfrm>
          <a:prstGeom prst="line">
            <a:avLst/>
          </a:prstGeom>
          <a:ln w="76200"/>
        </p:spPr>
        <p:style>
          <a:lnRef idx="2">
            <a:schemeClr val="accent4"/>
          </a:lnRef>
          <a:fillRef idx="0">
            <a:schemeClr val="accent4"/>
          </a:fillRef>
          <a:effectRef idx="1">
            <a:schemeClr val="accent4"/>
          </a:effectRef>
          <a:fontRef idx="minor">
            <a:schemeClr val="tx1"/>
          </a:fontRef>
        </p:style>
      </p:cxnSp>
      <p:sp>
        <p:nvSpPr>
          <p:cNvPr id="49" name="TextBox 48">
            <a:extLst>
              <a:ext uri="{FF2B5EF4-FFF2-40B4-BE49-F238E27FC236}">
                <a16:creationId xmlns:a16="http://schemas.microsoft.com/office/drawing/2014/main" id="{B298EF2A-5D23-4951-98DB-47B458FF53EB}"/>
              </a:ext>
            </a:extLst>
          </p:cNvPr>
          <p:cNvSpPr txBox="1"/>
          <p:nvPr/>
        </p:nvSpPr>
        <p:spPr>
          <a:xfrm>
            <a:off x="49668" y="3997478"/>
            <a:ext cx="1923842" cy="830997"/>
          </a:xfrm>
          <a:prstGeom prst="rect">
            <a:avLst/>
          </a:prstGeom>
          <a:noFill/>
        </p:spPr>
        <p:txBody>
          <a:bodyPr wrap="square" rtlCol="0">
            <a:spAutoFit/>
          </a:bodyPr>
          <a:lstStyle/>
          <a:p>
            <a:r>
              <a:rPr lang="en-US" dirty="0">
                <a:solidFill>
                  <a:srgbClr val="FF0000"/>
                </a:solidFill>
              </a:rPr>
              <a:t>Quench Logic &amp;Protection</a:t>
            </a:r>
          </a:p>
        </p:txBody>
      </p:sp>
      <p:cxnSp>
        <p:nvCxnSpPr>
          <p:cNvPr id="50" name="Straight Arrow Connector 49">
            <a:extLst>
              <a:ext uri="{FF2B5EF4-FFF2-40B4-BE49-F238E27FC236}">
                <a16:creationId xmlns:a16="http://schemas.microsoft.com/office/drawing/2014/main" id="{14C89529-2F79-480C-8D3E-4F836F1F8A88}"/>
              </a:ext>
            </a:extLst>
          </p:cNvPr>
          <p:cNvCxnSpPr>
            <a:cxnSpLocks/>
          </p:cNvCxnSpPr>
          <p:nvPr/>
        </p:nvCxnSpPr>
        <p:spPr>
          <a:xfrm flipV="1">
            <a:off x="1693902" y="4127500"/>
            <a:ext cx="1055648" cy="26595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2" name="Straight Connector 51">
            <a:extLst>
              <a:ext uri="{FF2B5EF4-FFF2-40B4-BE49-F238E27FC236}">
                <a16:creationId xmlns:a16="http://schemas.microsoft.com/office/drawing/2014/main" id="{DA5A47E4-4F4D-48AE-B1E4-85C1E47DC21D}"/>
              </a:ext>
            </a:extLst>
          </p:cNvPr>
          <p:cNvCxnSpPr>
            <a:cxnSpLocks/>
          </p:cNvCxnSpPr>
          <p:nvPr/>
        </p:nvCxnSpPr>
        <p:spPr>
          <a:xfrm flipH="1" flipV="1">
            <a:off x="1975194" y="4997728"/>
            <a:ext cx="6178" cy="1178307"/>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54" name="Straight Connector 53">
            <a:extLst>
              <a:ext uri="{FF2B5EF4-FFF2-40B4-BE49-F238E27FC236}">
                <a16:creationId xmlns:a16="http://schemas.microsoft.com/office/drawing/2014/main" id="{D849FA79-4DD5-4B96-ABCA-60347B82131A}"/>
              </a:ext>
            </a:extLst>
          </p:cNvPr>
          <p:cNvCxnSpPr>
            <a:cxnSpLocks/>
          </p:cNvCxnSpPr>
          <p:nvPr/>
        </p:nvCxnSpPr>
        <p:spPr>
          <a:xfrm>
            <a:off x="1975194" y="6176035"/>
            <a:ext cx="2479417" cy="0"/>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58" name="Straight Connector 57">
            <a:extLst>
              <a:ext uri="{FF2B5EF4-FFF2-40B4-BE49-F238E27FC236}">
                <a16:creationId xmlns:a16="http://schemas.microsoft.com/office/drawing/2014/main" id="{B2376BFE-68E6-4347-AD48-BCAE5E42AE84}"/>
              </a:ext>
            </a:extLst>
          </p:cNvPr>
          <p:cNvCxnSpPr>
            <a:cxnSpLocks/>
          </p:cNvCxnSpPr>
          <p:nvPr/>
        </p:nvCxnSpPr>
        <p:spPr>
          <a:xfrm flipH="1" flipV="1">
            <a:off x="4456670" y="4393450"/>
            <a:ext cx="1" cy="1833776"/>
          </a:xfrm>
          <a:prstGeom prst="line">
            <a:avLst/>
          </a:prstGeom>
          <a:ln w="76200"/>
        </p:spPr>
        <p:style>
          <a:lnRef idx="2">
            <a:schemeClr val="accent4"/>
          </a:lnRef>
          <a:fillRef idx="0">
            <a:schemeClr val="accent4"/>
          </a:fillRef>
          <a:effectRef idx="1">
            <a:schemeClr val="accent4"/>
          </a:effectRef>
          <a:fontRef idx="minor">
            <a:schemeClr val="tx1"/>
          </a:fontRef>
        </p:style>
      </p:cxnSp>
      <p:sp>
        <p:nvSpPr>
          <p:cNvPr id="61" name="TextBox 60">
            <a:extLst>
              <a:ext uri="{FF2B5EF4-FFF2-40B4-BE49-F238E27FC236}">
                <a16:creationId xmlns:a16="http://schemas.microsoft.com/office/drawing/2014/main" id="{BE5B4067-1552-408F-BEAE-DA985377863D}"/>
              </a:ext>
            </a:extLst>
          </p:cNvPr>
          <p:cNvSpPr txBox="1"/>
          <p:nvPr/>
        </p:nvSpPr>
        <p:spPr>
          <a:xfrm>
            <a:off x="0" y="5385998"/>
            <a:ext cx="1923842" cy="830997"/>
          </a:xfrm>
          <a:prstGeom prst="rect">
            <a:avLst/>
          </a:prstGeom>
          <a:noFill/>
        </p:spPr>
        <p:txBody>
          <a:bodyPr wrap="square" rtlCol="0">
            <a:spAutoFit/>
          </a:bodyPr>
          <a:lstStyle/>
          <a:p>
            <a:r>
              <a:rPr lang="en-US" dirty="0">
                <a:solidFill>
                  <a:srgbClr val="FF0000"/>
                </a:solidFill>
              </a:rPr>
              <a:t>PS </a:t>
            </a:r>
            <a:r>
              <a:rPr lang="en-US" dirty="0" err="1">
                <a:solidFill>
                  <a:srgbClr val="FF0000"/>
                </a:solidFill>
              </a:rPr>
              <a:t>Cntrl</a:t>
            </a:r>
            <a:r>
              <a:rPr lang="en-US" dirty="0">
                <a:solidFill>
                  <a:srgbClr val="FF0000"/>
                </a:solidFill>
              </a:rPr>
              <a:t> and Monitoring</a:t>
            </a:r>
          </a:p>
        </p:txBody>
      </p:sp>
      <p:cxnSp>
        <p:nvCxnSpPr>
          <p:cNvPr id="62" name="Straight Arrow Connector 61">
            <a:extLst>
              <a:ext uri="{FF2B5EF4-FFF2-40B4-BE49-F238E27FC236}">
                <a16:creationId xmlns:a16="http://schemas.microsoft.com/office/drawing/2014/main" id="{D96D1F59-16E7-4652-B717-E8D82202D582}"/>
              </a:ext>
            </a:extLst>
          </p:cNvPr>
          <p:cNvCxnSpPr>
            <a:cxnSpLocks/>
          </p:cNvCxnSpPr>
          <p:nvPr/>
        </p:nvCxnSpPr>
        <p:spPr>
          <a:xfrm flipV="1">
            <a:off x="1644234" y="5543550"/>
            <a:ext cx="400466" cy="2384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1" name="Straight Connector 50">
            <a:extLst>
              <a:ext uri="{FF2B5EF4-FFF2-40B4-BE49-F238E27FC236}">
                <a16:creationId xmlns:a16="http://schemas.microsoft.com/office/drawing/2014/main" id="{C8D54E65-6A64-4397-B89B-9CA301CC0A96}"/>
              </a:ext>
            </a:extLst>
          </p:cNvPr>
          <p:cNvCxnSpPr>
            <a:cxnSpLocks/>
          </p:cNvCxnSpPr>
          <p:nvPr/>
        </p:nvCxnSpPr>
        <p:spPr>
          <a:xfrm>
            <a:off x="4456671" y="2865120"/>
            <a:ext cx="424892" cy="0"/>
          </a:xfrm>
          <a:prstGeom prst="line">
            <a:avLst/>
          </a:prstGeom>
          <a:ln w="762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0677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HFVMTF QPM Details – Quench Detectors &amp; Management</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8</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sp>
        <p:nvSpPr>
          <p:cNvPr id="12" name="Content Placeholder 2">
            <a:extLst>
              <a:ext uri="{FF2B5EF4-FFF2-40B4-BE49-F238E27FC236}">
                <a16:creationId xmlns:a16="http://schemas.microsoft.com/office/drawing/2014/main" id="{2F81D122-1236-448D-9FFD-9A7E4C5BCBBD}"/>
              </a:ext>
            </a:extLst>
          </p:cNvPr>
          <p:cNvSpPr txBox="1">
            <a:spLocks/>
          </p:cNvSpPr>
          <p:nvPr/>
        </p:nvSpPr>
        <p:spPr>
          <a:xfrm>
            <a:off x="5705475" y="903898"/>
            <a:ext cx="3259352" cy="519217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chemeClr val="tx2"/>
                </a:solidFill>
              </a:rPr>
              <a:t>The HFVMTF QPM system is based on a QD system developed for the Mu2e experiment.</a:t>
            </a:r>
          </a:p>
          <a:p>
            <a:pPr>
              <a:buFontTx/>
              <a:buChar char="-"/>
            </a:pPr>
            <a:r>
              <a:rPr lang="en-US" sz="1800" b="1" dirty="0">
                <a:solidFill>
                  <a:schemeClr val="tx2"/>
                </a:solidFill>
              </a:rPr>
              <a:t>Primary Custom Digital Quench Detection System (DQD)</a:t>
            </a:r>
          </a:p>
          <a:p>
            <a:pPr>
              <a:buFontTx/>
              <a:buChar char="-"/>
            </a:pPr>
            <a:r>
              <a:rPr lang="en-US" sz="1800" b="1" dirty="0">
                <a:solidFill>
                  <a:schemeClr val="tx2"/>
                </a:solidFill>
              </a:rPr>
              <a:t>Redundant Custom Analog Quench Detection System (AQD)</a:t>
            </a:r>
          </a:p>
          <a:p>
            <a:pPr>
              <a:buFontTx/>
              <a:buChar char="-"/>
            </a:pPr>
            <a:r>
              <a:rPr lang="en-US" sz="1800" b="1" dirty="0">
                <a:solidFill>
                  <a:schemeClr val="tx2"/>
                </a:solidFill>
              </a:rPr>
              <a:t>Quench management system, based on National Instruments C-RIO (Tier III ). Provides quench configuration, control and monitoring, and quench data management.</a:t>
            </a:r>
          </a:p>
        </p:txBody>
      </p:sp>
      <p:pic>
        <p:nvPicPr>
          <p:cNvPr id="8" name="Picture 7" descr="Diagram, schematic&#10;&#10;Description automatically generated">
            <a:extLst>
              <a:ext uri="{FF2B5EF4-FFF2-40B4-BE49-F238E27FC236}">
                <a16:creationId xmlns:a16="http://schemas.microsoft.com/office/drawing/2014/main" id="{A6B5109C-B8BB-4DF0-9BD3-DB918D2D91BD}"/>
              </a:ext>
            </a:extLst>
          </p:cNvPr>
          <p:cNvPicPr>
            <a:picLocks noChangeAspect="1"/>
          </p:cNvPicPr>
          <p:nvPr/>
        </p:nvPicPr>
        <p:blipFill rotWithShape="1">
          <a:blip r:embed="rId3"/>
          <a:srcRect r="20093"/>
          <a:stretch/>
        </p:blipFill>
        <p:spPr>
          <a:xfrm>
            <a:off x="82617" y="903898"/>
            <a:ext cx="5717503" cy="5192170"/>
          </a:xfrm>
          <a:prstGeom prst="rect">
            <a:avLst/>
          </a:prstGeom>
        </p:spPr>
      </p:pic>
      <p:sp>
        <p:nvSpPr>
          <p:cNvPr id="10" name="Rectangle 9">
            <a:extLst>
              <a:ext uri="{FF2B5EF4-FFF2-40B4-BE49-F238E27FC236}">
                <a16:creationId xmlns:a16="http://schemas.microsoft.com/office/drawing/2014/main" id="{71D5238D-B9E8-4B90-8A39-AAC2807FEC14}"/>
              </a:ext>
            </a:extLst>
          </p:cNvPr>
          <p:cNvSpPr/>
          <p:nvPr/>
        </p:nvSpPr>
        <p:spPr>
          <a:xfrm>
            <a:off x="1428750" y="971550"/>
            <a:ext cx="2419350" cy="3143250"/>
          </a:xfrm>
          <a:prstGeom prst="rect">
            <a:avLst/>
          </a:prstGeom>
          <a:noFill/>
          <a:ln w="76200">
            <a:solidFill>
              <a:srgbClr val="C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B05684-754B-4428-AC00-3261DDA98B90}"/>
              </a:ext>
            </a:extLst>
          </p:cNvPr>
          <p:cNvSpPr/>
          <p:nvPr/>
        </p:nvSpPr>
        <p:spPr>
          <a:xfrm>
            <a:off x="100534" y="4524443"/>
            <a:ext cx="2547415" cy="1571625"/>
          </a:xfrm>
          <a:prstGeom prst="rect">
            <a:avLst/>
          </a:prstGeom>
          <a:noFill/>
          <a:ln w="76200">
            <a:solidFill>
              <a:srgbClr val="C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EFC69FC-3A62-488E-9B15-4B67C992827D}"/>
              </a:ext>
            </a:extLst>
          </p:cNvPr>
          <p:cNvCxnSpPr>
            <a:cxnSpLocks/>
          </p:cNvCxnSpPr>
          <p:nvPr/>
        </p:nvCxnSpPr>
        <p:spPr>
          <a:xfrm flipH="1" flipV="1">
            <a:off x="3914775" y="1590676"/>
            <a:ext cx="2190750" cy="65722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6" name="Straight Arrow Connector 15">
            <a:extLst>
              <a:ext uri="{FF2B5EF4-FFF2-40B4-BE49-F238E27FC236}">
                <a16:creationId xmlns:a16="http://schemas.microsoft.com/office/drawing/2014/main" id="{06F30A51-81FF-4524-ACEB-D5C9A7E9B294}"/>
              </a:ext>
            </a:extLst>
          </p:cNvPr>
          <p:cNvCxnSpPr>
            <a:cxnSpLocks/>
          </p:cNvCxnSpPr>
          <p:nvPr/>
        </p:nvCxnSpPr>
        <p:spPr>
          <a:xfrm flipH="1">
            <a:off x="2647950" y="3095626"/>
            <a:ext cx="3457575" cy="142881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9" name="Rectangle 18">
            <a:extLst>
              <a:ext uri="{FF2B5EF4-FFF2-40B4-BE49-F238E27FC236}">
                <a16:creationId xmlns:a16="http://schemas.microsoft.com/office/drawing/2014/main" id="{835367CF-DF58-47EC-A215-AAA9D644A42E}"/>
              </a:ext>
            </a:extLst>
          </p:cNvPr>
          <p:cNvSpPr/>
          <p:nvPr/>
        </p:nvSpPr>
        <p:spPr>
          <a:xfrm>
            <a:off x="3976165" y="2934677"/>
            <a:ext cx="1662635" cy="951523"/>
          </a:xfrm>
          <a:prstGeom prst="rect">
            <a:avLst/>
          </a:prstGeom>
          <a:noFill/>
          <a:ln w="76200">
            <a:solidFill>
              <a:srgbClr val="C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1F3952A-D427-4078-9E46-E54C25047CBE}"/>
              </a:ext>
            </a:extLst>
          </p:cNvPr>
          <p:cNvCxnSpPr>
            <a:cxnSpLocks/>
          </p:cNvCxnSpPr>
          <p:nvPr/>
        </p:nvCxnSpPr>
        <p:spPr>
          <a:xfrm flipH="1" flipV="1">
            <a:off x="5638800" y="3886201"/>
            <a:ext cx="466725" cy="15849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19034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HFVMTF QPM Details – Quench Logic &amp; Protection</a:t>
            </a:r>
          </a:p>
        </p:txBody>
      </p:sp>
      <p:sp>
        <p:nvSpPr>
          <p:cNvPr id="5" name="Date Placeholder 4"/>
          <p:cNvSpPr>
            <a:spLocks noGrp="1"/>
          </p:cNvSpPr>
          <p:nvPr>
            <p:ph type="dt" sz="half" idx="16"/>
          </p:nvPr>
        </p:nvSpPr>
        <p:spPr>
          <a:xfrm>
            <a:off x="6459538" y="6515100"/>
            <a:ext cx="1251902" cy="241300"/>
          </a:xfrm>
        </p:spPr>
        <p:txBody>
          <a:bodyPr/>
          <a:lstStyle/>
          <a:p>
            <a:pPr algn="l">
              <a:defRPr/>
            </a:pPr>
            <a:r>
              <a:rPr lang="en-US" dirty="0"/>
              <a:t>March 30, 2022</a:t>
            </a:r>
          </a:p>
        </p:txBody>
      </p:sp>
      <p:sp>
        <p:nvSpPr>
          <p:cNvPr id="6" name="Footer Placeholder 5"/>
          <p:cNvSpPr>
            <a:spLocks noGrp="1"/>
          </p:cNvSpPr>
          <p:nvPr>
            <p:ph type="ftr" sz="quarter" idx="17"/>
          </p:nvPr>
        </p:nvSpPr>
        <p:spPr>
          <a:xfrm>
            <a:off x="806450" y="6515100"/>
            <a:ext cx="4124138" cy="241300"/>
          </a:xfrm>
        </p:spPr>
        <p:txBody>
          <a:bodyPr/>
          <a:lstStyle/>
          <a:p>
            <a:pPr>
              <a:defRPr/>
            </a:pPr>
            <a:r>
              <a:rPr lang="de-DE" dirty="0"/>
              <a:t>C.Arcola | </a:t>
            </a:r>
            <a:r>
              <a:rPr lang="en-US" dirty="0"/>
              <a:t>Overview of the upcoming HFVMTF Quench Protection System</a:t>
            </a:r>
            <a:endParaRPr lang="en-US" b="1" dirty="0"/>
          </a:p>
        </p:txBody>
      </p:sp>
      <p:sp>
        <p:nvSpPr>
          <p:cNvPr id="7" name="Slide Number Placeholder 6"/>
          <p:cNvSpPr>
            <a:spLocks noGrp="1"/>
          </p:cNvSpPr>
          <p:nvPr>
            <p:ph type="sldNum" sz="quarter" idx="18"/>
          </p:nvPr>
        </p:nvSpPr>
        <p:spPr/>
        <p:txBody>
          <a:bodyPr/>
          <a:lstStyle/>
          <a:p>
            <a:pPr>
              <a:defRPr/>
            </a:pPr>
            <a:fld id="{2A0CCE80-3B22-F34E-81B2-E096627812DD}" type="slidenum">
              <a:rPr lang="en-US" smtClean="0"/>
              <a:pPr>
                <a:defRPr/>
              </a:pPr>
              <a:t>9</a:t>
            </a:fld>
            <a:endParaRPr lang="en-US" dirty="0"/>
          </a:p>
        </p:txBody>
      </p:sp>
      <p:sp>
        <p:nvSpPr>
          <p:cNvPr id="4" name="Rectangle 3">
            <a:extLst>
              <a:ext uri="{FF2B5EF4-FFF2-40B4-BE49-F238E27FC236}">
                <a16:creationId xmlns:a16="http://schemas.microsoft.com/office/drawing/2014/main" id="{571E7FF3-16F2-4361-8351-7A6E6382ACC5}"/>
              </a:ext>
            </a:extLst>
          </p:cNvPr>
          <p:cNvSpPr/>
          <p:nvPr/>
        </p:nvSpPr>
        <p:spPr>
          <a:xfrm>
            <a:off x="23132" y="6176035"/>
            <a:ext cx="914400" cy="356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n w="0"/>
                <a:solidFill>
                  <a:schemeClr val="tx2"/>
                </a:solidFill>
                <a:latin typeface="Helvetica" panose="020B0604020202020204" pitchFamily="34" charset="0"/>
                <a:cs typeface="Helvetica" panose="020B0604020202020204" pitchFamily="34" charset="0"/>
              </a:rPr>
              <a:t>HFVMTF</a:t>
            </a:r>
          </a:p>
        </p:txBody>
      </p:sp>
      <p:sp>
        <p:nvSpPr>
          <p:cNvPr id="12" name="Content Placeholder 2">
            <a:extLst>
              <a:ext uri="{FF2B5EF4-FFF2-40B4-BE49-F238E27FC236}">
                <a16:creationId xmlns:a16="http://schemas.microsoft.com/office/drawing/2014/main" id="{2F81D122-1236-448D-9FFD-9A7E4C5BCBBD}"/>
              </a:ext>
            </a:extLst>
          </p:cNvPr>
          <p:cNvSpPr txBox="1">
            <a:spLocks/>
          </p:cNvSpPr>
          <p:nvPr/>
        </p:nvSpPr>
        <p:spPr>
          <a:xfrm>
            <a:off x="5381367" y="1527915"/>
            <a:ext cx="3583459" cy="341418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chemeClr val="tx2"/>
                </a:solidFill>
              </a:rPr>
              <a:t>A set of two custom Quench Logic Modules (QLMs) carry out the critical hardware-based quench logic, such as:</a:t>
            </a:r>
          </a:p>
          <a:p>
            <a:pPr marL="0" indent="0">
              <a:buNone/>
            </a:pPr>
            <a:r>
              <a:rPr lang="en-US" sz="1800" b="1" dirty="0">
                <a:solidFill>
                  <a:schemeClr val="tx2"/>
                </a:solidFill>
              </a:rPr>
              <a:t>- Heater control logic</a:t>
            </a:r>
          </a:p>
          <a:p>
            <a:pPr marL="0" indent="0">
              <a:buNone/>
            </a:pPr>
            <a:r>
              <a:rPr lang="en-US" sz="1800" b="1" dirty="0">
                <a:solidFill>
                  <a:schemeClr val="tx2"/>
                </a:solidFill>
              </a:rPr>
              <a:t>- CLIQ control logic</a:t>
            </a:r>
          </a:p>
          <a:p>
            <a:pPr marL="0" indent="0">
              <a:buNone/>
            </a:pPr>
            <a:r>
              <a:rPr lang="en-US" sz="1800" b="1" dirty="0">
                <a:solidFill>
                  <a:schemeClr val="tx2"/>
                </a:solidFill>
              </a:rPr>
              <a:t>- Energy extraction system enable and discharge control</a:t>
            </a:r>
          </a:p>
          <a:p>
            <a:pPr marL="0" indent="0">
              <a:buNone/>
            </a:pPr>
            <a:r>
              <a:rPr lang="en-US" sz="1800" b="1" dirty="0">
                <a:solidFill>
                  <a:schemeClr val="tx2"/>
                </a:solidFill>
              </a:rPr>
              <a:t>- Power system Enable, Phase Back, and Slow Ramp Down.</a:t>
            </a:r>
          </a:p>
        </p:txBody>
      </p:sp>
      <p:pic>
        <p:nvPicPr>
          <p:cNvPr id="9" name="Picture 8">
            <a:extLst>
              <a:ext uri="{FF2B5EF4-FFF2-40B4-BE49-F238E27FC236}">
                <a16:creationId xmlns:a16="http://schemas.microsoft.com/office/drawing/2014/main" id="{6A0FA9AD-76AE-4C80-ABAF-2C169AC5432B}"/>
              </a:ext>
            </a:extLst>
          </p:cNvPr>
          <p:cNvPicPr>
            <a:picLocks noChangeAspect="1"/>
          </p:cNvPicPr>
          <p:nvPr/>
        </p:nvPicPr>
        <p:blipFill>
          <a:blip r:embed="rId3"/>
          <a:srcRect/>
          <a:stretch/>
        </p:blipFill>
        <p:spPr>
          <a:xfrm>
            <a:off x="228600" y="1025309"/>
            <a:ext cx="5079535" cy="4926844"/>
          </a:xfrm>
          <a:prstGeom prst="rect">
            <a:avLst/>
          </a:prstGeom>
        </p:spPr>
      </p:pic>
      <p:sp>
        <p:nvSpPr>
          <p:cNvPr id="11" name="Rectangle 10">
            <a:extLst>
              <a:ext uri="{FF2B5EF4-FFF2-40B4-BE49-F238E27FC236}">
                <a16:creationId xmlns:a16="http://schemas.microsoft.com/office/drawing/2014/main" id="{6C0D17F3-0D06-46EA-992E-5451EA5E5327}"/>
              </a:ext>
            </a:extLst>
          </p:cNvPr>
          <p:cNvSpPr/>
          <p:nvPr/>
        </p:nvSpPr>
        <p:spPr>
          <a:xfrm>
            <a:off x="676275" y="971550"/>
            <a:ext cx="4631860" cy="1362075"/>
          </a:xfrm>
          <a:prstGeom prst="rect">
            <a:avLst/>
          </a:prstGeom>
          <a:noFill/>
          <a:ln w="76200">
            <a:solidFill>
              <a:srgbClr val="C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53A7F1C-8F73-43F8-A674-0B3ED99A862E}"/>
              </a:ext>
            </a:extLst>
          </p:cNvPr>
          <p:cNvCxnSpPr>
            <a:cxnSpLocks/>
          </p:cNvCxnSpPr>
          <p:nvPr/>
        </p:nvCxnSpPr>
        <p:spPr>
          <a:xfrm flipH="1" flipV="1">
            <a:off x="5153025" y="1527915"/>
            <a:ext cx="333375" cy="16397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7" name="Rectangle 16">
            <a:extLst>
              <a:ext uri="{FF2B5EF4-FFF2-40B4-BE49-F238E27FC236}">
                <a16:creationId xmlns:a16="http://schemas.microsoft.com/office/drawing/2014/main" id="{DB6CD3E0-F0D0-43EF-BFFF-5E43E766AA78}"/>
              </a:ext>
            </a:extLst>
          </p:cNvPr>
          <p:cNvSpPr/>
          <p:nvPr/>
        </p:nvSpPr>
        <p:spPr>
          <a:xfrm>
            <a:off x="1181100" y="3843338"/>
            <a:ext cx="2990850" cy="547687"/>
          </a:xfrm>
          <a:prstGeom prst="rect">
            <a:avLst/>
          </a:prstGeom>
          <a:noFill/>
          <a:ln w="76200">
            <a:solidFill>
              <a:srgbClr val="C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59DE87C-4A6C-452F-AFC1-9896A1EE93C5}"/>
              </a:ext>
            </a:extLst>
          </p:cNvPr>
          <p:cNvCxnSpPr>
            <a:cxnSpLocks/>
          </p:cNvCxnSpPr>
          <p:nvPr/>
        </p:nvCxnSpPr>
        <p:spPr>
          <a:xfrm flipH="1">
            <a:off x="4171950" y="2889990"/>
            <a:ext cx="1314450" cy="95334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1" name="Rectangle 20">
            <a:extLst>
              <a:ext uri="{FF2B5EF4-FFF2-40B4-BE49-F238E27FC236}">
                <a16:creationId xmlns:a16="http://schemas.microsoft.com/office/drawing/2014/main" id="{56717532-7ECC-46CD-99E3-13B5080C27D3}"/>
              </a:ext>
            </a:extLst>
          </p:cNvPr>
          <p:cNvSpPr/>
          <p:nvPr/>
        </p:nvSpPr>
        <p:spPr>
          <a:xfrm>
            <a:off x="600075" y="3843338"/>
            <a:ext cx="581025" cy="547687"/>
          </a:xfrm>
          <a:prstGeom prst="rect">
            <a:avLst/>
          </a:prstGeom>
          <a:noFill/>
          <a:ln w="76200">
            <a:solidFill>
              <a:srgbClr val="C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10C9B8F-E89D-4181-90A0-8366B43FB1B2}"/>
              </a:ext>
            </a:extLst>
          </p:cNvPr>
          <p:cNvCxnSpPr>
            <a:cxnSpLocks/>
          </p:cNvCxnSpPr>
          <p:nvPr/>
        </p:nvCxnSpPr>
        <p:spPr>
          <a:xfrm flipH="1">
            <a:off x="1047750" y="3206361"/>
            <a:ext cx="4438650" cy="78937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5" name="Rectangle 24">
            <a:extLst>
              <a:ext uri="{FF2B5EF4-FFF2-40B4-BE49-F238E27FC236}">
                <a16:creationId xmlns:a16="http://schemas.microsoft.com/office/drawing/2014/main" id="{FA684BB3-F06B-40F7-94C6-8BE82F122B1F}"/>
              </a:ext>
            </a:extLst>
          </p:cNvPr>
          <p:cNvSpPr/>
          <p:nvPr/>
        </p:nvSpPr>
        <p:spPr>
          <a:xfrm>
            <a:off x="155368" y="5458225"/>
            <a:ext cx="1473407" cy="641739"/>
          </a:xfrm>
          <a:prstGeom prst="rect">
            <a:avLst/>
          </a:prstGeom>
          <a:noFill/>
          <a:ln w="76200">
            <a:solidFill>
              <a:srgbClr val="C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BF613ACF-57A3-40DC-A487-4786FD501096}"/>
              </a:ext>
            </a:extLst>
          </p:cNvPr>
          <p:cNvCxnSpPr>
            <a:cxnSpLocks/>
          </p:cNvCxnSpPr>
          <p:nvPr/>
        </p:nvCxnSpPr>
        <p:spPr>
          <a:xfrm flipH="1">
            <a:off x="1628777" y="3531729"/>
            <a:ext cx="3857623" cy="191297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Straight Arrow Connector 29">
            <a:extLst>
              <a:ext uri="{FF2B5EF4-FFF2-40B4-BE49-F238E27FC236}">
                <a16:creationId xmlns:a16="http://schemas.microsoft.com/office/drawing/2014/main" id="{0027AF68-293C-4446-9239-52EADCC776B3}"/>
              </a:ext>
            </a:extLst>
          </p:cNvPr>
          <p:cNvCxnSpPr>
            <a:cxnSpLocks/>
          </p:cNvCxnSpPr>
          <p:nvPr/>
        </p:nvCxnSpPr>
        <p:spPr>
          <a:xfrm flipH="1">
            <a:off x="4572001" y="4159709"/>
            <a:ext cx="914399" cy="134533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135328985"/>
      </p:ext>
    </p:extLst>
  </p:cSld>
  <p:clrMapOvr>
    <a:masterClrMapping/>
  </p:clrMapOvr>
</p:sld>
</file>

<file path=ppt/theme/theme1.xml><?xml version="1.0" encoding="utf-8"?>
<a:theme xmlns:a="http://schemas.openxmlformats.org/drawingml/2006/main" name="Fermilab">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Fermilab.potx</Template>
  <TotalTime>49811</TotalTime>
  <Words>1027</Words>
  <Application>Microsoft Office PowerPoint</Application>
  <PresentationFormat>On-screen Show (4:3)</PresentationFormat>
  <Paragraphs>121</Paragraphs>
  <Slides>11</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Helvetica</vt:lpstr>
      <vt:lpstr>Fermilab</vt:lpstr>
      <vt:lpstr>FermilabTemplate</vt:lpstr>
      <vt:lpstr>PowerPoint Presentation</vt:lpstr>
      <vt:lpstr>HFVMTF - Outline</vt:lpstr>
      <vt:lpstr>HFVMTF Facility</vt:lpstr>
      <vt:lpstr>HFVMTF Modes of operation – FES (Main Sub-System)</vt:lpstr>
      <vt:lpstr>HFVMTF Modes of operation – FES (Insert Sub-System)</vt:lpstr>
      <vt:lpstr>HFVMTF Modes of operation – HEP/MDP</vt:lpstr>
      <vt:lpstr>HFVMTF QPM Architecture</vt:lpstr>
      <vt:lpstr>HFVMTF QPM Details – Quench Detectors &amp; Management</vt:lpstr>
      <vt:lpstr>HFVMTF QPM Details – Quench Logic &amp; Protection</vt:lpstr>
      <vt:lpstr>HFVMTF Trip Matrix – FES/HEP</vt:lpstr>
      <vt:lpstr>HFVMTF QPM Details – PS Control and Monitoring</vt:lpstr>
    </vt:vector>
  </TitlesOfParts>
  <Manager/>
  <Company>Sandbox Studio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Sandbox Studio</dc:creator>
  <cp:keywords/>
  <dc:description/>
  <cp:lastModifiedBy>Cristian Arcola</cp:lastModifiedBy>
  <cp:revision>1716</cp:revision>
  <cp:lastPrinted>2017-07-03T17:04:19Z</cp:lastPrinted>
  <dcterms:created xsi:type="dcterms:W3CDTF">2016-09-14T02:01:48Z</dcterms:created>
  <dcterms:modified xsi:type="dcterms:W3CDTF">2022-03-30T15:25:46Z</dcterms:modified>
  <cp:category/>
</cp:coreProperties>
</file>