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61" r:id="rId4"/>
    <p:sldId id="257" r:id="rId5"/>
    <p:sldId id="262" r:id="rId6"/>
    <p:sldId id="258" r:id="rId7"/>
    <p:sldId id="259" r:id="rId8"/>
    <p:sldId id="263" r:id="rId9"/>
    <p:sldId id="264" r:id="rId10"/>
    <p:sldId id="265" r:id="rId11"/>
    <p:sldId id="266"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117" d="100"/>
          <a:sy n="117" d="100"/>
        </p:scale>
        <p:origin x="11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783C1-5B91-4AE3-B382-A67AC9B0717A}"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69154-F8D4-4CB4-A83F-8F7EACE1684B}" type="slidenum">
              <a:rPr lang="en-US" smtClean="0"/>
              <a:t>‹#›</a:t>
            </a:fld>
            <a:endParaRPr lang="en-US"/>
          </a:p>
        </p:txBody>
      </p:sp>
    </p:spTree>
    <p:extLst>
      <p:ext uri="{BB962C8B-B14F-4D97-AF65-F5344CB8AC3E}">
        <p14:creationId xmlns:p14="http://schemas.microsoft.com/office/powerpoint/2010/main" val="389795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F4D1-B035-4917-AEB2-D7FA0B615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CC1EA2-1B7B-43C5-9B18-1CD6A214A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9DA53A-F32D-4DCA-A535-B24207AAB906}"/>
              </a:ext>
            </a:extLst>
          </p:cNvPr>
          <p:cNvSpPr>
            <a:spLocks noGrp="1"/>
          </p:cNvSpPr>
          <p:nvPr>
            <p:ph type="dt" sz="half" idx="10"/>
          </p:nvPr>
        </p:nvSpPr>
        <p:spPr/>
        <p:txBody>
          <a:bodyPr/>
          <a:lstStyle/>
          <a:p>
            <a:fld id="{5F8C34D9-278E-401B-B809-6EBF7175173F}" type="datetime1">
              <a:rPr lang="en-US" smtClean="0"/>
              <a:t>4/19/2022</a:t>
            </a:fld>
            <a:endParaRPr lang="en-US"/>
          </a:p>
        </p:txBody>
      </p:sp>
      <p:sp>
        <p:nvSpPr>
          <p:cNvPr id="5" name="Footer Placeholder 4">
            <a:extLst>
              <a:ext uri="{FF2B5EF4-FFF2-40B4-BE49-F238E27FC236}">
                <a16:creationId xmlns:a16="http://schemas.microsoft.com/office/drawing/2014/main" id="{B9E2C2C5-7783-47AF-AD95-F46DBFE33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F7199-AE21-4136-B50E-BBFE1992C749}"/>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90709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781A-3B33-4C1B-8841-5674B91EE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2053B-49A0-4596-AE99-F537FDBB5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3E0A0-4666-4306-913D-EEA5B6EC6DCE}"/>
              </a:ext>
            </a:extLst>
          </p:cNvPr>
          <p:cNvSpPr>
            <a:spLocks noGrp="1"/>
          </p:cNvSpPr>
          <p:nvPr>
            <p:ph type="dt" sz="half" idx="10"/>
          </p:nvPr>
        </p:nvSpPr>
        <p:spPr/>
        <p:txBody>
          <a:bodyPr/>
          <a:lstStyle/>
          <a:p>
            <a:fld id="{849B4BBB-C55C-4F6D-BFF2-B00E84E0DE93}" type="datetime1">
              <a:rPr lang="en-US" smtClean="0"/>
              <a:t>4/19/2022</a:t>
            </a:fld>
            <a:endParaRPr lang="en-US"/>
          </a:p>
        </p:txBody>
      </p:sp>
      <p:sp>
        <p:nvSpPr>
          <p:cNvPr id="5" name="Footer Placeholder 4">
            <a:extLst>
              <a:ext uri="{FF2B5EF4-FFF2-40B4-BE49-F238E27FC236}">
                <a16:creationId xmlns:a16="http://schemas.microsoft.com/office/drawing/2014/main" id="{3F81E105-D6A0-42F6-B82B-4F5D91D58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7EF68-0285-42D0-A4D4-50665391B557}"/>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60714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7EE9C-CB53-4E9C-B8BA-305EF0D645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9FF37B-1A61-4914-B960-C6A26C82F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B06D3-A6E2-4C3C-A417-AAF9BF50537B}"/>
              </a:ext>
            </a:extLst>
          </p:cNvPr>
          <p:cNvSpPr>
            <a:spLocks noGrp="1"/>
          </p:cNvSpPr>
          <p:nvPr>
            <p:ph type="dt" sz="half" idx="10"/>
          </p:nvPr>
        </p:nvSpPr>
        <p:spPr/>
        <p:txBody>
          <a:bodyPr/>
          <a:lstStyle/>
          <a:p>
            <a:fld id="{C06A7660-6A66-4F72-AB67-5781A582E9C9}" type="datetime1">
              <a:rPr lang="en-US" smtClean="0"/>
              <a:t>4/19/2022</a:t>
            </a:fld>
            <a:endParaRPr lang="en-US"/>
          </a:p>
        </p:txBody>
      </p:sp>
      <p:sp>
        <p:nvSpPr>
          <p:cNvPr id="5" name="Footer Placeholder 4">
            <a:extLst>
              <a:ext uri="{FF2B5EF4-FFF2-40B4-BE49-F238E27FC236}">
                <a16:creationId xmlns:a16="http://schemas.microsoft.com/office/drawing/2014/main" id="{CDDD0E36-7490-4AD1-B33E-D527A8D48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CD2A0-2F31-4A73-84BC-1B47710FE854}"/>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73620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C2B7-E726-4573-8D9E-53725A571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4FEB5-19FB-4023-9913-620C9CEB7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D5644-1E49-4780-91D9-969343512C1D}"/>
              </a:ext>
            </a:extLst>
          </p:cNvPr>
          <p:cNvSpPr>
            <a:spLocks noGrp="1"/>
          </p:cNvSpPr>
          <p:nvPr>
            <p:ph type="dt" sz="half" idx="10"/>
          </p:nvPr>
        </p:nvSpPr>
        <p:spPr/>
        <p:txBody>
          <a:bodyPr/>
          <a:lstStyle/>
          <a:p>
            <a:fld id="{5C9C9642-8F9B-4169-A8F0-09F88F8B5501}" type="datetime1">
              <a:rPr lang="en-US" smtClean="0"/>
              <a:t>4/19/2022</a:t>
            </a:fld>
            <a:endParaRPr lang="en-US"/>
          </a:p>
        </p:txBody>
      </p:sp>
      <p:sp>
        <p:nvSpPr>
          <p:cNvPr id="5" name="Footer Placeholder 4">
            <a:extLst>
              <a:ext uri="{FF2B5EF4-FFF2-40B4-BE49-F238E27FC236}">
                <a16:creationId xmlns:a16="http://schemas.microsoft.com/office/drawing/2014/main" id="{680E1839-D827-4323-96D0-EABBB0A85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876FE-D6C7-4875-AB5C-BCE08A587709}"/>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342974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842B-22B4-4A2D-AA90-DE1F2F11F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9AED18-3C78-4156-A614-33A06BC50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47D067-237D-46FF-B8E7-13D89C4BDBEE}"/>
              </a:ext>
            </a:extLst>
          </p:cNvPr>
          <p:cNvSpPr>
            <a:spLocks noGrp="1"/>
          </p:cNvSpPr>
          <p:nvPr>
            <p:ph type="dt" sz="half" idx="10"/>
          </p:nvPr>
        </p:nvSpPr>
        <p:spPr/>
        <p:txBody>
          <a:bodyPr/>
          <a:lstStyle/>
          <a:p>
            <a:fld id="{6EE7760F-E2F6-430F-ABE4-C7FE68158FFB}" type="datetime1">
              <a:rPr lang="en-US" smtClean="0"/>
              <a:t>4/19/2022</a:t>
            </a:fld>
            <a:endParaRPr lang="en-US"/>
          </a:p>
        </p:txBody>
      </p:sp>
      <p:sp>
        <p:nvSpPr>
          <p:cNvPr id="5" name="Footer Placeholder 4">
            <a:extLst>
              <a:ext uri="{FF2B5EF4-FFF2-40B4-BE49-F238E27FC236}">
                <a16:creationId xmlns:a16="http://schemas.microsoft.com/office/drawing/2014/main" id="{DBE7F59C-6E39-44B9-8275-85BD03B9E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9CAEF-3DCE-4965-9632-B4AB65308DF5}"/>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03345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E292-226E-4B4A-9585-15EAFBF78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030D1-07A8-4EEE-8851-9B478B8FF5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AF4A92-1AAC-4B35-B8A7-8308BB8B9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6D536-5CAD-428C-B87E-2583E16968CA}"/>
              </a:ext>
            </a:extLst>
          </p:cNvPr>
          <p:cNvSpPr>
            <a:spLocks noGrp="1"/>
          </p:cNvSpPr>
          <p:nvPr>
            <p:ph type="dt" sz="half" idx="10"/>
          </p:nvPr>
        </p:nvSpPr>
        <p:spPr/>
        <p:txBody>
          <a:bodyPr/>
          <a:lstStyle/>
          <a:p>
            <a:fld id="{262AD662-5E0D-4FEB-9D81-1989F20DAF3C}" type="datetime1">
              <a:rPr lang="en-US" smtClean="0"/>
              <a:t>4/19/2022</a:t>
            </a:fld>
            <a:endParaRPr lang="en-US"/>
          </a:p>
        </p:txBody>
      </p:sp>
      <p:sp>
        <p:nvSpPr>
          <p:cNvPr id="6" name="Footer Placeholder 5">
            <a:extLst>
              <a:ext uri="{FF2B5EF4-FFF2-40B4-BE49-F238E27FC236}">
                <a16:creationId xmlns:a16="http://schemas.microsoft.com/office/drawing/2014/main" id="{F5CB0BE7-902A-41A4-996F-0E05C85EA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4C75E-E4C3-4AF0-9A23-7106C2B01448}"/>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396602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B8E-D3F5-4FBA-A917-85D0564070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38EFD-65C1-4E60-B8C0-852BA5002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43369-DED2-4286-9362-432262CD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4ECE67-7062-4EDD-B81B-701222129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6EDBB2-5CB4-4F5F-B1E3-CD1B9A9D2F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048F0-7D97-4F56-B5E3-8D96613CD87B}"/>
              </a:ext>
            </a:extLst>
          </p:cNvPr>
          <p:cNvSpPr>
            <a:spLocks noGrp="1"/>
          </p:cNvSpPr>
          <p:nvPr>
            <p:ph type="dt" sz="half" idx="10"/>
          </p:nvPr>
        </p:nvSpPr>
        <p:spPr/>
        <p:txBody>
          <a:bodyPr/>
          <a:lstStyle/>
          <a:p>
            <a:fld id="{FCF4FDFC-94B2-47A7-A1E9-529651606061}" type="datetime1">
              <a:rPr lang="en-US" smtClean="0"/>
              <a:t>4/19/2022</a:t>
            </a:fld>
            <a:endParaRPr lang="en-US"/>
          </a:p>
        </p:txBody>
      </p:sp>
      <p:sp>
        <p:nvSpPr>
          <p:cNvPr id="8" name="Footer Placeholder 7">
            <a:extLst>
              <a:ext uri="{FF2B5EF4-FFF2-40B4-BE49-F238E27FC236}">
                <a16:creationId xmlns:a16="http://schemas.microsoft.com/office/drawing/2014/main" id="{523F7B97-CCF7-4717-9AF9-7D647C838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944252-878D-4184-AA7B-EA8DC2B93DF9}"/>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172618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66EF-1705-43A3-9403-833CF2FFE8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111BA-E98C-4602-99E9-FFEED0FFB350}"/>
              </a:ext>
            </a:extLst>
          </p:cNvPr>
          <p:cNvSpPr>
            <a:spLocks noGrp="1"/>
          </p:cNvSpPr>
          <p:nvPr>
            <p:ph type="dt" sz="half" idx="10"/>
          </p:nvPr>
        </p:nvSpPr>
        <p:spPr/>
        <p:txBody>
          <a:bodyPr/>
          <a:lstStyle/>
          <a:p>
            <a:fld id="{C0A90383-D39D-44B7-A1E8-C36B05EB7CBD}" type="datetime1">
              <a:rPr lang="en-US" smtClean="0"/>
              <a:t>4/19/2022</a:t>
            </a:fld>
            <a:endParaRPr lang="en-US"/>
          </a:p>
        </p:txBody>
      </p:sp>
      <p:sp>
        <p:nvSpPr>
          <p:cNvPr id="4" name="Footer Placeholder 3">
            <a:extLst>
              <a:ext uri="{FF2B5EF4-FFF2-40B4-BE49-F238E27FC236}">
                <a16:creationId xmlns:a16="http://schemas.microsoft.com/office/drawing/2014/main" id="{90C3455F-EC89-4B5C-9AAC-32281B018A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FF5558-79FE-4882-B278-865808E0EAE4}"/>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32366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7D51C-47B1-4928-AC2F-1EA760CF321F}"/>
              </a:ext>
            </a:extLst>
          </p:cNvPr>
          <p:cNvSpPr>
            <a:spLocks noGrp="1"/>
          </p:cNvSpPr>
          <p:nvPr>
            <p:ph type="dt" sz="half" idx="10"/>
          </p:nvPr>
        </p:nvSpPr>
        <p:spPr/>
        <p:txBody>
          <a:bodyPr/>
          <a:lstStyle/>
          <a:p>
            <a:fld id="{E9BAC6B4-07A8-4710-BF40-0CC7805F6704}" type="datetime1">
              <a:rPr lang="en-US" smtClean="0"/>
              <a:t>4/19/2022</a:t>
            </a:fld>
            <a:endParaRPr lang="en-US"/>
          </a:p>
        </p:txBody>
      </p:sp>
      <p:sp>
        <p:nvSpPr>
          <p:cNvPr id="3" name="Footer Placeholder 2">
            <a:extLst>
              <a:ext uri="{FF2B5EF4-FFF2-40B4-BE49-F238E27FC236}">
                <a16:creationId xmlns:a16="http://schemas.microsoft.com/office/drawing/2014/main" id="{82D9F1AC-F993-4CE2-A744-485904C2CA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F80951-9940-4E3F-876B-9ECB3ABD6AC2}"/>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422477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F612-B3AA-4C8F-B9A8-E213FA9C0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265B3-49D1-4D95-BF3F-6A5E05029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AFBFA-FF49-490A-8DE8-BC2F4A7BA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AB224-A276-409B-AE88-3BC3EA3DD4E4}"/>
              </a:ext>
            </a:extLst>
          </p:cNvPr>
          <p:cNvSpPr>
            <a:spLocks noGrp="1"/>
          </p:cNvSpPr>
          <p:nvPr>
            <p:ph type="dt" sz="half" idx="10"/>
          </p:nvPr>
        </p:nvSpPr>
        <p:spPr/>
        <p:txBody>
          <a:bodyPr/>
          <a:lstStyle/>
          <a:p>
            <a:fld id="{FCC09872-5BF4-45AF-8739-88855EB01DA1}" type="datetime1">
              <a:rPr lang="en-US" smtClean="0"/>
              <a:t>4/19/2022</a:t>
            </a:fld>
            <a:endParaRPr lang="en-US"/>
          </a:p>
        </p:txBody>
      </p:sp>
      <p:sp>
        <p:nvSpPr>
          <p:cNvPr id="6" name="Footer Placeholder 5">
            <a:extLst>
              <a:ext uri="{FF2B5EF4-FFF2-40B4-BE49-F238E27FC236}">
                <a16:creationId xmlns:a16="http://schemas.microsoft.com/office/drawing/2014/main" id="{83E461D2-B4F4-4E65-854E-3BE6ACA8B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1C1E7-5164-4987-98C1-684C4B2F480F}"/>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7744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ECE0-1D36-4D7B-A3A5-CD9642624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DA3B7E-35B2-4A03-AEED-72C53717B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6ABA6-1857-4F27-B673-67DA0CCE8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85F42-835A-4AEB-9229-7E2668307256}"/>
              </a:ext>
            </a:extLst>
          </p:cNvPr>
          <p:cNvSpPr>
            <a:spLocks noGrp="1"/>
          </p:cNvSpPr>
          <p:nvPr>
            <p:ph type="dt" sz="half" idx="10"/>
          </p:nvPr>
        </p:nvSpPr>
        <p:spPr/>
        <p:txBody>
          <a:bodyPr/>
          <a:lstStyle/>
          <a:p>
            <a:fld id="{8EB8C8AC-A13C-42B3-84C7-85F6DED395D4}" type="datetime1">
              <a:rPr lang="en-US" smtClean="0"/>
              <a:t>4/19/2022</a:t>
            </a:fld>
            <a:endParaRPr lang="en-US"/>
          </a:p>
        </p:txBody>
      </p:sp>
      <p:sp>
        <p:nvSpPr>
          <p:cNvPr id="6" name="Footer Placeholder 5">
            <a:extLst>
              <a:ext uri="{FF2B5EF4-FFF2-40B4-BE49-F238E27FC236}">
                <a16:creationId xmlns:a16="http://schemas.microsoft.com/office/drawing/2014/main" id="{C13C2D2C-B2A1-4B43-94B0-BAD320C7E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23B01-C000-4406-AD6B-1E8B57B2AD9A}"/>
              </a:ext>
            </a:extLst>
          </p:cNvPr>
          <p:cNvSpPr>
            <a:spLocks noGrp="1"/>
          </p:cNvSpPr>
          <p:nvPr>
            <p:ph type="sldNum" sz="quarter" idx="12"/>
          </p:nvPr>
        </p:nvSpPr>
        <p:spPr/>
        <p:txBody>
          <a:bodyPr/>
          <a:lstStyle/>
          <a:p>
            <a:fld id="{9546A654-AEC7-4A42-8D9D-ED7114A0F4FF}" type="slidenum">
              <a:rPr lang="en-US" smtClean="0"/>
              <a:t>‹#›</a:t>
            </a:fld>
            <a:endParaRPr lang="en-US"/>
          </a:p>
        </p:txBody>
      </p:sp>
    </p:spTree>
    <p:extLst>
      <p:ext uri="{BB962C8B-B14F-4D97-AF65-F5344CB8AC3E}">
        <p14:creationId xmlns:p14="http://schemas.microsoft.com/office/powerpoint/2010/main" val="262795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9E0EF-3A17-4349-B223-8CD30888F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FB7C4E-11C1-4A58-9B61-EF847E495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88094-FB9B-4F8B-A995-98A782B55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9BD56-9051-450B-BF18-23024A72B093}" type="datetime1">
              <a:rPr lang="en-US" smtClean="0"/>
              <a:t>4/19/2022</a:t>
            </a:fld>
            <a:endParaRPr lang="en-US"/>
          </a:p>
        </p:txBody>
      </p:sp>
      <p:sp>
        <p:nvSpPr>
          <p:cNvPr id="5" name="Footer Placeholder 4">
            <a:extLst>
              <a:ext uri="{FF2B5EF4-FFF2-40B4-BE49-F238E27FC236}">
                <a16:creationId xmlns:a16="http://schemas.microsoft.com/office/drawing/2014/main" id="{A1797E31-B7CC-4884-A654-655CFD4A9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0BFA6C-5FD8-4323-A1C3-E9150E5C5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6A654-AEC7-4A42-8D9D-ED7114A0F4FF}" type="slidenum">
              <a:rPr lang="en-US" smtClean="0"/>
              <a:t>‹#›</a:t>
            </a:fld>
            <a:endParaRPr lang="en-US"/>
          </a:p>
        </p:txBody>
      </p:sp>
    </p:spTree>
    <p:extLst>
      <p:ext uri="{BB962C8B-B14F-4D97-AF65-F5344CB8AC3E}">
        <p14:creationId xmlns:p14="http://schemas.microsoft.com/office/powerpoint/2010/main" val="163140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0549-1649-47A3-8FAB-03282B87F126}"/>
              </a:ext>
            </a:extLst>
          </p:cNvPr>
          <p:cNvSpPr>
            <a:spLocks noGrp="1"/>
          </p:cNvSpPr>
          <p:nvPr>
            <p:ph type="ctrTitle"/>
          </p:nvPr>
        </p:nvSpPr>
        <p:spPr>
          <a:xfrm>
            <a:off x="1524000" y="1443038"/>
            <a:ext cx="9144000" cy="1655762"/>
          </a:xfrm>
        </p:spPr>
        <p:txBody>
          <a:bodyPr>
            <a:normAutofit/>
          </a:bodyPr>
          <a:lstStyle/>
          <a:p>
            <a:r>
              <a:rPr lang="en-US" sz="4800" dirty="0"/>
              <a:t>20 T Common Coil Hybrid Magnet</a:t>
            </a:r>
            <a:br>
              <a:rPr lang="en-US" sz="4800" dirty="0"/>
            </a:br>
            <a:r>
              <a:rPr lang="en-US" sz="4800" dirty="0"/>
              <a:t>FE Analysis – Ver. 6</a:t>
            </a:r>
          </a:p>
        </p:txBody>
      </p:sp>
      <p:sp>
        <p:nvSpPr>
          <p:cNvPr id="3" name="Subtitle 2">
            <a:extLst>
              <a:ext uri="{FF2B5EF4-FFF2-40B4-BE49-F238E27FC236}">
                <a16:creationId xmlns:a16="http://schemas.microsoft.com/office/drawing/2014/main" id="{FF76F5EA-D4B5-4315-944D-784F0E574E82}"/>
              </a:ext>
            </a:extLst>
          </p:cNvPr>
          <p:cNvSpPr>
            <a:spLocks noGrp="1"/>
          </p:cNvSpPr>
          <p:nvPr>
            <p:ph type="subTitle" idx="1"/>
          </p:nvPr>
        </p:nvSpPr>
        <p:spPr/>
        <p:txBody>
          <a:bodyPr/>
          <a:lstStyle/>
          <a:p>
            <a:r>
              <a:rPr lang="en-US" dirty="0"/>
              <a:t>J. Cozzolino 4/18/22</a:t>
            </a:r>
          </a:p>
        </p:txBody>
      </p:sp>
      <p:sp>
        <p:nvSpPr>
          <p:cNvPr id="4" name="Slide Number Placeholder 3">
            <a:extLst>
              <a:ext uri="{FF2B5EF4-FFF2-40B4-BE49-F238E27FC236}">
                <a16:creationId xmlns:a16="http://schemas.microsoft.com/office/drawing/2014/main" id="{9CC7FF60-C7B4-4779-BA0C-14956C665A2B}"/>
              </a:ext>
            </a:extLst>
          </p:cNvPr>
          <p:cNvSpPr>
            <a:spLocks noGrp="1"/>
          </p:cNvSpPr>
          <p:nvPr>
            <p:ph type="sldNum" sz="quarter" idx="12"/>
          </p:nvPr>
        </p:nvSpPr>
        <p:spPr/>
        <p:txBody>
          <a:bodyPr/>
          <a:lstStyle/>
          <a:p>
            <a:fld id="{9546A654-AEC7-4A42-8D9D-ED7114A0F4FF}" type="slidenum">
              <a:rPr lang="en-US" smtClean="0"/>
              <a:t>1</a:t>
            </a:fld>
            <a:endParaRPr lang="en-US"/>
          </a:p>
        </p:txBody>
      </p:sp>
    </p:spTree>
    <p:extLst>
      <p:ext uri="{BB962C8B-B14F-4D97-AF65-F5344CB8AC3E}">
        <p14:creationId xmlns:p14="http://schemas.microsoft.com/office/powerpoint/2010/main" val="301807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4296663" y="295788"/>
            <a:ext cx="3875676" cy="369332"/>
          </a:xfrm>
          <a:prstGeom prst="rect">
            <a:avLst/>
          </a:prstGeom>
          <a:noFill/>
        </p:spPr>
        <p:txBody>
          <a:bodyPr wrap="none" rtlCol="0">
            <a:spAutoFit/>
          </a:bodyPr>
          <a:lstStyle/>
          <a:p>
            <a:r>
              <a:rPr lang="en-US" dirty="0"/>
              <a:t>Coil Equivalent Stress with Mid Support</a:t>
            </a:r>
          </a:p>
        </p:txBody>
      </p:sp>
      <p:sp>
        <p:nvSpPr>
          <p:cNvPr id="9" name="TextBox 8">
            <a:extLst>
              <a:ext uri="{FF2B5EF4-FFF2-40B4-BE49-F238E27FC236}">
                <a16:creationId xmlns:a16="http://schemas.microsoft.com/office/drawing/2014/main" id="{F682F917-8E63-4BF2-AEC3-8A3BCF3513EC}"/>
              </a:ext>
            </a:extLst>
          </p:cNvPr>
          <p:cNvSpPr txBox="1"/>
          <p:nvPr/>
        </p:nvSpPr>
        <p:spPr>
          <a:xfrm>
            <a:off x="1173409" y="295788"/>
            <a:ext cx="2178097" cy="369332"/>
          </a:xfrm>
          <a:prstGeom prst="rect">
            <a:avLst/>
          </a:prstGeom>
          <a:noFill/>
        </p:spPr>
        <p:txBody>
          <a:bodyPr wrap="none" rtlCol="0">
            <a:spAutoFit/>
          </a:bodyPr>
          <a:lstStyle/>
          <a:p>
            <a:r>
              <a:rPr lang="en-US" dirty="0"/>
              <a:t>Coil Equivalent Stress</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10</a:t>
            </a:fld>
            <a:endParaRPr lang="en-US"/>
          </a:p>
        </p:txBody>
      </p:sp>
      <p:pic>
        <p:nvPicPr>
          <p:cNvPr id="5" name="Picture 4" descr="Chart, bar chart&#10;&#10;Description automatically generated">
            <a:extLst>
              <a:ext uri="{FF2B5EF4-FFF2-40B4-BE49-F238E27FC236}">
                <a16:creationId xmlns:a16="http://schemas.microsoft.com/office/drawing/2014/main" id="{0D929404-E29F-42ED-AACA-82C78FA92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9" y="1049500"/>
            <a:ext cx="4063645" cy="4655311"/>
          </a:xfrm>
          <a:prstGeom prst="rect">
            <a:avLst/>
          </a:prstGeom>
        </p:spPr>
      </p:pic>
      <p:sp>
        <p:nvSpPr>
          <p:cNvPr id="11" name="TextBox 10">
            <a:extLst>
              <a:ext uri="{FF2B5EF4-FFF2-40B4-BE49-F238E27FC236}">
                <a16:creationId xmlns:a16="http://schemas.microsoft.com/office/drawing/2014/main" id="{97F85119-46F5-4A33-95B9-F6D9545DF837}"/>
              </a:ext>
            </a:extLst>
          </p:cNvPr>
          <p:cNvSpPr txBox="1"/>
          <p:nvPr/>
        </p:nvSpPr>
        <p:spPr>
          <a:xfrm>
            <a:off x="8840496" y="295788"/>
            <a:ext cx="2743200" cy="646331"/>
          </a:xfrm>
          <a:prstGeom prst="rect">
            <a:avLst/>
          </a:prstGeom>
          <a:noFill/>
        </p:spPr>
        <p:txBody>
          <a:bodyPr wrap="square">
            <a:spAutoFit/>
          </a:bodyPr>
          <a:lstStyle/>
          <a:p>
            <a:r>
              <a:rPr lang="en-US" dirty="0"/>
              <a:t>Coil Equivalent Stress with </a:t>
            </a:r>
          </a:p>
          <a:p>
            <a:r>
              <a:rPr lang="en-US" dirty="0"/>
              <a:t>Offset Support (incl. HTS)</a:t>
            </a:r>
          </a:p>
        </p:txBody>
      </p:sp>
      <p:pic>
        <p:nvPicPr>
          <p:cNvPr id="6" name="Picture 5" descr="Chart&#10;&#10;Description automatically generated with medium confidence">
            <a:extLst>
              <a:ext uri="{FF2B5EF4-FFF2-40B4-BE49-F238E27FC236}">
                <a16:creationId xmlns:a16="http://schemas.microsoft.com/office/drawing/2014/main" id="{12590067-B26F-45F2-BE74-A8446AD7C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663" y="1056247"/>
            <a:ext cx="3812610" cy="4655310"/>
          </a:xfrm>
          <a:prstGeom prst="rect">
            <a:avLst/>
          </a:prstGeom>
        </p:spPr>
      </p:pic>
      <p:pic>
        <p:nvPicPr>
          <p:cNvPr id="4" name="Picture 3" descr="Chart&#10;&#10;Description automatically generated">
            <a:extLst>
              <a:ext uri="{FF2B5EF4-FFF2-40B4-BE49-F238E27FC236}">
                <a16:creationId xmlns:a16="http://schemas.microsoft.com/office/drawing/2014/main" id="{A1C57D91-F7FE-4B4E-8EFF-B800419C72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268" y="1056247"/>
            <a:ext cx="3901053" cy="4655311"/>
          </a:xfrm>
          <a:prstGeom prst="rect">
            <a:avLst/>
          </a:prstGeom>
        </p:spPr>
      </p:pic>
    </p:spTree>
    <p:extLst>
      <p:ext uri="{BB962C8B-B14F-4D97-AF65-F5344CB8AC3E}">
        <p14:creationId xmlns:p14="http://schemas.microsoft.com/office/powerpoint/2010/main" val="313776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4220636" y="96486"/>
            <a:ext cx="2368854" cy="369332"/>
          </a:xfrm>
          <a:prstGeom prst="rect">
            <a:avLst/>
          </a:prstGeom>
          <a:noFill/>
        </p:spPr>
        <p:txBody>
          <a:bodyPr wrap="none" rtlCol="0">
            <a:spAutoFit/>
          </a:bodyPr>
          <a:lstStyle/>
          <a:p>
            <a:r>
              <a:rPr lang="en-US" dirty="0"/>
              <a:t>Collar Equivalent Stress</a:t>
            </a:r>
          </a:p>
        </p:txBody>
      </p:sp>
      <p:sp>
        <p:nvSpPr>
          <p:cNvPr id="12" name="Slide Number Placeholder 11">
            <a:extLst>
              <a:ext uri="{FF2B5EF4-FFF2-40B4-BE49-F238E27FC236}">
                <a16:creationId xmlns:a16="http://schemas.microsoft.com/office/drawing/2014/main" id="{8C25DD75-5881-4728-89DF-C216F70379A6}"/>
              </a:ext>
            </a:extLst>
          </p:cNvPr>
          <p:cNvSpPr>
            <a:spLocks noGrp="1"/>
          </p:cNvSpPr>
          <p:nvPr>
            <p:ph type="sldNum" sz="quarter" idx="12"/>
          </p:nvPr>
        </p:nvSpPr>
        <p:spPr/>
        <p:txBody>
          <a:bodyPr/>
          <a:lstStyle/>
          <a:p>
            <a:fld id="{9546A654-AEC7-4A42-8D9D-ED7114A0F4FF}" type="slidenum">
              <a:rPr lang="en-US" smtClean="0"/>
              <a:t>11</a:t>
            </a:fld>
            <a:endParaRPr lang="en-US"/>
          </a:p>
        </p:txBody>
      </p:sp>
      <p:pic>
        <p:nvPicPr>
          <p:cNvPr id="10" name="Picture 9" descr="A picture containing diagram&#10;&#10;Description automatically generated">
            <a:extLst>
              <a:ext uri="{FF2B5EF4-FFF2-40B4-BE49-F238E27FC236}">
                <a16:creationId xmlns:a16="http://schemas.microsoft.com/office/drawing/2014/main" id="{2B055004-8429-485A-9478-DA439A657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455" y="588283"/>
            <a:ext cx="5641216" cy="6037787"/>
          </a:xfrm>
          <a:prstGeom prst="rect">
            <a:avLst/>
          </a:prstGeom>
        </p:spPr>
      </p:pic>
    </p:spTree>
    <p:extLst>
      <p:ext uri="{BB962C8B-B14F-4D97-AF65-F5344CB8AC3E}">
        <p14:creationId xmlns:p14="http://schemas.microsoft.com/office/powerpoint/2010/main" val="199470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4228121" y="26755"/>
            <a:ext cx="2122632" cy="369332"/>
          </a:xfrm>
          <a:prstGeom prst="rect">
            <a:avLst/>
          </a:prstGeom>
          <a:noFill/>
        </p:spPr>
        <p:txBody>
          <a:bodyPr wrap="none" rtlCol="0">
            <a:spAutoFit/>
          </a:bodyPr>
          <a:lstStyle/>
          <a:p>
            <a:r>
              <a:rPr lang="en-US" dirty="0"/>
              <a:t>Flux Density Vectors</a:t>
            </a:r>
          </a:p>
        </p:txBody>
      </p:sp>
      <p:sp>
        <p:nvSpPr>
          <p:cNvPr id="9" name="TextBox 8">
            <a:extLst>
              <a:ext uri="{FF2B5EF4-FFF2-40B4-BE49-F238E27FC236}">
                <a16:creationId xmlns:a16="http://schemas.microsoft.com/office/drawing/2014/main" id="{F682F917-8E63-4BF2-AEC3-8A3BCF3513EC}"/>
              </a:ext>
            </a:extLst>
          </p:cNvPr>
          <p:cNvSpPr txBox="1"/>
          <p:nvPr/>
        </p:nvSpPr>
        <p:spPr>
          <a:xfrm>
            <a:off x="490752" y="1807685"/>
            <a:ext cx="4742552" cy="1477328"/>
          </a:xfrm>
          <a:prstGeom prst="rect">
            <a:avLst/>
          </a:prstGeom>
          <a:noFill/>
        </p:spPr>
        <p:txBody>
          <a:bodyPr wrap="square" rtlCol="0">
            <a:spAutoFit/>
          </a:bodyPr>
          <a:lstStyle/>
          <a:p>
            <a:r>
              <a:rPr lang="en-US" dirty="0"/>
              <a:t>Sixteen turns were replaced by spacers in Maxwell directly to see the effect on magnetic flux density (it dropped from 20.5 to 19.4 T peak field).  However, this case was not mapped to the static structural model.</a:t>
            </a:r>
          </a:p>
        </p:txBody>
      </p:sp>
      <p:sp>
        <p:nvSpPr>
          <p:cNvPr id="12" name="Slide Number Placeholder 11">
            <a:extLst>
              <a:ext uri="{FF2B5EF4-FFF2-40B4-BE49-F238E27FC236}">
                <a16:creationId xmlns:a16="http://schemas.microsoft.com/office/drawing/2014/main" id="{8C25DD75-5881-4728-89DF-C216F70379A6}"/>
              </a:ext>
            </a:extLst>
          </p:cNvPr>
          <p:cNvSpPr>
            <a:spLocks noGrp="1"/>
          </p:cNvSpPr>
          <p:nvPr>
            <p:ph type="sldNum" sz="quarter" idx="12"/>
          </p:nvPr>
        </p:nvSpPr>
        <p:spPr/>
        <p:txBody>
          <a:bodyPr/>
          <a:lstStyle/>
          <a:p>
            <a:fld id="{9546A654-AEC7-4A42-8D9D-ED7114A0F4FF}" type="slidenum">
              <a:rPr lang="en-US" smtClean="0"/>
              <a:t>12</a:t>
            </a:fld>
            <a:endParaRPr lang="en-US"/>
          </a:p>
        </p:txBody>
      </p:sp>
      <p:pic>
        <p:nvPicPr>
          <p:cNvPr id="7" name="Content Placeholder 6" descr="A picture containing diagram&#10;&#10;Description automatically generated">
            <a:extLst>
              <a:ext uri="{FF2B5EF4-FFF2-40B4-BE49-F238E27FC236}">
                <a16:creationId xmlns:a16="http://schemas.microsoft.com/office/drawing/2014/main" id="{2329D942-7F3E-4997-A739-4A9F8FD160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0006" y="383545"/>
            <a:ext cx="5489123" cy="6011455"/>
          </a:xfrm>
        </p:spPr>
      </p:pic>
    </p:spTree>
    <p:extLst>
      <p:ext uri="{BB962C8B-B14F-4D97-AF65-F5344CB8AC3E}">
        <p14:creationId xmlns:p14="http://schemas.microsoft.com/office/powerpoint/2010/main" val="3267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99-0698-4429-A64E-E843694BEDFF}"/>
              </a:ext>
            </a:extLst>
          </p:cNvPr>
          <p:cNvSpPr>
            <a:spLocks noGrp="1"/>
          </p:cNvSpPr>
          <p:nvPr>
            <p:ph type="title"/>
          </p:nvPr>
        </p:nvSpPr>
        <p:spPr>
          <a:xfrm>
            <a:off x="2403021" y="136525"/>
            <a:ext cx="7579179" cy="630918"/>
          </a:xfrm>
        </p:spPr>
        <p:txBody>
          <a:bodyPr>
            <a:normAutofit/>
          </a:bodyPr>
          <a:lstStyle/>
          <a:p>
            <a:r>
              <a:rPr lang="en-US" sz="3600" dirty="0"/>
              <a:t>20 T Common Coil Magnet FE Analysis</a:t>
            </a:r>
          </a:p>
        </p:txBody>
      </p:sp>
      <p:sp>
        <p:nvSpPr>
          <p:cNvPr id="3" name="Content Placeholder 2">
            <a:extLst>
              <a:ext uri="{FF2B5EF4-FFF2-40B4-BE49-F238E27FC236}">
                <a16:creationId xmlns:a16="http://schemas.microsoft.com/office/drawing/2014/main" id="{030528ED-0819-4469-9CB9-AC11B8346F79}"/>
              </a:ext>
            </a:extLst>
          </p:cNvPr>
          <p:cNvSpPr>
            <a:spLocks noGrp="1"/>
          </p:cNvSpPr>
          <p:nvPr>
            <p:ph idx="1"/>
          </p:nvPr>
        </p:nvSpPr>
        <p:spPr>
          <a:xfrm>
            <a:off x="838200" y="1975388"/>
            <a:ext cx="10515600" cy="2506805"/>
          </a:xfrm>
        </p:spPr>
        <p:txBody>
          <a:bodyPr>
            <a:normAutofit/>
          </a:bodyPr>
          <a:lstStyle/>
          <a:p>
            <a:r>
              <a:rPr lang="en-US" dirty="0"/>
              <a:t>Conclusions</a:t>
            </a:r>
          </a:p>
          <a:p>
            <a:pPr lvl="1"/>
            <a:r>
              <a:rPr lang="en-US" dirty="0"/>
              <a:t>This conceptual design is becoming better understood.  </a:t>
            </a:r>
          </a:p>
          <a:p>
            <a:pPr lvl="2"/>
            <a:r>
              <a:rPr lang="en-US" dirty="0"/>
              <a:t>Coil lateral bridging has been used successfully in common coil magnet DCC-017.  It would be far more critical in this application and will be developed accordingly.</a:t>
            </a:r>
          </a:p>
          <a:p>
            <a:pPr lvl="2"/>
            <a:r>
              <a:rPr lang="en-US" dirty="0"/>
              <a:t>It is clear that conductor movement under very high forces will be a major challenge to contain.  This analysis helps affirm that we are on the right track.  The containment design itself is beyond the scope of this first set of analyses and will begin in the future.</a:t>
            </a:r>
          </a:p>
        </p:txBody>
      </p:sp>
      <p:sp>
        <p:nvSpPr>
          <p:cNvPr id="4" name="Slide Number Placeholder 3">
            <a:extLst>
              <a:ext uri="{FF2B5EF4-FFF2-40B4-BE49-F238E27FC236}">
                <a16:creationId xmlns:a16="http://schemas.microsoft.com/office/drawing/2014/main" id="{B857B20D-B805-4567-82B0-0059DC4DFF5C}"/>
              </a:ext>
            </a:extLst>
          </p:cNvPr>
          <p:cNvSpPr>
            <a:spLocks noGrp="1"/>
          </p:cNvSpPr>
          <p:nvPr>
            <p:ph type="sldNum" sz="quarter" idx="12"/>
          </p:nvPr>
        </p:nvSpPr>
        <p:spPr/>
        <p:txBody>
          <a:bodyPr/>
          <a:lstStyle/>
          <a:p>
            <a:fld id="{9546A654-AEC7-4A42-8D9D-ED7114A0F4FF}" type="slidenum">
              <a:rPr lang="en-US" smtClean="0"/>
              <a:t>13</a:t>
            </a:fld>
            <a:endParaRPr lang="en-US"/>
          </a:p>
        </p:txBody>
      </p:sp>
    </p:spTree>
    <p:extLst>
      <p:ext uri="{BB962C8B-B14F-4D97-AF65-F5344CB8AC3E}">
        <p14:creationId xmlns:p14="http://schemas.microsoft.com/office/powerpoint/2010/main" val="133400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99-0698-4429-A64E-E843694BEDFF}"/>
              </a:ext>
            </a:extLst>
          </p:cNvPr>
          <p:cNvSpPr>
            <a:spLocks noGrp="1"/>
          </p:cNvSpPr>
          <p:nvPr>
            <p:ph type="title"/>
          </p:nvPr>
        </p:nvSpPr>
        <p:spPr>
          <a:xfrm>
            <a:off x="2403021" y="136525"/>
            <a:ext cx="7579179" cy="630918"/>
          </a:xfrm>
        </p:spPr>
        <p:txBody>
          <a:bodyPr>
            <a:normAutofit/>
          </a:bodyPr>
          <a:lstStyle/>
          <a:p>
            <a:r>
              <a:rPr lang="en-US" sz="3600" dirty="0"/>
              <a:t>20 T Common Coil Magnet FE Analysis</a:t>
            </a:r>
          </a:p>
        </p:txBody>
      </p:sp>
      <p:sp>
        <p:nvSpPr>
          <p:cNvPr id="3" name="Content Placeholder 2">
            <a:extLst>
              <a:ext uri="{FF2B5EF4-FFF2-40B4-BE49-F238E27FC236}">
                <a16:creationId xmlns:a16="http://schemas.microsoft.com/office/drawing/2014/main" id="{030528ED-0819-4469-9CB9-AC11B8346F79}"/>
              </a:ext>
            </a:extLst>
          </p:cNvPr>
          <p:cNvSpPr>
            <a:spLocks noGrp="1"/>
          </p:cNvSpPr>
          <p:nvPr>
            <p:ph idx="1"/>
          </p:nvPr>
        </p:nvSpPr>
        <p:spPr>
          <a:xfrm>
            <a:off x="764722" y="856881"/>
            <a:ext cx="10515600" cy="5410031"/>
          </a:xfrm>
        </p:spPr>
        <p:txBody>
          <a:bodyPr>
            <a:normAutofit fontScale="92500" lnSpcReduction="10000"/>
          </a:bodyPr>
          <a:lstStyle/>
          <a:p>
            <a:r>
              <a:rPr lang="en-US" dirty="0"/>
              <a:t>Goals</a:t>
            </a:r>
          </a:p>
          <a:p>
            <a:pPr lvl="1"/>
            <a:r>
              <a:rPr lang="en-US" dirty="0"/>
              <a:t>To develop the conceptual design.  To study coil stresses and deflections at 20 T and determine the amount and location of reinforcement bridging with stainless steel spacers.</a:t>
            </a:r>
          </a:p>
          <a:p>
            <a:r>
              <a:rPr lang="en-US" dirty="0"/>
              <a:t>Features</a:t>
            </a:r>
          </a:p>
          <a:p>
            <a:pPr lvl="1"/>
            <a:r>
              <a:rPr lang="en-US" dirty="0"/>
              <a:t>Each conductor is modeled separately.  This way HTS and/or LTS can be replaced with SST to simulate bridging in the static structural model.  The corresponding forces from Maxwell are turned off.</a:t>
            </a:r>
          </a:p>
          <a:p>
            <a:pPr lvl="1"/>
            <a:r>
              <a:rPr lang="en-US" dirty="0"/>
              <a:t>Spacers are only 2 conductors wide and slide relative to the collar.  </a:t>
            </a:r>
          </a:p>
          <a:p>
            <a:pPr lvl="2"/>
            <a:r>
              <a:rPr lang="en-US" dirty="0"/>
              <a:t>This needs further investigation as a single spacer may be more effective if it bridges two, three, or even four coils.</a:t>
            </a:r>
          </a:p>
          <a:p>
            <a:pPr lvl="1"/>
            <a:r>
              <a:rPr lang="en-US" dirty="0"/>
              <a:t>HTS/LTS current densities = 373/488 A/mm</a:t>
            </a:r>
            <a:r>
              <a:rPr lang="en-US" baseline="30000" dirty="0"/>
              <a:t>2</a:t>
            </a:r>
            <a:r>
              <a:rPr lang="en-US" dirty="0"/>
              <a:t> .  Material properties for all conductors are that of NB</a:t>
            </a:r>
            <a:r>
              <a:rPr lang="en-US" baseline="-25000" dirty="0"/>
              <a:t>3</a:t>
            </a:r>
            <a:r>
              <a:rPr lang="en-US" dirty="0"/>
              <a:t>Sn.  Isotropic E = 20 </a:t>
            </a:r>
            <a:r>
              <a:rPr lang="en-US" dirty="0" err="1"/>
              <a:t>GPa</a:t>
            </a:r>
            <a:r>
              <a:rPr lang="en-US" dirty="0"/>
              <a:t>.  Cool-down effects not yet studied.</a:t>
            </a:r>
          </a:p>
          <a:p>
            <a:pPr lvl="1"/>
            <a:r>
              <a:rPr lang="en-US" dirty="0"/>
              <a:t>The SST collar is solid, and all contacts are line-to-line with no preloading.</a:t>
            </a:r>
          </a:p>
          <a:p>
            <a:pPr lvl="2"/>
            <a:r>
              <a:rPr lang="en-US" dirty="0"/>
              <a:t>Conductor-to-conductor contacts are bonded.  All other contacts are frictional (µ = 0.2).</a:t>
            </a:r>
          </a:p>
          <a:p>
            <a:pPr lvl="1"/>
            <a:r>
              <a:rPr lang="en-US" dirty="0"/>
              <a:t>All boundary conditions are frictionless.  The yoke is modeled as full-circle.</a:t>
            </a:r>
          </a:p>
          <a:p>
            <a:pPr lvl="2"/>
            <a:r>
              <a:rPr lang="en-US" dirty="0"/>
              <a:t>Actual collar design and assembly considerations are to be dealt with at a later date.</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B857B20D-B805-4567-82B0-0059DC4DFF5C}"/>
              </a:ext>
            </a:extLst>
          </p:cNvPr>
          <p:cNvSpPr>
            <a:spLocks noGrp="1"/>
          </p:cNvSpPr>
          <p:nvPr>
            <p:ph type="sldNum" sz="quarter" idx="12"/>
          </p:nvPr>
        </p:nvSpPr>
        <p:spPr/>
        <p:txBody>
          <a:bodyPr/>
          <a:lstStyle/>
          <a:p>
            <a:fld id="{9546A654-AEC7-4A42-8D9D-ED7114A0F4FF}" type="slidenum">
              <a:rPr lang="en-US" smtClean="0"/>
              <a:t>2</a:t>
            </a:fld>
            <a:endParaRPr lang="en-US"/>
          </a:p>
        </p:txBody>
      </p:sp>
    </p:spTree>
    <p:extLst>
      <p:ext uri="{BB962C8B-B14F-4D97-AF65-F5344CB8AC3E}">
        <p14:creationId xmlns:p14="http://schemas.microsoft.com/office/powerpoint/2010/main" val="345566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ppliance, screenshot&#10;&#10;Description automatically generated">
            <a:extLst>
              <a:ext uri="{FF2B5EF4-FFF2-40B4-BE49-F238E27FC236}">
                <a16:creationId xmlns:a16="http://schemas.microsoft.com/office/drawing/2014/main" id="{908CCD0E-B1FA-4DC5-878E-D3733A9E6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42" y="772854"/>
            <a:ext cx="6843493" cy="5865851"/>
          </a:xfrm>
          <a:prstGeom prst="rect">
            <a:avLst/>
          </a:prstGeom>
        </p:spPr>
      </p:pic>
      <p:sp>
        <p:nvSpPr>
          <p:cNvPr id="9" name="TextBox 8">
            <a:extLst>
              <a:ext uri="{FF2B5EF4-FFF2-40B4-BE49-F238E27FC236}">
                <a16:creationId xmlns:a16="http://schemas.microsoft.com/office/drawing/2014/main" id="{F682F917-8E63-4BF2-AEC3-8A3BCF3513EC}"/>
              </a:ext>
            </a:extLst>
          </p:cNvPr>
          <p:cNvSpPr txBox="1"/>
          <p:nvPr/>
        </p:nvSpPr>
        <p:spPr>
          <a:xfrm>
            <a:off x="2095500" y="251460"/>
            <a:ext cx="2901179" cy="369332"/>
          </a:xfrm>
          <a:prstGeom prst="rect">
            <a:avLst/>
          </a:prstGeom>
          <a:noFill/>
        </p:spPr>
        <p:txBody>
          <a:bodyPr wrap="none" rtlCol="0">
            <a:spAutoFit/>
          </a:bodyPr>
          <a:lstStyle/>
          <a:p>
            <a:r>
              <a:rPr lang="en-US" dirty="0"/>
              <a:t>3D Creo Model from DXF File</a:t>
            </a:r>
          </a:p>
        </p:txBody>
      </p:sp>
      <p:sp>
        <p:nvSpPr>
          <p:cNvPr id="7" name="TextBox 6">
            <a:extLst>
              <a:ext uri="{FF2B5EF4-FFF2-40B4-BE49-F238E27FC236}">
                <a16:creationId xmlns:a16="http://schemas.microsoft.com/office/drawing/2014/main" id="{60D5686E-0E84-48B0-A1DD-88026232C9E7}"/>
              </a:ext>
            </a:extLst>
          </p:cNvPr>
          <p:cNvSpPr txBox="1"/>
          <p:nvPr/>
        </p:nvSpPr>
        <p:spPr>
          <a:xfrm>
            <a:off x="8853024" y="219540"/>
            <a:ext cx="1681935" cy="369332"/>
          </a:xfrm>
          <a:prstGeom prst="rect">
            <a:avLst/>
          </a:prstGeom>
          <a:noFill/>
        </p:spPr>
        <p:txBody>
          <a:bodyPr wrap="none" rtlCol="0">
            <a:spAutoFit/>
          </a:bodyPr>
          <a:lstStyle/>
          <a:p>
            <a:r>
              <a:rPr lang="en-US" dirty="0"/>
              <a:t>Structural Mesh</a:t>
            </a:r>
          </a:p>
        </p:txBody>
      </p:sp>
      <p:sp>
        <p:nvSpPr>
          <p:cNvPr id="8" name="Slide Number Placeholder 7">
            <a:extLst>
              <a:ext uri="{FF2B5EF4-FFF2-40B4-BE49-F238E27FC236}">
                <a16:creationId xmlns:a16="http://schemas.microsoft.com/office/drawing/2014/main" id="{43021394-AB8A-406F-91D8-6DF752781413}"/>
              </a:ext>
            </a:extLst>
          </p:cNvPr>
          <p:cNvSpPr>
            <a:spLocks noGrp="1"/>
          </p:cNvSpPr>
          <p:nvPr>
            <p:ph type="sldNum" sz="quarter" idx="12"/>
          </p:nvPr>
        </p:nvSpPr>
        <p:spPr/>
        <p:txBody>
          <a:bodyPr/>
          <a:lstStyle/>
          <a:p>
            <a:fld id="{9546A654-AEC7-4A42-8D9D-ED7114A0F4FF}" type="slidenum">
              <a:rPr lang="en-US" smtClean="0"/>
              <a:t>3</a:t>
            </a:fld>
            <a:endParaRPr lang="en-US"/>
          </a:p>
        </p:txBody>
      </p:sp>
      <p:pic>
        <p:nvPicPr>
          <p:cNvPr id="10" name="Picture 9" descr="A picture containing diagram&#10;&#10;Description automatically generated">
            <a:extLst>
              <a:ext uri="{FF2B5EF4-FFF2-40B4-BE49-F238E27FC236}">
                <a16:creationId xmlns:a16="http://schemas.microsoft.com/office/drawing/2014/main" id="{E0DA9FE6-8FAB-4933-9555-29A09C630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792" y="676095"/>
            <a:ext cx="4054401" cy="5505809"/>
          </a:xfrm>
          <a:prstGeom prst="rect">
            <a:avLst/>
          </a:prstGeom>
        </p:spPr>
      </p:pic>
      <p:sp>
        <p:nvSpPr>
          <p:cNvPr id="11" name="TextBox 10">
            <a:extLst>
              <a:ext uri="{FF2B5EF4-FFF2-40B4-BE49-F238E27FC236}">
                <a16:creationId xmlns:a16="http://schemas.microsoft.com/office/drawing/2014/main" id="{DA250577-111E-4C4B-913E-994C38C0B153}"/>
              </a:ext>
            </a:extLst>
          </p:cNvPr>
          <p:cNvSpPr txBox="1"/>
          <p:nvPr/>
        </p:nvSpPr>
        <p:spPr>
          <a:xfrm>
            <a:off x="1512504" y="1113748"/>
            <a:ext cx="1894792" cy="646331"/>
          </a:xfrm>
          <a:prstGeom prst="rect">
            <a:avLst/>
          </a:prstGeom>
          <a:solidFill>
            <a:schemeClr val="bg1"/>
          </a:solidFill>
        </p:spPr>
        <p:txBody>
          <a:bodyPr wrap="square">
            <a:spAutoFit/>
          </a:bodyPr>
          <a:lstStyle/>
          <a:p>
            <a:r>
              <a:rPr lang="en-US" dirty="0"/>
              <a:t>First revision for 50 mm aperture</a:t>
            </a:r>
          </a:p>
        </p:txBody>
      </p:sp>
      <p:sp>
        <p:nvSpPr>
          <p:cNvPr id="12" name="TextBox 11">
            <a:extLst>
              <a:ext uri="{FF2B5EF4-FFF2-40B4-BE49-F238E27FC236}">
                <a16:creationId xmlns:a16="http://schemas.microsoft.com/office/drawing/2014/main" id="{79BB5B34-49ED-4F18-8FA2-D1A1B5DF662A}"/>
              </a:ext>
            </a:extLst>
          </p:cNvPr>
          <p:cNvSpPr txBox="1"/>
          <p:nvPr/>
        </p:nvSpPr>
        <p:spPr>
          <a:xfrm>
            <a:off x="4755274" y="1113748"/>
            <a:ext cx="1717834" cy="369332"/>
          </a:xfrm>
          <a:prstGeom prst="rect">
            <a:avLst/>
          </a:prstGeom>
          <a:solidFill>
            <a:schemeClr val="bg1"/>
          </a:solidFill>
        </p:spPr>
        <p:txBody>
          <a:bodyPr wrap="square">
            <a:spAutoFit/>
          </a:bodyPr>
          <a:lstStyle/>
          <a:p>
            <a:r>
              <a:rPr lang="en-US" dirty="0"/>
              <a:t>Original DXF file</a:t>
            </a:r>
          </a:p>
        </p:txBody>
      </p:sp>
    </p:spTree>
    <p:extLst>
      <p:ext uri="{BB962C8B-B14F-4D97-AF65-F5344CB8AC3E}">
        <p14:creationId xmlns:p14="http://schemas.microsoft.com/office/powerpoint/2010/main" val="330730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2301349" y="100761"/>
            <a:ext cx="3337709" cy="646331"/>
          </a:xfrm>
          <a:prstGeom prst="rect">
            <a:avLst/>
          </a:prstGeom>
          <a:noFill/>
        </p:spPr>
        <p:txBody>
          <a:bodyPr wrap="none" rtlCol="0">
            <a:spAutoFit/>
          </a:bodyPr>
          <a:lstStyle/>
          <a:p>
            <a:pPr algn="ctr"/>
            <a:r>
              <a:rPr lang="en-US" dirty="0"/>
              <a:t>Flux Density Vectors (views 1 &amp; 2)</a:t>
            </a:r>
          </a:p>
          <a:p>
            <a:pPr algn="ctr"/>
            <a:r>
              <a:rPr lang="en-US" dirty="0"/>
              <a:t>21.9 T Peak Field</a:t>
            </a:r>
          </a:p>
        </p:txBody>
      </p:sp>
      <p:sp>
        <p:nvSpPr>
          <p:cNvPr id="9" name="TextBox 8">
            <a:extLst>
              <a:ext uri="{FF2B5EF4-FFF2-40B4-BE49-F238E27FC236}">
                <a16:creationId xmlns:a16="http://schemas.microsoft.com/office/drawing/2014/main" id="{F682F917-8E63-4BF2-AEC3-8A3BCF3513EC}"/>
              </a:ext>
            </a:extLst>
          </p:cNvPr>
          <p:cNvSpPr txBox="1"/>
          <p:nvPr/>
        </p:nvSpPr>
        <p:spPr>
          <a:xfrm>
            <a:off x="7800615" y="100761"/>
            <a:ext cx="2870081" cy="646331"/>
          </a:xfrm>
          <a:prstGeom prst="rect">
            <a:avLst/>
          </a:prstGeom>
          <a:noFill/>
        </p:spPr>
        <p:txBody>
          <a:bodyPr wrap="none" rtlCol="0">
            <a:spAutoFit/>
          </a:bodyPr>
          <a:lstStyle/>
          <a:p>
            <a:pPr algn="ctr"/>
            <a:r>
              <a:rPr lang="en-US" dirty="0"/>
              <a:t>Flux Density Vectors (view 3)</a:t>
            </a:r>
          </a:p>
          <a:p>
            <a:pPr algn="ctr"/>
            <a:r>
              <a:rPr lang="en-US" dirty="0"/>
              <a:t>20.5 T Peak Field</a:t>
            </a:r>
          </a:p>
        </p:txBody>
      </p:sp>
      <p:sp>
        <p:nvSpPr>
          <p:cNvPr id="12" name="Slide Number Placeholder 11">
            <a:extLst>
              <a:ext uri="{FF2B5EF4-FFF2-40B4-BE49-F238E27FC236}">
                <a16:creationId xmlns:a16="http://schemas.microsoft.com/office/drawing/2014/main" id="{8C25DD75-5881-4728-89DF-C216F70379A6}"/>
              </a:ext>
            </a:extLst>
          </p:cNvPr>
          <p:cNvSpPr>
            <a:spLocks noGrp="1"/>
          </p:cNvSpPr>
          <p:nvPr>
            <p:ph type="sldNum" sz="quarter" idx="12"/>
          </p:nvPr>
        </p:nvSpPr>
        <p:spPr/>
        <p:txBody>
          <a:bodyPr/>
          <a:lstStyle/>
          <a:p>
            <a:fld id="{9546A654-AEC7-4A42-8D9D-ED7114A0F4FF}" type="slidenum">
              <a:rPr lang="en-US" smtClean="0"/>
              <a:t>4</a:t>
            </a:fld>
            <a:endParaRPr lang="en-US"/>
          </a:p>
        </p:txBody>
      </p:sp>
      <p:pic>
        <p:nvPicPr>
          <p:cNvPr id="5" name="Content Placeholder 4" descr="A picture containing chart&#10;&#10;Description automatically generated">
            <a:extLst>
              <a:ext uri="{FF2B5EF4-FFF2-40B4-BE49-F238E27FC236}">
                <a16:creationId xmlns:a16="http://schemas.microsoft.com/office/drawing/2014/main" id="{0BE20FC6-59B2-4864-A752-2115EA2FB6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49250"/>
            <a:ext cx="5137338" cy="5684822"/>
          </a:xfrm>
        </p:spPr>
      </p:pic>
      <p:pic>
        <p:nvPicPr>
          <p:cNvPr id="3" name="Picture 2" descr="A screenshot of a computer&#10;&#10;Description automatically generated with low confidence">
            <a:extLst>
              <a:ext uri="{FF2B5EF4-FFF2-40B4-BE49-F238E27FC236}">
                <a16:creationId xmlns:a16="http://schemas.microsoft.com/office/drawing/2014/main" id="{44BD63FE-155D-4D91-9BCC-6C64233D5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808" y="749249"/>
            <a:ext cx="4448992" cy="5684823"/>
          </a:xfrm>
          <a:prstGeom prst="rect">
            <a:avLst/>
          </a:prstGeom>
        </p:spPr>
      </p:pic>
    </p:spTree>
    <p:extLst>
      <p:ext uri="{BB962C8B-B14F-4D97-AF65-F5344CB8AC3E}">
        <p14:creationId xmlns:p14="http://schemas.microsoft.com/office/powerpoint/2010/main" val="92089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1096234" y="380480"/>
            <a:ext cx="2168351" cy="369332"/>
          </a:xfrm>
          <a:prstGeom prst="rect">
            <a:avLst/>
          </a:prstGeom>
          <a:noFill/>
        </p:spPr>
        <p:txBody>
          <a:bodyPr wrap="none" rtlCol="0">
            <a:spAutoFit/>
          </a:bodyPr>
          <a:lstStyle/>
          <a:p>
            <a:r>
              <a:rPr lang="en-US" dirty="0"/>
              <a:t>Horizontal Deflection</a:t>
            </a:r>
          </a:p>
        </p:txBody>
      </p:sp>
      <p:sp>
        <p:nvSpPr>
          <p:cNvPr id="9" name="TextBox 8">
            <a:extLst>
              <a:ext uri="{FF2B5EF4-FFF2-40B4-BE49-F238E27FC236}">
                <a16:creationId xmlns:a16="http://schemas.microsoft.com/office/drawing/2014/main" id="{F682F917-8E63-4BF2-AEC3-8A3BCF3513EC}"/>
              </a:ext>
            </a:extLst>
          </p:cNvPr>
          <p:cNvSpPr txBox="1"/>
          <p:nvPr/>
        </p:nvSpPr>
        <p:spPr>
          <a:xfrm>
            <a:off x="4168335" y="409530"/>
            <a:ext cx="3865930" cy="369332"/>
          </a:xfrm>
          <a:prstGeom prst="rect">
            <a:avLst/>
          </a:prstGeom>
          <a:noFill/>
        </p:spPr>
        <p:txBody>
          <a:bodyPr wrap="none" rtlCol="0">
            <a:spAutoFit/>
          </a:bodyPr>
          <a:lstStyle/>
          <a:p>
            <a:r>
              <a:rPr lang="en-US" dirty="0"/>
              <a:t>Horizontal Deflection with Mid Support</a:t>
            </a:r>
          </a:p>
        </p:txBody>
      </p:sp>
      <p:sp>
        <p:nvSpPr>
          <p:cNvPr id="2" name="Slide Number Placeholder 1">
            <a:extLst>
              <a:ext uri="{FF2B5EF4-FFF2-40B4-BE49-F238E27FC236}">
                <a16:creationId xmlns:a16="http://schemas.microsoft.com/office/drawing/2014/main" id="{E9C3C192-B181-4A0E-B59A-1A622CEBF598}"/>
              </a:ext>
            </a:extLst>
          </p:cNvPr>
          <p:cNvSpPr>
            <a:spLocks noGrp="1"/>
          </p:cNvSpPr>
          <p:nvPr>
            <p:ph type="sldNum" sz="quarter" idx="12"/>
          </p:nvPr>
        </p:nvSpPr>
        <p:spPr/>
        <p:txBody>
          <a:bodyPr/>
          <a:lstStyle/>
          <a:p>
            <a:fld id="{9546A654-AEC7-4A42-8D9D-ED7114A0F4FF}" type="slidenum">
              <a:rPr lang="en-US" smtClean="0"/>
              <a:t>5</a:t>
            </a:fld>
            <a:endParaRPr lang="en-US"/>
          </a:p>
        </p:txBody>
      </p:sp>
      <p:pic>
        <p:nvPicPr>
          <p:cNvPr id="6" name="Content Placeholder 5" descr="Chart&#10;&#10;Description automatically generated">
            <a:extLst>
              <a:ext uri="{FF2B5EF4-FFF2-40B4-BE49-F238E27FC236}">
                <a16:creationId xmlns:a16="http://schemas.microsoft.com/office/drawing/2014/main" id="{6A5D8D7C-2C8E-41EF-A736-816A05F1C3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99" y="1088902"/>
            <a:ext cx="3931132" cy="4487305"/>
          </a:xfrm>
        </p:spPr>
      </p:pic>
      <p:sp>
        <p:nvSpPr>
          <p:cNvPr id="10" name="TextBox 9">
            <a:extLst>
              <a:ext uri="{FF2B5EF4-FFF2-40B4-BE49-F238E27FC236}">
                <a16:creationId xmlns:a16="http://schemas.microsoft.com/office/drawing/2014/main" id="{D85A7B1F-1BC4-421F-BA18-4A9880B43D67}"/>
              </a:ext>
            </a:extLst>
          </p:cNvPr>
          <p:cNvSpPr txBox="1"/>
          <p:nvPr/>
        </p:nvSpPr>
        <p:spPr>
          <a:xfrm>
            <a:off x="8755967" y="271030"/>
            <a:ext cx="2777719" cy="646331"/>
          </a:xfrm>
          <a:prstGeom prst="rect">
            <a:avLst/>
          </a:prstGeom>
          <a:noFill/>
        </p:spPr>
        <p:txBody>
          <a:bodyPr wrap="square">
            <a:spAutoFit/>
          </a:bodyPr>
          <a:lstStyle/>
          <a:p>
            <a:r>
              <a:rPr lang="en-US" dirty="0"/>
              <a:t>Horizontal Deflection with</a:t>
            </a:r>
          </a:p>
          <a:p>
            <a:r>
              <a:rPr lang="en-US" dirty="0"/>
              <a:t>Offset Support (incl. HTS)</a:t>
            </a:r>
          </a:p>
        </p:txBody>
      </p:sp>
      <p:pic>
        <p:nvPicPr>
          <p:cNvPr id="5" name="Picture 4" descr="Chart&#10;&#10;Description automatically generated">
            <a:extLst>
              <a:ext uri="{FF2B5EF4-FFF2-40B4-BE49-F238E27FC236}">
                <a16:creationId xmlns:a16="http://schemas.microsoft.com/office/drawing/2014/main" id="{39594F8A-DC5F-42D7-906F-7EEBE4B2B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736" y="1084912"/>
            <a:ext cx="3755786" cy="4491295"/>
          </a:xfrm>
          <a:prstGeom prst="rect">
            <a:avLst/>
          </a:prstGeom>
        </p:spPr>
      </p:pic>
      <p:pic>
        <p:nvPicPr>
          <p:cNvPr id="4" name="Picture 3" descr="Chart&#10;&#10;Description automatically generated">
            <a:extLst>
              <a:ext uri="{FF2B5EF4-FFF2-40B4-BE49-F238E27FC236}">
                <a16:creationId xmlns:a16="http://schemas.microsoft.com/office/drawing/2014/main" id="{B453582D-0382-46CC-9E65-5853374E9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265" y="1084912"/>
            <a:ext cx="4043736" cy="4491295"/>
          </a:xfrm>
          <a:prstGeom prst="rect">
            <a:avLst/>
          </a:prstGeom>
        </p:spPr>
      </p:pic>
      <p:sp>
        <p:nvSpPr>
          <p:cNvPr id="11" name="TextBox 10">
            <a:extLst>
              <a:ext uri="{FF2B5EF4-FFF2-40B4-BE49-F238E27FC236}">
                <a16:creationId xmlns:a16="http://schemas.microsoft.com/office/drawing/2014/main" id="{0D03927A-0F4E-4E1A-9A67-39E15E1B58BE}"/>
              </a:ext>
            </a:extLst>
          </p:cNvPr>
          <p:cNvSpPr txBox="1"/>
          <p:nvPr/>
        </p:nvSpPr>
        <p:spPr>
          <a:xfrm>
            <a:off x="277676" y="5915297"/>
            <a:ext cx="11764887" cy="369332"/>
          </a:xfrm>
          <a:prstGeom prst="rect">
            <a:avLst/>
          </a:prstGeom>
          <a:noFill/>
        </p:spPr>
        <p:txBody>
          <a:bodyPr wrap="none" rtlCol="0">
            <a:spAutoFit/>
          </a:bodyPr>
          <a:lstStyle/>
          <a:p>
            <a:r>
              <a:rPr lang="en-US" dirty="0"/>
              <a:t>Horizontal Deflection reduced from .027 to .019 inch (.7 to .5 mm).  Lowering the current also contributed to this reduction.</a:t>
            </a:r>
          </a:p>
        </p:txBody>
      </p:sp>
    </p:spTree>
    <p:extLst>
      <p:ext uri="{BB962C8B-B14F-4D97-AF65-F5344CB8AC3E}">
        <p14:creationId xmlns:p14="http://schemas.microsoft.com/office/powerpoint/2010/main" val="407324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759216" y="320797"/>
            <a:ext cx="2508828" cy="369332"/>
          </a:xfrm>
          <a:prstGeom prst="rect">
            <a:avLst/>
          </a:prstGeom>
          <a:noFill/>
        </p:spPr>
        <p:txBody>
          <a:bodyPr wrap="none" rtlCol="0">
            <a:spAutoFit/>
          </a:bodyPr>
          <a:lstStyle/>
          <a:p>
            <a:r>
              <a:rPr lang="en-US" dirty="0"/>
              <a:t>Horizontal Normal Stress</a:t>
            </a:r>
          </a:p>
        </p:txBody>
      </p:sp>
      <p:sp>
        <p:nvSpPr>
          <p:cNvPr id="9" name="TextBox 8">
            <a:extLst>
              <a:ext uri="{FF2B5EF4-FFF2-40B4-BE49-F238E27FC236}">
                <a16:creationId xmlns:a16="http://schemas.microsoft.com/office/drawing/2014/main" id="{F682F917-8E63-4BF2-AEC3-8A3BCF3513EC}"/>
              </a:ext>
            </a:extLst>
          </p:cNvPr>
          <p:cNvSpPr txBox="1"/>
          <p:nvPr/>
        </p:nvSpPr>
        <p:spPr>
          <a:xfrm>
            <a:off x="4110469" y="320797"/>
            <a:ext cx="4206408" cy="369332"/>
          </a:xfrm>
          <a:prstGeom prst="rect">
            <a:avLst/>
          </a:prstGeom>
          <a:noFill/>
        </p:spPr>
        <p:txBody>
          <a:bodyPr wrap="none" rtlCol="0">
            <a:spAutoFit/>
          </a:bodyPr>
          <a:lstStyle/>
          <a:p>
            <a:r>
              <a:rPr lang="en-US" dirty="0"/>
              <a:t>Horizontal Normal Stress with Mid Support</a:t>
            </a:r>
          </a:p>
        </p:txBody>
      </p:sp>
      <p:sp>
        <p:nvSpPr>
          <p:cNvPr id="2" name="Slide Number Placeholder 1">
            <a:extLst>
              <a:ext uri="{FF2B5EF4-FFF2-40B4-BE49-F238E27FC236}">
                <a16:creationId xmlns:a16="http://schemas.microsoft.com/office/drawing/2014/main" id="{5F5F74DF-577B-428A-B332-CD57E4D4D908}"/>
              </a:ext>
            </a:extLst>
          </p:cNvPr>
          <p:cNvSpPr>
            <a:spLocks noGrp="1"/>
          </p:cNvSpPr>
          <p:nvPr>
            <p:ph type="sldNum" sz="quarter" idx="12"/>
          </p:nvPr>
        </p:nvSpPr>
        <p:spPr/>
        <p:txBody>
          <a:bodyPr/>
          <a:lstStyle/>
          <a:p>
            <a:fld id="{9546A654-AEC7-4A42-8D9D-ED7114A0F4FF}" type="slidenum">
              <a:rPr lang="en-US" smtClean="0"/>
              <a:t>6</a:t>
            </a:fld>
            <a:endParaRPr lang="en-US"/>
          </a:p>
        </p:txBody>
      </p:sp>
      <p:pic>
        <p:nvPicPr>
          <p:cNvPr id="5" name="Picture 4" descr="Chart, bar chart&#10;&#10;Description automatically generated">
            <a:extLst>
              <a:ext uri="{FF2B5EF4-FFF2-40B4-BE49-F238E27FC236}">
                <a16:creationId xmlns:a16="http://schemas.microsoft.com/office/drawing/2014/main" id="{F4112EC5-B69D-415E-90B5-C22E7817D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3" y="991970"/>
            <a:ext cx="4032236" cy="4611993"/>
          </a:xfrm>
          <a:prstGeom prst="rect">
            <a:avLst/>
          </a:prstGeom>
        </p:spPr>
      </p:pic>
      <p:pic>
        <p:nvPicPr>
          <p:cNvPr id="4" name="Picture 3" descr="Chart&#10;&#10;Description automatically generated with low confidence">
            <a:extLst>
              <a:ext uri="{FF2B5EF4-FFF2-40B4-BE49-F238E27FC236}">
                <a16:creationId xmlns:a16="http://schemas.microsoft.com/office/drawing/2014/main" id="{C2DD2C8C-99B0-40DB-B5C4-89724E79D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357" y="991970"/>
            <a:ext cx="3702361" cy="4611993"/>
          </a:xfrm>
          <a:prstGeom prst="rect">
            <a:avLst/>
          </a:prstGeom>
        </p:spPr>
      </p:pic>
      <p:sp>
        <p:nvSpPr>
          <p:cNvPr id="11" name="TextBox 10">
            <a:extLst>
              <a:ext uri="{FF2B5EF4-FFF2-40B4-BE49-F238E27FC236}">
                <a16:creationId xmlns:a16="http://schemas.microsoft.com/office/drawing/2014/main" id="{F5564F8E-B583-45AE-A314-ACF52DCCA845}"/>
              </a:ext>
            </a:extLst>
          </p:cNvPr>
          <p:cNvSpPr txBox="1"/>
          <p:nvPr/>
        </p:nvSpPr>
        <p:spPr>
          <a:xfrm>
            <a:off x="8610600" y="182297"/>
            <a:ext cx="3097136" cy="646331"/>
          </a:xfrm>
          <a:prstGeom prst="rect">
            <a:avLst/>
          </a:prstGeom>
          <a:noFill/>
        </p:spPr>
        <p:txBody>
          <a:bodyPr wrap="square">
            <a:spAutoFit/>
          </a:bodyPr>
          <a:lstStyle/>
          <a:p>
            <a:r>
              <a:rPr lang="en-US" dirty="0"/>
              <a:t>Horizontal Normal Stress with</a:t>
            </a:r>
          </a:p>
          <a:p>
            <a:r>
              <a:rPr lang="en-US" dirty="0"/>
              <a:t>Offset Support (incl. HTS)</a:t>
            </a:r>
          </a:p>
        </p:txBody>
      </p:sp>
      <p:pic>
        <p:nvPicPr>
          <p:cNvPr id="6" name="Picture 5" descr="Chart&#10;&#10;Description automatically generated">
            <a:extLst>
              <a:ext uri="{FF2B5EF4-FFF2-40B4-BE49-F238E27FC236}">
                <a16:creationId xmlns:a16="http://schemas.microsoft.com/office/drawing/2014/main" id="{80D6ED67-DBC8-433B-AE18-1B6F02692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8607" y="991970"/>
            <a:ext cx="3832725" cy="4611993"/>
          </a:xfrm>
          <a:prstGeom prst="rect">
            <a:avLst/>
          </a:prstGeom>
        </p:spPr>
      </p:pic>
      <p:sp>
        <p:nvSpPr>
          <p:cNvPr id="10" name="TextBox 9">
            <a:extLst>
              <a:ext uri="{FF2B5EF4-FFF2-40B4-BE49-F238E27FC236}">
                <a16:creationId xmlns:a16="http://schemas.microsoft.com/office/drawing/2014/main" id="{3E1C1C23-56DC-46C0-A6CE-2FAE03B71829}"/>
              </a:ext>
            </a:extLst>
          </p:cNvPr>
          <p:cNvSpPr txBox="1"/>
          <p:nvPr/>
        </p:nvSpPr>
        <p:spPr>
          <a:xfrm>
            <a:off x="506123" y="5866030"/>
            <a:ext cx="11205696" cy="369332"/>
          </a:xfrm>
          <a:prstGeom prst="rect">
            <a:avLst/>
          </a:prstGeom>
          <a:noFill/>
        </p:spPr>
        <p:txBody>
          <a:bodyPr wrap="none" rtlCol="0">
            <a:spAutoFit/>
          </a:bodyPr>
          <a:lstStyle/>
          <a:p>
            <a:r>
              <a:rPr lang="en-US" dirty="0"/>
              <a:t>Peak horizontal normal stress reduced from -226 to -149 MPa.  Note:  Safe stress limits for HTS/LTS are -120/-180 MPa.</a:t>
            </a:r>
          </a:p>
        </p:txBody>
      </p:sp>
      <p:sp>
        <p:nvSpPr>
          <p:cNvPr id="3" name="Oval 2">
            <a:extLst>
              <a:ext uri="{FF2B5EF4-FFF2-40B4-BE49-F238E27FC236}">
                <a16:creationId xmlns:a16="http://schemas.microsoft.com/office/drawing/2014/main" id="{D9B11867-3283-429F-9983-9EC042C60D61}"/>
              </a:ext>
            </a:extLst>
          </p:cNvPr>
          <p:cNvSpPr/>
          <p:nvPr/>
        </p:nvSpPr>
        <p:spPr>
          <a:xfrm>
            <a:off x="5778954" y="3106511"/>
            <a:ext cx="634092" cy="644978"/>
          </a:xfrm>
          <a:prstGeom prst="ellipse">
            <a:avLst/>
          </a:prstGeom>
          <a:no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65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3913993" y="401928"/>
            <a:ext cx="4195059" cy="369332"/>
          </a:xfrm>
          <a:prstGeom prst="rect">
            <a:avLst/>
          </a:prstGeom>
          <a:noFill/>
        </p:spPr>
        <p:txBody>
          <a:bodyPr wrap="none" rtlCol="0">
            <a:spAutoFit/>
          </a:bodyPr>
          <a:lstStyle/>
          <a:p>
            <a:r>
              <a:rPr lang="en-US" dirty="0"/>
              <a:t>Horizontal Normal Strain with Mid Support</a:t>
            </a:r>
          </a:p>
        </p:txBody>
      </p:sp>
      <p:sp>
        <p:nvSpPr>
          <p:cNvPr id="9" name="TextBox 8">
            <a:extLst>
              <a:ext uri="{FF2B5EF4-FFF2-40B4-BE49-F238E27FC236}">
                <a16:creationId xmlns:a16="http://schemas.microsoft.com/office/drawing/2014/main" id="{F682F917-8E63-4BF2-AEC3-8A3BCF3513EC}"/>
              </a:ext>
            </a:extLst>
          </p:cNvPr>
          <p:cNvSpPr txBox="1"/>
          <p:nvPr/>
        </p:nvSpPr>
        <p:spPr>
          <a:xfrm>
            <a:off x="755307" y="401929"/>
            <a:ext cx="2497479" cy="369332"/>
          </a:xfrm>
          <a:prstGeom prst="rect">
            <a:avLst/>
          </a:prstGeom>
          <a:noFill/>
        </p:spPr>
        <p:txBody>
          <a:bodyPr wrap="none" rtlCol="0">
            <a:spAutoFit/>
          </a:bodyPr>
          <a:lstStyle/>
          <a:p>
            <a:r>
              <a:rPr lang="en-US" dirty="0"/>
              <a:t>Horizontal Normal Strain</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7</a:t>
            </a:fld>
            <a:endParaRPr lang="en-US"/>
          </a:p>
        </p:txBody>
      </p:sp>
      <p:pic>
        <p:nvPicPr>
          <p:cNvPr id="4" name="Picture 3" descr="Chart, bar chart&#10;&#10;Description automatically generated">
            <a:extLst>
              <a:ext uri="{FF2B5EF4-FFF2-40B4-BE49-F238E27FC236}">
                <a16:creationId xmlns:a16="http://schemas.microsoft.com/office/drawing/2014/main" id="{CC3E92BA-D1D5-4C06-BB8B-BDA62ED73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1" y="1074943"/>
            <a:ext cx="3796196" cy="4896868"/>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A3294178-0F20-4270-91B2-7F5B58ED0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898" y="1074943"/>
            <a:ext cx="3948531" cy="4896868"/>
          </a:xfrm>
          <a:prstGeom prst="rect">
            <a:avLst/>
          </a:prstGeom>
        </p:spPr>
      </p:pic>
      <p:sp>
        <p:nvSpPr>
          <p:cNvPr id="12" name="TextBox 11">
            <a:extLst>
              <a:ext uri="{FF2B5EF4-FFF2-40B4-BE49-F238E27FC236}">
                <a16:creationId xmlns:a16="http://schemas.microsoft.com/office/drawing/2014/main" id="{35AD5C09-8220-49AF-B9D4-7D4D674B642F}"/>
              </a:ext>
            </a:extLst>
          </p:cNvPr>
          <p:cNvSpPr txBox="1"/>
          <p:nvPr/>
        </p:nvSpPr>
        <p:spPr>
          <a:xfrm>
            <a:off x="8610600" y="263429"/>
            <a:ext cx="2961580" cy="923330"/>
          </a:xfrm>
          <a:prstGeom prst="rect">
            <a:avLst/>
          </a:prstGeom>
          <a:noFill/>
        </p:spPr>
        <p:txBody>
          <a:bodyPr wrap="square">
            <a:spAutoFit/>
          </a:bodyPr>
          <a:lstStyle/>
          <a:p>
            <a:r>
              <a:rPr lang="en-US" dirty="0"/>
              <a:t>Horizontal Normal Strain with</a:t>
            </a:r>
          </a:p>
          <a:p>
            <a:r>
              <a:rPr lang="en-US" dirty="0"/>
              <a:t>Offset Support (incl. HTS)</a:t>
            </a:r>
          </a:p>
          <a:p>
            <a:endParaRPr lang="en-US" dirty="0"/>
          </a:p>
        </p:txBody>
      </p:sp>
      <p:pic>
        <p:nvPicPr>
          <p:cNvPr id="5" name="Picture 4" descr="Chart&#10;&#10;Description automatically generated">
            <a:extLst>
              <a:ext uri="{FF2B5EF4-FFF2-40B4-BE49-F238E27FC236}">
                <a16:creationId xmlns:a16="http://schemas.microsoft.com/office/drawing/2014/main" id="{2BBD5E83-468C-4579-852B-181770FC0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896" y="1074943"/>
            <a:ext cx="4058363" cy="4896868"/>
          </a:xfrm>
          <a:prstGeom prst="rect">
            <a:avLst/>
          </a:prstGeom>
        </p:spPr>
      </p:pic>
      <p:sp>
        <p:nvSpPr>
          <p:cNvPr id="3" name="TextBox 2">
            <a:extLst>
              <a:ext uri="{FF2B5EF4-FFF2-40B4-BE49-F238E27FC236}">
                <a16:creationId xmlns:a16="http://schemas.microsoft.com/office/drawing/2014/main" id="{AFBA50A8-1548-46B0-8B02-15C9AB1E5307}"/>
              </a:ext>
            </a:extLst>
          </p:cNvPr>
          <p:cNvSpPr txBox="1"/>
          <p:nvPr/>
        </p:nvSpPr>
        <p:spPr>
          <a:xfrm>
            <a:off x="3357109" y="6169580"/>
            <a:ext cx="5308826" cy="369332"/>
          </a:xfrm>
          <a:prstGeom prst="rect">
            <a:avLst/>
          </a:prstGeom>
          <a:noFill/>
        </p:spPr>
        <p:txBody>
          <a:bodyPr wrap="none" rtlCol="0">
            <a:spAutoFit/>
          </a:bodyPr>
          <a:lstStyle/>
          <a:p>
            <a:r>
              <a:rPr lang="en-US" dirty="0"/>
              <a:t>Horizontal normal strain reduced from -1.0% to -0.66%</a:t>
            </a:r>
          </a:p>
        </p:txBody>
      </p:sp>
    </p:spTree>
    <p:extLst>
      <p:ext uri="{BB962C8B-B14F-4D97-AF65-F5344CB8AC3E}">
        <p14:creationId xmlns:p14="http://schemas.microsoft.com/office/powerpoint/2010/main" val="69150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4258845" y="220133"/>
            <a:ext cx="3946530" cy="369332"/>
          </a:xfrm>
          <a:prstGeom prst="rect">
            <a:avLst/>
          </a:prstGeom>
          <a:noFill/>
        </p:spPr>
        <p:txBody>
          <a:bodyPr wrap="none" rtlCol="0">
            <a:spAutoFit/>
          </a:bodyPr>
          <a:lstStyle/>
          <a:p>
            <a:r>
              <a:rPr lang="en-US" dirty="0"/>
              <a:t>Vertical Normal Stress with Mid Support</a:t>
            </a:r>
          </a:p>
        </p:txBody>
      </p:sp>
      <p:sp>
        <p:nvSpPr>
          <p:cNvPr id="9" name="TextBox 8">
            <a:extLst>
              <a:ext uri="{FF2B5EF4-FFF2-40B4-BE49-F238E27FC236}">
                <a16:creationId xmlns:a16="http://schemas.microsoft.com/office/drawing/2014/main" id="{F682F917-8E63-4BF2-AEC3-8A3BCF3513EC}"/>
              </a:ext>
            </a:extLst>
          </p:cNvPr>
          <p:cNvSpPr txBox="1"/>
          <p:nvPr/>
        </p:nvSpPr>
        <p:spPr>
          <a:xfrm>
            <a:off x="1152467" y="220133"/>
            <a:ext cx="2248949" cy="369332"/>
          </a:xfrm>
          <a:prstGeom prst="rect">
            <a:avLst/>
          </a:prstGeom>
          <a:noFill/>
        </p:spPr>
        <p:txBody>
          <a:bodyPr wrap="none" rtlCol="0">
            <a:spAutoFit/>
          </a:bodyPr>
          <a:lstStyle/>
          <a:p>
            <a:r>
              <a:rPr lang="en-US" dirty="0"/>
              <a:t>Vertical Normal Stress</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8</a:t>
            </a:fld>
            <a:endParaRPr lang="en-US"/>
          </a:p>
        </p:txBody>
      </p:sp>
      <p:pic>
        <p:nvPicPr>
          <p:cNvPr id="5" name="Picture 4" descr="Chart, bar chart&#10;&#10;Description automatically generated">
            <a:extLst>
              <a:ext uri="{FF2B5EF4-FFF2-40B4-BE49-F238E27FC236}">
                <a16:creationId xmlns:a16="http://schemas.microsoft.com/office/drawing/2014/main" id="{C8840305-D098-498E-A78B-A67B024CE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418"/>
            <a:ext cx="4158519" cy="4749682"/>
          </a:xfrm>
          <a:prstGeom prst="rect">
            <a:avLst/>
          </a:prstGeom>
        </p:spPr>
      </p:pic>
      <p:sp>
        <p:nvSpPr>
          <p:cNvPr id="10" name="TextBox 9">
            <a:extLst>
              <a:ext uri="{FF2B5EF4-FFF2-40B4-BE49-F238E27FC236}">
                <a16:creationId xmlns:a16="http://schemas.microsoft.com/office/drawing/2014/main" id="{B9F7D33A-DADF-47B7-9A34-46043EEE7716}"/>
              </a:ext>
            </a:extLst>
          </p:cNvPr>
          <p:cNvSpPr txBox="1"/>
          <p:nvPr/>
        </p:nvSpPr>
        <p:spPr>
          <a:xfrm>
            <a:off x="8869588" y="114110"/>
            <a:ext cx="2982233" cy="646331"/>
          </a:xfrm>
          <a:prstGeom prst="rect">
            <a:avLst/>
          </a:prstGeom>
          <a:noFill/>
        </p:spPr>
        <p:txBody>
          <a:bodyPr wrap="square">
            <a:spAutoFit/>
          </a:bodyPr>
          <a:lstStyle/>
          <a:p>
            <a:r>
              <a:rPr lang="en-US" dirty="0"/>
              <a:t>Vertical Normal Stress with</a:t>
            </a:r>
          </a:p>
          <a:p>
            <a:r>
              <a:rPr lang="en-US" dirty="0"/>
              <a:t>Offset Support (incl. HTS)</a:t>
            </a:r>
          </a:p>
        </p:txBody>
      </p:sp>
      <p:pic>
        <p:nvPicPr>
          <p:cNvPr id="6" name="Picture 5" descr="Chart&#10;&#10;Description automatically generated">
            <a:extLst>
              <a:ext uri="{FF2B5EF4-FFF2-40B4-BE49-F238E27FC236}">
                <a16:creationId xmlns:a16="http://schemas.microsoft.com/office/drawing/2014/main" id="{7540BC48-38F2-4809-9F7A-928CB53D7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166" y="923402"/>
            <a:ext cx="3857562" cy="4765714"/>
          </a:xfrm>
          <a:prstGeom prst="rect">
            <a:avLst/>
          </a:prstGeom>
        </p:spPr>
      </p:pic>
      <p:pic>
        <p:nvPicPr>
          <p:cNvPr id="4" name="Picture 3" descr="Chart&#10;&#10;Description automatically generated">
            <a:extLst>
              <a:ext uri="{FF2B5EF4-FFF2-40B4-BE49-F238E27FC236}">
                <a16:creationId xmlns:a16="http://schemas.microsoft.com/office/drawing/2014/main" id="{EFD78DF5-B543-443B-ABE6-DB95EF44F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5375" y="931418"/>
            <a:ext cx="3986624" cy="4765715"/>
          </a:xfrm>
          <a:prstGeom prst="rect">
            <a:avLst/>
          </a:prstGeom>
        </p:spPr>
      </p:pic>
    </p:spTree>
    <p:extLst>
      <p:ext uri="{BB962C8B-B14F-4D97-AF65-F5344CB8AC3E}">
        <p14:creationId xmlns:p14="http://schemas.microsoft.com/office/powerpoint/2010/main" val="1231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EC3A6-2948-4883-96D3-EE20EF4F8884}"/>
              </a:ext>
            </a:extLst>
          </p:cNvPr>
          <p:cNvSpPr txBox="1"/>
          <p:nvPr/>
        </p:nvSpPr>
        <p:spPr>
          <a:xfrm>
            <a:off x="4053392" y="283573"/>
            <a:ext cx="3935180" cy="369332"/>
          </a:xfrm>
          <a:prstGeom prst="rect">
            <a:avLst/>
          </a:prstGeom>
          <a:noFill/>
        </p:spPr>
        <p:txBody>
          <a:bodyPr wrap="none" rtlCol="0">
            <a:spAutoFit/>
          </a:bodyPr>
          <a:lstStyle/>
          <a:p>
            <a:r>
              <a:rPr lang="en-US" dirty="0"/>
              <a:t>Vertical Normal Strain with Mid Support</a:t>
            </a:r>
          </a:p>
        </p:txBody>
      </p:sp>
      <p:sp>
        <p:nvSpPr>
          <p:cNvPr id="9" name="TextBox 8">
            <a:extLst>
              <a:ext uri="{FF2B5EF4-FFF2-40B4-BE49-F238E27FC236}">
                <a16:creationId xmlns:a16="http://schemas.microsoft.com/office/drawing/2014/main" id="{F682F917-8E63-4BF2-AEC3-8A3BCF3513EC}"/>
              </a:ext>
            </a:extLst>
          </p:cNvPr>
          <p:cNvSpPr txBox="1"/>
          <p:nvPr/>
        </p:nvSpPr>
        <p:spPr>
          <a:xfrm>
            <a:off x="922123" y="283573"/>
            <a:ext cx="2237600" cy="369332"/>
          </a:xfrm>
          <a:prstGeom prst="rect">
            <a:avLst/>
          </a:prstGeom>
          <a:noFill/>
        </p:spPr>
        <p:txBody>
          <a:bodyPr wrap="none" rtlCol="0">
            <a:spAutoFit/>
          </a:bodyPr>
          <a:lstStyle/>
          <a:p>
            <a:r>
              <a:rPr lang="en-US" dirty="0"/>
              <a:t>Vertical Normal Strain</a:t>
            </a:r>
          </a:p>
        </p:txBody>
      </p:sp>
      <p:sp>
        <p:nvSpPr>
          <p:cNvPr id="2" name="Slide Number Placeholder 1">
            <a:extLst>
              <a:ext uri="{FF2B5EF4-FFF2-40B4-BE49-F238E27FC236}">
                <a16:creationId xmlns:a16="http://schemas.microsoft.com/office/drawing/2014/main" id="{1EE34BDE-CEF2-4681-9AD0-E3503193CBE2}"/>
              </a:ext>
            </a:extLst>
          </p:cNvPr>
          <p:cNvSpPr>
            <a:spLocks noGrp="1"/>
          </p:cNvSpPr>
          <p:nvPr>
            <p:ph type="sldNum" sz="quarter" idx="12"/>
          </p:nvPr>
        </p:nvSpPr>
        <p:spPr/>
        <p:txBody>
          <a:bodyPr/>
          <a:lstStyle/>
          <a:p>
            <a:fld id="{9546A654-AEC7-4A42-8D9D-ED7114A0F4FF}" type="slidenum">
              <a:rPr lang="en-US" smtClean="0"/>
              <a:t>9</a:t>
            </a:fld>
            <a:endParaRPr lang="en-US"/>
          </a:p>
        </p:txBody>
      </p:sp>
      <p:pic>
        <p:nvPicPr>
          <p:cNvPr id="7" name="Picture 6" descr="A screenshot of a computer&#10;&#10;Description automatically generated with medium confidence">
            <a:extLst>
              <a:ext uri="{FF2B5EF4-FFF2-40B4-BE49-F238E27FC236}">
                <a16:creationId xmlns:a16="http://schemas.microsoft.com/office/drawing/2014/main" id="{51207DCE-9DF7-4576-99F6-A2DE01F02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 y="1039648"/>
            <a:ext cx="3790279" cy="4902729"/>
          </a:xfrm>
          <a:prstGeom prst="rect">
            <a:avLst/>
          </a:prstGeom>
        </p:spPr>
      </p:pic>
      <p:sp>
        <p:nvSpPr>
          <p:cNvPr id="10" name="TextBox 9">
            <a:extLst>
              <a:ext uri="{FF2B5EF4-FFF2-40B4-BE49-F238E27FC236}">
                <a16:creationId xmlns:a16="http://schemas.microsoft.com/office/drawing/2014/main" id="{A9D6DA63-3AE8-4309-98DF-846DD9D46D8A}"/>
              </a:ext>
            </a:extLst>
          </p:cNvPr>
          <p:cNvSpPr txBox="1"/>
          <p:nvPr/>
        </p:nvSpPr>
        <p:spPr>
          <a:xfrm>
            <a:off x="8725639" y="136525"/>
            <a:ext cx="2743200" cy="646331"/>
          </a:xfrm>
          <a:prstGeom prst="rect">
            <a:avLst/>
          </a:prstGeom>
          <a:noFill/>
        </p:spPr>
        <p:txBody>
          <a:bodyPr wrap="square">
            <a:spAutoFit/>
          </a:bodyPr>
          <a:lstStyle/>
          <a:p>
            <a:r>
              <a:rPr lang="en-US" dirty="0"/>
              <a:t>Vertical Normal Strain with</a:t>
            </a:r>
          </a:p>
          <a:p>
            <a:r>
              <a:rPr lang="en-US" dirty="0"/>
              <a:t>Offset Support (incl. HTS)</a:t>
            </a:r>
          </a:p>
        </p:txBody>
      </p:sp>
      <p:pic>
        <p:nvPicPr>
          <p:cNvPr id="6" name="Picture 5" descr="Chart&#10;&#10;Description automatically generated with medium confidence">
            <a:extLst>
              <a:ext uri="{FF2B5EF4-FFF2-40B4-BE49-F238E27FC236}">
                <a16:creationId xmlns:a16="http://schemas.microsoft.com/office/drawing/2014/main" id="{FAB0C14B-617F-4D3D-B524-365E8C7BE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392" y="1034072"/>
            <a:ext cx="3935180" cy="4908305"/>
          </a:xfrm>
          <a:prstGeom prst="rect">
            <a:avLst/>
          </a:prstGeom>
        </p:spPr>
      </p:pic>
      <p:pic>
        <p:nvPicPr>
          <p:cNvPr id="5" name="Picture 4" descr="Chart&#10;&#10;Description automatically generated">
            <a:extLst>
              <a:ext uri="{FF2B5EF4-FFF2-40B4-BE49-F238E27FC236}">
                <a16:creationId xmlns:a16="http://schemas.microsoft.com/office/drawing/2014/main" id="{2C6E0C09-8FF5-4B82-9A1D-BF68E25A0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564" y="1064575"/>
            <a:ext cx="3981351" cy="4879025"/>
          </a:xfrm>
          <a:prstGeom prst="rect">
            <a:avLst/>
          </a:prstGeom>
        </p:spPr>
      </p:pic>
    </p:spTree>
    <p:extLst>
      <p:ext uri="{BB962C8B-B14F-4D97-AF65-F5344CB8AC3E}">
        <p14:creationId xmlns:p14="http://schemas.microsoft.com/office/powerpoint/2010/main" val="3601594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600</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20 T Common Coil Hybrid Magnet FE Analysis – Ver. 6</vt:lpstr>
      <vt:lpstr>20 T Common Coil Magnet FE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 T Common Coil Magnet FE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20T Common Coil Magnet FE Analysis</dc:title>
  <dc:creator>Cozzolino, John</dc:creator>
  <cp:lastModifiedBy>Cozzolino, John</cp:lastModifiedBy>
  <cp:revision>98</cp:revision>
  <dcterms:created xsi:type="dcterms:W3CDTF">2022-03-02T19:38:22Z</dcterms:created>
  <dcterms:modified xsi:type="dcterms:W3CDTF">2022-04-19T17:34:21Z</dcterms:modified>
</cp:coreProperties>
</file>