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854" r:id="rId2"/>
    <p:sldId id="1008" r:id="rId3"/>
    <p:sldId id="1009" r:id="rId4"/>
    <p:sldId id="837" r:id="rId5"/>
    <p:sldId id="673" r:id="rId6"/>
    <p:sldId id="1010" r:id="rId7"/>
    <p:sldId id="410" r:id="rId8"/>
    <p:sldId id="394" r:id="rId9"/>
    <p:sldId id="408" r:id="rId10"/>
    <p:sldId id="1011" r:id="rId11"/>
    <p:sldId id="1014" r:id="rId12"/>
    <p:sldId id="549" r:id="rId13"/>
    <p:sldId id="1012" r:id="rId14"/>
    <p:sldId id="1013" r:id="rId15"/>
    <p:sldId id="1016" r:id="rId16"/>
    <p:sldId id="709" r:id="rId17"/>
    <p:sldId id="407" r:id="rId18"/>
    <p:sldId id="1017" r:id="rId19"/>
    <p:sldId id="990" r:id="rId20"/>
    <p:sldId id="975" r:id="rId21"/>
    <p:sldId id="997" r:id="rId22"/>
    <p:sldId id="1018" r:id="rId23"/>
    <p:sldId id="718" r:id="rId24"/>
    <p:sldId id="544" r:id="rId25"/>
    <p:sldId id="1003" r:id="rId26"/>
    <p:sldId id="959" r:id="rId27"/>
    <p:sldId id="1002" r:id="rId28"/>
    <p:sldId id="976" r:id="rId29"/>
    <p:sldId id="977" r:id="rId30"/>
    <p:sldId id="996" r:id="rId31"/>
    <p:sldId id="920" r:id="rId32"/>
    <p:sldId id="777" r:id="rId33"/>
  </p:sldIdLst>
  <p:sldSz cx="9144000" cy="6858000" type="letter"/>
  <p:notesSz cx="6951663" cy="9240838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1pPr>
    <a:lvl2pPr marL="457177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2pPr>
    <a:lvl3pPr marL="914353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3pPr>
    <a:lvl4pPr marL="137153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4pPr>
    <a:lvl5pPr marL="1828706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5pPr>
    <a:lvl6pPr marL="2285883" algn="l" defTabSz="457177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6pPr>
    <a:lvl7pPr marL="2743060" algn="l" defTabSz="457177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7pPr>
    <a:lvl8pPr marL="3200236" algn="l" defTabSz="457177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8pPr>
    <a:lvl9pPr marL="3657413" algn="l" defTabSz="457177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EEE"/>
    <a:srgbClr val="CEF9F9"/>
    <a:srgbClr val="17AE3A"/>
    <a:srgbClr val="A300A0"/>
    <a:srgbClr val="800000"/>
    <a:srgbClr val="23AD66"/>
    <a:srgbClr val="ED4654"/>
    <a:srgbClr val="E6D4DE"/>
    <a:srgbClr val="E1EAEA"/>
    <a:srgbClr val="E2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9" autoAdjust="0"/>
    <p:restoredTop sz="99851" autoAdjust="0"/>
  </p:normalViewPr>
  <p:slideViewPr>
    <p:cSldViewPr snapToGrid="0" snapToObjects="1">
      <p:cViewPr varScale="1">
        <p:scale>
          <a:sx n="128" d="100"/>
          <a:sy n="128" d="100"/>
        </p:scale>
        <p:origin x="1824" y="176"/>
      </p:cViewPr>
      <p:guideLst>
        <p:guide orient="horz" pos="2160"/>
        <p:guide pos="287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fld id="{0799D35D-8185-9C46-B285-B6A91DF3AC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85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fld id="{8A773CB4-8E44-054C-B5F4-9C010CEF18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930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3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5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7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588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691987-EBF7-0E47-BA35-7C1ACCC3B34A}" type="slidenum">
              <a:rPr lang="en-US"/>
              <a:pPr/>
              <a:t>1</a:t>
            </a:fld>
            <a:endParaRPr lang="en-US"/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9988" y="692150"/>
            <a:ext cx="4624387" cy="3468688"/>
          </a:xfrm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Rectangle 2">
            <a:extLst>
              <a:ext uri="{FF2B5EF4-FFF2-40B4-BE49-F238E27FC236}">
                <a16:creationId xmlns:a16="http://schemas.microsoft.com/office/drawing/2014/main" id="{D988C7FD-EFB2-B746-B133-37F048E2E33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2963" name="Rectangle 3">
            <a:extLst>
              <a:ext uri="{FF2B5EF4-FFF2-40B4-BE49-F238E27FC236}">
                <a16:creationId xmlns:a16="http://schemas.microsoft.com/office/drawing/2014/main" id="{4F9330ED-62E3-D148-9FAA-F974E593D18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Rectangle 2">
            <a:extLst>
              <a:ext uri="{FF2B5EF4-FFF2-40B4-BE49-F238E27FC236}">
                <a16:creationId xmlns:a16="http://schemas.microsoft.com/office/drawing/2014/main" id="{B9161BC3-4D0B-814C-B575-D3700524732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83043" name="Rectangle 3">
            <a:extLst>
              <a:ext uri="{FF2B5EF4-FFF2-40B4-BE49-F238E27FC236}">
                <a16:creationId xmlns:a16="http://schemas.microsoft.com/office/drawing/2014/main" id="{37AA876A-F871-9F49-BAA4-88F3F117F3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79" tIns="47540" rIns="95079" bIns="47540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4D6565-CF29-2047-87CF-5D24BD0E9599}" type="slidenum">
              <a:rPr lang="en-US"/>
              <a:pPr/>
              <a:t>23</a:t>
            </a:fld>
            <a:endParaRPr lang="en-US"/>
          </a:p>
        </p:txBody>
      </p:sp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9988" y="692150"/>
            <a:ext cx="4624387" cy="3468688"/>
          </a:xfrm>
          <a:ln/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674" name="Rectangle 2">
            <a:extLst>
              <a:ext uri="{FF2B5EF4-FFF2-40B4-BE49-F238E27FC236}">
                <a16:creationId xmlns:a16="http://schemas.microsoft.com/office/drawing/2014/main" id="{59413911-6B2C-AD45-A118-757DBD673F2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52675" name="Rectangle 3">
            <a:extLst>
              <a:ext uri="{FF2B5EF4-FFF2-40B4-BE49-F238E27FC236}">
                <a16:creationId xmlns:a16="http://schemas.microsoft.com/office/drawing/2014/main" id="{4688AF7C-5707-404F-BD30-D0CD41AC2E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79" tIns="47540" rIns="95079" bIns="47540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064" y="228600"/>
            <a:ext cx="8618537" cy="762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3500" y="2209801"/>
            <a:ext cx="6400800" cy="525142"/>
          </a:xfrm>
        </p:spPr>
        <p:txBody>
          <a:bodyPr/>
          <a:lstStyle>
            <a:lvl1pPr marL="0" indent="0">
              <a:defRPr sz="2800" b="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890644" y="990600"/>
            <a:ext cx="9344082" cy="20145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C1D597-74ED-D546-952C-60A3443567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33350"/>
            <a:ext cx="1943100" cy="2851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1758" y="133350"/>
            <a:ext cx="3480943" cy="2851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7DB743-4FED-6F40-BFB3-0774660451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FEE0-2031-1F4E-A657-3C34D4523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3350"/>
            <a:ext cx="77724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7A863-CFF8-9E4D-A9A4-708E5A407C9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1038" y="1295400"/>
            <a:ext cx="3810000" cy="199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42797-F119-DB43-949B-DDF5849C2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295400"/>
            <a:ext cx="3810000" cy="199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8869C-2544-7347-A837-9D6B9E06F5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/>
            </a:lvl1pPr>
          </a:lstStyle>
          <a:p>
            <a:fld id="{2790469E-CBE5-6A4C-949A-B539A0B4AA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82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F32C35-A59D-324F-B965-907F37F001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06798"/>
            <a:ext cx="7772400" cy="40010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0563434-CAA8-ED42-9CA6-0E8AC4F2EB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9" y="990600"/>
            <a:ext cx="3810000" cy="22601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9" y="990600"/>
            <a:ext cx="3810000" cy="22601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95EB2B-E4F9-C54F-B7D3-99D73223EB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6765"/>
            <a:ext cx="4040188" cy="8281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9704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46765"/>
            <a:ext cx="4041775" cy="8281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19704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5B483B1-531C-714C-BC99-8D500E5E5A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A7CBFB9-AA81-2041-82F0-E35C8C4E38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2B4CC7B-3343-B74C-A97C-C7C24CA701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25723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308737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002254-3D0E-264C-87A8-AF3C85E51E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590064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308737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1D28CF-05E5-C342-8BE6-899A0B0CFD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335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9" y="990600"/>
            <a:ext cx="7772400" cy="201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85800" y="152401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3200" u="sng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fld id="{568A1186-8F50-DD40-B112-53824F9DBA2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AED4A-152D-D44D-A460-9451D0405014}" type="datetimeFigureOut">
              <a:rPr lang="en-US" smtClean="0"/>
              <a:t>8/16/22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Monotype Sorts" charset="2"/>
        <a:buChar char="l"/>
        <a:defRPr sz="2400" b="1">
          <a:solidFill>
            <a:schemeClr val="hlink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SzPct val="60000"/>
        <a:buFont typeface="Monotype Sorts" charset="2"/>
        <a:defRPr sz="2400" b="1">
          <a:solidFill>
            <a:schemeClr val="hlink"/>
          </a:solidFill>
          <a:latin typeface="+mn-lt"/>
          <a:ea typeface="ＭＳ Ｐゴシック" charset="-128"/>
        </a:defRPr>
      </a:lvl2pPr>
      <a:lvl3pPr marL="1142942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 b="1">
          <a:solidFill>
            <a:srgbClr val="00FF00"/>
          </a:solidFill>
          <a:latin typeface="+mn-lt"/>
          <a:ea typeface="ＭＳ Ｐゴシック" charset="-128"/>
        </a:defRPr>
      </a:lvl3pPr>
      <a:lvl4pPr marL="1600118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400" b="1">
          <a:solidFill>
            <a:srgbClr val="00FF00"/>
          </a:solidFill>
          <a:latin typeface="+mn-lt"/>
          <a:ea typeface="ＭＳ Ｐゴシック" charset="-128"/>
        </a:defRPr>
      </a:lvl4pPr>
      <a:lvl5pPr marL="2057295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5pPr>
      <a:lvl6pPr marL="2514471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6pPr>
      <a:lvl7pPr marL="2971648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7pPr>
      <a:lvl8pPr marL="3428825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8pPr>
      <a:lvl9pPr marL="3886001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21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7983" y="215782"/>
            <a:ext cx="7348033" cy="762000"/>
          </a:xfrm>
        </p:spPr>
        <p:txBody>
          <a:bodyPr/>
          <a:lstStyle/>
          <a:p>
            <a:r>
              <a:rPr lang="en-US" sz="3200" dirty="0"/>
              <a:t>Discovery of jet suppression by PHENIX*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" y="5362207"/>
            <a:ext cx="7200900" cy="904859"/>
          </a:xfrm>
        </p:spPr>
        <p:txBody>
          <a:bodyPr/>
          <a:lstStyle/>
          <a:p>
            <a:pPr>
              <a:buNone/>
            </a:pPr>
            <a:r>
              <a:rPr lang="en-US" sz="2400" b="1" i="1" dirty="0"/>
              <a:t>	 	 Barbara Jacak, UCB &amp; LBNL 	</a:t>
            </a:r>
            <a:r>
              <a:rPr lang="en-US" sz="2400" dirty="0"/>
              <a:t>            </a:t>
            </a:r>
          </a:p>
          <a:p>
            <a:pPr>
              <a:buFont typeface="Monotype Sorts" charset="2"/>
              <a:buNone/>
            </a:pPr>
            <a:r>
              <a:rPr lang="en-US" sz="2400" dirty="0"/>
              <a:t>  		</a:t>
            </a:r>
            <a:r>
              <a:rPr lang="en-US" sz="2400" b="1" i="1" dirty="0">
                <a:solidFill>
                  <a:srgbClr val="FF0000"/>
                </a:solidFill>
              </a:rPr>
              <a:t>August 18, 2022</a:t>
            </a:r>
          </a:p>
        </p:txBody>
      </p:sp>
      <p:pic>
        <p:nvPicPr>
          <p:cNvPr id="6" name="Picture 5" descr="lbnl_atnight.jp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900" y="5196688"/>
            <a:ext cx="2953454" cy="1661317"/>
          </a:xfrm>
          <a:prstGeom prst="rect">
            <a:avLst/>
          </a:prstGeom>
        </p:spPr>
      </p:pic>
      <p:pic>
        <p:nvPicPr>
          <p:cNvPr id="2" name="Picture 1" descr="UC_Berkeley_Seal_80p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321300"/>
            <a:ext cx="1536700" cy="15367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742473" y="4129151"/>
            <a:ext cx="4884853" cy="4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defRPr sz="2800" b="0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charset="2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</a:defRPr>
            </a:lvl2pPr>
            <a:lvl3pPr marL="1142942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3pPr>
            <a:lvl4pPr marL="1600118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4pPr>
            <a:lvl5pPr marL="2057295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5pPr>
            <a:lvl6pPr marL="2514471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6pPr>
            <a:lvl7pPr marL="2971648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7pPr>
            <a:lvl8pPr marL="3428825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8pPr>
            <a:lvl9pPr marL="3886001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Font typeface="Monotype Sorts" charset="2"/>
              <a:buNone/>
            </a:pPr>
            <a:r>
              <a:rPr lang="en-US" sz="2400" b="1" dirty="0">
                <a:solidFill>
                  <a:schemeClr val="tx1"/>
                </a:solidFill>
              </a:rPr>
              <a:t>* Talk in honor of Xin-</a:t>
            </a:r>
            <a:r>
              <a:rPr lang="en-US" sz="2400" b="1" dirty="0" err="1">
                <a:solidFill>
                  <a:schemeClr val="tx1"/>
                </a:solidFill>
              </a:rPr>
              <a:t>Nian</a:t>
            </a:r>
            <a:r>
              <a:rPr lang="en-US" sz="2400" b="1" dirty="0">
                <a:solidFill>
                  <a:schemeClr val="tx1"/>
                </a:solidFill>
              </a:rPr>
              <a:t> Wang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330A8-0EE1-AD4C-8AE2-3D59075672DE}"/>
              </a:ext>
            </a:extLst>
          </p:cNvPr>
          <p:cNvGrpSpPr/>
          <p:nvPr/>
        </p:nvGrpSpPr>
        <p:grpSpPr>
          <a:xfrm>
            <a:off x="5128261" y="1241621"/>
            <a:ext cx="2651400" cy="2726720"/>
            <a:chOff x="5128261" y="1241621"/>
            <a:chExt cx="2651400" cy="2726720"/>
          </a:xfrm>
        </p:grpSpPr>
        <p:grpSp>
          <p:nvGrpSpPr>
            <p:cNvPr id="15" name="Group 79">
              <a:extLst>
                <a:ext uri="{FF2B5EF4-FFF2-40B4-BE49-F238E27FC236}">
                  <a16:creationId xmlns:a16="http://schemas.microsoft.com/office/drawing/2014/main" id="{84A98497-D4B1-8442-8A19-F557051073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8261" y="1241621"/>
              <a:ext cx="2641600" cy="1854200"/>
              <a:chOff x="1048" y="3632"/>
              <a:chExt cx="1664" cy="1168"/>
            </a:xfrm>
          </p:grpSpPr>
          <p:sp>
            <p:nvSpPr>
              <p:cNvPr id="16" name="AutoShape 80">
                <a:extLst>
                  <a:ext uri="{FF2B5EF4-FFF2-40B4-BE49-F238E27FC236}">
                    <a16:creationId xmlns:a16="http://schemas.microsoft.com/office/drawing/2014/main" id="{D8CC2A16-5A4C-6C43-92DE-E6F72C9610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8" y="3632"/>
                <a:ext cx="600" cy="544"/>
              </a:xfrm>
              <a:prstGeom prst="cube">
                <a:avLst>
                  <a:gd name="adj" fmla="val 25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buNone/>
                </a:pPr>
                <a:r>
                  <a:rPr lang="en-US" altLang="en-US" sz="1400" b="1">
                    <a:solidFill>
                      <a:schemeClr val="tx1"/>
                    </a:solidFill>
                  </a:rPr>
                  <a:t>vacuum </a:t>
                </a:r>
              </a:p>
              <a:p>
                <a:pPr algn="ctr">
                  <a:buNone/>
                </a:pPr>
                <a:endParaRPr lang="en-US" altLang="en-US" sz="1800" b="1"/>
              </a:p>
            </p:txBody>
          </p:sp>
          <p:sp>
            <p:nvSpPr>
              <p:cNvPr id="17" name="AutoShape 81">
                <a:extLst>
                  <a:ext uri="{FF2B5EF4-FFF2-40B4-BE49-F238E27FC236}">
                    <a16:creationId xmlns:a16="http://schemas.microsoft.com/office/drawing/2014/main" id="{70C255D0-7B6A-0B4C-B18D-E5213ADA3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" y="3896"/>
                <a:ext cx="584" cy="104"/>
              </a:xfrm>
              <a:prstGeom prst="rightArrow">
                <a:avLst>
                  <a:gd name="adj1" fmla="val 50000"/>
                  <a:gd name="adj2" fmla="val 140385"/>
                </a:avLst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None/>
                </a:pPr>
                <a:endParaRPr lang="en-US"/>
              </a:p>
            </p:txBody>
          </p:sp>
          <p:grpSp>
            <p:nvGrpSpPr>
              <p:cNvPr id="18" name="Group 82">
                <a:extLst>
                  <a:ext uri="{FF2B5EF4-FFF2-40B4-BE49-F238E27FC236}">
                    <a16:creationId xmlns:a16="http://schemas.microsoft.com/office/drawing/2014/main" id="{75F8FDD4-C04B-5C48-97E0-2A667C7F72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4256"/>
                <a:ext cx="1136" cy="544"/>
                <a:chOff x="1056" y="4256"/>
                <a:chExt cx="1136" cy="544"/>
              </a:xfrm>
            </p:grpSpPr>
            <p:sp>
              <p:nvSpPr>
                <p:cNvPr id="20" name="Rectangle 83">
                  <a:extLst>
                    <a:ext uri="{FF2B5EF4-FFF2-40B4-BE49-F238E27FC236}">
                      <a16:creationId xmlns:a16="http://schemas.microsoft.com/office/drawing/2014/main" id="{17A1E23B-9F66-0F40-9E6C-350E68777F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6" y="4552"/>
                  <a:ext cx="552" cy="4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21" name="AutoShape 84">
                  <a:extLst>
                    <a:ext uri="{FF2B5EF4-FFF2-40B4-BE49-F238E27FC236}">
                      <a16:creationId xmlns:a16="http://schemas.microsoft.com/office/drawing/2014/main" id="{F6E2DB7A-6DBF-6F4B-9F46-AF29ADF65D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2" y="4256"/>
                  <a:ext cx="600" cy="544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buNone/>
                  </a:pPr>
                  <a:r>
                    <a:rPr lang="en-US" altLang="en-US" sz="1400" b="1">
                      <a:solidFill>
                        <a:schemeClr val="tx1"/>
                      </a:solidFill>
                    </a:rPr>
                    <a:t>QGP </a:t>
                  </a:r>
                </a:p>
                <a:p>
                  <a:pPr algn="ctr">
                    <a:buNone/>
                  </a:pPr>
                  <a:r>
                    <a:rPr lang="en-US" altLang="en-US" sz="1400" b="1">
                      <a:solidFill>
                        <a:schemeClr val="tx1"/>
                      </a:solidFill>
                    </a:rPr>
                    <a:t> </a:t>
                  </a:r>
                  <a:endParaRPr lang="en-US" altLang="en-US" sz="1800" b="1"/>
                </a:p>
              </p:txBody>
            </p:sp>
          </p:grpSp>
          <p:sp>
            <p:nvSpPr>
              <p:cNvPr id="19" name="Rectangle 85">
                <a:extLst>
                  <a:ext uri="{FF2B5EF4-FFF2-40B4-BE49-F238E27FC236}">
                    <a16:creationId xmlns:a16="http://schemas.microsoft.com/office/drawing/2014/main" id="{F36BF951-5EA2-7D4B-8429-FB364E8A67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" y="3944"/>
                <a:ext cx="552" cy="4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None/>
                </a:pPr>
                <a:endParaRPr lang="en-US"/>
              </a:p>
            </p:txBody>
          </p:sp>
        </p:grpSp>
        <p:sp>
          <p:nvSpPr>
            <p:cNvPr id="22" name="Freeform 92">
              <a:extLst>
                <a:ext uri="{FF2B5EF4-FFF2-40B4-BE49-F238E27FC236}">
                  <a16:creationId xmlns:a16="http://schemas.microsoft.com/office/drawing/2014/main" id="{A8CDEC57-5534-7544-8E73-84DA6FB7B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686" y="2678308"/>
              <a:ext cx="1058862" cy="1219200"/>
            </a:xfrm>
            <a:custGeom>
              <a:avLst/>
              <a:gdLst>
                <a:gd name="T0" fmla="*/ 147 w 667"/>
                <a:gd name="T1" fmla="*/ 0 h 768"/>
                <a:gd name="T2" fmla="*/ 643 w 667"/>
                <a:gd name="T3" fmla="*/ 432 h 768"/>
                <a:gd name="T4" fmla="*/ 3 w 667"/>
                <a:gd name="T5" fmla="*/ 616 h 768"/>
                <a:gd name="T6" fmla="*/ 659 w 667"/>
                <a:gd name="T7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7" h="768">
                  <a:moveTo>
                    <a:pt x="147" y="0"/>
                  </a:moveTo>
                  <a:cubicBezTo>
                    <a:pt x="407" y="165"/>
                    <a:pt x="667" y="330"/>
                    <a:pt x="643" y="432"/>
                  </a:cubicBezTo>
                  <a:cubicBezTo>
                    <a:pt x="619" y="534"/>
                    <a:pt x="0" y="560"/>
                    <a:pt x="3" y="616"/>
                  </a:cubicBezTo>
                  <a:cubicBezTo>
                    <a:pt x="6" y="672"/>
                    <a:pt x="550" y="743"/>
                    <a:pt x="659" y="768"/>
                  </a:cubicBezTo>
                </a:path>
              </a:pathLst>
            </a:custGeom>
            <a:noFill/>
            <a:ln w="7620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23" name="Line 94">
              <a:extLst>
                <a:ext uri="{FF2B5EF4-FFF2-40B4-BE49-F238E27FC236}">
                  <a16:creationId xmlns:a16="http://schemas.microsoft.com/office/drawing/2014/main" id="{A9E8C381-2DCB-7D49-80FB-6B2F480082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85434" y="3863428"/>
              <a:ext cx="194227" cy="104913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</p:grpSp>
      <p:grpSp>
        <p:nvGrpSpPr>
          <p:cNvPr id="25" name="Group 5">
            <a:extLst>
              <a:ext uri="{FF2B5EF4-FFF2-40B4-BE49-F238E27FC236}">
                <a16:creationId xmlns:a16="http://schemas.microsoft.com/office/drawing/2014/main" id="{5DA938E0-6172-AA4C-B436-369068F63705}"/>
              </a:ext>
            </a:extLst>
          </p:cNvPr>
          <p:cNvGrpSpPr>
            <a:grpSpLocks/>
          </p:cNvGrpSpPr>
          <p:nvPr/>
        </p:nvGrpSpPr>
        <p:grpSpPr bwMode="auto">
          <a:xfrm>
            <a:off x="768351" y="1235722"/>
            <a:ext cx="3092056" cy="2846000"/>
            <a:chOff x="0" y="660"/>
            <a:chExt cx="1708" cy="1953"/>
          </a:xfrm>
        </p:grpSpPr>
        <p:sp>
          <p:nvSpPr>
            <p:cNvPr id="26" name="Text Box 6">
              <a:extLst>
                <a:ext uri="{FF2B5EF4-FFF2-40B4-BE49-F238E27FC236}">
                  <a16:creationId xmlns:a16="http://schemas.microsoft.com/office/drawing/2014/main" id="{7CA1FA8B-6A17-B74F-9F6C-C26792229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266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1200" b="1">
                  <a:solidFill>
                    <a:schemeClr val="tx1"/>
                  </a:solidFill>
                  <a:latin typeface="Tahoma" panose="020B0604030504040204" pitchFamily="34" charset="0"/>
                </a:rPr>
                <a:t>hadrons</a:t>
              </a:r>
              <a:endParaRPr lang="en-US" alt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96F027DC-69CA-6A4A-956C-8F2101D60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" y="1459"/>
              <a:ext cx="467" cy="190"/>
            </a:xfrm>
            <a:custGeom>
              <a:avLst/>
              <a:gdLst>
                <a:gd name="T0" fmla="*/ 0 w 856"/>
                <a:gd name="T1" fmla="*/ 328 h 328"/>
                <a:gd name="T2" fmla="*/ 680 w 856"/>
                <a:gd name="T3" fmla="*/ 328 h 328"/>
                <a:gd name="T4" fmla="*/ 856 w 856"/>
                <a:gd name="T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E7E3906E-0364-F148-AEEE-04878D3D2CAC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680" y="1750"/>
              <a:ext cx="467" cy="189"/>
            </a:xfrm>
            <a:custGeom>
              <a:avLst/>
              <a:gdLst>
                <a:gd name="T0" fmla="*/ 0 w 856"/>
                <a:gd name="T1" fmla="*/ 328 h 328"/>
                <a:gd name="T2" fmla="*/ 680 w 856"/>
                <a:gd name="T3" fmla="*/ 328 h 328"/>
                <a:gd name="T4" fmla="*/ 856 w 856"/>
                <a:gd name="T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29" name="Text Box 9">
              <a:extLst>
                <a:ext uri="{FF2B5EF4-FFF2-40B4-BE49-F238E27FC236}">
                  <a16:creationId xmlns:a16="http://schemas.microsoft.com/office/drawing/2014/main" id="{A0380F9F-CD97-E647-81ED-E2084BB01A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" y="1454"/>
              <a:ext cx="11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1200" b="1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30" name="Text Box 10">
              <a:extLst>
                <a:ext uri="{FF2B5EF4-FFF2-40B4-BE49-F238E27FC236}">
                  <a16:creationId xmlns:a16="http://schemas.microsoft.com/office/drawing/2014/main" id="{1AEAB09B-AB0B-CB40-AF16-96DA6EF8F1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0" y="1761"/>
              <a:ext cx="11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1200" b="1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31" name="Line 11">
              <a:extLst>
                <a:ext uri="{FF2B5EF4-FFF2-40B4-BE49-F238E27FC236}">
                  <a16:creationId xmlns:a16="http://schemas.microsoft.com/office/drawing/2014/main" id="{16C6D44B-01E2-1841-BE1B-A9DC5DBB3AC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991552" flipV="1">
              <a:off x="771" y="1136"/>
              <a:ext cx="52" cy="2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32" name="Line 12">
              <a:extLst>
                <a:ext uri="{FF2B5EF4-FFF2-40B4-BE49-F238E27FC236}">
                  <a16:creationId xmlns:a16="http://schemas.microsoft.com/office/drawing/2014/main" id="{F75FE854-3254-4945-865C-0B9170F123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5" y="961"/>
              <a:ext cx="105" cy="4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33" name="Line 13">
              <a:extLst>
                <a:ext uri="{FF2B5EF4-FFF2-40B4-BE49-F238E27FC236}">
                  <a16:creationId xmlns:a16="http://schemas.microsoft.com/office/drawing/2014/main" id="{C0C7DD3B-09B4-2C47-BDB1-45BBE48B36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5" y="1284"/>
              <a:ext cx="92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34" name="Line 14">
              <a:extLst>
                <a:ext uri="{FF2B5EF4-FFF2-40B4-BE49-F238E27FC236}">
                  <a16:creationId xmlns:a16="http://schemas.microsoft.com/office/drawing/2014/main" id="{204F38D0-7BA4-2249-842E-EE93ECB698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5" y="1091"/>
              <a:ext cx="48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35" name="Line 15">
              <a:extLst>
                <a:ext uri="{FF2B5EF4-FFF2-40B4-BE49-F238E27FC236}">
                  <a16:creationId xmlns:a16="http://schemas.microsoft.com/office/drawing/2014/main" id="{FDBEA959-7C6C-F34C-AD7C-95D0CFD67E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1" y="813"/>
              <a:ext cx="288" cy="60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36" name="Line 16">
              <a:extLst>
                <a:ext uri="{FF2B5EF4-FFF2-40B4-BE49-F238E27FC236}">
                  <a16:creationId xmlns:a16="http://schemas.microsoft.com/office/drawing/2014/main" id="{166575ED-86AE-C544-857E-81A640EC59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1" y="2009"/>
              <a:ext cx="52" cy="5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37" name="Line 17">
              <a:extLst>
                <a:ext uri="{FF2B5EF4-FFF2-40B4-BE49-F238E27FC236}">
                  <a16:creationId xmlns:a16="http://schemas.microsoft.com/office/drawing/2014/main" id="{CAD5409A-AF6E-9A4F-B722-73D56AC5F2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3" y="1990"/>
              <a:ext cx="57" cy="2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38" name="Line 18">
              <a:extLst>
                <a:ext uri="{FF2B5EF4-FFF2-40B4-BE49-F238E27FC236}">
                  <a16:creationId xmlns:a16="http://schemas.microsoft.com/office/drawing/2014/main" id="{22B8C660-C237-374A-974C-B5B6B838F3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8" y="1971"/>
              <a:ext cx="92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39" name="Line 19">
              <a:extLst>
                <a:ext uri="{FF2B5EF4-FFF2-40B4-BE49-F238E27FC236}">
                  <a16:creationId xmlns:a16="http://schemas.microsoft.com/office/drawing/2014/main" id="{FFB02530-6D11-4842-AA58-8AD65397EA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8" y="1939"/>
              <a:ext cx="214" cy="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40" name="Line 20">
              <a:extLst>
                <a:ext uri="{FF2B5EF4-FFF2-40B4-BE49-F238E27FC236}">
                  <a16:creationId xmlns:a16="http://schemas.microsoft.com/office/drawing/2014/main" id="{5AC39C57-2103-B045-A111-7E78D42ABF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1" y="1977"/>
              <a:ext cx="9" cy="4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41" name="Line 21">
              <a:extLst>
                <a:ext uri="{FF2B5EF4-FFF2-40B4-BE49-F238E27FC236}">
                  <a16:creationId xmlns:a16="http://schemas.microsoft.com/office/drawing/2014/main" id="{E2530AFC-205B-8D4D-94B0-F004095FD6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" y="1967"/>
              <a:ext cx="49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42" name="Text Box 22">
              <a:extLst>
                <a:ext uri="{FF2B5EF4-FFF2-40B4-BE49-F238E27FC236}">
                  <a16:creationId xmlns:a16="http://schemas.microsoft.com/office/drawing/2014/main" id="{C8D61E94-2DAB-9A4A-AAEC-9A9A44401C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" y="912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1200" b="1">
                  <a:solidFill>
                    <a:schemeClr val="tx1"/>
                  </a:solidFill>
                  <a:latin typeface="Tahoma" panose="020B0604030504040204" pitchFamily="34" charset="0"/>
                </a:rPr>
                <a:t>hadrons</a:t>
              </a:r>
              <a:endParaRPr lang="en-US" alt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43" name="Text Box 23">
              <a:extLst>
                <a:ext uri="{FF2B5EF4-FFF2-40B4-BE49-F238E27FC236}">
                  <a16:creationId xmlns:a16="http://schemas.microsoft.com/office/drawing/2014/main" id="{A8D8A41D-FD49-D542-A486-6BE3E27077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6" y="1012"/>
              <a:ext cx="662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None/>
              </a:pPr>
              <a:r>
                <a:rPr lang="en-US" altLang="en-US" sz="1200" b="1">
                  <a:solidFill>
                    <a:schemeClr val="tx1"/>
                  </a:solidFill>
                  <a:latin typeface="Tahoma" panose="020B0604030504040204" pitchFamily="34" charset="0"/>
                </a:rPr>
                <a:t>leading</a:t>
              </a:r>
            </a:p>
            <a:p>
              <a:pPr>
                <a:buNone/>
              </a:pPr>
              <a:r>
                <a:rPr lang="en-US" altLang="en-US" sz="1200" b="1">
                  <a:solidFill>
                    <a:schemeClr val="tx1"/>
                  </a:solidFill>
                  <a:latin typeface="Tahoma" panose="020B0604030504040204" pitchFamily="34" charset="0"/>
                </a:rPr>
                <a:t>particle</a:t>
              </a:r>
              <a:endParaRPr lang="en-US" alt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44" name="Text Box 24">
              <a:extLst>
                <a:ext uri="{FF2B5EF4-FFF2-40B4-BE49-F238E27FC236}">
                  <a16:creationId xmlns:a16="http://schemas.microsoft.com/office/drawing/2014/main" id="{210DECFB-404E-124E-8798-6E18E7CE70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" y="2472"/>
              <a:ext cx="714" cy="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None/>
              </a:pPr>
              <a:r>
                <a:rPr lang="en-US" altLang="en-US" sz="1200" b="1">
                  <a:solidFill>
                    <a:schemeClr val="tx1"/>
                  </a:solidFill>
                  <a:latin typeface="Tahoma" panose="020B0604030504040204" pitchFamily="34" charset="0"/>
                </a:rPr>
                <a:t>leading particle</a:t>
              </a:r>
              <a:endParaRPr lang="en-US" alt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45" name="Text Box 25">
              <a:extLst>
                <a:ext uri="{FF2B5EF4-FFF2-40B4-BE49-F238E27FC236}">
                  <a16:creationId xmlns:a16="http://schemas.microsoft.com/office/drawing/2014/main" id="{2B01A78F-532C-CD4D-8CB4-C546D36515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" y="660"/>
              <a:ext cx="124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1200" b="1">
                  <a:solidFill>
                    <a:schemeClr val="tx1"/>
                  </a:solidFill>
                  <a:latin typeface="Tahoma" panose="020B0604030504040204" pitchFamily="34" charset="0"/>
                </a:rPr>
                <a:t>schematic view of  jet production</a:t>
              </a:r>
              <a:endParaRPr lang="en-US" alt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60E72922-015D-6E4F-AD61-E61A08063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" y="1649"/>
              <a:ext cx="66" cy="101"/>
            </a:xfrm>
            <a:custGeom>
              <a:avLst/>
              <a:gdLst>
                <a:gd name="T0" fmla="*/ 0 w 109"/>
                <a:gd name="T1" fmla="*/ 11 h 140"/>
                <a:gd name="T2" fmla="*/ 80 w 109"/>
                <a:gd name="T3" fmla="*/ 11 h 140"/>
                <a:gd name="T4" fmla="*/ 16 w 109"/>
                <a:gd name="T5" fmla="*/ 75 h 140"/>
                <a:gd name="T6" fmla="*/ 104 w 109"/>
                <a:gd name="T7" fmla="*/ 75 h 140"/>
                <a:gd name="T8" fmla="*/ 48 w 109"/>
                <a:gd name="T9" fmla="*/ 131 h 140"/>
                <a:gd name="T10" fmla="*/ 96 w 109"/>
                <a:gd name="T11" fmla="*/ 13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97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C7219-4E1D-7149-94BE-6BC403BD65C4}" type="slidenum">
              <a:rPr lang="en-US"/>
              <a:pPr/>
              <a:t>10</a:t>
            </a:fld>
            <a:endParaRPr lang="en-US"/>
          </a:p>
        </p:txBody>
      </p:sp>
      <p:pic>
        <p:nvPicPr>
          <p:cNvPr id="377858" name="Picture 1026" descr="C:\work\run03\fig2_R_AA_pi0_phenix_co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2178050"/>
            <a:ext cx="451485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7859" name="Picture 1027" descr="C:\work\run03\fig3_pi0_suppression_vs_centrality_co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2243138"/>
            <a:ext cx="4710112" cy="422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7860" name="Object 1028"/>
          <p:cNvGraphicFramePr>
            <a:graphicFrameLocks noChangeAspect="1"/>
          </p:cNvGraphicFramePr>
          <p:nvPr/>
        </p:nvGraphicFramePr>
        <p:xfrm>
          <a:off x="2122488" y="1379538"/>
          <a:ext cx="2671762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" name="Equation" r:id="rId5" imgW="1828800" imgH="495000" progId="Equation.3">
                  <p:embed/>
                </p:oleObj>
              </mc:Choice>
              <mc:Fallback>
                <p:oleObj name="Equation" r:id="rId5" imgW="1828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488" y="1379538"/>
                        <a:ext cx="2671762" cy="7381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7861" name="Object 1029"/>
          <p:cNvGraphicFramePr>
            <a:graphicFrameLocks noChangeAspect="1"/>
          </p:cNvGraphicFramePr>
          <p:nvPr/>
        </p:nvGraphicFramePr>
        <p:xfrm>
          <a:off x="5667375" y="1439863"/>
          <a:ext cx="2578100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" name="Equation" r:id="rId7" imgW="1765080" imgH="495000" progId="Equation.3">
                  <p:embed/>
                </p:oleObj>
              </mc:Choice>
              <mc:Fallback>
                <p:oleObj name="Equation" r:id="rId7" imgW="17650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75" y="1439863"/>
                        <a:ext cx="2578100" cy="7381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7865" name="Rectangle 1033"/>
          <p:cNvSpPr>
            <a:spLocks noChangeArrowheads="1"/>
          </p:cNvSpPr>
          <p:nvPr/>
        </p:nvSpPr>
        <p:spPr bwMode="auto">
          <a:xfrm>
            <a:off x="12700" y="0"/>
            <a:ext cx="9144000" cy="90646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buNone/>
            </a:pPr>
            <a:r>
              <a:rPr lang="en-US" sz="3200" dirty="0">
                <a:solidFill>
                  <a:schemeClr val="accent2"/>
                </a:solidFill>
              </a:rPr>
              <a:t>                   </a:t>
            </a:r>
          </a:p>
        </p:txBody>
      </p:sp>
      <p:sp>
        <p:nvSpPr>
          <p:cNvPr id="377866" name="Text Box 1034"/>
          <p:cNvSpPr txBox="1">
            <a:spLocks noChangeArrowheads="1"/>
          </p:cNvSpPr>
          <p:nvPr/>
        </p:nvSpPr>
        <p:spPr bwMode="auto">
          <a:xfrm>
            <a:off x="-63500" y="327026"/>
            <a:ext cx="9601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lang="en-US" sz="3200" dirty="0">
                <a:solidFill>
                  <a:srgbClr val="0000FF"/>
                </a:solidFill>
              </a:rPr>
              <a:t>Au-Au </a:t>
            </a:r>
            <a:r>
              <a:rPr lang="en-US" sz="3200" dirty="0">
                <a:solidFill>
                  <a:srgbClr val="0000FF"/>
                </a:solidFill>
                <a:sym typeface="Symbol" charset="0"/>
              </a:rPr>
              <a:t>s = </a:t>
            </a:r>
            <a:r>
              <a:rPr lang="en-US" sz="3200" dirty="0">
                <a:solidFill>
                  <a:srgbClr val="0000FF"/>
                </a:solidFill>
              </a:rPr>
              <a:t>200 </a:t>
            </a:r>
            <a:r>
              <a:rPr lang="en-US" sz="3200" dirty="0" err="1">
                <a:solidFill>
                  <a:srgbClr val="0000FF"/>
                </a:solidFill>
              </a:rPr>
              <a:t>GeV</a:t>
            </a:r>
            <a:r>
              <a:rPr lang="en-US" sz="3200" dirty="0">
                <a:solidFill>
                  <a:srgbClr val="0000FF"/>
                </a:solidFill>
              </a:rPr>
              <a:t>: high </a:t>
            </a:r>
            <a:r>
              <a:rPr lang="en-US" sz="3200" dirty="0" err="1">
                <a:solidFill>
                  <a:srgbClr val="0000FF"/>
                </a:solidFill>
              </a:rPr>
              <a:t>p</a:t>
            </a:r>
            <a:r>
              <a:rPr lang="en-US" sz="3200" baseline="-25000" dirty="0" err="1">
                <a:solidFill>
                  <a:srgbClr val="0000FF"/>
                </a:solidFill>
              </a:rPr>
              <a:t>T</a:t>
            </a:r>
            <a:r>
              <a:rPr lang="en-US" sz="3200" dirty="0">
                <a:solidFill>
                  <a:srgbClr val="0000FF"/>
                </a:solidFill>
              </a:rPr>
              <a:t> suppression!</a:t>
            </a:r>
          </a:p>
        </p:txBody>
      </p:sp>
      <p:sp>
        <p:nvSpPr>
          <p:cNvPr id="377873" name="Text Box 1041"/>
          <p:cNvSpPr txBox="1">
            <a:spLocks noChangeArrowheads="1"/>
          </p:cNvSpPr>
          <p:nvPr/>
        </p:nvSpPr>
        <p:spPr bwMode="auto">
          <a:xfrm>
            <a:off x="5483225" y="15382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endParaRPr lang="en-US" b="0"/>
          </a:p>
        </p:txBody>
      </p:sp>
      <p:pic>
        <p:nvPicPr>
          <p:cNvPr id="377875" name="Picture 1043" descr="C:\My Documents\QM2001\phenix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24000"/>
            <a:ext cx="1697037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7876" name="Text Box 1044"/>
          <p:cNvSpPr txBox="1">
            <a:spLocks noChangeArrowheads="1"/>
          </p:cNvSpPr>
          <p:nvPr/>
        </p:nvSpPr>
        <p:spPr bwMode="auto">
          <a:xfrm>
            <a:off x="6630988" y="982663"/>
            <a:ext cx="22528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b="0" i="1" dirty="0">
                <a:solidFill>
                  <a:schemeClr val="tx1"/>
                </a:solidFill>
                <a:latin typeface="+mn-lt"/>
              </a:rPr>
              <a:t>PRL91, 072301(2003)</a:t>
            </a:r>
          </a:p>
        </p:txBody>
      </p:sp>
    </p:spTree>
    <p:extLst>
      <p:ext uri="{BB962C8B-B14F-4D97-AF65-F5344CB8AC3E}">
        <p14:creationId xmlns:p14="http://schemas.microsoft.com/office/powerpoint/2010/main" val="4130774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DCFBFB-D39F-4840-9DFE-AF66BB9C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461" y="2628072"/>
            <a:ext cx="7772400" cy="457200"/>
          </a:xfrm>
        </p:spPr>
        <p:txBody>
          <a:bodyPr/>
          <a:lstStyle/>
          <a:p>
            <a:r>
              <a:rPr lang="en-US" dirty="0"/>
              <a:t>To be sure – turn off the QGP*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DE15CB-89AA-7041-966A-DC6997DE5B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4CC7B-3343-B74C-A97C-C7C24CA701B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A8CC6E-ABF0-8C45-A8E1-B3A990F3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61" y="4488447"/>
            <a:ext cx="7200900" cy="4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defRPr sz="2800" b="0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charset="2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</a:defRPr>
            </a:lvl2pPr>
            <a:lvl3pPr marL="1142942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3pPr>
            <a:lvl4pPr marL="1600118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4pPr>
            <a:lvl5pPr marL="2057295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5pPr>
            <a:lvl6pPr marL="2514471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6pPr>
            <a:lvl7pPr marL="2971648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7pPr>
            <a:lvl8pPr marL="3428825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8pPr>
            <a:lvl9pPr marL="3886001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Font typeface="Monotype Sorts" charset="2"/>
              <a:buNone/>
            </a:pPr>
            <a:r>
              <a:rPr lang="en-US" sz="2400" b="1" dirty="0">
                <a:solidFill>
                  <a:srgbClr val="0000FF"/>
                </a:solidFill>
              </a:rPr>
              <a:t>* Make sure there is no significant volume</a:t>
            </a:r>
          </a:p>
        </p:txBody>
      </p:sp>
    </p:spTree>
    <p:extLst>
      <p:ext uri="{BB962C8B-B14F-4D97-AF65-F5344CB8AC3E}">
        <p14:creationId xmlns:p14="http://schemas.microsoft.com/office/powerpoint/2010/main" val="631296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9FAD7E86-FC6C-A34E-B460-FB0E08AB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4973-B0EC-EF45-91A9-B0E3D584289A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390146" name="Rectangle 2">
            <a:extLst>
              <a:ext uri="{FF2B5EF4-FFF2-40B4-BE49-F238E27FC236}">
                <a16:creationId xmlns:a16="http://schemas.microsoft.com/office/drawing/2014/main" id="{F4213F4C-1398-564A-A69D-4BACFA1F9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5712" y="59634"/>
            <a:ext cx="6794983" cy="606425"/>
          </a:xfrm>
        </p:spPr>
        <p:txBody>
          <a:bodyPr/>
          <a:lstStyle/>
          <a:p>
            <a:r>
              <a:rPr lang="en-US" altLang="en-US" dirty="0"/>
              <a:t>Cold nucleus provided a control</a:t>
            </a:r>
          </a:p>
        </p:txBody>
      </p:sp>
      <p:sp>
        <p:nvSpPr>
          <p:cNvPr id="390147" name="Rectangle 3">
            <a:extLst>
              <a:ext uri="{FF2B5EF4-FFF2-40B4-BE49-F238E27FC236}">
                <a16:creationId xmlns:a16="http://schemas.microsoft.com/office/drawing/2014/main" id="{6495024D-20BF-E140-B3E9-D18E52A964E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71488" y="5113338"/>
            <a:ext cx="8362950" cy="1260475"/>
          </a:xfrm>
        </p:spPr>
        <p:txBody>
          <a:bodyPr/>
          <a:lstStyle/>
          <a:p>
            <a:r>
              <a:rPr lang="en-US" altLang="en-US"/>
              <a:t>Dramatically different and opposite centrality evolution of AuAu experiment from dAu control.</a:t>
            </a:r>
          </a:p>
          <a:p>
            <a:r>
              <a:rPr lang="en-US" altLang="en-US"/>
              <a:t>Jet suppression is clearly a final state effect. </a:t>
            </a:r>
          </a:p>
        </p:txBody>
      </p:sp>
      <p:grpSp>
        <p:nvGrpSpPr>
          <p:cNvPr id="390148" name="Group 4">
            <a:extLst>
              <a:ext uri="{FF2B5EF4-FFF2-40B4-BE49-F238E27FC236}">
                <a16:creationId xmlns:a16="http://schemas.microsoft.com/office/drawing/2014/main" id="{10BCDDF0-3E34-D74E-91F6-74AC40A5225C}"/>
              </a:ext>
            </a:extLst>
          </p:cNvPr>
          <p:cNvGrpSpPr>
            <a:grpSpLocks/>
          </p:cNvGrpSpPr>
          <p:nvPr/>
        </p:nvGrpSpPr>
        <p:grpSpPr bwMode="auto">
          <a:xfrm>
            <a:off x="187325" y="1254125"/>
            <a:ext cx="7475538" cy="3724275"/>
            <a:chOff x="-3408" y="144"/>
            <a:chExt cx="8376" cy="4032"/>
          </a:xfrm>
        </p:grpSpPr>
        <p:pic>
          <p:nvPicPr>
            <p:cNvPr id="390149" name="Picture 5">
              <a:extLst>
                <a:ext uri="{FF2B5EF4-FFF2-40B4-BE49-F238E27FC236}">
                  <a16:creationId xmlns:a16="http://schemas.microsoft.com/office/drawing/2014/main" id="{9E849396-82AD-8E41-805E-D7A98B8BE0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144"/>
              <a:ext cx="417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0150" name="Picture 6">
              <a:extLst>
                <a:ext uri="{FF2B5EF4-FFF2-40B4-BE49-F238E27FC236}">
                  <a16:creationId xmlns:a16="http://schemas.microsoft.com/office/drawing/2014/main" id="{0A03A5F6-654B-014C-B003-3752D1AA75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08" y="144"/>
              <a:ext cx="417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0151" name="Group 7">
            <a:extLst>
              <a:ext uri="{FF2B5EF4-FFF2-40B4-BE49-F238E27FC236}">
                <a16:creationId xmlns:a16="http://schemas.microsoft.com/office/drawing/2014/main" id="{68963E48-B9F0-D54C-8F08-97373C682FF5}"/>
              </a:ext>
            </a:extLst>
          </p:cNvPr>
          <p:cNvGrpSpPr>
            <a:grpSpLocks/>
          </p:cNvGrpSpPr>
          <p:nvPr/>
        </p:nvGrpSpPr>
        <p:grpSpPr bwMode="auto">
          <a:xfrm>
            <a:off x="187325" y="1254125"/>
            <a:ext cx="7475538" cy="3724275"/>
            <a:chOff x="-3408" y="144"/>
            <a:chExt cx="8376" cy="4032"/>
          </a:xfrm>
        </p:grpSpPr>
        <p:pic>
          <p:nvPicPr>
            <p:cNvPr id="390152" name="Picture 8">
              <a:extLst>
                <a:ext uri="{FF2B5EF4-FFF2-40B4-BE49-F238E27FC236}">
                  <a16:creationId xmlns:a16="http://schemas.microsoft.com/office/drawing/2014/main" id="{580D0E8E-3F49-8A4C-B947-8E3E0D3BF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144"/>
              <a:ext cx="417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0153" name="Picture 9">
              <a:extLst>
                <a:ext uri="{FF2B5EF4-FFF2-40B4-BE49-F238E27FC236}">
                  <a16:creationId xmlns:a16="http://schemas.microsoft.com/office/drawing/2014/main" id="{86678FD9-0C83-224B-80A6-AAD4130306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08" y="144"/>
              <a:ext cx="417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0154" name="Group 10">
            <a:extLst>
              <a:ext uri="{FF2B5EF4-FFF2-40B4-BE49-F238E27FC236}">
                <a16:creationId xmlns:a16="http://schemas.microsoft.com/office/drawing/2014/main" id="{42BA8CD6-4808-2640-B72C-0562DBE9210B}"/>
              </a:ext>
            </a:extLst>
          </p:cNvPr>
          <p:cNvGrpSpPr>
            <a:grpSpLocks/>
          </p:cNvGrpSpPr>
          <p:nvPr/>
        </p:nvGrpSpPr>
        <p:grpSpPr bwMode="auto">
          <a:xfrm>
            <a:off x="187325" y="1254125"/>
            <a:ext cx="7475538" cy="3724275"/>
            <a:chOff x="-3408" y="144"/>
            <a:chExt cx="8376" cy="4032"/>
          </a:xfrm>
        </p:grpSpPr>
        <p:pic>
          <p:nvPicPr>
            <p:cNvPr id="390155" name="Picture 11">
              <a:extLst>
                <a:ext uri="{FF2B5EF4-FFF2-40B4-BE49-F238E27FC236}">
                  <a16:creationId xmlns:a16="http://schemas.microsoft.com/office/drawing/2014/main" id="{25F111BF-1BB2-C545-A082-168F08F52E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144"/>
              <a:ext cx="417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0156" name="Picture 12">
              <a:extLst>
                <a:ext uri="{FF2B5EF4-FFF2-40B4-BE49-F238E27FC236}">
                  <a16:creationId xmlns:a16="http://schemas.microsoft.com/office/drawing/2014/main" id="{6EA8845F-176F-1942-9220-BC2263439F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08" y="144"/>
              <a:ext cx="417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0157" name="Group 13">
            <a:extLst>
              <a:ext uri="{FF2B5EF4-FFF2-40B4-BE49-F238E27FC236}">
                <a16:creationId xmlns:a16="http://schemas.microsoft.com/office/drawing/2014/main" id="{30942967-33B6-834A-9AFC-34022BD9B15E}"/>
              </a:ext>
            </a:extLst>
          </p:cNvPr>
          <p:cNvGrpSpPr>
            <a:grpSpLocks/>
          </p:cNvGrpSpPr>
          <p:nvPr/>
        </p:nvGrpSpPr>
        <p:grpSpPr bwMode="auto">
          <a:xfrm>
            <a:off x="187325" y="1254125"/>
            <a:ext cx="7475538" cy="3724275"/>
            <a:chOff x="-3408" y="144"/>
            <a:chExt cx="8376" cy="4032"/>
          </a:xfrm>
        </p:grpSpPr>
        <p:pic>
          <p:nvPicPr>
            <p:cNvPr id="390158" name="Picture 14">
              <a:extLst>
                <a:ext uri="{FF2B5EF4-FFF2-40B4-BE49-F238E27FC236}">
                  <a16:creationId xmlns:a16="http://schemas.microsoft.com/office/drawing/2014/main" id="{453A880C-ABCA-7C41-9473-F3C2FBD78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144"/>
              <a:ext cx="417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0159" name="Picture 15">
              <a:extLst>
                <a:ext uri="{FF2B5EF4-FFF2-40B4-BE49-F238E27FC236}">
                  <a16:creationId xmlns:a16="http://schemas.microsoft.com/office/drawing/2014/main" id="{EE96E7BD-86A3-F74B-8869-80806929F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08" y="144"/>
              <a:ext cx="417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0163" name="Text Box 19">
            <a:extLst>
              <a:ext uri="{FF2B5EF4-FFF2-40B4-BE49-F238E27FC236}">
                <a16:creationId xmlns:a16="http://schemas.microsoft.com/office/drawing/2014/main" id="{AD88E6CB-BE0D-E942-B1C7-8C5CB540F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873125"/>
            <a:ext cx="29162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2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+ Au Experiment</a:t>
            </a:r>
          </a:p>
        </p:txBody>
      </p:sp>
      <p:sp>
        <p:nvSpPr>
          <p:cNvPr id="390164" name="Text Box 20">
            <a:extLst>
              <a:ext uri="{FF2B5EF4-FFF2-40B4-BE49-F238E27FC236}">
                <a16:creationId xmlns:a16="http://schemas.microsoft.com/office/drawing/2014/main" id="{53201EE7-BE1D-B44A-9F17-2F880809E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175" y="873125"/>
            <a:ext cx="29162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2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+ Au Control</a:t>
            </a: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B28A9A4C-2206-D04F-8EF2-35734CE1D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175" y="1341263"/>
            <a:ext cx="1098314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1400" dirty="0">
                <a:solidFill>
                  <a:schemeClr val="tx2"/>
                </a:solidFill>
              </a:rPr>
              <a:t>PHENIX</a:t>
            </a:r>
          </a:p>
          <a:p>
            <a:pPr>
              <a:buNone/>
            </a:pPr>
            <a:r>
              <a:rPr lang="en-US" altLang="en-US" sz="1400" dirty="0">
                <a:solidFill>
                  <a:schemeClr val="tx2"/>
                </a:solidFill>
              </a:rPr>
              <a:t>preliminary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0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0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AEA809-709E-4E48-AE89-A3C608AB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d+Au</a:t>
            </a:r>
            <a:r>
              <a:rPr lang="en-US" dirty="0"/>
              <a:t> central to the discovery!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E47BE-3B27-A84B-B371-A430B9AFB2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0469E-CBE5-6A4C-949A-B539A0B4AA89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9E77162D-D617-EC4B-8EB0-204D6E9BC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678" y="685800"/>
            <a:ext cx="4923736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25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5716E-56CD-CC4B-9130-08290E38D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Charged hadrons &amp;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>
                <a:latin typeface="Symbol" pitchFamily="2" charset="2"/>
              </a:rPr>
              <a:t>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CE82A4-6CD8-A849-A6B0-C33C2C7E22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CBFB9-AA81-2041-82F0-E35C8C4E386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F6C77DE6-AA02-FB4B-9B5A-8B9EA6A32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053" y="1133417"/>
            <a:ext cx="5315696" cy="337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17D1F1-9628-0A4B-9B4B-EC467FEFF55B}"/>
              </a:ext>
            </a:extLst>
          </p:cNvPr>
          <p:cNvSpPr txBox="1"/>
          <p:nvPr/>
        </p:nvSpPr>
        <p:spPr>
          <a:xfrm>
            <a:off x="3210339" y="4893804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000" b="0" i="1" u="none" strike="noStrike" dirty="0" err="1">
                <a:solidFill>
                  <a:schemeClr val="tx1"/>
                </a:solidFill>
                <a:effectLst/>
                <a:latin typeface="+mn-lt"/>
              </a:rPr>
              <a:t>Phys.Rev.Lett</a:t>
            </a:r>
            <a:r>
              <a:rPr lang="en-US" sz="2000" b="0" i="1" u="none" strike="noStrike" dirty="0"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 91 (2003) 072303</a:t>
            </a:r>
          </a:p>
          <a:p>
            <a:pPr algn="l">
              <a:buNone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 599 citations</a:t>
            </a:r>
            <a:endParaRPr lang="en-US" sz="2000" b="0" i="0" u="none" strike="noStrike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1156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766B3-D7B0-8149-A012-821202FF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Yes, we know </a:t>
            </a:r>
            <a:r>
              <a:rPr lang="en-US" dirty="0" err="1"/>
              <a:t>N</a:t>
            </a:r>
            <a:r>
              <a:rPr lang="en-US" baseline="-25000" dirty="0" err="1"/>
              <a:t>coll</a:t>
            </a:r>
            <a:endParaRPr lang="en-US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2A2796-5926-A846-933D-440C840E3F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CBFB9-AA81-2041-82F0-E35C8C4E386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D56540A-5D5E-0B43-BFF9-E4DDFFCD7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9"/>
          <a:stretch>
            <a:fillRect/>
          </a:stretch>
        </p:blipFill>
        <p:spPr bwMode="auto">
          <a:xfrm>
            <a:off x="1116013" y="762000"/>
            <a:ext cx="8027987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70308AFD-806E-6242-A0FB-B42E7C8A3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771" y="976313"/>
            <a:ext cx="1309687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238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>
            <a:extLst>
              <a:ext uri="{FF2B5EF4-FFF2-40B4-BE49-F238E27FC236}">
                <a16:creationId xmlns:a16="http://schemas.microsoft.com/office/drawing/2014/main" id="{D1753C07-A83F-C64C-9F51-A18051E5B2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/>
              <a:t>medium opacity to heavy quarks</a:t>
            </a:r>
          </a:p>
        </p:txBody>
      </p:sp>
      <p:pic>
        <p:nvPicPr>
          <p:cNvPr id="608260" name="Picture 4">
            <a:extLst>
              <a:ext uri="{FF2B5EF4-FFF2-40B4-BE49-F238E27FC236}">
                <a16:creationId xmlns:a16="http://schemas.microsoft.com/office/drawing/2014/main" id="{4F3142D4-4ECD-B142-9A6F-27CC9376E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58" y="804768"/>
            <a:ext cx="5784712" cy="415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8263" name="Group 7">
            <a:extLst>
              <a:ext uri="{FF2B5EF4-FFF2-40B4-BE49-F238E27FC236}">
                <a16:creationId xmlns:a16="http://schemas.microsoft.com/office/drawing/2014/main" id="{631CAB7A-0815-9643-9B40-F7741F48D159}"/>
              </a:ext>
            </a:extLst>
          </p:cNvPr>
          <p:cNvGrpSpPr>
            <a:grpSpLocks/>
          </p:cNvGrpSpPr>
          <p:nvPr/>
        </p:nvGrpSpPr>
        <p:grpSpPr bwMode="auto">
          <a:xfrm>
            <a:off x="1332534" y="3677149"/>
            <a:ext cx="7321546" cy="2559050"/>
            <a:chOff x="326" y="2544"/>
            <a:chExt cx="4612" cy="1612"/>
          </a:xfrm>
        </p:grpSpPr>
        <p:sp>
          <p:nvSpPr>
            <p:cNvPr id="608261" name="Text Box 5">
              <a:extLst>
                <a:ext uri="{FF2B5EF4-FFF2-40B4-BE49-F238E27FC236}">
                  <a16:creationId xmlns:a16="http://schemas.microsoft.com/office/drawing/2014/main" id="{CCD3C684-9031-F940-8716-ED97A2B391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" y="3439"/>
              <a:ext cx="4612" cy="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None/>
              </a:pPr>
              <a:r>
                <a:rPr lang="en-US" altLang="en-US" sz="2000" b="1" i="0" dirty="0">
                  <a:solidFill>
                    <a:schemeClr val="tx1"/>
                  </a:solidFill>
                  <a:latin typeface="+mn-lt"/>
                </a:rPr>
                <a:t>R</a:t>
              </a:r>
              <a:r>
                <a:rPr lang="en-US" altLang="en-US" sz="2000" b="1" i="0" baseline="-25000" dirty="0">
                  <a:solidFill>
                    <a:schemeClr val="tx1"/>
                  </a:solidFill>
                  <a:latin typeface="+mn-lt"/>
                </a:rPr>
                <a:t>AA</a:t>
              </a:r>
              <a:r>
                <a:rPr lang="en-US" altLang="en-US" sz="2000" b="1" i="0" dirty="0">
                  <a:solidFill>
                    <a:schemeClr val="tx1"/>
                  </a:solidFill>
                  <a:latin typeface="+mn-lt"/>
                </a:rPr>
                <a:t> nearly same as for light quarks!</a:t>
              </a:r>
            </a:p>
            <a:p>
              <a:pPr algn="l">
                <a:buNone/>
              </a:pPr>
              <a:r>
                <a:rPr lang="en-US" altLang="en-US" sz="2000" b="1" i="0" dirty="0">
                  <a:solidFill>
                    <a:schemeClr val="tx1"/>
                  </a:solidFill>
                  <a:latin typeface="+mn-lt"/>
                </a:rPr>
                <a:t>   gluon radiation suppressed by phase space (dead cone) </a:t>
              </a:r>
            </a:p>
            <a:p>
              <a:pPr algn="l">
                <a:buNone/>
              </a:pPr>
              <a:r>
                <a:rPr lang="en-US" altLang="en-US" sz="2000" dirty="0">
                  <a:solidFill>
                    <a:schemeClr val="tx1"/>
                  </a:solidFill>
                  <a:latin typeface="+mn-lt"/>
                </a:rPr>
                <a:t>   </a:t>
              </a:r>
              <a:r>
                <a:rPr lang="en-US" altLang="en-US" sz="2000" b="1" i="0" dirty="0">
                  <a:solidFill>
                    <a:schemeClr val="tx1"/>
                  </a:solidFill>
                  <a:latin typeface="+mn-lt"/>
                </a:rPr>
                <a:t>Collisional energy loss…</a:t>
              </a:r>
            </a:p>
          </p:txBody>
        </p:sp>
        <p:sp>
          <p:nvSpPr>
            <p:cNvPr id="608262" name="Line 6">
              <a:extLst>
                <a:ext uri="{FF2B5EF4-FFF2-40B4-BE49-F238E27FC236}">
                  <a16:creationId xmlns:a16="http://schemas.microsoft.com/office/drawing/2014/main" id="{F6835D77-2AE1-CD43-866E-B584D94038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28" y="2544"/>
              <a:ext cx="784" cy="10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8264" name="Text Box 8">
            <a:extLst>
              <a:ext uri="{FF2B5EF4-FFF2-40B4-BE49-F238E27FC236}">
                <a16:creationId xmlns:a16="http://schemas.microsoft.com/office/drawing/2014/main" id="{6B91F2B1-0B12-3E47-AD4D-8748188D5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078" y="1867686"/>
            <a:ext cx="27913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en-US" sz="1800" b="1" i="1" dirty="0">
                <a:solidFill>
                  <a:schemeClr val="accent2"/>
                </a:solidFill>
                <a:latin typeface="+mn-lt"/>
              </a:rPr>
              <a:t>single electrons from heavy mesons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165BA-252D-C943-8AAB-A8AE81C16FCF}"/>
              </a:ext>
            </a:extLst>
          </p:cNvPr>
          <p:cNvSpPr txBox="1"/>
          <p:nvPr/>
        </p:nvSpPr>
        <p:spPr>
          <a:xfrm>
            <a:off x="5696619" y="645837"/>
            <a:ext cx="2791398" cy="56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400" b="0" i="1" u="none" strike="noStrike" dirty="0" err="1">
                <a:solidFill>
                  <a:schemeClr val="tx1"/>
                </a:solidFill>
                <a:effectLst/>
                <a:latin typeface="+mn-lt"/>
              </a:rPr>
              <a:t>Phys.Rev.Lett</a:t>
            </a:r>
            <a:r>
              <a:rPr lang="en-US" sz="1400" b="0" i="1" u="none" strike="noStrike" dirty="0"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+mn-lt"/>
              </a:rPr>
              <a:t> </a:t>
            </a:r>
            <a:r>
              <a:rPr lang="en-US" sz="1400" b="0" i="1" u="none" strike="noStrike" dirty="0">
                <a:solidFill>
                  <a:schemeClr val="tx1"/>
                </a:solidFill>
                <a:effectLst/>
                <a:latin typeface="+mn-lt"/>
              </a:rPr>
              <a:t>98 (2007) 172301</a:t>
            </a:r>
          </a:p>
          <a:p>
            <a:pPr>
              <a:buNone/>
            </a:pPr>
            <a:r>
              <a:rPr lang="en-US" sz="1400" b="0" dirty="0">
                <a:solidFill>
                  <a:schemeClr val="tx1"/>
                </a:solidFill>
              </a:rPr>
              <a:t>	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764 citations</a:t>
            </a:r>
            <a:endParaRPr lang="en-US" sz="1400" b="0" i="1" u="none" strike="noStrike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BA12BD5-C7CB-9D49-82DA-0A27941C96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B38EF-CBC0-9145-8BB8-9F2E7B2E81C0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15042" name="Rectangle 2">
            <a:extLst>
              <a:ext uri="{FF2B5EF4-FFF2-40B4-BE49-F238E27FC236}">
                <a16:creationId xmlns:a16="http://schemas.microsoft.com/office/drawing/2014/main" id="{5CB113CA-3070-FF4B-BBA7-123131A714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5310" y="286714"/>
            <a:ext cx="7010400" cy="863600"/>
          </a:xfrm>
        </p:spPr>
        <p:txBody>
          <a:bodyPr/>
          <a:lstStyle/>
          <a:p>
            <a:r>
              <a:rPr lang="en-US" altLang="en-US" dirty="0"/>
              <a:t>Identifying Jets - Angular Correlations of hadrons</a:t>
            </a:r>
          </a:p>
        </p:txBody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44F01535-66FB-DC4B-A55F-01B2A1C376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47" y="1528659"/>
            <a:ext cx="7772400" cy="4118046"/>
          </a:xfrm>
        </p:spPr>
        <p:txBody>
          <a:bodyPr/>
          <a:lstStyle/>
          <a:p>
            <a:r>
              <a:rPr lang="en-US" altLang="en-US" dirty="0"/>
              <a:t>Remove soft background </a:t>
            </a:r>
          </a:p>
          <a:p>
            <a:pPr lvl="1"/>
            <a:r>
              <a:rPr lang="en-US" altLang="en-US" dirty="0"/>
              <a:t>by subtraction of mixed event distribution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Fit remainder:</a:t>
            </a:r>
          </a:p>
          <a:p>
            <a:pPr lvl="1"/>
            <a:r>
              <a:rPr lang="en-US" altLang="en-US" dirty="0"/>
              <a:t>Jet correlation in </a:t>
            </a:r>
            <a:r>
              <a:rPr lang="en-US" altLang="en-US" dirty="0">
                <a:sym typeface="Symbol" pitchFamily="2" charset="2"/>
              </a:rPr>
              <a:t></a:t>
            </a:r>
            <a:r>
              <a:rPr lang="en-US" altLang="en-US" dirty="0">
                <a:latin typeface="Symbol" pitchFamily="2" charset="2"/>
              </a:rPr>
              <a:t>f</a:t>
            </a:r>
            <a:r>
              <a:rPr lang="en-US" altLang="en-US" dirty="0"/>
              <a:t>  </a:t>
            </a:r>
          </a:p>
          <a:p>
            <a:pPr lvl="1"/>
            <a:r>
              <a:rPr lang="en-US" altLang="en-US" dirty="0"/>
              <a:t>Additional v</a:t>
            </a:r>
            <a:r>
              <a:rPr lang="en-US" altLang="en-US" baseline="-16000" dirty="0"/>
              <a:t>2</a:t>
            </a:r>
            <a:r>
              <a:rPr lang="en-US" altLang="en-US" dirty="0"/>
              <a:t> component                   </a:t>
            </a:r>
          </a:p>
          <a:p>
            <a:pPr lvl="1"/>
            <a:r>
              <a:rPr lang="en-US" altLang="en-US" dirty="0"/>
              <a:t>     to correct flow effects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More on this from Peter</a:t>
            </a:r>
          </a:p>
          <a:p>
            <a:pPr lvl="1"/>
            <a:r>
              <a:rPr lang="en-US" altLang="en-US" dirty="0"/>
              <a:t>STAR result is very cool</a:t>
            </a:r>
          </a:p>
        </p:txBody>
      </p:sp>
      <p:grpSp>
        <p:nvGrpSpPr>
          <p:cNvPr id="215045" name="Group 5">
            <a:extLst>
              <a:ext uri="{FF2B5EF4-FFF2-40B4-BE49-F238E27FC236}">
                <a16:creationId xmlns:a16="http://schemas.microsoft.com/office/drawing/2014/main" id="{A9B28660-5D75-6B46-9D35-8ACF6A37C61D}"/>
              </a:ext>
            </a:extLst>
          </p:cNvPr>
          <p:cNvGrpSpPr>
            <a:grpSpLocks/>
          </p:cNvGrpSpPr>
          <p:nvPr/>
        </p:nvGrpSpPr>
        <p:grpSpPr bwMode="auto">
          <a:xfrm>
            <a:off x="5287616" y="2416865"/>
            <a:ext cx="3546115" cy="2704272"/>
            <a:chOff x="0" y="527"/>
            <a:chExt cx="2783" cy="2161"/>
          </a:xfrm>
        </p:grpSpPr>
        <p:pic>
          <p:nvPicPr>
            <p:cNvPr id="215046" name="Picture 6">
              <a:extLst>
                <a:ext uri="{FF2B5EF4-FFF2-40B4-BE49-F238E27FC236}">
                  <a16:creationId xmlns:a16="http://schemas.microsoft.com/office/drawing/2014/main" id="{5D31AB5C-0A94-494B-B5D7-37BC1B63E5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04"/>
              <a:ext cx="2592" cy="1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5047" name="Text Box 7">
              <a:extLst>
                <a:ext uri="{FF2B5EF4-FFF2-40B4-BE49-F238E27FC236}">
                  <a16:creationId xmlns:a16="http://schemas.microsoft.com/office/drawing/2014/main" id="{5E779789-85AB-A648-99B3-7FD444F836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681"/>
              <a:ext cx="1735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1600" b="0" dirty="0">
                  <a:solidFill>
                    <a:schemeClr val="tx1"/>
                  </a:solidFill>
                  <a:latin typeface="Verdana" panose="020B0604030504040204" pitchFamily="34" charset="0"/>
                </a:rPr>
                <a:t>PHENIX Preliminary</a:t>
              </a:r>
            </a:p>
          </p:txBody>
        </p:sp>
        <p:sp>
          <p:nvSpPr>
            <p:cNvPr id="215048" name="Text Box 8">
              <a:extLst>
                <a:ext uri="{FF2B5EF4-FFF2-40B4-BE49-F238E27FC236}">
                  <a16:creationId xmlns:a16="http://schemas.microsoft.com/office/drawing/2014/main" id="{9375746C-E1C8-9341-85E3-C86170CAA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2" y="527"/>
              <a:ext cx="1331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1400" dirty="0">
                  <a:solidFill>
                    <a:schemeClr val="accent2"/>
                  </a:solidFill>
                  <a:latin typeface="Arial Narrow" panose="020B0604020202020204" pitchFamily="34" charset="0"/>
                </a:rPr>
                <a:t>raw differential yields</a:t>
              </a:r>
            </a:p>
          </p:txBody>
        </p:sp>
        <p:sp>
          <p:nvSpPr>
            <p:cNvPr id="215049" name="Text Box 9">
              <a:extLst>
                <a:ext uri="{FF2B5EF4-FFF2-40B4-BE49-F238E27FC236}">
                  <a16:creationId xmlns:a16="http://schemas.microsoft.com/office/drawing/2014/main" id="{B192038E-66B8-0C47-981B-0A76A58EB8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" y="1011"/>
              <a:ext cx="565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1600" b="0" dirty="0">
                  <a:solidFill>
                    <a:schemeClr val="accent2"/>
                  </a:solidFill>
                </a:rPr>
                <a:t>2-4 GeV</a:t>
              </a:r>
            </a:p>
          </p:txBody>
        </p:sp>
      </p:grpSp>
      <p:sp>
        <p:nvSpPr>
          <p:cNvPr id="12" name="Text Box 8">
            <a:extLst>
              <a:ext uri="{FF2B5EF4-FFF2-40B4-BE49-F238E27FC236}">
                <a16:creationId xmlns:a16="http://schemas.microsoft.com/office/drawing/2014/main" id="{2EC67B77-EEB9-744D-9AA8-39D2A8588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616" y="4787681"/>
            <a:ext cx="9893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1400" i="1" dirty="0">
                <a:solidFill>
                  <a:schemeClr val="tx1"/>
                </a:solidFill>
                <a:latin typeface="Arial Narrow" panose="020B0604020202020204" pitchFamily="34" charset="0"/>
              </a:rPr>
              <a:t>Early result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46346-A96E-2E42-8561-97EE3AAF5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we aren’t done yet!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AED8E-0A1A-F741-B2FF-00402973E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692426"/>
            <a:ext cx="7772400" cy="2566852"/>
          </a:xfrm>
        </p:spPr>
        <p:txBody>
          <a:bodyPr/>
          <a:lstStyle/>
          <a:p>
            <a:r>
              <a:rPr lang="en-US" dirty="0"/>
              <a:t>Xin-</a:t>
            </a:r>
            <a:r>
              <a:rPr lang="en-US" dirty="0" err="1"/>
              <a:t>Nian</a:t>
            </a:r>
            <a:r>
              <a:rPr lang="en-US" dirty="0"/>
              <a:t> still has work to do</a:t>
            </a:r>
          </a:p>
          <a:p>
            <a:r>
              <a:rPr lang="en-US" dirty="0"/>
              <a:t>And so do the experiments</a:t>
            </a:r>
          </a:p>
          <a:p>
            <a:r>
              <a:rPr lang="en-US" dirty="0">
                <a:solidFill>
                  <a:schemeClr val="tx1"/>
                </a:solidFill>
              </a:rPr>
              <a:t>Jets are suppressed, but what’s the mechanism?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Gluon radiation is important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But heavy quarks show it’s not the whole story</a:t>
            </a:r>
          </a:p>
          <a:p>
            <a:r>
              <a:rPr lang="en-US" i="1" dirty="0">
                <a:solidFill>
                  <a:schemeClr val="tx1"/>
                </a:solidFill>
              </a:rPr>
              <a:t>Turn to jet substructure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88655-D1AD-334D-857E-B48E5C44CC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439B23-D806-014B-AFF9-581E01F1B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448" y="3361154"/>
            <a:ext cx="6415500" cy="297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8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observed the dead cone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426" y="704339"/>
            <a:ext cx="5382082" cy="3333216"/>
          </a:xfrm>
        </p:spPr>
        <p:txBody>
          <a:bodyPr/>
          <a:lstStyle/>
          <a:p>
            <a:r>
              <a:rPr lang="en-US" dirty="0"/>
              <a:t>Soft gluon radiation spectrum </a:t>
            </a:r>
          </a:p>
          <a:p>
            <a:endParaRPr lang="en-US" dirty="0"/>
          </a:p>
          <a:p>
            <a:pPr lvl="1"/>
            <a:endParaRPr lang="en-US" i="1" dirty="0"/>
          </a:p>
          <a:p>
            <a:pPr marL="0" indent="0">
              <a:buNone/>
            </a:pPr>
            <a:r>
              <a:rPr lang="en-US" i="1" dirty="0"/>
              <a:t>Large M suppresses small angle radiation (phase space effect)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66" y="1127757"/>
            <a:ext cx="4635500" cy="889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397500" y="1507261"/>
            <a:ext cx="3694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D-tagged vs. inclusive jets in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p+p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83508" y="850228"/>
            <a:ext cx="3508693" cy="4985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200" b="0" i="1" dirty="0" err="1">
                <a:solidFill>
                  <a:srgbClr val="000000"/>
                </a:solidFill>
                <a:latin typeface="+mn-lt"/>
              </a:rPr>
              <a:t>Dokshitzer</a:t>
            </a:r>
            <a:r>
              <a:rPr lang="it-IT" sz="1200" b="0" i="1" dirty="0">
                <a:solidFill>
                  <a:srgbClr val="000000"/>
                </a:solidFill>
                <a:latin typeface="+mn-lt"/>
              </a:rPr>
              <a:t>, et al</a:t>
            </a:r>
            <a:r>
              <a:rPr lang="it-IT" sz="1200" b="0" i="1" dirty="0">
                <a:solidFill>
                  <a:schemeClr val="tx1"/>
                </a:solidFill>
                <a:latin typeface="+mn-lt"/>
              </a:rPr>
              <a:t>. </a:t>
            </a:r>
            <a:r>
              <a:rPr lang="is-IS" sz="1200" b="0" i="1" dirty="0">
                <a:solidFill>
                  <a:schemeClr val="tx1"/>
                </a:solidFill>
                <a:latin typeface="+mn-lt"/>
              </a:rPr>
              <a:t>J.Phys.G17,1602 (1991)</a:t>
            </a:r>
          </a:p>
          <a:p>
            <a:pPr>
              <a:buNone/>
            </a:pPr>
            <a:r>
              <a:rPr lang="is-IS" sz="1200" b="0" i="1" dirty="0">
                <a:solidFill>
                  <a:schemeClr val="tx1"/>
                </a:solidFill>
                <a:latin typeface="+mn-lt"/>
              </a:rPr>
              <a:t>Dokshitzer &amp; Kharzeev, PL B519, 199 (2001) </a:t>
            </a:r>
            <a:endParaRPr lang="is-IS" sz="12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66" y="3158218"/>
            <a:ext cx="7768167" cy="36891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764" y="2370947"/>
            <a:ext cx="2006021" cy="67836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33964" y="4856086"/>
            <a:ext cx="466794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err="1">
                <a:solidFill>
                  <a:srgbClr val="000000"/>
                </a:solidFill>
              </a:rPr>
              <a:t>g</a:t>
            </a:r>
            <a:endParaRPr 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rot="16200000">
            <a:off x="-185966" y="4983409"/>
            <a:ext cx="1766755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latin typeface="+mn-lt"/>
                <a:cs typeface="Symbol" charset="2"/>
              </a:rPr>
              <a:t>HF/ inclusive</a:t>
            </a:r>
            <a:endParaRPr lang="en-US" sz="2000" baseline="-25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502" y="5574749"/>
            <a:ext cx="531283" cy="66518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300759" y="6547316"/>
            <a:ext cx="1937742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b="0" i="1" dirty="0">
                <a:solidFill>
                  <a:srgbClr val="0000FF"/>
                </a:solidFill>
                <a:latin typeface="+mn-lt"/>
              </a:rPr>
              <a:t>a</a:t>
            </a:r>
            <a:r>
              <a:rPr lang="is-IS" sz="1400" b="0" i="1" dirty="0">
                <a:solidFill>
                  <a:srgbClr val="0000FF"/>
                </a:solidFill>
                <a:latin typeface="+mn-lt"/>
              </a:rPr>
              <a:t>rXiv:2106.05713</a:t>
            </a:r>
          </a:p>
        </p:txBody>
      </p:sp>
    </p:spTree>
    <p:extLst>
      <p:ext uri="{BB962C8B-B14F-4D97-AF65-F5344CB8AC3E}">
        <p14:creationId xmlns:p14="http://schemas.microsoft.com/office/powerpoint/2010/main" val="153445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32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421550"/>
            <a:ext cx="7772400" cy="457200"/>
          </a:xfrm>
        </p:spPr>
        <p:txBody>
          <a:bodyPr/>
          <a:lstStyle/>
          <a:p>
            <a:r>
              <a:rPr lang="en-US" dirty="0"/>
              <a:t>Jet suppression was predicted by </a:t>
            </a:r>
            <a:br>
              <a:rPr lang="en-US" dirty="0"/>
            </a:br>
            <a:r>
              <a:rPr lang="en-US" dirty="0"/>
              <a:t>Xin-</a:t>
            </a:r>
            <a:r>
              <a:rPr lang="en-US" dirty="0" err="1"/>
              <a:t>Nian</a:t>
            </a:r>
            <a:r>
              <a:rPr lang="en-US" dirty="0"/>
              <a:t> and Miklos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 descr="Screen Shot 2022-08-16 at 1.56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9940"/>
            <a:ext cx="8229600" cy="3335441"/>
          </a:xfrm>
          <a:prstGeom prst="rect">
            <a:avLst/>
          </a:prstGeom>
        </p:spPr>
      </p:pic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BB4BB4E-1835-DD4B-935E-39CCD4A01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129" y="2526747"/>
            <a:ext cx="1804506" cy="180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6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4849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920749" y="6021917"/>
            <a:ext cx="1153583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163417" y="267787"/>
            <a:ext cx="191091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rgbClr val="000000"/>
                </a:solidFill>
                <a:latin typeface="+mn-lt"/>
              </a:rPr>
              <a:t>Rey Cruz Torres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39232" y="5444068"/>
            <a:ext cx="1153583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6BC4F74-A1CD-AE41-950C-09568EF1DA8E}"/>
              </a:ext>
            </a:extLst>
          </p:cNvPr>
          <p:cNvSpPr txBox="1"/>
          <p:nvPr/>
        </p:nvSpPr>
        <p:spPr>
          <a:xfrm>
            <a:off x="4918842" y="3313386"/>
            <a:ext cx="41515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>
                <a:latin typeface="+mn-lt"/>
              </a:rPr>
              <a:t>How aligned is hardest fragment with the jet axis?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DA484C-14BD-2841-A564-520D07012578}"/>
              </a:ext>
            </a:extLst>
          </p:cNvPr>
          <p:cNvSpPr/>
          <p:nvPr/>
        </p:nvSpPr>
        <p:spPr bwMode="auto">
          <a:xfrm>
            <a:off x="6604000" y="505003"/>
            <a:ext cx="914400" cy="5670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76C427-01BF-5E44-B821-B3AB1ACFE827}"/>
              </a:ext>
            </a:extLst>
          </p:cNvPr>
          <p:cNvSpPr/>
          <p:nvPr/>
        </p:nvSpPr>
        <p:spPr bwMode="auto">
          <a:xfrm>
            <a:off x="7310896" y="1072053"/>
            <a:ext cx="1395782" cy="5670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9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022EB-6907-AE42-B0F2-585C3CF6AF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CBFB9-AA81-2041-82F0-E35C8C4E386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DA7D7-676D-5640-B3AB-A171AB8B0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1258" cy="5780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CD8F7B-DAEA-044B-8DAD-CB6820A7F4AD}"/>
              </a:ext>
            </a:extLst>
          </p:cNvPr>
          <p:cNvSpPr txBox="1"/>
          <p:nvPr/>
        </p:nvSpPr>
        <p:spPr>
          <a:xfrm>
            <a:off x="0" y="5008235"/>
            <a:ext cx="4740165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dirty="0">
                <a:latin typeface="+mn-lt"/>
              </a:rPr>
              <a:t>Jets narrow in </a:t>
            </a:r>
            <a:r>
              <a:rPr lang="en-US" sz="2000" b="0" dirty="0" err="1">
                <a:latin typeface="+mn-lt"/>
              </a:rPr>
              <a:t>PbPb</a:t>
            </a:r>
            <a:endParaRPr lang="en-US" sz="2000" b="0" dirty="0">
              <a:latin typeface="+mn-lt"/>
            </a:endParaRPr>
          </a:p>
          <a:p>
            <a:pPr>
              <a:buNone/>
            </a:pPr>
            <a:r>
              <a:rPr lang="en-US" sz="2000" b="0" dirty="0">
                <a:latin typeface="+mn-lt"/>
              </a:rPr>
              <a:t>Larger effect in softer jets</a:t>
            </a:r>
          </a:p>
          <a:p>
            <a:pPr>
              <a:buNone/>
            </a:pPr>
            <a:r>
              <a:rPr lang="en-US" sz="2000" b="0" dirty="0">
                <a:latin typeface="+mn-lt"/>
              </a:rPr>
              <a:t>Quark jets are narrower. Are the gluon jets more modified?</a:t>
            </a:r>
          </a:p>
          <a:p>
            <a:pPr>
              <a:buNone/>
            </a:pPr>
            <a:r>
              <a:rPr lang="en-US" sz="2000" b="0" dirty="0">
                <a:latin typeface="+mn-lt"/>
              </a:rPr>
              <a:t>LBT + matter gets this right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CCB30A-0ABD-7444-AB80-8C019E95BDA2}"/>
              </a:ext>
            </a:extLst>
          </p:cNvPr>
          <p:cNvSpPr txBox="1"/>
          <p:nvPr/>
        </p:nvSpPr>
        <p:spPr>
          <a:xfrm>
            <a:off x="4809738" y="5909241"/>
            <a:ext cx="42882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chemeClr val="accent2"/>
                </a:solidFill>
                <a:latin typeface="+mn-lt"/>
              </a:rPr>
              <a:t>Models vs. data allow us to quantify the processes in jet evolution!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030E1-5D68-BD42-A3B3-6680661ABB69}"/>
              </a:ext>
            </a:extLst>
          </p:cNvPr>
          <p:cNvSpPr txBox="1"/>
          <p:nvPr/>
        </p:nvSpPr>
        <p:spPr>
          <a:xfrm>
            <a:off x="6604000" y="197763"/>
            <a:ext cx="191091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rgbClr val="000000"/>
                </a:solidFill>
                <a:latin typeface="+mn-lt"/>
              </a:rPr>
              <a:t>Rey Cruz Torres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29ED17-E7C6-E240-A9A8-C8320BE1D46C}"/>
              </a:ext>
            </a:extLst>
          </p:cNvPr>
          <p:cNvSpPr/>
          <p:nvPr/>
        </p:nvSpPr>
        <p:spPr bwMode="auto">
          <a:xfrm>
            <a:off x="579868" y="3130826"/>
            <a:ext cx="821550" cy="21056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197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12D5AF-E80D-B342-BDED-95BE1FD7C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an exciting future ahead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010275-B218-9546-A854-7567211B5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9" y="990600"/>
            <a:ext cx="7772400" cy="5780040"/>
          </a:xfrm>
        </p:spPr>
        <p:txBody>
          <a:bodyPr/>
          <a:lstStyle/>
          <a:p>
            <a:r>
              <a:rPr lang="en-US" dirty="0"/>
              <a:t>From PHENIX to ALICE to EIC with Xin-</a:t>
            </a:r>
            <a:r>
              <a:rPr lang="en-US" dirty="0" err="1"/>
              <a:t>Nian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Congratulations on your birthday</a:t>
            </a:r>
          </a:p>
          <a:p>
            <a:pPr lvl="1"/>
            <a:r>
              <a:rPr lang="en-US" dirty="0"/>
              <a:t>   and looking forward to many more!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9B066B-D41D-3744-9250-55CE3CA0AC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CBFB9-AA81-2041-82F0-E35C8C4E386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03E0077-5669-AE4F-AC23-A43EC1EE4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9" y="1852311"/>
            <a:ext cx="3657600" cy="3238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E35BA4-A3BE-4D46-B852-D95B35DB0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591"/>
          <a:stretch/>
        </p:blipFill>
        <p:spPr>
          <a:xfrm>
            <a:off x="4775200" y="1890251"/>
            <a:ext cx="3657600" cy="3162620"/>
          </a:xfrm>
          <a:prstGeom prst="rect">
            <a:avLst/>
          </a:prstGeom>
        </p:spPr>
      </p:pic>
      <p:pic>
        <p:nvPicPr>
          <p:cNvPr id="11" name="Picture 10" descr="A picture containing dessert&#10;&#10;Description automatically generated">
            <a:extLst>
              <a:ext uri="{FF2B5EF4-FFF2-40B4-BE49-F238E27FC236}">
                <a16:creationId xmlns:a16="http://schemas.microsoft.com/office/drawing/2014/main" id="{D5815CC4-9B1D-324A-8C53-029923CDC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56" y="5540099"/>
            <a:ext cx="1277675" cy="94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63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5" name="Rectangle 3"/>
          <p:cNvSpPr>
            <a:spLocks noGrp="1" noChangeArrowheads="1"/>
          </p:cNvSpPr>
          <p:nvPr>
            <p:ph idx="1"/>
          </p:nvPr>
        </p:nvSpPr>
        <p:spPr>
          <a:xfrm>
            <a:off x="681039" y="990600"/>
            <a:ext cx="7772400" cy="457200"/>
          </a:xfrm>
        </p:spPr>
        <p:txBody>
          <a:bodyPr/>
          <a:lstStyle/>
          <a:p>
            <a:r>
              <a:rPr lang="en-US"/>
              <a:t>Backup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3BE80-42E4-BD4E-890F-E8C76406BCC3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00612224-17BE-774E-9BA9-193A7C0493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496C5-AB07-8842-9F6E-2EF8B0BC6DE8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385027" name="Rectangle 3">
            <a:extLst>
              <a:ext uri="{FF2B5EF4-FFF2-40B4-BE49-F238E27FC236}">
                <a16:creationId xmlns:a16="http://schemas.microsoft.com/office/drawing/2014/main" id="{1D22F282-B596-464A-8EF6-C746F78711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3613" y="304800"/>
            <a:ext cx="7137400" cy="571500"/>
          </a:xfrm>
        </p:spPr>
        <p:txBody>
          <a:bodyPr/>
          <a:lstStyle/>
          <a:p>
            <a:r>
              <a:rPr lang="en-US" altLang="en-US"/>
              <a:t>    </a:t>
            </a:r>
            <a:r>
              <a:rPr lang="en-US" altLang="en-US">
                <a:sym typeface="Symbol" pitchFamily="2" charset="2"/>
              </a:rPr>
              <a:t></a:t>
            </a:r>
            <a:r>
              <a:rPr lang="en-US" altLang="en-US" baseline="30000">
                <a:sym typeface="Symbol" pitchFamily="2" charset="2"/>
              </a:rPr>
              <a:t>0</a:t>
            </a:r>
            <a:r>
              <a:rPr lang="en-US" altLang="en-US">
                <a:sym typeface="Symbol" pitchFamily="2" charset="2"/>
              </a:rPr>
              <a:t> </a:t>
            </a:r>
            <a:r>
              <a:rPr lang="en-US" altLang="en-US"/>
              <a:t>R</a:t>
            </a:r>
            <a:r>
              <a:rPr lang="en-US" altLang="en-US" baseline="-16000"/>
              <a:t>AA</a:t>
            </a:r>
            <a:r>
              <a:rPr lang="en-US" altLang="en-US"/>
              <a:t> vs. predictions</a:t>
            </a:r>
          </a:p>
        </p:txBody>
      </p:sp>
      <p:grpSp>
        <p:nvGrpSpPr>
          <p:cNvPr id="385030" name="Group 6">
            <a:extLst>
              <a:ext uri="{FF2B5EF4-FFF2-40B4-BE49-F238E27FC236}">
                <a16:creationId xmlns:a16="http://schemas.microsoft.com/office/drawing/2014/main" id="{F174AA18-BA87-EC41-982C-A68662E33D78}"/>
              </a:ext>
            </a:extLst>
          </p:cNvPr>
          <p:cNvGrpSpPr>
            <a:grpSpLocks/>
          </p:cNvGrpSpPr>
          <p:nvPr/>
        </p:nvGrpSpPr>
        <p:grpSpPr bwMode="auto">
          <a:xfrm>
            <a:off x="4595813" y="2616200"/>
            <a:ext cx="3505200" cy="1006475"/>
            <a:chOff x="3168" y="3216"/>
            <a:chExt cx="2208" cy="634"/>
          </a:xfrm>
        </p:grpSpPr>
        <p:sp>
          <p:nvSpPr>
            <p:cNvPr id="385031" name="Text Box 7">
              <a:extLst>
                <a:ext uri="{FF2B5EF4-FFF2-40B4-BE49-F238E27FC236}">
                  <a16:creationId xmlns:a16="http://schemas.microsoft.com/office/drawing/2014/main" id="{5B109410-DEEE-9C43-AC61-4B6E81A666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3216"/>
              <a:ext cx="17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0">
                  <a:solidFill>
                    <a:schemeClr val="tx1"/>
                  </a:solidFill>
                </a:rPr>
                <a:t>PHENIX Preliminary</a:t>
              </a:r>
            </a:p>
          </p:txBody>
        </p:sp>
        <p:sp>
          <p:nvSpPr>
            <p:cNvPr id="385032" name="Text Box 8">
              <a:extLst>
                <a:ext uri="{FF2B5EF4-FFF2-40B4-BE49-F238E27FC236}">
                  <a16:creationId xmlns:a16="http://schemas.microsoft.com/office/drawing/2014/main" id="{C5776231-A123-3F44-99F4-EF10C19D12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" y="3600"/>
              <a:ext cx="10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en-US" b="0">
                <a:solidFill>
                  <a:schemeClr val="tx2"/>
                </a:solidFill>
              </a:endParaRPr>
            </a:p>
          </p:txBody>
        </p:sp>
      </p:grpSp>
      <p:sp>
        <p:nvSpPr>
          <p:cNvPr id="385036" name="Text Box 12">
            <a:extLst>
              <a:ext uri="{FF2B5EF4-FFF2-40B4-BE49-F238E27FC236}">
                <a16:creationId xmlns:a16="http://schemas.microsoft.com/office/drawing/2014/main" id="{A943D5F6-0630-BE45-AC0E-410E9EFEE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050" y="4311650"/>
            <a:ext cx="955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>
                <a:solidFill>
                  <a:srgbClr val="006600"/>
                </a:solidFill>
              </a:rPr>
              <a:t>shadowing</a:t>
            </a:r>
            <a:endParaRPr lang="en-US" altLang="en-US" sz="1400" b="0">
              <a:solidFill>
                <a:schemeClr val="tx1"/>
              </a:solidFill>
            </a:endParaRPr>
          </a:p>
        </p:txBody>
      </p:sp>
      <p:sp>
        <p:nvSpPr>
          <p:cNvPr id="385037" name="Text Box 13">
            <a:extLst>
              <a:ext uri="{FF2B5EF4-FFF2-40B4-BE49-F238E27FC236}">
                <a16:creationId xmlns:a16="http://schemas.microsoft.com/office/drawing/2014/main" id="{D2092B8E-EC30-0847-BD12-942B0B190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8450" y="3219450"/>
            <a:ext cx="1281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>
                <a:solidFill>
                  <a:srgbClr val="000099"/>
                </a:solidFill>
              </a:rPr>
              <a:t>anti-shadowing</a:t>
            </a:r>
          </a:p>
        </p:txBody>
      </p:sp>
      <p:pic>
        <p:nvPicPr>
          <p:cNvPr id="385028" name="Picture 4">
            <a:extLst>
              <a:ext uri="{FF2B5EF4-FFF2-40B4-BE49-F238E27FC236}">
                <a16:creationId xmlns:a16="http://schemas.microsoft.com/office/drawing/2014/main" id="{91A0F6DC-9D97-6742-BFA4-F2030CE79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2" r="8549"/>
          <a:stretch>
            <a:fillRect/>
          </a:stretch>
        </p:blipFill>
        <p:spPr bwMode="auto">
          <a:xfrm>
            <a:off x="3438525" y="1377950"/>
            <a:ext cx="570547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5029" name="Text Box 5">
            <a:extLst>
              <a:ext uri="{FF2B5EF4-FFF2-40B4-BE49-F238E27FC236}">
                <a16:creationId xmlns:a16="http://schemas.microsoft.com/office/drawing/2014/main" id="{4B902684-89BA-7E46-8DF3-2D3A8D279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1077913"/>
            <a:ext cx="3810000" cy="521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400" b="0">
                <a:solidFill>
                  <a:schemeClr val="tx1"/>
                </a:solidFill>
                <a:latin typeface="Arial Unicode MS" panose="020B0604020202020204" pitchFamily="34" charset="-128"/>
              </a:rPr>
              <a:t>Theoretical predictions:</a:t>
            </a:r>
            <a:endParaRPr lang="en-US" altLang="en-US" sz="2400" b="0">
              <a:solidFill>
                <a:srgbClr val="0000FF"/>
              </a:solidFill>
              <a:latin typeface="Arial Unicode MS" panose="020B0604020202020204" pitchFamily="34" charset="-128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en-US" b="0">
                <a:solidFill>
                  <a:srgbClr val="0000FF"/>
                </a:solidFill>
                <a:latin typeface="Arial Unicode MS" panose="020B0604020202020204" pitchFamily="34" charset="-128"/>
              </a:rPr>
              <a:t>d+Au:</a:t>
            </a:r>
            <a:r>
              <a:rPr lang="en-US" altLang="en-US" b="0">
                <a:solidFill>
                  <a:schemeClr val="tx1"/>
                </a:solidFill>
                <a:latin typeface="Arial Unicode MS" panose="020B0604020202020204" pitchFamily="34" charset="-128"/>
              </a:rPr>
              <a:t> </a:t>
            </a:r>
            <a:r>
              <a:rPr lang="en-US" altLang="en-US" sz="1800" b="0">
                <a:solidFill>
                  <a:schemeClr val="tx1"/>
                </a:solidFill>
                <a:latin typeface="Arial Unicode MS" panose="020B0604020202020204" pitchFamily="34" charset="-128"/>
              </a:rPr>
              <a:t>I. Vitev, nucl-th/0302002 and private communication.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0">
                <a:solidFill>
                  <a:srgbClr val="0000FF"/>
                </a:solidFill>
                <a:latin typeface="Arial Unicode MS" panose="020B0604020202020204" pitchFamily="34" charset="-128"/>
              </a:rPr>
              <a:t>Au+Au:</a:t>
            </a:r>
            <a:r>
              <a:rPr lang="en-US" altLang="en-US" b="0">
                <a:solidFill>
                  <a:schemeClr val="tx1"/>
                </a:solidFill>
                <a:latin typeface="Arial Unicode MS" panose="020B0604020202020204" pitchFamily="34" charset="-128"/>
              </a:rPr>
              <a:t> </a:t>
            </a:r>
            <a:r>
              <a:rPr lang="en-US" altLang="en-US" sz="1800" b="0">
                <a:solidFill>
                  <a:schemeClr val="tx1"/>
                </a:solidFill>
                <a:latin typeface="Arial Unicode MS" panose="020B0604020202020204" pitchFamily="34" charset="-128"/>
              </a:rPr>
              <a:t>I. Vitev and M. Gyulassy, hep-ph/0208108, to appear in Nucl. Phys. A; M. Gyulassy, P. Levai and I. Vitev, Nucl. Phys. B 594, p. 371 (2001).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1800" b="0">
                <a:solidFill>
                  <a:schemeClr val="tx1"/>
                </a:solidFill>
                <a:latin typeface="Arial Unicode MS" panose="020B0604020202020204" pitchFamily="34" charset="-128"/>
              </a:rPr>
              <a:t>Initial state: mult. scatt.,shadowing + final state dE/dx (Au+Au)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1800" b="0">
                <a:solidFill>
                  <a:srgbClr val="339933"/>
                </a:solidFill>
                <a:latin typeface="Arial Unicode MS" panose="020B0604020202020204" pitchFamily="34" charset="-128"/>
              </a:rPr>
              <a:t>Also: Kopeliovich, et al (PRL88, 232303,2002)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1800" b="0">
                <a:solidFill>
                  <a:srgbClr val="339933"/>
                </a:solidFill>
                <a:latin typeface="Arial Unicode MS" panose="020B0604020202020204" pitchFamily="34" charset="-128"/>
              </a:rPr>
              <a:t>predict R</a:t>
            </a:r>
            <a:r>
              <a:rPr lang="en-US" altLang="en-US" sz="1800" b="0" baseline="-20000">
                <a:solidFill>
                  <a:srgbClr val="339933"/>
                </a:solidFill>
                <a:latin typeface="Arial Unicode MS" panose="020B0604020202020204" pitchFamily="34" charset="-128"/>
              </a:rPr>
              <a:t>pA</a:t>
            </a:r>
            <a:r>
              <a:rPr lang="en-US" altLang="en-US" sz="1800" b="0">
                <a:solidFill>
                  <a:srgbClr val="339933"/>
                </a:solidFill>
                <a:latin typeface="Arial Unicode MS" panose="020B0604020202020204" pitchFamily="34" charset="-128"/>
              </a:rPr>
              <a:t>~1.1 max at p</a:t>
            </a:r>
            <a:r>
              <a:rPr lang="en-US" altLang="en-US" sz="1800" b="0" baseline="-20000">
                <a:solidFill>
                  <a:srgbClr val="339933"/>
                </a:solidFill>
                <a:latin typeface="Arial Unicode MS" panose="020B0604020202020204" pitchFamily="34" charset="-128"/>
              </a:rPr>
              <a:t>T</a:t>
            </a:r>
            <a:r>
              <a:rPr lang="en-US" altLang="en-US" sz="1800" b="0">
                <a:solidFill>
                  <a:srgbClr val="339933"/>
                </a:solidFill>
                <a:latin typeface="Arial Unicode MS" panose="020B0604020202020204" pitchFamily="34" charset="-128"/>
              </a:rPr>
              <a:t>=2.5 GeV projectile as color dipole</a:t>
            </a:r>
          </a:p>
        </p:txBody>
      </p:sp>
      <p:sp>
        <p:nvSpPr>
          <p:cNvPr id="385035" name="Line 11">
            <a:extLst>
              <a:ext uri="{FF2B5EF4-FFF2-40B4-BE49-F238E27FC236}">
                <a16:creationId xmlns:a16="http://schemas.microsoft.com/office/drawing/2014/main" id="{002CA6D2-70DD-7F40-8AE6-369120BCC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8538" y="3481388"/>
            <a:ext cx="1755775" cy="6191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5038" name="Line 14">
            <a:extLst>
              <a:ext uri="{FF2B5EF4-FFF2-40B4-BE49-F238E27FC236}">
                <a16:creationId xmlns:a16="http://schemas.microsoft.com/office/drawing/2014/main" id="{75ECB1FA-C068-444F-A6D7-19209FD3C3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2813" y="2171700"/>
            <a:ext cx="2212975" cy="469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5039" name="Line 15">
            <a:extLst>
              <a:ext uri="{FF2B5EF4-FFF2-40B4-BE49-F238E27FC236}">
                <a16:creationId xmlns:a16="http://schemas.microsoft.com/office/drawing/2014/main" id="{2058C472-657C-B441-8028-76808DD27E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8663" y="2519363"/>
            <a:ext cx="1733550" cy="111442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5040" name="Line 16">
            <a:extLst>
              <a:ext uri="{FF2B5EF4-FFF2-40B4-BE49-F238E27FC236}">
                <a16:creationId xmlns:a16="http://schemas.microsoft.com/office/drawing/2014/main" id="{9B6DAB74-54A4-E04C-984A-31F89D52F4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3438" y="2382838"/>
            <a:ext cx="2139950" cy="4683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85044" name="Picture 20">
            <a:extLst>
              <a:ext uri="{FF2B5EF4-FFF2-40B4-BE49-F238E27FC236}">
                <a16:creationId xmlns:a16="http://schemas.microsoft.com/office/drawing/2014/main" id="{24C06DB3-DB2A-284C-BE6C-FDDD5DFE5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543050"/>
            <a:ext cx="119697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5678-BBD2-874F-872C-F92536740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91B5D-612A-CC45-8F26-8D2C504F6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736" y="739938"/>
            <a:ext cx="7772400" cy="5780040"/>
          </a:xfrm>
        </p:spPr>
        <p:txBody>
          <a:bodyPr/>
          <a:lstStyle/>
          <a:p>
            <a:r>
              <a:rPr lang="en-US" dirty="0"/>
              <a:t>String breaking (e.g. Pythia)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Cluster hadronization (e.g. Herwig)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Coalescence or Statistical Hadronization?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F0445-6403-C842-919E-0C481B14F7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2C68F8C9-DD55-034C-AFCE-CE96A163A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625" y="616868"/>
            <a:ext cx="3321639" cy="1915654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7D72FA3-196D-5F4C-A4E8-BFCB4A5AA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130" y="2931607"/>
            <a:ext cx="3793924" cy="301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27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799" y="277043"/>
            <a:ext cx="8196943" cy="457200"/>
          </a:xfrm>
        </p:spPr>
        <p:txBody>
          <a:bodyPr/>
          <a:lstStyle/>
          <a:p>
            <a:r>
              <a:rPr lang="en-US" dirty="0"/>
              <a:t>Transition to hadrons is non-perturbative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5EB2B-E4F9-C54F-B7D3-99D73223EB61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59612A-3421-9240-8A75-6D3A72894810}"/>
              </a:ext>
            </a:extLst>
          </p:cNvPr>
          <p:cNvGrpSpPr/>
          <p:nvPr/>
        </p:nvGrpSpPr>
        <p:grpSpPr>
          <a:xfrm>
            <a:off x="1796207" y="865535"/>
            <a:ext cx="5568153" cy="5126930"/>
            <a:chOff x="2715194" y="1854926"/>
            <a:chExt cx="5014976" cy="46531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633E0D9-8021-0E4D-9151-C04427F48E61}"/>
                </a:ext>
              </a:extLst>
            </p:cNvPr>
            <p:cNvGrpSpPr/>
            <p:nvPr/>
          </p:nvGrpSpPr>
          <p:grpSpPr>
            <a:xfrm>
              <a:off x="2717074" y="1854926"/>
              <a:ext cx="5013096" cy="4653159"/>
              <a:chOff x="2717074" y="1854926"/>
              <a:chExt cx="5013096" cy="465315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32114" t="17511"/>
              <a:stretch/>
            </p:blipFill>
            <p:spPr>
              <a:xfrm>
                <a:off x="2717074" y="1854926"/>
                <a:ext cx="4998175" cy="4653159"/>
              </a:xfrm>
              <a:prstGeom prst="rect">
                <a:avLst/>
              </a:prstGeom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DD67267-2D20-3449-B506-E19EE8943A98}"/>
                  </a:ext>
                </a:extLst>
              </p:cNvPr>
              <p:cNvGrpSpPr/>
              <p:nvPr/>
            </p:nvGrpSpPr>
            <p:grpSpPr>
              <a:xfrm>
                <a:off x="3225004" y="5509168"/>
                <a:ext cx="4505166" cy="342843"/>
                <a:chOff x="3225004" y="5509168"/>
                <a:chExt cx="4505166" cy="342843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3225004" y="5509168"/>
                  <a:ext cx="2035506" cy="33855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1600" b="0" i="1" dirty="0">
                      <a:solidFill>
                        <a:srgbClr val="000000"/>
                      </a:solidFill>
                      <a:latin typeface="+mn-lt"/>
                    </a:rPr>
                    <a:t>Calculable in </a:t>
                  </a:r>
                  <a:r>
                    <a:rPr lang="en-US" sz="1600" b="0" i="1" dirty="0" err="1">
                      <a:solidFill>
                        <a:srgbClr val="000000"/>
                      </a:solidFill>
                      <a:latin typeface="+mn-lt"/>
                    </a:rPr>
                    <a:t>pQCD</a:t>
                  </a:r>
                  <a:endParaRPr lang="en-US" sz="1600" b="0" i="1" dirty="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5363945" y="5513457"/>
                  <a:ext cx="2366225" cy="33855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1600" b="0" i="1" dirty="0">
                      <a:solidFill>
                        <a:srgbClr val="FF0000"/>
                      </a:solidFill>
                      <a:latin typeface="+mn-lt"/>
                    </a:rPr>
                    <a:t>Not calculable in </a:t>
                  </a:r>
                  <a:r>
                    <a:rPr lang="en-US" sz="1600" b="0" i="1" dirty="0" err="1">
                      <a:solidFill>
                        <a:srgbClr val="FF0000"/>
                      </a:solidFill>
                      <a:latin typeface="+mn-lt"/>
                    </a:rPr>
                    <a:t>pQCD</a:t>
                  </a:r>
                  <a:endParaRPr lang="en-US" sz="1600" b="0" i="1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</p:grpSp>
        </p:grpSp>
        <p:sp>
          <p:nvSpPr>
            <p:cNvPr id="8" name="TextBox 7"/>
            <p:cNvSpPr txBox="1"/>
            <p:nvPr/>
          </p:nvSpPr>
          <p:spPr>
            <a:xfrm>
              <a:off x="2715194" y="2030013"/>
              <a:ext cx="191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b="0" i="1" dirty="0">
                  <a:solidFill>
                    <a:srgbClr val="000000"/>
                  </a:solidFill>
                  <a:latin typeface="+mn-lt"/>
                </a:rPr>
                <a:t>Rey Cruz Torres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9C71BBF-E099-3143-A041-CEFD5BADCC85}"/>
              </a:ext>
            </a:extLst>
          </p:cNvPr>
          <p:cNvSpPr txBox="1"/>
          <p:nvPr/>
        </p:nvSpPr>
        <p:spPr>
          <a:xfrm>
            <a:off x="4663687" y="5901300"/>
            <a:ext cx="26272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i="1" dirty="0">
                <a:solidFill>
                  <a:srgbClr val="FF0000"/>
                </a:solidFill>
                <a:latin typeface="+mn-lt"/>
              </a:rPr>
              <a:t>Scale of transition: </a:t>
            </a:r>
            <a:r>
              <a:rPr lang="en-US" sz="2000" b="0" i="1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en-US" sz="2000" b="0" i="1" baseline="-25000" dirty="0">
                <a:solidFill>
                  <a:srgbClr val="FF0000"/>
                </a:solidFill>
                <a:latin typeface="+mn-lt"/>
              </a:rPr>
              <a:t>QCD</a:t>
            </a:r>
            <a:r>
              <a:rPr lang="en-US" sz="2000" b="0" i="1" dirty="0">
                <a:solidFill>
                  <a:srgbClr val="FF0000"/>
                </a:solidFill>
                <a:latin typeface="+mn-lt"/>
              </a:rPr>
              <a:t> ~ 0.5 GeV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55813F-4FD3-5D4B-9A15-B77FD82B321D}"/>
              </a:ext>
            </a:extLst>
          </p:cNvPr>
          <p:cNvSpPr txBox="1"/>
          <p:nvPr/>
        </p:nvSpPr>
        <p:spPr>
          <a:xfrm>
            <a:off x="1944768" y="5901300"/>
            <a:ext cx="2627232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i="1" dirty="0">
                <a:solidFill>
                  <a:schemeClr val="tx1"/>
                </a:solidFill>
                <a:latin typeface="+mn-lt"/>
              </a:rPr>
              <a:t>Scale of jet:</a:t>
            </a:r>
          </a:p>
          <a:p>
            <a:pPr>
              <a:buNone/>
            </a:pPr>
            <a:r>
              <a:rPr lang="en-US" sz="2000" b="0" i="1" dirty="0" err="1">
                <a:solidFill>
                  <a:schemeClr val="tx1"/>
                </a:solidFill>
                <a:latin typeface="+mn-lt"/>
              </a:rPr>
              <a:t>p</a:t>
            </a:r>
            <a:r>
              <a:rPr lang="en-US" sz="2000" b="0" i="1" baseline="-25000" dirty="0" err="1">
                <a:solidFill>
                  <a:schemeClr val="tx1"/>
                </a:solidFill>
                <a:latin typeface="+mn-lt"/>
              </a:rPr>
              <a:t>T</a:t>
            </a:r>
            <a:r>
              <a:rPr lang="en-US" sz="2000" b="0" i="1" dirty="0">
                <a:solidFill>
                  <a:schemeClr val="tx1"/>
                </a:solidFill>
                <a:latin typeface="+mn-lt"/>
              </a:rPr>
              <a:t> ~ 20-500 GeV</a:t>
            </a:r>
          </a:p>
        </p:txBody>
      </p:sp>
    </p:spTree>
    <p:extLst>
      <p:ext uri="{BB962C8B-B14F-4D97-AF65-F5344CB8AC3E}">
        <p14:creationId xmlns:p14="http://schemas.microsoft.com/office/powerpoint/2010/main" val="2513875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0DED7-12AB-DE46-B994-E904313A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24790"/>
            <a:ext cx="8458200" cy="457200"/>
          </a:xfrm>
        </p:spPr>
        <p:txBody>
          <a:bodyPr/>
          <a:lstStyle/>
          <a:p>
            <a:r>
              <a:rPr lang="en-US" dirty="0"/>
              <a:t>Groomed jets well described by NLL QCD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FE990-BDD6-0347-9081-6C8A0066FF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90122C-698B-E74C-BA15-0F7DE03C1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19" y="1054331"/>
            <a:ext cx="9176319" cy="44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16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rgbClr val="0000FF"/>
                </a:solidFill>
              </a:rPr>
              <a:t>Probe early gluon splitting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01351" y="780110"/>
            <a:ext cx="5035849" cy="2280899"/>
            <a:chOff x="1136351" y="1160801"/>
            <a:chExt cx="6215869" cy="33398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6351" y="1160801"/>
              <a:ext cx="6215869" cy="333987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 flipH="1">
              <a:off x="4432300" y="2273300"/>
              <a:ext cx="1193800" cy="651688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 flipH="1">
              <a:off x="4292600" y="3035300"/>
              <a:ext cx="1193800" cy="651688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3175000"/>
            <a:ext cx="6883400" cy="3441700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9240751"/>
              </p:ext>
            </p:extLst>
          </p:nvPr>
        </p:nvGraphicFramePr>
        <p:xfrm>
          <a:off x="6110610" y="1506381"/>
          <a:ext cx="2248107" cy="110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8" name="Equation" r:id="rId5" imgW="876300" imgH="431800" progId="Equation.3">
                  <p:embed/>
                </p:oleObj>
              </mc:Choice>
              <mc:Fallback>
                <p:oleObj name="Equation" r:id="rId5" imgW="876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0610" y="1506381"/>
                        <a:ext cx="2248107" cy="110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 bwMode="auto">
          <a:xfrm rot="871241" flipH="1">
            <a:off x="5575300" y="5346700"/>
            <a:ext cx="1426982" cy="5749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89666" y="3083276"/>
            <a:ext cx="1960852" cy="2000548"/>
          </a:xfrm>
          <a:prstGeom prst="rect">
            <a:avLst/>
          </a:prstGeom>
          <a:solidFill>
            <a:srgbClr val="D5E6E6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0" i="1" dirty="0">
                <a:solidFill>
                  <a:srgbClr val="FF0000"/>
                </a:solidFill>
                <a:latin typeface="+mn-lt"/>
              </a:rPr>
              <a:t>Data to quantify energy, </a:t>
            </a:r>
            <a:r>
              <a:rPr lang="en-US" sz="2000" b="0" i="1" dirty="0" err="1">
                <a:solidFill>
                  <a:srgbClr val="FF0000"/>
                </a:solidFill>
                <a:latin typeface="+mn-lt"/>
              </a:rPr>
              <a:t>p</a:t>
            </a:r>
            <a:r>
              <a:rPr lang="en-US" sz="2000" b="0" i="1" baseline="-25000" dirty="0" err="1">
                <a:solidFill>
                  <a:srgbClr val="FF0000"/>
                </a:solidFill>
                <a:latin typeface="+mn-lt"/>
              </a:rPr>
              <a:t>T</a:t>
            </a:r>
            <a:r>
              <a:rPr lang="en-US" sz="2000" b="0" i="1" dirty="0">
                <a:solidFill>
                  <a:srgbClr val="FF0000"/>
                </a:solidFill>
                <a:latin typeface="+mn-lt"/>
              </a:rPr>
              <a:t> transport.</a:t>
            </a:r>
          </a:p>
          <a:p>
            <a:pPr>
              <a:buNone/>
            </a:pPr>
            <a:r>
              <a:rPr lang="en-US" sz="2000" b="0" i="1" dirty="0">
                <a:solidFill>
                  <a:srgbClr val="FF0000"/>
                </a:solidFill>
                <a:latin typeface="+mn-lt"/>
              </a:rPr>
              <a:t>See significant dependence on jet E, grooming.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23898" y="765074"/>
            <a:ext cx="3226619" cy="769441"/>
          </a:xfrm>
          <a:prstGeom prst="rect">
            <a:avLst/>
          </a:prstGeom>
          <a:solidFill>
            <a:srgbClr val="CEF9F9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i="1" dirty="0" err="1">
                <a:solidFill>
                  <a:schemeClr val="tx1"/>
                </a:solidFill>
                <a:latin typeface="+mn-lt"/>
              </a:rPr>
              <a:t>Recluster</a:t>
            </a:r>
            <a:r>
              <a:rPr lang="en-US" sz="2000" i="1" dirty="0">
                <a:solidFill>
                  <a:schemeClr val="tx1"/>
                </a:solidFill>
                <a:latin typeface="+mn-lt"/>
              </a:rPr>
              <a:t> &amp; groom jet</a:t>
            </a:r>
          </a:p>
          <a:p>
            <a:pPr>
              <a:buNone/>
            </a:pPr>
            <a:r>
              <a:rPr lang="en-US" sz="2000" i="1" dirty="0">
                <a:solidFill>
                  <a:schemeClr val="tx1"/>
                </a:solidFill>
                <a:latin typeface="+mn-lt"/>
              </a:rPr>
              <a:t>Use 2 leading clusters</a:t>
            </a:r>
          </a:p>
        </p:txBody>
      </p:sp>
    </p:spTree>
    <p:extLst>
      <p:ext uri="{BB962C8B-B14F-4D97-AF65-F5344CB8AC3E}">
        <p14:creationId xmlns:p14="http://schemas.microsoft.com/office/powerpoint/2010/main" val="386632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49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77AA2-3085-9A46-905E-36951DDD8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809487"/>
            <a:ext cx="7429500" cy="55372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1D0CD1-80D8-D845-B13A-254009D1D041}"/>
              </a:ext>
            </a:extLst>
          </p:cNvPr>
          <p:cNvCxnSpPr/>
          <p:nvPr/>
        </p:nvCxnSpPr>
        <p:spPr bwMode="auto">
          <a:xfrm>
            <a:off x="4731026" y="2773017"/>
            <a:ext cx="0" cy="964096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09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82F44A-8CBC-3947-95F2-E0A0BB98D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406619"/>
            <a:ext cx="7772400" cy="457200"/>
          </a:xfrm>
        </p:spPr>
        <p:txBody>
          <a:bodyPr/>
          <a:lstStyle/>
          <a:p>
            <a:r>
              <a:rPr lang="en-US" dirty="0"/>
              <a:t>Why measure this observable?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998308-0EFC-E346-B37A-B52102193B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4CC7B-3343-B74C-A97C-C7C24CA701B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0EE1E-AA08-304F-B3E1-1B3660B02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31" y="1035269"/>
            <a:ext cx="9009469" cy="2984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5DBF03-CC9C-F24A-947C-53659590035D}"/>
              </a:ext>
            </a:extLst>
          </p:cNvPr>
          <p:cNvSpPr txBox="1"/>
          <p:nvPr/>
        </p:nvSpPr>
        <p:spPr>
          <a:xfrm>
            <a:off x="404648" y="4233462"/>
            <a:ext cx="8334703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>
                <a:latin typeface="+mn-lt"/>
              </a:rPr>
              <a:t>Axis difference can be calculated perturbatively</a:t>
            </a:r>
          </a:p>
          <a:p>
            <a:pPr>
              <a:buNone/>
            </a:pPr>
            <a:r>
              <a:rPr lang="en-US" sz="2400" i="1" dirty="0">
                <a:latin typeface="+mn-lt"/>
              </a:rPr>
              <a:t>Especially if jets are groomed to remove the soft particles at large angles.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26B221-4C59-7146-AFED-0BB5A128C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995" y="5368925"/>
            <a:ext cx="35687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24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912" y="133350"/>
            <a:ext cx="8175978" cy="457200"/>
          </a:xfrm>
        </p:spPr>
        <p:txBody>
          <a:bodyPr/>
          <a:lstStyle/>
          <a:p>
            <a:r>
              <a:rPr lang="en-US" dirty="0"/>
              <a:t>What’s in a jet?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259" y="762000"/>
            <a:ext cx="8475662" cy="2280620"/>
          </a:xfrm>
        </p:spPr>
        <p:txBody>
          <a:bodyPr/>
          <a:lstStyle/>
          <a:p>
            <a:pPr marL="800076" lvl="1" indent="-342900">
              <a:buFont typeface="Wingdings" charset="2"/>
              <a:buChar char="u"/>
            </a:pPr>
            <a:r>
              <a:rPr lang="en-US" dirty="0" err="1"/>
              <a:t>q,g</a:t>
            </a:r>
            <a:r>
              <a:rPr lang="en-US" dirty="0"/>
              <a:t> undergo probabilistic cascade of g emissions</a:t>
            </a:r>
          </a:p>
          <a:p>
            <a:pPr marL="800076" lvl="1" indent="-342900">
              <a:buFont typeface="Wingdings" charset="2"/>
              <a:buChar char="u"/>
            </a:pPr>
            <a:r>
              <a:rPr lang="en-US" dirty="0"/>
              <a:t>Total color charge &amp; flavor are conserved</a:t>
            </a:r>
          </a:p>
          <a:p>
            <a:pPr marL="800076" lvl="1" indent="-342900">
              <a:buFont typeface="Wingdings" charset="2"/>
              <a:buChar char="u"/>
            </a:pPr>
            <a:r>
              <a:rPr lang="en-US" dirty="0"/>
              <a:t>Successive </a:t>
            </a:r>
            <a:r>
              <a:rPr lang="en-US" dirty="0" err="1"/>
              <a:t>branchings</a:t>
            </a:r>
            <a:r>
              <a:rPr lang="en-US" dirty="0"/>
              <a:t> are ordered in angle</a:t>
            </a:r>
          </a:p>
          <a:p>
            <a:pPr marL="800076" lvl="1" indent="-342900">
              <a:buFont typeface="Wingdings" charset="2"/>
              <a:buChar char="u"/>
            </a:pPr>
            <a:r>
              <a:rPr lang="en-US" dirty="0"/>
              <a:t>Color coherence suppresses large angle soft radiation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8" y="2286000"/>
            <a:ext cx="29464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2931526"/>
            <a:ext cx="5168900" cy="1869074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0" y="4914900"/>
            <a:ext cx="3721608" cy="1676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51640" y="845373"/>
            <a:ext cx="5283790" cy="5898327"/>
            <a:chOff x="3851640" y="845373"/>
            <a:chExt cx="5283790" cy="5898327"/>
          </a:xfrm>
        </p:grpSpPr>
        <p:grpSp>
          <p:nvGrpSpPr>
            <p:cNvPr id="9" name="Group 8"/>
            <p:cNvGrpSpPr/>
            <p:nvPr/>
          </p:nvGrpSpPr>
          <p:grpSpPr>
            <a:xfrm>
              <a:off x="3851640" y="845373"/>
              <a:ext cx="5283790" cy="5898327"/>
              <a:chOff x="3851640" y="845373"/>
              <a:chExt cx="5283790" cy="5898327"/>
            </a:xfrm>
          </p:grpSpPr>
          <p:pic>
            <p:nvPicPr>
              <p:cNvPr id="11" name="Picture 10" descr="CMSdijet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51640" y="2932451"/>
                <a:ext cx="5283790" cy="3811249"/>
              </a:xfrm>
              <a:prstGeom prst="rect">
                <a:avLst/>
              </a:prstGeom>
            </p:spPr>
          </p:pic>
          <p:sp>
            <p:nvSpPr>
              <p:cNvPr id="14" name="Rectangle 6"/>
              <p:cNvSpPr>
                <a:spLocks noChangeArrowheads="1"/>
              </p:cNvSpPr>
              <p:nvPr/>
            </p:nvSpPr>
            <p:spPr bwMode="auto">
              <a:xfrm>
                <a:off x="6110863" y="845373"/>
                <a:ext cx="2399926" cy="2019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608638" y="2939386"/>
              <a:ext cx="348878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i="1" dirty="0">
                  <a:solidFill>
                    <a:srgbClr val="000090"/>
                  </a:solidFill>
                  <a:latin typeface="+mn-lt"/>
                </a:rPr>
                <a:t>Modified by color exchange with QGP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871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C941E95-4018-8742-BFE9-F92C2932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12-Sepl-06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E40010-4E1D-4940-95DE-B8B6AB2C4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315200" y="-457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69" tIns="46034" rIns="92069" bIns="46034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b="1" kern="1200">
                <a:solidFill>
                  <a:srgbClr val="FFFFCC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9pPr>
          </a:lstStyle>
          <a:p>
            <a:fld id="{21353946-7A4B-5F41-8D36-AA0EE6F58E66}" type="slidenum">
              <a:rPr lang="en-US" altLang="en-US" smtClean="0"/>
              <a:pPr/>
              <a:t>32</a:t>
            </a:fld>
            <a:r>
              <a:rPr lang="en-US" altLang="en-US" sz="1000">
                <a:solidFill>
                  <a:schemeClr val="tx1"/>
                </a:solidFill>
              </a:rPr>
              <a:t> </a:t>
            </a:r>
            <a:endParaRPr lang="en-US" altLang="en-US" sz="1000" b="0">
              <a:solidFill>
                <a:schemeClr val="tx1"/>
              </a:solidFill>
            </a:endParaRPr>
          </a:p>
        </p:txBody>
      </p:sp>
      <p:sp>
        <p:nvSpPr>
          <p:cNvPr id="1051650" name="Rectangle 2">
            <a:extLst>
              <a:ext uri="{FF2B5EF4-FFF2-40B4-BE49-F238E27FC236}">
                <a16:creationId xmlns:a16="http://schemas.microsoft.com/office/drawing/2014/main" id="{5EB2155C-9678-1E49-88A7-935F2974A2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Run-2 and Beyond</a:t>
            </a:r>
          </a:p>
        </p:txBody>
      </p:sp>
      <p:pic>
        <p:nvPicPr>
          <p:cNvPr id="1051652" name="Picture 4">
            <a:extLst>
              <a:ext uri="{FF2B5EF4-FFF2-40B4-BE49-F238E27FC236}">
                <a16:creationId xmlns:a16="http://schemas.microsoft.com/office/drawing/2014/main" id="{303B8F98-D45A-E146-8578-758E80492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43706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654" name="Picture 6">
            <a:extLst>
              <a:ext uri="{FF2B5EF4-FFF2-40B4-BE49-F238E27FC236}">
                <a16:creationId xmlns:a16="http://schemas.microsoft.com/office/drawing/2014/main" id="{F58AC602-4A9C-1F4C-94EC-60B157312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0775"/>
            <a:ext cx="4471988" cy="560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3199DD-D49E-FD40-9BBE-F6172911EBC6}"/>
              </a:ext>
            </a:extLst>
          </p:cNvPr>
          <p:cNvSpPr txBox="1"/>
          <p:nvPr/>
        </p:nvSpPr>
        <p:spPr>
          <a:xfrm>
            <a:off x="6760295" y="66447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1" dirty="0">
                <a:solidFill>
                  <a:schemeClr val="tx1"/>
                </a:solidFill>
                <a:latin typeface="+mn-lt"/>
              </a:rPr>
              <a:t>Slide from Bill </a:t>
            </a:r>
            <a:r>
              <a:rPr lang="en-US" sz="1800" i="1" dirty="0" err="1">
                <a:solidFill>
                  <a:schemeClr val="tx1"/>
                </a:solidFill>
                <a:latin typeface="+mn-lt"/>
              </a:rPr>
              <a:t>Zajc</a:t>
            </a:r>
            <a:endParaRPr lang="en-US" sz="1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8B2561-38FD-2040-867D-3A241D227B68}"/>
              </a:ext>
            </a:extLst>
          </p:cNvPr>
          <p:cNvSpPr txBox="1"/>
          <p:nvPr/>
        </p:nvSpPr>
        <p:spPr>
          <a:xfrm>
            <a:off x="7774634" y="4565295"/>
            <a:ext cx="9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i="1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1400" i="1" baseline="30000" dirty="0">
                <a:solidFill>
                  <a:schemeClr val="tx1"/>
                </a:solidFill>
                <a:latin typeface="+mn-lt"/>
              </a:rPr>
              <a:t>nd</a:t>
            </a:r>
            <a:r>
              <a:rPr lang="en-US" sz="1400" i="1" dirty="0">
                <a:solidFill>
                  <a:schemeClr val="tx1"/>
                </a:solidFill>
                <a:latin typeface="+mn-lt"/>
              </a:rPr>
              <a:t> muon arm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5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F8C828D-ACA5-A14F-9A5B-A6683BCF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12-Sepl-06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B2307FF-B916-9F4F-881F-9B1B7B6A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315200" y="-152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69" tIns="46034" rIns="92069" bIns="46034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b="1" kern="1200">
                <a:solidFill>
                  <a:srgbClr val="FFFFCC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9pPr>
          </a:lstStyle>
          <a:p>
            <a:fld id="{21353946-7A4B-5F41-8D36-AA0EE6F58E66}" type="slidenum">
              <a:rPr lang="en-US" altLang="en-US" smtClean="0"/>
              <a:pPr/>
              <a:t>4</a:t>
            </a:fld>
            <a:r>
              <a:rPr lang="en-US" altLang="en-US" sz="1000">
                <a:solidFill>
                  <a:schemeClr val="tx1"/>
                </a:solidFill>
              </a:rPr>
              <a:t> </a:t>
            </a:r>
            <a:endParaRPr lang="en-US" altLang="en-US" sz="1000" b="0">
              <a:solidFill>
                <a:schemeClr val="tx1"/>
              </a:solidFill>
            </a:endParaRPr>
          </a:p>
        </p:txBody>
      </p:sp>
      <p:pic>
        <p:nvPicPr>
          <p:cNvPr id="1191938" name="Picture 2">
            <a:extLst>
              <a:ext uri="{FF2B5EF4-FFF2-40B4-BE49-F238E27FC236}">
                <a16:creationId xmlns:a16="http://schemas.microsoft.com/office/drawing/2014/main" id="{B69E367D-D549-8946-BD7F-EA33DD2F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91000"/>
            <a:ext cx="36576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1939" name="Rectangle 3">
            <a:extLst>
              <a:ext uri="{FF2B5EF4-FFF2-40B4-BE49-F238E27FC236}">
                <a16:creationId xmlns:a16="http://schemas.microsoft.com/office/drawing/2014/main" id="{E74A1FD6-5114-474F-A41D-B8F4795FDF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609600"/>
          </a:xfrm>
          <a:solidFill>
            <a:srgbClr val="3399FF"/>
          </a:solidFill>
        </p:spPr>
        <p:txBody>
          <a:bodyPr/>
          <a:lstStyle/>
          <a:p>
            <a:r>
              <a:rPr lang="en-US" altLang="en-US" sz="3200" b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PHENIX Detector</a:t>
            </a:r>
          </a:p>
        </p:txBody>
      </p:sp>
      <p:sp>
        <p:nvSpPr>
          <p:cNvPr id="1191940" name="Rectangle 4">
            <a:extLst>
              <a:ext uri="{FF2B5EF4-FFF2-40B4-BE49-F238E27FC236}">
                <a16:creationId xmlns:a16="http://schemas.microsoft.com/office/drawing/2014/main" id="{AE9F7341-01E1-654F-B971-288234B3D3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800600" cy="1397302"/>
          </a:xfrm>
          <a:noFill/>
          <a:ln w="571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lvl="1">
              <a:lnSpc>
                <a:spcPct val="90000"/>
              </a:lnSpc>
              <a:buClr>
                <a:schemeClr val="bg1"/>
              </a:buClr>
              <a:buSzTx/>
              <a:buFont typeface="Wingdings" pitchFamily="2" charset="2"/>
              <a:buChar char="Ø"/>
            </a:pPr>
            <a:r>
              <a:rPr lang="en-US" altLang="en-US" sz="1600" b="0" dirty="0">
                <a:solidFill>
                  <a:schemeClr val="tx1"/>
                </a:solidFill>
              </a:rPr>
              <a:t>Detector Redundancy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SzTx/>
              <a:buFont typeface="Wingdings" pitchFamily="2" charset="2"/>
              <a:buChar char="Ø"/>
            </a:pPr>
            <a:r>
              <a:rPr lang="en-US" altLang="en-US" sz="1600" b="0" dirty="0">
                <a:solidFill>
                  <a:schemeClr val="tx1"/>
                </a:solidFill>
                <a:highlight>
                  <a:srgbClr val="FFFF00"/>
                </a:highlight>
              </a:rPr>
              <a:t>Fine Granularity, Mass Resolution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SzTx/>
              <a:buFont typeface="Wingdings" pitchFamily="2" charset="2"/>
              <a:buChar char="Ø"/>
            </a:pPr>
            <a:r>
              <a:rPr lang="en-US" altLang="en-US" sz="1600" b="0" dirty="0">
                <a:solidFill>
                  <a:schemeClr val="tx1"/>
                </a:solidFill>
                <a:highlight>
                  <a:srgbClr val="FFFF00"/>
                </a:highlight>
              </a:rPr>
              <a:t>High Data Rate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SzTx/>
              <a:buFont typeface="Wingdings" pitchFamily="2" charset="2"/>
              <a:buChar char="Ø"/>
            </a:pPr>
            <a:r>
              <a:rPr lang="en-US" altLang="en-US" sz="1600" b="0" dirty="0">
                <a:solidFill>
                  <a:schemeClr val="tx1"/>
                </a:solidFill>
                <a:highlight>
                  <a:srgbClr val="FFFF00"/>
                </a:highlight>
              </a:rPr>
              <a:t>Good Particle ID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SzTx/>
              <a:buFont typeface="Wingdings" pitchFamily="2" charset="2"/>
              <a:buChar char="Ø"/>
            </a:pPr>
            <a:r>
              <a:rPr lang="en-US" altLang="en-US" sz="1600" b="0" dirty="0">
                <a:solidFill>
                  <a:schemeClr val="tx1"/>
                </a:solidFill>
              </a:rPr>
              <a:t>Limited Acceptance</a:t>
            </a:r>
          </a:p>
        </p:txBody>
      </p:sp>
      <p:sp>
        <p:nvSpPr>
          <p:cNvPr id="1191941" name="Text Box 5">
            <a:extLst>
              <a:ext uri="{FF2B5EF4-FFF2-40B4-BE49-F238E27FC236}">
                <a16:creationId xmlns:a16="http://schemas.microsoft.com/office/drawing/2014/main" id="{6AFCAAA8-8BC3-024C-8A04-3EC682732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362200"/>
            <a:ext cx="4953000" cy="449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Charged Particle Tracking: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Drift Chamber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Pad Chamber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Time Expansion Chamber/TRD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Cathode Strip Chambers(Mu Tracking)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Particle ID: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Time of Flight  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Ring Imaging Cerenkov Counter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TEC/TRD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Muon ID (PDT’s)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Aerogel Cerenkov Counter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Calorimetry: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Pb Scintillator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Pb Glass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Event Characterization: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Multiplicity Vertex Detector (Si </a:t>
            </a:r>
            <a:r>
              <a:rPr lang="en-US" altLang="en-US" sz="1400" dirty="0" err="1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Strip,Pad</a:t>
            </a: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)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Beam-Beam Counter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Zero Degree Calorimeter/Shower Max Detector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Forward Calorimeter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>
              <a:solidFill>
                <a:schemeClr val="hlink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91942" name="Text Box 6">
            <a:extLst>
              <a:ext uri="{FF2B5EF4-FFF2-40B4-BE49-F238E27FC236}">
                <a16:creationId xmlns:a16="http://schemas.microsoft.com/office/drawing/2014/main" id="{973E2D96-48B8-464C-A1B0-60E74E731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113338"/>
            <a:ext cx="54927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>
                <a:solidFill>
                  <a:schemeClr val="accent2"/>
                </a:solidFill>
                <a:effectLst/>
                <a:latin typeface="Times New Roman" panose="02020603050405020304" pitchFamily="18" charset="0"/>
              </a:rPr>
              <a:t>SMD/  </a:t>
            </a:r>
          </a:p>
        </p:txBody>
      </p:sp>
      <p:sp>
        <p:nvSpPr>
          <p:cNvPr id="1191943" name="Rectangle 7">
            <a:extLst>
              <a:ext uri="{FF2B5EF4-FFF2-40B4-BE49-F238E27FC236}">
                <a16:creationId xmlns:a16="http://schemas.microsoft.com/office/drawing/2014/main" id="{F159039B-5291-C745-A523-C56646B49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334000"/>
            <a:ext cx="152400" cy="762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1944" name="Text Box 8">
            <a:extLst>
              <a:ext uri="{FF2B5EF4-FFF2-40B4-BE49-F238E27FC236}">
                <a16:creationId xmlns:a16="http://schemas.microsoft.com/office/drawing/2014/main" id="{3D60B287-E456-4745-953B-6281D2528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265738"/>
            <a:ext cx="50482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>
                <a:solidFill>
                  <a:schemeClr val="accent2"/>
                </a:solidFill>
                <a:effectLst/>
                <a:latin typeface="Times New Roman" panose="02020603050405020304" pitchFamily="18" charset="0"/>
              </a:rPr>
              <a:t>FCAL</a:t>
            </a:r>
          </a:p>
        </p:txBody>
      </p:sp>
      <p:grpSp>
        <p:nvGrpSpPr>
          <p:cNvPr id="1191945" name="Group 9">
            <a:extLst>
              <a:ext uri="{FF2B5EF4-FFF2-40B4-BE49-F238E27FC236}">
                <a16:creationId xmlns:a16="http://schemas.microsoft.com/office/drawing/2014/main" id="{8EB6BBD8-6BC0-364D-9345-F05E75B560FC}"/>
              </a:ext>
            </a:extLst>
          </p:cNvPr>
          <p:cNvGrpSpPr>
            <a:grpSpLocks/>
          </p:cNvGrpSpPr>
          <p:nvPr/>
        </p:nvGrpSpPr>
        <p:grpSpPr bwMode="auto">
          <a:xfrm>
            <a:off x="8763000" y="5334000"/>
            <a:ext cx="533400" cy="220663"/>
            <a:chOff x="5520" y="3360"/>
            <a:chExt cx="336" cy="139"/>
          </a:xfrm>
        </p:grpSpPr>
        <p:sp>
          <p:nvSpPr>
            <p:cNvPr id="1191946" name="Rectangle 10">
              <a:extLst>
                <a:ext uri="{FF2B5EF4-FFF2-40B4-BE49-F238E27FC236}">
                  <a16:creationId xmlns:a16="http://schemas.microsoft.com/office/drawing/2014/main" id="{1BC552DE-BDF0-864D-853E-068C39D56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8" y="3360"/>
              <a:ext cx="96" cy="48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1947" name="Text Box 11">
              <a:extLst>
                <a:ext uri="{FF2B5EF4-FFF2-40B4-BE49-F238E27FC236}">
                  <a16:creationId xmlns:a16="http://schemas.microsoft.com/office/drawing/2014/main" id="{1C5B4095-42B6-4D44-AE3A-D462A7A771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0" y="3360"/>
              <a:ext cx="336" cy="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33" tIns="45717" rIns="91433" bIns="45717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>
                  <a:solidFill>
                    <a:schemeClr val="accent2"/>
                  </a:solidFill>
                  <a:effectLst/>
                  <a:latin typeface="Times New Roman" panose="02020603050405020304" pitchFamily="18" charset="0"/>
                </a:rPr>
                <a:t>FCAL</a:t>
              </a:r>
            </a:p>
          </p:txBody>
        </p:sp>
      </p:grpSp>
      <p:pic>
        <p:nvPicPr>
          <p:cNvPr id="1191948" name="Picture 12">
            <a:extLst>
              <a:ext uri="{FF2B5EF4-FFF2-40B4-BE49-F238E27FC236}">
                <a16:creationId xmlns:a16="http://schemas.microsoft.com/office/drawing/2014/main" id="{ADFA56D9-CC85-F64F-8B0B-61F3BC1B6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4267200" cy="277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1949" name="Picture 13">
            <a:extLst>
              <a:ext uri="{FF2B5EF4-FFF2-40B4-BE49-F238E27FC236}">
                <a16:creationId xmlns:a16="http://schemas.microsoft.com/office/drawing/2014/main" id="{9820F7F0-C1B8-164E-A424-BBD4A804E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5"/>
          <a:stretch>
            <a:fillRect/>
          </a:stretch>
        </p:blipFill>
        <p:spPr bwMode="auto">
          <a:xfrm>
            <a:off x="5060950" y="914400"/>
            <a:ext cx="40830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1950" name="Picture 14">
            <a:extLst>
              <a:ext uri="{FF2B5EF4-FFF2-40B4-BE49-F238E27FC236}">
                <a16:creationId xmlns:a16="http://schemas.microsoft.com/office/drawing/2014/main" id="{4DE79B66-1C2E-444A-94DE-A5059E84A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85800"/>
            <a:ext cx="4267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B5222C-59CC-F644-B48E-B49098D7261E}"/>
              </a:ext>
            </a:extLst>
          </p:cNvPr>
          <p:cNvSpPr txBox="1"/>
          <p:nvPr/>
        </p:nvSpPr>
        <p:spPr>
          <a:xfrm>
            <a:off x="2614642" y="655903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1" dirty="0">
                <a:solidFill>
                  <a:schemeClr val="tx1"/>
                </a:solidFill>
                <a:latin typeface="+mn-lt"/>
              </a:rPr>
              <a:t>Slide from Bill </a:t>
            </a:r>
            <a:r>
              <a:rPr lang="en-US" sz="1800" i="1" dirty="0" err="1">
                <a:solidFill>
                  <a:schemeClr val="tx1"/>
                </a:solidFill>
                <a:latin typeface="+mn-lt"/>
              </a:rPr>
              <a:t>Zajc</a:t>
            </a:r>
            <a:endParaRPr lang="en-US" sz="1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C6FF79-4F34-0647-ABA9-5D9AD4AA6706}"/>
              </a:ext>
            </a:extLst>
          </p:cNvPr>
          <p:cNvSpPr txBox="1"/>
          <p:nvPr/>
        </p:nvSpPr>
        <p:spPr>
          <a:xfrm>
            <a:off x="2086796" y="2061560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>
                <a:solidFill>
                  <a:schemeClr val="accent2"/>
                </a:solidFill>
                <a:highlight>
                  <a:srgbClr val="FFFF00"/>
                </a:highlight>
                <a:latin typeface="Symbol" pitchFamily="2" charset="2"/>
              </a:rPr>
              <a:t>g</a:t>
            </a:r>
            <a:r>
              <a:rPr lang="en-US" sz="2000" i="1" dirty="0">
                <a:solidFill>
                  <a:schemeClr val="accent2"/>
                </a:solidFill>
                <a:highlight>
                  <a:srgbClr val="FFFF00"/>
                </a:highlight>
              </a:rPr>
              <a:t>, e, </a:t>
            </a:r>
            <a:r>
              <a:rPr lang="en-US" sz="2000" i="1" dirty="0">
                <a:solidFill>
                  <a:schemeClr val="accent2"/>
                </a:solidFill>
                <a:highlight>
                  <a:srgbClr val="FFFF00"/>
                </a:highlight>
                <a:latin typeface="Symbol" pitchFamily="2" charset="2"/>
              </a:rPr>
              <a:t>m</a:t>
            </a:r>
            <a:r>
              <a:rPr lang="en-US" sz="2000" i="1" dirty="0">
                <a:solidFill>
                  <a:schemeClr val="accent2"/>
                </a:solidFill>
                <a:highlight>
                  <a:srgbClr val="FFFF00"/>
                </a:highlight>
              </a:rPr>
              <a:t>, identified 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1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1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9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68FAE4-FA5E-0E40-BDD2-DD8D4FCAD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12-Sepl-06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CF382-344F-C940-A970-F2A30059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315200" y="-152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69" tIns="46034" rIns="92069" bIns="46034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b="1" kern="1200">
                <a:solidFill>
                  <a:srgbClr val="FFFFCC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9pPr>
          </a:lstStyle>
          <a:p>
            <a:fld id="{21353946-7A4B-5F41-8D36-AA0EE6F58E66}" type="slidenum">
              <a:rPr lang="en-US" altLang="en-US" smtClean="0"/>
              <a:pPr/>
              <a:t>5</a:t>
            </a:fld>
            <a:r>
              <a:rPr lang="en-US" altLang="en-US" sz="1000">
                <a:solidFill>
                  <a:schemeClr val="tx1"/>
                </a:solidFill>
              </a:rPr>
              <a:t> </a:t>
            </a:r>
            <a:endParaRPr lang="en-US" altLang="en-US" sz="1000" b="0">
              <a:solidFill>
                <a:schemeClr val="tx1"/>
              </a:solidFill>
            </a:endParaRPr>
          </a:p>
        </p:txBody>
      </p:sp>
      <p:sp>
        <p:nvSpPr>
          <p:cNvPr id="843778" name="Rectangle 2">
            <a:extLst>
              <a:ext uri="{FF2B5EF4-FFF2-40B4-BE49-F238E27FC236}">
                <a16:creationId xmlns:a16="http://schemas.microsoft.com/office/drawing/2014/main" id="{D6A25D92-319D-D64B-827C-3F6A92DF0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PHENIX Run-1 Configuration (2000)</a:t>
            </a:r>
          </a:p>
        </p:txBody>
      </p:sp>
      <p:sp>
        <p:nvSpPr>
          <p:cNvPr id="843779" name="Rectangle 3">
            <a:extLst>
              <a:ext uri="{FF2B5EF4-FFF2-40B4-BE49-F238E27FC236}">
                <a16:creationId xmlns:a16="http://schemas.microsoft.com/office/drawing/2014/main" id="{0AE2B37C-4C7F-7A4B-B7CA-C983F1DFA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4495800" cy="5486400"/>
          </a:xfrm>
        </p:spPr>
        <p:txBody>
          <a:bodyPr/>
          <a:lstStyle/>
          <a:p>
            <a:r>
              <a:rPr lang="en-US" altLang="en-US" sz="2000" dirty="0"/>
              <a:t>Two central arms</a:t>
            </a:r>
          </a:p>
          <a:p>
            <a:pPr marL="690563" lvl="1" indent="-233363"/>
            <a:r>
              <a:rPr lang="en-US" altLang="en-US" sz="1800" dirty="0"/>
              <a:t>Mechanically </a:t>
            </a:r>
            <a:br>
              <a:rPr lang="en-US" altLang="en-US" sz="1800" dirty="0"/>
            </a:br>
            <a:r>
              <a:rPr lang="en-US" altLang="en-US" sz="1800" dirty="0"/>
              <a:t> ~complete</a:t>
            </a:r>
          </a:p>
          <a:p>
            <a:pPr marL="690563" lvl="1" indent="-233363"/>
            <a:r>
              <a:rPr lang="en-US" altLang="en-US" sz="1800" dirty="0"/>
              <a:t>Roughly half of aperture instrumented</a:t>
            </a:r>
          </a:p>
          <a:p>
            <a:r>
              <a:rPr lang="en-US" altLang="en-US" sz="2000" dirty="0"/>
              <a:t>Global detectors</a:t>
            </a:r>
          </a:p>
          <a:p>
            <a:pPr marL="690563" lvl="1" indent="-233363"/>
            <a:r>
              <a:rPr lang="en-US" altLang="en-US" sz="1800" dirty="0"/>
              <a:t>Zero-degree Calorimeters (ZDCs)</a:t>
            </a:r>
          </a:p>
          <a:p>
            <a:pPr marL="690563" lvl="1" indent="-233363"/>
            <a:r>
              <a:rPr lang="en-US" altLang="en-US" sz="1800" dirty="0"/>
              <a:t>Beam-Beam Counters (BBCs)</a:t>
            </a:r>
          </a:p>
          <a:p>
            <a:pPr marL="690563" lvl="1" indent="-233363"/>
            <a:r>
              <a:rPr lang="en-US" altLang="en-US" sz="1800" dirty="0"/>
              <a:t>Multiplicity and Vertex Detector </a:t>
            </a:r>
            <a:br>
              <a:rPr lang="en-US" altLang="en-US" sz="1800" dirty="0"/>
            </a:br>
            <a:r>
              <a:rPr lang="en-US" altLang="en-US" sz="1800" dirty="0"/>
              <a:t>(MVD, engineering run)</a:t>
            </a:r>
          </a:p>
        </p:txBody>
      </p:sp>
      <p:pic>
        <p:nvPicPr>
          <p:cNvPr id="843780" name="Picture 4">
            <a:extLst>
              <a:ext uri="{FF2B5EF4-FFF2-40B4-BE49-F238E27FC236}">
                <a16:creationId xmlns:a16="http://schemas.microsoft.com/office/drawing/2014/main" id="{2460CD41-296C-CF4E-8540-D07376BEF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957263"/>
            <a:ext cx="4479925" cy="576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D9F0B4-4138-D843-AA17-78AE833081DD}"/>
              </a:ext>
            </a:extLst>
          </p:cNvPr>
          <p:cNvSpPr txBox="1"/>
          <p:nvPr/>
        </p:nvSpPr>
        <p:spPr>
          <a:xfrm>
            <a:off x="228600" y="636779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1" dirty="0">
                <a:solidFill>
                  <a:schemeClr val="tx1"/>
                </a:solidFill>
                <a:latin typeface="+mn-lt"/>
              </a:rPr>
              <a:t>Slide from Bill </a:t>
            </a:r>
            <a:r>
              <a:rPr lang="en-US" sz="1800" i="1" dirty="0" err="1">
                <a:solidFill>
                  <a:schemeClr val="tx1"/>
                </a:solidFill>
                <a:latin typeface="+mn-lt"/>
              </a:rPr>
              <a:t>Zajc</a:t>
            </a:r>
            <a:endParaRPr lang="en-US" sz="1800" i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17EEB-0C46-E841-8480-DAC1300C7CBE}" type="slidenum">
              <a:rPr lang="en-US"/>
              <a:pPr/>
              <a:t>6</a:t>
            </a:fld>
            <a:endParaRPr lang="en-US"/>
          </a:p>
        </p:txBody>
      </p:sp>
      <p:sp>
        <p:nvSpPr>
          <p:cNvPr id="37683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797925" cy="411163"/>
          </a:xfrm>
        </p:spPr>
        <p:txBody>
          <a:bodyPr/>
          <a:lstStyle/>
          <a:p>
            <a:r>
              <a:rPr lang="en-US" sz="2800" dirty="0"/>
              <a:t>Look for jet suppression</a:t>
            </a:r>
          </a:p>
        </p:txBody>
      </p:sp>
      <p:graphicFrame>
        <p:nvGraphicFramePr>
          <p:cNvPr id="376836" name="Object 1028"/>
          <p:cNvGraphicFramePr>
            <a:graphicFrameLocks noChangeAspect="1"/>
          </p:cNvGraphicFramePr>
          <p:nvPr/>
        </p:nvGraphicFramePr>
        <p:xfrm>
          <a:off x="2057400" y="1997075"/>
          <a:ext cx="4108450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Equation" r:id="rId3" imgW="1815840" imgH="457200" progId="Equation.3">
                  <p:embed/>
                </p:oleObj>
              </mc:Choice>
              <mc:Fallback>
                <p:oleObj name="Equation" r:id="rId3" imgW="18158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997075"/>
                        <a:ext cx="4108450" cy="10350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6837" name="Oval 1029"/>
          <p:cNvSpPr>
            <a:spLocks noChangeArrowheads="1"/>
          </p:cNvSpPr>
          <p:nvPr/>
        </p:nvSpPr>
        <p:spPr bwMode="auto">
          <a:xfrm>
            <a:off x="3513138" y="2574925"/>
            <a:ext cx="544512" cy="533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376838" name="Oval 1030"/>
          <p:cNvSpPr>
            <a:spLocks noChangeArrowheads="1"/>
          </p:cNvSpPr>
          <p:nvPr/>
        </p:nvSpPr>
        <p:spPr bwMode="auto">
          <a:xfrm>
            <a:off x="4029075" y="2497138"/>
            <a:ext cx="2133600" cy="557212"/>
          </a:xfrm>
          <a:prstGeom prst="ellipse">
            <a:avLst/>
          </a:prstGeom>
          <a:noFill/>
          <a:ln w="25400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6839" name="Text Box 1031"/>
          <p:cNvSpPr txBox="1">
            <a:spLocks noChangeArrowheads="1"/>
          </p:cNvSpPr>
          <p:nvPr/>
        </p:nvSpPr>
        <p:spPr bwMode="auto">
          <a:xfrm>
            <a:off x="5867400" y="3336925"/>
            <a:ext cx="23622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en-US" sz="2400" b="0">
                <a:solidFill>
                  <a:srgbClr val="0000FF"/>
                </a:solidFill>
              </a:rPr>
              <a:t>&lt;N</a:t>
            </a:r>
            <a:r>
              <a:rPr lang="en-US" sz="2400" b="0" baseline="-25000">
                <a:solidFill>
                  <a:srgbClr val="0000FF"/>
                </a:solidFill>
              </a:rPr>
              <a:t>binary</a:t>
            </a:r>
            <a:r>
              <a:rPr lang="en-US" sz="2400" b="0">
                <a:solidFill>
                  <a:srgbClr val="0000FF"/>
                </a:solidFill>
              </a:rPr>
              <a:t>&gt;/</a:t>
            </a:r>
            <a:r>
              <a:rPr lang="en-US" sz="2400" b="0">
                <a:solidFill>
                  <a:srgbClr val="0000FF"/>
                </a:solidFill>
                <a:latin typeface="Symbol" charset="0"/>
              </a:rPr>
              <a:t>s</a:t>
            </a:r>
            <a:r>
              <a:rPr lang="en-US" sz="2400" b="0" baseline="-25000">
                <a:solidFill>
                  <a:srgbClr val="0000FF"/>
                </a:solidFill>
              </a:rPr>
              <a:t>inel</a:t>
            </a:r>
            <a:r>
              <a:rPr lang="en-US" sz="2400" b="0" baseline="30000">
                <a:solidFill>
                  <a:srgbClr val="0000FF"/>
                </a:solidFill>
              </a:rPr>
              <a:t>p+p</a:t>
            </a:r>
            <a:r>
              <a:rPr lang="en-US" sz="2400" b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76840" name="Text Box 1032"/>
          <p:cNvSpPr txBox="1">
            <a:spLocks noChangeArrowheads="1"/>
          </p:cNvSpPr>
          <p:nvPr/>
        </p:nvSpPr>
        <p:spPr bwMode="auto">
          <a:xfrm>
            <a:off x="6705600" y="2270125"/>
            <a:ext cx="2236510" cy="904863"/>
          </a:xfrm>
          <a:prstGeom prst="rect">
            <a:avLst/>
          </a:prstGeom>
          <a:noFill/>
          <a:ln w="25400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None/>
            </a:pPr>
            <a:r>
              <a:rPr lang="en-US" sz="2400" b="0">
                <a:solidFill>
                  <a:srgbClr val="D60093"/>
                </a:solidFill>
              </a:rPr>
              <a:t>nucleon-nucleon</a:t>
            </a:r>
          </a:p>
          <a:p>
            <a:pPr eaLnBrk="1" hangingPunct="1">
              <a:buNone/>
            </a:pPr>
            <a:r>
              <a:rPr lang="en-US" sz="2400" b="0">
                <a:solidFill>
                  <a:srgbClr val="D60093"/>
                </a:solidFill>
              </a:rPr>
              <a:t>  cross section</a:t>
            </a:r>
          </a:p>
        </p:txBody>
      </p:sp>
      <p:sp>
        <p:nvSpPr>
          <p:cNvPr id="376841" name="Line 1033"/>
          <p:cNvSpPr>
            <a:spLocks noChangeShapeType="1"/>
          </p:cNvSpPr>
          <p:nvPr/>
        </p:nvSpPr>
        <p:spPr bwMode="auto">
          <a:xfrm flipH="1" flipV="1">
            <a:off x="4013200" y="2994025"/>
            <a:ext cx="1854200" cy="4953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6842" name="Line 1034"/>
          <p:cNvSpPr>
            <a:spLocks noChangeShapeType="1"/>
          </p:cNvSpPr>
          <p:nvPr/>
        </p:nvSpPr>
        <p:spPr bwMode="auto">
          <a:xfrm flipH="1">
            <a:off x="6172200" y="2422525"/>
            <a:ext cx="533400" cy="228600"/>
          </a:xfrm>
          <a:prstGeom prst="line">
            <a:avLst/>
          </a:prstGeom>
          <a:noFill/>
          <a:ln w="2540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6843" name="Text Box 1035"/>
          <p:cNvSpPr txBox="1">
            <a:spLocks noChangeArrowheads="1"/>
          </p:cNvSpPr>
          <p:nvPr/>
        </p:nvSpPr>
        <p:spPr bwMode="auto">
          <a:xfrm>
            <a:off x="1059815" y="858520"/>
            <a:ext cx="7772400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587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b="0" dirty="0">
                <a:solidFill>
                  <a:schemeClr val="tx2"/>
                </a:solidFill>
              </a:rPr>
              <a:t>1. Compare </a:t>
            </a:r>
            <a:r>
              <a:rPr lang="en-US" b="0" dirty="0" err="1">
                <a:solidFill>
                  <a:schemeClr val="tx2"/>
                </a:solidFill>
              </a:rPr>
              <a:t>Au+Au</a:t>
            </a:r>
            <a:r>
              <a:rPr lang="en-US" b="0" dirty="0">
                <a:solidFill>
                  <a:schemeClr val="tx2"/>
                </a:solidFill>
              </a:rPr>
              <a:t> to nucleon-nucleon cross sections</a:t>
            </a:r>
          </a:p>
          <a:p>
            <a:pPr marL="0" indent="0" eaLnBrk="1" hangingPunct="1">
              <a:buNone/>
            </a:pPr>
            <a:r>
              <a:rPr lang="en-US" b="0" dirty="0">
                <a:solidFill>
                  <a:schemeClr val="tx2"/>
                </a:solidFill>
              </a:rPr>
              <a:t>2. Compare </a:t>
            </a:r>
            <a:r>
              <a:rPr lang="en-US" b="0" dirty="0" err="1">
                <a:solidFill>
                  <a:schemeClr val="tx2"/>
                </a:solidFill>
              </a:rPr>
              <a:t>Au+Au</a:t>
            </a:r>
            <a:r>
              <a:rPr lang="en-US" b="0" dirty="0">
                <a:solidFill>
                  <a:schemeClr val="tx2"/>
                </a:solidFill>
              </a:rPr>
              <a:t> central/peripheral </a:t>
            </a:r>
          </a:p>
        </p:txBody>
      </p:sp>
      <p:sp>
        <p:nvSpPr>
          <p:cNvPr id="376844" name="Rectangle 1036"/>
          <p:cNvSpPr>
            <a:spLocks noChangeArrowheads="1"/>
          </p:cNvSpPr>
          <p:nvPr/>
        </p:nvSpPr>
        <p:spPr bwMode="auto">
          <a:xfrm>
            <a:off x="457200" y="2012950"/>
            <a:ext cx="1905000" cy="10341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Nuclear </a:t>
            </a:r>
          </a:p>
          <a:p>
            <a:pPr eaLnBrk="1" hangingPunct="1">
              <a:buNone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Modification </a:t>
            </a:r>
          </a:p>
          <a:p>
            <a:pPr eaLnBrk="1" hangingPunct="1">
              <a:buNone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Factor:</a:t>
            </a:r>
          </a:p>
        </p:txBody>
      </p:sp>
      <p:sp>
        <p:nvSpPr>
          <p:cNvPr id="376847" name="Rectangle 1039"/>
          <p:cNvSpPr>
            <a:spLocks noChangeArrowheads="1"/>
          </p:cNvSpPr>
          <p:nvPr/>
        </p:nvSpPr>
        <p:spPr bwMode="auto">
          <a:xfrm>
            <a:off x="228600" y="2019300"/>
            <a:ext cx="1828800" cy="99060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6855" name="Group 1047"/>
          <p:cNvGrpSpPr>
            <a:grpSpLocks/>
          </p:cNvGrpSpPr>
          <p:nvPr/>
        </p:nvGrpSpPr>
        <p:grpSpPr bwMode="auto">
          <a:xfrm>
            <a:off x="381000" y="3276600"/>
            <a:ext cx="8948738" cy="3363913"/>
            <a:chOff x="240" y="2064"/>
            <a:chExt cx="5637" cy="2119"/>
          </a:xfrm>
        </p:grpSpPr>
        <p:grpSp>
          <p:nvGrpSpPr>
            <p:cNvPr id="376854" name="Group 1046"/>
            <p:cNvGrpSpPr>
              <a:grpSpLocks/>
            </p:cNvGrpSpPr>
            <p:nvPr/>
          </p:nvGrpSpPr>
          <p:grpSpPr bwMode="auto">
            <a:xfrm>
              <a:off x="240" y="2064"/>
              <a:ext cx="5637" cy="2119"/>
              <a:chOff x="240" y="2064"/>
              <a:chExt cx="5637" cy="2119"/>
            </a:xfrm>
          </p:grpSpPr>
          <p:pic>
            <p:nvPicPr>
              <p:cNvPr id="376845" name="Picture 1037" descr="RAA-Exampl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2064"/>
                <a:ext cx="2784" cy="19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376846" name="Rectangle 1038"/>
              <p:cNvSpPr>
                <a:spLocks noChangeArrowheads="1"/>
              </p:cNvSpPr>
              <p:nvPr/>
            </p:nvSpPr>
            <p:spPr bwMode="auto">
              <a:xfrm>
                <a:off x="3024" y="2496"/>
                <a:ext cx="2853" cy="16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If no </a:t>
                </a:r>
                <a:r>
                  <a:rPr lang="ja-JP" altLang="en-US" sz="2400" b="0" dirty="0">
                    <a:solidFill>
                      <a:schemeClr val="tx1"/>
                    </a:solidFill>
                    <a:latin typeface="Arial"/>
                  </a:rPr>
                  <a:t>“</a:t>
                </a:r>
                <a:r>
                  <a:rPr lang="en-US" sz="2400" b="0" dirty="0">
                    <a:solidFill>
                      <a:schemeClr val="tx1"/>
                    </a:solidFill>
                  </a:rPr>
                  <a:t>effects</a:t>
                </a:r>
                <a:r>
                  <a:rPr lang="ja-JP" altLang="en-US" sz="2400" b="0" dirty="0">
                    <a:solidFill>
                      <a:schemeClr val="tx1"/>
                    </a:solidFill>
                    <a:latin typeface="Arial"/>
                  </a:rPr>
                  <a:t>”</a:t>
                </a:r>
                <a:r>
                  <a:rPr lang="en-US" sz="2400" b="0" dirty="0">
                    <a:solidFill>
                      <a:schemeClr val="tx1"/>
                    </a:solidFill>
                  </a:rPr>
                  <a:t>:</a:t>
                </a:r>
              </a:p>
              <a:p>
                <a:pPr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 R</a:t>
                </a:r>
                <a:r>
                  <a:rPr lang="en-US" sz="2400" b="0" baseline="-20000" dirty="0">
                    <a:solidFill>
                      <a:schemeClr val="tx1"/>
                    </a:solidFill>
                  </a:rPr>
                  <a:t>AA</a:t>
                </a:r>
                <a:r>
                  <a:rPr lang="en-US" sz="2400" b="0" dirty="0">
                    <a:solidFill>
                      <a:schemeClr val="tx1"/>
                    </a:solidFill>
                  </a:rPr>
                  <a:t> &lt; 1 in regime of soft physics</a:t>
                </a:r>
              </a:p>
              <a:p>
                <a:pPr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 R</a:t>
                </a:r>
                <a:r>
                  <a:rPr lang="en-US" sz="2400" b="0" baseline="-20000" dirty="0">
                    <a:solidFill>
                      <a:schemeClr val="tx1"/>
                    </a:solidFill>
                  </a:rPr>
                  <a:t>AA</a:t>
                </a:r>
                <a:r>
                  <a:rPr lang="en-US" sz="2400" b="0" dirty="0">
                    <a:solidFill>
                      <a:schemeClr val="tx1"/>
                    </a:solidFill>
                  </a:rPr>
                  <a:t> = 1 at high-</a:t>
                </a:r>
                <a:r>
                  <a:rPr lang="en-US" sz="2400" b="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2400" b="0" baseline="-25000" dirty="0" err="1">
                    <a:solidFill>
                      <a:schemeClr val="tx1"/>
                    </a:solidFill>
                  </a:rPr>
                  <a:t>T</a:t>
                </a:r>
                <a:r>
                  <a:rPr lang="en-US" sz="2400" b="0" dirty="0">
                    <a:solidFill>
                      <a:schemeClr val="tx1"/>
                    </a:solidFill>
                  </a:rPr>
                  <a:t> where hard </a:t>
                </a:r>
              </a:p>
              <a:p>
                <a:pPr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              scattering dominates</a:t>
                </a:r>
              </a:p>
              <a:p>
                <a:pPr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Suppression:  </a:t>
                </a:r>
              </a:p>
              <a:p>
                <a:pPr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 R</a:t>
                </a:r>
                <a:r>
                  <a:rPr lang="en-US" sz="2400" b="0" baseline="-20000" dirty="0">
                    <a:solidFill>
                      <a:schemeClr val="tx1"/>
                    </a:solidFill>
                  </a:rPr>
                  <a:t>AA</a:t>
                </a:r>
                <a:r>
                  <a:rPr lang="en-US" sz="2400" b="0" dirty="0">
                    <a:solidFill>
                      <a:schemeClr val="tx1"/>
                    </a:solidFill>
                  </a:rPr>
                  <a:t> &lt; 1 at high-</a:t>
                </a:r>
                <a:r>
                  <a:rPr lang="en-US" sz="2400" b="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2400" b="0" baseline="-25000" dirty="0" err="1">
                    <a:solidFill>
                      <a:schemeClr val="tx1"/>
                    </a:solidFill>
                  </a:rPr>
                  <a:t>T</a:t>
                </a:r>
                <a:endParaRPr lang="en-US" sz="2400" b="0" baseline="-25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6848" name="Text Box 1040"/>
            <p:cNvSpPr txBox="1">
              <a:spLocks noChangeArrowheads="1"/>
            </p:cNvSpPr>
            <p:nvPr/>
          </p:nvSpPr>
          <p:spPr bwMode="auto">
            <a:xfrm>
              <a:off x="285" y="2169"/>
              <a:ext cx="27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1400" b="0" i="1">
                  <a:solidFill>
                    <a:schemeClr val="tx1"/>
                  </a:solidFill>
                </a:rPr>
                <a:t>AA</a:t>
              </a:r>
              <a:endParaRPr 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376849" name="Text Box 1041"/>
            <p:cNvSpPr txBox="1">
              <a:spLocks noChangeArrowheads="1"/>
            </p:cNvSpPr>
            <p:nvPr/>
          </p:nvSpPr>
          <p:spPr bwMode="auto">
            <a:xfrm>
              <a:off x="1137" y="2967"/>
              <a:ext cx="27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1400" b="0" i="1">
                  <a:solidFill>
                    <a:schemeClr val="tx1"/>
                  </a:solidFill>
                </a:rPr>
                <a:t>AA</a:t>
              </a:r>
              <a:endParaRPr 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376853" name="Text Box 1045"/>
            <p:cNvSpPr txBox="1">
              <a:spLocks noChangeArrowheads="1"/>
            </p:cNvSpPr>
            <p:nvPr/>
          </p:nvSpPr>
          <p:spPr bwMode="auto">
            <a:xfrm>
              <a:off x="2361" y="2443"/>
              <a:ext cx="27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1400" b="0" i="1">
                  <a:solidFill>
                    <a:schemeClr val="tx1"/>
                  </a:solidFill>
                </a:rPr>
                <a:t>AA</a:t>
              </a:r>
              <a:endParaRPr lang="en-US" sz="2400" b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29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CB0EDCCD-B02D-1C4F-A5FA-5C245C8BC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PHENIX found: h</a:t>
            </a:r>
            <a:r>
              <a:rPr lang="en-US" altLang="en-US" sz="2700" baseline="26000" dirty="0">
                <a:sym typeface="Symbol" pitchFamily="2" charset="2"/>
              </a:rPr>
              <a:t></a:t>
            </a:r>
            <a:r>
              <a:rPr lang="en-US" altLang="en-US" dirty="0"/>
              <a:t> &amp; </a:t>
            </a:r>
            <a:r>
              <a:rPr lang="en-US" altLang="en-US" dirty="0">
                <a:latin typeface="Symbol" pitchFamily="2" charset="2"/>
              </a:rPr>
              <a:t>p</a:t>
            </a:r>
            <a:r>
              <a:rPr lang="en-US" altLang="en-US" baseline="26000" dirty="0"/>
              <a:t>0 </a:t>
            </a:r>
            <a:r>
              <a:rPr lang="en-US" altLang="en-US" dirty="0"/>
              <a:t>below </a:t>
            </a:r>
            <a:r>
              <a:rPr lang="en-US" altLang="en-US" dirty="0" err="1"/>
              <a:t>p+p</a:t>
            </a:r>
            <a:r>
              <a:rPr lang="en-US" altLang="en-US" dirty="0"/>
              <a:t>*</a:t>
            </a:r>
            <a:r>
              <a:rPr lang="en-US" altLang="en-US" dirty="0" err="1"/>
              <a:t>N</a:t>
            </a:r>
            <a:r>
              <a:rPr lang="en-US" altLang="en-US" baseline="-25000" dirty="0" err="1"/>
              <a:t>coll</a:t>
            </a:r>
            <a:endParaRPr lang="en-US" altLang="en-US" baseline="-25000" dirty="0"/>
          </a:p>
        </p:txBody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DA74D99B-F52A-E449-908B-60B317693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2088" y="4877991"/>
            <a:ext cx="6937512" cy="21605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altLang="en-US" dirty="0"/>
              <a:t>Peripheral (60-80% of </a:t>
            </a:r>
            <a:r>
              <a:rPr lang="en-US" altLang="en-US" dirty="0" err="1">
                <a:latin typeface="Symbol" pitchFamily="2" charset="2"/>
              </a:rPr>
              <a:t>s</a:t>
            </a:r>
            <a:r>
              <a:rPr lang="en-US" altLang="en-US" baseline="-20000" dirty="0" err="1"/>
              <a:t>geom</a:t>
            </a:r>
            <a:r>
              <a:rPr lang="en-US" altLang="en-US" dirty="0"/>
              <a:t>): </a:t>
            </a:r>
          </a:p>
          <a:p>
            <a:pPr>
              <a:buFont typeface="Monotype Sorts" pitchFamily="2" charset="2"/>
              <a:buNone/>
            </a:pPr>
            <a:r>
              <a:rPr lang="en-US" altLang="en-US" dirty="0"/>
              <a:t>&lt;N binary collisions&gt; = 20 </a:t>
            </a:r>
            <a:r>
              <a:rPr lang="en-US" altLang="en-US" dirty="0">
                <a:sym typeface="Symbol" pitchFamily="2" charset="2"/>
              </a:rPr>
              <a:t> 6</a:t>
            </a:r>
            <a:r>
              <a:rPr lang="en-US" altLang="en-US" dirty="0"/>
              <a:t> </a:t>
            </a:r>
          </a:p>
          <a:p>
            <a:pPr>
              <a:buFont typeface="Monotype Sorts" pitchFamily="2" charset="2"/>
              <a:buNone/>
            </a:pPr>
            <a:endParaRPr lang="en-US" altLang="en-US" dirty="0"/>
          </a:p>
          <a:p>
            <a:pPr>
              <a:buFont typeface="Monotype Sorts" pitchFamily="2" charset="2"/>
              <a:buNone/>
            </a:pPr>
            <a:r>
              <a:rPr lang="en-US" altLang="en-US" dirty="0"/>
              <a:t>central (0-10%): &lt;N bin </a:t>
            </a:r>
            <a:r>
              <a:rPr lang="en-US" altLang="en-US" dirty="0" err="1"/>
              <a:t>coll</a:t>
            </a:r>
            <a:r>
              <a:rPr lang="en-US" altLang="en-US" dirty="0"/>
              <a:t>&gt; = 905 </a:t>
            </a:r>
            <a:r>
              <a:rPr lang="en-US" altLang="en-US" dirty="0">
                <a:sym typeface="Symbol" pitchFamily="2" charset="2"/>
              </a:rPr>
              <a:t> </a:t>
            </a:r>
            <a:r>
              <a:rPr lang="en-US" altLang="en-US" dirty="0"/>
              <a:t>96</a:t>
            </a:r>
          </a:p>
        </p:txBody>
      </p:sp>
      <p:sp>
        <p:nvSpPr>
          <p:cNvPr id="231428" name="Text Box 4">
            <a:extLst>
              <a:ext uri="{FF2B5EF4-FFF2-40B4-BE49-F238E27FC236}">
                <a16:creationId xmlns:a16="http://schemas.microsoft.com/office/drawing/2014/main" id="{E944FB48-9D54-6647-BF01-3C6E8CD64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903" y="5311378"/>
            <a:ext cx="30168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1350"/>
          </a:p>
        </p:txBody>
      </p:sp>
      <p:pic>
        <p:nvPicPr>
          <p:cNvPr id="231429" name="Picture 5">
            <a:extLst>
              <a:ext uri="{FF2B5EF4-FFF2-40B4-BE49-F238E27FC236}">
                <a16:creationId xmlns:a16="http://schemas.microsoft.com/office/drawing/2014/main" id="{479485D2-195F-1345-A483-F55F1CECB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" b="11610"/>
          <a:stretch>
            <a:fillRect/>
          </a:stretch>
        </p:blipFill>
        <p:spPr bwMode="auto">
          <a:xfrm>
            <a:off x="2386013" y="1266825"/>
            <a:ext cx="4371975" cy="361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30" name="Picture 6">
            <a:extLst>
              <a:ext uri="{FF2B5EF4-FFF2-40B4-BE49-F238E27FC236}">
                <a16:creationId xmlns:a16="http://schemas.microsoft.com/office/drawing/2014/main" id="{CD4BFABF-6F4F-4E43-9DB7-030487705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928687"/>
            <a:ext cx="1076325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31" name="Text Box 7">
            <a:extLst>
              <a:ext uri="{FF2B5EF4-FFF2-40B4-BE49-F238E27FC236}">
                <a16:creationId xmlns:a16="http://schemas.microsoft.com/office/drawing/2014/main" id="{6633B4AF-CBE9-FF4A-9945-6D1D69E8F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1" y="1029891"/>
            <a:ext cx="182293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1350" b="0" dirty="0">
                <a:solidFill>
                  <a:schemeClr val="tx1"/>
                </a:solidFill>
              </a:rPr>
              <a:t>PRL 88, 022301 (2002)</a:t>
            </a:r>
          </a:p>
        </p:txBody>
      </p:sp>
      <p:sp>
        <p:nvSpPr>
          <p:cNvPr id="231432" name="Line 8">
            <a:extLst>
              <a:ext uri="{FF2B5EF4-FFF2-40B4-BE49-F238E27FC236}">
                <a16:creationId xmlns:a16="http://schemas.microsoft.com/office/drawing/2014/main" id="{6C0B2EE8-257F-EB44-AE35-E730FBCF9B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86012" y="3429000"/>
            <a:ext cx="1443038" cy="1448991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231433" name="Line 9">
            <a:extLst>
              <a:ext uri="{FF2B5EF4-FFF2-40B4-BE49-F238E27FC236}">
                <a16:creationId xmlns:a16="http://schemas.microsoft.com/office/drawing/2014/main" id="{47CE8193-C775-5944-82E7-405B576A31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88413" y="3627783"/>
            <a:ext cx="112375" cy="2484931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2626B1D-3164-4642-9E73-8507F5920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988" y="3629226"/>
            <a:ext cx="771365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1350" b="0" dirty="0">
                <a:solidFill>
                  <a:schemeClr val="tx1"/>
                </a:solidFill>
              </a:rPr>
              <a:t>1147</a:t>
            </a:r>
          </a:p>
          <a:p>
            <a:pPr>
              <a:buNone/>
            </a:pPr>
            <a:r>
              <a:rPr lang="en-US" altLang="en-US" sz="1350" b="0" dirty="0">
                <a:solidFill>
                  <a:schemeClr val="tx1"/>
                </a:solidFill>
              </a:rPr>
              <a:t>citations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7AC469BD-F7E9-374A-8BCC-98B0E3BC0F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Jet suppression in 1</a:t>
            </a:r>
            <a:r>
              <a:rPr lang="en-US" altLang="en-US" baseline="30000" dirty="0"/>
              <a:t>st</a:t>
            </a:r>
            <a:r>
              <a:rPr lang="en-US" altLang="en-US" dirty="0"/>
              <a:t> RHIC data!</a:t>
            </a:r>
          </a:p>
        </p:txBody>
      </p:sp>
      <p:pic>
        <p:nvPicPr>
          <p:cNvPr id="215044" name="Picture 4">
            <a:extLst>
              <a:ext uri="{FF2B5EF4-FFF2-40B4-BE49-F238E27FC236}">
                <a16:creationId xmlns:a16="http://schemas.microsoft.com/office/drawing/2014/main" id="{EC1BEF14-FDAB-1740-A22F-57B4C1034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5" r="9967" b="21213"/>
          <a:stretch>
            <a:fillRect/>
          </a:stretch>
        </p:blipFill>
        <p:spPr bwMode="auto">
          <a:xfrm>
            <a:off x="2498863" y="848194"/>
            <a:ext cx="3295650" cy="30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5" name="Picture 5">
            <a:extLst>
              <a:ext uri="{FF2B5EF4-FFF2-40B4-BE49-F238E27FC236}">
                <a16:creationId xmlns:a16="http://schemas.microsoft.com/office/drawing/2014/main" id="{6F3C934A-B66A-5049-ACF8-D315746B3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026" y="1004165"/>
            <a:ext cx="1076325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8" name="Line 8">
            <a:extLst>
              <a:ext uri="{FF2B5EF4-FFF2-40B4-BE49-F238E27FC236}">
                <a16:creationId xmlns:a16="http://schemas.microsoft.com/office/drawing/2014/main" id="{A46082D8-E8DA-7447-A81E-C0C5B668F0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6913" y="3259209"/>
            <a:ext cx="19431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215049" name="Text Box 9">
            <a:extLst>
              <a:ext uri="{FF2B5EF4-FFF2-40B4-BE49-F238E27FC236}">
                <a16:creationId xmlns:a16="http://schemas.microsoft.com/office/drawing/2014/main" id="{C7AB6BB5-D638-C649-B5CB-60DB8F126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695" y="2762719"/>
            <a:ext cx="78874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1500" b="0" dirty="0"/>
              <a:t>charged</a:t>
            </a:r>
          </a:p>
        </p:txBody>
      </p:sp>
      <p:sp>
        <p:nvSpPr>
          <p:cNvPr id="215050" name="Line 10">
            <a:extLst>
              <a:ext uri="{FF2B5EF4-FFF2-40B4-BE49-F238E27FC236}">
                <a16:creationId xmlns:a16="http://schemas.microsoft.com/office/drawing/2014/main" id="{27ECE649-9033-5443-B16D-6D1CB76A78F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42026" y="2954409"/>
            <a:ext cx="397669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215053" name="Text Box 13">
            <a:extLst>
              <a:ext uri="{FF2B5EF4-FFF2-40B4-BE49-F238E27FC236}">
                <a16:creationId xmlns:a16="http://schemas.microsoft.com/office/drawing/2014/main" id="{12C8C000-3DD1-8A49-A63C-72144A04C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338" y="751753"/>
            <a:ext cx="23435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1200" b="0" dirty="0">
                <a:solidFill>
                  <a:schemeClr val="tx2"/>
                </a:solidFill>
              </a:rPr>
              <a:t>Phys. Rev. Lett. 88, 022301 (2002)</a:t>
            </a:r>
          </a:p>
        </p:txBody>
      </p:sp>
      <p:grpSp>
        <p:nvGrpSpPr>
          <p:cNvPr id="215057" name="Group 17">
            <a:extLst>
              <a:ext uri="{FF2B5EF4-FFF2-40B4-BE49-F238E27FC236}">
                <a16:creationId xmlns:a16="http://schemas.microsoft.com/office/drawing/2014/main" id="{392A08A4-849A-194A-A9A1-D93BD6A4C613}"/>
              </a:ext>
            </a:extLst>
          </p:cNvPr>
          <p:cNvGrpSpPr>
            <a:grpSpLocks/>
          </p:cNvGrpSpPr>
          <p:nvPr/>
        </p:nvGrpSpPr>
        <p:grpSpPr bwMode="auto">
          <a:xfrm>
            <a:off x="3058147" y="4086950"/>
            <a:ext cx="5476875" cy="2731294"/>
            <a:chOff x="-280" y="3359"/>
            <a:chExt cx="4600" cy="2294"/>
          </a:xfrm>
        </p:grpSpPr>
        <p:pic>
          <p:nvPicPr>
            <p:cNvPr id="215043" name="Picture 3">
              <a:extLst>
                <a:ext uri="{FF2B5EF4-FFF2-40B4-BE49-F238E27FC236}">
                  <a16:creationId xmlns:a16="http://schemas.microsoft.com/office/drawing/2014/main" id="{D33821D0-1F3C-2248-8E3C-055F39E1D2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" y="3359"/>
              <a:ext cx="2382" cy="2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5046" name="Text Box 6">
              <a:extLst>
                <a:ext uri="{FF2B5EF4-FFF2-40B4-BE49-F238E27FC236}">
                  <a16:creationId xmlns:a16="http://schemas.microsoft.com/office/drawing/2014/main" id="{1D8D715A-CEA8-6544-96E4-6A4062297B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80" y="3689"/>
              <a:ext cx="2034" cy="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2100" dirty="0">
                  <a:solidFill>
                    <a:srgbClr val="009900"/>
                  </a:solidFill>
                </a:rPr>
                <a:t>Charged deficit  </a:t>
              </a:r>
            </a:p>
            <a:p>
              <a:pPr>
                <a:buNone/>
              </a:pPr>
              <a:r>
                <a:rPr lang="en-US" altLang="en-US" sz="2100" dirty="0">
                  <a:solidFill>
                    <a:srgbClr val="009900"/>
                  </a:solidFill>
                </a:rPr>
                <a:t>seen by both</a:t>
              </a:r>
            </a:p>
            <a:p>
              <a:pPr>
                <a:buNone/>
              </a:pPr>
              <a:r>
                <a:rPr lang="en-US" altLang="en-US" sz="2100" dirty="0">
                  <a:solidFill>
                    <a:srgbClr val="009900"/>
                  </a:solidFill>
                </a:rPr>
                <a:t> PHENIX &amp; STAR </a:t>
              </a:r>
            </a:p>
          </p:txBody>
        </p:sp>
        <p:sp>
          <p:nvSpPr>
            <p:cNvPr id="215055" name="Text Box 15">
              <a:extLst>
                <a:ext uri="{FF2B5EF4-FFF2-40B4-BE49-F238E27FC236}">
                  <a16:creationId xmlns:a16="http://schemas.microsoft.com/office/drawing/2014/main" id="{FFE86164-D697-484F-A9DF-631FAB5DD6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4" y="5040"/>
              <a:ext cx="906" cy="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1500" b="0" dirty="0"/>
                <a:t>STAR</a:t>
              </a:r>
            </a:p>
            <a:p>
              <a:pPr>
                <a:buNone/>
              </a:pPr>
              <a:r>
                <a:rPr lang="en-US" altLang="en-US" sz="1500" b="0" dirty="0"/>
                <a:t>preliminary</a:t>
              </a:r>
            </a:p>
          </p:txBody>
        </p:sp>
      </p:grpSp>
      <p:sp>
        <p:nvSpPr>
          <p:cNvPr id="215056" name="Rectangle 16">
            <a:extLst>
              <a:ext uri="{FF2B5EF4-FFF2-40B4-BE49-F238E27FC236}">
                <a16:creationId xmlns:a16="http://schemas.microsoft.com/office/drawing/2014/main" id="{2BB98F08-2A8F-A04F-AD3B-9CAE54A6F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1" y="3147393"/>
            <a:ext cx="2323842" cy="119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en-US" sz="2100" dirty="0">
                <a:latin typeface="Symbol" pitchFamily="2" charset="2"/>
              </a:rPr>
              <a:t>p</a:t>
            </a:r>
            <a:r>
              <a:rPr lang="en-US" altLang="en-US" sz="2100" baseline="30000" dirty="0"/>
              <a:t>0</a:t>
            </a:r>
            <a:r>
              <a:rPr lang="en-US" altLang="en-US" sz="2100" dirty="0"/>
              <a:t> lower</a:t>
            </a:r>
          </a:p>
          <a:p>
            <a:pPr>
              <a:buNone/>
            </a:pPr>
            <a:r>
              <a:rPr lang="en-US" altLang="en-US" sz="2100" dirty="0"/>
              <a:t>NB: h</a:t>
            </a:r>
            <a:r>
              <a:rPr lang="en-US" altLang="en-US" sz="2100" baseline="24000" dirty="0">
                <a:sym typeface="Symbol" pitchFamily="2" charset="2"/>
              </a:rPr>
              <a:t></a:t>
            </a:r>
            <a:r>
              <a:rPr lang="en-US" altLang="en-US" sz="2100" dirty="0"/>
              <a:t> </a:t>
            </a:r>
          </a:p>
          <a:p>
            <a:pPr>
              <a:buNone/>
            </a:pPr>
            <a:r>
              <a:rPr lang="en-US" altLang="en-US" sz="2100" dirty="0"/>
              <a:t>is ½ baryons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1F34AECF-7995-F14A-8114-572C861B3E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6970" y="247903"/>
            <a:ext cx="6524211" cy="457200"/>
          </a:xfrm>
        </p:spPr>
        <p:txBody>
          <a:bodyPr/>
          <a:lstStyle/>
          <a:p>
            <a:r>
              <a:rPr lang="en-US" altLang="en-US" dirty="0"/>
              <a:t>How much energy loss at RHIC?</a:t>
            </a:r>
          </a:p>
        </p:txBody>
      </p:sp>
      <p:pic>
        <p:nvPicPr>
          <p:cNvPr id="229380" name="Picture 4">
            <a:extLst>
              <a:ext uri="{FF2B5EF4-FFF2-40B4-BE49-F238E27FC236}">
                <a16:creationId xmlns:a16="http://schemas.microsoft.com/office/drawing/2014/main" id="{C9C58811-A10C-7045-BEBB-A47A269AC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3"/>
          <a:stretch>
            <a:fillRect/>
          </a:stretch>
        </p:blipFill>
        <p:spPr bwMode="auto">
          <a:xfrm>
            <a:off x="2176325" y="749156"/>
            <a:ext cx="430663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381" name="Text Box 5">
            <a:extLst>
              <a:ext uri="{FF2B5EF4-FFF2-40B4-BE49-F238E27FC236}">
                <a16:creationId xmlns:a16="http://schemas.microsoft.com/office/drawing/2014/main" id="{B610A948-72D1-7040-93B9-3620818AF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1194" y="1925241"/>
            <a:ext cx="90441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1500" b="0" dirty="0">
                <a:solidFill>
                  <a:schemeClr val="tx1"/>
                </a:solidFill>
              </a:rPr>
              <a:t>scaled pp</a:t>
            </a:r>
          </a:p>
        </p:txBody>
      </p:sp>
      <p:sp>
        <p:nvSpPr>
          <p:cNvPr id="229382" name="Line 6">
            <a:extLst>
              <a:ext uri="{FF2B5EF4-FFF2-40B4-BE49-F238E27FC236}">
                <a16:creationId xmlns:a16="http://schemas.microsoft.com/office/drawing/2014/main" id="{64598666-0D0D-8944-9723-8534A55CFA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29263" y="2099072"/>
            <a:ext cx="2119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229383" name="Text Box 7">
            <a:extLst>
              <a:ext uri="{FF2B5EF4-FFF2-40B4-BE49-F238E27FC236}">
                <a16:creationId xmlns:a16="http://schemas.microsoft.com/office/drawing/2014/main" id="{557693D5-4B00-4745-A253-D20501BD2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189" y="2751190"/>
            <a:ext cx="243244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en-US" sz="1500" dirty="0">
                <a:latin typeface="+mn-lt"/>
              </a:rPr>
              <a:t>shadowing + initial multiple scattering</a:t>
            </a:r>
          </a:p>
        </p:txBody>
      </p:sp>
      <p:sp>
        <p:nvSpPr>
          <p:cNvPr id="229384" name="Line 8">
            <a:extLst>
              <a:ext uri="{FF2B5EF4-FFF2-40B4-BE49-F238E27FC236}">
                <a16:creationId xmlns:a16="http://schemas.microsoft.com/office/drawing/2014/main" id="{BD13810B-E956-2C4D-9064-D1807F6787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69794" y="2738438"/>
            <a:ext cx="259556" cy="2190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229385" name="Line 9">
            <a:extLst>
              <a:ext uri="{FF2B5EF4-FFF2-40B4-BE49-F238E27FC236}">
                <a16:creationId xmlns:a16="http://schemas.microsoft.com/office/drawing/2014/main" id="{2F214359-45E3-5A4E-8247-0B0EAEF00E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79194" y="2222897"/>
            <a:ext cx="250031" cy="381000"/>
          </a:xfrm>
          <a:prstGeom prst="line">
            <a:avLst/>
          </a:prstGeom>
          <a:noFill/>
          <a:ln w="28575">
            <a:solidFill>
              <a:srgbClr val="33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00"/>
          </a:p>
        </p:txBody>
      </p:sp>
      <p:pic>
        <p:nvPicPr>
          <p:cNvPr id="229386" name="Picture 10">
            <a:extLst>
              <a:ext uri="{FF2B5EF4-FFF2-40B4-BE49-F238E27FC236}">
                <a16:creationId xmlns:a16="http://schemas.microsoft.com/office/drawing/2014/main" id="{B66A7515-F7A8-DB42-8156-38481827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528" y="4212830"/>
            <a:ext cx="3394885" cy="263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9391" name="Group 15">
            <a:extLst>
              <a:ext uri="{FF2B5EF4-FFF2-40B4-BE49-F238E27FC236}">
                <a16:creationId xmlns:a16="http://schemas.microsoft.com/office/drawing/2014/main" id="{F52F6009-3532-8045-84A7-CE73FCDCE477}"/>
              </a:ext>
            </a:extLst>
          </p:cNvPr>
          <p:cNvGrpSpPr>
            <a:grpSpLocks/>
          </p:cNvGrpSpPr>
          <p:nvPr/>
        </p:nvGrpSpPr>
        <p:grpSpPr bwMode="auto">
          <a:xfrm>
            <a:off x="320411" y="3931159"/>
            <a:ext cx="3624090" cy="2577704"/>
            <a:chOff x="0" y="3571"/>
            <a:chExt cx="2041" cy="2165"/>
          </a:xfrm>
        </p:grpSpPr>
        <p:sp>
          <p:nvSpPr>
            <p:cNvPr id="229387" name="Text Box 11">
              <a:extLst>
                <a:ext uri="{FF2B5EF4-FFF2-40B4-BE49-F238E27FC236}">
                  <a16:creationId xmlns:a16="http://schemas.microsoft.com/office/drawing/2014/main" id="{103D5452-C847-354E-BD76-807123AFB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571"/>
              <a:ext cx="2041" cy="1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2100" dirty="0">
                  <a:solidFill>
                    <a:srgbClr val="C802C3"/>
                  </a:solidFill>
                </a:rPr>
                <a:t>We know system is not static! </a:t>
              </a:r>
            </a:p>
            <a:p>
              <a:pPr>
                <a:buNone/>
              </a:pPr>
              <a:endParaRPr lang="en-US" altLang="en-US" sz="2100" b="0" dirty="0">
                <a:solidFill>
                  <a:srgbClr val="C802C3"/>
                </a:solidFill>
              </a:endParaRPr>
            </a:p>
            <a:p>
              <a:pPr>
                <a:buNone/>
              </a:pPr>
              <a:r>
                <a:rPr lang="en-US" altLang="en-US" sz="2100" dirty="0">
                  <a:solidFill>
                    <a:srgbClr val="C802C3"/>
                  </a:solidFill>
                </a:rPr>
                <a:t>including expansion:</a:t>
              </a:r>
            </a:p>
            <a:p>
              <a:pPr>
                <a:buNone/>
              </a:pPr>
              <a:r>
                <a:rPr lang="en-US" altLang="en-US" sz="2100" dirty="0">
                  <a:solidFill>
                    <a:srgbClr val="C802C3"/>
                  </a:solidFill>
                </a:rPr>
                <a:t>&lt;</a:t>
              </a:r>
              <a:r>
                <a:rPr lang="en-US" altLang="en-US" sz="2100" dirty="0" err="1">
                  <a:solidFill>
                    <a:srgbClr val="C802C3"/>
                  </a:solidFill>
                </a:rPr>
                <a:t>dE</a:t>
              </a:r>
              <a:r>
                <a:rPr lang="en-US" altLang="en-US" sz="2100" dirty="0">
                  <a:solidFill>
                    <a:srgbClr val="C802C3"/>
                  </a:solidFill>
                </a:rPr>
                <a:t>/dx&gt; </a:t>
              </a:r>
              <a:r>
                <a:rPr lang="en-US" altLang="en-US" sz="2100" dirty="0">
                  <a:solidFill>
                    <a:srgbClr val="C802C3"/>
                  </a:solidFill>
                  <a:sym typeface="Symbol" pitchFamily="2" charset="2"/>
                </a:rPr>
                <a:t></a:t>
              </a:r>
              <a:r>
                <a:rPr lang="en-US" altLang="en-US" sz="2100" dirty="0">
                  <a:solidFill>
                    <a:srgbClr val="C802C3"/>
                  </a:solidFill>
                </a:rPr>
                <a:t>7.3 GeV </a:t>
              </a:r>
            </a:p>
            <a:p>
              <a:pPr>
                <a:buNone/>
              </a:pPr>
              <a:r>
                <a:rPr lang="en-US" altLang="en-US" sz="2100" dirty="0">
                  <a:solidFill>
                    <a:srgbClr val="C802C3"/>
                  </a:solidFill>
                </a:rPr>
                <a:t>              for 10 GeV/c jets</a:t>
              </a:r>
            </a:p>
          </p:txBody>
        </p:sp>
        <p:sp>
          <p:nvSpPr>
            <p:cNvPr id="229388" name="Text Box 12">
              <a:extLst>
                <a:ext uri="{FF2B5EF4-FFF2-40B4-BE49-F238E27FC236}">
                  <a16:creationId xmlns:a16="http://schemas.microsoft.com/office/drawing/2014/main" id="{A6CF641A-ED33-A648-A853-F5306F2F57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" y="5260"/>
              <a:ext cx="1131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1400" dirty="0">
                  <a:solidFill>
                    <a:schemeClr val="tx2"/>
                  </a:solidFill>
                </a:rPr>
                <a:t>X.N. Wang &amp; E. Wang, </a:t>
              </a:r>
            </a:p>
            <a:p>
              <a:pPr>
                <a:buNone/>
              </a:pPr>
              <a:r>
                <a:rPr lang="en-US" altLang="en-US" sz="1400" dirty="0">
                  <a:solidFill>
                    <a:schemeClr val="tx2"/>
                  </a:solidFill>
                </a:rPr>
                <a:t>hep-</a:t>
              </a:r>
              <a:r>
                <a:rPr lang="en-US" altLang="en-US" sz="1400" dirty="0" err="1">
                  <a:solidFill>
                    <a:schemeClr val="tx2"/>
                  </a:solidFill>
                </a:rPr>
                <a:t>ph</a:t>
              </a:r>
              <a:r>
                <a:rPr lang="en-US" altLang="en-US" sz="1400" dirty="0">
                  <a:solidFill>
                    <a:schemeClr val="tx2"/>
                  </a:solidFill>
                </a:rPr>
                <a:t>/0202105</a:t>
              </a:r>
            </a:p>
          </p:txBody>
        </p:sp>
      </p:grpSp>
      <p:sp>
        <p:nvSpPr>
          <p:cNvPr id="229389" name="Text Box 13">
            <a:extLst>
              <a:ext uri="{FF2B5EF4-FFF2-40B4-BE49-F238E27FC236}">
                <a16:creationId xmlns:a16="http://schemas.microsoft.com/office/drawing/2014/main" id="{AD5DDA25-3999-F84F-B07D-1709FE674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4419" y="2476500"/>
            <a:ext cx="652807" cy="5493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1350" b="0" dirty="0">
                <a:solidFill>
                  <a:srgbClr val="339933"/>
                </a:solidFill>
              </a:rPr>
              <a:t>energy</a:t>
            </a:r>
          </a:p>
          <a:p>
            <a:pPr>
              <a:buNone/>
            </a:pPr>
            <a:r>
              <a:rPr lang="en-US" altLang="en-US" sz="1350" b="0" dirty="0">
                <a:solidFill>
                  <a:srgbClr val="339933"/>
                </a:solidFill>
              </a:rPr>
              <a:t>loss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43EA96F-3FB3-FD44-BC53-F94E10E6C68A}"/>
              </a:ext>
            </a:extLst>
          </p:cNvPr>
          <p:cNvSpPr/>
          <p:nvPr/>
        </p:nvSpPr>
        <p:spPr bwMode="auto">
          <a:xfrm>
            <a:off x="4874419" y="3101009"/>
            <a:ext cx="904415" cy="30229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D607B1-E9B2-B84D-8436-17A1E8F07FF5}"/>
              </a:ext>
            </a:extLst>
          </p:cNvPr>
          <p:cNvSpPr/>
          <p:nvPr/>
        </p:nvSpPr>
        <p:spPr bwMode="auto">
          <a:xfrm>
            <a:off x="2714749" y="3101009"/>
            <a:ext cx="904415" cy="30229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42DFA"/>
      </a:accent2>
      <a:accent3>
        <a:srgbClr val="FFFFFF"/>
      </a:accent3>
      <a:accent4>
        <a:srgbClr val="000000"/>
      </a:accent4>
      <a:accent5>
        <a:srgbClr val="DCDCDC"/>
      </a:accent5>
      <a:accent6>
        <a:srgbClr val="0328E3"/>
      </a:accent6>
      <a:hlink>
        <a:srgbClr val="F50320"/>
      </a:hlink>
      <a:folHlink>
        <a:srgbClr val="04F41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42DFA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328E3"/>
        </a:accent6>
        <a:hlink>
          <a:srgbClr val="F50320"/>
        </a:hlink>
        <a:folHlink>
          <a:srgbClr val="04F4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62913</TotalTime>
  <Words>1140</Words>
  <Application>Microsoft Macintosh PowerPoint</Application>
  <PresentationFormat>Letter Paper (8.5x11 in)</PresentationFormat>
  <Paragraphs>265</Paragraphs>
  <Slides>32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 Unicode MS</vt:lpstr>
      <vt:lpstr>Arial</vt:lpstr>
      <vt:lpstr>Arial Narrow</vt:lpstr>
      <vt:lpstr>Monotype Sorts</vt:lpstr>
      <vt:lpstr>Palatino</vt:lpstr>
      <vt:lpstr>Symbol</vt:lpstr>
      <vt:lpstr>Tahoma</vt:lpstr>
      <vt:lpstr>Times New Roman</vt:lpstr>
      <vt:lpstr>Verdana</vt:lpstr>
      <vt:lpstr>Wingdings</vt:lpstr>
      <vt:lpstr>Default Design</vt:lpstr>
      <vt:lpstr>Equation</vt:lpstr>
      <vt:lpstr>Discovery of jet suppression by PHENIX*</vt:lpstr>
      <vt:lpstr>Jet suppression was predicted by  Xin-Nian and Miklos</vt:lpstr>
      <vt:lpstr>PowerPoint Presentation</vt:lpstr>
      <vt:lpstr>The PHENIX Detector</vt:lpstr>
      <vt:lpstr>PHENIX Run-1 Configuration (2000)</vt:lpstr>
      <vt:lpstr>Look for jet suppression</vt:lpstr>
      <vt:lpstr>PHENIX found: h &amp; p0 below p+p*Ncoll</vt:lpstr>
      <vt:lpstr>Jet suppression in 1st RHIC data!</vt:lpstr>
      <vt:lpstr>How much energy loss at RHIC?</vt:lpstr>
      <vt:lpstr>PowerPoint Presentation</vt:lpstr>
      <vt:lpstr>To be sure – turn off the QGP*</vt:lpstr>
      <vt:lpstr>Cold nucleus provided a control</vt:lpstr>
      <vt:lpstr>d+Au central to the discovery!</vt:lpstr>
      <vt:lpstr>Charged hadrons &amp; p0</vt:lpstr>
      <vt:lpstr>Yes, we know Ncoll</vt:lpstr>
      <vt:lpstr>medium opacity to heavy quarks</vt:lpstr>
      <vt:lpstr>Identifying Jets - Angular Correlations of hadrons</vt:lpstr>
      <vt:lpstr>But we aren’t done yet!</vt:lpstr>
      <vt:lpstr>ALICE observed the dead cone effect</vt:lpstr>
      <vt:lpstr>PowerPoint Presentation</vt:lpstr>
      <vt:lpstr>PowerPoint Presentation</vt:lpstr>
      <vt:lpstr>We have an exciting future ahead</vt:lpstr>
      <vt:lpstr>PowerPoint Presentation</vt:lpstr>
      <vt:lpstr>    0 RAA vs. predictions</vt:lpstr>
      <vt:lpstr>Hadronization</vt:lpstr>
      <vt:lpstr>Transition to hadrons is non-perturbative </vt:lpstr>
      <vt:lpstr>Groomed jets well described by NLL QCD</vt:lpstr>
      <vt:lpstr>Probe early gluon splitting</vt:lpstr>
      <vt:lpstr>PowerPoint Presentation</vt:lpstr>
      <vt:lpstr>Why measure this observable?</vt:lpstr>
      <vt:lpstr>What’s in a jet?</vt:lpstr>
      <vt:lpstr>Run-2 and Beyond</vt:lpstr>
    </vt:vector>
  </TitlesOfParts>
  <Company>SUNY @ Stony Brook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jacak</dc:creator>
  <cp:lastModifiedBy>Barbara Jacak</cp:lastModifiedBy>
  <cp:revision>2339</cp:revision>
  <cp:lastPrinted>2022-08-02T10:49:23Z</cp:lastPrinted>
  <dcterms:created xsi:type="dcterms:W3CDTF">2014-05-12T12:59:42Z</dcterms:created>
  <dcterms:modified xsi:type="dcterms:W3CDTF">2022-08-18T00:36:19Z</dcterms:modified>
</cp:coreProperties>
</file>