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60" r:id="rId2"/>
    <p:sldId id="555" r:id="rId3"/>
    <p:sldId id="558" r:id="rId4"/>
    <p:sldId id="556" r:id="rId5"/>
    <p:sldId id="557" r:id="rId6"/>
    <p:sldId id="559" r:id="rId7"/>
    <p:sldId id="256" r:id="rId8"/>
    <p:sldId id="567" r:id="rId9"/>
    <p:sldId id="542" r:id="rId10"/>
    <p:sldId id="544" r:id="rId11"/>
    <p:sldId id="496" r:id="rId12"/>
    <p:sldId id="545" r:id="rId13"/>
    <p:sldId id="546" r:id="rId14"/>
    <p:sldId id="562" r:id="rId15"/>
    <p:sldId id="547" r:id="rId16"/>
    <p:sldId id="548" r:id="rId17"/>
    <p:sldId id="549" r:id="rId18"/>
    <p:sldId id="550" r:id="rId19"/>
    <p:sldId id="551" r:id="rId20"/>
    <p:sldId id="552" r:id="rId21"/>
    <p:sldId id="553" r:id="rId22"/>
    <p:sldId id="554" r:id="rId23"/>
    <p:sldId id="563" r:id="rId24"/>
    <p:sldId id="564" r:id="rId25"/>
    <p:sldId id="565" r:id="rId26"/>
    <p:sldId id="566" r:id="rId27"/>
    <p:sldId id="561" r:id="rId28"/>
    <p:sldId id="3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00"/>
    <p:restoredTop sz="96327"/>
  </p:normalViewPr>
  <p:slideViewPr>
    <p:cSldViewPr snapToGrid="0" snapToObjects="1">
      <p:cViewPr varScale="1">
        <p:scale>
          <a:sx n="105" d="100"/>
          <a:sy n="105" d="100"/>
        </p:scale>
        <p:origin x="22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3D3E2-9C29-4B46-B133-5A4439857A1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126C8-1ED9-E44B-9942-9AED23ECF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0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D600-8F09-4B41-82FB-D9CE97D2A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0C3C8-21A8-0743-896C-D4DCBDB04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2CC8B-6E28-5746-A667-0AF838A1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56A20-1EBA-7F40-86B4-CF40E5831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E8C6-05CC-664C-8D92-056E0123E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00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F47B-8297-4740-89F7-DB41671C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20B7-C324-284A-A623-B26023659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E70BB-157F-B44E-BE98-89D6F52C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DFBA7-3A92-4548-8FA2-4F587BDD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7BB7A-7680-BD41-87DC-C4A63809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76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22EC4-4169-B740-A9AB-2610DF07A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568C6-6700-2B4D-A6FA-7C68C3A17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0D81-1D88-A24D-BB74-6D4283DF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857DD-DC21-BA4C-98D5-44188FF4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51F83-B950-1B4E-AF6B-F4F32545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0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663B5-5A5A-9447-BB24-2FB420C0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C31DC-BC9E-F547-9458-7C338BCD5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DC51F-0C81-9E4C-8A5D-1F5614EA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22277-D6EB-5349-986B-9F63E8F1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D7682-F569-8748-9D2A-94D4D689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0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3B20C-46DF-8341-820E-1841BAC03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56306-17E8-284E-99BC-F2E04F15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C1C08-83AF-1B41-BA60-E810CFD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A592A-C141-B541-AB2F-33451F6D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C2AA8-B969-F246-BFE5-F8718087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8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F2CE-4020-514A-B123-74F5D09B2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640C6-028F-0B48-9849-29BE0C3796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B0CC2-E4B3-4247-9885-F9844FBD4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5A223-2832-6743-9FB0-010D75C1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7357F-CD05-D441-A28A-BA75EA61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0A61B-1500-8E45-BDD6-126DA2088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4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504FA-FCAF-484B-B56E-4F8359F5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F7479-F843-3C4D-8C91-411E5CFF1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27212-6BCB-5540-B374-F3CF219A1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6123C-8335-2949-B90B-BED38AF51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FFFBC-FB1E-EF41-9BFA-122D73511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E9B530-93B2-2E45-A58A-A2BF4236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5CD28-E9D2-5448-A8E9-E65504C4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9F1EF2-06E8-DC47-B180-DF134E47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8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1038-936F-C04B-A8AE-BDC0F248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F74965-7F6F-CA43-9144-9B565216A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08B9D-F59E-9245-8963-EA1862A6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05D6C-42A3-D24B-9183-5EAC02EE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1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1A121C-D358-FF40-9D66-69AC231B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08115-B36D-AC4A-9E76-8675AC44D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F2DCA-EAA9-E54B-89C9-D5CE911A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0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41A5-6D28-0F46-8AD5-E89CA0F5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06CDF-8AEF-6C4B-AF81-8085E1BA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F2382-9908-1440-A028-1CBAD11B1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6C0FA-DCA3-EE48-9590-2D65E80B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E102D-6CFC-5A43-818D-AAB2402F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52E38-11A2-5B4D-B1A0-71AE2D59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BBF0-F48B-CA44-8DCD-E26B6392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774B68-4789-5E4F-8EC5-69307BA8B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9BA46-ED5F-1C40-BB90-BE030EB1B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923F9-49AD-0943-8F10-BEC934013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4AF66-ED6F-9C44-81F8-8B48E6F2B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DBF0B-0CA7-CA47-8BF8-AC3A802F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0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30E4F-7CB6-3748-B159-8FEB7909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74A52-B196-9543-BB26-DD2AE015C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13D8-878A-FB47-B7D3-2F1F27D54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3F8AF-1038-0449-AD68-D5E11D7B93D9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B9EE8-BFB4-C24F-9C91-AE5D12303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CD426-438C-7F4D-8C50-033393A1F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BB7B-3E84-0045-A8AB-504E142C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0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570.png"/><Relationship Id="rId7" Type="http://schemas.openxmlformats.org/officeDocument/2006/relationships/image" Target="NULL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tiff"/><Relationship Id="rId5" Type="http://schemas.openxmlformats.org/officeDocument/2006/relationships/image" Target="../media/image250.png"/><Relationship Id="rId10" Type="http://schemas.openxmlformats.org/officeDocument/2006/relationships/image" Target="../media/image104.tiff"/><Relationship Id="rId4" Type="http://schemas.openxmlformats.org/officeDocument/2006/relationships/image" Target="../media/image580.png"/><Relationship Id="rId9" Type="http://schemas.openxmlformats.org/officeDocument/2006/relationships/image" Target="../media/image10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em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B2C67F-B015-2198-0445-E56C0523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96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Xin-</a:t>
            </a:r>
            <a:r>
              <a:rPr lang="en-US" sz="3200" dirty="0" err="1">
                <a:solidFill>
                  <a:srgbClr val="0432FF"/>
                </a:solidFill>
              </a:rPr>
              <a:t>nian</a:t>
            </a:r>
            <a:r>
              <a:rPr lang="en-US" sz="3200" dirty="0">
                <a:solidFill>
                  <a:srgbClr val="0432FF"/>
                </a:solidFill>
              </a:rPr>
              <a:t> at 40…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16D86-7DB0-B428-8396-6B6F41150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38" t="36978" r="28828" b="41155"/>
          <a:stretch/>
        </p:blipFill>
        <p:spPr>
          <a:xfrm>
            <a:off x="4401312" y="2864035"/>
            <a:ext cx="3145536" cy="29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18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A7C7-205B-FE48-8DE6-5EBDF6B43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5227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Cutkosky’s rules for particle production in strong fields</a:t>
            </a:r>
          </a:p>
        </p:txBody>
      </p:sp>
      <p:pic>
        <p:nvPicPr>
          <p:cNvPr id="6" name="Picture 1027" descr="image-1420">
            <a:extLst>
              <a:ext uri="{FF2B5EF4-FFF2-40B4-BE49-F238E27FC236}">
                <a16:creationId xmlns:a16="http://schemas.microsoft.com/office/drawing/2014/main" id="{3A593325-6851-5F49-9CD6-17EFD986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4464" y="1624064"/>
            <a:ext cx="2671119" cy="847974"/>
          </a:xfrm>
          <a:prstGeom prst="rect">
            <a:avLst/>
          </a:prstGeom>
          <a:noFill/>
        </p:spPr>
      </p:pic>
      <p:pic>
        <p:nvPicPr>
          <p:cNvPr id="7" name="Picture 1026" descr="fig02">
            <a:extLst>
              <a:ext uri="{FF2B5EF4-FFF2-40B4-BE49-F238E27FC236}">
                <a16:creationId xmlns:a16="http://schemas.microsoft.com/office/drawing/2014/main" id="{E6636E70-3FF2-CF40-94C2-780970892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3483" y="1295057"/>
            <a:ext cx="6767638" cy="2353961"/>
          </a:xfrm>
          <a:prstGeom prst="rect">
            <a:avLst/>
          </a:prstGeom>
          <a:noFill/>
        </p:spPr>
      </p:pic>
      <p:pic>
        <p:nvPicPr>
          <p:cNvPr id="8" name="Picture 1028">
            <a:extLst>
              <a:ext uri="{FF2B5EF4-FFF2-40B4-BE49-F238E27FC236}">
                <a16:creationId xmlns:a16="http://schemas.microsoft.com/office/drawing/2014/main" id="{064C905C-F624-F242-910F-4FFD3D097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243" t="21030" r="17926" b="27936"/>
          <a:stretch/>
        </p:blipFill>
        <p:spPr bwMode="auto">
          <a:xfrm>
            <a:off x="790832" y="4215507"/>
            <a:ext cx="4905632" cy="41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824AF-E3D9-3B4B-8099-C9E7FAC3D3C1}"/>
              </a:ext>
            </a:extLst>
          </p:cNvPr>
          <p:cNvSpPr txBox="1"/>
          <p:nvPr/>
        </p:nvSpPr>
        <p:spPr>
          <a:xfrm>
            <a:off x="996427" y="3883119"/>
            <a:ext cx="419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Propagators on Schwinger-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Keldysh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contour</a:t>
            </a:r>
          </a:p>
        </p:txBody>
      </p:sp>
      <p:sp>
        <p:nvSpPr>
          <p:cNvPr id="10" name="Text Box 1030">
            <a:extLst>
              <a:ext uri="{FF2B5EF4-FFF2-40B4-BE49-F238E27FC236}">
                <a16:creationId xmlns:a16="http://schemas.microsoft.com/office/drawing/2014/main" id="{87ED64D1-A0B2-5B4D-940A-2332AF501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070" y="4053576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BE0EA-C019-1C46-8FA6-C8DB66B60FB8}"/>
              </a:ext>
            </a:extLst>
          </p:cNvPr>
          <p:cNvSpPr txBox="1"/>
          <p:nvPr/>
        </p:nvSpPr>
        <p:spPr>
          <a:xfrm>
            <a:off x="4956594" y="4395399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11B954-D720-564C-8E00-67CA3DE18CF4}"/>
              </a:ext>
            </a:extLst>
          </p:cNvPr>
          <p:cNvSpPr txBox="1"/>
          <p:nvPr/>
        </p:nvSpPr>
        <p:spPr>
          <a:xfrm>
            <a:off x="790832" y="4965195"/>
            <a:ext cx="81345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Simple understanding of such ”AGK cutting rules”  in terms of combinatorics </a:t>
            </a:r>
          </a:p>
          <a:p>
            <a:r>
              <a:rPr lang="en-US" sz="2000" dirty="0"/>
              <a:t>of cut and uncut sub-graphs contributing to a given multiplicity</a:t>
            </a:r>
          </a:p>
          <a:p>
            <a:endParaRPr lang="en-US" sz="2000" dirty="0"/>
          </a:p>
          <a:p>
            <a:r>
              <a:rPr lang="en-US" sz="2000" dirty="0"/>
              <a:t>Very general consequence of unitarity in strong fields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4EFBC0-B6E8-9341-BA26-82B15CEB3C1F}"/>
              </a:ext>
            </a:extLst>
          </p:cNvPr>
          <p:cNvSpPr txBox="1"/>
          <p:nvPr/>
        </p:nvSpPr>
        <p:spPr>
          <a:xfrm>
            <a:off x="8597614" y="6550223"/>
            <a:ext cx="3667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Gelis,RV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 hep-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ph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/0601209,hep-ph/0608117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A28B97-F645-3443-825A-03A89CA4C9D7}"/>
                  </a:ext>
                </a:extLst>
              </p:cNvPr>
              <p:cNvSpPr txBox="1"/>
              <p:nvPr/>
            </p:nvSpPr>
            <p:spPr>
              <a:xfrm>
                <a:off x="8498224" y="4053576"/>
                <a:ext cx="34415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Another example besides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is </a:t>
                </a:r>
              </a:p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pair production in strong field Q</a:t>
                </a:r>
                <a:r>
                  <a:rPr lang="en-US" dirty="0"/>
                  <a:t>ED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A28B97-F645-3443-825A-03A89CA4C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8224" y="4053576"/>
                <a:ext cx="3441583" cy="646331"/>
              </a:xfrm>
              <a:prstGeom prst="rect">
                <a:avLst/>
              </a:prstGeom>
              <a:blipFill>
                <a:blip r:embed="rId5"/>
                <a:stretch>
                  <a:fillRect l="-1471" t="-5769" r="-368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6714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31CC-0A60-124E-9226-30929BAE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266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Ingredients for high-order computations: “Shockwave” propagators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91D0-7646-F342-A526-7181A0218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9" t="22334" r="3108" b="5308"/>
          <a:stretch/>
        </p:blipFill>
        <p:spPr>
          <a:xfrm>
            <a:off x="650106" y="1487552"/>
            <a:ext cx="7376983" cy="1524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E8897-C3A9-074C-BDB4-D7BC8D11B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74" t="22018" r="2804" b="43156"/>
          <a:stretch/>
        </p:blipFill>
        <p:spPr>
          <a:xfrm>
            <a:off x="3261427" y="3666166"/>
            <a:ext cx="3471388" cy="9342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518BE5-BE60-F44C-8E0B-CAB0024BE5C7}"/>
              </a:ext>
            </a:extLst>
          </p:cNvPr>
          <p:cNvSpPr/>
          <p:nvPr/>
        </p:nvSpPr>
        <p:spPr>
          <a:xfrm>
            <a:off x="10589741" y="2615376"/>
            <a:ext cx="803189" cy="412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83E026-FF2F-5143-8B0D-3F79660A2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546" y="2049011"/>
            <a:ext cx="3544711" cy="7421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33354A-8B48-8347-9838-B91156BC7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823" y="3637089"/>
            <a:ext cx="785707" cy="4447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A377B4-C1ED-CF40-8D31-29765306D8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937" t="9755" r="937" b="7882"/>
          <a:stretch/>
        </p:blipFill>
        <p:spPr>
          <a:xfrm>
            <a:off x="10059524" y="3558723"/>
            <a:ext cx="2000100" cy="444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37F08A-B0E4-E148-8BA0-56BADFEF4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7326" y="3624509"/>
            <a:ext cx="1778000" cy="469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6C8DCF-96AA-714F-8485-C7B1791D35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77"/>
          <a:stretch/>
        </p:blipFill>
        <p:spPr>
          <a:xfrm>
            <a:off x="2199821" y="5425363"/>
            <a:ext cx="5518530" cy="10449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5597A0-C879-744C-B0F1-17F90C1D61B3}"/>
              </a:ext>
            </a:extLst>
          </p:cNvPr>
          <p:cNvSpPr txBox="1"/>
          <p:nvPr/>
        </p:nvSpPr>
        <p:spPr>
          <a:xfrm>
            <a:off x="418308" y="5614095"/>
            <a:ext cx="1781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Effective vertex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C5FB140-E4E7-3A45-BC15-846C947D0D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3697" y="5338151"/>
            <a:ext cx="4060411" cy="13487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D54426-A4EE-8548-9A0D-1B85314583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8880" y="4160195"/>
            <a:ext cx="1924050" cy="787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EB28B2-964F-F542-AB1E-0BF2357AC85E}"/>
              </a:ext>
            </a:extLst>
          </p:cNvPr>
          <p:cNvSpPr txBox="1"/>
          <p:nvPr/>
        </p:nvSpPr>
        <p:spPr>
          <a:xfrm>
            <a:off x="7425642" y="557852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with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C9B2DE-9100-634D-85EB-D0FF2C78CBBE}"/>
              </a:ext>
            </a:extLst>
          </p:cNvPr>
          <p:cNvSpPr txBox="1"/>
          <p:nvPr/>
        </p:nvSpPr>
        <p:spPr>
          <a:xfrm>
            <a:off x="431319" y="6236761"/>
            <a:ext cx="247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McLerran, RV: hep-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ph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/9809427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F89D452-7E25-DB45-8D3D-2C27E827A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3" t="5423" r="49795" b="33206"/>
          <a:stretch/>
        </p:blipFill>
        <p:spPr>
          <a:xfrm>
            <a:off x="249210" y="3301069"/>
            <a:ext cx="3288370" cy="16463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286AFBB-C72C-654A-8423-0FFACD6B0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35" t="5700" r="2804" b="78486"/>
          <a:stretch/>
        </p:blipFill>
        <p:spPr>
          <a:xfrm>
            <a:off x="3616574" y="3295889"/>
            <a:ext cx="3371412" cy="4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8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31CC-0A60-124E-9226-30929BAE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266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Ingredients for high-order computations: “Shockwave” propagators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97151-8521-4947-AC09-6EF509FB2F2A}"/>
              </a:ext>
            </a:extLst>
          </p:cNvPr>
          <p:cNvSpPr/>
          <p:nvPr/>
        </p:nvSpPr>
        <p:spPr>
          <a:xfrm>
            <a:off x="-464749" y="5691917"/>
            <a:ext cx="11993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7030A0"/>
                </a:solidFill>
              </a:rPr>
              <a:t>Effective vertices identical to quark-quark-</a:t>
            </a:r>
            <a:r>
              <a:rPr lang="en-US" sz="2400" i="1" dirty="0" err="1">
                <a:solidFill>
                  <a:srgbClr val="7030A0"/>
                </a:solidFill>
              </a:rPr>
              <a:t>reggeon</a:t>
            </a:r>
            <a:r>
              <a:rPr lang="en-US" sz="2400" i="1" dirty="0">
                <a:solidFill>
                  <a:srgbClr val="7030A0"/>
                </a:solidFill>
              </a:rPr>
              <a:t> and gluon-gluon-</a:t>
            </a:r>
            <a:r>
              <a:rPr lang="en-US" sz="2400" i="1" dirty="0" err="1">
                <a:solidFill>
                  <a:srgbClr val="7030A0"/>
                </a:solidFill>
              </a:rPr>
              <a:t>reggeon</a:t>
            </a:r>
            <a:r>
              <a:rPr lang="en-US" sz="2400" i="1" dirty="0">
                <a:solidFill>
                  <a:srgbClr val="7030A0"/>
                </a:solidFill>
              </a:rPr>
              <a:t> vertices </a:t>
            </a:r>
          </a:p>
          <a:p>
            <a:pPr algn="ctr"/>
            <a:r>
              <a:rPr lang="en-US" sz="2400" i="1" dirty="0">
                <a:solidFill>
                  <a:srgbClr val="7030A0"/>
                </a:solidFill>
              </a:rPr>
              <a:t>in </a:t>
            </a:r>
            <a:r>
              <a:rPr lang="en-US" sz="2400" i="1" dirty="0" err="1">
                <a:solidFill>
                  <a:srgbClr val="7030A0"/>
                </a:solidFill>
              </a:rPr>
              <a:t>Lipatov’s</a:t>
            </a:r>
            <a:r>
              <a:rPr lang="en-US" sz="2400" i="1" dirty="0">
                <a:solidFill>
                  <a:srgbClr val="7030A0"/>
                </a:solidFill>
              </a:rPr>
              <a:t> </a:t>
            </a:r>
            <a:r>
              <a:rPr lang="en-US" sz="2400" i="1" dirty="0" err="1">
                <a:solidFill>
                  <a:srgbClr val="7030A0"/>
                </a:solidFill>
              </a:rPr>
              <a:t>Reggeon</a:t>
            </a:r>
            <a:r>
              <a:rPr lang="en-US" sz="2400" i="1" dirty="0">
                <a:solidFill>
                  <a:srgbClr val="7030A0"/>
                </a:solidFill>
              </a:rPr>
              <a:t> EFT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E6C6C4-A494-C048-8B5C-1DC975B89BBA}"/>
              </a:ext>
            </a:extLst>
          </p:cNvPr>
          <p:cNvSpPr/>
          <p:nvPr/>
        </p:nvSpPr>
        <p:spPr>
          <a:xfrm>
            <a:off x="9144000" y="6107415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Bondarenko,Lipatov,Pozdynyakov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Prygarin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arXiv:1708.05183</a:t>
            </a:r>
          </a:p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Hentschinski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arXiv:1802.06755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8BE5-BE60-F44C-8E0B-CAB0024BE5C7}"/>
              </a:ext>
            </a:extLst>
          </p:cNvPr>
          <p:cNvSpPr/>
          <p:nvPr/>
        </p:nvSpPr>
        <p:spPr>
          <a:xfrm>
            <a:off x="10589741" y="2615376"/>
            <a:ext cx="803189" cy="412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1C60D-AA5C-124F-96D9-BDC56E336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6" t="7277" r="3056"/>
          <a:stretch/>
        </p:blipFill>
        <p:spPr>
          <a:xfrm>
            <a:off x="282223" y="924237"/>
            <a:ext cx="6037115" cy="2453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0F06F-8956-A44A-A60E-01E433E6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93" y="1478599"/>
            <a:ext cx="3725164" cy="929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05F589-C051-1B4B-B062-48498DB6A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959" y="1728322"/>
            <a:ext cx="1950256" cy="619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DCA8A-581B-6F49-BB84-07033CF79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444" y="2615376"/>
            <a:ext cx="5452534" cy="1870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D5922-9DE1-2944-A976-C2BF7D3F654A}"/>
              </a:ext>
            </a:extLst>
          </p:cNvPr>
          <p:cNvSpPr txBox="1"/>
          <p:nvPr/>
        </p:nvSpPr>
        <p:spPr>
          <a:xfrm>
            <a:off x="5125155" y="2821390"/>
            <a:ext cx="161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Effective vertex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4A575-D622-A148-B47E-0D2FE81612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0" t="10317" r="2520" b="53891"/>
          <a:stretch/>
        </p:blipFill>
        <p:spPr>
          <a:xfrm>
            <a:off x="331803" y="3567048"/>
            <a:ext cx="3581569" cy="11060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8FC01A-FB8A-8244-B8E8-DF4F513B88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0" t="45292" r="28885"/>
          <a:stretch/>
        </p:blipFill>
        <p:spPr>
          <a:xfrm>
            <a:off x="4429335" y="3710080"/>
            <a:ext cx="2547199" cy="16905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F6E5B7-04A8-B644-8696-3C0721F6E2FA}"/>
              </a:ext>
            </a:extLst>
          </p:cNvPr>
          <p:cNvSpPr txBox="1"/>
          <p:nvPr/>
        </p:nvSpPr>
        <p:spPr>
          <a:xfrm>
            <a:off x="8918479" y="4532353"/>
            <a:ext cx="3197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Ayala,Jalilian-Marian,McLerran,RV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(1995)</a:t>
            </a:r>
          </a:p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Balitsky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Belitsky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(2001)</a:t>
            </a:r>
          </a:p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Iancu,Leonidov,McLerran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(2001)</a:t>
            </a:r>
          </a:p>
        </p:txBody>
      </p:sp>
    </p:spTree>
    <p:extLst>
      <p:ext uri="{BB962C8B-B14F-4D97-AF65-F5344CB8AC3E}">
        <p14:creationId xmlns:p14="http://schemas.microsoft.com/office/powerpoint/2010/main" val="325297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6F29-8C22-9047-81A5-09588E377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0432FF"/>
                </a:solidFill>
              </a:rPr>
              <a:t>Photons+di-jets</a:t>
            </a:r>
            <a:r>
              <a:rPr lang="en-US" sz="3200" dirty="0">
                <a:solidFill>
                  <a:srgbClr val="0432FF"/>
                </a:solidFill>
              </a:rPr>
              <a:t> in DIS at small 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35257-9B6C-8844-A665-063AC77A2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" t="10846" r="3784"/>
          <a:stretch/>
        </p:blipFill>
        <p:spPr>
          <a:xfrm>
            <a:off x="2402827" y="922564"/>
            <a:ext cx="5274527" cy="17530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32D344-A6AB-F444-B49E-75DFAF203C29}"/>
                  </a:ext>
                </a:extLst>
              </p:cNvPr>
              <p:cNvSpPr txBox="1"/>
              <p:nvPr/>
            </p:nvSpPr>
            <p:spPr>
              <a:xfrm>
                <a:off x="529804" y="1627357"/>
                <a:ext cx="1364412" cy="404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LO: O(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𝐸𝑀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32D344-A6AB-F444-B49E-75DFAF203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04" y="1627357"/>
                <a:ext cx="1364412" cy="404406"/>
              </a:xfrm>
              <a:prstGeom prst="rect">
                <a:avLst/>
              </a:prstGeom>
              <a:blipFill>
                <a:blip r:embed="rId3"/>
                <a:stretch>
                  <a:fillRect l="-4587" t="-9375" r="-367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1868F3C-D040-0A4F-BC3A-48A67C84B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3" y="2962171"/>
            <a:ext cx="4406900" cy="952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A3EE18-4C21-AE4B-A80D-B3EB3CC5675B}"/>
                  </a:ext>
                </a:extLst>
              </p:cNvPr>
              <p:cNvSpPr txBox="1"/>
              <p:nvPr/>
            </p:nvSpPr>
            <p:spPr>
              <a:xfrm>
                <a:off x="4815678" y="3253755"/>
                <a:ext cx="4488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A3EE18-4C21-AE4B-A80D-B3EB3CC56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678" y="3253755"/>
                <a:ext cx="44882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2EC3E288-BF33-FB49-8262-3DF2EB15D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5" b="22146"/>
          <a:stretch/>
        </p:blipFill>
        <p:spPr>
          <a:xfrm>
            <a:off x="5264428" y="3142370"/>
            <a:ext cx="6055380" cy="5476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397701-08D4-5E4F-A5BE-AC38FA295E88}"/>
              </a:ext>
            </a:extLst>
          </p:cNvPr>
          <p:cNvSpPr txBox="1"/>
          <p:nvPr/>
        </p:nvSpPr>
        <p:spPr>
          <a:xfrm>
            <a:off x="553137" y="4419734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Dipole: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2E9E6A-5141-5748-AB0C-1BE4CD917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382" y="4323986"/>
            <a:ext cx="3082572" cy="5916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6DEBED-3C48-1340-9B43-9859BD7727DA}"/>
              </a:ext>
            </a:extLst>
          </p:cNvPr>
          <p:cNvSpPr txBox="1"/>
          <p:nvPr/>
        </p:nvSpPr>
        <p:spPr>
          <a:xfrm>
            <a:off x="553137" y="5433425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Quadrupole: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868B86-CCF7-A245-A8AD-9CF1907A4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869" y="5334460"/>
            <a:ext cx="4303445" cy="591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7E58E-744D-A357-56FC-AE9ED1CBC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5678" y="4150260"/>
            <a:ext cx="24511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794C5-C56B-9284-0693-BA289B301D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1304" y="5116720"/>
            <a:ext cx="1908447" cy="1254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3DA262-BD86-32E2-C20B-868D2EF29EB8}"/>
              </a:ext>
            </a:extLst>
          </p:cNvPr>
          <p:cNvSpPr txBox="1"/>
          <p:nvPr/>
        </p:nvSpPr>
        <p:spPr>
          <a:xfrm>
            <a:off x="553137" y="6216054"/>
            <a:ext cx="4831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Universal building blocks of high energy QCD</a:t>
            </a:r>
          </a:p>
        </p:txBody>
      </p:sp>
    </p:spTree>
    <p:extLst>
      <p:ext uri="{BB962C8B-B14F-4D97-AF65-F5344CB8AC3E}">
        <p14:creationId xmlns:p14="http://schemas.microsoft.com/office/powerpoint/2010/main" val="351220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6F29-8C22-9047-81A5-09588E377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0432FF"/>
                </a:solidFill>
              </a:rPr>
              <a:t>Photons+di-jets</a:t>
            </a:r>
            <a:r>
              <a:rPr lang="en-US" sz="3200" dirty="0">
                <a:solidFill>
                  <a:srgbClr val="0432FF"/>
                </a:solidFill>
              </a:rPr>
              <a:t> in DIS at small 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1DC4E8-3037-2042-A214-1AC2C1BB6688}"/>
                  </a:ext>
                </a:extLst>
              </p:cNvPr>
              <p:cNvSpPr txBox="1"/>
              <p:nvPr/>
            </p:nvSpPr>
            <p:spPr>
              <a:xfrm>
                <a:off x="521783" y="2088552"/>
                <a:ext cx="1910010" cy="404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NLO: O(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𝐸𝑀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000" dirty="0"/>
                  <a:t>) 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1DC4E8-3037-2042-A214-1AC2C1BB6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83" y="2088552"/>
                <a:ext cx="1910010" cy="404406"/>
              </a:xfrm>
              <a:prstGeom prst="rect">
                <a:avLst/>
              </a:prstGeom>
              <a:blipFill>
                <a:blip r:embed="rId2"/>
                <a:stretch>
                  <a:fillRect l="-3311" t="-9091" r="-1987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7EA0863-ACFE-1B45-8720-DABD57E7B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0" t="4269" r="2016" b="7113"/>
          <a:stretch/>
        </p:blipFill>
        <p:spPr>
          <a:xfrm>
            <a:off x="3139396" y="1492867"/>
            <a:ext cx="6093539" cy="1613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3470DC-0771-E343-8BE9-010FB1102184}"/>
                  </a:ext>
                </a:extLst>
              </p:cNvPr>
              <p:cNvSpPr txBox="1"/>
              <p:nvPr/>
            </p:nvSpPr>
            <p:spPr>
              <a:xfrm>
                <a:off x="334360" y="3869065"/>
                <a:ext cx="4194866" cy="1451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000" dirty="0"/>
                  <a:t>Ln(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dirty="0"/>
                  <a:t>)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same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order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as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endParaRPr lang="en-US" sz="2000" b="0" dirty="0">
                  <a:ea typeface="Cambria Math" panose="02040503050406030204" pitchFamily="18" charset="0"/>
                </a:endParaRPr>
              </a:p>
              <a:p>
                <a:r>
                  <a:rPr lang="en-US" sz="20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Wilson RG </a:t>
                </a:r>
                <a:r>
                  <a:rPr lang="en-US" sz="2000" b="0" i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LLx</a:t>
                </a:r>
                <a:r>
                  <a:rPr lang="en-US" sz="20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b="0" i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resummation</a:t>
                </a:r>
                <a:endParaRPr lang="en-US" sz="20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3470DC-0771-E343-8BE9-010FB1102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60" y="3869065"/>
                <a:ext cx="4194866" cy="1451872"/>
              </a:xfrm>
              <a:prstGeom prst="rect">
                <a:avLst/>
              </a:prstGeom>
              <a:blipFill>
                <a:blip r:embed="rId4"/>
                <a:stretch>
                  <a:fillRect l="-1511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EFBE2E4-8B97-7B47-BABF-77335CDB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402" y="3785834"/>
            <a:ext cx="7673846" cy="732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AD6361-16D3-8849-A15D-0AAE8C3BC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476" y="4641724"/>
            <a:ext cx="4562918" cy="8148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0B4017-1E0D-E245-A2B5-42E5A778B72A}"/>
              </a:ext>
            </a:extLst>
          </p:cNvPr>
          <p:cNvSpPr txBox="1"/>
          <p:nvPr/>
        </p:nvSpPr>
        <p:spPr>
          <a:xfrm>
            <a:off x="334360" y="605398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JIMWLK :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Jalilian-Marian,Kovner,Leonidov,Weigert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(1997);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Iancu,Leonidov,McLerran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(2001);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Independent and equivalent formulation: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Balitsky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(1996)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52EB0A1-A1ED-5B43-A19B-12FCC3D8CD37}"/>
              </a:ext>
            </a:extLst>
          </p:cNvPr>
          <p:cNvSpPr/>
          <p:nvPr/>
        </p:nvSpPr>
        <p:spPr>
          <a:xfrm>
            <a:off x="9413326" y="5456531"/>
            <a:ext cx="206685" cy="2844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B9B0E8-FBCC-4949-8F14-2188605B8E80}"/>
              </a:ext>
            </a:extLst>
          </p:cNvPr>
          <p:cNvSpPr txBox="1"/>
          <p:nvPr/>
        </p:nvSpPr>
        <p:spPr>
          <a:xfrm>
            <a:off x="8627760" y="5869320"/>
            <a:ext cx="232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JIMWLK “Hamiltonian”</a:t>
            </a:r>
          </a:p>
        </p:txBody>
      </p:sp>
    </p:spTree>
    <p:extLst>
      <p:ext uri="{BB962C8B-B14F-4D97-AF65-F5344CB8AC3E}">
        <p14:creationId xmlns:p14="http://schemas.microsoft.com/office/powerpoint/2010/main" val="150862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3AC8E1-6623-304D-9A14-A4075C4D9CF1}"/>
              </a:ext>
            </a:extLst>
          </p:cNvPr>
          <p:cNvSpPr txBox="1"/>
          <p:nvPr/>
        </p:nvSpPr>
        <p:spPr>
          <a:xfrm>
            <a:off x="0" y="2596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From </a:t>
            </a:r>
            <a:r>
              <a:rPr lang="en-US" sz="3200" dirty="0" err="1">
                <a:solidFill>
                  <a:srgbClr val="0432FF"/>
                </a:solidFill>
              </a:rPr>
              <a:t>LO+LLx</a:t>
            </a:r>
            <a:r>
              <a:rPr lang="en-US" sz="3200" dirty="0">
                <a:solidFill>
                  <a:srgbClr val="0432FF"/>
                </a:solidFill>
              </a:rPr>
              <a:t> to </a:t>
            </a:r>
            <a:r>
              <a:rPr lang="en-US" sz="3200" dirty="0" err="1">
                <a:solidFill>
                  <a:srgbClr val="0432FF"/>
                </a:solidFill>
              </a:rPr>
              <a:t>NLO+NLLx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17E82-80F9-454B-8A0C-23DFCB74C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3" t="4356" r="6105" b="5611"/>
          <a:stretch/>
        </p:blipFill>
        <p:spPr>
          <a:xfrm>
            <a:off x="7104319" y="2610523"/>
            <a:ext cx="3776378" cy="24328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D8A7E-6BF9-3549-8C3C-4D16C224AE5C}"/>
                  </a:ext>
                </a:extLst>
              </p:cNvPr>
              <p:cNvSpPr txBox="1"/>
              <p:nvPr/>
            </p:nvSpPr>
            <p:spPr>
              <a:xfrm>
                <a:off x="10042968" y="4542603"/>
                <a:ext cx="1872500" cy="760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Evolution to </a:t>
                </a:r>
                <a:r>
                  <a:rPr lang="en-US" dirty="0" err="1">
                    <a:solidFill>
                      <a:srgbClr val="7030A0"/>
                    </a:solidFill>
                  </a:rPr>
                  <a:t>NLLx</a:t>
                </a:r>
                <a:r>
                  <a:rPr lang="en-US" dirty="0">
                    <a:solidFill>
                      <a:srgbClr val="7030A0"/>
                    </a:solidFill>
                  </a:rPr>
                  <a:t>: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2  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D8A7E-6BF9-3549-8C3C-4D16C224A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968" y="4542603"/>
                <a:ext cx="1872500" cy="760465"/>
              </a:xfrm>
              <a:prstGeom prst="rect">
                <a:avLst/>
              </a:prstGeom>
              <a:blipFill>
                <a:blip r:embed="rId3"/>
                <a:stretch>
                  <a:fillRect l="-2685" t="-3279" r="-1342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730DD7C-2CF6-D940-AC93-698B8326772E}"/>
              </a:ext>
            </a:extLst>
          </p:cNvPr>
          <p:cNvSpPr txBox="1"/>
          <p:nvPr/>
        </p:nvSpPr>
        <p:spPr>
          <a:xfrm>
            <a:off x="9898235" y="2863058"/>
            <a:ext cx="219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Impact factor to NLO: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06A08-F006-4B45-8492-8CEDF5FA0BC9}"/>
              </a:ext>
            </a:extLst>
          </p:cNvPr>
          <p:cNvSpPr txBox="1"/>
          <p:nvPr/>
        </p:nvSpPr>
        <p:spPr>
          <a:xfrm>
            <a:off x="237066" y="989781"/>
            <a:ext cx="1824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State of the art: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B6E5C-AC9B-7647-BEF4-92C78501D19B}"/>
              </a:ext>
            </a:extLst>
          </p:cNvPr>
          <p:cNvSpPr txBox="1"/>
          <p:nvPr/>
        </p:nvSpPr>
        <p:spPr>
          <a:xfrm>
            <a:off x="237066" y="1997377"/>
            <a:ext cx="727004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NLO BFKL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Fadin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Lipatov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(1998)</a:t>
            </a:r>
          </a:p>
          <a:p>
            <a:r>
              <a:rPr lang="en-US" sz="1800" dirty="0"/>
              <a:t>NLO JIMWLK: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Balitsky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Chirilli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arXiv:1309.7644,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Grabovsky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arXiv:1307.5414 Caron-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Huot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arXiv:1309.6521,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Kovner,Lublinsky,Mulian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arXiv:1310.0378,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Lublinsky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Mulian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arXiv:1610.03453</a:t>
            </a:r>
          </a:p>
          <a:p>
            <a:r>
              <a:rPr lang="en-US" dirty="0"/>
              <a:t>NNLO BK (SYM):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Caron-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Huot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Herranen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(2018)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Resummed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NLLx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Salam (1999);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Ciafaloni,Colferai,Salam,Stasto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(1999-2004)</a:t>
            </a:r>
          </a:p>
          <a:p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Ducloue,Iancu,Madrigal,Mueller,Soyez,Triantaffyllopoulos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(2015-2019)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337E6-89B7-854E-B9D4-1550B706A353}"/>
              </a:ext>
            </a:extLst>
          </p:cNvPr>
          <p:cNvSpPr txBox="1"/>
          <p:nvPr/>
        </p:nvSpPr>
        <p:spPr>
          <a:xfrm>
            <a:off x="237066" y="1651961"/>
            <a:ext cx="2029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Small x evolution: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DC9BD-8077-0048-ABAD-852A0DFEF57C}"/>
              </a:ext>
            </a:extLst>
          </p:cNvPr>
          <p:cNvSpPr txBox="1"/>
          <p:nvPr/>
        </p:nvSpPr>
        <p:spPr>
          <a:xfrm>
            <a:off x="276532" y="4428812"/>
            <a:ext cx="2239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NLO impact factors: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77CB2-73B4-6D42-9440-D8B044E51DC6}"/>
              </a:ext>
            </a:extLst>
          </p:cNvPr>
          <p:cNvSpPr txBox="1"/>
          <p:nvPr/>
        </p:nvSpPr>
        <p:spPr>
          <a:xfrm>
            <a:off x="276532" y="4774228"/>
            <a:ext cx="93717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Inclusive DIS: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Balitsky,Chirilli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(2013)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Diffractive DIS: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Boussarie,Szymanowski,Wallon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(2016)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Massive quarks: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Beuf,Lappi,Paatelainen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(2021)</a:t>
            </a: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p+A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forward di-jets: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Iancu,Mulian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(2021)</a:t>
            </a: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Photon+di-jet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in DIS: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Roy,RV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(2020)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DIS di-jets/di-hadrons: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Caucal,Salazar,RV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(2021); Taels,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Altinoluk,Beuf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Marquet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arXiv:2204.11650;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Bergabo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Jalilian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-Marian, arXiv:2207.03606 </a:t>
            </a:r>
          </a:p>
        </p:txBody>
      </p:sp>
    </p:spTree>
    <p:extLst>
      <p:ext uri="{BB962C8B-B14F-4D97-AF65-F5344CB8AC3E}">
        <p14:creationId xmlns:p14="http://schemas.microsoft.com/office/powerpoint/2010/main" val="1345557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8F76E-8159-1140-9B8B-B1E44683DE42}"/>
              </a:ext>
            </a:extLst>
          </p:cNvPr>
          <p:cNvSpPr txBox="1"/>
          <p:nvPr/>
        </p:nvSpPr>
        <p:spPr>
          <a:xfrm>
            <a:off x="0" y="37977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From </a:t>
            </a:r>
            <a:r>
              <a:rPr lang="en-US" sz="3200" dirty="0" err="1">
                <a:solidFill>
                  <a:srgbClr val="0432FF"/>
                </a:solidFill>
              </a:rPr>
              <a:t>LO+LLx</a:t>
            </a:r>
            <a:r>
              <a:rPr lang="en-US" sz="3200" dirty="0">
                <a:solidFill>
                  <a:srgbClr val="0432FF"/>
                </a:solidFill>
              </a:rPr>
              <a:t> to </a:t>
            </a:r>
            <a:r>
              <a:rPr lang="en-US" sz="3200" dirty="0" err="1">
                <a:solidFill>
                  <a:srgbClr val="0432FF"/>
                </a:solidFill>
              </a:rPr>
              <a:t>NLO+NLLx</a:t>
            </a:r>
            <a:r>
              <a:rPr lang="en-US" sz="3200" dirty="0">
                <a:solidFill>
                  <a:srgbClr val="0432FF"/>
                </a:solidFill>
              </a:rPr>
              <a:t>: phenomenology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A53AD-5806-EB47-9899-BC4659525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" t="5071"/>
          <a:stretch/>
        </p:blipFill>
        <p:spPr>
          <a:xfrm>
            <a:off x="0" y="1201349"/>
            <a:ext cx="5203764" cy="3819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B359B-46AF-A445-A64C-D93C9381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3" t="4280"/>
          <a:stretch/>
        </p:blipFill>
        <p:spPr>
          <a:xfrm>
            <a:off x="5182697" y="1131711"/>
            <a:ext cx="6848023" cy="4388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A79B92-324F-2741-A09C-A265DFE0B7DE}"/>
              </a:ext>
            </a:extLst>
          </p:cNvPr>
          <p:cNvSpPr txBox="1"/>
          <p:nvPr/>
        </p:nvSpPr>
        <p:spPr>
          <a:xfrm>
            <a:off x="796085" y="5021227"/>
            <a:ext cx="3934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Beuf,Hanninen,Lappi,Mantysaari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arXiv:2007.01645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4DC93-2910-A243-A5B1-2CA4797B32C7}"/>
              </a:ext>
            </a:extLst>
          </p:cNvPr>
          <p:cNvSpPr txBox="1"/>
          <p:nvPr/>
        </p:nvSpPr>
        <p:spPr>
          <a:xfrm>
            <a:off x="9294476" y="5520267"/>
            <a:ext cx="2897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Shi,Wang,Wei,Xiao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arXiv:2112.06975</a:t>
            </a:r>
          </a:p>
        </p:txBody>
      </p:sp>
    </p:spTree>
    <p:extLst>
      <p:ext uri="{BB962C8B-B14F-4D97-AF65-F5344CB8AC3E}">
        <p14:creationId xmlns:p14="http://schemas.microsoft.com/office/powerpoint/2010/main" val="3236026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94EEB-A94F-3C4F-B7DF-F8A6A9E18AAE}"/>
              </a:ext>
            </a:extLst>
          </p:cNvPr>
          <p:cNvSpPr txBox="1"/>
          <p:nvPr/>
        </p:nvSpPr>
        <p:spPr>
          <a:xfrm>
            <a:off x="0" y="31608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NLO impact factor for inclusive di-jet production in </a:t>
            </a:r>
            <a:r>
              <a:rPr lang="en-US" sz="3200" dirty="0" err="1">
                <a:solidFill>
                  <a:srgbClr val="0432FF"/>
                </a:solidFill>
              </a:rPr>
              <a:t>e+A</a:t>
            </a:r>
            <a:r>
              <a:rPr lang="en-US" sz="32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7BFCD-5C99-834B-B235-AB299A802EB8}"/>
              </a:ext>
            </a:extLst>
          </p:cNvPr>
          <p:cNvSpPr txBox="1"/>
          <p:nvPr/>
        </p:nvSpPr>
        <p:spPr>
          <a:xfrm>
            <a:off x="8624711" y="1072445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Caucal,Salazar,RV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JHEP 11 (2021) 222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33815-2FBE-D24D-8862-70AA417A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1640214"/>
            <a:ext cx="9814982" cy="49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5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94EEB-A94F-3C4F-B7DF-F8A6A9E18AAE}"/>
              </a:ext>
            </a:extLst>
          </p:cNvPr>
          <p:cNvSpPr txBox="1"/>
          <p:nvPr/>
        </p:nvSpPr>
        <p:spPr>
          <a:xfrm>
            <a:off x="0" y="31608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NLO impact factor for inclusive di-jet production in </a:t>
            </a:r>
            <a:r>
              <a:rPr lang="en-US" sz="3200" dirty="0" err="1">
                <a:solidFill>
                  <a:srgbClr val="0432FF"/>
                </a:solidFill>
              </a:rPr>
              <a:t>e+A</a:t>
            </a:r>
            <a:r>
              <a:rPr lang="en-US" sz="32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7BFCD-5C99-834B-B235-AB299A802EB8}"/>
              </a:ext>
            </a:extLst>
          </p:cNvPr>
          <p:cNvSpPr txBox="1"/>
          <p:nvPr/>
        </p:nvSpPr>
        <p:spPr>
          <a:xfrm>
            <a:off x="8624711" y="1072445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Caucal,Salazar,RV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JHEP 11 (2021) 222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BD389-065C-194B-A029-9FCFA19D6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2" r="6094"/>
          <a:stretch/>
        </p:blipFill>
        <p:spPr>
          <a:xfrm>
            <a:off x="468488" y="1352452"/>
            <a:ext cx="3883377" cy="2384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DD4A3-AB4A-0343-8151-E7358F0606B8}"/>
              </a:ext>
            </a:extLst>
          </p:cNvPr>
          <p:cNvSpPr txBox="1"/>
          <p:nvPr/>
        </p:nvSpPr>
        <p:spPr>
          <a:xfrm>
            <a:off x="857956" y="1020094"/>
            <a:ext cx="2152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Real contributions: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67893-E8D8-EE40-8827-0DB8C806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12" y="1461775"/>
            <a:ext cx="70104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3FF3AB-C730-8647-A5C0-D31548F00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40" y="2127441"/>
            <a:ext cx="3911600" cy="55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2E212B-3BEC-2948-AADD-A9FC9B4C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081" y="2941544"/>
            <a:ext cx="5856111" cy="7617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39EBA8-BE06-F748-ABBF-0C2859CE801F}"/>
              </a:ext>
            </a:extLst>
          </p:cNvPr>
          <p:cNvSpPr txBox="1"/>
          <p:nvPr/>
        </p:nvSpPr>
        <p:spPr>
          <a:xfrm>
            <a:off x="4944534" y="2678963"/>
            <a:ext cx="20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color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43F20-3B89-644F-B451-B923BAA4D400}"/>
              </a:ext>
            </a:extLst>
          </p:cNvPr>
          <p:cNvSpPr txBox="1"/>
          <p:nvPr/>
        </p:nvSpPr>
        <p:spPr>
          <a:xfrm>
            <a:off x="4944534" y="3599245"/>
            <a:ext cx="507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perturbative factor (</a:t>
            </a:r>
            <a:r>
              <a:rPr lang="en-US" dirty="0" err="1"/>
              <a:t>eg.</a:t>
            </a:r>
            <a:r>
              <a:rPr lang="en-US" dirty="0"/>
              <a:t>, long. polarized photon)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A06990-A9A2-BF4D-B8BD-C66833282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221" y="3912186"/>
            <a:ext cx="6868632" cy="5847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8DB6AE-07B6-EC46-8E81-6C4C522B2922}"/>
              </a:ext>
            </a:extLst>
          </p:cNvPr>
          <p:cNvSpPr txBox="1"/>
          <p:nvPr/>
        </p:nvSpPr>
        <p:spPr>
          <a:xfrm>
            <a:off x="10272114" y="4369522"/>
            <a:ext cx="1919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spin-helicity-dependent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splitting vertex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C85C91-0C54-8049-8085-1586FA23B9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528"/>
          <a:stretch/>
        </p:blipFill>
        <p:spPr>
          <a:xfrm>
            <a:off x="6903283" y="4509984"/>
            <a:ext cx="2899685" cy="353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37252A-CBFB-6F42-B7DB-366249A40995}"/>
              </a:ext>
            </a:extLst>
          </p:cNvPr>
          <p:cNvSpPr txBox="1"/>
          <p:nvPr/>
        </p:nvSpPr>
        <p:spPr>
          <a:xfrm>
            <a:off x="164645" y="4814860"/>
            <a:ext cx="9973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Very compact expression since transverse momentum integrals can be performed analytica</a:t>
            </a:r>
            <a:r>
              <a:rPr lang="en-US" dirty="0"/>
              <a:t>lly…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3C05FF-C5F7-EB4D-87C5-A8F68E51FA3A}"/>
              </a:ext>
            </a:extLst>
          </p:cNvPr>
          <p:cNvSpPr txBox="1"/>
          <p:nvPr/>
        </p:nvSpPr>
        <p:spPr>
          <a:xfrm>
            <a:off x="9262500" y="5193578"/>
            <a:ext cx="1784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Beuf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arXiv:1112.4501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57002D-07ED-4A43-9281-A47C77E8B0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66" t="7257"/>
          <a:stretch/>
        </p:blipFill>
        <p:spPr>
          <a:xfrm>
            <a:off x="468488" y="5334200"/>
            <a:ext cx="2923822" cy="14720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C22315-7503-8E4D-9B68-217332F84C44}"/>
              </a:ext>
            </a:extLst>
          </p:cNvPr>
          <p:cNvSpPr txBox="1"/>
          <p:nvPr/>
        </p:nvSpPr>
        <p:spPr>
          <a:xfrm>
            <a:off x="5107901" y="5593688"/>
            <a:ext cx="415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“R2” can be obtained from “R1”</a:t>
            </a:r>
          </a:p>
          <a:p>
            <a:r>
              <a:rPr lang="en-US" dirty="0"/>
              <a:t>with appropriate coordinate replacements</a:t>
            </a:r>
          </a:p>
        </p:txBody>
      </p:sp>
    </p:spTree>
    <p:extLst>
      <p:ext uri="{BB962C8B-B14F-4D97-AF65-F5344CB8AC3E}">
        <p14:creationId xmlns:p14="http://schemas.microsoft.com/office/powerpoint/2010/main" val="2378226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9BEC67-9F95-5C40-8B1E-0EB0C8CF4A53}"/>
              </a:ext>
            </a:extLst>
          </p:cNvPr>
          <p:cNvSpPr txBox="1"/>
          <p:nvPr/>
        </p:nvSpPr>
        <p:spPr>
          <a:xfrm>
            <a:off x="0" y="3797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NLO impact factor for inclusive di-jet production in </a:t>
            </a:r>
            <a:r>
              <a:rPr lang="en-US" sz="3200" dirty="0" err="1">
                <a:solidFill>
                  <a:srgbClr val="0432FF"/>
                </a:solidFill>
              </a:rPr>
              <a:t>e+A</a:t>
            </a:r>
            <a:r>
              <a:rPr lang="en-US" sz="32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65F78-C9AB-3C4A-B826-0AFE4DB3C7C7}"/>
              </a:ext>
            </a:extLst>
          </p:cNvPr>
          <p:cNvSpPr txBox="1"/>
          <p:nvPr/>
        </p:nvSpPr>
        <p:spPr>
          <a:xfrm>
            <a:off x="496711" y="1343378"/>
            <a:ext cx="2405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Virtual contributions: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587CB-73C3-3643-AA29-F1621BB83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52" y="1478303"/>
            <a:ext cx="2852348" cy="1657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2D332D-EE53-D24E-83F3-8D6157CC55BC}"/>
              </a:ext>
            </a:extLst>
          </p:cNvPr>
          <p:cNvSpPr txBox="1"/>
          <p:nvPr/>
        </p:nvSpPr>
        <p:spPr>
          <a:xfrm>
            <a:off x="565057" y="2122312"/>
            <a:ext cx="242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UV finite contributions: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A3BF0-7443-CC42-880B-9AAAF15E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878" y="1707506"/>
            <a:ext cx="2636400" cy="156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ACAF14-FF95-974E-A235-0DD126781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57" y="3635453"/>
            <a:ext cx="10882489" cy="1190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55FB1B-BAFC-B649-B4D9-926BDA34E07B}"/>
              </a:ext>
            </a:extLst>
          </p:cNvPr>
          <p:cNvSpPr txBox="1"/>
          <p:nvPr/>
        </p:nvSpPr>
        <p:spPr>
          <a:xfrm>
            <a:off x="496711" y="3329810"/>
            <a:ext cx="267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IR divergent contributions: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823AE-8D90-6C4B-95B4-EDFA8DB18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57" y="4995215"/>
            <a:ext cx="5257800" cy="66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7D8F02-95A3-5D45-A6CF-4B64F19C8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154" y="5103170"/>
            <a:ext cx="6300611" cy="1104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B9B64-A34C-8C47-A87B-98C8C82CD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9878" y="6139079"/>
            <a:ext cx="2549616" cy="708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887A97-9A1F-2644-8B68-76C430C304FC}"/>
                  </a:ext>
                </a:extLst>
              </p:cNvPr>
              <p:cNvSpPr txBox="1"/>
              <p:nvPr/>
            </p:nvSpPr>
            <p:spPr>
              <a:xfrm>
                <a:off x="565057" y="5816192"/>
                <a:ext cx="47854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How SE3 vanishes in </a:t>
                </a:r>
                <a:r>
                  <a:rPr lang="en-US" dirty="0" err="1"/>
                  <a:t>dim.reg</a:t>
                </a:r>
                <a:r>
                  <a:rPr lang="en-US" dirty="0"/>
                  <a:t> for massless quarks </a:t>
                </a:r>
              </a:p>
              <a:p>
                <a:r>
                  <a:rPr lang="en-US" dirty="0"/>
                  <a:t>requires one to interpret the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pole as IR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887A97-9A1F-2644-8B68-76C430C30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57" y="5816192"/>
                <a:ext cx="4785413" cy="646331"/>
              </a:xfrm>
              <a:prstGeom prst="rect">
                <a:avLst/>
              </a:prstGeom>
              <a:blipFill>
                <a:blip r:embed="rId8"/>
                <a:stretch>
                  <a:fillRect l="-1058"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ame 14">
            <a:extLst>
              <a:ext uri="{FF2B5EF4-FFF2-40B4-BE49-F238E27FC236}">
                <a16:creationId xmlns:a16="http://schemas.microsoft.com/office/drawing/2014/main" id="{DB2ED5A0-3B35-144F-A7E6-4E0CB3C08820}"/>
              </a:ext>
            </a:extLst>
          </p:cNvPr>
          <p:cNvSpPr/>
          <p:nvPr/>
        </p:nvSpPr>
        <p:spPr>
          <a:xfrm>
            <a:off x="8783459" y="5608672"/>
            <a:ext cx="258941" cy="530407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0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C1C736C-13F2-9C0A-70BE-1347ACEE0E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DA15A-B7D0-C961-AF31-FEEFE840B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25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F2D0D2-EAF7-6F4D-B822-2E7ECCE4E8CD}"/>
              </a:ext>
            </a:extLst>
          </p:cNvPr>
          <p:cNvSpPr txBox="1"/>
          <p:nvPr/>
        </p:nvSpPr>
        <p:spPr>
          <a:xfrm>
            <a:off x="0" y="39106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Slow gluon limit: JIMWLK factorization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998CC5-464D-2C41-9F9C-F37CF3E3F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3327"/>
            <a:ext cx="5766857" cy="557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ABC46A-5982-2A48-98E2-78C63F9582AF}"/>
                  </a:ext>
                </a:extLst>
              </p:cNvPr>
              <p:cNvSpPr txBox="1"/>
              <p:nvPr/>
            </p:nvSpPr>
            <p:spPr>
              <a:xfrm>
                <a:off x="273050" y="1309373"/>
                <a:ext cx="1444978" cy="539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ABC46A-5982-2A48-98E2-78C63F958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50" y="1309373"/>
                <a:ext cx="1444978" cy="5390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4D2A060-2DE3-2F4E-9DEB-3B0A5E206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874" y="1444729"/>
            <a:ext cx="12827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05FEEC-0017-D34C-953C-488296DD4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926" y="1444729"/>
            <a:ext cx="13716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C8FBD3-3F17-6E45-A9ED-FF82C74738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6" t="7265" r="3193" b="3146"/>
          <a:stretch/>
        </p:blipFill>
        <p:spPr>
          <a:xfrm>
            <a:off x="6096000" y="823952"/>
            <a:ext cx="6073423" cy="3183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C69A9C-4769-1141-91F5-362C0BE17D8C}"/>
                  </a:ext>
                </a:extLst>
              </p:cNvPr>
              <p:cNvSpPr txBox="1"/>
              <p:nvPr/>
            </p:nvSpPr>
            <p:spPr>
              <a:xfrm>
                <a:off x="4219574" y="1477053"/>
                <a:ext cx="623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C69A9C-4769-1141-91F5-362C0BE17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574" y="1477053"/>
                <a:ext cx="62388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DFC7113-DACA-E04E-BA2C-9FE70221D6C7}"/>
              </a:ext>
            </a:extLst>
          </p:cNvPr>
          <p:cNvSpPr txBox="1"/>
          <p:nvPr/>
        </p:nvSpPr>
        <p:spPr>
          <a:xfrm>
            <a:off x="182738" y="3105834"/>
            <a:ext cx="5170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this limit, the contribution from all real and virtual </a:t>
            </a:r>
          </a:p>
          <a:p>
            <a:r>
              <a:rPr lang="en-US" dirty="0"/>
              <a:t>diagrams apparently has a very complex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BAA400-52AA-5346-8766-31706F75F5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131"/>
          <a:stretch/>
        </p:blipFill>
        <p:spPr>
          <a:xfrm>
            <a:off x="22577" y="3891287"/>
            <a:ext cx="6910108" cy="266755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136590-C5E8-E044-87C2-B4BD8337221A}"/>
              </a:ext>
            </a:extLst>
          </p:cNvPr>
          <p:cNvCxnSpPr/>
          <p:nvPr/>
        </p:nvCxnSpPr>
        <p:spPr>
          <a:xfrm flipV="1">
            <a:off x="6096000" y="4831644"/>
            <a:ext cx="1196622" cy="6321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091DC6B-05FA-F44A-B05D-49ECF4AD0AC9}"/>
              </a:ext>
            </a:extLst>
          </p:cNvPr>
          <p:cNvSpPr txBox="1"/>
          <p:nvPr/>
        </p:nvSpPr>
        <p:spPr>
          <a:xfrm>
            <a:off x="7416800" y="4132070"/>
            <a:ext cx="45735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However this is nothing but the result of </a:t>
            </a:r>
          </a:p>
          <a:p>
            <a:r>
              <a:rPr lang="en-US" sz="2000" dirty="0"/>
              <a:t>the JIMWLK Hamiltonian acting on the LO </a:t>
            </a:r>
          </a:p>
          <a:p>
            <a:r>
              <a:rPr lang="en-US" sz="2000" dirty="0"/>
              <a:t>color structure…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981079-288F-5646-9BA0-A98523AD0F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97"/>
          <a:stretch/>
        </p:blipFill>
        <p:spPr>
          <a:xfrm>
            <a:off x="6953568" y="5314205"/>
            <a:ext cx="5238432" cy="7620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1115D-D25A-A145-8423-019F24D8EE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7426" y="4772692"/>
            <a:ext cx="2856476" cy="37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6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02B2D7-CE86-DC4A-A515-21095EE6A1DA}"/>
              </a:ext>
            </a:extLst>
          </p:cNvPr>
          <p:cNvSpPr txBox="1"/>
          <p:nvPr/>
        </p:nvSpPr>
        <p:spPr>
          <a:xfrm>
            <a:off x="0" y="21107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Cancellation of soft and collinear divergences in the di-jet cross-section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86BB9-25A9-2D48-B59E-5F792E362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" t="4412" b="8993"/>
          <a:stretch/>
        </p:blipFill>
        <p:spPr>
          <a:xfrm>
            <a:off x="508000" y="1453416"/>
            <a:ext cx="10848622" cy="286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9DB472-509B-1C4A-B192-6C409D9E5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012" y="932275"/>
            <a:ext cx="7527988" cy="441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A6D63-EA30-414F-9CB7-B6A063D7F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3"/>
          <a:stretch/>
        </p:blipFill>
        <p:spPr>
          <a:xfrm>
            <a:off x="959555" y="4403859"/>
            <a:ext cx="8737599" cy="1587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7E6C4D-E58E-0C4C-829E-2C3271D9BFC2}"/>
              </a:ext>
            </a:extLst>
          </p:cNvPr>
          <p:cNvSpPr txBox="1"/>
          <p:nvPr/>
        </p:nvSpPr>
        <p:spPr>
          <a:xfrm>
            <a:off x="959555" y="6127424"/>
            <a:ext cx="8674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This collinear pole cancels with the IR pole left over from the virtual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3661847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BBD96F-ACAB-8B42-994F-69B1D2089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81" y="2793937"/>
            <a:ext cx="84328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4297B8-2940-5144-B0BA-516BDB445905}"/>
              </a:ext>
            </a:extLst>
          </p:cNvPr>
          <p:cNvSpPr txBox="1"/>
          <p:nvPr/>
        </p:nvSpPr>
        <p:spPr>
          <a:xfrm>
            <a:off x="-79023" y="25964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NLO + NLLX di-jet cross-section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2C240-6AB7-A44D-8545-E3FF1AFAD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53" t="27909" r="6105" b="5611"/>
          <a:stretch/>
        </p:blipFill>
        <p:spPr>
          <a:xfrm>
            <a:off x="8669864" y="1455740"/>
            <a:ext cx="3443112" cy="1637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362982-1BFB-F844-91AB-3601ACC62016}"/>
                  </a:ext>
                </a:extLst>
              </p:cNvPr>
              <p:cNvSpPr txBox="1"/>
              <p:nvPr/>
            </p:nvSpPr>
            <p:spPr>
              <a:xfrm>
                <a:off x="248357" y="1491165"/>
                <a:ext cx="81473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Assuming rapidity factorization, we can promote LL JIMWLK </a:t>
                </a:r>
                <a14:m>
                  <m:oMath xmlns:m="http://schemas.openxmlformats.org/officeDocument/2006/math">
                    <m:r>
                      <a:rPr lang="en-US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NLL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JIMWLK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362982-1BFB-F844-91AB-3601ACC62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57" y="1491165"/>
                <a:ext cx="8147359" cy="400110"/>
              </a:xfrm>
              <a:prstGeom prst="rect">
                <a:avLst/>
              </a:prstGeom>
              <a:blipFill>
                <a:blip r:embed="rId4"/>
                <a:stretch>
                  <a:fillRect l="-779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267AD5-775E-254C-B9F4-2A8B27BA399B}"/>
              </a:ext>
            </a:extLst>
          </p:cNvPr>
          <p:cNvCxnSpPr>
            <a:cxnSpLocks/>
          </p:cNvCxnSpPr>
          <p:nvPr/>
        </p:nvCxnSpPr>
        <p:spPr>
          <a:xfrm flipV="1">
            <a:off x="3860800" y="2538020"/>
            <a:ext cx="5109829" cy="4422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9BC95C-FD33-2244-B4BB-397B95AF33CB}"/>
              </a:ext>
            </a:extLst>
          </p:cNvPr>
          <p:cNvCxnSpPr/>
          <p:nvPr/>
        </p:nvCxnSpPr>
        <p:spPr>
          <a:xfrm>
            <a:off x="7191022" y="3533422"/>
            <a:ext cx="0" cy="7676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D93ED7B-4EB0-E44D-A272-BA1D88D1CB18}"/>
              </a:ext>
            </a:extLst>
          </p:cNvPr>
          <p:cNvSpPr txBox="1"/>
          <p:nvPr/>
        </p:nvSpPr>
        <p:spPr>
          <a:xfrm>
            <a:off x="6095999" y="4319657"/>
            <a:ext cx="3522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includes all finite terms to </a:t>
            </a:r>
          </a:p>
          <a:p>
            <a:r>
              <a:rPr lang="en-US" sz="20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489737-0EB6-5441-9AE2-17A02ACFC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570" y="4240635"/>
            <a:ext cx="19177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76C400-C6F7-074A-BB45-3C47E626A708}"/>
              </a:ext>
            </a:extLst>
          </p:cNvPr>
          <p:cNvSpPr txBox="1"/>
          <p:nvPr/>
        </p:nvSpPr>
        <p:spPr>
          <a:xfrm>
            <a:off x="6208889" y="4706455"/>
            <a:ext cx="1093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accuracy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B9D47B-050C-6940-AA9E-2CBA33458F6A}"/>
              </a:ext>
            </a:extLst>
          </p:cNvPr>
          <p:cNvSpPr txBox="1"/>
          <p:nvPr/>
        </p:nvSpPr>
        <p:spPr>
          <a:xfrm>
            <a:off x="5396088" y="77520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0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121F44-EE12-A2FC-EB64-829B4B854F5B}"/>
              </a:ext>
            </a:extLst>
          </p:cNvPr>
          <p:cNvSpPr txBox="1"/>
          <p:nvPr/>
        </p:nvSpPr>
        <p:spPr>
          <a:xfrm>
            <a:off x="0" y="3180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432FF"/>
                </a:solidFill>
              </a:rPr>
              <a:t>Sudakov</a:t>
            </a:r>
            <a:r>
              <a:rPr lang="en-US" sz="3200" dirty="0">
                <a:solidFill>
                  <a:srgbClr val="0432FF"/>
                </a:solidFill>
              </a:rPr>
              <a:t> logarithms from di-jets in back-to-back kinematics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60B0C-5414-AA79-A21D-08845154A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84" y="1167558"/>
            <a:ext cx="4883184" cy="1780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78C337-20C3-4D91-4394-CEFEC1820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394" y="1167558"/>
            <a:ext cx="4883184" cy="588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7B620C-20AF-93C0-C809-76229B728AE5}"/>
              </a:ext>
            </a:extLst>
          </p:cNvPr>
          <p:cNvSpPr txBox="1"/>
          <p:nvPr/>
        </p:nvSpPr>
        <p:spPr>
          <a:xfrm>
            <a:off x="527257" y="3615370"/>
            <a:ext cx="694933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back-to back kinematics of inclusive DIS di-jets/di-hadrons is </a:t>
            </a:r>
          </a:p>
          <a:p>
            <a:r>
              <a:rPr lang="en-US" sz="2000" dirty="0"/>
              <a:t>especially sensitive to  many-body saturation effects </a:t>
            </a:r>
          </a:p>
          <a:p>
            <a:r>
              <a:rPr lang="en-US" sz="2000" dirty="0"/>
              <a:t>that suppress the cross-section</a:t>
            </a:r>
          </a:p>
          <a:p>
            <a:endParaRPr lang="en-US" sz="2000" dirty="0"/>
          </a:p>
          <a:p>
            <a:r>
              <a:rPr lang="en-US" sz="2000" dirty="0"/>
              <a:t>But there is a similar suppression from soft gluon radiation</a:t>
            </a:r>
          </a:p>
          <a:p>
            <a:r>
              <a:rPr lang="en-US" sz="2000" dirty="0"/>
              <a:t> – enhanced at NLO by large “</a:t>
            </a:r>
            <a:r>
              <a:rPr lang="en-US" sz="2000" dirty="0" err="1"/>
              <a:t>Sudakov</a:t>
            </a:r>
            <a:r>
              <a:rPr lang="en-US" sz="2000" dirty="0"/>
              <a:t>” logarithms</a:t>
            </a:r>
          </a:p>
          <a:p>
            <a:endParaRPr lang="en-US" sz="2000" dirty="0"/>
          </a:p>
          <a:p>
            <a:r>
              <a:rPr lang="en-US" sz="2000" dirty="0"/>
              <a:t>These can be treated systematically to understand their interplay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4C9FD-BC11-3725-9D1F-2C3B40CD7E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1" t="8029" r="4070"/>
          <a:stretch/>
        </p:blipFill>
        <p:spPr>
          <a:xfrm>
            <a:off x="7775547" y="2816352"/>
            <a:ext cx="4001925" cy="350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15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121F44-EE12-A2FC-EB64-829B4B854F5B}"/>
              </a:ext>
            </a:extLst>
          </p:cNvPr>
          <p:cNvSpPr txBox="1"/>
          <p:nvPr/>
        </p:nvSpPr>
        <p:spPr>
          <a:xfrm>
            <a:off x="0" y="3180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432FF"/>
                </a:solidFill>
              </a:rPr>
              <a:t>Sudakov</a:t>
            </a:r>
            <a:r>
              <a:rPr lang="en-US" sz="3200" dirty="0">
                <a:solidFill>
                  <a:srgbClr val="0432FF"/>
                </a:solidFill>
              </a:rPr>
              <a:t> logarithms from di-jets in back-to-back kinematics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22D5C-9713-9E7B-5AFA-8806288C66E5}"/>
              </a:ext>
            </a:extLst>
          </p:cNvPr>
          <p:cNvSpPr txBox="1"/>
          <p:nvPr/>
        </p:nvSpPr>
        <p:spPr>
          <a:xfrm>
            <a:off x="425958" y="1431675"/>
            <a:ext cx="25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LO:  TMD factorization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044861-59F1-7840-ADC1-992264E40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242" y="1207938"/>
            <a:ext cx="8315706" cy="903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1993B7-F804-AFC4-078B-8444F288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0"/>
          <a:stretch/>
        </p:blipFill>
        <p:spPr>
          <a:xfrm>
            <a:off x="7924620" y="2142731"/>
            <a:ext cx="3822954" cy="812321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94CEE16B-442C-1B13-83FC-5ECB41878DDA}"/>
              </a:ext>
            </a:extLst>
          </p:cNvPr>
          <p:cNvSpPr/>
          <p:nvPr/>
        </p:nvSpPr>
        <p:spPr>
          <a:xfrm>
            <a:off x="8176503" y="1924919"/>
            <a:ext cx="302133" cy="2515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4ADD6F-75F9-71B7-D99A-2AA6448DED44}"/>
              </a:ext>
            </a:extLst>
          </p:cNvPr>
          <p:cNvSpPr txBox="1"/>
          <p:nvPr/>
        </p:nvSpPr>
        <p:spPr>
          <a:xfrm>
            <a:off x="913662" y="2306602"/>
            <a:ext cx="7010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Access to </a:t>
            </a:r>
            <a:r>
              <a:rPr lang="en-US" sz="2000" dirty="0" err="1"/>
              <a:t>Weizsacker</a:t>
            </a:r>
            <a:r>
              <a:rPr lang="en-US" sz="2000" dirty="0"/>
              <a:t>-Williams and linearly polarized gluon TMDs: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800D1-A595-C538-85B7-2788A2D48380}"/>
              </a:ext>
            </a:extLst>
          </p:cNvPr>
          <p:cNvSpPr txBox="1"/>
          <p:nvPr/>
        </p:nvSpPr>
        <p:spPr>
          <a:xfrm>
            <a:off x="907107" y="2784241"/>
            <a:ext cx="378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Dominguez,Marquet,Xiao,Yuan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arXiv:1101.0715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5FC1D-54F0-C898-4BA5-6AA5351F195B}"/>
              </a:ext>
            </a:extLst>
          </p:cNvPr>
          <p:cNvSpPr txBox="1"/>
          <p:nvPr/>
        </p:nvSpPr>
        <p:spPr>
          <a:xfrm>
            <a:off x="533062" y="4030597"/>
            <a:ext cx="748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NLO: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8D0F6B-E665-E662-0895-FEB17E8B5DB0}"/>
              </a:ext>
            </a:extLst>
          </p:cNvPr>
          <p:cNvSpPr txBox="1"/>
          <p:nvPr/>
        </p:nvSpPr>
        <p:spPr>
          <a:xfrm>
            <a:off x="1139709" y="4030597"/>
            <a:ext cx="3844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Large </a:t>
            </a:r>
            <a:r>
              <a:rPr lang="en-US" sz="2000" dirty="0" err="1"/>
              <a:t>Sudakov</a:t>
            </a:r>
            <a:r>
              <a:rPr lang="en-US" sz="2000" dirty="0"/>
              <a:t> logs and small x logs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65699B-C40D-9F42-3F8C-0A7E23676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32" y="3762648"/>
            <a:ext cx="5751576" cy="864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1EE638-324E-6E86-B178-BC5E4A37A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238" y="4627264"/>
            <a:ext cx="6656336" cy="5901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EB3FDD-6487-6308-B4D0-BB16B5B4756B}"/>
              </a:ext>
            </a:extLst>
          </p:cNvPr>
          <p:cNvSpPr txBox="1"/>
          <p:nvPr/>
        </p:nvSpPr>
        <p:spPr>
          <a:xfrm>
            <a:off x="5320978" y="5375423"/>
            <a:ext cx="2855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Mueller, Xiao, Yuan, arXiv:1308.2993</a:t>
            </a:r>
          </a:p>
        </p:txBody>
      </p:sp>
    </p:spTree>
    <p:extLst>
      <p:ext uri="{BB962C8B-B14F-4D97-AF65-F5344CB8AC3E}">
        <p14:creationId xmlns:p14="http://schemas.microsoft.com/office/powerpoint/2010/main" val="2450535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121F44-EE12-A2FC-EB64-829B4B854F5B}"/>
              </a:ext>
            </a:extLst>
          </p:cNvPr>
          <p:cNvSpPr txBox="1"/>
          <p:nvPr/>
        </p:nvSpPr>
        <p:spPr>
          <a:xfrm>
            <a:off x="0" y="3180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432FF"/>
                </a:solidFill>
              </a:rPr>
              <a:t>Sudakov</a:t>
            </a:r>
            <a:r>
              <a:rPr lang="en-US" sz="3200" dirty="0">
                <a:solidFill>
                  <a:srgbClr val="0432FF"/>
                </a:solidFill>
              </a:rPr>
              <a:t> logarithms from di-jets in back-to-back kinematics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7A68A-514F-70B6-4706-B4687D87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955180"/>
            <a:ext cx="10046208" cy="958767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E0401847-797A-9C3D-C8C6-EE442EF45579}"/>
              </a:ext>
            </a:extLst>
          </p:cNvPr>
          <p:cNvSpPr/>
          <p:nvPr/>
        </p:nvSpPr>
        <p:spPr>
          <a:xfrm>
            <a:off x="7229856" y="1724757"/>
            <a:ext cx="268224" cy="402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644C4-D16B-B7E6-407F-0238891E69CA}"/>
              </a:ext>
            </a:extLst>
          </p:cNvPr>
          <p:cNvSpPr txBox="1"/>
          <p:nvPr/>
        </p:nvSpPr>
        <p:spPr>
          <a:xfrm>
            <a:off x="6717792" y="2038511"/>
            <a:ext cx="4246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en-US" sz="2000" baseline="-25000" dirty="0" err="1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”: moments of azimuthal anisotropy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9CBFD-9331-01FC-45BF-927AF5355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22" y="2410603"/>
            <a:ext cx="6810131" cy="11121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948F85-1702-BCD3-6532-E49C281F65BE}"/>
              </a:ext>
            </a:extLst>
          </p:cNvPr>
          <p:cNvSpPr txBox="1"/>
          <p:nvPr/>
        </p:nvSpPr>
        <p:spPr>
          <a:xfrm>
            <a:off x="641722" y="4896019"/>
            <a:ext cx="8932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Sudakov</a:t>
            </a:r>
            <a:r>
              <a:rPr lang="en-US" sz="2000" dirty="0"/>
              <a:t> double and single logarithms in curly brackets  – exponentiate to all orders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11131E-22E0-06F4-BF71-2EB1112E2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51" y="3433607"/>
            <a:ext cx="9547606" cy="8855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312CFC-A321-B893-8093-695B17AE32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38"/>
          <a:stretch/>
        </p:blipFill>
        <p:spPr>
          <a:xfrm>
            <a:off x="5739378" y="4139809"/>
            <a:ext cx="6203760" cy="712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355D17-6120-6ABB-C654-C5F57A3547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95"/>
          <a:stretch/>
        </p:blipFill>
        <p:spPr>
          <a:xfrm>
            <a:off x="483100" y="5465918"/>
            <a:ext cx="4030481" cy="6299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0AEE3E-3C32-5A6D-D81C-0F9F1F3710F3}"/>
              </a:ext>
            </a:extLst>
          </p:cNvPr>
          <p:cNvSpPr txBox="1"/>
          <p:nvPr/>
        </p:nvSpPr>
        <p:spPr>
          <a:xfrm>
            <a:off x="4481494" y="5457628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with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69033B-A162-CF6C-C311-50919FA2C3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5" t="10790" b="5407"/>
          <a:stretch/>
        </p:blipFill>
        <p:spPr>
          <a:xfrm>
            <a:off x="5148830" y="5338149"/>
            <a:ext cx="6726290" cy="799715"/>
          </a:xfrm>
          <a:prstGeom prst="rect">
            <a:avLst/>
          </a:prstGeom>
        </p:spPr>
      </p:pic>
      <p:sp>
        <p:nvSpPr>
          <p:cNvPr id="27" name="Left-Up Arrow 26">
            <a:extLst>
              <a:ext uri="{FF2B5EF4-FFF2-40B4-BE49-F238E27FC236}">
                <a16:creationId xmlns:a16="http://schemas.microsoft.com/office/drawing/2014/main" id="{2E28B26A-90F3-C356-CCE4-A6CF2720B21A}"/>
              </a:ext>
            </a:extLst>
          </p:cNvPr>
          <p:cNvSpPr/>
          <p:nvPr/>
        </p:nvSpPr>
        <p:spPr>
          <a:xfrm>
            <a:off x="11086644" y="5871457"/>
            <a:ext cx="507948" cy="68221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C3FA2D1-DBD3-9D77-A40A-83FE3405B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0917" y="5969800"/>
            <a:ext cx="2667927" cy="7709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98E8031-A339-EE2B-7E89-7561B844130F}"/>
              </a:ext>
            </a:extLst>
          </p:cNvPr>
          <p:cNvSpPr txBox="1"/>
          <p:nvPr/>
        </p:nvSpPr>
        <p:spPr>
          <a:xfrm>
            <a:off x="8709170" y="6111852"/>
            <a:ext cx="225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Dependence on </a:t>
            </a:r>
          </a:p>
          <a:p>
            <a:r>
              <a:rPr lang="en-US" dirty="0">
                <a:solidFill>
                  <a:srgbClr val="7030A0"/>
                </a:solidFill>
              </a:rPr>
              <a:t>factorization scale in x</a:t>
            </a:r>
          </a:p>
        </p:txBody>
      </p:sp>
    </p:spTree>
    <p:extLst>
      <p:ext uri="{BB962C8B-B14F-4D97-AF65-F5344CB8AC3E}">
        <p14:creationId xmlns:p14="http://schemas.microsoft.com/office/powerpoint/2010/main" val="2297228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121F44-EE12-A2FC-EB64-829B4B854F5B}"/>
              </a:ext>
            </a:extLst>
          </p:cNvPr>
          <p:cNvSpPr txBox="1"/>
          <p:nvPr/>
        </p:nvSpPr>
        <p:spPr>
          <a:xfrm>
            <a:off x="0" y="18326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Complete back-to-back result for inclusive </a:t>
            </a:r>
            <a:r>
              <a:rPr lang="en-US" sz="3200" dirty="0" err="1">
                <a:solidFill>
                  <a:srgbClr val="0432FF"/>
                </a:solidFill>
              </a:rPr>
              <a:t>dijets</a:t>
            </a:r>
            <a:r>
              <a:rPr lang="en-US" sz="3200" dirty="0">
                <a:solidFill>
                  <a:srgbClr val="0432FF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rgbClr val="0432FF"/>
                </a:solidFill>
              </a:rPr>
              <a:t> </a:t>
            </a:r>
            <a:r>
              <a:rPr lang="en-US" sz="3200" dirty="0" err="1">
                <a:solidFill>
                  <a:srgbClr val="0432FF"/>
                </a:solidFill>
              </a:rPr>
              <a:t>NNLx</a:t>
            </a:r>
            <a:r>
              <a:rPr lang="en-US" sz="3200" dirty="0">
                <a:solidFill>
                  <a:srgbClr val="0432FF"/>
                </a:solidFill>
              </a:rPr>
              <a:t> + </a:t>
            </a:r>
            <a:r>
              <a:rPr lang="en-US" sz="3200" dirty="0" err="1">
                <a:solidFill>
                  <a:srgbClr val="0432FF"/>
                </a:solidFill>
              </a:rPr>
              <a:t>Sudakov</a:t>
            </a:r>
            <a:r>
              <a:rPr lang="en-US" sz="3200" dirty="0">
                <a:solidFill>
                  <a:srgbClr val="0432FF"/>
                </a:solidFill>
              </a:rPr>
              <a:t> </a:t>
            </a:r>
            <a:r>
              <a:rPr lang="en-US" sz="3200" dirty="0" err="1">
                <a:solidFill>
                  <a:srgbClr val="0432FF"/>
                </a:solidFill>
              </a:rPr>
              <a:t>double+single</a:t>
            </a:r>
            <a:r>
              <a:rPr lang="en-US" sz="3200" dirty="0">
                <a:solidFill>
                  <a:srgbClr val="0432FF"/>
                </a:solidFill>
              </a:rPr>
              <a:t> </a:t>
            </a:r>
            <a:r>
              <a:rPr lang="en-US" sz="3200" dirty="0" err="1">
                <a:solidFill>
                  <a:srgbClr val="0432FF"/>
                </a:solidFill>
              </a:rPr>
              <a:t>logs+finite</a:t>
            </a:r>
            <a:r>
              <a:rPr lang="en-US" sz="3200" dirty="0">
                <a:solidFill>
                  <a:srgbClr val="0432FF"/>
                </a:solidFill>
              </a:rPr>
              <a:t> pieces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CAD8F-A9CC-0FE1-A988-A5529AE6C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65" y="1339190"/>
            <a:ext cx="8472906" cy="4650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08DCC-4C93-B03A-010B-8E575443111A}"/>
              </a:ext>
            </a:extLst>
          </p:cNvPr>
          <p:cNvSpPr txBox="1"/>
          <p:nvPr/>
        </p:nvSpPr>
        <p:spPr>
          <a:xfrm>
            <a:off x="7071360" y="1526355"/>
            <a:ext cx="5094985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Summary:</a:t>
            </a:r>
          </a:p>
          <a:p>
            <a:endParaRPr lang="en-US" sz="800" dirty="0"/>
          </a:p>
          <a:p>
            <a:r>
              <a:rPr lang="en-US" dirty="0"/>
              <a:t>Key terms agree with recent work </a:t>
            </a:r>
          </a:p>
          <a:p>
            <a:r>
              <a:rPr lang="en-US" dirty="0"/>
              <a:t>by Hatta, Xiao, Yuan, Zhou, </a:t>
            </a:r>
            <a:r>
              <a:rPr lang="en-US" dirty="0">
                <a:solidFill>
                  <a:srgbClr val="002060"/>
                </a:solidFill>
              </a:rPr>
              <a:t>arXiv:2106.0537</a:t>
            </a:r>
          </a:p>
          <a:p>
            <a:endParaRPr lang="en-US" sz="1000" dirty="0"/>
          </a:p>
          <a:p>
            <a:r>
              <a:rPr lang="en-US" dirty="0"/>
              <a:t>Essential to impose </a:t>
            </a:r>
            <a:r>
              <a:rPr lang="en-US" dirty="0">
                <a:solidFill>
                  <a:srgbClr val="7030A0"/>
                </a:solidFill>
              </a:rPr>
              <a:t>”lifetime” ordering” </a:t>
            </a:r>
            <a:r>
              <a:rPr lang="en-US" dirty="0"/>
              <a:t>on </a:t>
            </a:r>
          </a:p>
          <a:p>
            <a:r>
              <a:rPr lang="en-US" dirty="0"/>
              <a:t>BFKL/BK/JIMWLK evolution to recover </a:t>
            </a:r>
          </a:p>
          <a:p>
            <a:r>
              <a:rPr lang="en-US" dirty="0"/>
              <a:t>correct sign of </a:t>
            </a:r>
            <a:r>
              <a:rPr lang="en-US" dirty="0" err="1"/>
              <a:t>Sudakov</a:t>
            </a:r>
            <a:r>
              <a:rPr lang="en-US" dirty="0"/>
              <a:t> suppression! </a:t>
            </a:r>
          </a:p>
          <a:p>
            <a:r>
              <a:rPr lang="en-US" dirty="0"/>
              <a:t>See also Taels, </a:t>
            </a:r>
            <a:r>
              <a:rPr lang="en-US" dirty="0" err="1"/>
              <a:t>Altinoluk</a:t>
            </a:r>
            <a:r>
              <a:rPr lang="en-US" dirty="0"/>
              <a:t>, </a:t>
            </a:r>
            <a:r>
              <a:rPr lang="en-US" dirty="0" err="1"/>
              <a:t>Beuf</a:t>
            </a:r>
            <a:r>
              <a:rPr lang="en-US" dirty="0"/>
              <a:t>, </a:t>
            </a:r>
            <a:r>
              <a:rPr lang="en-US" dirty="0" err="1"/>
              <a:t>Marquet</a:t>
            </a:r>
            <a:r>
              <a:rPr lang="en-US" dirty="0"/>
              <a:t>, </a:t>
            </a:r>
            <a:r>
              <a:rPr lang="en-US" dirty="0">
                <a:solidFill>
                  <a:srgbClr val="002060"/>
                </a:solidFill>
              </a:rPr>
              <a:t>2204.11650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TMD factorization only holds if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Numerical evaluation underway</a:t>
            </a:r>
          </a:p>
          <a:p>
            <a:endParaRPr lang="en-US" dirty="0"/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3F7E4-BFB2-39AA-6C7C-F10170A954CB}"/>
              </a:ext>
            </a:extLst>
          </p:cNvPr>
          <p:cNvSpPr txBox="1"/>
          <p:nvPr/>
        </p:nvSpPr>
        <p:spPr>
          <a:xfrm>
            <a:off x="963168" y="6028400"/>
            <a:ext cx="4355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 expressions for higher moments </a:t>
            </a:r>
          </a:p>
          <a:p>
            <a:r>
              <a:rPr lang="en-US" dirty="0"/>
              <a:t>of both longitudinal and transverse photons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9E838-5E13-D73F-CA16-6228EE82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580" y="3913632"/>
            <a:ext cx="1736665" cy="5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76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E6035F-DD2B-AF2F-51E0-83846B8FF45A}"/>
              </a:ext>
            </a:extLst>
          </p:cNvPr>
          <p:cNvSpPr txBox="1"/>
          <p:nvPr/>
        </p:nvSpPr>
        <p:spPr>
          <a:xfrm>
            <a:off x="0" y="272332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Happy 60</a:t>
            </a:r>
            <a:r>
              <a:rPr lang="en-US" sz="3200" baseline="30000" dirty="0">
                <a:solidFill>
                  <a:srgbClr val="0432FF"/>
                </a:solidFill>
              </a:rPr>
              <a:t>th</a:t>
            </a:r>
            <a:r>
              <a:rPr lang="en-US" sz="3200" dirty="0">
                <a:solidFill>
                  <a:srgbClr val="0432FF"/>
                </a:solidFill>
              </a:rPr>
              <a:t>  Xin-</a:t>
            </a:r>
            <a:r>
              <a:rPr lang="en-US" sz="3200" dirty="0" err="1">
                <a:solidFill>
                  <a:srgbClr val="0432FF"/>
                </a:solidFill>
              </a:rPr>
              <a:t>Nian</a:t>
            </a:r>
            <a:r>
              <a:rPr lang="en-US" sz="3200" dirty="0">
                <a:solidFill>
                  <a:srgbClr val="0432FF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089491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937DC-B197-6140-97D2-027396C7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</a:rPr>
              <a:t>2-D Classical EFT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3F3201-FDE6-0A42-8AB2-0A5C9C6B1B7B}"/>
              </a:ext>
            </a:extLst>
          </p:cNvPr>
          <p:cNvCxnSpPr>
            <a:cxnSpLocks/>
          </p:cNvCxnSpPr>
          <p:nvPr/>
        </p:nvCxnSpPr>
        <p:spPr>
          <a:xfrm>
            <a:off x="6376052" y="1432791"/>
            <a:ext cx="0" cy="136487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DF5073-BF10-344E-82A9-368D844E334B}"/>
                  </a:ext>
                </a:extLst>
              </p:cNvPr>
              <p:cNvSpPr txBox="1"/>
              <p:nvPr/>
            </p:nvSpPr>
            <p:spPr>
              <a:xfrm>
                <a:off x="4790620" y="1851085"/>
                <a:ext cx="12721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dirty="0"/>
                  <a:t>=0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DF5073-BF10-344E-82A9-368D844E3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620" y="1851085"/>
                <a:ext cx="1272121" cy="461665"/>
              </a:xfrm>
              <a:prstGeom prst="rect">
                <a:avLst/>
              </a:prstGeom>
              <a:blipFill>
                <a:blip r:embed="rId2"/>
                <a:stretch>
                  <a:fillRect l="-990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B22BAF-F79A-234E-97DF-6D6FE782E71B}"/>
                  </a:ext>
                </a:extLst>
              </p:cNvPr>
              <p:cNvSpPr txBox="1"/>
              <p:nvPr/>
            </p:nvSpPr>
            <p:spPr>
              <a:xfrm>
                <a:off x="6849080" y="1786230"/>
                <a:ext cx="2101473" cy="658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dirty="0"/>
                  <a:t>=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400" dirty="0"/>
                  <a:t> U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B22BAF-F79A-234E-97DF-6D6FE782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080" y="1786230"/>
                <a:ext cx="2101473" cy="658001"/>
              </a:xfrm>
              <a:prstGeom prst="rect">
                <a:avLst/>
              </a:prstGeom>
              <a:blipFill>
                <a:blip r:embed="rId3"/>
                <a:stretch>
                  <a:fillRect l="-60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E9DB7A-E8BF-1341-BFA4-DED1BA2F02E8}"/>
                  </a:ext>
                </a:extLst>
              </p:cNvPr>
              <p:cNvSpPr txBox="1"/>
              <p:nvPr/>
            </p:nvSpPr>
            <p:spPr>
              <a:xfrm>
                <a:off x="5983078" y="2761309"/>
                <a:ext cx="919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/>
                  <a:t>= 0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E9DB7A-E8BF-1341-BFA4-DED1BA2F0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078" y="2761309"/>
                <a:ext cx="919547" cy="461665"/>
              </a:xfrm>
              <a:prstGeom prst="rect">
                <a:avLst/>
              </a:prstGeom>
              <a:blipFill>
                <a:blip r:embed="rId4"/>
                <a:stretch>
                  <a:fillRect t="-8108" r="-9459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C176CE-61F9-6145-B4CD-83BDF60F1471}"/>
                  </a:ext>
                </a:extLst>
              </p:cNvPr>
              <p:cNvSpPr txBox="1"/>
              <p:nvPr/>
            </p:nvSpPr>
            <p:spPr>
              <a:xfrm>
                <a:off x="0" y="912167"/>
                <a:ext cx="12134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cs typeface="Calibri" panose="020F0502020204030204" pitchFamily="34" charset="0"/>
                  </a:rPr>
                  <a:t>Saddle-point configs:  Yang-Mills  in IMF (P+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→∞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. Solutions: pure gauges </a:t>
                </a:r>
                <a:r>
                  <a:rPr lang="en-US" sz="2000" dirty="0">
                    <a:cs typeface="Calibri" panose="020F0502020204030204" pitchFamily="34" charset="0"/>
                  </a:rPr>
                  <a:t>separated by shockwave discontinuity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C176CE-61F9-6145-B4CD-83BDF60F1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12167"/>
                <a:ext cx="12134693" cy="400110"/>
              </a:xfrm>
              <a:prstGeom prst="rect">
                <a:avLst/>
              </a:prstGeom>
              <a:blipFill>
                <a:blip r:embed="rId5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D179487-52F0-E741-8E1B-A432708FE2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49"/>
          <a:stretch/>
        </p:blipFill>
        <p:spPr>
          <a:xfrm>
            <a:off x="64466" y="3192790"/>
            <a:ext cx="3075691" cy="8801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9F0F37-248F-A648-AE70-63CDE4CB63E0}"/>
              </a:ext>
            </a:extLst>
          </p:cNvPr>
          <p:cNvSpPr txBox="1"/>
          <p:nvPr/>
        </p:nvSpPr>
        <p:spPr>
          <a:xfrm>
            <a:off x="10196454" y="3322444"/>
            <a:ext cx="199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rapidity y=ln(x</a:t>
            </a:r>
            <a:r>
              <a:rPr lang="en-US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/x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94BF5-4569-5F4C-A3AE-98B02F04CE56}"/>
              </a:ext>
            </a:extLst>
          </p:cNvPr>
          <p:cNvSpPr txBox="1"/>
          <p:nvPr/>
        </p:nvSpPr>
        <p:spPr>
          <a:xfrm>
            <a:off x="3119639" y="3368403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 the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169981-333C-BF43-9B81-D353F2D9C727}"/>
                  </a:ext>
                </a:extLst>
              </p:cNvPr>
              <p:cNvSpPr txBox="1"/>
              <p:nvPr/>
            </p:nvSpPr>
            <p:spPr>
              <a:xfrm>
                <a:off x="5366505" y="3258898"/>
                <a:ext cx="3723210" cy="74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U = P </a:t>
                </a:r>
                <a:r>
                  <a:rPr lang="en-US" sz="2400" dirty="0" err="1"/>
                  <a:t>exp</a:t>
                </a:r>
                <a:r>
                  <a:rPr lang="en-US" sz="2400" dirty="0"/>
                  <a:t> ( </a:t>
                </a:r>
                <a:r>
                  <a:rPr lang="en-US" sz="2400" dirty="0" err="1"/>
                  <a:t>i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∫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</m:sSubSup>
                  </m:oMath>
                </a14:m>
                <a:r>
                  <a:rPr lang="en-US" sz="2400" dirty="0"/>
                  <a:t>d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 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Sup>
                          <m:sSub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400" dirty="0"/>
                  <a:t> )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169981-333C-BF43-9B81-D353F2D9C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505" y="3258898"/>
                <a:ext cx="3723210" cy="740139"/>
              </a:xfrm>
              <a:prstGeom prst="rect">
                <a:avLst/>
              </a:prstGeom>
              <a:blipFill>
                <a:blip r:embed="rId7"/>
                <a:stretch>
                  <a:fillRect l="-2381" r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0E85B2C-8405-D945-8FC3-73E364E32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054" y="4168352"/>
            <a:ext cx="4802533" cy="6985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C340AA-EF98-E044-9C54-FA8A83EA4B63}"/>
              </a:ext>
            </a:extLst>
          </p:cNvPr>
          <p:cNvSpPr txBox="1"/>
          <p:nvPr/>
        </p:nvSpPr>
        <p:spPr>
          <a:xfrm>
            <a:off x="307708" y="5362047"/>
            <a:ext cx="7391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A &gt;&gt;1 (Gaussian W), can compute arbitrary</a:t>
            </a:r>
          </a:p>
          <a:p>
            <a:r>
              <a:rPr lang="en-US" sz="2400" dirty="0"/>
              <a:t> n-point Wilson line correlators: </a:t>
            </a:r>
            <a:r>
              <a:rPr lang="en-US" sz="2400" dirty="0" err="1"/>
              <a:t>dipoles,quadrupoles</a:t>
            </a:r>
            <a:r>
              <a:rPr lang="en-US" sz="2400" dirty="0"/>
              <a:t>,…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40B6E4-4848-E64A-B907-5EE7CB8E1F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3773" y="4137097"/>
            <a:ext cx="1754608" cy="4632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B6A5ED-58C0-9246-AF9D-919FACF65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8705" y="4111103"/>
            <a:ext cx="4003294" cy="2641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4EE26E-39C4-1B45-8378-3E5A2BBCFA74}"/>
              </a:ext>
            </a:extLst>
          </p:cNvPr>
          <p:cNvSpPr txBox="1"/>
          <p:nvPr/>
        </p:nvSpPr>
        <p:spPr>
          <a:xfrm>
            <a:off x="9363920" y="3954662"/>
            <a:ext cx="254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Non-Abelian </a:t>
            </a:r>
          </a:p>
          <a:p>
            <a:r>
              <a:rPr lang="en-US" dirty="0" err="1"/>
              <a:t>Weizsacker</a:t>
            </a:r>
            <a:r>
              <a:rPr lang="en-US" dirty="0"/>
              <a:t>-Williams dist.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4A6AC4-097B-664E-8E84-FC89CC80B5BE}"/>
              </a:ext>
            </a:extLst>
          </p:cNvPr>
          <p:cNvSpPr txBox="1"/>
          <p:nvPr/>
        </p:nvSpPr>
        <p:spPr>
          <a:xfrm>
            <a:off x="449054" y="2285999"/>
            <a:ext cx="859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A</a:t>
            </a:r>
            <a:r>
              <a:rPr lang="en-US" sz="2800" baseline="30000" dirty="0">
                <a:solidFill>
                  <a:srgbClr val="7030A0"/>
                </a:solidFill>
              </a:rPr>
              <a:t>+</a:t>
            </a:r>
            <a:r>
              <a:rPr lang="en-US" sz="2400" dirty="0">
                <a:solidFill>
                  <a:srgbClr val="7030A0"/>
                </a:solidFill>
              </a:rPr>
              <a:t>= 0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</a:t>
            </a:r>
            <a:r>
              <a:rPr lang="en-US" sz="3200" baseline="30000" dirty="0">
                <a:solidFill>
                  <a:srgbClr val="7030A0"/>
                </a:solidFill>
              </a:rPr>
              <a:t>-</a:t>
            </a:r>
            <a:r>
              <a:rPr lang="en-US" sz="2400" dirty="0">
                <a:solidFill>
                  <a:srgbClr val="7030A0"/>
                </a:solidFill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17736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7BCCD0-FEBC-3C3C-9856-D48835A08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0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F45B2E-6498-B06B-135E-CAAF7539F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36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FB53E-D15A-FACF-8ABF-76B2B8AA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16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7C8F3-E47F-179A-E141-46D6E3E9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1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58C47-4C6F-5648-A0B2-B68869411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05" y="-1052375"/>
            <a:ext cx="12191999" cy="23876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432FF"/>
                </a:solidFill>
              </a:rPr>
              <a:t>Di-jets+photons</a:t>
            </a:r>
            <a:r>
              <a:rPr lang="en-US" sz="3200" dirty="0">
                <a:solidFill>
                  <a:srgbClr val="0432FF"/>
                </a:solidFill>
              </a:rPr>
              <a:t> from the Color Glass Condensate at NLO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9DA5E-40B3-A744-8A3D-B4F84505F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76288"/>
            <a:ext cx="12303211" cy="1655762"/>
          </a:xfrm>
        </p:spPr>
        <p:txBody>
          <a:bodyPr/>
          <a:lstStyle/>
          <a:p>
            <a:r>
              <a:rPr lang="en-US" dirty="0"/>
              <a:t>Raju </a:t>
            </a:r>
            <a:r>
              <a:rPr lang="en-US" dirty="0" err="1"/>
              <a:t>Venugopalan</a:t>
            </a:r>
            <a:endParaRPr lang="en-US" dirty="0"/>
          </a:p>
          <a:p>
            <a:r>
              <a:rPr lang="en-US" dirty="0"/>
              <a:t>Brookhaven National 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8EF97-E01B-AE42-BE94-FC5A3922D3C8}"/>
              </a:ext>
            </a:extLst>
          </p:cNvPr>
          <p:cNvSpPr txBox="1"/>
          <p:nvPr/>
        </p:nvSpPr>
        <p:spPr>
          <a:xfrm>
            <a:off x="0" y="640449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Berkeley Symposium on Hard Probes and beyond, August 18-19,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89B9D-A239-7E4C-8FB4-70970C61A8CF}"/>
              </a:ext>
            </a:extLst>
          </p:cNvPr>
          <p:cNvSpPr txBox="1"/>
          <p:nvPr/>
        </p:nvSpPr>
        <p:spPr>
          <a:xfrm>
            <a:off x="9345130" y="4174748"/>
            <a:ext cx="276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Fig. from Roy, RV, arXiv:1911.04530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76590-B558-E747-AB29-FBF1B16F5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" t="8176" r="2893" b="1440"/>
          <a:stretch/>
        </p:blipFill>
        <p:spPr>
          <a:xfrm>
            <a:off x="1222906" y="1378795"/>
            <a:ext cx="9502346" cy="2708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F700D7-5B2A-7740-9331-91F09A8C0EA5}"/>
              </a:ext>
            </a:extLst>
          </p:cNvPr>
          <p:cNvSpPr txBox="1"/>
          <p:nvPr/>
        </p:nvSpPr>
        <p:spPr>
          <a:xfrm>
            <a:off x="348601" y="5204169"/>
            <a:ext cx="4538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Based on  </a:t>
            </a:r>
          </a:p>
          <a:p>
            <a:r>
              <a:rPr lang="en-US" dirty="0">
                <a:solidFill>
                  <a:srgbClr val="7030A0"/>
                </a:solidFill>
              </a:rPr>
              <a:t>Roy, RV: 1802.09550, 1911.04519, 1911.04530</a:t>
            </a:r>
          </a:p>
          <a:p>
            <a:r>
              <a:rPr lang="en-US" dirty="0" err="1">
                <a:solidFill>
                  <a:srgbClr val="7030A0"/>
                </a:solidFill>
              </a:rPr>
              <a:t>Caucal,Salazar</a:t>
            </a:r>
            <a:r>
              <a:rPr lang="en-US" dirty="0">
                <a:solidFill>
                  <a:srgbClr val="7030A0"/>
                </a:solidFill>
              </a:rPr>
              <a:t>, RV: 2108.06347</a:t>
            </a:r>
          </a:p>
          <a:p>
            <a:r>
              <a:rPr lang="en-US" dirty="0" err="1">
                <a:solidFill>
                  <a:srgbClr val="7030A0"/>
                </a:solidFill>
              </a:rPr>
              <a:t>Caucal,Salazar,Schenke,RV</a:t>
            </a:r>
            <a:r>
              <a:rPr lang="en-US" dirty="0">
                <a:solidFill>
                  <a:srgbClr val="7030A0"/>
                </a:solidFill>
              </a:rPr>
              <a:t>, 2208.XXXXX </a:t>
            </a:r>
          </a:p>
        </p:txBody>
      </p:sp>
    </p:spTree>
    <p:extLst>
      <p:ext uri="{BB962C8B-B14F-4D97-AF65-F5344CB8AC3E}">
        <p14:creationId xmlns:p14="http://schemas.microsoft.com/office/powerpoint/2010/main" val="3914351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4E37D-C127-AACE-F4DC-4CF8AC79A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7"/>
          <a:stretch/>
        </p:blipFill>
        <p:spPr>
          <a:xfrm>
            <a:off x="2377877" y="225552"/>
            <a:ext cx="7436246" cy="640689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5FB3FB-05FF-CD5D-8A3E-23A2001B24CA}"/>
              </a:ext>
            </a:extLst>
          </p:cNvPr>
          <p:cNvCxnSpPr>
            <a:cxnSpLocks/>
          </p:cNvCxnSpPr>
          <p:nvPr/>
        </p:nvCxnSpPr>
        <p:spPr>
          <a:xfrm>
            <a:off x="5291328" y="3206496"/>
            <a:ext cx="3950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0F3B77-0A6A-298B-521C-CA2150AC9003}"/>
              </a:ext>
            </a:extLst>
          </p:cNvPr>
          <p:cNvCxnSpPr/>
          <p:nvPr/>
        </p:nvCxnSpPr>
        <p:spPr>
          <a:xfrm>
            <a:off x="3023616" y="2889504"/>
            <a:ext cx="2267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ED004C2-6747-3D94-CCEB-E758FC9EE86B}"/>
              </a:ext>
            </a:extLst>
          </p:cNvPr>
          <p:cNvSpPr txBox="1"/>
          <p:nvPr/>
        </p:nvSpPr>
        <p:spPr>
          <a:xfrm>
            <a:off x="9814123" y="5035296"/>
            <a:ext cx="19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NPA 823 (2009) 99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BC69E6-B77C-E2CA-EEB1-0C62294C0AF3}"/>
              </a:ext>
            </a:extLst>
          </p:cNvPr>
          <p:cNvCxnSpPr/>
          <p:nvPr/>
        </p:nvCxnSpPr>
        <p:spPr>
          <a:xfrm>
            <a:off x="4157472" y="3584448"/>
            <a:ext cx="49499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0A449A-30F0-0216-4C18-4B3F7EABF615}"/>
              </a:ext>
            </a:extLst>
          </p:cNvPr>
          <p:cNvCxnSpPr/>
          <p:nvPr/>
        </p:nvCxnSpPr>
        <p:spPr>
          <a:xfrm>
            <a:off x="3023616" y="3889248"/>
            <a:ext cx="3425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308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FE679C0-9403-4F48-B3C5-6D6007C30DC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9531" y="-147942"/>
                <a:ext cx="11492948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00" dirty="0">
                    <a:solidFill>
                      <a:srgbClr val="0432FF"/>
                    </a:solidFill>
                    <a:latin typeface="+mn-lt"/>
                  </a:rPr>
                  <a:t>Classical lumps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scattering</m:t>
                    </m:r>
                    <m:r>
                      <a:rPr lang="en-US" sz="32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sz="32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unitarity</m:t>
                    </m:r>
                  </m:oMath>
                </a14:m>
                <a:endParaRPr lang="en-US" sz="3200" dirty="0">
                  <a:solidFill>
                    <a:srgbClr val="0432FF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FE679C0-9403-4F48-B3C5-6D6007C30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9531" y="-147942"/>
                <a:ext cx="11492948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DDEBC85-9DB0-9745-9F8F-622414504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2" t="26912" r="7533" b="66755"/>
          <a:stretch/>
        </p:blipFill>
        <p:spPr>
          <a:xfrm>
            <a:off x="8320816" y="1191273"/>
            <a:ext cx="4559643" cy="611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EFA47-6B9F-AD49-A99D-15B8B1A30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2" t="7722" r="7533" b="72704"/>
          <a:stretch/>
        </p:blipFill>
        <p:spPr>
          <a:xfrm>
            <a:off x="6401226" y="652750"/>
            <a:ext cx="3839180" cy="1591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5B004-F064-EE41-87F9-B9DA83DE0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2" t="34041" r="7533" b="26873"/>
          <a:stretch/>
        </p:blipFill>
        <p:spPr>
          <a:xfrm>
            <a:off x="6620877" y="2288547"/>
            <a:ext cx="4952630" cy="4100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175B6-AA87-AA42-8195-48565B0D85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5"/>
          <a:stretch/>
        </p:blipFill>
        <p:spPr>
          <a:xfrm>
            <a:off x="1178156" y="3791939"/>
            <a:ext cx="3568692" cy="22759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B8131D-365B-684C-9C47-6DE711D82F5C}"/>
                  </a:ext>
                </a:extLst>
              </p:cNvPr>
              <p:cNvSpPr txBox="1"/>
              <p:nvPr/>
            </p:nvSpPr>
            <p:spPr>
              <a:xfrm>
                <a:off x="344074" y="5916064"/>
                <a:ext cx="47201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False vacuum decay of field configurations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B8131D-365B-684C-9C47-6DE711D82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74" y="5916064"/>
                <a:ext cx="4720138" cy="369332"/>
              </a:xfrm>
              <a:prstGeom prst="rect">
                <a:avLst/>
              </a:prstGeom>
              <a:blipFill>
                <a:blip r:embed="rId5"/>
                <a:stretch>
                  <a:fillRect l="-80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A2495EF-261E-974B-91BA-E49087E82779}"/>
              </a:ext>
            </a:extLst>
          </p:cNvPr>
          <p:cNvSpPr txBox="1"/>
          <p:nvPr/>
        </p:nvSpPr>
        <p:spPr>
          <a:xfrm>
            <a:off x="9136205" y="6498608"/>
            <a:ext cx="303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Dvali,RV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arXiv:2106.11989, PRD (2022)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26A27F-1798-BA46-943D-C7905C92F276}"/>
              </a:ext>
            </a:extLst>
          </p:cNvPr>
          <p:cNvSpPr txBox="1"/>
          <p:nvPr/>
        </p:nvSpPr>
        <p:spPr>
          <a:xfrm>
            <a:off x="322631" y="6246863"/>
            <a:ext cx="39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Langer; Coleman; …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Fig. from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Andreassen,Frost,Schwartz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PRD97 (2018)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6393C6-87B3-9AF3-E9EC-5B44A2CD2F91}"/>
              </a:ext>
            </a:extLst>
          </p:cNvPr>
          <p:cNvGrpSpPr/>
          <p:nvPr/>
        </p:nvGrpSpPr>
        <p:grpSpPr>
          <a:xfrm>
            <a:off x="959474" y="1160709"/>
            <a:ext cx="4248649" cy="2520785"/>
            <a:chOff x="1274027" y="831738"/>
            <a:chExt cx="11904690" cy="563653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7E43C2-9750-EE33-E2DF-872FF5EC41C2}"/>
                </a:ext>
              </a:extLst>
            </p:cNvPr>
            <p:cNvGrpSpPr/>
            <p:nvPr/>
          </p:nvGrpSpPr>
          <p:grpSpPr>
            <a:xfrm>
              <a:off x="2456432" y="831738"/>
              <a:ext cx="7951645" cy="5082491"/>
              <a:chOff x="1366838" y="855663"/>
              <a:chExt cx="8971473" cy="655161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A896240-63FA-CBE0-A1D6-ABB0EE52A6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3100" y="1870075"/>
                <a:ext cx="1223963" cy="119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14E6177-EC42-C744-8289-0685A75614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2390775"/>
                <a:ext cx="1223963" cy="119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86235AA-98CB-E2E8-1881-54D40E2A3E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2903538"/>
                <a:ext cx="1223963" cy="119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Line 4">
                <a:extLst>
                  <a:ext uri="{FF2B5EF4-FFF2-40B4-BE49-F238E27FC236}">
                    <a16:creationId xmlns:a16="http://schemas.microsoft.com/office/drawing/2014/main" id="{86E0D281-3432-1832-0009-698888E4CC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28900" y="2947988"/>
                <a:ext cx="4672013" cy="1682750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WenQuanYi Micro Hei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FC3B8ED-0F6A-602B-C5F5-C0A1C899C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000" y="1447800"/>
                <a:ext cx="741363" cy="5786438"/>
              </a:xfrm>
              <a:prstGeom prst="rect">
                <a:avLst/>
              </a:prstGeom>
              <a:solidFill>
                <a:srgbClr val="999999"/>
              </a:solidFill>
              <a:ln w="9525">
                <a:solidFill>
                  <a:srgbClr val="999999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WenQuanYi Micro Hei" charset="0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0DCE7B0-B7CB-B9A8-8517-947656F8C9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200" y="5918200"/>
                <a:ext cx="1223963" cy="119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D3BB7CD5-449A-D790-EC01-ECFF43B7A3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3875" y="5905500"/>
                <a:ext cx="1223963" cy="119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937D2FE-4C41-325D-D9B8-8FDA49CB57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8975" y="5900738"/>
                <a:ext cx="1223963" cy="119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225919F-3F17-F701-7367-133D772881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4576763"/>
                <a:ext cx="1223963" cy="119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7EFBD69-B281-55FE-A917-91EE5FFAFB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4283075"/>
                <a:ext cx="1223963" cy="119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64D45249-B3CE-CF87-49F1-011653EFB5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0088" y="3913188"/>
                <a:ext cx="1223962" cy="119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1" name="Line 13">
                <a:extLst>
                  <a:ext uri="{FF2B5EF4-FFF2-40B4-BE49-F238E27FC236}">
                    <a16:creationId xmlns:a16="http://schemas.microsoft.com/office/drawing/2014/main" id="{5FF30E6F-0D1E-03BC-EA5A-FFEE3E61D5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1825" y="7232650"/>
                <a:ext cx="5826125" cy="1588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WenQuanYi Micro Hei" charset="0"/>
                </a:endParaRPr>
              </a:p>
            </p:txBody>
          </p:sp>
          <p:sp>
            <p:nvSpPr>
              <p:cNvPr id="52" name="Line 14">
                <a:extLst>
                  <a:ext uri="{FF2B5EF4-FFF2-40B4-BE49-F238E27FC236}">
                    <a16:creationId xmlns:a16="http://schemas.microsoft.com/office/drawing/2014/main" id="{9D682BFC-464C-545E-7F59-710D32146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1825" y="855663"/>
                <a:ext cx="1588" cy="6396037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WenQuanYi Micro Hei" charset="0"/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5F611C4-B121-0A3A-85F3-C3325FCA15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9563" y="6970713"/>
                <a:ext cx="1217612" cy="436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Text Box 17">
                <a:extLst>
                  <a:ext uri="{FF2B5EF4-FFF2-40B4-BE49-F238E27FC236}">
                    <a16:creationId xmlns:a16="http://schemas.microsoft.com/office/drawing/2014/main" id="{88B690A5-00D0-30C2-EEDD-E4877BFDB5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400000">
                <a:off x="3173173" y="1279542"/>
                <a:ext cx="2087562" cy="1038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defRPr/>
                </a:pPr>
                <a:r>
                  <a:rPr lang="en-US" i="1" dirty="0">
                    <a:solidFill>
                      <a:srgbClr val="800000"/>
                    </a:solidFill>
                    <a:latin typeface="Lucida Handwrit" charset="0"/>
                  </a:rPr>
                  <a:t>Gluon Saturation</a:t>
                </a:r>
              </a:p>
            </p:txBody>
          </p:sp>
          <p:sp>
            <p:nvSpPr>
              <p:cNvPr id="55" name="Text Box 18">
                <a:extLst>
                  <a:ext uri="{FF2B5EF4-FFF2-40B4-BE49-F238E27FC236}">
                    <a16:creationId xmlns:a16="http://schemas.microsoft.com/office/drawing/2014/main" id="{D52C5C09-56E8-83F3-3890-A26E1DAF75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8125379" y="3353928"/>
                <a:ext cx="1008062" cy="1806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defRPr/>
                </a:pPr>
                <a:r>
                  <a:rPr lang="en-US" dirty="0">
                    <a:latin typeface="Lucida Handwrit" charset="0"/>
                  </a:rPr>
                  <a:t>BFKL</a:t>
                </a:r>
              </a:p>
            </p:txBody>
          </p:sp>
          <p:sp>
            <p:nvSpPr>
              <p:cNvPr id="56" name="Text Box 19">
                <a:extLst>
                  <a:ext uri="{FF2B5EF4-FFF2-40B4-BE49-F238E27FC236}">
                    <a16:creationId xmlns:a16="http://schemas.microsoft.com/office/drawing/2014/main" id="{A7E6F814-F978-8B50-4C94-4A3B003E3A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49260" y="4543219"/>
                <a:ext cx="1289051" cy="4714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defRPr/>
                </a:pPr>
                <a:r>
                  <a:rPr lang="en-US" dirty="0">
                    <a:latin typeface="Lucida Handwrit" charset="0"/>
                  </a:rPr>
                  <a:t>DGLAP</a:t>
                </a:r>
              </a:p>
            </p:txBody>
          </p:sp>
          <p:sp>
            <p:nvSpPr>
              <p:cNvPr id="57" name="Line 20">
                <a:extLst>
                  <a:ext uri="{FF2B5EF4-FFF2-40B4-BE49-F238E27FC236}">
                    <a16:creationId xmlns:a16="http://schemas.microsoft.com/office/drawing/2014/main" id="{32545005-6709-BC27-4048-504AD6E4A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03056" y="5022642"/>
                <a:ext cx="1371599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WenQuanYi Micro Hei" charset="0"/>
                </a:endParaRPr>
              </a:p>
            </p:txBody>
          </p:sp>
          <p:sp>
            <p:nvSpPr>
              <p:cNvPr id="58" name="Line 21">
                <a:extLst>
                  <a:ext uri="{FF2B5EF4-FFF2-40B4-BE49-F238E27FC236}">
                    <a16:creationId xmlns:a16="http://schemas.microsoft.com/office/drawing/2014/main" id="{22BE479C-AAA6-AF68-FF9A-DD500FE578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03056" y="3923059"/>
                <a:ext cx="1586" cy="1146175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WenQuanYi Micro Hei" charset="0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0974B212-3DD2-7B42-ED72-B9DB06056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838" y="2466975"/>
                <a:ext cx="355600" cy="2901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750FC47-0BA7-BF44-53D9-E5C0D54191D1}"/>
                    </a:ext>
                  </a:extLst>
                </p:cNvPr>
                <p:cNvSpPr txBox="1"/>
                <p:nvPr/>
              </p:nvSpPr>
              <p:spPr>
                <a:xfrm rot="20216881">
                  <a:off x="7677321" y="1059223"/>
                  <a:ext cx="5501396" cy="11136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Unitarization boundary</a:t>
                  </a:r>
                </a:p>
                <a:p>
                  <a:r>
                    <a:rPr lang="en-US" b="0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            N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baseline="-2500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1</m:t>
                      </m:r>
                    </m:oMath>
                  </a14:m>
                  <a:endParaRPr lang="en-US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750FC47-0BA7-BF44-53D9-E5C0D54191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16881">
                  <a:off x="7677321" y="1059223"/>
                  <a:ext cx="5501396" cy="1113697"/>
                </a:xfrm>
                <a:prstGeom prst="rect">
                  <a:avLst/>
                </a:prstGeom>
                <a:blipFill>
                  <a:blip r:embed="rId17"/>
                  <a:stretch>
                    <a:fillRect l="-2516" t="-14286" r="-18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874826-7238-0A5E-8740-223A50A5808D}"/>
                </a:ext>
              </a:extLst>
            </p:cNvPr>
            <p:cNvSpPr txBox="1"/>
            <p:nvPr/>
          </p:nvSpPr>
          <p:spPr>
            <a:xfrm rot="16200000">
              <a:off x="846975" y="2847456"/>
              <a:ext cx="1865758" cy="101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Boost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39CEE7-2717-E7C1-62AA-6CE87D5D08D0}"/>
                </a:ext>
              </a:extLst>
            </p:cNvPr>
            <p:cNvSpPr txBox="1"/>
            <p:nvPr/>
          </p:nvSpPr>
          <p:spPr>
            <a:xfrm>
              <a:off x="4508156" y="5831874"/>
              <a:ext cx="2761795" cy="636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Resolution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B2AED40-D7C2-1FD5-72BB-70B2003F81AE}"/>
              </a:ext>
            </a:extLst>
          </p:cNvPr>
          <p:cNvSpPr txBox="1"/>
          <p:nvPr/>
        </p:nvSpPr>
        <p:spPr>
          <a:xfrm>
            <a:off x="7582749" y="5900675"/>
            <a:ext cx="4407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Saturation of </a:t>
            </a:r>
            <a:r>
              <a:rPr lang="en-US" sz="2000" dirty="0" err="1"/>
              <a:t>Bekenstein</a:t>
            </a:r>
            <a:r>
              <a:rPr lang="en-US" sz="2000" dirty="0"/>
              <a:t>’ entropy bound</a:t>
            </a:r>
          </a:p>
        </p:txBody>
      </p:sp>
    </p:spTree>
    <p:extLst>
      <p:ext uri="{BB962C8B-B14F-4D97-AF65-F5344CB8AC3E}">
        <p14:creationId xmlns:p14="http://schemas.microsoft.com/office/powerpoint/2010/main" val="701289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6637</TotalTime>
  <Words>1192</Words>
  <Application>Microsoft Macintosh PowerPoint</Application>
  <PresentationFormat>Widescreen</PresentationFormat>
  <Paragraphs>176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Lucida Handwrit</vt:lpstr>
      <vt:lpstr>Office Theme</vt:lpstr>
      <vt:lpstr>Xin-nian at 40…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Di-jets+photons from the Color Glass Condensate at NLO</vt:lpstr>
      <vt:lpstr>PowerPoint Presentation</vt:lpstr>
      <vt:lpstr>Classical lumps in 2→N scattering and unitarity</vt:lpstr>
      <vt:lpstr>Cutkosky’s rules for particle production in strong fields</vt:lpstr>
      <vt:lpstr>Ingredients for high-order computations: “Shockwave” propagators</vt:lpstr>
      <vt:lpstr>Ingredients for high-order computations: “Shockwave” propagators</vt:lpstr>
      <vt:lpstr>Photons+di-jets in DIS at small x</vt:lpstr>
      <vt:lpstr>Photons+di-jets in DIS at small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2-D Classical EFT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Venugopalan, Raju</dc:creator>
  <cp:lastModifiedBy>Venugopalan, Raju</cp:lastModifiedBy>
  <cp:revision>119</cp:revision>
  <dcterms:created xsi:type="dcterms:W3CDTF">2022-03-21T15:26:14Z</dcterms:created>
  <dcterms:modified xsi:type="dcterms:W3CDTF">2022-08-18T21:10:20Z</dcterms:modified>
</cp:coreProperties>
</file>