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6" r:id="rId2"/>
    <p:sldId id="315" r:id="rId3"/>
    <p:sldId id="328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  <p15:guide id="1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3068"/>
  </p:normalViewPr>
  <p:slideViewPr>
    <p:cSldViewPr snapToObjects="1">
      <p:cViewPr>
        <p:scale>
          <a:sx n="125" d="100"/>
          <a:sy n="125" d="100"/>
        </p:scale>
        <p:origin x="1404" y="240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2017-06-27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2017-06-27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41" y="120354"/>
            <a:ext cx="12477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5"/>
            <a:ext cx="8640000" cy="4948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5"/>
            <a:ext cx="4248000" cy="4948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44000" y="1272458"/>
            <a:ext cx="4248000" cy="4948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6"/>
            <a:ext cx="8640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52000" y="3765095"/>
            <a:ext cx="8640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2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6"/>
            <a:ext cx="4248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44000" y="1272459"/>
            <a:ext cx="4248000" cy="23725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52000" y="3765095"/>
            <a:ext cx="4248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644000" y="3771038"/>
            <a:ext cx="4248000" cy="23725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4" r:id="rId3"/>
    <p:sldLayoutId id="2147483675" r:id="rId4"/>
    <p:sldLayoutId id="2147483677" r:id="rId5"/>
    <p:sldLayoutId id="2147483676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10350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Mariusz</a:t>
            </a:r>
            <a:r>
              <a:rPr lang="en-US" b="1" dirty="0" smtClean="0"/>
              <a:t> </a:t>
            </a:r>
            <a:r>
              <a:rPr lang="en-US" b="1" dirty="0" err="1" smtClean="0"/>
              <a:t>Juchno</a:t>
            </a:r>
            <a:endParaRPr lang="en-US" b="1" dirty="0" smtClean="0"/>
          </a:p>
          <a:p>
            <a:r>
              <a:rPr lang="en-US" b="1" dirty="0" smtClean="0"/>
              <a:t>US Magnet Development Program</a:t>
            </a:r>
            <a:endParaRPr lang="en-US" b="1" dirty="0"/>
          </a:p>
          <a:p>
            <a:r>
              <a:rPr lang="en-US" sz="1900" dirty="0" smtClean="0"/>
              <a:t>Lawrence Berkeley National Laboratory</a:t>
            </a:r>
            <a:endParaRPr lang="en-US" sz="1900" dirty="0"/>
          </a:p>
        </p:txBody>
      </p:sp>
      <p:sp>
        <p:nvSpPr>
          <p:cNvPr id="3" name="Rectangle 2"/>
          <p:cNvSpPr/>
          <p:nvPr/>
        </p:nvSpPr>
        <p:spPr>
          <a:xfrm>
            <a:off x="458789" y="2330689"/>
            <a:ext cx="82264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FF"/>
                </a:solidFill>
              </a:rPr>
              <a:t>US Magnet Development Program</a:t>
            </a: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CCT and CT in Utility Structure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With closed yoke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stress, contact and deformation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1266825"/>
            <a:ext cx="4161631" cy="2378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53" y="1273175"/>
            <a:ext cx="4150519" cy="2371725"/>
          </a:xfrm>
        </p:spPr>
      </p:pic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Using pole stress relief reduces stress at CB by 20-25 MPa</a:t>
            </a:r>
          </a:p>
          <a:p>
            <a:r>
              <a:rPr lang="en-US" dirty="0" smtClean="0"/>
              <a:t>Peak stress value shown, excluding corners reduces value by ~20 MPa more at CD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5" y="3770313"/>
            <a:ext cx="4153296" cy="2373312"/>
          </a:xfrm>
        </p:spPr>
      </p:pic>
      <p:sp>
        <p:nvSpPr>
          <p:cNvPr id="12" name="Rectangle 11"/>
          <p:cNvSpPr/>
          <p:nvPr/>
        </p:nvSpPr>
        <p:spPr>
          <a:xfrm>
            <a:off x="5292000" y="1701000"/>
            <a:ext cx="1224000" cy="50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Contact lost before stress reduced noticeably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438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force in the pole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1266825"/>
            <a:ext cx="4161631" cy="2378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53" y="1273175"/>
            <a:ext cx="4150519" cy="237172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3765550"/>
            <a:ext cx="4161631" cy="237807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5" y="3770313"/>
            <a:ext cx="4153296" cy="2373312"/>
          </a:xfrm>
        </p:spPr>
      </p:pic>
    </p:spTree>
    <p:extLst>
      <p:ext uri="{BB962C8B-B14F-4D97-AF65-F5344CB8AC3E}">
        <p14:creationId xmlns:p14="http://schemas.microsoft.com/office/powerpoint/2010/main" val="8127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pressure between pole-turn</a:t>
            </a:r>
            <a:br>
              <a:rPr lang="en-US" dirty="0" smtClean="0"/>
            </a:br>
            <a:r>
              <a:rPr lang="en-US" dirty="0" smtClean="0"/>
              <a:t> and the pole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1266825"/>
            <a:ext cx="4161631" cy="2378075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53" y="1273175"/>
            <a:ext cx="4150519" cy="2371725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3765550"/>
            <a:ext cx="4161631" cy="2378075"/>
          </a:xfrm>
        </p:spPr>
      </p:pic>
      <p:pic>
        <p:nvPicPr>
          <p:cNvPr id="19" name="Content Placeholder 18"/>
          <p:cNvPicPr>
            <a:picLocks noGrp="1" noChangeAspect="1"/>
          </p:cNvPicPr>
          <p:nvPr>
            <p:ph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5" y="3770313"/>
            <a:ext cx="4153296" cy="2373312"/>
          </a:xfrm>
        </p:spPr>
      </p:pic>
    </p:spTree>
    <p:extLst>
      <p:ext uri="{BB962C8B-B14F-4D97-AF65-F5344CB8AC3E}">
        <p14:creationId xmlns:p14="http://schemas.microsoft.com/office/powerpoint/2010/main" val="34466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values</a:t>
            </a:r>
            <a:br>
              <a:rPr lang="en-US" dirty="0" smtClean="0"/>
            </a:br>
            <a:r>
              <a:rPr lang="en-US" dirty="0" smtClean="0"/>
              <a:t>(pole stress relief included)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423350"/>
              </p:ext>
            </p:extLst>
          </p:nvPr>
        </p:nvGraphicFramePr>
        <p:xfrm>
          <a:off x="252413" y="1266825"/>
          <a:ext cx="863917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val="35530528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val="2670909814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val="119008455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val="1421491955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val="1399230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Hor. Key [um]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Yoke shim</a:t>
                      </a:r>
                      <a:r>
                        <a:rPr lang="en-US" baseline="0" dirty="0" smtClean="0"/>
                        <a:t> [um]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</a:t>
                      </a:r>
                      <a:r>
                        <a:rPr lang="en-US" baseline="-25000" dirty="0" smtClean="0"/>
                        <a:t>max</a:t>
                      </a:r>
                      <a:r>
                        <a:rPr lang="en-US" baseline="0" dirty="0" smtClean="0"/>
                        <a:t> CD [MPa]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  <a:r>
                        <a:rPr lang="en-US" baseline="-25000" dirty="0" smtClean="0"/>
                        <a:t>max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MF </a:t>
                      </a:r>
                      <a:r>
                        <a:rPr lang="en-US" baseline="0" dirty="0" smtClean="0"/>
                        <a:t>[MPa]</a:t>
                      </a:r>
                      <a:endParaRPr lang="en-US" dirty="0" smtClean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</a:t>
                      </a:r>
                      <a:r>
                        <a:rPr lang="en-US" baseline="-25000" dirty="0" err="1" smtClean="0"/>
                        <a:t>cont</a:t>
                      </a:r>
                      <a:r>
                        <a:rPr lang="en-US" dirty="0" smtClean="0"/>
                        <a:t> MR </a:t>
                      </a:r>
                      <a:r>
                        <a:rPr lang="en-US" baseline="0" dirty="0" smtClean="0"/>
                        <a:t>[MPa]</a:t>
                      </a:r>
                      <a:endParaRPr lang="en-US" dirty="0" smtClean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046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238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4017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125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644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009644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1963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209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264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226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979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095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644"/>
                          </a:solidFill>
                        </a:rPr>
                        <a:t>8</a:t>
                      </a:r>
                      <a:endParaRPr lang="en-US" b="1" dirty="0">
                        <a:solidFill>
                          <a:srgbClr val="009644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98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06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227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98935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18958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644"/>
                          </a:solidFill>
                        </a:rPr>
                        <a:t>8</a:t>
                      </a:r>
                      <a:endParaRPr lang="en-US" b="1" dirty="0">
                        <a:solidFill>
                          <a:srgbClr val="009644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8856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10369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2413" y="2349000"/>
            <a:ext cx="8639175" cy="432000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1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stress and contact </a:t>
            </a:r>
            <a:br>
              <a:rPr lang="en-US" dirty="0" smtClean="0"/>
            </a:br>
            <a:r>
              <a:rPr lang="en-US" dirty="0" smtClean="0"/>
              <a:t>with yokes closed (optimal case)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" y="1266825"/>
            <a:ext cx="3161958" cy="2378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55" y="1273175"/>
            <a:ext cx="3153515" cy="237172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" y="3765550"/>
            <a:ext cx="3161958" cy="237807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0" y="3770313"/>
            <a:ext cx="3155625" cy="2373312"/>
          </a:xfrm>
        </p:spPr>
      </p:pic>
      <p:sp>
        <p:nvSpPr>
          <p:cNvPr id="13" name="TextBox 12"/>
          <p:cNvSpPr txBox="1"/>
          <p:nvPr/>
        </p:nvSpPr>
        <p:spPr>
          <a:xfrm>
            <a:off x="5204694" y="3252946"/>
            <a:ext cx="71365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4.3 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04694" y="5768484"/>
            <a:ext cx="62061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15 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4000" y="5484988"/>
            <a:ext cx="798617" cy="2539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 smtClean="0"/>
              <a:t>~1 um gap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1043999" y="2967138"/>
            <a:ext cx="1138453" cy="2539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 smtClean="0"/>
              <a:t>Pole 1 in contact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058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4-layer cos-theta design</a:t>
            </a:r>
          </a:p>
          <a:p>
            <a:pPr lvl="1"/>
            <a:r>
              <a:rPr lang="en-US" dirty="0" smtClean="0"/>
              <a:t>Difficult to preload layer 1 &amp; 2 due to force intercepted by 3 &amp; 4</a:t>
            </a:r>
          </a:p>
          <a:p>
            <a:pPr lvl="1"/>
            <a:r>
              <a:rPr lang="en-US" dirty="0" smtClean="0"/>
              <a:t>Due to low radial rigidity, preload governed by azimuthal compression</a:t>
            </a:r>
          </a:p>
          <a:p>
            <a:pPr lvl="1"/>
            <a:r>
              <a:rPr lang="en-US" dirty="0" smtClean="0"/>
              <a:t>Limiting deformation prevents sufficient preload to applied to 1</a:t>
            </a:r>
            <a:r>
              <a:rPr lang="en-US" baseline="30000" dirty="0" smtClean="0"/>
              <a:t>st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Closing the yoke gap</a:t>
            </a:r>
          </a:p>
          <a:p>
            <a:pPr lvl="2"/>
            <a:r>
              <a:rPr lang="en-US" dirty="0" smtClean="0"/>
              <a:t>Fine tune-tuning, 10-15 MPa stress reduction</a:t>
            </a:r>
          </a:p>
          <a:p>
            <a:pPr lvl="2"/>
            <a:r>
              <a:rPr lang="en-US" dirty="0" smtClean="0"/>
              <a:t>High pre-load sensitivity</a:t>
            </a:r>
          </a:p>
          <a:p>
            <a:pPr lvl="2"/>
            <a:r>
              <a:rPr lang="en-US" dirty="0" smtClean="0"/>
              <a:t>Limited advantages in bladder and keys structure (without dedicated shimming? L1&amp;2 mid-plane?) </a:t>
            </a:r>
          </a:p>
          <a:p>
            <a:r>
              <a:rPr lang="en-US" dirty="0" smtClean="0"/>
              <a:t>CCT</a:t>
            </a:r>
          </a:p>
          <a:p>
            <a:pPr lvl="1"/>
            <a:r>
              <a:rPr lang="en-US" dirty="0" smtClean="0"/>
              <a:t>CCT spars and SM structures increases radial rigidity of the coil system</a:t>
            </a:r>
          </a:p>
          <a:p>
            <a:pPr lvl="1"/>
            <a:r>
              <a:rPr lang="en-US" dirty="0" smtClean="0"/>
              <a:t>Azimuthal compression role is less significant (CCT?)</a:t>
            </a:r>
          </a:p>
          <a:p>
            <a:pPr lvl="1"/>
            <a:r>
              <a:rPr lang="en-US" dirty="0" smtClean="0"/>
              <a:t>Closing the yoke gap</a:t>
            </a:r>
          </a:p>
          <a:p>
            <a:pPr lvl="2"/>
            <a:r>
              <a:rPr lang="en-US" dirty="0" smtClean="0"/>
              <a:t>Coil stress decrease up to 50 MPa</a:t>
            </a:r>
            <a:endParaRPr lang="en-US" dirty="0"/>
          </a:p>
          <a:p>
            <a:pPr lvl="2"/>
            <a:r>
              <a:rPr lang="en-US" dirty="0" smtClean="0"/>
              <a:t>Possible to decrease spar stress by 50 MPa (in presented geometry)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7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with octagonal coil-pack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00" y="1197000"/>
            <a:ext cx="4176000" cy="5111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Structure with octagonal coil-pack</a:t>
            </a:r>
          </a:p>
          <a:p>
            <a:pPr lvl="1"/>
            <a:r>
              <a:rPr lang="en-US" dirty="0" smtClean="0"/>
              <a:t>Improves yoke stress distribution and rigidity</a:t>
            </a:r>
          </a:p>
          <a:p>
            <a:pPr lvl="1"/>
            <a:r>
              <a:rPr lang="en-US" dirty="0" smtClean="0"/>
              <a:t>Coil-pack horizontal and vertical size = 320 mm</a:t>
            </a:r>
          </a:p>
          <a:p>
            <a:pPr lvl="2"/>
            <a:r>
              <a:rPr lang="en-US" dirty="0" smtClean="0"/>
              <a:t>Smaller coil – axial rods in the coil-pack</a:t>
            </a:r>
          </a:p>
          <a:p>
            <a:pPr lvl="2"/>
            <a:r>
              <a:rPr lang="en-US" dirty="0" smtClean="0"/>
              <a:t>Bigger coils – axial rods in the yoke</a:t>
            </a:r>
          </a:p>
          <a:p>
            <a:r>
              <a:rPr lang="en-US" dirty="0" smtClean="0"/>
              <a:t>Three load-keys</a:t>
            </a:r>
          </a:p>
          <a:p>
            <a:pPr lvl="1"/>
            <a:r>
              <a:rPr lang="en-US" dirty="0" smtClean="0"/>
              <a:t>Horizontal</a:t>
            </a:r>
          </a:p>
          <a:p>
            <a:pPr lvl="2"/>
            <a:r>
              <a:rPr lang="en-US" dirty="0" smtClean="0"/>
              <a:t>Pre-load function</a:t>
            </a:r>
          </a:p>
          <a:p>
            <a:pPr lvl="1"/>
            <a:r>
              <a:rPr lang="en-US" dirty="0" smtClean="0"/>
              <a:t>Diagonal = ~0.707*</a:t>
            </a:r>
            <a:r>
              <a:rPr lang="en-US" dirty="0" err="1" smtClean="0"/>
              <a:t>Hor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Stress distribution and rigidity</a:t>
            </a:r>
          </a:p>
          <a:p>
            <a:pPr lvl="1"/>
            <a:r>
              <a:rPr lang="en-US" dirty="0" smtClean="0"/>
              <a:t>Vertical</a:t>
            </a:r>
          </a:p>
          <a:p>
            <a:pPr lvl="2"/>
            <a:r>
              <a:rPr lang="en-US" dirty="0" smtClean="0"/>
              <a:t>Alignment</a:t>
            </a:r>
          </a:p>
          <a:p>
            <a:r>
              <a:rPr lang="en-US" dirty="0" smtClean="0"/>
              <a:t>Bladders</a:t>
            </a:r>
          </a:p>
          <a:p>
            <a:pPr lvl="1"/>
            <a:r>
              <a:rPr lang="en-US" dirty="0" smtClean="0"/>
              <a:t>Mid-plane (2)</a:t>
            </a:r>
          </a:p>
          <a:p>
            <a:pPr lvl="1"/>
            <a:r>
              <a:rPr lang="en-US" dirty="0" smtClean="0"/>
              <a:t>Diagonal (8)</a:t>
            </a:r>
          </a:p>
          <a:p>
            <a:pPr lvl="1"/>
            <a:r>
              <a:rPr lang="en-US" dirty="0" smtClean="0"/>
              <a:t>Yoke (4 or 6)</a:t>
            </a:r>
          </a:p>
          <a:p>
            <a:pPr lvl="1"/>
            <a:r>
              <a:rPr lang="en-US" dirty="0" smtClean="0"/>
              <a:t>Vertical (2)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266648"/>
            <a:ext cx="4958440" cy="49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plot explained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524000" y="1678762"/>
            <a:ext cx="1407916" cy="2371725"/>
          </a:xfrm>
          <a:prstGeom prst="rect">
            <a:avLst/>
          </a:prstGeom>
        </p:spPr>
      </p:pic>
      <p:pic>
        <p:nvPicPr>
          <p:cNvPr id="9" name="Content Placeholder 6"/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7604375" y="4586250"/>
            <a:ext cx="1247166" cy="1202625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2061000"/>
            <a:ext cx="5808993" cy="3319425"/>
          </a:xfrm>
        </p:spPr>
      </p:pic>
      <p:sp>
        <p:nvSpPr>
          <p:cNvPr id="11" name="TextBox 10"/>
          <p:cNvSpPr txBox="1"/>
          <p:nvPr/>
        </p:nvSpPr>
        <p:spPr>
          <a:xfrm>
            <a:off x="2340000" y="5085000"/>
            <a:ext cx="2966261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Always on the horizontal 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538" y="4896746"/>
            <a:ext cx="1730520" cy="90024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50" dirty="0" smtClean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Can be negative because yokes geometrically modelled to the vertical axis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0061" y="2541458"/>
            <a:ext cx="1774314" cy="17851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/>
            <a:endParaRPr lang="en-US" sz="1100" dirty="0" smtClean="0">
              <a:solidFill>
                <a:srgbClr val="FF0000"/>
              </a:solidFill>
            </a:endParaRPr>
          </a:p>
          <a:p>
            <a:pPr marL="360000"/>
            <a:r>
              <a:rPr lang="en-US" sz="1100" dirty="0" smtClean="0">
                <a:solidFill>
                  <a:srgbClr val="FF0000"/>
                </a:solidFill>
              </a:rPr>
              <a:t>Markers:</a:t>
            </a:r>
          </a:p>
          <a:p>
            <a:pPr marL="360000"/>
            <a:r>
              <a:rPr lang="en-US" sz="1100" dirty="0" smtClean="0">
                <a:solidFill>
                  <a:srgbClr val="FF0000"/>
                </a:solidFill>
              </a:rPr>
              <a:t>RT – Room temp.</a:t>
            </a:r>
          </a:p>
          <a:p>
            <a:pPr marL="360000"/>
            <a:r>
              <a:rPr lang="en-US" sz="1100" dirty="0" smtClean="0">
                <a:solidFill>
                  <a:srgbClr val="FF0000"/>
                </a:solidFill>
              </a:rPr>
              <a:t>CD – Cool-down</a:t>
            </a:r>
          </a:p>
          <a:p>
            <a:pPr marL="360000"/>
            <a:r>
              <a:rPr lang="en-US" sz="1100" dirty="0" smtClean="0">
                <a:solidFill>
                  <a:srgbClr val="FF0000"/>
                </a:solidFill>
              </a:rPr>
              <a:t>MF – Mag. Forces</a:t>
            </a:r>
          </a:p>
          <a:p>
            <a:pPr marL="360000"/>
            <a:r>
              <a:rPr lang="en-US" sz="1100" dirty="0" smtClean="0">
                <a:solidFill>
                  <a:srgbClr val="FF0000"/>
                </a:solidFill>
              </a:rPr>
              <a:t>Sometimes:</a:t>
            </a:r>
          </a:p>
          <a:p>
            <a:pPr marL="360000"/>
            <a:r>
              <a:rPr lang="en-US" sz="1100" dirty="0" smtClean="0">
                <a:solidFill>
                  <a:srgbClr val="FF0000"/>
                </a:solidFill>
              </a:rPr>
              <a:t>IR – inner radius</a:t>
            </a:r>
          </a:p>
          <a:p>
            <a:pPr marL="360000"/>
            <a:r>
              <a:rPr lang="en-US" sz="1100" dirty="0" smtClean="0">
                <a:solidFill>
                  <a:srgbClr val="FF0000"/>
                </a:solidFill>
              </a:rPr>
              <a:t>MR – mid. radius</a:t>
            </a:r>
          </a:p>
          <a:p>
            <a:pPr marL="360000"/>
            <a:r>
              <a:rPr lang="en-US" sz="1100" dirty="0" smtClean="0">
                <a:solidFill>
                  <a:srgbClr val="FF0000"/>
                </a:solidFill>
              </a:rPr>
              <a:t>OR – outer radius</a:t>
            </a:r>
          </a:p>
          <a:p>
            <a:pPr marL="360000"/>
            <a:r>
              <a:rPr lang="en-US" sz="1100" dirty="0" smtClean="0">
                <a:solidFill>
                  <a:srgbClr val="FF0000"/>
                </a:solidFill>
              </a:rPr>
              <a:t>Others as described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164" y="4345267"/>
            <a:ext cx="2821222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Colors: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Always </a:t>
            </a:r>
            <a:r>
              <a:rPr lang="en-US" b="1" dirty="0" smtClean="0">
                <a:solidFill>
                  <a:srgbClr val="FF0000"/>
                </a:solidFill>
              </a:rPr>
              <a:t>horizontal key shim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7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case</a:t>
            </a:r>
            <a:br>
              <a:rPr lang="en-US" dirty="0" smtClean="0"/>
            </a:br>
            <a:r>
              <a:rPr lang="en-US" dirty="0" smtClean="0"/>
              <a:t>Geometry with closed yoke gap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788" y="1266825"/>
            <a:ext cx="2937400" cy="49482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Shell OD 750 mm</a:t>
            </a:r>
          </a:p>
          <a:p>
            <a:r>
              <a:rPr lang="en-US" dirty="0" smtClean="0"/>
              <a:t>Shell TH 60 mm</a:t>
            </a:r>
          </a:p>
          <a:p>
            <a:r>
              <a:rPr lang="en-US" dirty="0" smtClean="0"/>
              <a:t>Bore field 17.3 T</a:t>
            </a:r>
          </a:p>
          <a:p>
            <a:r>
              <a:rPr lang="en-US" dirty="0" smtClean="0"/>
              <a:t>Closing the yoke gap</a:t>
            </a:r>
          </a:p>
          <a:p>
            <a:pPr lvl="1"/>
            <a:r>
              <a:rPr lang="en-US" dirty="0" smtClean="0"/>
              <a:t>Iron block only for meshing</a:t>
            </a:r>
          </a:p>
          <a:p>
            <a:pPr lvl="2"/>
            <a:r>
              <a:rPr lang="en-US" dirty="0" smtClean="0"/>
              <a:t>Displacement UX=0</a:t>
            </a:r>
          </a:p>
          <a:p>
            <a:pPr lvl="1"/>
            <a:r>
              <a:rPr lang="en-US" dirty="0" smtClean="0"/>
              <a:t>Shim using contact element offset</a:t>
            </a:r>
          </a:p>
          <a:p>
            <a:pPr lvl="2"/>
            <a:r>
              <a:rPr lang="en-US" dirty="0" smtClean="0"/>
              <a:t>Infinite rigidity</a:t>
            </a:r>
          </a:p>
          <a:p>
            <a:pPr lvl="2"/>
            <a:r>
              <a:rPr lang="en-US" dirty="0" smtClean="0"/>
              <a:t>No thermal contraction</a:t>
            </a:r>
          </a:p>
          <a:p>
            <a:r>
              <a:rPr lang="en-US" dirty="0" smtClean="0"/>
              <a:t>Aluminum bronze spar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53" y="1273175"/>
            <a:ext cx="4150519" cy="23717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Yoke gap vs shell state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1266825"/>
            <a:ext cx="4161631" cy="2378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3765550"/>
            <a:ext cx="4161631" cy="237807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5" y="3770313"/>
            <a:ext cx="4153296" cy="2373312"/>
          </a:xfrm>
        </p:spPr>
      </p:pic>
      <p:sp>
        <p:nvSpPr>
          <p:cNvPr id="11" name="Oval 10"/>
          <p:cNvSpPr/>
          <p:nvPr/>
        </p:nvSpPr>
        <p:spPr>
          <a:xfrm>
            <a:off x="971925" y="1690675"/>
            <a:ext cx="2007625" cy="1090325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39725" y="1701000"/>
            <a:ext cx="1008000" cy="43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Gap stays open at RT in most of the cases </a:t>
            </a:r>
            <a:endParaRPr lang="en-US" sz="900" dirty="0"/>
          </a:p>
        </p:txBody>
      </p:sp>
      <p:sp>
        <p:nvSpPr>
          <p:cNvPr id="15" name="Oval 14"/>
          <p:cNvSpPr/>
          <p:nvPr/>
        </p:nvSpPr>
        <p:spPr>
          <a:xfrm>
            <a:off x="900001" y="2781000"/>
            <a:ext cx="1080000" cy="3600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99572" y="2807098"/>
            <a:ext cx="1008000" cy="282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Cases with gap open with MF</a:t>
            </a:r>
            <a:endParaRPr lang="en-US" sz="900" dirty="0"/>
          </a:p>
        </p:txBody>
      </p:sp>
      <p:sp>
        <p:nvSpPr>
          <p:cNvPr id="17" name="Oval 16"/>
          <p:cNvSpPr/>
          <p:nvPr/>
        </p:nvSpPr>
        <p:spPr>
          <a:xfrm>
            <a:off x="1750814" y="5517000"/>
            <a:ext cx="1228736" cy="28297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47725" y="5445000"/>
            <a:ext cx="786310" cy="282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Fully closed with MF</a:t>
            </a:r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5364000" y="1890544"/>
            <a:ext cx="1022469" cy="282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Max force with yokes open</a:t>
            </a:r>
            <a:endParaRPr lang="en-US" sz="9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64000" y="2235837"/>
            <a:ext cx="19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96000" y="1989000"/>
            <a:ext cx="1512000" cy="7464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932428" y="3140999"/>
            <a:ext cx="1555313" cy="144001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497941" y="3007385"/>
            <a:ext cx="1008000" cy="282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Coil un-loaded</a:t>
            </a:r>
            <a:endParaRPr lang="en-US" sz="900" dirty="0"/>
          </a:p>
        </p:txBody>
      </p:sp>
      <p:sp>
        <p:nvSpPr>
          <p:cNvPr id="31" name="Oval 30"/>
          <p:cNvSpPr/>
          <p:nvPr/>
        </p:nvSpPr>
        <p:spPr>
          <a:xfrm rot="20944553">
            <a:off x="5705634" y="2591247"/>
            <a:ext cx="1555313" cy="44905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91165" y="2641379"/>
            <a:ext cx="1008000" cy="282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Coil partially shielded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807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 and spar deformation</a:t>
            </a:r>
            <a:br>
              <a:rPr lang="en-US" dirty="0" smtClean="0"/>
            </a:br>
            <a:r>
              <a:rPr lang="en-US" dirty="0" smtClean="0"/>
              <a:t>Spar 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53" y="1273175"/>
            <a:ext cx="4150519" cy="2371725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5" y="3770313"/>
            <a:ext cx="4153296" cy="2373312"/>
          </a:xfr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Deformation</a:t>
            </a:r>
          </a:p>
          <a:p>
            <a:pPr lvl="1"/>
            <a:r>
              <a:rPr lang="en-US" dirty="0" err="1" smtClean="0"/>
              <a:t>dU</a:t>
            </a:r>
            <a:r>
              <a:rPr lang="en-US" dirty="0" smtClean="0"/>
              <a:t>=</a:t>
            </a:r>
            <a:r>
              <a:rPr lang="en-US" dirty="0" err="1" smtClean="0"/>
              <a:t>Ux</a:t>
            </a:r>
            <a:r>
              <a:rPr lang="en-US" baseline="-25000" dirty="0" err="1" smtClean="0"/>
              <a:t>mid</a:t>
            </a:r>
            <a:r>
              <a:rPr lang="en-US" baseline="-25000" dirty="0" smtClean="0"/>
              <a:t>-plane</a:t>
            </a:r>
            <a:r>
              <a:rPr lang="en-US" dirty="0" smtClean="0"/>
              <a:t> – </a:t>
            </a:r>
            <a:r>
              <a:rPr lang="en-US" dirty="0" err="1" smtClean="0"/>
              <a:t>Uy</a:t>
            </a:r>
            <a:r>
              <a:rPr lang="en-US" baseline="-25000" dirty="0" err="1" smtClean="0"/>
              <a:t>vert</a:t>
            </a:r>
            <a:r>
              <a:rPr lang="en-US" baseline="-25000" dirty="0" smtClean="0"/>
              <a:t>-plane</a:t>
            </a:r>
            <a:endParaRPr lang="en-US" baseline="-25000" dirty="0"/>
          </a:p>
        </p:txBody>
      </p:sp>
      <p:pic>
        <p:nvPicPr>
          <p:cNvPr id="15" name="Content Placeholder 7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3765550"/>
            <a:ext cx="4161631" cy="2378075"/>
          </a:xfrm>
        </p:spPr>
      </p:pic>
      <p:sp>
        <p:nvSpPr>
          <p:cNvPr id="17" name="Line Callout 2 16"/>
          <p:cNvSpPr/>
          <p:nvPr/>
        </p:nvSpPr>
        <p:spPr>
          <a:xfrm>
            <a:off x="108000" y="3789000"/>
            <a:ext cx="1036328" cy="448850"/>
          </a:xfrm>
          <a:prstGeom prst="borderCallout2">
            <a:avLst>
              <a:gd name="adj1" fmla="val 17299"/>
              <a:gd name="adj2" fmla="val 104695"/>
              <a:gd name="adj3" fmla="val 18750"/>
              <a:gd name="adj4" fmla="val 119119"/>
              <a:gd name="adj5" fmla="val 263547"/>
              <a:gd name="adj6" fmla="val 14697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600um key</a:t>
            </a:r>
          </a:p>
          <a:p>
            <a:pPr algn="ctr"/>
            <a:r>
              <a:rPr lang="en-US" sz="1000" dirty="0" smtClean="0"/>
              <a:t>Yoke gap open</a:t>
            </a:r>
          </a:p>
          <a:p>
            <a:pPr algn="ctr"/>
            <a:r>
              <a:rPr lang="en-US" sz="1000" dirty="0" smtClean="0"/>
              <a:t>~500 MPa</a:t>
            </a:r>
            <a:endParaRPr lang="en-US" sz="1000" dirty="0"/>
          </a:p>
        </p:txBody>
      </p:sp>
      <p:sp>
        <p:nvSpPr>
          <p:cNvPr id="18" name="Line Callout 2 17"/>
          <p:cNvSpPr/>
          <p:nvPr/>
        </p:nvSpPr>
        <p:spPr>
          <a:xfrm>
            <a:off x="3348000" y="5445000"/>
            <a:ext cx="1224000" cy="648000"/>
          </a:xfrm>
          <a:prstGeom prst="borderCallout2">
            <a:avLst>
              <a:gd name="adj1" fmla="val 23221"/>
              <a:gd name="adj2" fmla="val -6357"/>
              <a:gd name="adj3" fmla="val 22698"/>
              <a:gd name="adj4" fmla="val -17692"/>
              <a:gd name="adj5" fmla="val -52506"/>
              <a:gd name="adj6" fmla="val -91183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800um key</a:t>
            </a:r>
          </a:p>
          <a:p>
            <a:pPr algn="ctr"/>
            <a:r>
              <a:rPr lang="en-US" sz="1000" dirty="0" smtClean="0"/>
              <a:t>450um yoke shim</a:t>
            </a:r>
          </a:p>
          <a:p>
            <a:pPr algn="ctr"/>
            <a:r>
              <a:rPr lang="en-US" sz="1000" dirty="0" smtClean="0"/>
              <a:t>Yoke gap closed</a:t>
            </a:r>
          </a:p>
          <a:p>
            <a:pPr algn="ctr"/>
            <a:r>
              <a:rPr lang="en-US" sz="1000" dirty="0" smtClean="0"/>
              <a:t>~450 MPa</a:t>
            </a:r>
            <a:endParaRPr lang="en-US" sz="1000" dirty="0"/>
          </a:p>
        </p:txBody>
      </p:sp>
      <p:sp>
        <p:nvSpPr>
          <p:cNvPr id="19" name="Oval 18"/>
          <p:cNvSpPr/>
          <p:nvPr/>
        </p:nvSpPr>
        <p:spPr>
          <a:xfrm rot="16200000">
            <a:off x="6134530" y="5225725"/>
            <a:ext cx="1017069" cy="159617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04098" y="4397013"/>
            <a:ext cx="1008000" cy="282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Balanced spar deformation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77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stress</a:t>
            </a:r>
            <a:br>
              <a:rPr lang="en-US" dirty="0" smtClean="0"/>
            </a:br>
            <a:r>
              <a:rPr lang="en-US" dirty="0" smtClean="0"/>
              <a:t>(Spar deformation)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1266825"/>
            <a:ext cx="4161631" cy="2378075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5" y="3770313"/>
            <a:ext cx="4153296" cy="2373312"/>
          </a:xfrm>
        </p:spPr>
      </p:pic>
      <p:pic>
        <p:nvPicPr>
          <p:cNvPr id="13" name="Content Placeholder 8"/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53" y="1273175"/>
            <a:ext cx="4150519" cy="2371725"/>
          </a:xfrm>
        </p:spPr>
      </p:pic>
      <p:sp>
        <p:nvSpPr>
          <p:cNvPr id="15" name="Oval 14"/>
          <p:cNvSpPr/>
          <p:nvPr/>
        </p:nvSpPr>
        <p:spPr>
          <a:xfrm rot="16200000">
            <a:off x="2095809" y="2449191"/>
            <a:ext cx="359999" cy="15961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80000" y="1855087"/>
            <a:ext cx="1008000" cy="4320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800 um key</a:t>
            </a:r>
          </a:p>
          <a:p>
            <a:pPr algn="ctr"/>
            <a:r>
              <a:rPr lang="en-US" sz="900" dirty="0" smtClean="0"/>
              <a:t>450 um shim</a:t>
            </a:r>
          </a:p>
          <a:p>
            <a:pPr algn="ctr"/>
            <a:r>
              <a:rPr lang="en-US" sz="900" dirty="0" smtClean="0"/>
              <a:t>120-130 MPa</a:t>
            </a:r>
          </a:p>
        </p:txBody>
      </p:sp>
      <p:sp>
        <p:nvSpPr>
          <p:cNvPr id="17" name="Oval 16"/>
          <p:cNvSpPr/>
          <p:nvPr/>
        </p:nvSpPr>
        <p:spPr>
          <a:xfrm rot="16200000">
            <a:off x="1375809" y="2665190"/>
            <a:ext cx="503999" cy="15961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9412" y="2979194"/>
            <a:ext cx="1008000" cy="27599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Yoke open</a:t>
            </a:r>
          </a:p>
          <a:p>
            <a:pPr algn="ctr"/>
            <a:r>
              <a:rPr lang="en-US" sz="900" dirty="0" smtClean="0"/>
              <a:t>170 MPa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64000" y="1701000"/>
            <a:ext cx="1656000" cy="4320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Tension 50-100 MPa</a:t>
            </a:r>
          </a:p>
          <a:p>
            <a:pPr algn="ctr"/>
            <a:r>
              <a:rPr lang="en-US" sz="900" dirty="0" smtClean="0"/>
              <a:t>2D model</a:t>
            </a:r>
          </a:p>
        </p:txBody>
      </p:sp>
    </p:spTree>
    <p:extLst>
      <p:ext uri="{BB962C8B-B14F-4D97-AF65-F5344CB8AC3E}">
        <p14:creationId xmlns:p14="http://schemas.microsoft.com/office/powerpoint/2010/main" val="30142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Cos-Theta </a:t>
            </a:r>
            <a:r>
              <a:rPr lang="en-US" dirty="0"/>
              <a:t>case</a:t>
            </a:r>
            <a:br>
              <a:rPr lang="en-US" dirty="0"/>
            </a:br>
            <a:r>
              <a:rPr lang="en-US" dirty="0"/>
              <a:t>Geometry with closed yoke gap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13" y="1692729"/>
            <a:ext cx="4248150" cy="40964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Shell OD 750 mm</a:t>
            </a:r>
          </a:p>
          <a:p>
            <a:r>
              <a:rPr lang="en-US" dirty="0"/>
              <a:t>Shell TH 60 mm</a:t>
            </a:r>
          </a:p>
          <a:p>
            <a:r>
              <a:rPr lang="en-US" dirty="0"/>
              <a:t>Bore field </a:t>
            </a:r>
            <a:r>
              <a:rPr lang="en-US" dirty="0" smtClean="0"/>
              <a:t>15 </a:t>
            </a:r>
            <a:r>
              <a:rPr lang="en-US" dirty="0"/>
              <a:t>T</a:t>
            </a:r>
          </a:p>
          <a:p>
            <a:r>
              <a:rPr lang="en-US" dirty="0"/>
              <a:t>Closing the yoke gap</a:t>
            </a:r>
          </a:p>
          <a:p>
            <a:pPr lvl="1"/>
            <a:r>
              <a:rPr lang="en-US" dirty="0"/>
              <a:t>Iron block only for meshing</a:t>
            </a:r>
          </a:p>
          <a:p>
            <a:pPr lvl="2"/>
            <a:r>
              <a:rPr lang="en-US" dirty="0"/>
              <a:t>Displacement UX=0</a:t>
            </a:r>
          </a:p>
          <a:p>
            <a:pPr lvl="1"/>
            <a:r>
              <a:rPr lang="en-US" dirty="0"/>
              <a:t>Shim using contact element offset</a:t>
            </a:r>
          </a:p>
          <a:p>
            <a:pPr lvl="2"/>
            <a:r>
              <a:rPr lang="en-US" dirty="0"/>
              <a:t>Infinite rigidity</a:t>
            </a:r>
          </a:p>
          <a:p>
            <a:pPr lvl="2"/>
            <a:r>
              <a:rPr lang="en-US" dirty="0"/>
              <a:t>No thermal contraction</a:t>
            </a:r>
          </a:p>
          <a:p>
            <a:r>
              <a:rPr lang="en-US" dirty="0" smtClean="0"/>
              <a:t>No pole cut!!</a:t>
            </a:r>
          </a:p>
          <a:p>
            <a:r>
              <a:rPr lang="en-US" dirty="0" smtClean="0"/>
              <a:t>Titanium (L1&amp;2) and Stainless (L3&amp;4) poles</a:t>
            </a:r>
          </a:p>
          <a:p>
            <a:r>
              <a:rPr lang="en-US" dirty="0" smtClean="0"/>
              <a:t>Aluminum bronze wedges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Yoke gap, forces and shell stress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1266825"/>
            <a:ext cx="4161631" cy="2378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53" y="1273175"/>
            <a:ext cx="4150519" cy="237172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3765550"/>
            <a:ext cx="4161631" cy="237807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5" y="3770313"/>
            <a:ext cx="4153296" cy="2373312"/>
          </a:xfrm>
        </p:spPr>
      </p:pic>
    </p:spTree>
    <p:extLst>
      <p:ext uri="{BB962C8B-B14F-4D97-AF65-F5344CB8AC3E}">
        <p14:creationId xmlns:p14="http://schemas.microsoft.com/office/powerpoint/2010/main" val="464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75775</TotalTime>
  <Words>610</Words>
  <Application>Microsoft Office PowerPoint</Application>
  <PresentationFormat>On-screen Show (4:3)</PresentationFormat>
  <Paragraphs>191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Helvetica</vt:lpstr>
      <vt:lpstr>ATAP No Footer</vt:lpstr>
      <vt:lpstr>PowerPoint Presentation</vt:lpstr>
      <vt:lpstr>Structure with octagonal coil-pack</vt:lpstr>
      <vt:lpstr>Example plot explained</vt:lpstr>
      <vt:lpstr>CCT case Geometry with closed yoke gap</vt:lpstr>
      <vt:lpstr>Yoke gap vs shell state</vt:lpstr>
      <vt:lpstr>Pad and spar deformation Spar stress</vt:lpstr>
      <vt:lpstr>Coil stress (Spar deformation)</vt:lpstr>
      <vt:lpstr>Cos-Theta case Geometry with closed yoke gap</vt:lpstr>
      <vt:lpstr>Yoke gap, forces and shell stress</vt:lpstr>
      <vt:lpstr>Coil stress, contact and deformation</vt:lpstr>
      <vt:lpstr>Reaction force in the pole</vt:lpstr>
      <vt:lpstr>Contact pressure between pole-turn  and the pole</vt:lpstr>
      <vt:lpstr>Detailed values (pole stress relief included)</vt:lpstr>
      <vt:lpstr>Coil stress and contact  with yokes closed (optimal case)</vt:lpstr>
      <vt:lpstr>Conclusions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Juchno, Mariusz</cp:lastModifiedBy>
  <cp:revision>1019</cp:revision>
  <dcterms:created xsi:type="dcterms:W3CDTF">2015-07-10T17:44:33Z</dcterms:created>
  <dcterms:modified xsi:type="dcterms:W3CDTF">2017-07-12T19:50:52Z</dcterms:modified>
</cp:coreProperties>
</file>