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85" r:id="rId2"/>
    <p:sldId id="587" r:id="rId3"/>
    <p:sldId id="626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45" r:id="rId13"/>
    <p:sldId id="635" r:id="rId14"/>
    <p:sldId id="636" r:id="rId15"/>
    <p:sldId id="637" r:id="rId16"/>
    <p:sldId id="638" r:id="rId17"/>
    <p:sldId id="639" r:id="rId18"/>
    <p:sldId id="640" r:id="rId19"/>
    <p:sldId id="646" r:id="rId20"/>
    <p:sldId id="641" r:id="rId21"/>
    <p:sldId id="647" r:id="rId22"/>
    <p:sldId id="648" r:id="rId23"/>
    <p:sldId id="644" r:id="rId24"/>
    <p:sldId id="64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050"/>
    <a:srgbClr val="1F497D"/>
    <a:srgbClr val="003262"/>
    <a:srgbClr val="898989"/>
    <a:srgbClr val="004C97"/>
    <a:srgbClr val="FDB515"/>
    <a:srgbClr val="203BE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76340" autoAdjust="0"/>
  </p:normalViewPr>
  <p:slideViewPr>
    <p:cSldViewPr snapToGrid="0" snapToObjects="1">
      <p:cViewPr varScale="1">
        <p:scale>
          <a:sx n="111" d="100"/>
          <a:sy n="111" d="100"/>
        </p:scale>
        <p:origin x="1920" y="10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notesViewPr>
    <p:cSldViewPr snapToGrid="0" snapToObjects="1">
      <p:cViewPr varScale="1">
        <p:scale>
          <a:sx n="124" d="100"/>
          <a:sy n="124" d="100"/>
        </p:scale>
        <p:origin x="495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0:47:28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0:50:46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4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2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5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9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3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9144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8"/>
            <a:ext cx="9144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4" y="3668958"/>
            <a:ext cx="8226425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9144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92" y="1038470"/>
            <a:ext cx="8226427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7" y="139981"/>
            <a:ext cx="2186872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" y="0"/>
            <a:ext cx="9143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333" y="0"/>
            <a:ext cx="7368667" cy="8572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0125" y="4800602"/>
            <a:ext cx="516675" cy="273844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3" y="92636"/>
            <a:ext cx="1548154" cy="5479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18875" y="4829803"/>
            <a:ext cx="360547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REBCO modeling, MDP</a:t>
            </a:r>
            <a:r>
              <a:rPr lang="en-US" sz="1067" baseline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collaboration meeting, 5/17/2022</a:t>
            </a:r>
            <a:endParaRPr lang="en-US" sz="1067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9" y="1598141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7"/>
            <a:ext cx="6400355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49" indent="0" algn="ctr">
              <a:buNone/>
              <a:defRPr/>
            </a:lvl2pPr>
            <a:lvl3pPr marL="642899" indent="0" algn="ctr">
              <a:buNone/>
              <a:defRPr/>
            </a:lvl3pPr>
            <a:lvl4pPr marL="964348" indent="0" algn="ctr">
              <a:buNone/>
              <a:defRPr/>
            </a:lvl4pPr>
            <a:lvl5pPr marL="1285797" indent="0" algn="ctr">
              <a:buNone/>
              <a:defRPr/>
            </a:lvl5pPr>
            <a:lvl6pPr marL="1607246" indent="0" algn="ctr">
              <a:buNone/>
              <a:defRPr/>
            </a:lvl6pPr>
            <a:lvl7pPr marL="1928696" indent="0" algn="ctr">
              <a:buNone/>
              <a:defRPr/>
            </a:lvl7pPr>
            <a:lvl8pPr marL="2250145" indent="0" algn="ctr">
              <a:buNone/>
              <a:defRPr/>
            </a:lvl8pPr>
            <a:lvl9pPr marL="25715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9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7651" y="1045373"/>
            <a:ext cx="8612188" cy="3392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4767264"/>
            <a:ext cx="516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06972"/>
            <a:ext cx="9447495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5" y="4742836"/>
            <a:ext cx="916619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71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71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4843401"/>
            <a:ext cx="1570468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89" r:id="rId5"/>
    <p:sldLayoutId id="2147483690" r:id="rId6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.xml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33.svg"/><Relationship Id="rId5" Type="http://schemas.openxmlformats.org/officeDocument/2006/relationships/image" Target="../media/image37.png"/><Relationship Id="rId15" Type="http://schemas.openxmlformats.org/officeDocument/2006/relationships/customXml" Target="../ink/ink2.xml"/><Relationship Id="rId10" Type="http://schemas.openxmlformats.org/officeDocument/2006/relationships/image" Target="../media/image22.png"/><Relationship Id="rId9" Type="http://schemas.openxmlformats.org/officeDocument/2006/relationships/image" Target="../media/image11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png"/><Relationship Id="rId5" Type="http://schemas.openxmlformats.org/officeDocument/2006/relationships/image" Target="../media/image13.png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3.emf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4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0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23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96" y="3070164"/>
            <a:ext cx="8226425" cy="152166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S. Viarengo</a:t>
            </a:r>
            <a:r>
              <a:rPr lang="en-US" sz="2000" baseline="30000" dirty="0">
                <a:latin typeface="+mj-lt"/>
              </a:rPr>
              <a:t>1,2</a:t>
            </a:r>
            <a:r>
              <a:rPr lang="en-US" sz="2000" dirty="0">
                <a:latin typeface="+mj-lt"/>
              </a:rPr>
              <a:t>, P. Ferracin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Laura Savoldi</a:t>
            </a:r>
            <a:r>
              <a:rPr lang="en-US" sz="2000" baseline="30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Fabio Freschi</a:t>
            </a:r>
            <a:r>
              <a:rPr lang="en-US" sz="2000" baseline="30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X. Wang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L. Brouwer</a:t>
            </a:r>
            <a:r>
              <a:rPr lang="en-US" sz="2000" baseline="30000" dirty="0">
                <a:latin typeface="+mj-lt"/>
              </a:rPr>
              <a:t>2</a:t>
            </a:r>
          </a:p>
          <a:p>
            <a:r>
              <a:rPr lang="en-US" sz="1200" baseline="30000" dirty="0">
                <a:latin typeface="+mj-lt"/>
              </a:rPr>
              <a:t>1</a:t>
            </a:r>
            <a:r>
              <a:rPr lang="en-US" sz="1200" dirty="0">
                <a:latin typeface="+mj-lt"/>
              </a:rPr>
              <a:t>Politecnico di Torino, Torino, Italy</a:t>
            </a:r>
          </a:p>
          <a:p>
            <a:r>
              <a:rPr lang="en-US" sz="1200" baseline="30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Lawrence Berkeley National Lab, Berkeley, CA</a:t>
            </a:r>
          </a:p>
          <a:p>
            <a:r>
              <a:rPr lang="en-US" sz="2133" dirty="0">
                <a:solidFill>
                  <a:srgbClr val="FFFFFF"/>
                </a:solidFill>
                <a:latin typeface="+mj-lt"/>
              </a:rPr>
              <a:t>MDP Collaboration Meeting, Virtual, 5/17/2022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399" y="1056882"/>
            <a:ext cx="86852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  <a:latin typeface="+mj-lt"/>
              </a:rPr>
              <a:t>Multiphysics modeling for REBCO CORC cables based on T-A formulation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599DE6CD-2D5F-B248-F35C-E326BC929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98416" y="144808"/>
            <a:ext cx="924688" cy="4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39BCC-65BB-7973-ED99-7965714A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 set up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2B509B-2EE8-7711-5463-4C5C84C8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A4BC9F2-F111-2D5E-F348-AF0219E8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194" y="2691413"/>
            <a:ext cx="4711174" cy="1949928"/>
          </a:xfrm>
        </p:spPr>
        <p:txBody>
          <a:bodyPr>
            <a:normAutofit/>
          </a:bodyPr>
          <a:lstStyle/>
          <a:p>
            <a:r>
              <a:rPr lang="it-IT" sz="1400" dirty="0"/>
              <a:t>Injection of a </a:t>
            </a:r>
            <a:r>
              <a:rPr lang="it-IT" sz="1400" dirty="0" err="1"/>
              <a:t>ramp</a:t>
            </a:r>
            <a:r>
              <a:rPr lang="it-IT" sz="1400" dirty="0"/>
              <a:t> of </a:t>
            </a:r>
            <a:r>
              <a:rPr lang="it-IT" sz="1400" dirty="0" err="1"/>
              <a:t>current</a:t>
            </a:r>
            <a:r>
              <a:rPr lang="it-IT" sz="1400" dirty="0"/>
              <a:t> on the tape cross </a:t>
            </a:r>
            <a:r>
              <a:rPr lang="it-IT" sz="1400" dirty="0" err="1"/>
              <a:t>section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Tape </a:t>
            </a:r>
            <a:r>
              <a:rPr lang="it-IT" sz="1400" dirty="0" err="1"/>
              <a:t>immersed</a:t>
            </a:r>
            <a:r>
              <a:rPr lang="it-IT" sz="1400" dirty="0"/>
              <a:t> in a </a:t>
            </a:r>
            <a:r>
              <a:rPr lang="it-IT" sz="1400" dirty="0" err="1"/>
              <a:t>bath</a:t>
            </a:r>
            <a:r>
              <a:rPr lang="it-IT" sz="1400" dirty="0"/>
              <a:t> of </a:t>
            </a:r>
            <a:r>
              <a:rPr lang="it-IT" sz="1400" dirty="0" err="1"/>
              <a:t>liquid</a:t>
            </a:r>
            <a:r>
              <a:rPr lang="it-IT" sz="1400" dirty="0"/>
              <a:t> </a:t>
            </a:r>
            <a:r>
              <a:rPr lang="it-IT" sz="1400" dirty="0" err="1"/>
              <a:t>nitrogen</a:t>
            </a:r>
            <a:r>
              <a:rPr lang="it-IT" sz="1400" dirty="0"/>
              <a:t> @ 77 K</a:t>
            </a:r>
          </a:p>
          <a:p>
            <a:endParaRPr lang="it-IT" sz="1400" dirty="0"/>
          </a:p>
          <a:p>
            <a:r>
              <a:rPr lang="it-IT" sz="1400" dirty="0" err="1"/>
              <a:t>External</a:t>
            </a:r>
            <a:r>
              <a:rPr lang="it-IT" sz="1400" dirty="0"/>
              <a:t> field </a:t>
            </a:r>
            <a:r>
              <a:rPr lang="it-IT" sz="1400" dirty="0" err="1"/>
              <a:t>applied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2D/3D </a:t>
            </a:r>
            <a:r>
              <a:rPr lang="it-IT" sz="1400" dirty="0" err="1"/>
              <a:t>simulations</a:t>
            </a:r>
            <a:endParaRPr lang="it-IT" sz="14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DA93382-DE71-957A-6E19-53645185AF1B}"/>
              </a:ext>
            </a:extLst>
          </p:cNvPr>
          <p:cNvGrpSpPr/>
          <p:nvPr/>
        </p:nvGrpSpPr>
        <p:grpSpPr>
          <a:xfrm>
            <a:off x="772128" y="1437448"/>
            <a:ext cx="3444272" cy="3238554"/>
            <a:chOff x="975328" y="1353766"/>
            <a:chExt cx="5120672" cy="4964531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29017355-C737-2213-3196-12C94B666522}"/>
                </a:ext>
              </a:extLst>
            </p:cNvPr>
            <p:cNvSpPr/>
            <p:nvPr/>
          </p:nvSpPr>
          <p:spPr>
            <a:xfrm>
              <a:off x="975328" y="1353766"/>
              <a:ext cx="5120672" cy="496453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9B5C4CC6-C7B4-AB7F-3D98-38C8B684CACA}"/>
                </a:ext>
              </a:extLst>
            </p:cNvPr>
            <p:cNvCxnSpPr>
              <a:cxnSpLocks/>
            </p:cNvCxnSpPr>
            <p:nvPr/>
          </p:nvCxnSpPr>
          <p:spPr>
            <a:xfrm>
              <a:off x="2743018" y="3698954"/>
              <a:ext cx="1659033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F45E1B4-DEAC-0347-AA34-A85F98D78F13}"/>
                </a:ext>
              </a:extLst>
            </p:cNvPr>
            <p:cNvSpPr txBox="1"/>
            <p:nvPr/>
          </p:nvSpPr>
          <p:spPr>
            <a:xfrm>
              <a:off x="2835754" y="3017714"/>
              <a:ext cx="1728985" cy="471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accent6">
                      <a:lumMod val="75000"/>
                    </a:schemeClr>
                  </a:solidFill>
                </a:rPr>
                <a:t>REBCO tape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63D29E5-010A-63C7-7259-CBF97FF2C3B2}"/>
                </a:ext>
              </a:extLst>
            </p:cNvPr>
            <p:cNvSpPr txBox="1"/>
            <p:nvPr/>
          </p:nvSpPr>
          <p:spPr>
            <a:xfrm>
              <a:off x="2700406" y="1631179"/>
              <a:ext cx="1897710" cy="51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accent1"/>
                  </a:solidFill>
                </a:rPr>
                <a:t>Air domain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5BE0BCAE-909C-D294-66C3-B23EAC88A909}"/>
                    </a:ext>
                  </a:extLst>
                </p:cNvPr>
                <p:cNvSpPr txBox="1"/>
                <p:nvPr/>
              </p:nvSpPr>
              <p:spPr>
                <a:xfrm>
                  <a:off x="1735086" y="3360562"/>
                  <a:ext cx="1103070" cy="4246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5BE0BCAE-909C-D294-66C3-B23EAC88A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086" y="3360562"/>
                  <a:ext cx="1103070" cy="4246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E49A409A-E2E1-2FF6-E1A5-5FA425046031}"/>
                    </a:ext>
                  </a:extLst>
                </p:cNvPr>
                <p:cNvSpPr txBox="1"/>
                <p:nvPr/>
              </p:nvSpPr>
              <p:spPr>
                <a:xfrm>
                  <a:off x="2984129" y="5156585"/>
                  <a:ext cx="1103070" cy="369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E49A409A-E2E1-2FF6-E1A5-5FA425046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129" y="5156585"/>
                  <a:ext cx="1103070" cy="369331"/>
                </a:xfrm>
                <a:prstGeom prst="rect">
                  <a:avLst/>
                </a:prstGeom>
                <a:blipFill>
                  <a:blip r:embed="rId5"/>
                  <a:stretch>
                    <a:fillRect b="-5384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56929097-E180-CE06-9C94-B3F50B2D2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1" y="1068998"/>
            <a:ext cx="1551074" cy="142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DF601EF-D9C9-BA7B-CCA2-F3BD14CBD289}"/>
                  </a:ext>
                </a:extLst>
              </p:cNvPr>
              <p:cNvSpPr txBox="1"/>
              <p:nvPr/>
            </p:nvSpPr>
            <p:spPr>
              <a:xfrm>
                <a:off x="3012155" y="2676793"/>
                <a:ext cx="988594" cy="502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it-IT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𝑡𝑎𝑝𝑒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DF601EF-D9C9-BA7B-CCA2-F3BD14CBD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55" y="2676793"/>
                <a:ext cx="988594" cy="502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o 20">
            <a:extLst>
              <a:ext uri="{FF2B5EF4-FFF2-40B4-BE49-F238E27FC236}">
                <a16:creationId xmlns:a16="http://schemas.microsoft.com/office/drawing/2014/main" id="{AA3335A9-3A24-FBB0-689B-20AE3C7731AF}"/>
              </a:ext>
            </a:extLst>
          </p:cNvPr>
          <p:cNvGrpSpPr/>
          <p:nvPr/>
        </p:nvGrpSpPr>
        <p:grpSpPr>
          <a:xfrm>
            <a:off x="6504630" y="3696003"/>
            <a:ext cx="2487244" cy="945338"/>
            <a:chOff x="27766408" y="13339498"/>
            <a:chExt cx="4972180" cy="5322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1814E075-147D-6F4E-378F-F6FC8EF51996}"/>
                    </a:ext>
                  </a:extLst>
                </p:cNvPr>
                <p:cNvSpPr txBox="1"/>
                <p:nvPr/>
              </p:nvSpPr>
              <p:spPr>
                <a:xfrm>
                  <a:off x="28198865" y="14607766"/>
                  <a:ext cx="4539723" cy="4054000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rgbClr val="FFFF9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𝑝𝑜𝑡𝑒𝑛𝑡𝑖𝑎𝑙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it-IT" sz="1000" spc="50" dirty="0">
                      <a:solidFill>
                        <a:srgbClr val="001746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Calibri" panose="020F0502020204030204" pitchFamily="34" charset="0"/>
                    </a:rPr>
                    <a:t> 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𝑐𝑢𝑟𝑟𝑒𝑚𝑡</m:t>
                      </m:r>
                    </m:oMath>
                  </a14:m>
                  <a:endParaRPr lang="it-IT" sz="1000" b="0" dirty="0">
                    <a:latin typeface="Microsoft YaHei UI" panose="020B0503020204020204" pitchFamily="34" charset="-12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𝑡𝑎𝑝𝑒</m:t>
                          </m:r>
                        </m:sub>
                      </m:sSub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𝑡𝑎𝑝𝑒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𝑡h𝑖𝑐𝑘𝑛𝑒𝑠𝑠</m:t>
                      </m:r>
                    </m:oMath>
                  </a14:m>
                  <a:endParaRPr lang="it-IT" sz="1000" b="0" dirty="0">
                    <a:latin typeface="Microsoft YaHei UI" panose="020B0503020204020204" pitchFamily="34" charset="-12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𝑒𝑥𝑡𝑒𝑟𝑛𝑎𝑙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𝑓𝑖𝑒𝑙𝑑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𝑎𝑝𝑝𝑙𝑖𝑒𝑑</m:t>
                      </m:r>
                    </m:oMath>
                  </a14:m>
                  <a:endParaRPr lang="it-IT" sz="1000" b="0" dirty="0">
                    <a:latin typeface="Microsoft YaHei UI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1814E075-147D-6F4E-378F-F6FC8EF51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8865" y="14607766"/>
                  <a:ext cx="4539723" cy="4054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rgbClr val="FFFF9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B5549AFF-8253-5A8B-6324-91B125CAB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56"/>
            <a:stretch/>
          </p:blipFill>
          <p:spPr>
            <a:xfrm rot="17761810">
              <a:off x="27079019" y="14026887"/>
              <a:ext cx="1882220" cy="507441"/>
            </a:xfrm>
            <a:prstGeom prst="rect">
              <a:avLst/>
            </a:prstGeom>
            <a:effectLst>
              <a:outerShdw blurRad="50800" dist="114300" dir="2700000" algn="tl" rotWithShape="0">
                <a:prstClr val="black">
                  <a:alpha val="45000"/>
                </a:prstClr>
              </a:outerShdw>
            </a:effectLst>
          </p:spPr>
        </p:pic>
      </p:grpSp>
      <p:sp>
        <p:nvSpPr>
          <p:cNvPr id="27" name="Freccia in su 26">
            <a:extLst>
              <a:ext uri="{FF2B5EF4-FFF2-40B4-BE49-F238E27FC236}">
                <a16:creationId xmlns:a16="http://schemas.microsoft.com/office/drawing/2014/main" id="{78C353EE-6720-59F2-32FE-B5140E35A751}"/>
              </a:ext>
            </a:extLst>
          </p:cNvPr>
          <p:cNvSpPr/>
          <p:nvPr/>
        </p:nvSpPr>
        <p:spPr>
          <a:xfrm>
            <a:off x="2283084" y="4246880"/>
            <a:ext cx="471957" cy="4231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Elemento grafico 23" descr="Chiudi con riempimento a tinta unita">
            <a:extLst>
              <a:ext uri="{FF2B5EF4-FFF2-40B4-BE49-F238E27FC236}">
                <a16:creationId xmlns:a16="http://schemas.microsoft.com/office/drawing/2014/main" id="{9850714A-4D9F-D300-B1D7-09749DBB70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 flipV="1">
            <a:off x="2438638" y="2913962"/>
            <a:ext cx="126768" cy="126768"/>
          </a:xfrm>
          <a:prstGeom prst="rect">
            <a:avLst/>
          </a:prstGeom>
        </p:spPr>
      </p:pic>
      <p:sp>
        <p:nvSpPr>
          <p:cNvPr id="25" name="Ovale 24">
            <a:extLst>
              <a:ext uri="{FF2B5EF4-FFF2-40B4-BE49-F238E27FC236}">
                <a16:creationId xmlns:a16="http://schemas.microsoft.com/office/drawing/2014/main" id="{EF79ED5E-D113-6082-04CA-89DD9AC6591B}"/>
              </a:ext>
            </a:extLst>
          </p:cNvPr>
          <p:cNvSpPr/>
          <p:nvPr/>
        </p:nvSpPr>
        <p:spPr>
          <a:xfrm>
            <a:off x="2427589" y="2895779"/>
            <a:ext cx="133350" cy="1430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BCDDBE7-5029-17CB-7929-F61BE1398D9A}"/>
                  </a:ext>
                </a:extLst>
              </p:cNvPr>
              <p:cNvSpPr txBox="1"/>
              <p:nvPr/>
            </p:nvSpPr>
            <p:spPr>
              <a:xfrm>
                <a:off x="2136812" y="3062566"/>
                <a:ext cx="74194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BCDDBE7-5029-17CB-7929-F61BE1398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12" y="3062566"/>
                <a:ext cx="741948" cy="261610"/>
              </a:xfrm>
              <a:prstGeom prst="rect">
                <a:avLst/>
              </a:prstGeom>
              <a:blipFill>
                <a:blip r:embed="rId1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C99C1A2F-580E-BBA4-B7EA-997D3D32C028}"/>
                  </a:ext>
                </a:extLst>
              </p14:cNvPr>
              <p14:cNvContentPartPr/>
              <p14:nvPr/>
            </p14:nvContentPartPr>
            <p14:xfrm>
              <a:off x="-1768635" y="1450803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C99C1A2F-580E-BBA4-B7EA-997D3D32C0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777275" y="14418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3F88B34B-3AD1-1C32-FE56-E8AAB148DC29}"/>
                  </a:ext>
                </a:extLst>
              </p14:cNvPr>
              <p14:cNvContentPartPr/>
              <p14:nvPr/>
            </p14:nvContentPartPr>
            <p14:xfrm>
              <a:off x="5168925" y="2085483"/>
              <a:ext cx="36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3F88B34B-3AD1-1C32-FE56-E8AAB148DC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9925" y="207684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Immagine 33">
            <a:extLst>
              <a:ext uri="{FF2B5EF4-FFF2-40B4-BE49-F238E27FC236}">
                <a16:creationId xmlns:a16="http://schemas.microsoft.com/office/drawing/2014/main" id="{255C5FFB-1EDB-5303-A1D5-81A6BF137D1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305" t="6103" r="8448"/>
          <a:stretch/>
        </p:blipFill>
        <p:spPr>
          <a:xfrm>
            <a:off x="4710005" y="987077"/>
            <a:ext cx="3576369" cy="17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FF759-CF2E-1C1A-04D9-5F5CE14D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Geometry</a:t>
            </a:r>
            <a:r>
              <a:rPr lang="it-IT" dirty="0"/>
              <a:t> and mesh</a:t>
            </a:r>
          </a:p>
        </p:txBody>
      </p:sp>
      <p:pic>
        <p:nvPicPr>
          <p:cNvPr id="18" name="Segnaposto contenuto 1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F43DA13-FE33-7DEC-3FC0-929E79890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48" r="30397"/>
          <a:stretch/>
        </p:blipFill>
        <p:spPr>
          <a:xfrm>
            <a:off x="6339326" y="2407920"/>
            <a:ext cx="1388186" cy="2302372"/>
          </a:xfrm>
          <a:ln w="19050">
            <a:solidFill>
              <a:srgbClr val="FF0000"/>
            </a:solidFill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4DB191-E977-F920-1EB0-33AE3E19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magine 4" descr="Immagine che contiene testo, caso, accessorio&#10;&#10;Descrizione generata automaticamente">
            <a:extLst>
              <a:ext uri="{FF2B5EF4-FFF2-40B4-BE49-F238E27FC236}">
                <a16:creationId xmlns:a16="http://schemas.microsoft.com/office/drawing/2014/main" id="{4A19995F-5592-9783-B4EC-DA2CD6F21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t="9970" r="19057" b="4904"/>
          <a:stretch/>
        </p:blipFill>
        <p:spPr>
          <a:xfrm>
            <a:off x="2779129" y="1111140"/>
            <a:ext cx="3294772" cy="352044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625ADFA-FEDC-8712-1A52-653B36DDF513}"/>
              </a:ext>
            </a:extLst>
          </p:cNvPr>
          <p:cNvSpPr/>
          <p:nvPr/>
        </p:nvSpPr>
        <p:spPr>
          <a:xfrm>
            <a:off x="4180129" y="2730403"/>
            <a:ext cx="453020" cy="33144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5095553-95F2-21D9-BC6F-E53BB5EC9D8F}"/>
              </a:ext>
            </a:extLst>
          </p:cNvPr>
          <p:cNvCxnSpPr>
            <a:cxnSpLocks/>
          </p:cNvCxnSpPr>
          <p:nvPr/>
        </p:nvCxnSpPr>
        <p:spPr>
          <a:xfrm flipV="1">
            <a:off x="4644632" y="1798543"/>
            <a:ext cx="1662702" cy="10092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7E4BA25C-8525-B534-4D3D-101848712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26" y="1026270"/>
            <a:ext cx="1830799" cy="113072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D7A590A-27B2-0E01-C48E-FD6EFD432CFF}"/>
              </a:ext>
            </a:extLst>
          </p:cNvPr>
          <p:cNvSpPr/>
          <p:nvPr/>
        </p:nvSpPr>
        <p:spPr>
          <a:xfrm>
            <a:off x="4148071" y="2650334"/>
            <a:ext cx="517136" cy="52437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5CFAD7D-C441-34C3-8A3D-F393AEE302A7}"/>
              </a:ext>
            </a:extLst>
          </p:cNvPr>
          <p:cNvCxnSpPr>
            <a:cxnSpLocks/>
          </p:cNvCxnSpPr>
          <p:nvPr/>
        </p:nvCxnSpPr>
        <p:spPr>
          <a:xfrm>
            <a:off x="4697199" y="2912521"/>
            <a:ext cx="1642127" cy="8365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1311880-5E4F-8437-9F7B-84BAA1686F0D}"/>
              </a:ext>
            </a:extLst>
          </p:cNvPr>
          <p:cNvGrpSpPr/>
          <p:nvPr/>
        </p:nvGrpSpPr>
        <p:grpSpPr>
          <a:xfrm>
            <a:off x="6525954" y="2453005"/>
            <a:ext cx="983715" cy="2213502"/>
            <a:chOff x="6639560" y="2413635"/>
            <a:chExt cx="983715" cy="2213502"/>
          </a:xfrm>
        </p:grpSpPr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91891BE5-9437-0CB8-9805-94BEAD019A13}"/>
                </a:ext>
              </a:extLst>
            </p:cNvPr>
            <p:cNvCxnSpPr/>
            <p:nvPr/>
          </p:nvCxnSpPr>
          <p:spPr>
            <a:xfrm flipH="1">
              <a:off x="6639560" y="2413635"/>
              <a:ext cx="980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F5ABDDF6-014A-EFD3-231C-4F704E8DD958}"/>
                </a:ext>
              </a:extLst>
            </p:cNvPr>
            <p:cNvCxnSpPr/>
            <p:nvPr/>
          </p:nvCxnSpPr>
          <p:spPr>
            <a:xfrm flipH="1">
              <a:off x="6642835" y="4627137"/>
              <a:ext cx="980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564BC2F5-B67B-3A02-8055-40061DC05813}"/>
              </a:ext>
            </a:extLst>
          </p:cNvPr>
          <p:cNvSpPr txBox="1">
            <a:spLocks/>
          </p:cNvSpPr>
          <p:nvPr/>
        </p:nvSpPr>
        <p:spPr>
          <a:xfrm>
            <a:off x="70040" y="1566448"/>
            <a:ext cx="2842842" cy="2327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Air domain: </a:t>
            </a:r>
            <a:r>
              <a:rPr lang="it-IT" sz="2000" dirty="0" err="1"/>
              <a:t>tetrahedral</a:t>
            </a:r>
            <a:r>
              <a:rPr lang="it-IT" sz="2000" dirty="0"/>
              <a:t> mesh 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Tape domain: </a:t>
            </a:r>
            <a:r>
              <a:rPr lang="it-IT" sz="2000" dirty="0" err="1"/>
              <a:t>triangular</a:t>
            </a:r>
            <a:r>
              <a:rPr lang="it-IT" sz="2000" dirty="0"/>
              <a:t> mesh</a:t>
            </a:r>
          </a:p>
          <a:p>
            <a:endParaRPr lang="it-IT" sz="2000" dirty="0"/>
          </a:p>
          <a:p>
            <a:r>
              <a:rPr lang="it-IT" sz="2000" dirty="0" err="1"/>
              <a:t>Elements</a:t>
            </a:r>
            <a:r>
              <a:rPr lang="it-IT" sz="2000" dirty="0"/>
              <a:t> in tape </a:t>
            </a:r>
            <a:r>
              <a:rPr lang="it-IT" sz="2000" dirty="0" err="1"/>
              <a:t>width</a:t>
            </a:r>
            <a:r>
              <a:rPr lang="it-IT" sz="2000" dirty="0"/>
              <a:t>: 100 </a:t>
            </a:r>
          </a:p>
          <a:p>
            <a:endParaRPr lang="it-IT" sz="2000" dirty="0"/>
          </a:p>
          <a:p>
            <a:r>
              <a:rPr lang="it-IT" sz="2000" dirty="0"/>
              <a:t>N° </a:t>
            </a:r>
            <a:r>
              <a:rPr lang="it-IT" sz="2000" dirty="0" err="1"/>
              <a:t>cells</a:t>
            </a:r>
            <a:r>
              <a:rPr lang="it-IT" sz="2000" dirty="0"/>
              <a:t>: ~60,000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6404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46D88-D22E-165F-365B-E200BDAE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 </a:t>
            </a:r>
            <a:r>
              <a:rPr lang="it-IT" dirty="0" err="1"/>
              <a:t>validation</a:t>
            </a:r>
            <a:r>
              <a:rPr lang="it-IT" dirty="0"/>
              <a:t> @ 4.2 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109F75-C1BB-C0C0-1517-C633E387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2C6237C8-937C-4CD2-A78C-E3FC281FE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21446"/>
              </p:ext>
            </p:extLst>
          </p:nvPr>
        </p:nvGraphicFramePr>
        <p:xfrm>
          <a:off x="4705638" y="1007599"/>
          <a:ext cx="4176000" cy="352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53057367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78692635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8239315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833166170"/>
                    </a:ext>
                  </a:extLst>
                </a:gridCol>
              </a:tblGrid>
              <a:tr h="542959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/>
                        <a:t>B</a:t>
                      </a:r>
                      <a:r>
                        <a:rPr lang="it-IT" sz="1400" b="1" baseline="-25000" dirty="0" err="1"/>
                        <a:t>app</a:t>
                      </a:r>
                      <a:r>
                        <a:rPr lang="it-IT" sz="1400" b="1" baseline="-25000" dirty="0"/>
                        <a:t> </a:t>
                      </a:r>
                      <a:r>
                        <a:rPr lang="it-IT" sz="1400" b="1" baseline="0" dirty="0"/>
                        <a:t>(T)</a:t>
                      </a:r>
                      <a:endParaRPr lang="it-IT" sz="1400" b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N-</a:t>
                      </a:r>
                      <a:r>
                        <a:rPr lang="it-IT" sz="1400" b="1" dirty="0" err="1"/>
                        <a:t>value</a:t>
                      </a:r>
                      <a:endParaRPr lang="it-I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/>
                        <a:t>Err</a:t>
                      </a:r>
                      <a:r>
                        <a:rPr lang="it-IT" sz="1400" b="1" baseline="-25000" dirty="0" err="1"/>
                        <a:t>n-value</a:t>
                      </a:r>
                      <a:r>
                        <a:rPr lang="it-IT" sz="1400" b="1" dirty="0"/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Err</a:t>
                      </a:r>
                      <a:r>
                        <a:rPr lang="it-IT" sz="1400" b="1" baseline="-25000" dirty="0" err="1"/>
                        <a:t>av,V</a:t>
                      </a:r>
                      <a:r>
                        <a:rPr lang="it-IT" sz="1400" b="1" dirty="0"/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533453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535492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12733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14555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031091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314974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436491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473108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551761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347646"/>
                  </a:ext>
                </a:extLst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5079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7D82CD50-B81C-836D-2C17-575B5BED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208"/>
            <a:ext cx="4780827" cy="35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5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BC0F9-4998-EF8D-2F49-24B6FF6A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: self-field </a:t>
            </a:r>
            <a:r>
              <a:rPr lang="it-IT" dirty="0" err="1"/>
              <a:t>at</a:t>
            </a:r>
            <a:r>
              <a:rPr lang="it-IT" dirty="0"/>
              <a:t> @ 77 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891C4B-4AF1-C02C-088C-7A2179E5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3973C-9AA6-9912-7819-15C3AB1E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145" y="1055340"/>
            <a:ext cx="4751855" cy="3563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7AC31C4-166A-E6D7-F552-C4D6683D35C0}"/>
                  </a:ext>
                </a:extLst>
              </p:cNvPr>
              <p:cNvSpPr txBox="1"/>
              <p:nvPr/>
            </p:nvSpPr>
            <p:spPr>
              <a:xfrm>
                <a:off x="5412842" y="2114038"/>
                <a:ext cx="271045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it-IT" sz="11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endParaRPr lang="it-IT" sz="11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r>
                  <a:rPr lang="it-IT" sz="11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Good agreement on V-I </a:t>
                </a:r>
                <a:r>
                  <a:rPr lang="it-IT" sz="1100" b="0" i="1" dirty="0" err="1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characteristic</a:t>
                </a:r>
                <a:endParaRPr lang="it-IT" sz="11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𝑒𝑟</m:t>
                      </m:r>
                      <m:sSub>
                        <m:sSub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=1.4%</m:t>
                      </m:r>
                    </m:oMath>
                  </m:oMathPara>
                </a14:m>
                <a:endParaRPr lang="it-IT" sz="11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7AC31C4-166A-E6D7-F552-C4D6683D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42" y="2114038"/>
                <a:ext cx="271045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4649CEE-F5A3-A16F-2BD5-A30CFE4707E9}"/>
              </a:ext>
            </a:extLst>
          </p:cNvPr>
          <p:cNvCxnSpPr/>
          <p:nvPr/>
        </p:nvCxnSpPr>
        <p:spPr>
          <a:xfrm>
            <a:off x="7019778" y="2922417"/>
            <a:ext cx="689317" cy="875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64E785F3-2CA1-E269-85BA-1B370A683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64" y="1252554"/>
            <a:ext cx="4609620" cy="2974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C30BB24-239C-9B32-8493-AA75AB7DFD97}"/>
                  </a:ext>
                </a:extLst>
              </p:cNvPr>
              <p:cNvSpPr txBox="1"/>
              <p:nvPr/>
            </p:nvSpPr>
            <p:spPr>
              <a:xfrm>
                <a:off x="311939" y="4365101"/>
                <a:ext cx="322942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100" i="1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it-IT" sz="1100" b="0" i="1" dirty="0" smtClean="0">
                          <a:latin typeface="Cambria Math" panose="02040503050406030204" pitchFamily="18" charset="0"/>
                        </a:rPr>
                        <m:t>=39.8 </m:t>
                      </m:r>
                      <m:r>
                        <a:rPr lang="it-IT" sz="11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100" b="0" i="1" dirty="0" smtClean="0">
                          <a:latin typeface="Cambria Math" panose="02040503050406030204" pitchFamily="18" charset="0"/>
                        </a:rPr>
                        <m:t> &lt;</m:t>
                      </m:r>
                      <m:sSub>
                        <m:sSub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</m:oMath>
                  </m:oMathPara>
                </a14:m>
                <a:endParaRPr lang="it-IT" sz="11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C30BB24-239C-9B32-8493-AA75AB7DF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39" y="4365101"/>
                <a:ext cx="322942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29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95C2E-4E34-5D49-1138-75709F1E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 </a:t>
            </a:r>
            <a:r>
              <a:rPr lang="it-IT" dirty="0" err="1"/>
              <a:t>vertical</a:t>
            </a:r>
            <a:r>
              <a:rPr lang="it-IT" dirty="0"/>
              <a:t> field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@ 77 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FDFC3E-C59A-D06D-CDCA-4C4D7F13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14</a:t>
            </a:fld>
            <a:endParaRPr lang="en-US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A69DBF1E-54C9-5A05-6C0B-13CC78B2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9" y="1008058"/>
            <a:ext cx="4705027" cy="3528770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5FAD049-7965-C5A7-290A-423F8C379ECF}"/>
              </a:ext>
            </a:extLst>
          </p:cNvPr>
          <p:cNvSpPr txBox="1">
            <a:spLocks/>
          </p:cNvSpPr>
          <p:nvPr/>
        </p:nvSpPr>
        <p:spPr>
          <a:xfrm>
            <a:off x="4909634" y="1493036"/>
            <a:ext cx="4009641" cy="2327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err="1"/>
              <a:t>Wrt</a:t>
            </a:r>
            <a:r>
              <a:rPr lang="it-IT" sz="2000" dirty="0"/>
              <a:t> 4.2 K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Strong </a:t>
            </a:r>
            <a:r>
              <a:rPr lang="it-IT" sz="2000" dirty="0" err="1"/>
              <a:t>Ic</a:t>
            </a:r>
            <a:r>
              <a:rPr lang="it-IT" sz="2000" dirty="0"/>
              <a:t> </a:t>
            </a:r>
            <a:r>
              <a:rPr lang="it-IT" sz="2000" dirty="0" err="1"/>
              <a:t>degradation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r>
              <a:rPr lang="it-IT" sz="2000" dirty="0"/>
              <a:t>Lower n-</a:t>
            </a:r>
            <a:r>
              <a:rPr lang="it-IT" sz="2000" dirty="0" err="1"/>
              <a:t>value</a:t>
            </a:r>
            <a:r>
              <a:rPr lang="it-IT" sz="2000" dirty="0"/>
              <a:t>: 30-25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4992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D91D7-61D3-3FAC-9DDF-971A32849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CORC </a:t>
            </a:r>
            <a:r>
              <a:rPr lang="it-IT" dirty="0" err="1"/>
              <a:t>modeling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5916F8-7160-683F-3140-B46336A5C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52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95C2E-4E34-5D49-1138-75709F1E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VPI test in LBNL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FDFC3E-C59A-D06D-CDCA-4C4D7F13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E22DD4-5C72-5C08-66AC-70414B0D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1" y="1048133"/>
            <a:ext cx="2605048" cy="304723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CFA47F-995D-5087-AA7A-454B5A90E986}"/>
              </a:ext>
            </a:extLst>
          </p:cNvPr>
          <p:cNvSpPr txBox="1"/>
          <p:nvPr/>
        </p:nvSpPr>
        <p:spPr>
          <a:xfrm>
            <a:off x="394251" y="4095367"/>
            <a:ext cx="874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Developing a Vacuum Pressure Impregnation Procedure for CORC® Wires, J. Sterne et. al, MT27, 2021]</a:t>
            </a:r>
          </a:p>
          <a:p>
            <a:r>
              <a:rPr lang="it-IT" sz="1000" i="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1000" i="0" dirty="0">
                <a:solidFill>
                  <a:schemeClr val="bg1">
                    <a:lumMod val="50000"/>
                  </a:schemeClr>
                </a:solidFill>
                <a:effectLst/>
              </a:rPr>
              <a:t>Distributed fiber optic sensing to identify locations of resistive transitions in REBCO conductors and magnets, L. Luo et. al, MT27 2021]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/>
              <a:t> 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EA9F6A0-21E9-7CD6-826C-46F2415F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876" y="1105138"/>
            <a:ext cx="4545580" cy="1249442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3 </a:t>
            </a:r>
            <a:r>
              <a:rPr lang="it-IT" dirty="0" err="1"/>
              <a:t>layers</a:t>
            </a:r>
            <a:endParaRPr lang="it-IT" dirty="0"/>
          </a:p>
          <a:p>
            <a:r>
              <a:rPr lang="it-IT" dirty="0"/>
              <a:t>2 REBCO tapes/</a:t>
            </a:r>
            <a:r>
              <a:rPr lang="it-IT" dirty="0" err="1"/>
              <a:t>layer</a:t>
            </a:r>
            <a:r>
              <a:rPr lang="it-IT" dirty="0"/>
              <a:t> (6 tapes </a:t>
            </a:r>
            <a:r>
              <a:rPr lang="it-IT" dirty="0" err="1"/>
              <a:t>total</a:t>
            </a:r>
            <a:r>
              <a:rPr lang="it-IT" dirty="0"/>
              <a:t>)</a:t>
            </a:r>
          </a:p>
          <a:p>
            <a:r>
              <a:rPr lang="it-IT" dirty="0"/>
              <a:t>2.9 mm </a:t>
            </a:r>
            <a:r>
              <a:rPr lang="it-IT" dirty="0" err="1"/>
              <a:t>diameter</a:t>
            </a:r>
            <a:endParaRPr lang="it-IT" dirty="0"/>
          </a:p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Bending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radii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20 – 50 mm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71E2FBB7-8FB2-10BC-3E77-B1E2903B6088}"/>
              </a:ext>
            </a:extLst>
          </p:cNvPr>
          <p:cNvSpPr txBox="1">
            <a:spLocks/>
          </p:cNvSpPr>
          <p:nvPr/>
        </p:nvSpPr>
        <p:spPr>
          <a:xfrm>
            <a:off x="3186876" y="2853545"/>
            <a:ext cx="5499924" cy="1249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3 set of </a:t>
            </a:r>
            <a:r>
              <a:rPr lang="it-IT" dirty="0" err="1"/>
              <a:t>experiments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Set 1: </a:t>
            </a:r>
            <a:r>
              <a:rPr lang="it-IT" dirty="0" err="1"/>
              <a:t>straigth</a:t>
            </a:r>
            <a:r>
              <a:rPr lang="it-IT" dirty="0"/>
              <a:t> CORC cable, </a:t>
            </a:r>
            <a:r>
              <a:rPr lang="it-IT" dirty="0" err="1"/>
              <a:t>before</a:t>
            </a:r>
            <a:r>
              <a:rPr lang="it-IT" dirty="0"/>
              <a:t> bending</a:t>
            </a:r>
          </a:p>
          <a:p>
            <a:pPr lvl="1"/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Set 2: 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bended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CORC cable,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before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epoxy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impregnation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Set 3: 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bended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CORC cable, after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epoxy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impregnation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6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ABC9E-FA19-1C82-A5F9-1A101B2C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Cable layout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DBCA90-7E58-AE40-0A6F-E1B47BC8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DDCD152-B2DD-6395-8B6E-0D384FEAAC90}"/>
              </a:ext>
            </a:extLst>
          </p:cNvPr>
          <p:cNvGrpSpPr/>
          <p:nvPr/>
        </p:nvGrpSpPr>
        <p:grpSpPr>
          <a:xfrm>
            <a:off x="565837" y="2913899"/>
            <a:ext cx="3035991" cy="1632189"/>
            <a:chOff x="916485" y="3342937"/>
            <a:chExt cx="4753492" cy="3103946"/>
          </a:xfrm>
        </p:grpSpPr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7AD37413-09EA-3BD7-A282-810145CF03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607531"/>
                </p:ext>
              </p:extLst>
            </p:nvPr>
          </p:nvGraphicFramePr>
          <p:xfrm>
            <a:off x="916485" y="3342937"/>
            <a:ext cx="4753492" cy="2628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Immagine bitmap" r:id="rId3" imgW="6324480" imgH="3497760" progId="Paint.Picture">
                    <p:embed/>
                  </p:oleObj>
                </mc:Choice>
                <mc:Fallback>
                  <p:oleObj name="Immagine bitmap" r:id="rId3" imgW="6324480" imgH="3497760" progId="Paint.Picture">
                    <p:embed/>
                    <p:pic>
                      <p:nvPicPr>
                        <p:cNvPr id="3" name="Oggetto 2">
                          <a:extLst>
                            <a:ext uri="{FF2B5EF4-FFF2-40B4-BE49-F238E27FC236}">
                              <a16:creationId xmlns:a16="http://schemas.microsoft.com/office/drawing/2014/main" id="{28B11E9A-03B8-0459-4DF6-B48CA1C922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6485" y="3342937"/>
                          <a:ext cx="4753492" cy="2628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67BB78E4-CECF-B146-C2B5-7486E0B78F90}"/>
                </a:ext>
              </a:extLst>
            </p:cNvPr>
            <p:cNvCxnSpPr>
              <a:cxnSpLocks/>
            </p:cNvCxnSpPr>
            <p:nvPr/>
          </p:nvCxnSpPr>
          <p:spPr>
            <a:xfrm>
              <a:off x="1197568" y="4715307"/>
              <a:ext cx="13614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01B31320-8344-B396-850C-2F59F22AFDC3}"/>
                </a:ext>
              </a:extLst>
            </p:cNvPr>
            <p:cNvCxnSpPr>
              <a:cxnSpLocks/>
            </p:cNvCxnSpPr>
            <p:nvPr/>
          </p:nvCxnSpPr>
          <p:spPr>
            <a:xfrm>
              <a:off x="1817768" y="6434208"/>
              <a:ext cx="32354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D27F210-FE76-73FA-C380-4D65863C90EE}"/>
                </a:ext>
              </a:extLst>
            </p:cNvPr>
            <p:cNvSpPr txBox="1"/>
            <p:nvPr/>
          </p:nvSpPr>
          <p:spPr>
            <a:xfrm>
              <a:off x="1577005" y="4131463"/>
              <a:ext cx="872920" cy="585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 err="1"/>
                <a:t>D</a:t>
              </a:r>
              <a:r>
                <a:rPr lang="it-IT" sz="1400" baseline="-25000" dirty="0" err="1"/>
                <a:t>in</a:t>
              </a:r>
              <a:endParaRPr lang="it-IT" sz="1400" baseline="-25000" dirty="0"/>
            </a:p>
          </p:txBody>
        </p: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D992796-ECDA-4AC5-C29F-5CFA33B84BE5}"/>
                </a:ext>
              </a:extLst>
            </p:cNvPr>
            <p:cNvCxnSpPr>
              <a:cxnSpLocks/>
            </p:cNvCxnSpPr>
            <p:nvPr/>
          </p:nvCxnSpPr>
          <p:spPr>
            <a:xfrm>
              <a:off x="5053170" y="5730403"/>
              <a:ext cx="0" cy="71648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D414FEA-3C3A-1D7F-BFEF-559699C55C69}"/>
                </a:ext>
              </a:extLst>
            </p:cNvPr>
            <p:cNvSpPr txBox="1"/>
            <p:nvPr/>
          </p:nvSpPr>
          <p:spPr>
            <a:xfrm>
              <a:off x="3068881" y="5861581"/>
              <a:ext cx="883595" cy="585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/>
                <a:t>pitch</a:t>
              </a:r>
              <a:endParaRPr lang="it-IT" sz="1400" baseline="-25000" dirty="0"/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4BEA46DF-1FCD-3F10-4761-7428A3EF116C}"/>
              </a:ext>
            </a:extLst>
          </p:cNvPr>
          <p:cNvGrpSpPr/>
          <p:nvPr/>
        </p:nvGrpSpPr>
        <p:grpSpPr>
          <a:xfrm>
            <a:off x="25101" y="1035820"/>
            <a:ext cx="4959564" cy="1542804"/>
            <a:chOff x="-31905" y="924072"/>
            <a:chExt cx="6266389" cy="2142194"/>
          </a:xfrm>
        </p:grpSpPr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E6485693-9349-E834-20B3-93A73B98B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2058" t="10352" r="1826" b="4792"/>
            <a:stretch/>
          </p:blipFill>
          <p:spPr>
            <a:xfrm flipH="1">
              <a:off x="563215" y="1526962"/>
              <a:ext cx="2103088" cy="1270451"/>
            </a:xfrm>
            <a:prstGeom prst="rect">
              <a:avLst/>
            </a:prstGeom>
          </p:spPr>
        </p:pic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869E974D-1D20-59E1-D597-D8AC33ABA260}"/>
                </a:ext>
              </a:extLst>
            </p:cNvPr>
            <p:cNvGrpSpPr/>
            <p:nvPr/>
          </p:nvGrpSpPr>
          <p:grpSpPr>
            <a:xfrm rot="5400000">
              <a:off x="3493129" y="740816"/>
              <a:ext cx="964090" cy="2681744"/>
              <a:chOff x="1195108" y="420986"/>
              <a:chExt cx="3265343" cy="4569304"/>
            </a:xfrm>
          </p:grpSpPr>
          <p:cxnSp>
            <p:nvCxnSpPr>
              <p:cNvPr id="70" name="Connettore diritto 69">
                <a:extLst>
                  <a:ext uri="{FF2B5EF4-FFF2-40B4-BE49-F238E27FC236}">
                    <a16:creationId xmlns:a16="http://schemas.microsoft.com/office/drawing/2014/main" id="{939C53AE-AE01-BE21-C0F1-BED3E942EC3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160540" y="2690379"/>
                <a:ext cx="4569301" cy="3052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2 70">
                <a:extLst>
                  <a:ext uri="{FF2B5EF4-FFF2-40B4-BE49-F238E27FC236}">
                    <a16:creationId xmlns:a16="http://schemas.microsoft.com/office/drawing/2014/main" id="{29ECB487-EC70-C206-677A-A2A07B5902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812517" y="-1196423"/>
                <a:ext cx="4" cy="323482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6543941B-9F0A-AE49-8706-B531B68054A4}"/>
                </a:ext>
              </a:extLst>
            </p:cNvPr>
            <p:cNvCxnSpPr>
              <a:cxnSpLocks/>
            </p:cNvCxnSpPr>
            <p:nvPr/>
          </p:nvCxnSpPr>
          <p:spPr>
            <a:xfrm>
              <a:off x="2465045" y="2390390"/>
              <a:ext cx="33851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8633246C-6537-E76F-6EA7-8831EDBCDDDF}"/>
                </a:ext>
              </a:extLst>
            </p:cNvPr>
            <p:cNvSpPr txBox="1"/>
            <p:nvPr/>
          </p:nvSpPr>
          <p:spPr>
            <a:xfrm>
              <a:off x="4650018" y="924072"/>
              <a:ext cx="1584466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Copper </a:t>
              </a:r>
              <a:r>
                <a:rPr lang="it-IT" sz="1000" dirty="0" err="1"/>
                <a:t>stabilizer</a:t>
              </a:r>
              <a:endParaRPr lang="it-IT" sz="1000" dirty="0"/>
            </a:p>
            <a:p>
              <a:pPr algn="ctr"/>
              <a:r>
                <a:rPr lang="it-IT" sz="1000" dirty="0"/>
                <a:t> 5 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6D7FE5E0-D595-01DE-06D0-CF06031438B4}"/>
                </a:ext>
              </a:extLst>
            </p:cNvPr>
            <p:cNvSpPr txBox="1"/>
            <p:nvPr/>
          </p:nvSpPr>
          <p:spPr>
            <a:xfrm>
              <a:off x="3643180" y="1421016"/>
              <a:ext cx="850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REBCO</a:t>
              </a:r>
            </a:p>
            <a:p>
              <a:pPr algn="ctr"/>
              <a:r>
                <a:rPr lang="it-IT" sz="1000" b="1" dirty="0"/>
                <a:t> 1.6 </a:t>
              </a:r>
              <a:r>
                <a:rPr lang="el-GR" sz="1000" b="1" dirty="0"/>
                <a:t>μ</a:t>
              </a:r>
              <a:r>
                <a:rPr lang="it-IT" sz="1000" b="1" dirty="0"/>
                <a:t>m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BB2267B4-314E-50ED-0A27-F75974094D9C}"/>
                </a:ext>
              </a:extLst>
            </p:cNvPr>
            <p:cNvSpPr txBox="1"/>
            <p:nvPr/>
          </p:nvSpPr>
          <p:spPr>
            <a:xfrm>
              <a:off x="3224731" y="1800974"/>
              <a:ext cx="1082744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Buffer zone</a:t>
              </a:r>
            </a:p>
            <a:p>
              <a:pPr algn="ctr"/>
              <a:r>
                <a:rPr lang="it-IT" sz="1000" dirty="0"/>
                <a:t> 0.4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D72CFA6F-FD7D-AC5D-6FC1-14E230CB0C35}"/>
                </a:ext>
              </a:extLst>
            </p:cNvPr>
            <p:cNvSpPr txBox="1"/>
            <p:nvPr/>
          </p:nvSpPr>
          <p:spPr>
            <a:xfrm>
              <a:off x="2633355" y="2008173"/>
              <a:ext cx="990054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err="1"/>
                <a:t>Substrate</a:t>
              </a:r>
              <a:endParaRPr lang="it-IT" sz="1000" dirty="0"/>
            </a:p>
            <a:p>
              <a:pPr algn="ctr"/>
              <a:r>
                <a:rPr lang="it-IT" sz="1000" dirty="0"/>
                <a:t> 30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707E0CCF-96B1-521E-BECA-DB77DF1FD94E}"/>
                </a:ext>
              </a:extLst>
            </p:cNvPr>
            <p:cNvSpPr txBox="1"/>
            <p:nvPr/>
          </p:nvSpPr>
          <p:spPr>
            <a:xfrm>
              <a:off x="4015097" y="1133875"/>
              <a:ext cx="1113293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Silver </a:t>
              </a:r>
              <a:r>
                <a:rPr lang="it-IT" sz="1000" dirty="0" err="1"/>
                <a:t>layer</a:t>
              </a:r>
              <a:endParaRPr lang="it-IT" sz="1000" dirty="0"/>
            </a:p>
            <a:p>
              <a:pPr algn="ctr"/>
              <a:r>
                <a:rPr lang="it-IT" sz="1000" dirty="0"/>
                <a:t> 1.6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4345CC7F-8F7D-0B2D-0B59-ACA988C5666C}"/>
                </a:ext>
              </a:extLst>
            </p:cNvPr>
            <p:cNvCxnSpPr/>
            <p:nvPr/>
          </p:nvCxnSpPr>
          <p:spPr>
            <a:xfrm flipV="1">
              <a:off x="2060994" y="2639445"/>
              <a:ext cx="627563" cy="18458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2D459BB8-B904-B83D-0A37-11F433E1B2DE}"/>
                </a:ext>
              </a:extLst>
            </p:cNvPr>
            <p:cNvSpPr txBox="1"/>
            <p:nvPr/>
          </p:nvSpPr>
          <p:spPr>
            <a:xfrm rot="20727863">
              <a:off x="2000131" y="2724386"/>
              <a:ext cx="981097" cy="341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/>
                <a:t>2.02 mm </a:t>
              </a:r>
            </a:p>
          </p:txBody>
        </p:sp>
        <p:sp>
          <p:nvSpPr>
            <p:cNvPr id="53" name="Parentesi graffa aperta 52">
              <a:extLst>
                <a:ext uri="{FF2B5EF4-FFF2-40B4-BE49-F238E27FC236}">
                  <a16:creationId xmlns:a16="http://schemas.microsoft.com/office/drawing/2014/main" id="{8C9208F2-DAF0-79E5-09B8-A1BC2FF5EED9}"/>
                </a:ext>
              </a:extLst>
            </p:cNvPr>
            <p:cNvSpPr/>
            <p:nvPr/>
          </p:nvSpPr>
          <p:spPr>
            <a:xfrm>
              <a:off x="826952" y="1905522"/>
              <a:ext cx="165041" cy="522939"/>
            </a:xfrm>
            <a:prstGeom prst="leftBrace">
              <a:avLst>
                <a:gd name="adj1" fmla="val 8493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F856803C-565C-5C73-CDB8-884A28AA66E1}"/>
                </a:ext>
              </a:extLst>
            </p:cNvPr>
            <p:cNvSpPr txBox="1"/>
            <p:nvPr/>
          </p:nvSpPr>
          <p:spPr>
            <a:xfrm>
              <a:off x="-31905" y="2026583"/>
              <a:ext cx="901566" cy="341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/>
                <a:t> 45.2 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6863D70A-6FCF-5401-10D3-2352F002D92E}"/>
                </a:ext>
              </a:extLst>
            </p:cNvPr>
            <p:cNvGrpSpPr/>
            <p:nvPr/>
          </p:nvGrpSpPr>
          <p:grpSpPr>
            <a:xfrm rot="5400000">
              <a:off x="3199934" y="1024356"/>
              <a:ext cx="791774" cy="2133866"/>
              <a:chOff x="-279261" y="1614794"/>
              <a:chExt cx="4764336" cy="4029860"/>
            </a:xfrm>
          </p:grpSpPr>
          <p:cxnSp>
            <p:nvCxnSpPr>
              <p:cNvPr id="68" name="Connettore diritto 67">
                <a:extLst>
                  <a:ext uri="{FF2B5EF4-FFF2-40B4-BE49-F238E27FC236}">
                    <a16:creationId xmlns:a16="http://schemas.microsoft.com/office/drawing/2014/main" id="{C5C797D8-B8A3-1CE6-F788-3442E73198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457830" y="3617408"/>
                <a:ext cx="4029860" cy="2463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2 68">
                <a:extLst>
                  <a:ext uri="{FF2B5EF4-FFF2-40B4-BE49-F238E27FC236}">
                    <a16:creationId xmlns:a16="http://schemas.microsoft.com/office/drawing/2014/main" id="{0A12E5AB-45CB-6B54-A5D2-3F33DF987AE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090596" y="-755062"/>
                <a:ext cx="0" cy="473971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4780042-806A-7195-023C-29A5D8F00C15}"/>
                </a:ext>
              </a:extLst>
            </p:cNvPr>
            <p:cNvGrpSpPr/>
            <p:nvPr/>
          </p:nvGrpSpPr>
          <p:grpSpPr>
            <a:xfrm rot="10800000">
              <a:off x="2311759" y="1989734"/>
              <a:ext cx="1009344" cy="257651"/>
              <a:chOff x="2149816" y="-7717758"/>
              <a:chExt cx="2694445" cy="9462525"/>
            </a:xfrm>
          </p:grpSpPr>
          <p:cxnSp>
            <p:nvCxnSpPr>
              <p:cNvPr id="66" name="Connettore diritto 65">
                <a:extLst>
                  <a:ext uri="{FF2B5EF4-FFF2-40B4-BE49-F238E27FC236}">
                    <a16:creationId xmlns:a16="http://schemas.microsoft.com/office/drawing/2014/main" id="{10D2F948-E63E-AB30-5953-80562DB6CB2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25775" y="-7717758"/>
                <a:ext cx="0" cy="94625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2 66">
                <a:extLst>
                  <a:ext uri="{FF2B5EF4-FFF2-40B4-BE49-F238E27FC236}">
                    <a16:creationId xmlns:a16="http://schemas.microsoft.com/office/drawing/2014/main" id="{CA9F4E73-7E46-D6D0-E160-F6B4E023D7E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149816" y="1614793"/>
                <a:ext cx="2694445" cy="6680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EFAE670B-C6B6-8CAA-04E7-99BC17A75AEB}"/>
                </a:ext>
              </a:extLst>
            </p:cNvPr>
            <p:cNvGrpSpPr/>
            <p:nvPr/>
          </p:nvGrpSpPr>
          <p:grpSpPr>
            <a:xfrm rot="10800000">
              <a:off x="2216538" y="1784656"/>
              <a:ext cx="1555158" cy="395261"/>
              <a:chOff x="2002525" y="-1533194"/>
              <a:chExt cx="2500948" cy="8485278"/>
            </a:xfrm>
          </p:grpSpPr>
          <p:cxnSp>
            <p:nvCxnSpPr>
              <p:cNvPr id="64" name="Connettore diritto 63">
                <a:extLst>
                  <a:ext uri="{FF2B5EF4-FFF2-40B4-BE49-F238E27FC236}">
                    <a16:creationId xmlns:a16="http://schemas.microsoft.com/office/drawing/2014/main" id="{C9A7522D-EDB3-FFA6-E68E-91BF8AB18E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3473" y="-1533194"/>
                <a:ext cx="0" cy="84852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2 64">
                <a:extLst>
                  <a:ext uri="{FF2B5EF4-FFF2-40B4-BE49-F238E27FC236}">
                    <a16:creationId xmlns:a16="http://schemas.microsoft.com/office/drawing/2014/main" id="{3904DE85-286F-FC27-4C24-8C690385D8C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002525" y="6673693"/>
                <a:ext cx="2500948" cy="11358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B5194F73-4C00-3FF4-2E22-928AEBDBA425}"/>
                </a:ext>
              </a:extLst>
            </p:cNvPr>
            <p:cNvGrpSpPr/>
            <p:nvPr/>
          </p:nvGrpSpPr>
          <p:grpSpPr>
            <a:xfrm rot="10800000">
              <a:off x="1399831" y="1134012"/>
              <a:ext cx="3343619" cy="548442"/>
              <a:chOff x="1595756" y="1975374"/>
              <a:chExt cx="3378976" cy="7055060"/>
            </a:xfrm>
          </p:grpSpPr>
          <p:cxnSp>
            <p:nvCxnSpPr>
              <p:cNvPr id="62" name="Connettore diritto 61">
                <a:extLst>
                  <a:ext uri="{FF2B5EF4-FFF2-40B4-BE49-F238E27FC236}">
                    <a16:creationId xmlns:a16="http://schemas.microsoft.com/office/drawing/2014/main" id="{2F161CAF-B928-BBFF-EC91-9040150ADD6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66682" y="1975374"/>
                <a:ext cx="0" cy="70550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2 62">
                <a:extLst>
                  <a:ext uri="{FF2B5EF4-FFF2-40B4-BE49-F238E27FC236}">
                    <a16:creationId xmlns:a16="http://schemas.microsoft.com/office/drawing/2014/main" id="{CD31DA33-8E14-983D-22EC-8360F0E1069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595756" y="8869520"/>
                <a:ext cx="3378976" cy="9965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E9BBE3FD-4C9B-8BF9-08C9-18535E444492}"/>
                </a:ext>
              </a:extLst>
            </p:cNvPr>
            <p:cNvGrpSpPr/>
            <p:nvPr/>
          </p:nvGrpSpPr>
          <p:grpSpPr>
            <a:xfrm rot="10800000">
              <a:off x="2108018" y="1342225"/>
              <a:ext cx="1779906" cy="778716"/>
              <a:chOff x="2362037" y="-4495219"/>
              <a:chExt cx="2204648" cy="10017263"/>
            </a:xfrm>
          </p:grpSpPr>
          <p:cxnSp>
            <p:nvCxnSpPr>
              <p:cNvPr id="60" name="Connettore diritto 59">
                <a:extLst>
                  <a:ext uri="{FF2B5EF4-FFF2-40B4-BE49-F238E27FC236}">
                    <a16:creationId xmlns:a16="http://schemas.microsoft.com/office/drawing/2014/main" id="{0CC335E1-BEC7-49BE-C597-3A9DDAA27DD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54888" y="-4495219"/>
                <a:ext cx="0" cy="100172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2 60">
                <a:extLst>
                  <a:ext uri="{FF2B5EF4-FFF2-40B4-BE49-F238E27FC236}">
                    <a16:creationId xmlns:a16="http://schemas.microsoft.com/office/drawing/2014/main" id="{470B3090-9CCD-3E83-7200-C13C8EF715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362037" y="5157688"/>
                <a:ext cx="2204648" cy="26212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0EC58000-19AC-A929-1AB5-684886005D40}"/>
              </a:ext>
            </a:extLst>
          </p:cNvPr>
          <p:cNvCxnSpPr>
            <a:cxnSpLocks/>
          </p:cNvCxnSpPr>
          <p:nvPr/>
        </p:nvCxnSpPr>
        <p:spPr>
          <a:xfrm>
            <a:off x="1141474" y="4169332"/>
            <a:ext cx="0" cy="37675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" name="Tabella 6">
                <a:extLst>
                  <a:ext uri="{FF2B5EF4-FFF2-40B4-BE49-F238E27FC236}">
                    <a16:creationId xmlns:a16="http://schemas.microsoft.com/office/drawing/2014/main" id="{369A42B1-F081-5990-F8F0-3FD0734B39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543039"/>
                  </p:ext>
                </p:extLst>
              </p:nvPr>
            </p:nvGraphicFramePr>
            <p:xfrm>
              <a:off x="4344871" y="2201318"/>
              <a:ext cx="4562906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098">
                      <a:extLst>
                        <a:ext uri="{9D8B030D-6E8A-4147-A177-3AD203B41FA5}">
                          <a16:colId xmlns:a16="http://schemas.microsoft.com/office/drawing/2014/main" val="1014035486"/>
                        </a:ext>
                      </a:extLst>
                    </a:gridCol>
                    <a:gridCol w="2104596">
                      <a:extLst>
                        <a:ext uri="{9D8B030D-6E8A-4147-A177-3AD203B41FA5}">
                          <a16:colId xmlns:a16="http://schemas.microsoft.com/office/drawing/2014/main" val="1184850561"/>
                        </a:ext>
                      </a:extLst>
                    </a:gridCol>
                    <a:gridCol w="782212">
                      <a:extLst>
                        <a:ext uri="{9D8B030D-6E8A-4147-A177-3AD203B41FA5}">
                          <a16:colId xmlns:a16="http://schemas.microsoft.com/office/drawing/2014/main" val="1492617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Parameter</a:t>
                          </a:r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Value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Unit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997708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1170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𝑡𝑎𝑝𝑒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𝑤𝑖𝑑𝑡h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784350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𝑡𝑎𝑝𝑒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𝑡h𝑖𝑐𝑘𝑛𝑒𝑠𝑠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~45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12929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" name="Tabella 6">
                <a:extLst>
                  <a:ext uri="{FF2B5EF4-FFF2-40B4-BE49-F238E27FC236}">
                    <a16:creationId xmlns:a16="http://schemas.microsoft.com/office/drawing/2014/main" id="{369A42B1-F081-5990-F8F0-3FD0734B39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543039"/>
                  </p:ext>
                </p:extLst>
              </p:nvPr>
            </p:nvGraphicFramePr>
            <p:xfrm>
              <a:off x="4344871" y="2201318"/>
              <a:ext cx="4562906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098">
                      <a:extLst>
                        <a:ext uri="{9D8B030D-6E8A-4147-A177-3AD203B41FA5}">
                          <a16:colId xmlns:a16="http://schemas.microsoft.com/office/drawing/2014/main" val="1014035486"/>
                        </a:ext>
                      </a:extLst>
                    </a:gridCol>
                    <a:gridCol w="2104596">
                      <a:extLst>
                        <a:ext uri="{9D8B030D-6E8A-4147-A177-3AD203B41FA5}">
                          <a16:colId xmlns:a16="http://schemas.microsoft.com/office/drawing/2014/main" val="1184850561"/>
                        </a:ext>
                      </a:extLst>
                    </a:gridCol>
                    <a:gridCol w="782212">
                      <a:extLst>
                        <a:ext uri="{9D8B030D-6E8A-4147-A177-3AD203B41FA5}">
                          <a16:colId xmlns:a16="http://schemas.microsoft.com/office/drawing/2014/main" val="1492617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Parameter</a:t>
                          </a:r>
                          <a:endParaRPr lang="it-IT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Value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Unit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997708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06557" r="-173091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80" t="-106557" r="-37572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1395" t="-106557" r="-775" b="-2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170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210000" r="-173091" b="-1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80" t="-210000" r="-37572" b="-1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1395" t="-210000" r="-775" b="-1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4350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10000" r="-173091" b="-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80" t="-310000" r="-37572" b="-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1395" t="-310000" r="-775" b="-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9298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846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DC3F62F-C3BA-3D2E-8D69-C2133F6231F4}"/>
              </a:ext>
            </a:extLst>
          </p:cNvPr>
          <p:cNvCxnSpPr/>
          <p:nvPr/>
        </p:nvCxnSpPr>
        <p:spPr>
          <a:xfrm>
            <a:off x="1209623" y="1617665"/>
            <a:ext cx="0" cy="202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E539135-E728-1D66-82C5-5EDCB20F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Geometry</a:t>
            </a:r>
            <a:r>
              <a:rPr lang="it-IT" dirty="0"/>
              <a:t> and mesh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AA2991-2338-3CEE-8FD0-122D7991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61D4EF7-8739-D111-A608-C4F48A5FB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73642"/>
              </p:ext>
            </p:extLst>
          </p:nvPr>
        </p:nvGraphicFramePr>
        <p:xfrm>
          <a:off x="0" y="2153290"/>
          <a:ext cx="3035991" cy="138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magine bitmap" r:id="rId4" imgW="6324480" imgH="3497760" progId="Paint.Picture">
                  <p:embed/>
                </p:oleObj>
              </mc:Choice>
              <mc:Fallback>
                <p:oleObj name="Immagine bitmap" r:id="rId4" imgW="6324480" imgH="3497760" progId="Paint.Picture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AD37413-09EA-3BD7-A282-810145CF0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153290"/>
                        <a:ext cx="3035991" cy="138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BF4FA8D-ED6F-9EBF-BD34-4844C6A9CFC4}"/>
              </a:ext>
            </a:extLst>
          </p:cNvPr>
          <p:cNvCxnSpPr/>
          <p:nvPr/>
        </p:nvCxnSpPr>
        <p:spPr>
          <a:xfrm>
            <a:off x="1209623" y="1617665"/>
            <a:ext cx="1066800" cy="441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BAB3B71-7552-5118-7313-68E08A4C13F7}"/>
              </a:ext>
            </a:extLst>
          </p:cNvPr>
          <p:cNvCxnSpPr/>
          <p:nvPr/>
        </p:nvCxnSpPr>
        <p:spPr>
          <a:xfrm>
            <a:off x="1209623" y="3629132"/>
            <a:ext cx="1066800" cy="441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63D05B6-E800-2F09-B5B0-15EFBAB39A9A}"/>
              </a:ext>
            </a:extLst>
          </p:cNvPr>
          <p:cNvCxnSpPr/>
          <p:nvPr/>
        </p:nvCxnSpPr>
        <p:spPr>
          <a:xfrm>
            <a:off x="2276423" y="2059625"/>
            <a:ext cx="0" cy="202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Segnaposto contenuto 7">
            <a:extLst>
              <a:ext uri="{FF2B5EF4-FFF2-40B4-BE49-F238E27FC236}">
                <a16:creationId xmlns:a16="http://schemas.microsoft.com/office/drawing/2014/main" id="{FBDC47CF-85FB-73A1-D87E-FE819DB67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20414" r="29306" b="22082"/>
          <a:stretch/>
        </p:blipFill>
        <p:spPr>
          <a:xfrm>
            <a:off x="3656799" y="1128986"/>
            <a:ext cx="1974381" cy="2048607"/>
          </a:xfr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C4C5B11-36E6-9A5A-E415-5FF3AD239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37" y="1128986"/>
            <a:ext cx="2534763" cy="1955726"/>
          </a:xfrm>
          <a:prstGeom prst="rect">
            <a:avLst/>
          </a:prstGeom>
          <a:ln w="28575">
            <a:solidFill>
              <a:schemeClr val="accent1"/>
            </a:solidFill>
            <a:prstDash val="solid"/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5122C0-E5C0-66BF-8005-0B39881A23D8}"/>
              </a:ext>
            </a:extLst>
          </p:cNvPr>
          <p:cNvSpPr txBox="1"/>
          <p:nvPr/>
        </p:nvSpPr>
        <p:spPr>
          <a:xfrm>
            <a:off x="144577" y="998514"/>
            <a:ext cx="328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2D cross </a:t>
            </a:r>
            <a:r>
              <a:rPr lang="it-IT" sz="1400" dirty="0" err="1"/>
              <a:t>section</a:t>
            </a:r>
            <a:endParaRPr lang="it-IT" sz="1400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4F89428-0F17-93E6-26FE-4D1B0E0C194E}"/>
              </a:ext>
            </a:extLst>
          </p:cNvPr>
          <p:cNvCxnSpPr/>
          <p:nvPr/>
        </p:nvCxnSpPr>
        <p:spPr>
          <a:xfrm flipV="1">
            <a:off x="2276423" y="1844040"/>
            <a:ext cx="1320217" cy="388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0F657616-8B0C-14A0-BDF3-D6C0A3856A4D}"/>
              </a:ext>
            </a:extLst>
          </p:cNvPr>
          <p:cNvSpPr txBox="1">
            <a:spLocks/>
          </p:cNvSpPr>
          <p:nvPr/>
        </p:nvSpPr>
        <p:spPr>
          <a:xfrm>
            <a:off x="3559133" y="3381949"/>
            <a:ext cx="3748315" cy="116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/>
              <a:t>Triangular</a:t>
            </a:r>
            <a:r>
              <a:rPr lang="it-IT" sz="2000" dirty="0"/>
              <a:t> mesh </a:t>
            </a:r>
          </a:p>
          <a:p>
            <a:r>
              <a:rPr lang="it-IT" sz="2000" dirty="0" err="1"/>
              <a:t>Elements</a:t>
            </a:r>
            <a:r>
              <a:rPr lang="it-IT" sz="2000" dirty="0"/>
              <a:t> per tape: 100 - 200</a:t>
            </a:r>
          </a:p>
          <a:p>
            <a:r>
              <a:rPr lang="it-IT" sz="2000" dirty="0"/>
              <a:t>N° </a:t>
            </a:r>
            <a:r>
              <a:rPr lang="it-IT" sz="2000" dirty="0" err="1"/>
              <a:t>cells</a:t>
            </a:r>
            <a:r>
              <a:rPr lang="it-IT" sz="2000" dirty="0"/>
              <a:t>: 13,000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32A342B-A4FF-A5DC-D7ED-D87282482049}"/>
              </a:ext>
            </a:extLst>
          </p:cNvPr>
          <p:cNvCxnSpPr>
            <a:cxnSpLocks/>
          </p:cNvCxnSpPr>
          <p:nvPr/>
        </p:nvCxnSpPr>
        <p:spPr>
          <a:xfrm>
            <a:off x="5659968" y="1811975"/>
            <a:ext cx="4920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062BA-C333-3CB9-BB0A-1632EBF9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 set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8A6020-FCD0-1DCD-7308-4B70C73D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54" y="1106246"/>
            <a:ext cx="4411384" cy="1396751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Temperature </a:t>
            </a:r>
            <a:r>
              <a:rPr lang="it-IT" dirty="0" err="1"/>
              <a:t>imposed</a:t>
            </a:r>
            <a:r>
              <a:rPr lang="it-IT" dirty="0"/>
              <a:t> @ 77 K</a:t>
            </a:r>
          </a:p>
          <a:p>
            <a:r>
              <a:rPr lang="it-IT" dirty="0" err="1"/>
              <a:t>Purely</a:t>
            </a:r>
            <a:r>
              <a:rPr lang="it-IT" dirty="0"/>
              <a:t> resistive flow</a:t>
            </a:r>
          </a:p>
          <a:p>
            <a:r>
              <a:rPr lang="it-IT" dirty="0"/>
              <a:t>No </a:t>
            </a:r>
            <a:r>
              <a:rPr lang="it-IT" dirty="0" err="1"/>
              <a:t>current</a:t>
            </a:r>
            <a:r>
              <a:rPr lang="it-IT" dirty="0"/>
              <a:t> sharing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layers</a:t>
            </a:r>
            <a:endParaRPr lang="it-IT" dirty="0"/>
          </a:p>
          <a:p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electric</a:t>
            </a:r>
            <a:r>
              <a:rPr lang="it-IT" dirty="0"/>
              <a:t> network: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EDB7A0-795B-5D57-108D-A56AA4BB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19</a:t>
            </a:fld>
            <a:endParaRPr lang="en-US" dirty="0"/>
          </a:p>
        </p:txBody>
      </p:sp>
      <p:pic>
        <p:nvPicPr>
          <p:cNvPr id="35" name="Segnaposto contenuto 7">
            <a:extLst>
              <a:ext uri="{FF2B5EF4-FFF2-40B4-BE49-F238E27FC236}">
                <a16:creationId xmlns:a16="http://schemas.microsoft.com/office/drawing/2014/main" id="{72F4215A-E049-F5C1-0F08-6BA675DB0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20414" r="29306" b="22082"/>
          <a:stretch/>
        </p:blipFill>
        <p:spPr>
          <a:xfrm>
            <a:off x="675650" y="1391611"/>
            <a:ext cx="2717682" cy="281985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54B11476-94C0-1E47-4195-536CC282A3A4}"/>
              </a:ext>
            </a:extLst>
          </p:cNvPr>
          <p:cNvSpPr/>
          <p:nvPr/>
        </p:nvSpPr>
        <p:spPr>
          <a:xfrm>
            <a:off x="2614543" y="1790320"/>
            <a:ext cx="85240" cy="852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5C933717-B1B9-FDD8-BB30-50CBDC61EF9C}"/>
              </a:ext>
            </a:extLst>
          </p:cNvPr>
          <p:cNvSpPr/>
          <p:nvPr/>
        </p:nvSpPr>
        <p:spPr>
          <a:xfrm>
            <a:off x="3030414" y="2496231"/>
            <a:ext cx="85240" cy="852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CB246610-64BC-AB73-36CD-B45D26D2411B}"/>
              </a:ext>
            </a:extLst>
          </p:cNvPr>
          <p:cNvSpPr/>
          <p:nvPr/>
        </p:nvSpPr>
        <p:spPr>
          <a:xfrm>
            <a:off x="1756970" y="1611675"/>
            <a:ext cx="85240" cy="852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4BEA911B-1BAF-F7F5-2B83-AE410A081AE6}"/>
              </a:ext>
            </a:extLst>
          </p:cNvPr>
          <p:cNvSpPr/>
          <p:nvPr/>
        </p:nvSpPr>
        <p:spPr>
          <a:xfrm>
            <a:off x="963973" y="2941559"/>
            <a:ext cx="85240" cy="852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40DC2DD4-AB9F-B0F4-4FEE-BE89580ABD33}"/>
              </a:ext>
            </a:extLst>
          </p:cNvPr>
          <p:cNvSpPr/>
          <p:nvPr/>
        </p:nvSpPr>
        <p:spPr>
          <a:xfrm>
            <a:off x="1395343" y="3643193"/>
            <a:ext cx="85240" cy="852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99196CFE-0B69-78CE-6305-5D4765D8ABBE}"/>
              </a:ext>
            </a:extLst>
          </p:cNvPr>
          <p:cNvSpPr/>
          <p:nvPr/>
        </p:nvSpPr>
        <p:spPr>
          <a:xfrm>
            <a:off x="2226246" y="3838213"/>
            <a:ext cx="85240" cy="852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3B01BC4-65A0-480C-0AF6-2F99AF0C237C}"/>
              </a:ext>
            </a:extLst>
          </p:cNvPr>
          <p:cNvSpPr/>
          <p:nvPr/>
        </p:nvSpPr>
        <p:spPr>
          <a:xfrm>
            <a:off x="1775333" y="1705079"/>
            <a:ext cx="85240" cy="852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5381D708-8256-4B7F-3C76-4354FDF73E70}"/>
              </a:ext>
            </a:extLst>
          </p:cNvPr>
          <p:cNvSpPr/>
          <p:nvPr/>
        </p:nvSpPr>
        <p:spPr>
          <a:xfrm>
            <a:off x="1114072" y="2128699"/>
            <a:ext cx="85240" cy="852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B5C86F52-600C-B242-FB24-BDCB6BFC9C15}"/>
              </a:ext>
            </a:extLst>
          </p:cNvPr>
          <p:cNvSpPr/>
          <p:nvPr/>
        </p:nvSpPr>
        <p:spPr>
          <a:xfrm>
            <a:off x="878733" y="2984179"/>
            <a:ext cx="85240" cy="852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439E50A0-7237-6A93-DF1B-3B48B41B02CA}"/>
              </a:ext>
            </a:extLst>
          </p:cNvPr>
          <p:cNvSpPr/>
          <p:nvPr/>
        </p:nvSpPr>
        <p:spPr>
          <a:xfrm>
            <a:off x="2226246" y="3728434"/>
            <a:ext cx="85240" cy="852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64B9E78F-31D0-7C50-8240-F64A47AB880E}"/>
              </a:ext>
            </a:extLst>
          </p:cNvPr>
          <p:cNvSpPr/>
          <p:nvPr/>
        </p:nvSpPr>
        <p:spPr>
          <a:xfrm>
            <a:off x="2902554" y="3338394"/>
            <a:ext cx="85240" cy="852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B8FC2D04-9D82-3216-386A-9B5E29C1EEC6}"/>
              </a:ext>
            </a:extLst>
          </p:cNvPr>
          <p:cNvSpPr/>
          <p:nvPr/>
        </p:nvSpPr>
        <p:spPr>
          <a:xfrm>
            <a:off x="3134877" y="2525409"/>
            <a:ext cx="85240" cy="852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141F37A-380C-C432-5115-E2EA3C981966}"/>
                  </a:ext>
                </a:extLst>
              </p:cNvPr>
              <p:cNvSpPr txBox="1"/>
              <p:nvPr/>
            </p:nvSpPr>
            <p:spPr>
              <a:xfrm>
                <a:off x="2210499" y="1496845"/>
                <a:ext cx="13586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pc="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400" b="0" i="1" spc="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spc="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it-IT" sz="1400" b="0" i="1" spc="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141F37A-380C-C432-5115-E2EA3C98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499" y="1496845"/>
                <a:ext cx="135862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024BFF76-1456-D31A-FA7C-CABF8935D98E}"/>
                  </a:ext>
                </a:extLst>
              </p:cNvPr>
              <p:cNvSpPr txBox="1"/>
              <p:nvPr/>
            </p:nvSpPr>
            <p:spPr>
              <a:xfrm>
                <a:off x="1322424" y="1826959"/>
                <a:ext cx="1358622" cy="537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pc="5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400" b="0" i="1" spc="5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spc="5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it-IT" sz="1400" b="0" i="1" spc="5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pc="5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pc="5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pc="5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1400" b="0" i="1" spc="5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𝑖𝑛𝑝𝑢𝑡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pc="5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pc="5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sz="1400" b="0" i="1" spc="5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024BFF76-1456-D31A-FA7C-CABF8935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24" y="1826959"/>
                <a:ext cx="1358622" cy="537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Immagine 100">
            <a:extLst>
              <a:ext uri="{FF2B5EF4-FFF2-40B4-BE49-F238E27FC236}">
                <a16:creationId xmlns:a16="http://schemas.microsoft.com/office/drawing/2014/main" id="{264DF92D-F6F5-66C0-61AF-58CC2404B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3" y="2525409"/>
            <a:ext cx="1501143" cy="2076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asellaDiTesto 101">
                <a:extLst>
                  <a:ext uri="{FF2B5EF4-FFF2-40B4-BE49-F238E27FC236}">
                    <a16:creationId xmlns:a16="http://schemas.microsoft.com/office/drawing/2014/main" id="{F53B6366-9D19-EC2A-E29E-EA48F428FD58}"/>
                  </a:ext>
                </a:extLst>
              </p:cNvPr>
              <p:cNvSpPr txBox="1"/>
              <p:nvPr/>
            </p:nvSpPr>
            <p:spPr>
              <a:xfrm>
                <a:off x="6917754" y="3202802"/>
                <a:ext cx="1358622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2" name="CasellaDiTesto 101">
                <a:extLst>
                  <a:ext uri="{FF2B5EF4-FFF2-40B4-BE49-F238E27FC236}">
                    <a16:creationId xmlns:a16="http://schemas.microsoft.com/office/drawing/2014/main" id="{F53B6366-9D19-EC2A-E29E-EA48F428F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754" y="3202802"/>
                <a:ext cx="1358622" cy="610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0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512"/>
            <a:ext cx="8229600" cy="35755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Framework</a:t>
            </a:r>
          </a:p>
          <a:p>
            <a:r>
              <a:rPr lang="en-US" dirty="0"/>
              <a:t>Activity objective</a:t>
            </a:r>
          </a:p>
          <a:p>
            <a:r>
              <a:rPr lang="en-US" dirty="0"/>
              <a:t>Tape modeling</a:t>
            </a:r>
          </a:p>
          <a:p>
            <a:pPr lvl="1"/>
            <a:r>
              <a:rPr lang="en-US" dirty="0"/>
              <a:t>REBCO design</a:t>
            </a:r>
          </a:p>
          <a:p>
            <a:pPr lvl="1"/>
            <a:r>
              <a:rPr lang="en-US" dirty="0"/>
              <a:t>Critical current density evaluation</a:t>
            </a:r>
          </a:p>
          <a:p>
            <a:pPr lvl="1"/>
            <a:r>
              <a:rPr lang="en-US" dirty="0"/>
              <a:t>Mathematical model </a:t>
            </a:r>
          </a:p>
          <a:p>
            <a:pPr lvl="1"/>
            <a:r>
              <a:rPr lang="en-US" dirty="0"/>
              <a:t>Model setup, geometry and mesh</a:t>
            </a:r>
          </a:p>
          <a:p>
            <a:pPr lvl="1"/>
            <a:r>
              <a:rPr lang="en-US" dirty="0"/>
              <a:t>Results</a:t>
            </a:r>
          </a:p>
          <a:p>
            <a:r>
              <a:rPr lang="en-US" dirty="0"/>
              <a:t>CORC modeling</a:t>
            </a:r>
          </a:p>
          <a:p>
            <a:pPr lvl="1"/>
            <a:r>
              <a:rPr lang="en-US" dirty="0"/>
              <a:t>VPI test in LBL</a:t>
            </a:r>
          </a:p>
          <a:p>
            <a:pPr lvl="1"/>
            <a:r>
              <a:rPr lang="en-US" dirty="0"/>
              <a:t>Cable design</a:t>
            </a:r>
          </a:p>
          <a:p>
            <a:pPr lvl="1"/>
            <a:r>
              <a:rPr lang="en-US" dirty="0"/>
              <a:t>2D model </a:t>
            </a:r>
          </a:p>
          <a:p>
            <a:pPr lvl="1"/>
            <a:r>
              <a:rPr lang="en-US" dirty="0"/>
              <a:t>Full 3D model ongoing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0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D85ED-06D5-395E-08CD-BCB91947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(1): self-field </a:t>
            </a:r>
            <a:r>
              <a:rPr lang="it-IT" dirty="0" err="1"/>
              <a:t>at</a:t>
            </a:r>
            <a:r>
              <a:rPr lang="it-IT" dirty="0"/>
              <a:t> @ 77 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FD5A18-DC50-F478-3D77-D46D5D03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Immagine 7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4BD12CE0-CB2F-FD9C-49C3-EC2B6A1ED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8" y="1211140"/>
            <a:ext cx="4964181" cy="2942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90CDA4B-B615-AC65-A99F-8E1B337CE9BF}"/>
                  </a:ext>
                </a:extLst>
              </p:cNvPr>
              <p:cNvSpPr txBox="1"/>
              <p:nvPr/>
            </p:nvSpPr>
            <p:spPr>
              <a:xfrm>
                <a:off x="311939" y="4354314"/>
                <a:ext cx="1942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</m:oMath>
                  </m:oMathPara>
                </a14:m>
                <a:endParaRPr lang="it-IT" sz="11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90CDA4B-B615-AC65-A99F-8E1B337CE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39" y="4354314"/>
                <a:ext cx="1942815" cy="26161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71A3354F-668D-37A0-E75C-34CC8758A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335" y="1311524"/>
            <a:ext cx="3923207" cy="2942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F5D518E-8EE0-CFF9-B659-47FEFFEA1829}"/>
                  </a:ext>
                </a:extLst>
              </p:cNvPr>
              <p:cNvSpPr txBox="1"/>
              <p:nvPr/>
            </p:nvSpPr>
            <p:spPr>
              <a:xfrm>
                <a:off x="5775462" y="2004034"/>
                <a:ext cx="1942815" cy="615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𝑐𝑟𝑖</m:t>
                          </m:r>
                          <m:sSub>
                            <m:sSubPr>
                              <m:ctrlPr>
                                <a:rPr lang="it-IT" sz="11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1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11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𝐶𝑂𝑅𝐶</m:t>
                              </m:r>
                            </m:sub>
                          </m:sSub>
                        </m:sub>
                      </m:sSub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=378 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sz="1100" b="0" dirty="0">
                  <a:solidFill>
                    <a:schemeClr val="tx1"/>
                  </a:solidFill>
                  <a:effectLst/>
                </a:endParaRPr>
              </a:p>
              <a:p>
                <a:endParaRPr lang="it-IT" sz="1100" b="0" dirty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11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it-IT" sz="11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F5D518E-8EE0-CFF9-B659-47FEFFEA1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62" y="2004034"/>
                <a:ext cx="1942815" cy="615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E08B0F1-3EE8-0C14-C145-BEFC7DB52C0E}"/>
              </a:ext>
            </a:extLst>
          </p:cNvPr>
          <p:cNvCxnSpPr/>
          <p:nvPr/>
        </p:nvCxnSpPr>
        <p:spPr>
          <a:xfrm>
            <a:off x="6879669" y="2634814"/>
            <a:ext cx="689317" cy="875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Elemento grafico 13" descr="Punto esclamativo con riempimento a tinta unita">
            <a:extLst>
              <a:ext uri="{FF2B5EF4-FFF2-40B4-BE49-F238E27FC236}">
                <a16:creationId xmlns:a16="http://schemas.microsoft.com/office/drawing/2014/main" id="{77636945-033A-B94B-45F8-AA7E57368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32742" y="953271"/>
            <a:ext cx="433657" cy="43365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348C55F-696E-689B-D702-8E7910671620}"/>
              </a:ext>
            </a:extLst>
          </p:cNvPr>
          <p:cNvSpPr txBox="1"/>
          <p:nvPr/>
        </p:nvSpPr>
        <p:spPr>
          <a:xfrm>
            <a:off x="6718031" y="1003747"/>
            <a:ext cx="127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3262"/>
                </a:solidFill>
              </a:rPr>
              <a:t>Rigth</a:t>
            </a:r>
            <a:r>
              <a:rPr lang="it-IT" sz="1400" dirty="0">
                <a:solidFill>
                  <a:srgbClr val="003262"/>
                </a:solidFill>
              </a:rPr>
              <a:t> </a:t>
            </a:r>
            <a:r>
              <a:rPr lang="it-IT" sz="1400" dirty="0" err="1">
                <a:solidFill>
                  <a:srgbClr val="003262"/>
                </a:solidFill>
              </a:rPr>
              <a:t>direction</a:t>
            </a:r>
            <a:endParaRPr lang="it-IT" sz="1400" dirty="0">
              <a:solidFill>
                <a:srgbClr val="003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4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56724-27B3-A857-13D7-EDB8FEA4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Improvements</a:t>
            </a:r>
            <a:r>
              <a:rPr lang="it-IT" dirty="0"/>
              <a:t>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FB2F3-0358-20D4-4669-D2DD5FCA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32" y="1001581"/>
            <a:ext cx="2092271" cy="349680"/>
          </a:xfrm>
        </p:spPr>
        <p:txBody>
          <a:bodyPr>
            <a:normAutofit lnSpcReduction="10000"/>
          </a:bodyPr>
          <a:lstStyle/>
          <a:p>
            <a:r>
              <a:rPr lang="it-IT" sz="1800" dirty="0"/>
              <a:t>Thermal model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7513A-6F56-E641-213E-3734A97E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CB6D024-24C2-0DEF-C35C-F7DE59920C28}"/>
                  </a:ext>
                </a:extLst>
              </p:cNvPr>
              <p:cNvSpPr txBox="1"/>
              <p:nvPr/>
            </p:nvSpPr>
            <p:spPr>
              <a:xfrm>
                <a:off x="889118" y="1296613"/>
                <a:ext cx="6999519" cy="64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𝜌</m:t>
                      </m:r>
                      <m:r>
                        <a:rPr lang="it-IT" sz="160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∙</m:t>
                      </m:r>
                      <m:sSub>
                        <m:sSubPr>
                          <m:ctrlPr>
                            <a:rPr lang="it-IT" sz="16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6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  <m:sub>
                          <m:r>
                            <a:rPr lang="it-IT" sz="16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𝑝</m:t>
                          </m:r>
                        </m:sub>
                      </m:sSub>
                      <m:r>
                        <a:rPr lang="it-IT" sz="1600" i="1" spc="5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∙</m:t>
                      </m:r>
                      <m:f>
                        <m:fPr>
                          <m:ctrlPr>
                            <a:rPr lang="it-IT" sz="160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it-IT" sz="16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𝜕</m:t>
                          </m:r>
                          <m:r>
                            <a:rPr lang="it-IT" sz="16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𝜃</m:t>
                          </m:r>
                        </m:num>
                        <m:den>
                          <m:r>
                            <a:rPr lang="it-IT" sz="16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𝜕</m:t>
                          </m:r>
                          <m:r>
                            <a:rPr lang="it-IT" sz="16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𝑡</m:t>
                          </m:r>
                        </m:den>
                      </m:f>
                      <m:r>
                        <a:rPr lang="it-IT" sz="1600" i="1" spc="5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it-IT" sz="160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∇∙</m:t>
                      </m:r>
                      <m:d>
                        <m:dPr>
                          <m:ctrlPr>
                            <a:rPr lang="it-IT" sz="160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it-IT" sz="160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16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𝑎𝑥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6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it-IT" sz="16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∙∇</m:t>
                          </m:r>
                          <m:r>
                            <a:rPr lang="it-IT" sz="16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𝜃</m:t>
                          </m:r>
                        </m:e>
                      </m:d>
                      <m:r>
                        <a:rPr lang="it-IT" sz="1600" i="1" spc="5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sSub>
                        <m:sSubPr>
                          <m:ctrlPr>
                            <a:rPr lang="it-IT" sz="16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60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sz="16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𝑗𝑜𝑢𝑙𝑒</m:t>
                          </m:r>
                        </m:sub>
                      </m:sSub>
                      <m:r>
                        <a:rPr lang="it-IT" sz="16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sSub>
                        <m:sSubPr>
                          <m:ctrlPr>
                            <a:rPr lang="it-IT" sz="1600" i="1" spc="5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6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6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sz="1600" i="1" spc="5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it-IT" sz="16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6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6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1600" b="0" i="1" spc="5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+</m:t>
                      </m:r>
                      <m:sSub>
                        <m:sSubPr>
                          <m:ctrlPr>
                            <a:rPr lang="it-IT" sz="1600" i="1" spc="5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600" i="1" spc="5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600" i="1" spc="5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sz="1600" i="1" spc="5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𝑙𝑎𝑦𝑒𝑟𝑠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1600" b="0" i="1" spc="50" smtClean="0">
                              <a:solidFill>
                                <a:srgbClr val="1F49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0" i="1" spc="50" smtClean="0">
                                  <a:solidFill>
                                    <a:srgbClr val="1F49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it-IT" sz="1600" b="0" i="0" spc="50" smtClean="0">
                                  <a:solidFill>
                                    <a:srgbClr val="1F49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W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b="0" i="1" spc="50" smtClean="0">
                                      <a:solidFill>
                                        <a:srgbClr val="1F49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 b="0" i="0" spc="50" smtClean="0">
                                      <a:solidFill>
                                        <a:srgbClr val="1F49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it-IT" sz="1600" b="0" i="0" spc="50" smtClean="0">
                                      <a:solidFill>
                                        <a:srgbClr val="1F49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1600" dirty="0">
                  <a:solidFill>
                    <a:srgbClr val="003262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CB6D024-24C2-0DEF-C35C-F7DE59920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18" y="1296613"/>
                <a:ext cx="6999519" cy="640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F5E71E9-2FEC-FF0F-FC8A-F3CB32BFE5D8}"/>
              </a:ext>
            </a:extLst>
          </p:cNvPr>
          <p:cNvCxnSpPr>
            <a:cxnSpLocks/>
          </p:cNvCxnSpPr>
          <p:nvPr/>
        </p:nvCxnSpPr>
        <p:spPr>
          <a:xfrm>
            <a:off x="6462793" y="1829382"/>
            <a:ext cx="449223" cy="5026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B5F25B7-CD35-56EE-C77D-73B98E380007}"/>
                  </a:ext>
                </a:extLst>
              </p:cNvPr>
              <p:cNvSpPr txBox="1"/>
              <p:nvPr/>
            </p:nvSpPr>
            <p:spPr>
              <a:xfrm>
                <a:off x="5672004" y="2332016"/>
                <a:ext cx="3471996" cy="720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pc="5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400" i="1" spc="5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400" i="1" spc="5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sz="1400" b="0" i="1" spc="5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𝑙𝑎𝑦𝑒𝑟𝑠</m:t>
                          </m:r>
                        </m:sub>
                      </m:sSub>
                      <m:r>
                        <a:rPr lang="it-IT" sz="1400" b="0" i="1" spc="5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pc="5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𝛿</m:t>
                              </m:r>
                            </m:den>
                          </m:f>
                          <m:d>
                            <m:dPr>
                              <m:ctrlP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𝑙𝑎𝑦</m:t>
                                  </m:r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𝑙𝑎𝑦</m:t>
                                  </m:r>
                                  <m:r>
                                    <a:rPr lang="it-IT" sz="1400" b="0" i="1" spc="5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400" i="1" spc="5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𝑐𝑜𝑛𝑡𝑎𝑐𝑡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400" b="0" i="1" spc="5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𝑡𝑎𝑝𝑒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B5F25B7-CD35-56EE-C77D-73B98E380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04" y="2332016"/>
                <a:ext cx="3471996" cy="720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E0E1DBF-D72A-8D08-022F-CEB39ABFD6B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5256091" y="1801872"/>
            <a:ext cx="296565" cy="140353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AA950B7-947C-F661-1CE0-68B7B086D88A}"/>
                  </a:ext>
                </a:extLst>
              </p:cNvPr>
              <p:cNvSpPr txBox="1"/>
              <p:nvPr/>
            </p:nvSpPr>
            <p:spPr>
              <a:xfrm>
                <a:off x="3775587" y="3205409"/>
                <a:ext cx="2961008" cy="676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6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6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sz="16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1600" b="0" i="1" spc="5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it-IT" sz="160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𝑤𝑒𝑡</m:t>
                              </m:r>
                            </m:sub>
                          </m:sSub>
                          <m:r>
                            <a:rPr lang="it-IT" sz="16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0" i="1" spc="5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pc="5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600" b="0" i="1" spc="5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it-IT" sz="1600" b="0" i="1" spc="50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pc="50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600" b="0" i="1" spc="50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b="0" i="1" spc="5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pc="5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600" b="0" i="1" spc="5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𝑠𝑐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6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𝑡𝑎𝑝𝑒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spc="50" dirty="0">
                  <a:solidFill>
                    <a:srgbClr val="00B0F0"/>
                  </a:solidFill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AA950B7-947C-F661-1CE0-68B7B086D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587" y="3205409"/>
                <a:ext cx="2961008" cy="676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6B2AA20B-AAFA-773C-1D9C-A91683B7B88A}"/>
                  </a:ext>
                </a:extLst>
              </p:cNvPr>
              <p:cNvSpPr txBox="1"/>
              <p:nvPr/>
            </p:nvSpPr>
            <p:spPr>
              <a:xfrm>
                <a:off x="3916581" y="4153235"/>
                <a:ext cx="2440435" cy="40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accPr>
                        <m:e>
                          <m: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</m:acc>
                      <m:r>
                        <a:rPr lang="it-IT" sz="1800" b="0" i="1" spc="5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it-IT" sz="1800" b="0" i="1" spc="5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𝑁</m:t>
                      </m:r>
                      <m:sSub>
                        <m:sSubPr>
                          <m:ctrlP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𝑢</m:t>
                          </m:r>
                        </m:e>
                        <m:sub>
                          <m:d>
                            <m:dPr>
                              <m:ctrlPr>
                                <a:rPr lang="it-IT" sz="18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𝑅𝑎</m:t>
                              </m:r>
                            </m:e>
                          </m:d>
                        </m:sub>
                      </m:sSub>
                      <m:r>
                        <a:rPr lang="it-IT" sz="1800" b="0" i="1" spc="5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𝐷</m:t>
                          </m:r>
                        </m:e>
                        <m:sub>
                          <m: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𝐶𝑂𝑅𝐶</m:t>
                          </m:r>
                        </m:sub>
                      </m:sSub>
                      <m:r>
                        <a:rPr lang="it-IT" sz="1800" b="0" i="1" spc="5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𝜆</m:t>
                          </m:r>
                        </m:e>
                        <m:sub>
                          <m:r>
                            <a:rPr lang="it-IT" sz="1800" b="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it-IT" sz="18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b="0" i="1" spc="5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1800" b="0" i="1" spc="5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6B2AA20B-AAFA-773C-1D9C-A91683B7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81" y="4153235"/>
                <a:ext cx="2440435" cy="405560"/>
              </a:xfrm>
              <a:prstGeom prst="rect">
                <a:avLst/>
              </a:prstGeom>
              <a:blipFill>
                <a:blip r:embed="rId5"/>
                <a:stretch>
                  <a:fillRect r="-1746" b="-74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2C080C3-B86F-A0C6-2E64-F61E0054533D}"/>
              </a:ext>
            </a:extLst>
          </p:cNvPr>
          <p:cNvSpPr txBox="1"/>
          <p:nvPr/>
        </p:nvSpPr>
        <p:spPr>
          <a:xfrm>
            <a:off x="3916581" y="3845458"/>
            <a:ext cx="236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F497D"/>
                </a:solidFill>
                <a:effectLst/>
              </a:rPr>
              <a:t>Free convection</a:t>
            </a:r>
            <a:endParaRPr lang="en-US" sz="2400" dirty="0">
              <a:solidFill>
                <a:srgbClr val="1F497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35279BA5-BB50-94DB-37A8-F88D3883FB58}"/>
                  </a:ext>
                </a:extLst>
              </p:cNvPr>
              <p:cNvSpPr txBox="1"/>
              <p:nvPr/>
            </p:nvSpPr>
            <p:spPr>
              <a:xfrm>
                <a:off x="7020504" y="3159168"/>
                <a:ext cx="2023788" cy="148527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numCol="2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it-IT" sz="80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heat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transfer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coefficient</m:t>
                      </m:r>
                    </m:oMath>
                  </m:oMathPara>
                </a14:m>
                <a:endParaRPr lang="it-IT" sz="8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𝐶𝑂𝑅𝐶</m:t>
                          </m:r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characteristic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8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800" b="0" i="0" smtClean="0">
                            <a:latin typeface="Cambria Math" panose="02040503050406030204" pitchFamily="18" charset="0"/>
                          </a:rPr>
                          <m:t>ax</m:t>
                        </m:r>
                      </m:sub>
                    </m:sSub>
                    <m:r>
                      <a:rPr lang="it-IT" sz="800" i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sz="800" b="0" i="0" smtClean="0">
                        <a:latin typeface="Cambria Math" panose="02040503050406030204" pitchFamily="18" charset="0"/>
                      </a:rPr>
                      <m:t>axial</m:t>
                    </m:r>
                    <m:r>
                      <a:rPr lang="it-IT" sz="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800" i="0">
                        <a:latin typeface="Cambria Math" panose="02040503050406030204" pitchFamily="18" charset="0"/>
                      </a:rPr>
                      <m:t>thermal</m:t>
                    </m:r>
                    <m:r>
                      <a:rPr lang="it-IT" sz="8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800" i="0">
                        <a:latin typeface="Cambria Math" panose="02040503050406030204" pitchFamily="18" charset="0"/>
                      </a:rPr>
                      <m:t>conductivit</m:t>
                    </m:r>
                  </m:oMath>
                </a14:m>
                <a:r>
                  <a:rPr lang="it-IT" sz="800" dirty="0">
                    <a:latin typeface="Cambria Math" panose="02040503050406030204" pitchFamily="18" charset="0"/>
                  </a:rPr>
                  <a:t>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wet</m:t>
                          </m:r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contact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L</m:t>
                      </m:r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tape</m:t>
                      </m:r>
                    </m:oMath>
                  </m:oMathPara>
                </a14:m>
                <a:endParaRPr lang="it-IT" sz="8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sSub>
                            <m:sSubPr>
                              <m:ctrlPr>
                                <a:rPr lang="it-IT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it-IT" sz="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L</m:t>
                      </m:r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temperature</m:t>
                      </m:r>
                    </m:oMath>
                  </m:oMathPara>
                </a14:m>
                <a:endParaRPr lang="it-IT" sz="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SC</m:t>
                          </m:r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tape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temperature</m:t>
                      </m:r>
                    </m:oMath>
                  </m:oMathPara>
                </a14:m>
                <a:endParaRPr lang="it-IT" sz="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i="1" spc="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800" i="1" spc="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𝜆</m:t>
                          </m:r>
                        </m:e>
                        <m:sub>
                          <m:r>
                            <a:rPr lang="it-IT" sz="800" i="1" spc="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Ʇ</m:t>
                          </m:r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transversal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conductivity</m:t>
                      </m:r>
                    </m:oMath>
                  </m:oMathPara>
                </a14:m>
                <a:endParaRPr lang="it-IT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distance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between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layers</m:t>
                      </m:r>
                    </m:oMath>
                  </m:oMathPara>
                </a14:m>
                <a:endParaRPr lang="it-IT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lay</m:t>
                          </m:r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Layers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temperature</m:t>
                      </m:r>
                    </m:oMath>
                  </m:oMathPara>
                </a14:m>
                <a:endParaRPr lang="it-IT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𝑐𝑜𝑛𝑡𝑎𝑐𝑡</m:t>
                          </m:r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contact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between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layers</m:t>
                      </m:r>
                    </m:oMath>
                  </m:oMathPara>
                </a14:m>
                <a:endParaRPr lang="it-IT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800" b="0" i="1" smtClean="0">
                              <a:latin typeface="Cambria Math" panose="02040503050406030204" pitchFamily="18" charset="0"/>
                            </a:rPr>
                            <m:t>𝑡𝑎𝑝𝑒</m:t>
                          </m:r>
                        </m:sub>
                      </m:sSub>
                      <m:r>
                        <a:rPr lang="it-IT" sz="8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tape</m:t>
                      </m:r>
                      <m:r>
                        <a:rPr lang="it-IT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800" b="0" i="0" smtClean="0">
                          <a:latin typeface="Cambria Math" panose="02040503050406030204" pitchFamily="18" charset="0"/>
                        </a:rPr>
                        <m:t>volume</m:t>
                      </m:r>
                    </m:oMath>
                  </m:oMathPara>
                </a14:m>
                <a:endParaRPr lang="it-IT" sz="800" b="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35279BA5-BB50-94DB-37A8-F88D3883F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4" y="3159168"/>
                <a:ext cx="2023788" cy="1485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Segnaposto contenuto 7">
            <a:extLst>
              <a:ext uri="{FF2B5EF4-FFF2-40B4-BE49-F238E27FC236}">
                <a16:creationId xmlns:a16="http://schemas.microsoft.com/office/drawing/2014/main" id="{7C138BE9-27A2-196C-1CDB-CCAA90B500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20414" r="29306" b="22082"/>
          <a:stretch/>
        </p:blipFill>
        <p:spPr>
          <a:xfrm>
            <a:off x="692703" y="1936916"/>
            <a:ext cx="2571791" cy="266847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64" name="Freccia circolare a destra 63">
            <a:extLst>
              <a:ext uri="{FF2B5EF4-FFF2-40B4-BE49-F238E27FC236}">
                <a16:creationId xmlns:a16="http://schemas.microsoft.com/office/drawing/2014/main" id="{E3F20DEC-B0A0-F385-2077-44CD762C0477}"/>
              </a:ext>
            </a:extLst>
          </p:cNvPr>
          <p:cNvSpPr/>
          <p:nvPr/>
        </p:nvSpPr>
        <p:spPr>
          <a:xfrm rot="19598224">
            <a:off x="2881689" y="2104944"/>
            <a:ext cx="427123" cy="946465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6A321584-756B-9A68-38CB-B00F584FA9B3}"/>
                  </a:ext>
                </a:extLst>
              </p:cNvPr>
              <p:cNvSpPr txBox="1"/>
              <p:nvPr/>
            </p:nvSpPr>
            <p:spPr>
              <a:xfrm>
                <a:off x="3152308" y="2265695"/>
                <a:ext cx="877235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pc="5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8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8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sz="1800" i="1" spc="5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it-IT" sz="18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sz="18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i="1" spc="5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6A321584-756B-9A68-38CB-B00F584F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08" y="2265695"/>
                <a:ext cx="877235" cy="393121"/>
              </a:xfrm>
              <a:prstGeom prst="rect">
                <a:avLst/>
              </a:prstGeom>
              <a:blipFill>
                <a:blip r:embed="rId8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Esplosione: 8 punte 69">
                <a:extLst>
                  <a:ext uri="{FF2B5EF4-FFF2-40B4-BE49-F238E27FC236}">
                    <a16:creationId xmlns:a16="http://schemas.microsoft.com/office/drawing/2014/main" id="{E4EC26D7-4EBD-3F1A-7CDB-36926078FE42}"/>
                  </a:ext>
                </a:extLst>
              </p:cNvPr>
              <p:cNvSpPr/>
              <p:nvPr/>
            </p:nvSpPr>
            <p:spPr>
              <a:xfrm rot="19620243">
                <a:off x="1732498" y="1996635"/>
                <a:ext cx="785351" cy="742290"/>
              </a:xfrm>
              <a:prstGeom prst="irregularSeal1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pc="5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400" i="1" spc="5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accPr>
                            <m:e>
                              <m:r>
                                <a:rPr lang="it-IT" sz="1400" i="1" spc="5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sz="1400" b="0" i="1" spc="5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𝑙𝑎𝑦𝑒𝑟𝑠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70" name="Esplosione: 8 punte 69">
                <a:extLst>
                  <a:ext uri="{FF2B5EF4-FFF2-40B4-BE49-F238E27FC236}">
                    <a16:creationId xmlns:a16="http://schemas.microsoft.com/office/drawing/2014/main" id="{E4EC26D7-4EBD-3F1A-7CDB-36926078F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0243">
                <a:off x="1732498" y="1996635"/>
                <a:ext cx="785351" cy="742290"/>
              </a:xfrm>
              <a:prstGeom prst="irregularSeal1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33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56724-27B3-A857-13D7-EDB8FEA4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Improvements</a:t>
            </a:r>
            <a:r>
              <a:rPr lang="it-IT" dirty="0"/>
              <a:t> (2)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7513A-6F56-E641-213E-3734A97E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0837348-118A-33C5-1502-C91354C7EA6C}"/>
              </a:ext>
            </a:extLst>
          </p:cNvPr>
          <p:cNvSpPr txBox="1">
            <a:spLocks/>
          </p:cNvSpPr>
          <p:nvPr/>
        </p:nvSpPr>
        <p:spPr>
          <a:xfrm>
            <a:off x="405991" y="1041622"/>
            <a:ext cx="4125132" cy="46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/>
              <a:t>Electromagnetic</a:t>
            </a:r>
            <a:r>
              <a:rPr lang="it-IT" sz="1800" dirty="0"/>
              <a:t>  model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68C5824-B6E9-5834-6C4C-6D271347392F}"/>
              </a:ext>
            </a:extLst>
          </p:cNvPr>
          <p:cNvSpPr txBox="1"/>
          <p:nvPr/>
        </p:nvSpPr>
        <p:spPr>
          <a:xfrm>
            <a:off x="397341" y="1411812"/>
            <a:ext cx="421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3262"/>
                </a:solidFill>
              </a:rPr>
              <a:t>Weak</a:t>
            </a:r>
            <a:r>
              <a:rPr lang="it-IT" sz="1400" dirty="0">
                <a:solidFill>
                  <a:srgbClr val="003262"/>
                </a:solidFill>
              </a:rPr>
              <a:t> </a:t>
            </a:r>
            <a:r>
              <a:rPr lang="it-IT" sz="1400" dirty="0" err="1">
                <a:solidFill>
                  <a:srgbClr val="003262"/>
                </a:solidFill>
              </a:rPr>
              <a:t>form</a:t>
            </a:r>
            <a:r>
              <a:rPr lang="it-IT" sz="1400" dirty="0">
                <a:solidFill>
                  <a:srgbClr val="003262"/>
                </a:solidFill>
              </a:rPr>
              <a:t> T-A </a:t>
            </a:r>
            <a:r>
              <a:rPr lang="it-IT" sz="1400" dirty="0" err="1">
                <a:solidFill>
                  <a:srgbClr val="003262"/>
                </a:solidFill>
              </a:rPr>
              <a:t>formulation</a:t>
            </a:r>
            <a:r>
              <a:rPr lang="it-IT" sz="1400" dirty="0">
                <a:solidFill>
                  <a:srgbClr val="003262"/>
                </a:solidFill>
              </a:rPr>
              <a:t>:</a:t>
            </a:r>
            <a:endParaRPr lang="it-IT" dirty="0">
              <a:solidFill>
                <a:srgbClr val="00326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968FCB8-B23B-4D22-091A-F627190CF477}"/>
                  </a:ext>
                </a:extLst>
              </p:cNvPr>
              <p:cNvSpPr txBox="1"/>
              <p:nvPr/>
            </p:nvSpPr>
            <p:spPr>
              <a:xfrm>
                <a:off x="3835023" y="1768297"/>
                <a:ext cx="5362777" cy="760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it-IT" sz="140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∇×</m:t>
                              </m:r>
                              <m: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𝛿</m:t>
                              </m:r>
                              <m: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∙</m:t>
                          </m:r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∇×</m:t>
                              </m:r>
                              <m: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𝛿</m:t>
                              </m:r>
                              <m:r>
                                <a:rPr lang="it-IT" sz="1400" i="1" spc="5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𝑑𝑉</m:t>
                          </m:r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𝜕</m:t>
                              </m:r>
                              <m:r>
                                <a:rPr lang="it-IT" sz="14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it-IT" sz="14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𝜕</m:t>
                              </m:r>
                              <m:r>
                                <a:rPr lang="it-IT" sz="1400" b="0" i="1" spc="50" smtClean="0">
                                  <a:solidFill>
                                    <a:srgbClr val="00326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𝛿</m:t>
                          </m:r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𝑇𝑑𝑉</m:t>
                          </m:r>
                        </m:e>
                      </m:nary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it-IT" sz="1400" i="1" spc="5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1400" i="1" spc="5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it-IT" sz="1400" b="0" i="1" spc="5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(</m:t>
                          </m:r>
                          <m:r>
                            <a:rPr lang="it-IT" sz="1400" b="0" i="1" spc="5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𝐸</m:t>
                          </m:r>
                          <m:r>
                            <a:rPr lang="it-IT" sz="1400" b="0" i="1" spc="5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×</m:t>
                          </m:r>
                          <m:r>
                            <a:rPr lang="it-IT" sz="1400" i="1" spc="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𝛿</m:t>
                          </m:r>
                          <m:r>
                            <a:rPr lang="it-IT" sz="1400" i="1" spc="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𝑇</m:t>
                          </m:r>
                          <m:r>
                            <a:rPr lang="it-IT" sz="1400" b="0" i="1" spc="5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  <m:r>
                            <a:rPr lang="it-IT" sz="1400" i="1" spc="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𝑑</m:t>
                          </m:r>
                          <m:r>
                            <a:rPr lang="it-IT" sz="1400" b="0" i="1" spc="5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𝐴</m:t>
                          </m:r>
                        </m:e>
                      </m:nary>
                    </m:oMath>
                  </m:oMathPara>
                </a14:m>
                <a:endParaRPr lang="it-IT" sz="1400" dirty="0">
                  <a:solidFill>
                    <a:srgbClr val="003262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968FCB8-B23B-4D22-091A-F627190C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23" y="1768297"/>
                <a:ext cx="5362777" cy="760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3ADFD0-EDE6-8149-9228-E0A17CCCC5EE}"/>
              </a:ext>
            </a:extLst>
          </p:cNvPr>
          <p:cNvSpPr txBox="1"/>
          <p:nvPr/>
        </p:nvSpPr>
        <p:spPr>
          <a:xfrm>
            <a:off x="4814323" y="1010540"/>
            <a:ext cx="45150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[Calculations of the AC losses in superconducting cables and coils: Neumann boundary conditions of T-A formulation. S. Wang, 2022]</a:t>
            </a:r>
            <a:endParaRPr lang="en-US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B73998B-FD63-BC53-CE1A-C834DEE8FBB7}"/>
              </a:ext>
            </a:extLst>
          </p:cNvPr>
          <p:cNvCxnSpPr>
            <a:cxnSpLocks/>
          </p:cNvCxnSpPr>
          <p:nvPr/>
        </p:nvCxnSpPr>
        <p:spPr>
          <a:xfrm flipH="1">
            <a:off x="7835022" y="2368496"/>
            <a:ext cx="140743" cy="684283"/>
          </a:xfrm>
          <a:prstGeom prst="straightConnector1">
            <a:avLst/>
          </a:prstGeom>
          <a:ln>
            <a:solidFill>
              <a:srgbClr val="D45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3951B43-6E1C-9EC8-7D04-C4D724207FC9}"/>
              </a:ext>
            </a:extLst>
          </p:cNvPr>
          <p:cNvSpPr txBox="1"/>
          <p:nvPr/>
        </p:nvSpPr>
        <p:spPr>
          <a:xfrm>
            <a:off x="7439412" y="3078602"/>
            <a:ext cx="113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New BC!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2" name="Segnaposto contenuto 7">
            <a:extLst>
              <a:ext uri="{FF2B5EF4-FFF2-40B4-BE49-F238E27FC236}">
                <a16:creationId xmlns:a16="http://schemas.microsoft.com/office/drawing/2014/main" id="{B6E02FFA-A695-907D-51C1-7F73084EC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20414" r="29306" b="22082"/>
          <a:stretch/>
        </p:blipFill>
        <p:spPr>
          <a:xfrm>
            <a:off x="846928" y="1765055"/>
            <a:ext cx="2717682" cy="281985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A664820B-148F-CA27-52B9-E01B969339CE}"/>
              </a:ext>
            </a:extLst>
          </p:cNvPr>
          <p:cNvSpPr/>
          <p:nvPr/>
        </p:nvSpPr>
        <p:spPr>
          <a:xfrm>
            <a:off x="2785821" y="2163764"/>
            <a:ext cx="85240" cy="85241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AA11F71F-B59B-EB55-8FBF-F58147953391}"/>
              </a:ext>
            </a:extLst>
          </p:cNvPr>
          <p:cNvSpPr/>
          <p:nvPr/>
        </p:nvSpPr>
        <p:spPr>
          <a:xfrm>
            <a:off x="3201692" y="2869675"/>
            <a:ext cx="85240" cy="85241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0069DA55-7CA0-3FB3-0BA2-7F0FC0661659}"/>
              </a:ext>
            </a:extLst>
          </p:cNvPr>
          <p:cNvSpPr/>
          <p:nvPr/>
        </p:nvSpPr>
        <p:spPr>
          <a:xfrm>
            <a:off x="1928248" y="1985119"/>
            <a:ext cx="85240" cy="85241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E2CBE102-C2C4-C2C5-EED6-4D482E26EE1B}"/>
              </a:ext>
            </a:extLst>
          </p:cNvPr>
          <p:cNvSpPr/>
          <p:nvPr/>
        </p:nvSpPr>
        <p:spPr>
          <a:xfrm>
            <a:off x="1135251" y="3315003"/>
            <a:ext cx="85240" cy="85241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045866C8-990D-F3A3-4DFE-9A9C1C0B1F7B}"/>
              </a:ext>
            </a:extLst>
          </p:cNvPr>
          <p:cNvSpPr/>
          <p:nvPr/>
        </p:nvSpPr>
        <p:spPr>
          <a:xfrm>
            <a:off x="1566621" y="4016637"/>
            <a:ext cx="85240" cy="85241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5DAF05B-FD8E-D4E8-3DFE-3AAC7CC1C6B4}"/>
              </a:ext>
            </a:extLst>
          </p:cNvPr>
          <p:cNvSpPr/>
          <p:nvPr/>
        </p:nvSpPr>
        <p:spPr>
          <a:xfrm>
            <a:off x="2397524" y="4211657"/>
            <a:ext cx="85240" cy="85241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407EFFF-7749-9CD9-3CCF-C08CD2FDF6D1}"/>
              </a:ext>
            </a:extLst>
          </p:cNvPr>
          <p:cNvSpPr txBox="1"/>
          <p:nvPr/>
        </p:nvSpPr>
        <p:spPr>
          <a:xfrm>
            <a:off x="3835023" y="3386379"/>
            <a:ext cx="421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3262"/>
                </a:solidFill>
              </a:rPr>
              <a:t>Current</a:t>
            </a:r>
            <a:r>
              <a:rPr lang="it-IT" sz="1400" dirty="0">
                <a:solidFill>
                  <a:srgbClr val="003262"/>
                </a:solidFill>
              </a:rPr>
              <a:t> injection </a:t>
            </a:r>
            <a:r>
              <a:rPr lang="it-IT" sz="1400" dirty="0" err="1">
                <a:solidFill>
                  <a:srgbClr val="003262"/>
                </a:solidFill>
              </a:rPr>
              <a:t>weak</a:t>
            </a:r>
            <a:r>
              <a:rPr lang="it-IT" sz="1400" dirty="0">
                <a:solidFill>
                  <a:srgbClr val="003262"/>
                </a:solidFill>
              </a:rPr>
              <a:t> </a:t>
            </a:r>
            <a:r>
              <a:rPr lang="it-IT" sz="1400" dirty="0" err="1">
                <a:solidFill>
                  <a:srgbClr val="003262"/>
                </a:solidFill>
              </a:rPr>
              <a:t>constraint</a:t>
            </a:r>
            <a:r>
              <a:rPr lang="it-IT" sz="1400" dirty="0">
                <a:solidFill>
                  <a:srgbClr val="003262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E3840C8-7A39-0524-3E6B-F6E997BBB3BC}"/>
                  </a:ext>
                </a:extLst>
              </p:cNvPr>
              <p:cNvSpPr txBox="1"/>
              <p:nvPr/>
            </p:nvSpPr>
            <p:spPr>
              <a:xfrm>
                <a:off x="5459666" y="3721613"/>
                <a:ext cx="1612187" cy="760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it-IT" sz="140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𝐽𝑑𝑆</m:t>
                          </m:r>
                        </m:e>
                      </m:nary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𝐼</m:t>
                          </m:r>
                        </m:e>
                        <m:sub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𝑖𝑛𝑝𝑢𝑡</m:t>
                          </m:r>
                        </m:sub>
                      </m:sSub>
                    </m:oMath>
                  </m:oMathPara>
                </a14:m>
                <a:endParaRPr lang="it-IT" sz="1400" dirty="0">
                  <a:solidFill>
                    <a:srgbClr val="003262"/>
                  </a:solidFill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E3840C8-7A39-0524-3E6B-F6E997BB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666" y="3721613"/>
                <a:ext cx="1612187" cy="760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85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30BDD-AE6B-7BC4-B6C5-647E2C9D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steps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CE611D-4291-4B80-59FB-F3BB87E17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Complete full 3D model</a:t>
            </a:r>
          </a:p>
          <a:p>
            <a:endParaRPr lang="it-IT" dirty="0"/>
          </a:p>
          <a:p>
            <a:r>
              <a:rPr lang="it-IT" dirty="0"/>
              <a:t>Thermal and </a:t>
            </a:r>
            <a:r>
              <a:rPr lang="it-IT" dirty="0" err="1"/>
              <a:t>electromagnetic</a:t>
            </a:r>
            <a:r>
              <a:rPr lang="it-IT" dirty="0"/>
              <a:t> model </a:t>
            </a:r>
            <a:r>
              <a:rPr lang="it-IT" dirty="0" err="1"/>
              <a:t>improvements</a:t>
            </a:r>
            <a:endParaRPr lang="it-IT" dirty="0"/>
          </a:p>
          <a:p>
            <a:endParaRPr lang="it-IT" dirty="0"/>
          </a:p>
          <a:p>
            <a:r>
              <a:rPr lang="it-IT" dirty="0"/>
              <a:t>3D model of </a:t>
            </a:r>
            <a:r>
              <a:rPr lang="it-IT" dirty="0" err="1"/>
              <a:t>bended</a:t>
            </a:r>
            <a:r>
              <a:rPr lang="it-IT" dirty="0"/>
              <a:t> CORC cable (</a:t>
            </a:r>
            <a:r>
              <a:rPr lang="it-IT" dirty="0" err="1"/>
              <a:t>before</a:t>
            </a:r>
            <a:r>
              <a:rPr lang="it-IT" dirty="0"/>
              <a:t>\after </a:t>
            </a:r>
            <a:r>
              <a:rPr lang="it-IT" dirty="0" err="1"/>
              <a:t>epoxy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 err="1"/>
              <a:t>Modeling</a:t>
            </a:r>
            <a:r>
              <a:rPr lang="it-IT" dirty="0"/>
              <a:t> more </a:t>
            </a:r>
            <a:r>
              <a:rPr lang="it-IT" dirty="0" err="1"/>
              <a:t>layers</a:t>
            </a:r>
            <a:r>
              <a:rPr lang="it-IT" dirty="0"/>
              <a:t> and tapes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651DAB-9EAE-BAD0-D2DF-6BA92A9E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0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DA2E1-FC85-7F78-904A-2D0BA88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References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45C501-D42C-EF65-1E66-7F09DDBC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690"/>
            <a:ext cx="8229600" cy="337935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Status of CORC® cables and wires for use in </a:t>
            </a:r>
            <a:r>
              <a:rPr lang="en-US" sz="1400" dirty="0" err="1"/>
              <a:t>highfield</a:t>
            </a:r>
            <a:r>
              <a:rPr lang="en-US" sz="1400" dirty="0"/>
              <a:t> magnets and power systems a decade after their introduction, D.C. Van der </a:t>
            </a:r>
            <a:r>
              <a:rPr lang="en-US" sz="1400" dirty="0" err="1"/>
              <a:t>Laan</a:t>
            </a:r>
            <a:r>
              <a:rPr lang="en-US" sz="1400" dirty="0"/>
              <a:t> et al, 2019</a:t>
            </a:r>
          </a:p>
          <a:p>
            <a:r>
              <a:rPr lang="en-US" sz="1400" b="0" i="0" dirty="0">
                <a:effectLst/>
              </a:rPr>
              <a:t>Two-Dimensional Anisotropic Model of YBCO Coated Conductors, </a:t>
            </a:r>
            <a:r>
              <a:rPr lang="en-US" sz="1400" b="0" i="0" dirty="0" err="1">
                <a:effectLst/>
              </a:rPr>
              <a:t>Casali</a:t>
            </a:r>
            <a:r>
              <a:rPr lang="en-US" sz="1400" b="0" i="0" dirty="0">
                <a:effectLst/>
              </a:rPr>
              <a:t> et. al, 2015</a:t>
            </a:r>
          </a:p>
          <a:p>
            <a:r>
              <a:rPr lang="en-US" sz="1400" i="0" dirty="0">
                <a:solidFill>
                  <a:srgbClr val="1F497D"/>
                </a:solidFill>
                <a:effectLst/>
              </a:rPr>
              <a:t>In-Field Electrical Resistance at 4.2 K of REBCO Splices</a:t>
            </a:r>
            <a:r>
              <a:rPr lang="en-US" sz="1400" b="0" i="0" dirty="0">
                <a:solidFill>
                  <a:srgbClr val="1F497D"/>
                </a:solidFill>
                <a:effectLst/>
              </a:rPr>
              <a:t>, J. </a:t>
            </a:r>
            <a:r>
              <a:rPr lang="en-US" sz="1400" b="0" i="0" dirty="0" err="1">
                <a:solidFill>
                  <a:srgbClr val="1F497D"/>
                </a:solidFill>
                <a:effectLst/>
              </a:rPr>
              <a:t>Fleiter</a:t>
            </a:r>
            <a:r>
              <a:rPr lang="en-US" sz="1400" b="0" i="0" dirty="0">
                <a:solidFill>
                  <a:srgbClr val="1F497D"/>
                </a:solidFill>
                <a:effectLst/>
              </a:rPr>
              <a:t> and A. Ballarino, et. al, 2017</a:t>
            </a:r>
            <a:endParaRPr lang="en-US" sz="1400" dirty="0">
              <a:solidFill>
                <a:srgbClr val="1F497D"/>
              </a:solidFill>
            </a:endParaRPr>
          </a:p>
          <a:p>
            <a:r>
              <a:rPr lang="en-US" sz="1400" b="0" i="0" dirty="0">
                <a:effectLst/>
              </a:rPr>
              <a:t>Self-Consistent Modeling of the </a:t>
            </a:r>
            <a:r>
              <a:rPr lang="en-US" sz="1600" b="0" i="1" dirty="0" err="1">
                <a:effectLst/>
              </a:rPr>
              <a:t>I</a:t>
            </a:r>
            <a:r>
              <a:rPr lang="en-US" sz="1100" b="0" i="1" dirty="0" err="1">
                <a:effectLst/>
              </a:rPr>
              <a:t>c</a:t>
            </a:r>
            <a:r>
              <a:rPr lang="en-US" sz="1100" b="0" i="1" dirty="0">
                <a:effectLst/>
              </a:rPr>
              <a:t> </a:t>
            </a:r>
            <a:r>
              <a:rPr lang="en-US" sz="1400" b="0" i="0" dirty="0">
                <a:effectLst/>
              </a:rPr>
              <a:t>of HTS Devices: How Accurate do Models Really Need to Be?, </a:t>
            </a:r>
            <a:r>
              <a:rPr lang="en-US" sz="1400" b="0" i="0" dirty="0" err="1">
                <a:effectLst/>
              </a:rPr>
              <a:t>Grilli</a:t>
            </a:r>
            <a:r>
              <a:rPr lang="en-US" sz="1400" b="0" i="0" dirty="0">
                <a:effectLst/>
              </a:rPr>
              <a:t> et. </a:t>
            </a:r>
            <a:r>
              <a:rPr lang="en-US" sz="1400" dirty="0"/>
              <a:t>al, 2014</a:t>
            </a:r>
          </a:p>
          <a:p>
            <a:r>
              <a:rPr lang="en-US" sz="1400" b="0" i="0" dirty="0">
                <a:effectLst/>
              </a:rPr>
              <a:t>Performance correlation between YBa</a:t>
            </a:r>
            <a:r>
              <a:rPr lang="en-US" sz="1400" b="0" i="0" baseline="-25000" dirty="0">
                <a:effectLst/>
              </a:rPr>
              <a:t>2</a:t>
            </a:r>
            <a:r>
              <a:rPr lang="en-US" sz="1400" b="0" i="0" dirty="0">
                <a:effectLst/>
              </a:rPr>
              <a:t>Cu</a:t>
            </a:r>
            <a:r>
              <a:rPr lang="en-US" sz="1400" b="0" i="0" baseline="-25000" dirty="0">
                <a:effectLst/>
              </a:rPr>
              <a:t>3</a:t>
            </a:r>
            <a:r>
              <a:rPr lang="en-US" sz="1400" b="0" i="0" dirty="0">
                <a:effectLst/>
              </a:rPr>
              <a:t>O</a:t>
            </a:r>
            <a:r>
              <a:rPr lang="en-US" sz="1400" b="0" i="0" baseline="-25000" dirty="0">
                <a:effectLst/>
              </a:rPr>
              <a:t>7-</a:t>
            </a:r>
            <a:r>
              <a:rPr lang="el-GR" sz="1400" b="0" i="0" baseline="-25000" dirty="0">
                <a:effectLst/>
              </a:rPr>
              <a:t>δ</a:t>
            </a:r>
            <a:r>
              <a:rPr lang="it-IT" sz="1400" b="0" i="0" baseline="-25000" dirty="0">
                <a:effectLst/>
              </a:rPr>
              <a:t> </a:t>
            </a:r>
            <a:r>
              <a:rPr lang="it-IT" sz="1400" b="0" i="0" dirty="0">
                <a:effectLst/>
              </a:rPr>
              <a:t>coils and short samples for coil </a:t>
            </a:r>
            <a:r>
              <a:rPr lang="it-IT" sz="1400" b="0" i="0" dirty="0" err="1">
                <a:effectLst/>
              </a:rPr>
              <a:t>technology</a:t>
            </a:r>
            <a:r>
              <a:rPr lang="it-IT" sz="1400" b="0" i="0" dirty="0">
                <a:effectLst/>
              </a:rPr>
              <a:t> </a:t>
            </a:r>
            <a:r>
              <a:rPr lang="it-IT" sz="1400" b="0" i="0" dirty="0" err="1">
                <a:effectLst/>
              </a:rPr>
              <a:t>develop</a:t>
            </a:r>
            <a:r>
              <a:rPr lang="it-IT" sz="1400" dirty="0" err="1"/>
              <a:t>ment</a:t>
            </a:r>
            <a:r>
              <a:rPr lang="it-IT" sz="1400" dirty="0"/>
              <a:t>, X. Wang</a:t>
            </a:r>
            <a:r>
              <a:rPr lang="en-US" sz="1400" b="0" i="0" dirty="0">
                <a:effectLst/>
              </a:rPr>
              <a:t> et. </a:t>
            </a:r>
            <a:r>
              <a:rPr lang="en-US" sz="1400" dirty="0"/>
              <a:t>al, 2016</a:t>
            </a:r>
          </a:p>
          <a:p>
            <a:r>
              <a:rPr lang="en-US" sz="1400" b="0" i="0" dirty="0">
                <a:effectLst/>
              </a:rPr>
              <a:t>Study of magnetization loss of CORC cables using 3D T-A formulation, Y. </a:t>
            </a:r>
            <a:r>
              <a:rPr lang="en-US" sz="1400" dirty="0"/>
              <a:t>Wang, 2019</a:t>
            </a:r>
          </a:p>
          <a:p>
            <a:r>
              <a:rPr lang="en-US" sz="1400" b="0" i="0" dirty="0">
                <a:effectLst/>
              </a:rPr>
              <a:t>3D quench modeling base on T-A formulation for high temperature superconductor CORC cables, Y. </a:t>
            </a:r>
            <a:r>
              <a:rPr lang="en-US" sz="1400" dirty="0"/>
              <a:t>Wang, 2019</a:t>
            </a:r>
          </a:p>
          <a:p>
            <a:r>
              <a:rPr lang="en-US" sz="1400" b="0" i="0" dirty="0">
                <a:effectLst/>
              </a:rPr>
              <a:t>Developing a Vacuum Pressure Impregnation Procedure for CORC® Wires, J. Sterne et. al, MT27, 2021</a:t>
            </a:r>
          </a:p>
          <a:p>
            <a:r>
              <a:rPr lang="en-US" sz="1400" i="0" dirty="0">
                <a:effectLst/>
              </a:rPr>
              <a:t>Distributed fiber optic sensing to identify locations of resistive transitions in REBCO conductors and magnets, L. Luo et. al, MT27 2021</a:t>
            </a:r>
          </a:p>
          <a:p>
            <a:r>
              <a:rPr lang="en-US" sz="1400" b="0" i="0" dirty="0">
                <a:effectLst/>
              </a:rPr>
              <a:t>Calculations of the AC losses in superconducting cables and coils: Neumann boundary conditions of T-A formulation, S. Wang, 2022</a:t>
            </a:r>
            <a:endParaRPr lang="en-US" sz="1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1F380-B03F-7ECF-F3AC-A515CD62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6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8A25F-765E-FF65-2595-F2F2D75FF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595503"/>
            <a:ext cx="8229600" cy="2018581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72A6242-5DC1-C11A-8A54-4799C3173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79233"/>
            <a:ext cx="4114799" cy="1244940"/>
          </a:xfrm>
        </p:spPr>
        <p:txBody>
          <a:bodyPr/>
          <a:lstStyle/>
          <a:p>
            <a:r>
              <a:rPr lang="it-IT" dirty="0"/>
              <a:t>REBCO CORC cable for CCT </a:t>
            </a:r>
            <a:r>
              <a:rPr lang="it-IT" dirty="0" err="1"/>
              <a:t>application</a:t>
            </a:r>
            <a:endParaRPr lang="it-IT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76841BD-95DB-81B8-5432-67E64FE82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9838"/>
              </p:ext>
            </p:extLst>
          </p:nvPr>
        </p:nvGraphicFramePr>
        <p:xfrm>
          <a:off x="4572000" y="1015947"/>
          <a:ext cx="2148841" cy="138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Immagine bitmap" r:id="rId4" imgW="3139560" imgH="2019240" progId="Paint.Picture">
                  <p:embed/>
                </p:oleObj>
              </mc:Choice>
              <mc:Fallback>
                <p:oleObj name="Immagine bitmap" r:id="rId4" imgW="3139560" imgH="2019240" progId="Paint.Picture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EA254757-ED4B-29E8-623A-5CD5666A4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1015947"/>
                        <a:ext cx="2148841" cy="138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474E94-8010-F96B-3B6C-6EABF4DF245C}"/>
              </a:ext>
            </a:extLst>
          </p:cNvPr>
          <p:cNvSpPr txBox="1"/>
          <p:nvPr/>
        </p:nvSpPr>
        <p:spPr>
          <a:xfrm>
            <a:off x="5459666" y="1899392"/>
            <a:ext cx="33592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Status of CORC® cables and wires for use 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highfield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magnets and power systems a decade after their introduction, D.C. Van der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Laan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et al, 2019]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85DB0F-EBB9-136A-643F-041386626AAD}"/>
              </a:ext>
            </a:extLst>
          </p:cNvPr>
          <p:cNvSpPr txBox="1"/>
          <p:nvPr/>
        </p:nvSpPr>
        <p:spPr>
          <a:xfrm>
            <a:off x="457201" y="2148273"/>
            <a:ext cx="33592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dirty="0">
                <a:effectLst/>
              </a:rPr>
              <a:t>C2 wire layout </a:t>
            </a:r>
            <a:endParaRPr lang="en-US" sz="1100" b="1" dirty="0"/>
          </a:p>
          <a:p>
            <a:r>
              <a:rPr lang="en-US" sz="1100" b="1" dirty="0"/>
              <a:t>(Courtesy of </a:t>
            </a:r>
            <a:r>
              <a:rPr lang="en-US" sz="1100" b="1" i="0" dirty="0">
                <a:effectLst/>
              </a:rPr>
              <a:t>LBL)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339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objective: multi-scale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2D0E5F-33A8-0542-9803-403ADD7E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3844"/>
          </a:xfrm>
        </p:spPr>
        <p:txBody>
          <a:bodyPr>
            <a:normAutofit fontScale="55000" lnSpcReduction="20000"/>
          </a:bodyPr>
          <a:lstStyle/>
          <a:p>
            <a:r>
              <a:rPr lang="it-IT" sz="2400" b="1" dirty="0" err="1"/>
              <a:t>Jc</a:t>
            </a:r>
            <a:r>
              <a:rPr lang="it-IT" sz="2400" b="1" dirty="0"/>
              <a:t> </a:t>
            </a:r>
            <a:r>
              <a:rPr lang="it-IT" sz="2400" b="1" dirty="0" err="1"/>
              <a:t>characterization</a:t>
            </a:r>
            <a:r>
              <a:rPr lang="it-IT" sz="2400" b="1" dirty="0"/>
              <a:t> </a:t>
            </a:r>
            <a:r>
              <a:rPr lang="it-IT" sz="2400" dirty="0"/>
              <a:t>of a </a:t>
            </a:r>
            <a:r>
              <a:rPr lang="it-IT" sz="2400" dirty="0" err="1"/>
              <a:t>homogenous</a:t>
            </a:r>
            <a:r>
              <a:rPr lang="it-IT" sz="2400" dirty="0"/>
              <a:t> </a:t>
            </a:r>
            <a:r>
              <a:rPr lang="it-IT" sz="2400" dirty="0" err="1"/>
              <a:t>material</a:t>
            </a:r>
            <a:r>
              <a:rPr lang="it-IT" sz="2400" dirty="0"/>
              <a:t> for the single tape</a:t>
            </a:r>
          </a:p>
          <a:p>
            <a:endParaRPr lang="it-IT" dirty="0"/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AB6B557E-C4E9-9B13-8E0D-AE15D10EAC17}"/>
              </a:ext>
            </a:extLst>
          </p:cNvPr>
          <p:cNvSpPr txBox="1">
            <a:spLocks/>
          </p:cNvSpPr>
          <p:nvPr/>
        </p:nvSpPr>
        <p:spPr>
          <a:xfrm>
            <a:off x="457200" y="2261823"/>
            <a:ext cx="8229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Validation</a:t>
            </a:r>
            <a:r>
              <a:rPr lang="it-IT" dirty="0"/>
              <a:t> on a </a:t>
            </a:r>
            <a:r>
              <a:rPr lang="it-IT" dirty="0" err="1"/>
              <a:t>straigth</a:t>
            </a:r>
            <a:r>
              <a:rPr lang="it-IT" dirty="0"/>
              <a:t> </a:t>
            </a:r>
            <a:r>
              <a:rPr lang="it-IT" dirty="0" err="1"/>
              <a:t>Conductor</a:t>
            </a:r>
            <a:r>
              <a:rPr lang="it-IT" dirty="0"/>
              <a:t> on Round Core Cable (CORC)</a:t>
            </a:r>
            <a:endParaRPr lang="it-IT" sz="2400" dirty="0"/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753CC2FA-AB4C-7DA0-A6AE-97A15448120A}"/>
              </a:ext>
            </a:extLst>
          </p:cNvPr>
          <p:cNvSpPr txBox="1">
            <a:spLocks/>
          </p:cNvSpPr>
          <p:nvPr/>
        </p:nvSpPr>
        <p:spPr>
          <a:xfrm>
            <a:off x="457200" y="3267737"/>
            <a:ext cx="8229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Validation</a:t>
            </a:r>
            <a:r>
              <a:rPr lang="it-IT" dirty="0"/>
              <a:t> on a </a:t>
            </a:r>
            <a:r>
              <a:rPr lang="it-IT" dirty="0" err="1"/>
              <a:t>bended</a:t>
            </a:r>
            <a:r>
              <a:rPr lang="it-IT" dirty="0"/>
              <a:t> CORC </a:t>
            </a:r>
            <a:endParaRPr lang="it-IT" sz="2400" dirty="0"/>
          </a:p>
        </p:txBody>
      </p:sp>
      <p:sp>
        <p:nvSpPr>
          <p:cNvPr id="9" name="Segnaposto contenuto 5">
            <a:extLst>
              <a:ext uri="{FF2B5EF4-FFF2-40B4-BE49-F238E27FC236}">
                <a16:creationId xmlns:a16="http://schemas.microsoft.com/office/drawing/2014/main" id="{A36E53C2-9027-9186-C29B-8CF8934FD817}"/>
              </a:ext>
            </a:extLst>
          </p:cNvPr>
          <p:cNvSpPr txBox="1">
            <a:spLocks/>
          </p:cNvSpPr>
          <p:nvPr/>
        </p:nvSpPr>
        <p:spPr>
          <a:xfrm>
            <a:off x="457200" y="4345473"/>
            <a:ext cx="8229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Scaling up to the CCT: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development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of an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equivalent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model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on AI?</a:t>
            </a:r>
            <a:endParaRPr lang="it-IT" sz="24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2B68560-8450-D783-B060-0335933F206E}"/>
              </a:ext>
            </a:extLst>
          </p:cNvPr>
          <p:cNvCxnSpPr/>
          <p:nvPr/>
        </p:nvCxnSpPr>
        <p:spPr>
          <a:xfrm>
            <a:off x="1994502" y="1475523"/>
            <a:ext cx="0" cy="7533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122D344-531E-F0E9-ADFE-C9AC96508CD5}"/>
              </a:ext>
            </a:extLst>
          </p:cNvPr>
          <p:cNvCxnSpPr/>
          <p:nvPr/>
        </p:nvCxnSpPr>
        <p:spPr>
          <a:xfrm>
            <a:off x="1994502" y="2514428"/>
            <a:ext cx="0" cy="7533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1BFE3BF-1CA4-56C0-D563-34ED3DB27F47}"/>
              </a:ext>
            </a:extLst>
          </p:cNvPr>
          <p:cNvCxnSpPr/>
          <p:nvPr/>
        </p:nvCxnSpPr>
        <p:spPr>
          <a:xfrm>
            <a:off x="1994502" y="3592164"/>
            <a:ext cx="0" cy="7533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2E124730-855E-5485-9140-DFE234343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98" y="2145595"/>
            <a:ext cx="1965464" cy="38848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F9D0A1A-2258-4524-FFB6-18818369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06" y="2800235"/>
            <a:ext cx="742886" cy="97748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A35B135-C03B-C785-B06B-EECC318C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303" y="1088827"/>
            <a:ext cx="1065892" cy="5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5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D91D7-61D3-3FAC-9DDF-971A32849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Tape </a:t>
            </a:r>
            <a:r>
              <a:rPr lang="it-IT" dirty="0" err="1"/>
              <a:t>modeling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5916F8-7160-683F-3140-B46336A5C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27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97BC5D8D-149F-8754-C3CA-BF3446D9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5" y="3194687"/>
            <a:ext cx="2103554" cy="1107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REBCO Tape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D649F41-F9BC-5496-DA2F-9CB4929E437A}"/>
                  </a:ext>
                </a:extLst>
              </p:cNvPr>
              <p:cNvSpPr txBox="1"/>
              <p:nvPr/>
            </p:nvSpPr>
            <p:spPr>
              <a:xfrm>
                <a:off x="6992491" y="2485358"/>
                <a:ext cx="1850224" cy="6226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𝑙𝑎𝑦𝑒𝑟𝑠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𝑙𝑎𝑦𝑒𝑟𝑠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D649F41-F9BC-5496-DA2F-9CB4929E4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91" y="2485358"/>
                <a:ext cx="1850224" cy="622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>
            <a:extLst>
              <a:ext uri="{FF2B5EF4-FFF2-40B4-BE49-F238E27FC236}">
                <a16:creationId xmlns:a16="http://schemas.microsoft.com/office/drawing/2014/main" id="{C9553E1E-767A-BDD4-7703-A313B7ED8D1D}"/>
              </a:ext>
            </a:extLst>
          </p:cNvPr>
          <p:cNvGrpSpPr/>
          <p:nvPr/>
        </p:nvGrpSpPr>
        <p:grpSpPr>
          <a:xfrm>
            <a:off x="6652582" y="3684371"/>
            <a:ext cx="2299122" cy="964017"/>
            <a:chOff x="28641256" y="13207630"/>
            <a:chExt cx="4596113" cy="5427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46B5A004-69DE-6405-841F-9E126F4F1AD6}"/>
                    </a:ext>
                  </a:extLst>
                </p:cNvPr>
                <p:cNvSpPr txBox="1"/>
                <p:nvPr/>
              </p:nvSpPr>
              <p:spPr>
                <a:xfrm>
                  <a:off x="29122862" y="14607768"/>
                  <a:ext cx="4114507" cy="402728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rgbClr val="FFFF9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  <m:r>
                          <a:rPr lang="it-IT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sz="1000" spc="50" dirty="0">
                    <a:solidFill>
                      <a:srgbClr val="00174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Calibri" panose="020F050202020403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it-IT" sz="1000" b="0" i="0" smtClean="0">
                          <a:latin typeface="Cambria Math" panose="02040503050406030204" pitchFamily="18" charset="0"/>
                        </a:rPr>
                        <m:t>electrical</m:t>
                      </m:r>
                      <m:r>
                        <a:rPr lang="it-IT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000" b="0" i="0" smtClean="0">
                          <a:latin typeface="Cambria Math" panose="02040503050406030204" pitchFamily="18" charset="0"/>
                        </a:rPr>
                        <m:t>conductivity</m:t>
                      </m:r>
                    </m:oMath>
                  </a14:m>
                  <a:endParaRPr lang="it-IT" sz="1000" spc="50" dirty="0">
                    <a:solidFill>
                      <a:srgbClr val="00174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Calibri" panose="020F050202020403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it-IT" sz="1000" b="0" i="0" smtClean="0">
                          <a:latin typeface="Cambria Math" panose="02040503050406030204" pitchFamily="18" charset="0"/>
                        </a:rPr>
                        <m:t>electrical</m:t>
                      </m:r>
                      <m:r>
                        <a:rPr lang="it-IT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000" b="0" i="0" smtClean="0">
                          <a:latin typeface="Cambria Math" panose="02040503050406030204" pitchFamily="18" charset="0"/>
                        </a:rPr>
                        <m:t>resistivity</m:t>
                      </m:r>
                    </m:oMath>
                  </a14:m>
                  <a:endParaRPr lang="it-IT" sz="1000" b="0" dirty="0">
                    <a:latin typeface="Microsoft YaHei UI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46B5A004-69DE-6405-841F-9E126F4F1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862" y="14607768"/>
                  <a:ext cx="4114507" cy="40272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FFFF9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3599CBB-463D-0467-715B-F06303824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56"/>
            <a:stretch/>
          </p:blipFill>
          <p:spPr>
            <a:xfrm rot="17761810">
              <a:off x="27977950" y="13870936"/>
              <a:ext cx="1886599" cy="559988"/>
            </a:xfrm>
            <a:prstGeom prst="rect">
              <a:avLst/>
            </a:prstGeom>
            <a:effectLst>
              <a:outerShdw blurRad="50800" dist="114300" dir="2700000" algn="tl" rotWithShape="0">
                <a:prstClr val="black">
                  <a:alpha val="45000"/>
                </a:prstClr>
              </a:outerShdw>
            </a:effectLst>
          </p:spPr>
        </p:pic>
      </p:grp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BE8727FA-100E-8D3F-5E7E-4EBE4E9A8C6F}"/>
              </a:ext>
            </a:extLst>
          </p:cNvPr>
          <p:cNvSpPr/>
          <p:nvPr/>
        </p:nvSpPr>
        <p:spPr>
          <a:xfrm rot="5400000">
            <a:off x="2176672" y="2592123"/>
            <a:ext cx="452710" cy="6861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255FDE0-7C5F-05AA-BC71-1042BE6014AC}"/>
              </a:ext>
            </a:extLst>
          </p:cNvPr>
          <p:cNvSpPr txBox="1"/>
          <p:nvPr/>
        </p:nvSpPr>
        <p:spPr>
          <a:xfrm>
            <a:off x="2514967" y="3391110"/>
            <a:ext cx="25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Thermal-</a:t>
            </a:r>
            <a:r>
              <a:rPr lang="it-IT" sz="1200" b="1" dirty="0" err="1"/>
              <a:t>physical</a:t>
            </a:r>
            <a:r>
              <a:rPr lang="it-IT" sz="1200" b="1" dirty="0"/>
              <a:t> </a:t>
            </a:r>
            <a:r>
              <a:rPr lang="it-IT" sz="1200" b="1" dirty="0" err="1"/>
              <a:t>properties</a:t>
            </a:r>
            <a:r>
              <a:rPr lang="it-IT" sz="1200" b="1" dirty="0"/>
              <a:t> </a:t>
            </a:r>
            <a:r>
              <a:rPr lang="it-IT" sz="1200" b="1" dirty="0" err="1"/>
              <a:t>as</a:t>
            </a:r>
            <a:r>
              <a:rPr lang="it-IT" sz="1200" b="1" dirty="0"/>
              <a:t> </a:t>
            </a:r>
            <a:r>
              <a:rPr lang="it-IT" sz="1200" b="1" dirty="0" err="1"/>
              <a:t>function</a:t>
            </a:r>
            <a:r>
              <a:rPr lang="it-IT" sz="1200" b="1" dirty="0"/>
              <a:t> of temperature </a:t>
            </a:r>
            <a:r>
              <a:rPr lang="el-GR" sz="1200" b="1" dirty="0"/>
              <a:t>θ</a:t>
            </a:r>
            <a:r>
              <a:rPr lang="it-IT" sz="1200" b="1" dirty="0"/>
              <a:t> and RRR</a:t>
            </a:r>
          </a:p>
          <a:p>
            <a:pPr algn="ctr"/>
            <a:r>
              <a:rPr lang="el-GR" sz="1200" b="1" dirty="0"/>
              <a:t>λ</a:t>
            </a:r>
            <a:r>
              <a:rPr lang="it-IT" sz="1200" b="1" dirty="0"/>
              <a:t>, </a:t>
            </a:r>
            <a:r>
              <a:rPr lang="el-GR" sz="1200" b="1" dirty="0"/>
              <a:t>ρ</a:t>
            </a:r>
            <a:r>
              <a:rPr lang="it-IT" sz="1200" b="1" dirty="0"/>
              <a:t> </a:t>
            </a:r>
            <a:r>
              <a:rPr lang="it-IT" sz="1200" b="1" dirty="0" err="1"/>
              <a:t>weigthed</a:t>
            </a:r>
            <a:r>
              <a:rPr lang="it-IT" sz="1200" b="1" dirty="0"/>
              <a:t>  on the cross </a:t>
            </a:r>
            <a:r>
              <a:rPr lang="it-IT" sz="1200" b="1" dirty="0" err="1"/>
              <a:t>section</a:t>
            </a:r>
            <a:r>
              <a:rPr lang="it-IT" sz="1200" b="1" dirty="0"/>
              <a:t>  and </a:t>
            </a:r>
            <a:r>
              <a:rPr lang="it-IT" sz="1200" b="1" dirty="0" err="1"/>
              <a:t>c</a:t>
            </a:r>
            <a:r>
              <a:rPr lang="it-IT" sz="1200" b="1" baseline="-25000" dirty="0" err="1"/>
              <a:t>p</a:t>
            </a:r>
            <a:r>
              <a:rPr lang="it-IT" sz="1200" b="1" dirty="0"/>
              <a:t> on the mass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470CF6DB-B0CF-ED13-049C-1D414B47E664}"/>
              </a:ext>
            </a:extLst>
          </p:cNvPr>
          <p:cNvGrpSpPr/>
          <p:nvPr/>
        </p:nvGrpSpPr>
        <p:grpSpPr>
          <a:xfrm>
            <a:off x="5061505" y="1197177"/>
            <a:ext cx="1700712" cy="3237587"/>
            <a:chOff x="6101873" y="1212862"/>
            <a:chExt cx="2821791" cy="4715297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F54C1B52-B885-161A-EA8A-80A26B0971DC}"/>
                </a:ext>
              </a:extLst>
            </p:cNvPr>
            <p:cNvGrpSpPr/>
            <p:nvPr/>
          </p:nvGrpSpPr>
          <p:grpSpPr>
            <a:xfrm>
              <a:off x="6101873" y="1212862"/>
              <a:ext cx="2821791" cy="4715297"/>
              <a:chOff x="5925327" y="1144652"/>
              <a:chExt cx="2821791" cy="4715297"/>
            </a:xfrm>
          </p:grpSpPr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D003609-F1CA-D149-52BA-728CDB3825CB}"/>
                  </a:ext>
                </a:extLst>
              </p:cNvPr>
              <p:cNvSpPr txBox="1"/>
              <p:nvPr/>
            </p:nvSpPr>
            <p:spPr>
              <a:xfrm>
                <a:off x="7133894" y="1144652"/>
                <a:ext cx="695541" cy="40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 err="1"/>
                  <a:t>R</a:t>
                </a:r>
                <a:r>
                  <a:rPr lang="it-IT" sz="1200" baseline="-25000" dirty="0" err="1"/>
                  <a:t>cu</a:t>
                </a:r>
                <a:endParaRPr lang="it-IT" sz="1200" baseline="-25000" dirty="0"/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077B6C39-ADA2-C8A6-0807-C851C853314D}"/>
                  </a:ext>
                </a:extLst>
              </p:cNvPr>
              <p:cNvSpPr txBox="1"/>
              <p:nvPr/>
            </p:nvSpPr>
            <p:spPr>
              <a:xfrm>
                <a:off x="6942006" y="1897346"/>
                <a:ext cx="982518" cy="40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 err="1"/>
                  <a:t>R</a:t>
                </a:r>
                <a:r>
                  <a:rPr lang="it-IT" sz="1200" baseline="-25000" dirty="0" err="1"/>
                  <a:t>silver</a:t>
                </a:r>
                <a:endParaRPr lang="it-IT" sz="1200" baseline="-25000" dirty="0"/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E037212-7ABD-5D94-1F33-CD63CD3F4B23}"/>
                  </a:ext>
                </a:extLst>
              </p:cNvPr>
              <p:cNvSpPr txBox="1"/>
              <p:nvPr/>
            </p:nvSpPr>
            <p:spPr>
              <a:xfrm>
                <a:off x="6818108" y="3474178"/>
                <a:ext cx="1233418" cy="40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 err="1"/>
                  <a:t>R</a:t>
                </a:r>
                <a:r>
                  <a:rPr lang="it-IT" sz="1200" baseline="-25000" dirty="0" err="1"/>
                  <a:t>substrate</a:t>
                </a:r>
                <a:endParaRPr lang="it-IT" sz="1200" baseline="-25000" dirty="0"/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D33908D-9724-7A2C-EFCB-3C108DF2033F}"/>
                  </a:ext>
                </a:extLst>
              </p:cNvPr>
              <p:cNvSpPr txBox="1"/>
              <p:nvPr/>
            </p:nvSpPr>
            <p:spPr>
              <a:xfrm>
                <a:off x="6915292" y="2731296"/>
                <a:ext cx="1115450" cy="40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solidFill>
                      <a:srgbClr val="FF0000"/>
                    </a:solidFill>
                  </a:rPr>
                  <a:t>R</a:t>
                </a:r>
                <a:r>
                  <a:rPr lang="it-IT" sz="1200" baseline="-25000" dirty="0">
                    <a:solidFill>
                      <a:srgbClr val="FF0000"/>
                    </a:solidFill>
                  </a:rPr>
                  <a:t>YBCO</a:t>
                </a:r>
              </a:p>
            </p:txBody>
          </p:sp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CE5CA358-092B-DF6A-2E3E-5182FEECB151}"/>
                  </a:ext>
                </a:extLst>
              </p:cNvPr>
              <p:cNvGrpSpPr/>
              <p:nvPr/>
            </p:nvGrpSpPr>
            <p:grpSpPr>
              <a:xfrm>
                <a:off x="6950807" y="1434373"/>
                <a:ext cx="994269" cy="4425576"/>
                <a:chOff x="6898374" y="1407319"/>
                <a:chExt cx="705739" cy="4425576"/>
              </a:xfrm>
            </p:grpSpPr>
            <p:pic>
              <p:nvPicPr>
                <p:cNvPr id="50" name="Segnaposto contenuto 5" descr="Immagine che contiene edificio, orologio&#10;&#10;Descrizione generata automaticamente">
                  <a:extLst>
                    <a:ext uri="{FF2B5EF4-FFF2-40B4-BE49-F238E27FC236}">
                      <a16:creationId xmlns:a16="http://schemas.microsoft.com/office/drawing/2014/main" id="{79E01EFA-6642-BAD8-5154-5B99016F8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62" t="-13817" r="10649" b="1"/>
                <a:stretch/>
              </p:blipFill>
              <p:spPr>
                <a:xfrm>
                  <a:off x="6902580" y="3052342"/>
                  <a:ext cx="697399" cy="374968"/>
                </a:xfrm>
                <a:prstGeom prst="rect">
                  <a:avLst/>
                </a:prstGeom>
              </p:spPr>
            </p:pic>
            <p:pic>
              <p:nvPicPr>
                <p:cNvPr id="51" name="Segnaposto contenuto 5" descr="Immagine che contiene edificio, orologio&#10;&#10;Descrizione generata automaticamente">
                  <a:extLst>
                    <a:ext uri="{FF2B5EF4-FFF2-40B4-BE49-F238E27FC236}">
                      <a16:creationId xmlns:a16="http://schemas.microsoft.com/office/drawing/2014/main" id="{853B2D98-0AD6-156D-4EF7-D51B4139A2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62" t="-13817" r="10649" b="1"/>
                <a:stretch/>
              </p:blipFill>
              <p:spPr>
                <a:xfrm>
                  <a:off x="6906714" y="2236861"/>
                  <a:ext cx="697399" cy="374968"/>
                </a:xfrm>
                <a:prstGeom prst="rect">
                  <a:avLst/>
                </a:prstGeom>
              </p:spPr>
            </p:pic>
            <p:pic>
              <p:nvPicPr>
                <p:cNvPr id="52" name="Segnaposto contenuto 5" descr="Immagine che contiene edificio, orologio&#10;&#10;Descrizione generata automaticamente">
                  <a:extLst>
                    <a:ext uri="{FF2B5EF4-FFF2-40B4-BE49-F238E27FC236}">
                      <a16:creationId xmlns:a16="http://schemas.microsoft.com/office/drawing/2014/main" id="{699DC603-E010-C739-8673-8A30818DA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62" t="-13817" r="10649" b="1"/>
                <a:stretch/>
              </p:blipFill>
              <p:spPr>
                <a:xfrm>
                  <a:off x="6906714" y="1407319"/>
                  <a:ext cx="697399" cy="374968"/>
                </a:xfrm>
                <a:prstGeom prst="rect">
                  <a:avLst/>
                </a:prstGeom>
              </p:spPr>
            </p:pic>
            <p:pic>
              <p:nvPicPr>
                <p:cNvPr id="53" name="Segnaposto contenuto 5" descr="Immagine che contiene edificio, orologio&#10;&#10;Descrizione generata automaticamente">
                  <a:extLst>
                    <a:ext uri="{FF2B5EF4-FFF2-40B4-BE49-F238E27FC236}">
                      <a16:creationId xmlns:a16="http://schemas.microsoft.com/office/drawing/2014/main" id="{68228052-9114-2B8A-F643-E162B843D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62" t="-13817" r="10649" b="1"/>
                <a:stretch/>
              </p:blipFill>
              <p:spPr>
                <a:xfrm>
                  <a:off x="6906714" y="5457927"/>
                  <a:ext cx="697399" cy="374968"/>
                </a:xfrm>
                <a:prstGeom prst="rect">
                  <a:avLst/>
                </a:prstGeom>
              </p:spPr>
            </p:pic>
            <p:pic>
              <p:nvPicPr>
                <p:cNvPr id="54" name="Segnaposto contenuto 5" descr="Immagine che contiene edificio, orologio&#10;&#10;Descrizione generata automaticamente">
                  <a:extLst>
                    <a:ext uri="{FF2B5EF4-FFF2-40B4-BE49-F238E27FC236}">
                      <a16:creationId xmlns:a16="http://schemas.microsoft.com/office/drawing/2014/main" id="{1AB235E0-57CB-1420-4602-5351CD8A07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62" t="-13817" r="10649" b="1"/>
                <a:stretch/>
              </p:blipFill>
              <p:spPr>
                <a:xfrm>
                  <a:off x="6898376" y="4653453"/>
                  <a:ext cx="697399" cy="374968"/>
                </a:xfrm>
                <a:prstGeom prst="rect">
                  <a:avLst/>
                </a:prstGeom>
              </p:spPr>
            </p:pic>
            <p:pic>
              <p:nvPicPr>
                <p:cNvPr id="55" name="Segnaposto contenuto 5" descr="Immagine che contiene edificio, orologio&#10;&#10;Descrizione generata automaticamente">
                  <a:extLst>
                    <a:ext uri="{FF2B5EF4-FFF2-40B4-BE49-F238E27FC236}">
                      <a16:creationId xmlns:a16="http://schemas.microsoft.com/office/drawing/2014/main" id="{74A2E56B-2A25-9D6A-E7F2-744290872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62" t="-13817" r="10649" b="1"/>
                <a:stretch/>
              </p:blipFill>
              <p:spPr>
                <a:xfrm>
                  <a:off x="6898374" y="3815960"/>
                  <a:ext cx="697399" cy="374968"/>
                </a:xfrm>
                <a:prstGeom prst="rect">
                  <a:avLst/>
                </a:prstGeom>
              </p:spPr>
            </p:pic>
          </p:grp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FDB5E8C-C8F8-8A21-D672-0F0B14121661}"/>
                  </a:ext>
                </a:extLst>
              </p:cNvPr>
              <p:cNvSpPr txBox="1"/>
              <p:nvPr/>
            </p:nvSpPr>
            <p:spPr>
              <a:xfrm>
                <a:off x="7098415" y="5156666"/>
                <a:ext cx="695541" cy="40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 err="1"/>
                  <a:t>R</a:t>
                </a:r>
                <a:r>
                  <a:rPr lang="it-IT" sz="1200" baseline="-25000" dirty="0" err="1"/>
                  <a:t>cu</a:t>
                </a:r>
                <a:endParaRPr lang="it-IT" sz="1200" baseline="-25000" dirty="0"/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1001C214-58DA-03FF-70D4-1D09F68FB14C}"/>
                  </a:ext>
                </a:extLst>
              </p:cNvPr>
              <p:cNvSpPr txBox="1"/>
              <p:nvPr/>
            </p:nvSpPr>
            <p:spPr>
              <a:xfrm>
                <a:off x="6981981" y="4310091"/>
                <a:ext cx="973915" cy="40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 err="1"/>
                  <a:t>R</a:t>
                </a:r>
                <a:r>
                  <a:rPr lang="it-IT" sz="1200" baseline="-25000" dirty="0" err="1"/>
                  <a:t>silver</a:t>
                </a:r>
                <a:endParaRPr lang="it-IT" sz="1200" baseline="-25000" dirty="0"/>
              </a:p>
            </p:txBody>
          </p: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016544C8-1E48-6F8A-E953-CCCBB8C27995}"/>
                  </a:ext>
                </a:extLst>
              </p:cNvPr>
              <p:cNvGrpSpPr/>
              <p:nvPr/>
            </p:nvGrpSpPr>
            <p:grpSpPr>
              <a:xfrm>
                <a:off x="8351000" y="1651595"/>
                <a:ext cx="396118" cy="4028596"/>
                <a:chOff x="7909217" y="1661121"/>
                <a:chExt cx="396118" cy="4028596"/>
              </a:xfrm>
            </p:grpSpPr>
            <p:cxnSp>
              <p:nvCxnSpPr>
                <p:cNvPr id="48" name="Connettore diritto 47">
                  <a:extLst>
                    <a:ext uri="{FF2B5EF4-FFF2-40B4-BE49-F238E27FC236}">
                      <a16:creationId xmlns:a16="http://schemas.microsoft.com/office/drawing/2014/main" id="{A763AF20-7833-9142-F1AE-159744DE7652}"/>
                    </a:ext>
                  </a:extLst>
                </p:cNvPr>
                <p:cNvCxnSpPr/>
                <p:nvPr/>
              </p:nvCxnSpPr>
              <p:spPr>
                <a:xfrm>
                  <a:off x="7909217" y="1661121"/>
                  <a:ext cx="0" cy="40285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ttore diritto 48">
                  <a:extLst>
                    <a:ext uri="{FF2B5EF4-FFF2-40B4-BE49-F238E27FC236}">
                      <a16:creationId xmlns:a16="http://schemas.microsoft.com/office/drawing/2014/main" id="{163F0945-134E-B38E-EED8-6032CD83E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22275" y="3673807"/>
                  <a:ext cx="383060" cy="51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uppo 30">
                <a:extLst>
                  <a:ext uri="{FF2B5EF4-FFF2-40B4-BE49-F238E27FC236}">
                    <a16:creationId xmlns:a16="http://schemas.microsoft.com/office/drawing/2014/main" id="{61BF7573-B06D-FB7F-07AB-F2E4E86A331A}"/>
                  </a:ext>
                </a:extLst>
              </p:cNvPr>
              <p:cNvGrpSpPr/>
              <p:nvPr/>
            </p:nvGrpSpPr>
            <p:grpSpPr>
              <a:xfrm>
                <a:off x="5925327" y="1640573"/>
                <a:ext cx="661550" cy="4039618"/>
                <a:chOff x="6304721" y="1635810"/>
                <a:chExt cx="661550" cy="4039618"/>
              </a:xfrm>
            </p:grpSpPr>
            <p:cxnSp>
              <p:nvCxnSpPr>
                <p:cNvPr id="44" name="Connettore diritto 43">
                  <a:extLst>
                    <a:ext uri="{FF2B5EF4-FFF2-40B4-BE49-F238E27FC236}">
                      <a16:creationId xmlns:a16="http://schemas.microsoft.com/office/drawing/2014/main" id="{EB720116-5634-EC05-61B4-C6179315D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62556" y="1635810"/>
                  <a:ext cx="3715" cy="40396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diritto 44">
                  <a:extLst>
                    <a:ext uri="{FF2B5EF4-FFF2-40B4-BE49-F238E27FC236}">
                      <a16:creationId xmlns:a16="http://schemas.microsoft.com/office/drawing/2014/main" id="{E208ABCD-E975-F71E-BB7E-2DF6B92BFC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79496" y="3675419"/>
                  <a:ext cx="383060" cy="51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>
                  <a:extLst>
                    <a:ext uri="{FF2B5EF4-FFF2-40B4-BE49-F238E27FC236}">
                      <a16:creationId xmlns:a16="http://schemas.microsoft.com/office/drawing/2014/main" id="{FB29C1E3-C954-C174-5037-A084BF2D2069}"/>
                    </a:ext>
                  </a:extLst>
                </p:cNvPr>
                <p:cNvCxnSpPr/>
                <p:nvPr/>
              </p:nvCxnSpPr>
              <p:spPr>
                <a:xfrm>
                  <a:off x="6324537" y="3668910"/>
                  <a:ext cx="44649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8B4B89CD-BE85-5B2A-E77D-04361BFFD4C7}"/>
                    </a:ext>
                  </a:extLst>
                </p:cNvPr>
                <p:cNvSpPr txBox="1"/>
                <p:nvPr/>
              </p:nvSpPr>
              <p:spPr>
                <a:xfrm>
                  <a:off x="6304721" y="3100084"/>
                  <a:ext cx="39108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dirty="0"/>
                    <a:t>i</a:t>
                  </a:r>
                </a:p>
              </p:txBody>
            </p:sp>
          </p:grp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A710AD6A-3007-FC7E-F8C5-A73B08DB5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4524" y="1642405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417784EA-C253-22E1-CBF7-2672EF4B5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8615" y="1640573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4CF615DD-374A-1A8B-1390-D740CF4858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4517" y="2461572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C82CD102-4064-9B9F-8B34-D3E87D3E2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8608" y="2459740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EFDAB78C-3EC0-BC78-840B-E1F2E20A9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750" y="3271210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>
                <a:extLst>
                  <a:ext uri="{FF2B5EF4-FFF2-40B4-BE49-F238E27FC236}">
                    <a16:creationId xmlns:a16="http://schemas.microsoft.com/office/drawing/2014/main" id="{E85DF31B-E1DB-66AF-ED10-1055A892F1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3841" y="3269378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B44446D7-25CA-7BCB-6698-521CACC1A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742" y="4061799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3A4E94F9-DC4E-CA0F-54D5-133FF8A36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3833" y="4059967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diritto 39">
                <a:extLst>
                  <a:ext uri="{FF2B5EF4-FFF2-40B4-BE49-F238E27FC236}">
                    <a16:creationId xmlns:a16="http://schemas.microsoft.com/office/drawing/2014/main" id="{F2836D35-360B-5548-119F-F7CE843AF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4974" y="4866670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649E8745-787D-AD22-C78E-34F222688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9065" y="4869601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A9F10860-7881-FE63-B437-8520D6470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4490" y="5671544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A19C2E94-A91B-C05D-92A3-680610521C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8581" y="5674475"/>
                <a:ext cx="43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0733F0C7-1743-C58C-E1B7-687D141D358F}"/>
                </a:ext>
              </a:extLst>
            </p:cNvPr>
            <p:cNvSpPr txBox="1"/>
            <p:nvPr/>
          </p:nvSpPr>
          <p:spPr>
            <a:xfrm>
              <a:off x="6649423" y="1356090"/>
              <a:ext cx="695541" cy="4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i</a:t>
              </a:r>
              <a:r>
                <a:rPr lang="it-IT" sz="1200" baseline="-25000" dirty="0" err="1"/>
                <a:t>cu</a:t>
              </a:r>
              <a:endParaRPr lang="it-IT" sz="1200" baseline="-25000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96E823A-7F4C-9B94-27BE-B0E2F6B876EB}"/>
                </a:ext>
              </a:extLst>
            </p:cNvPr>
            <p:cNvSpPr txBox="1"/>
            <p:nvPr/>
          </p:nvSpPr>
          <p:spPr>
            <a:xfrm>
              <a:off x="6649423" y="5318882"/>
              <a:ext cx="695541" cy="4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i</a:t>
              </a:r>
              <a:r>
                <a:rPr lang="it-IT" sz="1200" baseline="-25000" dirty="0" err="1"/>
                <a:t>cu</a:t>
              </a:r>
              <a:endParaRPr lang="it-IT" sz="1200" baseline="-2500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34C4F87-F938-AA73-CFFA-AA8A510D14CA}"/>
                </a:ext>
              </a:extLst>
            </p:cNvPr>
            <p:cNvSpPr txBox="1"/>
            <p:nvPr/>
          </p:nvSpPr>
          <p:spPr>
            <a:xfrm>
              <a:off x="6700727" y="2115080"/>
              <a:ext cx="747876" cy="4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i</a:t>
              </a:r>
              <a:r>
                <a:rPr lang="it-IT" sz="1200" baseline="-25000" dirty="0" err="1"/>
                <a:t>silver</a:t>
              </a:r>
              <a:endParaRPr lang="it-IT" sz="1200" baseline="-25000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77ABC5A-A259-BADF-678C-67A6B6779F19}"/>
                </a:ext>
              </a:extLst>
            </p:cNvPr>
            <p:cNvSpPr txBox="1"/>
            <p:nvPr/>
          </p:nvSpPr>
          <p:spPr>
            <a:xfrm>
              <a:off x="6604368" y="2927703"/>
              <a:ext cx="937240" cy="4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i</a:t>
              </a:r>
              <a:r>
                <a:rPr lang="it-IT" sz="1200" baseline="-25000" dirty="0" err="1"/>
                <a:t>YBCO</a:t>
              </a:r>
              <a:endParaRPr lang="it-IT" sz="1200" baseline="-25000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CD9CA6F-3AD7-5488-16B5-2ECB13A64CC7}"/>
                </a:ext>
              </a:extLst>
            </p:cNvPr>
            <p:cNvSpPr txBox="1"/>
            <p:nvPr/>
          </p:nvSpPr>
          <p:spPr>
            <a:xfrm>
              <a:off x="6686419" y="3718654"/>
              <a:ext cx="695541" cy="4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i</a:t>
              </a:r>
              <a:r>
                <a:rPr lang="it-IT" sz="1200" baseline="-25000" dirty="0" err="1"/>
                <a:t>sub</a:t>
              </a:r>
              <a:endParaRPr lang="it-IT" sz="1200" baseline="-25000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004440E9-93F1-A734-215C-4D313A7D2803}"/>
                </a:ext>
              </a:extLst>
            </p:cNvPr>
            <p:cNvSpPr txBox="1"/>
            <p:nvPr/>
          </p:nvSpPr>
          <p:spPr>
            <a:xfrm>
              <a:off x="6626632" y="4539343"/>
              <a:ext cx="835642" cy="4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i</a:t>
              </a:r>
              <a:r>
                <a:rPr lang="it-IT" sz="1200" baseline="-25000" dirty="0" err="1"/>
                <a:t>silver</a:t>
              </a:r>
              <a:endParaRPr lang="it-IT" sz="12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885A1EB3-98FD-52A9-1ACF-07B909C3E96D}"/>
                  </a:ext>
                </a:extLst>
              </p:cNvPr>
              <p:cNvSpPr txBox="1"/>
              <p:nvPr/>
            </p:nvSpPr>
            <p:spPr>
              <a:xfrm>
                <a:off x="7012354" y="1259953"/>
                <a:ext cx="1747338" cy="5261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𝑌𝐵𝐶𝑂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885A1EB3-98FD-52A9-1ACF-07B909C3E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354" y="1259953"/>
                <a:ext cx="1747338" cy="526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164046EF-7218-024E-57BD-CF197C3DE094}"/>
              </a:ext>
            </a:extLst>
          </p:cNvPr>
          <p:cNvCxnSpPr>
            <a:cxnSpLocks/>
          </p:cNvCxnSpPr>
          <p:nvPr/>
        </p:nvCxnSpPr>
        <p:spPr>
          <a:xfrm flipV="1">
            <a:off x="6167797" y="1567661"/>
            <a:ext cx="844557" cy="833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056F9F36-77E8-C775-D68F-C649F326B3E6}"/>
              </a:ext>
            </a:extLst>
          </p:cNvPr>
          <p:cNvGrpSpPr/>
          <p:nvPr/>
        </p:nvGrpSpPr>
        <p:grpSpPr>
          <a:xfrm>
            <a:off x="40651" y="1154516"/>
            <a:ext cx="4940377" cy="1574500"/>
            <a:chOff x="-7662" y="924072"/>
            <a:chExt cx="6242146" cy="2186205"/>
          </a:xfrm>
        </p:grpSpPr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3EAF6725-B458-A9B1-31C1-818754E8E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l="2058" t="10352" r="1826" b="4792"/>
            <a:stretch/>
          </p:blipFill>
          <p:spPr>
            <a:xfrm flipH="1">
              <a:off x="563214" y="1526962"/>
              <a:ext cx="2103087" cy="1270451"/>
            </a:xfrm>
            <a:prstGeom prst="rect">
              <a:avLst/>
            </a:prstGeom>
          </p:spPr>
        </p:pic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A7D65F86-B34B-AFCB-9DC3-5A3821851F60}"/>
                </a:ext>
              </a:extLst>
            </p:cNvPr>
            <p:cNvGrpSpPr/>
            <p:nvPr/>
          </p:nvGrpSpPr>
          <p:grpSpPr>
            <a:xfrm rot="5400000">
              <a:off x="3375026" y="867927"/>
              <a:ext cx="955079" cy="2436529"/>
              <a:chOff x="1225623" y="838798"/>
              <a:chExt cx="3234826" cy="4151493"/>
            </a:xfrm>
          </p:grpSpPr>
          <p:cxnSp>
            <p:nvCxnSpPr>
              <p:cNvPr id="87" name="Connettore diritto 86">
                <a:extLst>
                  <a:ext uri="{FF2B5EF4-FFF2-40B4-BE49-F238E27FC236}">
                    <a16:creationId xmlns:a16="http://schemas.microsoft.com/office/drawing/2014/main" id="{8437C7BA-531A-7068-7D3D-F90AF8C097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369445" y="2899287"/>
                <a:ext cx="4151488" cy="3052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2 87">
                <a:extLst>
                  <a:ext uri="{FF2B5EF4-FFF2-40B4-BE49-F238E27FC236}">
                    <a16:creationId xmlns:a16="http://schemas.microsoft.com/office/drawing/2014/main" id="{D57E19E0-C91B-2A29-05E2-47A64992EF6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843030" y="-778609"/>
                <a:ext cx="5" cy="323481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082B7665-0E86-EE83-9C08-C2C2A68E3A89}"/>
                </a:ext>
              </a:extLst>
            </p:cNvPr>
            <p:cNvCxnSpPr>
              <a:cxnSpLocks/>
            </p:cNvCxnSpPr>
            <p:nvPr/>
          </p:nvCxnSpPr>
          <p:spPr>
            <a:xfrm>
              <a:off x="2465045" y="2390390"/>
              <a:ext cx="33851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37474363-1C8D-FD2A-C7FE-B69195025959}"/>
                </a:ext>
              </a:extLst>
            </p:cNvPr>
            <p:cNvSpPr txBox="1"/>
            <p:nvPr/>
          </p:nvSpPr>
          <p:spPr>
            <a:xfrm>
              <a:off x="4650018" y="924072"/>
              <a:ext cx="1584466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Copper </a:t>
              </a:r>
              <a:r>
                <a:rPr lang="it-IT" sz="1000" dirty="0" err="1"/>
                <a:t>stabilizer</a:t>
              </a:r>
              <a:endParaRPr lang="it-IT" sz="1000" dirty="0"/>
            </a:p>
            <a:p>
              <a:pPr algn="ctr"/>
              <a:r>
                <a:rPr lang="it-IT" sz="1000" dirty="0"/>
                <a:t> 20 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E48498E0-D6F1-F603-D158-701F2B1C3B17}"/>
                </a:ext>
              </a:extLst>
            </p:cNvPr>
            <p:cNvSpPr txBox="1"/>
            <p:nvPr/>
          </p:nvSpPr>
          <p:spPr>
            <a:xfrm>
              <a:off x="3643180" y="1452757"/>
              <a:ext cx="850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REBCO</a:t>
              </a:r>
            </a:p>
            <a:p>
              <a:pPr algn="ctr"/>
              <a:r>
                <a:rPr lang="it-IT" sz="1000" b="1" dirty="0"/>
                <a:t> 1.6 </a:t>
              </a:r>
              <a:r>
                <a:rPr lang="el-GR" sz="1000" b="1" dirty="0"/>
                <a:t>μ</a:t>
              </a:r>
              <a:r>
                <a:rPr lang="it-IT" sz="1000" b="1" dirty="0"/>
                <a:t>m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1B117EFC-DDA3-7679-E335-1179B7F820FA}"/>
                </a:ext>
              </a:extLst>
            </p:cNvPr>
            <p:cNvSpPr txBox="1"/>
            <p:nvPr/>
          </p:nvSpPr>
          <p:spPr>
            <a:xfrm>
              <a:off x="3224731" y="1800974"/>
              <a:ext cx="1082744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Buffer zone</a:t>
              </a:r>
            </a:p>
            <a:p>
              <a:pPr algn="ctr"/>
              <a:r>
                <a:rPr lang="it-IT" sz="1000" dirty="0"/>
                <a:t> 0.4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36B1D5C8-399D-C3B2-3AD2-27A13FCAF829}"/>
                </a:ext>
              </a:extLst>
            </p:cNvPr>
            <p:cNvSpPr txBox="1"/>
            <p:nvPr/>
          </p:nvSpPr>
          <p:spPr>
            <a:xfrm>
              <a:off x="2633355" y="2008173"/>
              <a:ext cx="990054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err="1"/>
                <a:t>Substrate</a:t>
              </a:r>
              <a:endParaRPr lang="it-IT" sz="1000" dirty="0"/>
            </a:p>
            <a:p>
              <a:pPr algn="ctr"/>
              <a:r>
                <a:rPr lang="it-IT" sz="1000" dirty="0"/>
                <a:t> 50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2B06012F-E16D-C2C7-CF6E-796D9D93D5EA}"/>
                </a:ext>
              </a:extLst>
            </p:cNvPr>
            <p:cNvSpPr txBox="1"/>
            <p:nvPr/>
          </p:nvSpPr>
          <p:spPr>
            <a:xfrm>
              <a:off x="4044997" y="1144443"/>
              <a:ext cx="1113293" cy="55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Silver </a:t>
              </a:r>
              <a:r>
                <a:rPr lang="it-IT" sz="1000" dirty="0" err="1"/>
                <a:t>layer</a:t>
              </a:r>
              <a:endParaRPr lang="it-IT" sz="1000" dirty="0"/>
            </a:p>
            <a:p>
              <a:pPr algn="ctr"/>
              <a:r>
                <a:rPr lang="it-IT" sz="1000" dirty="0"/>
                <a:t> 1.6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cxnSp>
          <p:nvCxnSpPr>
            <p:cNvPr id="68" name="Connettore 2 67">
              <a:extLst>
                <a:ext uri="{FF2B5EF4-FFF2-40B4-BE49-F238E27FC236}">
                  <a16:creationId xmlns:a16="http://schemas.microsoft.com/office/drawing/2014/main" id="{A5829B18-772C-5D72-02E1-E4B19521631A}"/>
                </a:ext>
              </a:extLst>
            </p:cNvPr>
            <p:cNvCxnSpPr/>
            <p:nvPr/>
          </p:nvCxnSpPr>
          <p:spPr>
            <a:xfrm flipV="1">
              <a:off x="2060994" y="2639445"/>
              <a:ext cx="627563" cy="18458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041F12AB-E804-41FD-AA38-1C2A67BCF180}"/>
                </a:ext>
              </a:extLst>
            </p:cNvPr>
            <p:cNvSpPr txBox="1"/>
            <p:nvPr/>
          </p:nvSpPr>
          <p:spPr>
            <a:xfrm rot="20727863">
              <a:off x="2019899" y="2768397"/>
              <a:ext cx="839080" cy="341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/>
                <a:t>2.2 mm </a:t>
              </a:r>
            </a:p>
          </p:txBody>
        </p:sp>
        <p:sp>
          <p:nvSpPr>
            <p:cNvPr id="70" name="Parentesi graffa aperta 69">
              <a:extLst>
                <a:ext uri="{FF2B5EF4-FFF2-40B4-BE49-F238E27FC236}">
                  <a16:creationId xmlns:a16="http://schemas.microsoft.com/office/drawing/2014/main" id="{1EB53590-4376-7483-DFAC-0E12B03C38C0}"/>
                </a:ext>
              </a:extLst>
            </p:cNvPr>
            <p:cNvSpPr/>
            <p:nvPr/>
          </p:nvSpPr>
          <p:spPr>
            <a:xfrm>
              <a:off x="826952" y="1905522"/>
              <a:ext cx="165041" cy="522939"/>
            </a:xfrm>
            <a:prstGeom prst="leftBrace">
              <a:avLst>
                <a:gd name="adj1" fmla="val 8493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B8DB7859-C351-A1D5-900A-1D61738900DD}"/>
                </a:ext>
              </a:extLst>
            </p:cNvPr>
            <p:cNvSpPr txBox="1"/>
            <p:nvPr/>
          </p:nvSpPr>
          <p:spPr>
            <a:xfrm>
              <a:off x="-7662" y="2008977"/>
              <a:ext cx="890138" cy="341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/>
                <a:t> 95.2 </a:t>
              </a:r>
              <a:r>
                <a:rPr lang="el-GR" sz="1000" dirty="0"/>
                <a:t>μ</a:t>
              </a:r>
              <a:r>
                <a:rPr lang="it-IT" sz="1000" dirty="0"/>
                <a:t>m</a:t>
              </a:r>
            </a:p>
          </p:txBody>
        </p: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3A411B0B-7886-E3D2-41AE-31FE4B596A62}"/>
                </a:ext>
              </a:extLst>
            </p:cNvPr>
            <p:cNvGrpSpPr/>
            <p:nvPr/>
          </p:nvGrpSpPr>
          <p:grpSpPr>
            <a:xfrm rot="5400000">
              <a:off x="3199934" y="1024356"/>
              <a:ext cx="791774" cy="2133866"/>
              <a:chOff x="-279261" y="1614794"/>
              <a:chExt cx="4764336" cy="4029860"/>
            </a:xfrm>
          </p:grpSpPr>
          <p:cxnSp>
            <p:nvCxnSpPr>
              <p:cNvPr id="85" name="Connettore diritto 84">
                <a:extLst>
                  <a:ext uri="{FF2B5EF4-FFF2-40B4-BE49-F238E27FC236}">
                    <a16:creationId xmlns:a16="http://schemas.microsoft.com/office/drawing/2014/main" id="{CC05D6BA-D4F4-E4D1-4E83-5A4B5C5C74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457830" y="3617408"/>
                <a:ext cx="4029860" cy="2463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2 85">
                <a:extLst>
                  <a:ext uri="{FF2B5EF4-FFF2-40B4-BE49-F238E27FC236}">
                    <a16:creationId xmlns:a16="http://schemas.microsoft.com/office/drawing/2014/main" id="{1D9A6445-5F96-EC0C-42F6-F67A5CF9195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090596" y="-755062"/>
                <a:ext cx="0" cy="473971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3333CBCD-A49C-C180-E7DB-A4F880061851}"/>
                </a:ext>
              </a:extLst>
            </p:cNvPr>
            <p:cNvGrpSpPr/>
            <p:nvPr/>
          </p:nvGrpSpPr>
          <p:grpSpPr>
            <a:xfrm rot="10800000">
              <a:off x="2311759" y="1989734"/>
              <a:ext cx="1009344" cy="257651"/>
              <a:chOff x="2149816" y="-7717758"/>
              <a:chExt cx="2694445" cy="9462525"/>
            </a:xfrm>
          </p:grpSpPr>
          <p:cxnSp>
            <p:nvCxnSpPr>
              <p:cNvPr id="83" name="Connettore diritto 82">
                <a:extLst>
                  <a:ext uri="{FF2B5EF4-FFF2-40B4-BE49-F238E27FC236}">
                    <a16:creationId xmlns:a16="http://schemas.microsoft.com/office/drawing/2014/main" id="{80E498F1-FF7A-9DB9-972C-604DA07778A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25775" y="-7717758"/>
                <a:ext cx="0" cy="94625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2 83">
                <a:extLst>
                  <a:ext uri="{FF2B5EF4-FFF2-40B4-BE49-F238E27FC236}">
                    <a16:creationId xmlns:a16="http://schemas.microsoft.com/office/drawing/2014/main" id="{3E7B2DA8-4663-7AC4-C91B-7CA303CCDD1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149816" y="1614793"/>
                <a:ext cx="2694445" cy="6680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3B56F55D-5D42-274E-4C1A-CC900A424DEA}"/>
                </a:ext>
              </a:extLst>
            </p:cNvPr>
            <p:cNvGrpSpPr/>
            <p:nvPr/>
          </p:nvGrpSpPr>
          <p:grpSpPr>
            <a:xfrm rot="10800000">
              <a:off x="2216538" y="1784656"/>
              <a:ext cx="1555158" cy="395261"/>
              <a:chOff x="2002525" y="-1533194"/>
              <a:chExt cx="2500948" cy="8485278"/>
            </a:xfrm>
          </p:grpSpPr>
          <p:cxnSp>
            <p:nvCxnSpPr>
              <p:cNvPr id="81" name="Connettore diritto 80">
                <a:extLst>
                  <a:ext uri="{FF2B5EF4-FFF2-40B4-BE49-F238E27FC236}">
                    <a16:creationId xmlns:a16="http://schemas.microsoft.com/office/drawing/2014/main" id="{116383D5-B220-DE7C-02A8-5F7D7624261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3473" y="-1533194"/>
                <a:ext cx="0" cy="84852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2 81">
                <a:extLst>
                  <a:ext uri="{FF2B5EF4-FFF2-40B4-BE49-F238E27FC236}">
                    <a16:creationId xmlns:a16="http://schemas.microsoft.com/office/drawing/2014/main" id="{AB1EDE52-8BC2-0C47-8C81-3013A56FC55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002525" y="6673693"/>
                <a:ext cx="2500948" cy="11358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0DF4469C-C8E9-006E-4A76-674B24CBD6F7}"/>
                </a:ext>
              </a:extLst>
            </p:cNvPr>
            <p:cNvGrpSpPr/>
            <p:nvPr/>
          </p:nvGrpSpPr>
          <p:grpSpPr>
            <a:xfrm rot="10800000">
              <a:off x="1399831" y="1134012"/>
              <a:ext cx="3343619" cy="548442"/>
              <a:chOff x="1595756" y="1975374"/>
              <a:chExt cx="3378976" cy="7055060"/>
            </a:xfrm>
          </p:grpSpPr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01A6F659-E293-F31D-E86A-5E988AFAA60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66682" y="1975374"/>
                <a:ext cx="0" cy="70550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ttore 2 79">
                <a:extLst>
                  <a:ext uri="{FF2B5EF4-FFF2-40B4-BE49-F238E27FC236}">
                    <a16:creationId xmlns:a16="http://schemas.microsoft.com/office/drawing/2014/main" id="{A91C4C64-4FEB-68EC-85F6-F0A71FEB280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595756" y="8869520"/>
                <a:ext cx="3378976" cy="9965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E278A159-D785-2E99-C6D6-A7ADDA5E06C3}"/>
                </a:ext>
              </a:extLst>
            </p:cNvPr>
            <p:cNvGrpSpPr/>
            <p:nvPr/>
          </p:nvGrpSpPr>
          <p:grpSpPr>
            <a:xfrm rot="10800000">
              <a:off x="2108018" y="1342225"/>
              <a:ext cx="1779906" cy="778716"/>
              <a:chOff x="2362037" y="-4495219"/>
              <a:chExt cx="2204648" cy="10017263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4B9CCDD5-CAD3-749E-C3A1-176792CBFCF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54888" y="-4495219"/>
                <a:ext cx="0" cy="100172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2 77">
                <a:extLst>
                  <a:ext uri="{FF2B5EF4-FFF2-40B4-BE49-F238E27FC236}">
                    <a16:creationId xmlns:a16="http://schemas.microsoft.com/office/drawing/2014/main" id="{C1E246BF-4494-5DD0-E63E-C368553512F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362037" y="5157688"/>
                <a:ext cx="2204648" cy="26212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473C4475-0E2B-7865-96F8-A19D8BC1B504}"/>
                  </a:ext>
                </a:extLst>
              </p:cNvPr>
              <p:cNvSpPr txBox="1"/>
              <p:nvPr/>
            </p:nvSpPr>
            <p:spPr>
              <a:xfrm>
                <a:off x="7278204" y="3148103"/>
                <a:ext cx="18657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𝑐𝑟𝑜𝑠𝑠</m:t>
                    </m:r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𝑠𝑒𝑐𝑡𝑖𝑜𝑛</m:t>
                    </m:r>
                  </m:oMath>
                </a14:m>
                <a:r>
                  <a:rPr lang="it-IT" sz="1100" b="1" dirty="0"/>
                  <a:t> </a:t>
                </a:r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473C4475-0E2B-7865-96F8-A19D8BC1B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204" y="3148103"/>
                <a:ext cx="186579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31CDBE0B-BED3-62C1-39C8-0D3C5E1ADBA3}"/>
              </a:ext>
            </a:extLst>
          </p:cNvPr>
          <p:cNvSpPr txBox="1"/>
          <p:nvPr/>
        </p:nvSpPr>
        <p:spPr>
          <a:xfrm>
            <a:off x="7262997" y="940954"/>
            <a:ext cx="1406549" cy="31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Power </a:t>
            </a:r>
            <a:r>
              <a:rPr lang="it-IT" sz="1400" b="1" dirty="0" err="1"/>
              <a:t>Law</a:t>
            </a:r>
            <a:endParaRPr lang="it-IT" sz="1400" b="1" dirty="0"/>
          </a:p>
        </p:txBody>
      </p:sp>
      <p:sp>
        <p:nvSpPr>
          <p:cNvPr id="91" name="Freccia a destra 90">
            <a:extLst>
              <a:ext uri="{FF2B5EF4-FFF2-40B4-BE49-F238E27FC236}">
                <a16:creationId xmlns:a16="http://schemas.microsoft.com/office/drawing/2014/main" id="{8D80049D-81EF-5E63-0D3E-CF9C8513CB84}"/>
              </a:ext>
            </a:extLst>
          </p:cNvPr>
          <p:cNvSpPr/>
          <p:nvPr/>
        </p:nvSpPr>
        <p:spPr>
          <a:xfrm>
            <a:off x="4594623" y="1764513"/>
            <a:ext cx="452710" cy="6861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BC816CA1-90E4-ADC9-BDE3-C72AF7F87F82}"/>
              </a:ext>
            </a:extLst>
          </p:cNvPr>
          <p:cNvSpPr txBox="1"/>
          <p:nvPr/>
        </p:nvSpPr>
        <p:spPr>
          <a:xfrm>
            <a:off x="170096" y="961907"/>
            <a:ext cx="257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SCS-4050 by </a:t>
            </a:r>
            <a:r>
              <a:rPr lang="it-IT" sz="1400" dirty="0" err="1"/>
              <a:t>SuperPower</a:t>
            </a:r>
            <a:r>
              <a:rPr lang="it-IT" sz="1400" dirty="0"/>
              <a:t> 2008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8FAF1A0B-A7DB-462E-03F0-91CFCBCE9BF8}"/>
              </a:ext>
            </a:extLst>
          </p:cNvPr>
          <p:cNvSpPr txBox="1"/>
          <p:nvPr/>
        </p:nvSpPr>
        <p:spPr>
          <a:xfrm>
            <a:off x="282609" y="4265760"/>
            <a:ext cx="51178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Two-Dimensional Anisotropic Model of YBCO Coated Conductors, </a:t>
            </a:r>
            <a:r>
              <a:rPr lang="en-US" sz="105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Casali</a:t>
            </a:r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et. al, 2015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EE6EE910-44A0-E21B-8842-C20031F1A7D2}"/>
              </a:ext>
            </a:extLst>
          </p:cNvPr>
          <p:cNvSpPr txBox="1"/>
          <p:nvPr/>
        </p:nvSpPr>
        <p:spPr>
          <a:xfrm>
            <a:off x="273670" y="4477599"/>
            <a:ext cx="5607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050" i="0" dirty="0">
                <a:solidFill>
                  <a:schemeClr val="bg1">
                    <a:lumMod val="50000"/>
                  </a:schemeClr>
                </a:solidFill>
                <a:effectLst/>
              </a:rPr>
              <a:t>In-Field Electrical Resistance at 4.2 K of REBCO Splices</a:t>
            </a:r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</a:rPr>
              <a:t>, J. </a:t>
            </a:r>
            <a:r>
              <a:rPr lang="en-US" sz="105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Fleiter</a:t>
            </a:r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and A. Ballarino, et. al, 2017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asellaDiTesto 91">
                <a:extLst>
                  <a:ext uri="{FF2B5EF4-FFF2-40B4-BE49-F238E27FC236}">
                    <a16:creationId xmlns:a16="http://schemas.microsoft.com/office/drawing/2014/main" id="{542AA1B8-2E1A-3DD3-48A1-DED6B6A72D18}"/>
                  </a:ext>
                </a:extLst>
              </p:cNvPr>
              <p:cNvSpPr txBox="1"/>
              <p:nvPr/>
            </p:nvSpPr>
            <p:spPr>
              <a:xfrm>
                <a:off x="91736" y="3073666"/>
                <a:ext cx="1445952" cy="4712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it-IT" sz="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sz="800">
                        <a:latin typeface="Cambria Math" panose="02040503050406030204" pitchFamily="18" charset="0"/>
                      </a:rPr>
                      <m:t>thermal</m:t>
                    </m:r>
                    <m:r>
                      <a:rPr lang="it-IT" sz="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800">
                        <a:latin typeface="Cambria Math" panose="02040503050406030204" pitchFamily="18" charset="0"/>
                      </a:rPr>
                      <m:t>conductivit</m:t>
                    </m:r>
                  </m:oMath>
                </a14:m>
                <a:r>
                  <a:rPr lang="it-IT" sz="800" dirty="0">
                    <a:latin typeface="Cambria Math" panose="02040503050406030204" pitchFamily="18" charset="0"/>
                  </a:rPr>
                  <a:t>y</a:t>
                </a:r>
              </a:p>
              <a:p>
                <a14:m>
                  <m:oMath xmlns:m="http://schemas.openxmlformats.org/officeDocument/2006/math">
                    <m:r>
                      <a:rPr lang="it-IT" sz="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sz="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800" dirty="0">
                    <a:latin typeface="Cambria Math" panose="02040503050406030204" pitchFamily="18" charset="0"/>
                  </a:rPr>
                  <a:t> density</a:t>
                </a:r>
              </a:p>
              <a:p>
                <a:r>
                  <a:rPr lang="it-IT" sz="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it-IT" sz="800" i="1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it-IT" sz="800" b="0" i="0" smtClean="0">
                        <a:latin typeface="Cambria Math" panose="02040503050406030204" pitchFamily="18" charset="0"/>
                      </a:rPr>
                      <m:t>specific</m:t>
                    </m:r>
                    <m:r>
                      <a:rPr lang="it-IT" sz="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800" b="0" i="0" smtClean="0">
                        <a:latin typeface="Cambria Math" panose="02040503050406030204" pitchFamily="18" charset="0"/>
                      </a:rPr>
                      <m:t>heat</m:t>
                    </m:r>
                  </m:oMath>
                </a14:m>
                <a:endParaRPr lang="it-IT" sz="800" b="0" dirty="0"/>
              </a:p>
            </p:txBody>
          </p:sp>
        </mc:Choice>
        <mc:Fallback xmlns="">
          <p:sp>
            <p:nvSpPr>
              <p:cNvPr id="92" name="CasellaDiTesto 91">
                <a:extLst>
                  <a:ext uri="{FF2B5EF4-FFF2-40B4-BE49-F238E27FC236}">
                    <a16:creationId xmlns:a16="http://schemas.microsoft.com/office/drawing/2014/main" id="{542AA1B8-2E1A-3DD3-48A1-DED6B6A7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" y="3073666"/>
                <a:ext cx="1445952" cy="4712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63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1C0B2-D1CB-D09D-112D-D02366B7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density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BD716D-BB33-7A64-625A-66A19681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64875AC-FE81-2AAA-786F-AF12882FCD19}"/>
                  </a:ext>
                </a:extLst>
              </p:cNvPr>
              <p:cNvSpPr txBox="1"/>
              <p:nvPr/>
            </p:nvSpPr>
            <p:spPr>
              <a:xfrm>
                <a:off x="117247" y="940372"/>
                <a:ext cx="4380612" cy="98610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200" b="0" i="0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d>
                        <m:dPr>
                          <m:ctrlP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sz="1200" b="0" i="0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𝐼𝑐</m:t>
                          </m:r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it-IT" sz="12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2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it-IT" sz="12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2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2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12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12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it-IT" sz="12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12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2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it-IT" sz="1200" b="0" i="1" smtClean="0">
                                          <a:ln>
                                            <a:noFill/>
                                          </a:ln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sz="1200" b="0" i="1" smtClean="0">
                                              <a:ln>
                                                <a:noFill/>
                                              </a:ln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1200" b="0" i="1" smtClean="0">
                                                  <a:ln>
                                                    <a:noFill/>
                                                  </a:ln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it-IT" sz="1200" b="0" i="1" smtClean="0">
                                                      <a:ln>
                                                        <a:noFill/>
                                                      </a:ln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it-IT" sz="1200" b="0" i="1" smtClean="0">
                                                      <a:ln>
                                                        <a:noFill/>
                                                      </a:ln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it-IT" sz="1200" b="0" i="1" smtClean="0">
                                                      <a:ln>
                                                        <a:noFill/>
                                                      </a:ln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200" b="0" i="1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200" b="0" i="1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𝐵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∥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it-IT" sz="1200" b="0" i="1" smtClean="0">
                                                  <a:ln>
                                                    <a:noFill/>
                                                  </a:ln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1200" b="0" i="1" smtClean="0">
                                              <a:ln>
                                                <a:noFill/>
                                              </a:ln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it-IT" sz="1200" b="0" i="1" smtClean="0">
                                                  <a:ln>
                                                    <a:noFill/>
                                                  </a:ln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1200" b="0" i="1" smtClean="0">
                                                  <a:ln>
                                                    <a:noFill/>
                                                  </a:ln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200" b="0" i="1" smtClean="0">
                                                  <a:ln>
                                                    <a:noFill/>
                                                  </a:ln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⊥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1200" b="0" i="1" smtClean="0">
                                                  <a:ln>
                                                    <a:noFill/>
                                                  </a:ln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200" b="0" i="1" smtClean="0">
                                              <a:ln>
                                                <a:noFill/>
                                              </a:ln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200" b="0" i="1" smtClean="0">
                                              <a:ln>
                                                <a:noFill/>
                                              </a:ln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it-IT" sz="1200" b="0" i="1" smtClean="0">
                                              <a:ln>
                                                <a:noFill/>
                                              </a:ln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2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it-IT" sz="12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12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2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it-IT" sz="1200" b="0" i="0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200" b="0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200" b="0" i="0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it-IT" sz="1200" b="0" i="0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1200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64875AC-FE81-2AAA-786F-AF12882FC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7" y="940372"/>
                <a:ext cx="4380612" cy="98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2583CE77-4CAD-9E6C-974A-6BD5132361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34799"/>
                  </p:ext>
                </p:extLst>
              </p:nvPr>
            </p:nvGraphicFramePr>
            <p:xfrm>
              <a:off x="117247" y="2009598"/>
              <a:ext cx="3816000" cy="26440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1014035486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118485056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492617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 err="1"/>
                            <a:t>Parameter</a:t>
                          </a:r>
                          <a:endParaRPr lang="it-IT" sz="1200" b="1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/>
                            <a:t>Value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/>
                            <a:t>Unit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997708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2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200" b="0" i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1170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  <m:t>𝑌𝐵𝐶𝑂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93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267549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784350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200" dirty="0"/>
                            <a:t>*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2197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54879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41601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929080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𝑚𝑇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26368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0.525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45833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2583CE77-4CAD-9E6C-974A-6BD5132361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34799"/>
                  </p:ext>
                </p:extLst>
              </p:nvPr>
            </p:nvGraphicFramePr>
            <p:xfrm>
              <a:off x="117247" y="2009598"/>
              <a:ext cx="3816000" cy="26440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1014035486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118485056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49261772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 err="1"/>
                            <a:t>Parameter</a:t>
                          </a:r>
                          <a:endParaRPr lang="it-IT" sz="1200" b="1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/>
                            <a:t>Value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/>
                            <a:t>Unit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99770848"/>
                      </a:ext>
                    </a:extLst>
                  </a:tr>
                  <a:tr h="43262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4789" r="-158436" b="-45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64789" r="-59091" b="-45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64789" r="-704" b="-450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17044"/>
                      </a:ext>
                    </a:extLst>
                  </a:tr>
                  <a:tr h="29121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43750" r="-158436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243750" r="-59091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243750" r="-704" b="-5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75497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66667" r="-158436" b="-5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366667" r="-59091" b="-5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366667" r="-704" b="-5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43507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66667" r="-158436" b="-4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466667" r="-59091" b="-4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466667" r="-704" b="-4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4879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54348" r="-158436" b="-2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554348" r="-59091" b="-2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554348" r="-704" b="-29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1601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68889" r="-158436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668889" r="-5909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668889" r="-704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29080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68889" r="-158436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768889" r="-5909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768889" r="-704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63682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68889" r="-158436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13" t="-868889" r="-5909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41549" t="-868889" r="-704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8337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8817E9-494F-9211-1B10-1801BA26547F}"/>
              </a:ext>
            </a:extLst>
          </p:cNvPr>
          <p:cNvSpPr txBox="1"/>
          <p:nvPr/>
        </p:nvSpPr>
        <p:spPr>
          <a:xfrm>
            <a:off x="3933247" y="4132362"/>
            <a:ext cx="480663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* At 4.2 K.</a:t>
            </a:r>
          </a:p>
          <a:p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[Performance correlation between YBa</a:t>
            </a:r>
            <a:r>
              <a:rPr lang="en-US" sz="1100" b="0" i="0" baseline="-25000" dirty="0">
                <a:solidFill>
                  <a:schemeClr val="bg1">
                    <a:lumMod val="50000"/>
                  </a:schemeClr>
                </a:solidFill>
                <a:effectLst/>
              </a:rPr>
              <a:t>2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Cu</a:t>
            </a:r>
            <a:r>
              <a:rPr lang="en-US" sz="1100" b="0" i="0" baseline="-25000" dirty="0">
                <a:solidFill>
                  <a:schemeClr val="bg1">
                    <a:lumMod val="50000"/>
                  </a:schemeClr>
                </a:solidFill>
                <a:effectLst/>
              </a:rPr>
              <a:t>3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O</a:t>
            </a:r>
            <a:r>
              <a:rPr lang="en-US" sz="1100" b="0" i="0" baseline="-25000" dirty="0">
                <a:solidFill>
                  <a:schemeClr val="bg1">
                    <a:lumMod val="50000"/>
                  </a:schemeClr>
                </a:solidFill>
                <a:effectLst/>
              </a:rPr>
              <a:t>7-</a:t>
            </a:r>
            <a:r>
              <a:rPr lang="el-GR" sz="1100" b="0" i="0" baseline="-25000" dirty="0">
                <a:solidFill>
                  <a:schemeClr val="bg1">
                    <a:lumMod val="50000"/>
                  </a:schemeClr>
                </a:solidFill>
                <a:effectLst/>
              </a:rPr>
              <a:t>δ</a:t>
            </a:r>
            <a:r>
              <a:rPr lang="it-IT" sz="1100" b="0" i="0" baseline="-250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it-IT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coils and short samples for coil </a:t>
            </a:r>
            <a:r>
              <a:rPr lang="it-IT" sz="11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technology</a:t>
            </a:r>
            <a:r>
              <a:rPr lang="it-IT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it-IT" sz="11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develop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ment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, X. Wang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al, 2016]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3E98890-6D96-13A4-AB55-C797E4CAE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074" y="1285699"/>
            <a:ext cx="4024504" cy="301837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CEBB69-2CFB-A746-6934-6744329783CA}"/>
              </a:ext>
            </a:extLst>
          </p:cNvPr>
          <p:cNvSpPr txBox="1"/>
          <p:nvPr/>
        </p:nvSpPr>
        <p:spPr>
          <a:xfrm>
            <a:off x="4497859" y="925326"/>
            <a:ext cx="405343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[Self-Consistent Modeling of the </a:t>
            </a:r>
            <a:r>
              <a:rPr lang="en-US" sz="1200" b="0" i="1" dirty="0" err="1">
                <a:solidFill>
                  <a:schemeClr val="bg1">
                    <a:lumMod val="50000"/>
                  </a:schemeClr>
                </a:solidFill>
                <a:effectLst/>
              </a:rPr>
              <a:t>I</a:t>
            </a:r>
            <a:r>
              <a:rPr lang="en-US" sz="1000" b="0" i="1" dirty="0" err="1">
                <a:solidFill>
                  <a:schemeClr val="bg1">
                    <a:lumMod val="50000"/>
                  </a:schemeClr>
                </a:solidFill>
                <a:effectLst/>
              </a:rPr>
              <a:t>c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of HTS Devices: How Accurate do Models Really Need to Be?,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Grilli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al, 2014]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11EC889-9E91-9463-FF97-2822ED750FC8}"/>
                  </a:ext>
                </a:extLst>
              </p:cNvPr>
              <p:cNvSpPr txBox="1"/>
              <p:nvPr/>
            </p:nvSpPr>
            <p:spPr>
              <a:xfrm>
                <a:off x="7440891" y="2291744"/>
                <a:ext cx="98757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it-IT" sz="1100" b="0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0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100" b="0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it-IT" sz="11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sz="11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1.2%</m:t>
                      </m:r>
                    </m:oMath>
                  </m:oMathPara>
                </a14:m>
                <a:endParaRPr lang="it-IT" sz="11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11EC889-9E91-9463-FF97-2822ED750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891" y="2291744"/>
                <a:ext cx="987571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12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7E388-B387-F3B2-55BA-5A8A767E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Mathematical model (1)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57C0DF-BA63-7A78-E9BF-19EE5F06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78A6BCCA-B646-DD29-F105-F4144891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151" y="1063302"/>
            <a:ext cx="2984478" cy="3562295"/>
          </a:xfrm>
        </p:spPr>
        <p:txBody>
          <a:bodyPr/>
          <a:lstStyle/>
          <a:p>
            <a:r>
              <a:rPr lang="it-IT" sz="1800" dirty="0" err="1"/>
              <a:t>Governing</a:t>
            </a:r>
            <a:r>
              <a:rPr lang="it-IT" sz="1800" dirty="0"/>
              <a:t> </a:t>
            </a:r>
            <a:r>
              <a:rPr lang="it-IT" sz="1800" dirty="0" err="1"/>
              <a:t>equations</a:t>
            </a:r>
            <a:r>
              <a:rPr lang="it-IT" sz="1800" dirty="0"/>
              <a:t>:</a:t>
            </a:r>
            <a:endParaRPr lang="it-IT" sz="1600" dirty="0"/>
          </a:p>
          <a:p>
            <a:pPr lvl="1"/>
            <a:r>
              <a:rPr lang="it-IT" sz="1600" i="1" dirty="0"/>
              <a:t>T-</a:t>
            </a:r>
            <a:r>
              <a:rPr lang="it-IT" sz="1600" i="1" dirty="0" err="1"/>
              <a:t>formulation</a:t>
            </a:r>
            <a:r>
              <a:rPr lang="it-IT" sz="1600" i="1" dirty="0"/>
              <a:t> (Tape)</a:t>
            </a:r>
          </a:p>
          <a:p>
            <a:pPr lvl="1"/>
            <a:endParaRPr lang="it-IT" sz="1600" i="1" dirty="0"/>
          </a:p>
          <a:p>
            <a:pPr marL="457188" lvl="1" indent="0">
              <a:buNone/>
            </a:pPr>
            <a:endParaRPr lang="it-IT" sz="1600" i="1" dirty="0"/>
          </a:p>
          <a:p>
            <a:pPr marL="457188" lvl="1" indent="0">
              <a:buNone/>
            </a:pPr>
            <a:endParaRPr lang="it-IT" sz="1600" i="1" dirty="0"/>
          </a:p>
          <a:p>
            <a:pPr lvl="1"/>
            <a:r>
              <a:rPr lang="it-IT" sz="1600" i="1" dirty="0"/>
              <a:t>A-</a:t>
            </a:r>
            <a:r>
              <a:rPr lang="it-IT" sz="1600" i="1" dirty="0" err="1"/>
              <a:t>formulation</a:t>
            </a:r>
            <a:r>
              <a:rPr lang="it-IT" sz="1600" i="1" dirty="0"/>
              <a:t> (Air)</a:t>
            </a:r>
          </a:p>
          <a:p>
            <a:pPr marL="239400" lvl="1" indent="0">
              <a:buNone/>
            </a:pPr>
            <a:endParaRPr lang="it-IT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7FB193-9CB5-FF82-04CF-72C7D2F3E7EB}"/>
              </a:ext>
            </a:extLst>
          </p:cNvPr>
          <p:cNvSpPr txBox="1"/>
          <p:nvPr/>
        </p:nvSpPr>
        <p:spPr>
          <a:xfrm>
            <a:off x="144577" y="998514"/>
            <a:ext cx="328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Thin</a:t>
            </a:r>
            <a:r>
              <a:rPr lang="it-IT" sz="1400" dirty="0"/>
              <a:t> shell </a:t>
            </a:r>
            <a:r>
              <a:rPr lang="it-IT" sz="1400" dirty="0" err="1"/>
              <a:t>approximation</a:t>
            </a:r>
            <a:r>
              <a:rPr lang="it-IT" sz="1400" dirty="0"/>
              <a:t>: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C727E99-500A-AEA1-8D0B-9891AD318462}"/>
              </a:ext>
            </a:extLst>
          </p:cNvPr>
          <p:cNvCxnSpPr>
            <a:cxnSpLocks/>
          </p:cNvCxnSpPr>
          <p:nvPr/>
        </p:nvCxnSpPr>
        <p:spPr>
          <a:xfrm>
            <a:off x="6165629" y="1260127"/>
            <a:ext cx="0" cy="291824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98A0C80-B495-6B9F-C95B-49E2B623528E}"/>
                  </a:ext>
                </a:extLst>
              </p:cNvPr>
              <p:cNvSpPr txBox="1"/>
              <p:nvPr/>
            </p:nvSpPr>
            <p:spPr>
              <a:xfrm>
                <a:off x="6124511" y="1964210"/>
                <a:ext cx="3194830" cy="501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𝜌</m:t>
                      </m:r>
                      <m:r>
                        <a:rPr lang="it-IT" sz="140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∙</m:t>
                      </m:r>
                      <m:sSub>
                        <m:sSubPr>
                          <m:ctrlP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  <m:sub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𝑝</m:t>
                          </m:r>
                        </m:sub>
                      </m:sSub>
                      <m:r>
                        <a:rPr lang="it-IT" sz="1400" i="1" spc="5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∙</m:t>
                      </m:r>
                      <m:f>
                        <m:fPr>
                          <m:ctrlPr>
                            <a:rPr lang="it-IT" sz="140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𝜕</m:t>
                          </m:r>
                          <m:r>
                            <a:rPr lang="it-IT" sz="1400" b="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𝜃</m:t>
                          </m:r>
                        </m:num>
                        <m:den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𝜕</m:t>
                          </m:r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𝑡</m:t>
                          </m:r>
                        </m:den>
                      </m:f>
                      <m:r>
                        <a:rPr lang="it-IT" sz="1400" i="1" spc="5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it-IT" sz="140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∇∙(−</m:t>
                      </m:r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)∙∇</m:t>
                      </m:r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𝜃</m:t>
                      </m:r>
                      <m:r>
                        <a:rPr lang="it-IT" sz="1400" b="0" i="1" spc="50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)+</m:t>
                      </m:r>
                      <m:sSup>
                        <m:sSupPr>
                          <m:ctrlP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𝑞</m:t>
                          </m:r>
                        </m:e>
                        <m:sup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′′′</m:t>
                          </m:r>
                        </m:sup>
                      </m:sSup>
                    </m:oMath>
                  </m:oMathPara>
                </a14:m>
                <a:endParaRPr lang="it-IT" sz="1400" dirty="0">
                  <a:solidFill>
                    <a:srgbClr val="003262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98A0C80-B495-6B9F-C95B-49E2B6235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11" y="1964210"/>
                <a:ext cx="3194830" cy="501997"/>
              </a:xfrm>
              <a:prstGeom prst="rect">
                <a:avLst/>
              </a:prstGeom>
              <a:blipFill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0A0D46B-172B-88BA-8497-AF1B9D540750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8547466" y="2380725"/>
            <a:ext cx="293180" cy="872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27CF6F-DE27-F0DB-7A02-C4593C339785}"/>
              </a:ext>
            </a:extLst>
          </p:cNvPr>
          <p:cNvSpPr txBox="1"/>
          <p:nvPr/>
        </p:nvSpPr>
        <p:spPr>
          <a:xfrm>
            <a:off x="6929062" y="3284292"/>
            <a:ext cx="21114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Joule </a:t>
            </a:r>
            <a:r>
              <a:rPr lang="it-IT" sz="1100" dirty="0" err="1">
                <a:solidFill>
                  <a:srgbClr val="FF0000"/>
                </a:solidFill>
              </a:rPr>
              <a:t>losses</a:t>
            </a:r>
            <a:r>
              <a:rPr lang="it-IT" sz="1100" dirty="0">
                <a:solidFill>
                  <a:srgbClr val="FF0000"/>
                </a:solidFill>
              </a:rPr>
              <a:t> from T-</a:t>
            </a:r>
            <a:r>
              <a:rPr lang="it-IT" sz="1100" dirty="0" err="1">
                <a:solidFill>
                  <a:srgbClr val="FF0000"/>
                </a:solidFill>
              </a:rPr>
              <a:t>formulation</a:t>
            </a:r>
            <a:r>
              <a:rPr lang="it-IT" sz="1100" dirty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FF9345F-739B-9756-F34E-7F18402A9FF6}"/>
              </a:ext>
            </a:extLst>
          </p:cNvPr>
          <p:cNvGrpSpPr/>
          <p:nvPr/>
        </p:nvGrpSpPr>
        <p:grpSpPr>
          <a:xfrm>
            <a:off x="119508" y="1447555"/>
            <a:ext cx="3288309" cy="3178116"/>
            <a:chOff x="134724" y="1758782"/>
            <a:chExt cx="4779491" cy="4343766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40266726-0290-BCFB-703C-FD5971A44B27}"/>
                </a:ext>
              </a:extLst>
            </p:cNvPr>
            <p:cNvGrpSpPr/>
            <p:nvPr/>
          </p:nvGrpSpPr>
          <p:grpSpPr>
            <a:xfrm>
              <a:off x="134724" y="1758782"/>
              <a:ext cx="4779491" cy="4343766"/>
              <a:chOff x="684266" y="1408897"/>
              <a:chExt cx="5576462" cy="4770825"/>
            </a:xfrm>
          </p:grpSpPr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AD59F6A-456E-BD21-2160-4C9F34A426AF}"/>
                  </a:ext>
                </a:extLst>
              </p:cNvPr>
              <p:cNvSpPr/>
              <p:nvPr/>
            </p:nvSpPr>
            <p:spPr>
              <a:xfrm>
                <a:off x="684266" y="1408897"/>
                <a:ext cx="5576462" cy="4770825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18407437-507C-A471-0E88-AF17AB826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5492" y="3800434"/>
                <a:ext cx="1935675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62C1A3B-DBC9-7CFF-3D7B-C73FA977C3A0}"/>
                  </a:ext>
                </a:extLst>
              </p:cNvPr>
              <p:cNvSpPr txBox="1"/>
              <p:nvPr/>
            </p:nvSpPr>
            <p:spPr>
              <a:xfrm>
                <a:off x="2470954" y="3210354"/>
                <a:ext cx="1868129" cy="46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chemeClr val="accent6">
                        <a:lumMod val="75000"/>
                      </a:schemeClr>
                    </a:solidFill>
                  </a:rPr>
                  <a:t>REBCO tape</a:t>
                </a: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FAC70EF0-B16A-12DA-B368-8806D95450A4}"/>
                  </a:ext>
                </a:extLst>
              </p:cNvPr>
              <p:cNvSpPr txBox="1"/>
              <p:nvPr/>
            </p:nvSpPr>
            <p:spPr>
              <a:xfrm>
                <a:off x="2457852" y="1595287"/>
                <a:ext cx="1868129" cy="508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chemeClr val="accent1"/>
                    </a:solidFill>
                  </a:rPr>
                  <a:t>Air domain</a:t>
                </a:r>
              </a:p>
            </p:txBody>
          </p:sp>
        </p:grpSp>
        <p:pic>
          <p:nvPicPr>
            <p:cNvPr id="14" name="Elemento grafico 13" descr="Freccia linea: curva antioraria contorno">
              <a:extLst>
                <a:ext uri="{FF2B5EF4-FFF2-40B4-BE49-F238E27FC236}">
                  <a16:creationId xmlns:a16="http://schemas.microsoft.com/office/drawing/2014/main" id="{D369AC59-08D9-8EA6-C4E1-F1F4D66D1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751734">
              <a:off x="2758776" y="2411921"/>
              <a:ext cx="1128002" cy="1489492"/>
            </a:xfrm>
            <a:prstGeom prst="rect">
              <a:avLst/>
            </a:prstGeom>
          </p:spPr>
        </p:pic>
        <p:pic>
          <p:nvPicPr>
            <p:cNvPr id="15" name="Elemento grafico 14" descr="Freccia linea: curva oraria contorno">
              <a:extLst>
                <a:ext uri="{FF2B5EF4-FFF2-40B4-BE49-F238E27FC236}">
                  <a16:creationId xmlns:a16="http://schemas.microsoft.com/office/drawing/2014/main" id="{7D711CB7-C2A8-2F01-08A3-8014094A0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20047569" flipV="1">
              <a:off x="741720" y="2411259"/>
              <a:ext cx="1459422" cy="14594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F15EE0A1-FF02-02A9-9A21-6700AFC9DCD9}"/>
                    </a:ext>
                  </a:extLst>
                </p:cNvPr>
                <p:cNvSpPr txBox="1"/>
                <p:nvPr/>
              </p:nvSpPr>
              <p:spPr>
                <a:xfrm>
                  <a:off x="3236465" y="2846738"/>
                  <a:ext cx="1103071" cy="4627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it-IT" sz="24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F15EE0A1-FF02-02A9-9A21-6700AFC9DC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465" y="2846738"/>
                  <a:ext cx="1103071" cy="462727"/>
                </a:xfrm>
                <a:prstGeom prst="rect">
                  <a:avLst/>
                </a:prstGeom>
                <a:blipFill>
                  <a:blip r:embed="rId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CF9D5D2A-FBE3-F51F-B381-874F141727C7}"/>
                    </a:ext>
                  </a:extLst>
                </p:cNvPr>
                <p:cNvSpPr txBox="1"/>
                <p:nvPr/>
              </p:nvSpPr>
              <p:spPr>
                <a:xfrm>
                  <a:off x="500914" y="2856420"/>
                  <a:ext cx="1103071" cy="4627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it-IT" sz="2400" dirty="0">
                    <a:solidFill>
                      <a:srgbClr val="4472C4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CF9D5D2A-FBE3-F51F-B381-874F141727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14" y="2856420"/>
                  <a:ext cx="1103071" cy="4627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8381CAC5-DC9D-E615-2177-C3E06AC00A3F}"/>
              </a:ext>
            </a:extLst>
          </p:cNvPr>
          <p:cNvSpPr txBox="1">
            <a:spLocks/>
          </p:cNvSpPr>
          <p:nvPr/>
        </p:nvSpPr>
        <p:spPr>
          <a:xfrm>
            <a:off x="5736185" y="1392202"/>
            <a:ext cx="3583156" cy="448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2600" i="1" dirty="0" err="1"/>
              <a:t>Heat</a:t>
            </a:r>
            <a:r>
              <a:rPr lang="it-IT" sz="2600" i="1" dirty="0"/>
              <a:t> </a:t>
            </a:r>
            <a:r>
              <a:rPr lang="it-IT" sz="2600" i="1" dirty="0" err="1"/>
              <a:t>conduction</a:t>
            </a:r>
            <a:r>
              <a:rPr lang="it-IT" sz="2600" i="1" dirty="0"/>
              <a:t> </a:t>
            </a:r>
            <a:r>
              <a:rPr lang="it-IT" sz="2600" i="1" dirty="0" err="1"/>
              <a:t>equation</a:t>
            </a:r>
            <a:r>
              <a:rPr lang="it-IT" sz="2600" i="1" dirty="0"/>
              <a:t> (Tape)</a:t>
            </a:r>
          </a:p>
          <a:p>
            <a:pPr lvl="1"/>
            <a:endParaRPr lang="it-IT" sz="1600" i="1" dirty="0"/>
          </a:p>
          <a:p>
            <a:pPr marL="457188" lvl="1" indent="0">
              <a:buFont typeface="Courier New"/>
              <a:buNone/>
            </a:pPr>
            <a:endParaRPr lang="it-IT" sz="1600" i="1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74079472-48AD-B3E2-0C6F-9EAC4E31B9C8}"/>
              </a:ext>
            </a:extLst>
          </p:cNvPr>
          <p:cNvSpPr/>
          <p:nvPr/>
        </p:nvSpPr>
        <p:spPr>
          <a:xfrm>
            <a:off x="8788599" y="2096389"/>
            <a:ext cx="355401" cy="333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6A3D7A9-751C-F3CD-F74B-269BF6D79A25}"/>
                  </a:ext>
                </a:extLst>
              </p:cNvPr>
              <p:cNvSpPr txBox="1"/>
              <p:nvPr/>
            </p:nvSpPr>
            <p:spPr>
              <a:xfrm>
                <a:off x="3999933" y="1751188"/>
                <a:ext cx="17731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</a:rPr>
                        <m:t>= ∇ ×</m:t>
                      </m:r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1400" dirty="0">
                  <a:solidFill>
                    <a:srgbClr val="003262"/>
                  </a:solidFill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6A3D7A9-751C-F3CD-F74B-269BF6D79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933" y="1751188"/>
                <a:ext cx="1773168" cy="307777"/>
              </a:xfrm>
              <a:prstGeom prst="rect">
                <a:avLst/>
              </a:prstGeom>
              <a:blipFill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E1966E7-8441-59E9-6DE0-6347DD64C219}"/>
                  </a:ext>
                </a:extLst>
              </p:cNvPr>
              <p:cNvSpPr txBox="1"/>
              <p:nvPr/>
            </p:nvSpPr>
            <p:spPr>
              <a:xfrm>
                <a:off x="3476900" y="2039779"/>
                <a:ext cx="2779052" cy="501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 ×</m:t>
                      </m:r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400" b="0" i="1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400" b="0" i="1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003262"/>
                  </a:solidFill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E1966E7-8441-59E9-6DE0-6347DD64C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900" y="2039779"/>
                <a:ext cx="2779052" cy="501997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531D457C-B853-0BE6-819F-887FACCECE50}"/>
                  </a:ext>
                </a:extLst>
              </p:cNvPr>
              <p:cNvSpPr txBox="1"/>
              <p:nvPr/>
            </p:nvSpPr>
            <p:spPr>
              <a:xfrm>
                <a:off x="4070140" y="3077019"/>
                <a:ext cx="1892955" cy="433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i="1" smtClean="0">
                        <a:solidFill>
                          <a:srgbClr val="0032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 ×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smtClean="0">
                            <a:solidFill>
                              <a:srgbClr val="00326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1400" b="0" i="1" smtClean="0">
                                <a:solidFill>
                                  <a:srgbClr val="0032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400" b="0" i="1" smtClean="0">
                                <a:solidFill>
                                  <a:srgbClr val="0032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400" b="0" i="1" smtClean="0">
                                <a:solidFill>
                                  <a:srgbClr val="0032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  <m:d>
                          <m:dPr>
                            <m:ctrlPr>
                              <a:rPr lang="it-IT" sz="1400" b="0" i="1" smtClean="0">
                                <a:solidFill>
                                  <a:srgbClr val="0032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i="1">
                                <a:solidFill>
                                  <a:srgbClr val="0032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it-IT" sz="1400" i="1" smtClean="0">
                                <a:solidFill>
                                  <a:srgbClr val="0032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sz="1400" b="0" i="1" smtClean="0">
                                <a:solidFill>
                                  <a:srgbClr val="00326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it-IT" sz="1400" b="0" i="1" smtClean="0">
                        <a:solidFill>
                          <a:srgbClr val="0032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400" b="0" i="1" smtClean="0">
                        <a:solidFill>
                          <a:srgbClr val="0032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it-IT" sz="1400" b="0" i="1" smtClean="0">
                        <a:solidFill>
                          <a:srgbClr val="0032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400" dirty="0">
                    <a:solidFill>
                      <a:srgbClr val="00326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531D457C-B853-0BE6-819F-887FACCE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40" y="3077019"/>
                <a:ext cx="1892955" cy="4330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F4E3BBF-F414-1149-233C-AD5804CBA445}"/>
                  </a:ext>
                </a:extLst>
              </p:cNvPr>
              <p:cNvSpPr txBox="1"/>
              <p:nvPr/>
            </p:nvSpPr>
            <p:spPr>
              <a:xfrm>
                <a:off x="3860083" y="3556499"/>
                <a:ext cx="18929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=∇×</m:t>
                      </m:r>
                      <m:r>
                        <a:rPr lang="it-IT" sz="1400" b="0" i="1" smtClean="0">
                          <a:solidFill>
                            <a:srgbClr val="0032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sz="1400" dirty="0">
                  <a:solidFill>
                    <a:srgbClr val="003262"/>
                  </a:solidFill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F4E3BBF-F414-1149-233C-AD5804CB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83" y="3556499"/>
                <a:ext cx="189295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2A90013-CF20-5D33-31DA-6D1374F2B25E}"/>
              </a:ext>
            </a:extLst>
          </p:cNvPr>
          <p:cNvSpPr txBox="1"/>
          <p:nvPr/>
        </p:nvSpPr>
        <p:spPr>
          <a:xfrm>
            <a:off x="2983021" y="4125918"/>
            <a:ext cx="54454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[Study of magnetization loss of CORC cables using 3D T-A formulation, Y.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Wang, 2019]</a:t>
            </a:r>
            <a:endParaRPr lang="en-US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9207A06-4785-E630-8A74-0C9D2D1B7063}"/>
              </a:ext>
            </a:extLst>
          </p:cNvPr>
          <p:cNvSpPr txBox="1"/>
          <p:nvPr/>
        </p:nvSpPr>
        <p:spPr>
          <a:xfrm>
            <a:off x="2983021" y="4317877"/>
            <a:ext cx="60414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[3D quench modeling base on T-A formulation for high temperature superconductor CORC cables, Y.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Wang, 2019]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losione: 14 punte 2">
                <a:extLst>
                  <a:ext uri="{FF2B5EF4-FFF2-40B4-BE49-F238E27FC236}">
                    <a16:creationId xmlns:a16="http://schemas.microsoft.com/office/drawing/2014/main" id="{9CE8106F-08FD-D12F-300C-AA0A53249C33}"/>
                  </a:ext>
                </a:extLst>
              </p:cNvPr>
              <p:cNvSpPr/>
              <p:nvPr/>
            </p:nvSpPr>
            <p:spPr>
              <a:xfrm>
                <a:off x="1461186" y="2885724"/>
                <a:ext cx="571263" cy="442317"/>
              </a:xfrm>
              <a:prstGeom prst="irregularSeal2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i="1" spc="50" smtClean="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𝑞</m:t>
                          </m:r>
                        </m:e>
                        <m:sup>
                          <m:r>
                            <a:rPr lang="it-IT" sz="1400" i="1" spc="50">
                              <a:solidFill>
                                <a:srgbClr val="0032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′′′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Esplosione: 14 punte 2">
                <a:extLst>
                  <a:ext uri="{FF2B5EF4-FFF2-40B4-BE49-F238E27FC236}">
                    <a16:creationId xmlns:a16="http://schemas.microsoft.com/office/drawing/2014/main" id="{9CE8106F-08FD-D12F-300C-AA0A5324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6" y="2885724"/>
                <a:ext cx="571263" cy="442317"/>
              </a:xfrm>
              <a:prstGeom prst="irregularSeal2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90AAF-623E-436C-2FBA-1FD44383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Mathematical model (2)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7471B8-157F-4E21-C3C5-B4075473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C623C37-B809-EFC4-4580-B2B3B2173009}"/>
              </a:ext>
            </a:extLst>
          </p:cNvPr>
          <p:cNvGrpSpPr/>
          <p:nvPr/>
        </p:nvGrpSpPr>
        <p:grpSpPr>
          <a:xfrm>
            <a:off x="26785" y="980836"/>
            <a:ext cx="4352011" cy="2411271"/>
            <a:chOff x="1023922" y="1998844"/>
            <a:chExt cx="4352011" cy="2411271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37AE25-EF78-FE11-B346-B4A74EF5F73B}"/>
                </a:ext>
              </a:extLst>
            </p:cNvPr>
            <p:cNvGrpSpPr/>
            <p:nvPr/>
          </p:nvGrpSpPr>
          <p:grpSpPr>
            <a:xfrm>
              <a:off x="1248520" y="2055137"/>
              <a:ext cx="4127413" cy="2354978"/>
              <a:chOff x="1248520" y="2055137"/>
              <a:chExt cx="4127413" cy="2354978"/>
            </a:xfrm>
          </p:grpSpPr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A164E1C0-B3AF-BD0D-D574-BD26244EDF13}"/>
                  </a:ext>
                </a:extLst>
              </p:cNvPr>
              <p:cNvSpPr/>
              <p:nvPr/>
            </p:nvSpPr>
            <p:spPr>
              <a:xfrm>
                <a:off x="1248520" y="4041823"/>
                <a:ext cx="2626364" cy="36512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EC57847A-D69A-EAD0-DBE0-7393725274F6}"/>
                  </a:ext>
                </a:extLst>
              </p:cNvPr>
              <p:cNvCxnSpPr/>
              <p:nvPr/>
            </p:nvCxnSpPr>
            <p:spPr>
              <a:xfrm flipV="1">
                <a:off x="1249378" y="2055137"/>
                <a:ext cx="1412340" cy="1986686"/>
              </a:xfrm>
              <a:prstGeom prst="lin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C76DC9BC-5390-1D1C-1395-E9E7ED7F9E1C}"/>
                  </a:ext>
                </a:extLst>
              </p:cNvPr>
              <p:cNvCxnSpPr/>
              <p:nvPr/>
            </p:nvCxnSpPr>
            <p:spPr>
              <a:xfrm flipV="1">
                <a:off x="3874026" y="2055137"/>
                <a:ext cx="1412340" cy="1986686"/>
              </a:xfrm>
              <a:prstGeom prst="lin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F2A2AA62-5936-EBC3-4362-FAE20F989E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0598" y="2281473"/>
                <a:ext cx="1505335" cy="2125475"/>
              </a:xfrm>
              <a:prstGeom prst="lin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diritto 25">
                <a:extLst>
                  <a:ext uri="{FF2B5EF4-FFF2-40B4-BE49-F238E27FC236}">
                    <a16:creationId xmlns:a16="http://schemas.microsoft.com/office/drawing/2014/main" id="{398999C4-5E4B-2DFF-5D63-7CA725D8BC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4942" y="2284640"/>
                <a:ext cx="1505335" cy="2125475"/>
              </a:xfrm>
              <a:prstGeom prst="lin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309DA3D6-4A96-3ED9-2CBC-AEE9B54F101B}"/>
                </a:ext>
              </a:extLst>
            </p:cNvPr>
            <p:cNvGrpSpPr/>
            <p:nvPr/>
          </p:nvGrpSpPr>
          <p:grpSpPr>
            <a:xfrm>
              <a:off x="1254764" y="2133490"/>
              <a:ext cx="443620" cy="443620"/>
              <a:chOff x="1248568" y="2138022"/>
              <a:chExt cx="443620" cy="443620"/>
            </a:xfrm>
          </p:grpSpPr>
          <p:cxnSp>
            <p:nvCxnSpPr>
              <p:cNvPr id="19" name="Connettore 2 18">
                <a:extLst>
                  <a:ext uri="{FF2B5EF4-FFF2-40B4-BE49-F238E27FC236}">
                    <a16:creationId xmlns:a16="http://schemas.microsoft.com/office/drawing/2014/main" id="{B6C29618-12D9-CE31-330A-8DDB7C8F3C2D}"/>
                  </a:ext>
                </a:extLst>
              </p:cNvPr>
              <p:cNvCxnSpPr/>
              <p:nvPr/>
            </p:nvCxnSpPr>
            <p:spPr>
              <a:xfrm>
                <a:off x="1248568" y="2580285"/>
                <a:ext cx="4436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2 19">
                <a:extLst>
                  <a:ext uri="{FF2B5EF4-FFF2-40B4-BE49-F238E27FC236}">
                    <a16:creationId xmlns:a16="http://schemas.microsoft.com/office/drawing/2014/main" id="{4DC73F4C-5977-5F5C-1F89-93E9E698794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31291" y="2359832"/>
                <a:ext cx="4436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0876D2FB-303E-8311-F120-DB8A258892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1743" y="2363007"/>
                <a:ext cx="221810" cy="2172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222A073-7A24-2C4D-2D67-3D65F04EBBB2}"/>
                </a:ext>
              </a:extLst>
            </p:cNvPr>
            <p:cNvSpPr txBox="1"/>
            <p:nvPr/>
          </p:nvSpPr>
          <p:spPr>
            <a:xfrm>
              <a:off x="1023922" y="1998844"/>
              <a:ext cx="3449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/>
                <a:t>y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24FE939-EF9E-0E72-66BA-60D018E68A09}"/>
                </a:ext>
              </a:extLst>
            </p:cNvPr>
            <p:cNvSpPr txBox="1"/>
            <p:nvPr/>
          </p:nvSpPr>
          <p:spPr>
            <a:xfrm>
              <a:off x="1396975" y="2519885"/>
              <a:ext cx="3449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/>
                <a:t>x</a:t>
              </a:r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2836CA9-B046-4F3D-D89C-EBE46B5B9259}"/>
                </a:ext>
              </a:extLst>
            </p:cNvPr>
            <p:cNvSpPr txBox="1"/>
            <p:nvPr/>
          </p:nvSpPr>
          <p:spPr>
            <a:xfrm>
              <a:off x="1357021" y="2099021"/>
              <a:ext cx="3449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/>
                <a:t>z</a:t>
              </a:r>
              <a:endParaRPr lang="it-IT" dirty="0"/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40FAB55E-FAEF-D780-62A4-CC245FDEE1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79494" y="3820013"/>
              <a:ext cx="4436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C93D6EF-516B-D1B1-E937-509DF48726BE}"/>
                </a:ext>
              </a:extLst>
            </p:cNvPr>
            <p:cNvSpPr txBox="1"/>
            <p:nvPr/>
          </p:nvSpPr>
          <p:spPr>
            <a:xfrm>
              <a:off x="2501304" y="3690145"/>
              <a:ext cx="34492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/>
                <a:t>T</a:t>
              </a:r>
              <a:endParaRPr lang="it-IT" sz="2400" dirty="0"/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73CF4C9D-E2DB-28C0-4E7D-66E81198F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8523" y="2950224"/>
              <a:ext cx="294420" cy="418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1DC7F1C-9373-57D7-C250-58629A5DF40E}"/>
                </a:ext>
              </a:extLst>
            </p:cNvPr>
            <p:cNvSpPr txBox="1"/>
            <p:nvPr/>
          </p:nvSpPr>
          <p:spPr>
            <a:xfrm>
              <a:off x="2985733" y="3063639"/>
              <a:ext cx="34492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 err="1"/>
                <a:t>J</a:t>
              </a:r>
              <a:r>
                <a:rPr lang="it-IT" sz="1600" baseline="-25000" dirty="0" err="1"/>
                <a:t>z</a:t>
              </a:r>
              <a:endParaRPr lang="it-IT" sz="2000" baseline="-25000" dirty="0"/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78436400-27CE-65B0-9DBA-456530634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4404" y="3254772"/>
              <a:ext cx="0" cy="3144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B08064E-CF8B-9481-0771-0B674192C7CC}"/>
                </a:ext>
              </a:extLst>
            </p:cNvPr>
            <p:cNvSpPr txBox="1"/>
            <p:nvPr/>
          </p:nvSpPr>
          <p:spPr>
            <a:xfrm>
              <a:off x="4498180" y="3404514"/>
              <a:ext cx="8329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 err="1">
                  <a:solidFill>
                    <a:srgbClr val="898989"/>
                  </a:solidFill>
                </a:rPr>
                <a:t>J</a:t>
              </a:r>
              <a:r>
                <a:rPr lang="it-IT" sz="1600" baseline="-25000" dirty="0" err="1">
                  <a:solidFill>
                    <a:srgbClr val="898989"/>
                  </a:solidFill>
                </a:rPr>
                <a:t>y</a:t>
              </a:r>
              <a:r>
                <a:rPr lang="it-IT" sz="1600" dirty="0">
                  <a:solidFill>
                    <a:srgbClr val="898989"/>
                  </a:solidFill>
                </a:rPr>
                <a:t>=0</a:t>
              </a:r>
              <a:endParaRPr lang="it-IT" sz="2400" dirty="0">
                <a:solidFill>
                  <a:srgbClr val="898989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E4D97FA-392A-FAD0-C0D0-60F6DB1142FD}"/>
                </a:ext>
              </a:extLst>
            </p:cNvPr>
            <p:cNvSpPr txBox="1"/>
            <p:nvPr/>
          </p:nvSpPr>
          <p:spPr>
            <a:xfrm>
              <a:off x="3665211" y="2833020"/>
              <a:ext cx="8329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 err="1">
                  <a:solidFill>
                    <a:schemeClr val="bg1">
                      <a:lumMod val="50000"/>
                    </a:schemeClr>
                  </a:solidFill>
                </a:rPr>
                <a:t>J</a:t>
              </a:r>
              <a:r>
                <a:rPr lang="it-IT" sz="1600" baseline="-25000" dirty="0" err="1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r>
                <a:rPr lang="it-IT" sz="1600" dirty="0">
                  <a:solidFill>
                    <a:schemeClr val="bg1">
                      <a:lumMod val="50000"/>
                    </a:schemeClr>
                  </a:solidFill>
                </a:rPr>
                <a:t>=0</a:t>
              </a:r>
              <a:endParaRPr lang="it-IT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6CA8794F-E762-A972-491C-31DC831C56B3}"/>
                </a:ext>
              </a:extLst>
            </p:cNvPr>
            <p:cNvCxnSpPr>
              <a:cxnSpLocks/>
            </p:cNvCxnSpPr>
            <p:nvPr/>
          </p:nvCxnSpPr>
          <p:spPr>
            <a:xfrm>
              <a:off x="3678082" y="3136355"/>
              <a:ext cx="45969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A26A0697-936E-E263-56E4-67D886631E66}"/>
              </a:ext>
            </a:extLst>
          </p:cNvPr>
          <p:cNvSpPr/>
          <p:nvPr/>
        </p:nvSpPr>
        <p:spPr>
          <a:xfrm>
            <a:off x="4256243" y="1618209"/>
            <a:ext cx="708917" cy="91076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1BFAF225-F5A9-F790-A4CC-0A6450FBC302}"/>
              </a:ext>
            </a:extLst>
          </p:cNvPr>
          <p:cNvGrpSpPr/>
          <p:nvPr/>
        </p:nvGrpSpPr>
        <p:grpSpPr>
          <a:xfrm>
            <a:off x="5395520" y="1638421"/>
            <a:ext cx="2668025" cy="537481"/>
            <a:chOff x="5906557" y="2961396"/>
            <a:chExt cx="2668025" cy="537481"/>
          </a:xfrm>
        </p:grpSpPr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91BDDC9E-4DD2-60DB-8C4D-3546568BC6CD}"/>
                </a:ext>
              </a:extLst>
            </p:cNvPr>
            <p:cNvCxnSpPr/>
            <p:nvPr/>
          </p:nvCxnSpPr>
          <p:spPr>
            <a:xfrm>
              <a:off x="6412407" y="3429000"/>
              <a:ext cx="216217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83DCE55B-3A8C-C7C3-4766-B53BD93C4FC5}"/>
                </a:ext>
              </a:extLst>
            </p:cNvPr>
            <p:cNvGrpSpPr/>
            <p:nvPr/>
          </p:nvGrpSpPr>
          <p:grpSpPr>
            <a:xfrm>
              <a:off x="6102141" y="3355828"/>
              <a:ext cx="136734" cy="143049"/>
              <a:chOff x="6102141" y="3355828"/>
              <a:chExt cx="136734" cy="143049"/>
            </a:xfrm>
          </p:grpSpPr>
          <p:pic>
            <p:nvPicPr>
              <p:cNvPr id="34" name="Elemento grafico 33" descr="Chiudi con riempimento a tinta unita">
                <a:extLst>
                  <a:ext uri="{FF2B5EF4-FFF2-40B4-BE49-F238E27FC236}">
                    <a16:creationId xmlns:a16="http://schemas.microsoft.com/office/drawing/2014/main" id="{52C64F71-7C96-10E7-3157-F9B6BE680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6102141" y="3365616"/>
                <a:ext cx="126768" cy="126768"/>
              </a:xfrm>
              <a:prstGeom prst="rect">
                <a:avLst/>
              </a:prstGeom>
            </p:spPr>
          </p:pic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C516721D-E6FD-19A6-2C60-858E433B0299}"/>
                  </a:ext>
                </a:extLst>
              </p:cNvPr>
              <p:cNvSpPr/>
              <p:nvPr/>
            </p:nvSpPr>
            <p:spPr>
              <a:xfrm>
                <a:off x="6105525" y="3355828"/>
                <a:ext cx="133350" cy="14304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D13ADD12-91E7-D860-E797-6B85C16E2F89}"/>
                </a:ext>
              </a:extLst>
            </p:cNvPr>
            <p:cNvSpPr txBox="1"/>
            <p:nvPr/>
          </p:nvSpPr>
          <p:spPr>
            <a:xfrm>
              <a:off x="5906557" y="3066928"/>
              <a:ext cx="3449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 err="1"/>
                <a:t>J</a:t>
              </a:r>
              <a:r>
                <a:rPr lang="it-IT" sz="1400" baseline="-25000" dirty="0" err="1"/>
                <a:t>z</a:t>
              </a:r>
              <a:endParaRPr lang="it-IT" sz="2000" baseline="-25000" dirty="0"/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ED0271DE-0DC0-1CBA-3059-1B9D5E19169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28340" y="3183206"/>
              <a:ext cx="4436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D7E05CDE-780C-DEDC-DB01-607F4389992A}"/>
                </a:ext>
              </a:extLst>
            </p:cNvPr>
            <p:cNvSpPr txBox="1"/>
            <p:nvPr/>
          </p:nvSpPr>
          <p:spPr>
            <a:xfrm>
              <a:off x="7148572" y="3079419"/>
              <a:ext cx="3449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/>
                <a:t>T</a:t>
              </a:r>
              <a:endParaRPr lang="it-IT" sz="2000" dirty="0"/>
            </a:p>
          </p:txBody>
        </p:sp>
      </p:grp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78BF1693-DDE0-C37A-2FCE-D7374D177378}"/>
              </a:ext>
            </a:extLst>
          </p:cNvPr>
          <p:cNvSpPr/>
          <p:nvPr/>
        </p:nvSpPr>
        <p:spPr>
          <a:xfrm rot="5400000">
            <a:off x="6522340" y="2221705"/>
            <a:ext cx="708917" cy="91076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59DC62A-31BA-D4BE-C43F-259F1401279A}"/>
                  </a:ext>
                </a:extLst>
              </p:cNvPr>
              <p:cNvSpPr txBox="1"/>
              <p:nvPr/>
            </p:nvSpPr>
            <p:spPr>
              <a:xfrm>
                <a:off x="6042345" y="3123968"/>
                <a:ext cx="15935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59DC62A-31BA-D4BE-C43F-259F1401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345" y="3123968"/>
                <a:ext cx="159353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897DA61-9BA1-A4E1-B376-D6730298441F}"/>
              </a:ext>
            </a:extLst>
          </p:cNvPr>
          <p:cNvSpPr txBox="1"/>
          <p:nvPr/>
        </p:nvSpPr>
        <p:spPr>
          <a:xfrm>
            <a:off x="60297" y="35699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governing</a:t>
            </a:r>
            <a:r>
              <a:rPr lang="it-IT" dirty="0"/>
              <a:t> </a:t>
            </a:r>
            <a:r>
              <a:rPr lang="it-IT" dirty="0" err="1"/>
              <a:t>equation</a:t>
            </a:r>
            <a:r>
              <a:rPr lang="it-IT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76875EF-DE54-F3B6-4AE1-6F7163AD246C}"/>
                  </a:ext>
                </a:extLst>
              </p:cNvPr>
              <p:cNvSpPr txBox="1"/>
              <p:nvPr/>
            </p:nvSpPr>
            <p:spPr>
              <a:xfrm>
                <a:off x="2473849" y="3956177"/>
                <a:ext cx="4026011" cy="67755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∇×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76875EF-DE54-F3B6-4AE1-6F7163AD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849" y="3956177"/>
                <a:ext cx="4026011" cy="677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584BBFC0-58D2-8963-350D-F6581D6FB6AE}"/>
              </a:ext>
            </a:extLst>
          </p:cNvPr>
          <p:cNvCxnSpPr>
            <a:cxnSpLocks/>
          </p:cNvCxnSpPr>
          <p:nvPr/>
        </p:nvCxnSpPr>
        <p:spPr>
          <a:xfrm flipV="1">
            <a:off x="7221721" y="1859099"/>
            <a:ext cx="0" cy="2275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19492E4-D818-A558-A6E0-3D1B2261A564}"/>
              </a:ext>
            </a:extLst>
          </p:cNvPr>
          <p:cNvSpPr txBox="1"/>
          <p:nvPr/>
        </p:nvSpPr>
        <p:spPr>
          <a:xfrm>
            <a:off x="7184035" y="1833918"/>
            <a:ext cx="3449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n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729376104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82201</TotalTime>
  <Words>2132</Words>
  <Application>Microsoft Office PowerPoint</Application>
  <PresentationFormat>On-screen Show (16:9)</PresentationFormat>
  <Paragraphs>359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 UI</vt:lpstr>
      <vt:lpstr>ＭＳ Ｐゴシック</vt:lpstr>
      <vt:lpstr>Arial</vt:lpstr>
      <vt:lpstr>Calibri</vt:lpstr>
      <vt:lpstr>Cambria Math</vt:lpstr>
      <vt:lpstr>Courier New</vt:lpstr>
      <vt:lpstr>Franklin Gothic Book</vt:lpstr>
      <vt:lpstr>Franklin Gothic Medium</vt:lpstr>
      <vt:lpstr>Helvetica</vt:lpstr>
      <vt:lpstr>ATAP No Footer</vt:lpstr>
      <vt:lpstr>Immagine bitmap</vt:lpstr>
      <vt:lpstr>PowerPoint Presentation</vt:lpstr>
      <vt:lpstr>Outline</vt:lpstr>
      <vt:lpstr>Framework</vt:lpstr>
      <vt:lpstr>Activity objective: multi-scale approach</vt:lpstr>
      <vt:lpstr>Tape modeling</vt:lpstr>
      <vt:lpstr>REBCO Tape design</vt:lpstr>
      <vt:lpstr>Critical current density</vt:lpstr>
      <vt:lpstr>Mathematical model (1)</vt:lpstr>
      <vt:lpstr>Mathematical model (2)</vt:lpstr>
      <vt:lpstr>Model set up</vt:lpstr>
      <vt:lpstr>Geometry and mesh</vt:lpstr>
      <vt:lpstr>Model validation @ 4.2 K</vt:lpstr>
      <vt:lpstr>Results : self-field at @ 77 K</vt:lpstr>
      <vt:lpstr>Results:  vertical field applied at @ 77 K</vt:lpstr>
      <vt:lpstr>CORC modeling</vt:lpstr>
      <vt:lpstr>VPI test in LBNL</vt:lpstr>
      <vt:lpstr>Cable layout</vt:lpstr>
      <vt:lpstr>Geometry and mesh</vt:lpstr>
      <vt:lpstr>Model set up</vt:lpstr>
      <vt:lpstr>Results (1): self-field at @ 77 K</vt:lpstr>
      <vt:lpstr>Improvements (1)</vt:lpstr>
      <vt:lpstr>Improvements (2)</vt:lpstr>
      <vt:lpstr>Next steps</vt:lpstr>
      <vt:lpstr>References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Lucas N. Brouwer</cp:lastModifiedBy>
  <cp:revision>5239</cp:revision>
  <dcterms:created xsi:type="dcterms:W3CDTF">2015-07-10T17:44:33Z</dcterms:created>
  <dcterms:modified xsi:type="dcterms:W3CDTF">2022-05-17T18:35:03Z</dcterms:modified>
</cp:coreProperties>
</file>