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256" r:id="rId2"/>
    <p:sldId id="311" r:id="rId3"/>
    <p:sldId id="312" r:id="rId4"/>
    <p:sldId id="313" r:id="rId5"/>
    <p:sldId id="314" r:id="rId6"/>
    <p:sldId id="773" r:id="rId7"/>
    <p:sldId id="1033" r:id="rId8"/>
    <p:sldId id="1085" r:id="rId9"/>
    <p:sldId id="1087" r:id="rId10"/>
    <p:sldId id="315" r:id="rId11"/>
    <p:sldId id="316" r:id="rId12"/>
    <p:sldId id="317" r:id="rId13"/>
    <p:sldId id="380" r:id="rId14"/>
    <p:sldId id="318" r:id="rId15"/>
    <p:sldId id="371" r:id="rId16"/>
    <p:sldId id="321" r:id="rId17"/>
    <p:sldId id="319" r:id="rId18"/>
    <p:sldId id="372" r:id="rId19"/>
    <p:sldId id="323" r:id="rId20"/>
    <p:sldId id="324" r:id="rId21"/>
    <p:sldId id="325" r:id="rId22"/>
    <p:sldId id="326" r:id="rId23"/>
    <p:sldId id="1039" r:id="rId24"/>
    <p:sldId id="327" r:id="rId25"/>
    <p:sldId id="328" r:id="rId26"/>
    <p:sldId id="385" r:id="rId27"/>
    <p:sldId id="373" r:id="rId28"/>
    <p:sldId id="369" r:id="rId29"/>
    <p:sldId id="370" r:id="rId30"/>
    <p:sldId id="368" r:id="rId31"/>
    <p:sldId id="374" r:id="rId32"/>
    <p:sldId id="329" r:id="rId33"/>
    <p:sldId id="331" r:id="rId34"/>
    <p:sldId id="332" r:id="rId35"/>
    <p:sldId id="376" r:id="rId36"/>
    <p:sldId id="532" r:id="rId37"/>
    <p:sldId id="543" r:id="rId38"/>
    <p:sldId id="1088" r:id="rId39"/>
    <p:sldId id="333" r:id="rId40"/>
    <p:sldId id="334" r:id="rId41"/>
    <p:sldId id="335" r:id="rId42"/>
    <p:sldId id="1089" r:id="rId43"/>
    <p:sldId id="816" r:id="rId44"/>
    <p:sldId id="843" r:id="rId45"/>
    <p:sldId id="941" r:id="rId46"/>
    <p:sldId id="874" r:id="rId47"/>
    <p:sldId id="1086" r:id="rId48"/>
    <p:sldId id="1090" r:id="rId49"/>
    <p:sldId id="1091" r:id="rId50"/>
    <p:sldId id="375" r:id="rId51"/>
    <p:sldId id="337" r:id="rId52"/>
    <p:sldId id="338" r:id="rId53"/>
    <p:sldId id="339" r:id="rId54"/>
    <p:sldId id="340" r:id="rId55"/>
    <p:sldId id="341" r:id="rId56"/>
    <p:sldId id="381" r:id="rId57"/>
    <p:sldId id="382" r:id="rId58"/>
    <p:sldId id="383" r:id="rId59"/>
    <p:sldId id="384" r:id="rId60"/>
    <p:sldId id="342" r:id="rId61"/>
    <p:sldId id="343" r:id="rId62"/>
    <p:sldId id="482" r:id="rId63"/>
    <p:sldId id="377" r:id="rId64"/>
    <p:sldId id="378" r:id="rId65"/>
    <p:sldId id="379" r:id="rId66"/>
    <p:sldId id="1092" r:id="rId67"/>
    <p:sldId id="344" r:id="rId68"/>
    <p:sldId id="345" r:id="rId69"/>
    <p:sldId id="349" r:id="rId70"/>
    <p:sldId id="347" r:id="rId71"/>
    <p:sldId id="348" r:id="rId72"/>
    <p:sldId id="350" r:id="rId73"/>
    <p:sldId id="351" r:id="rId74"/>
    <p:sldId id="352" r:id="rId75"/>
    <p:sldId id="355" r:id="rId76"/>
    <p:sldId id="353" r:id="rId77"/>
    <p:sldId id="354" r:id="rId78"/>
    <p:sldId id="356" r:id="rId79"/>
    <p:sldId id="357" r:id="rId80"/>
    <p:sldId id="358" r:id="rId81"/>
    <p:sldId id="361" r:id="rId82"/>
    <p:sldId id="359" r:id="rId83"/>
    <p:sldId id="360" r:id="rId84"/>
    <p:sldId id="362" r:id="rId85"/>
    <p:sldId id="364" r:id="rId86"/>
    <p:sldId id="363" r:id="rId8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620" autoAdjust="0"/>
    <p:restoredTop sz="94660"/>
  </p:normalViewPr>
  <p:slideViewPr>
    <p:cSldViewPr>
      <p:cViewPr varScale="1">
        <p:scale>
          <a:sx n="111" d="100"/>
          <a:sy n="111" d="100"/>
        </p:scale>
        <p:origin x="165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7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image" Target="../media/image79.wmf"/><Relationship Id="rId7" Type="http://schemas.openxmlformats.org/officeDocument/2006/relationships/image" Target="../media/image62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6" Type="http://schemas.openxmlformats.org/officeDocument/2006/relationships/image" Target="../media/image82.wmf"/><Relationship Id="rId5" Type="http://schemas.openxmlformats.org/officeDocument/2006/relationships/image" Target="../media/image81.wmf"/><Relationship Id="rId4" Type="http://schemas.openxmlformats.org/officeDocument/2006/relationships/image" Target="../media/image8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4" Type="http://schemas.openxmlformats.org/officeDocument/2006/relationships/image" Target="../media/image8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4" Type="http://schemas.openxmlformats.org/officeDocument/2006/relationships/image" Target="../media/image97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Relationship Id="rId6" Type="http://schemas.openxmlformats.org/officeDocument/2006/relationships/image" Target="../media/image103.wmf"/><Relationship Id="rId5" Type="http://schemas.openxmlformats.org/officeDocument/2006/relationships/image" Target="../media/image102.wmf"/><Relationship Id="rId4" Type="http://schemas.openxmlformats.org/officeDocument/2006/relationships/image" Target="../media/image101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Relationship Id="rId4" Type="http://schemas.openxmlformats.org/officeDocument/2006/relationships/image" Target="../media/image107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Relationship Id="rId4" Type="http://schemas.openxmlformats.org/officeDocument/2006/relationships/image" Target="../media/image11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Relationship Id="rId5" Type="http://schemas.openxmlformats.org/officeDocument/2006/relationships/image" Target="../media/image125.wmf"/><Relationship Id="rId4" Type="http://schemas.openxmlformats.org/officeDocument/2006/relationships/image" Target="../media/image1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image" Target="../media/image13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emf"/></Relationships>
</file>

<file path=ppt/drawings/_rels/vmlDrawing2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image" Target="../media/image169.wmf"/><Relationship Id="rId7" Type="http://schemas.openxmlformats.org/officeDocument/2006/relationships/image" Target="../media/image62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6" Type="http://schemas.openxmlformats.org/officeDocument/2006/relationships/image" Target="../media/image61.wmf"/><Relationship Id="rId5" Type="http://schemas.openxmlformats.org/officeDocument/2006/relationships/image" Target="../media/image170.wmf"/><Relationship Id="rId4" Type="http://schemas.openxmlformats.org/officeDocument/2006/relationships/image" Target="../media/image59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Relationship Id="rId4" Type="http://schemas.openxmlformats.org/officeDocument/2006/relationships/image" Target="../media/image107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wmf"/><Relationship Id="rId1" Type="http://schemas.openxmlformats.org/officeDocument/2006/relationships/image" Target="../media/image171.wmf"/></Relationships>
</file>

<file path=ppt/drawings/_rels/vmlDrawing27.v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image" Target="../media/image79.wmf"/><Relationship Id="rId7" Type="http://schemas.openxmlformats.org/officeDocument/2006/relationships/image" Target="../media/image62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6" Type="http://schemas.openxmlformats.org/officeDocument/2006/relationships/image" Target="../media/image82.wmf"/><Relationship Id="rId5" Type="http://schemas.openxmlformats.org/officeDocument/2006/relationships/image" Target="../media/image81.wmf"/><Relationship Id="rId4" Type="http://schemas.openxmlformats.org/officeDocument/2006/relationships/image" Target="../media/image80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wmf"/><Relationship Id="rId2" Type="http://schemas.openxmlformats.org/officeDocument/2006/relationships/image" Target="../media/image174.wmf"/><Relationship Id="rId1" Type="http://schemas.openxmlformats.org/officeDocument/2006/relationships/image" Target="../media/image173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wmf"/><Relationship Id="rId2" Type="http://schemas.openxmlformats.org/officeDocument/2006/relationships/image" Target="../media/image178.wmf"/><Relationship Id="rId1" Type="http://schemas.openxmlformats.org/officeDocument/2006/relationships/image" Target="../media/image177.wmf"/><Relationship Id="rId4" Type="http://schemas.openxmlformats.org/officeDocument/2006/relationships/image" Target="../media/image18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wmf"/><Relationship Id="rId2" Type="http://schemas.openxmlformats.org/officeDocument/2006/relationships/image" Target="../media/image183.wmf"/><Relationship Id="rId1" Type="http://schemas.openxmlformats.org/officeDocument/2006/relationships/image" Target="../media/image182.wmf"/><Relationship Id="rId4" Type="http://schemas.openxmlformats.org/officeDocument/2006/relationships/image" Target="../media/image185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87.wmf"/><Relationship Id="rId1" Type="http://schemas.openxmlformats.org/officeDocument/2006/relationships/image" Target="../media/image121.wmf"/><Relationship Id="rId5" Type="http://schemas.openxmlformats.org/officeDocument/2006/relationships/image" Target="../media/image124.wmf"/><Relationship Id="rId4" Type="http://schemas.openxmlformats.org/officeDocument/2006/relationships/image" Target="../media/image123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4" Type="http://schemas.openxmlformats.org/officeDocument/2006/relationships/image" Target="../media/image86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189.wmf"/><Relationship Id="rId1" Type="http://schemas.openxmlformats.org/officeDocument/2006/relationships/image" Target="../media/image188.wmf"/><Relationship Id="rId6" Type="http://schemas.openxmlformats.org/officeDocument/2006/relationships/image" Target="../media/image191.wmf"/><Relationship Id="rId5" Type="http://schemas.openxmlformats.org/officeDocument/2006/relationships/image" Target="../media/image190.wmf"/><Relationship Id="rId4" Type="http://schemas.openxmlformats.org/officeDocument/2006/relationships/image" Target="../media/image63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wmf"/><Relationship Id="rId2" Type="http://schemas.openxmlformats.org/officeDocument/2006/relationships/image" Target="../media/image194.wmf"/><Relationship Id="rId1" Type="http://schemas.openxmlformats.org/officeDocument/2006/relationships/image" Target="../media/image193.wmf"/><Relationship Id="rId4" Type="http://schemas.openxmlformats.org/officeDocument/2006/relationships/image" Target="../media/image196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6" Type="http://schemas.openxmlformats.org/officeDocument/2006/relationships/image" Target="../media/image201.wmf"/><Relationship Id="rId5" Type="http://schemas.openxmlformats.org/officeDocument/2006/relationships/image" Target="../media/image200.wmf"/><Relationship Id="rId4" Type="http://schemas.openxmlformats.org/officeDocument/2006/relationships/image" Target="../media/image199.w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wmf"/><Relationship Id="rId2" Type="http://schemas.openxmlformats.org/officeDocument/2006/relationships/image" Target="../media/image204.wmf"/><Relationship Id="rId1" Type="http://schemas.openxmlformats.org/officeDocument/2006/relationships/image" Target="../media/image203.wmf"/><Relationship Id="rId4" Type="http://schemas.openxmlformats.org/officeDocument/2006/relationships/image" Target="../media/image206.w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wmf"/><Relationship Id="rId2" Type="http://schemas.openxmlformats.org/officeDocument/2006/relationships/image" Target="../media/image210.wmf"/><Relationship Id="rId1" Type="http://schemas.openxmlformats.org/officeDocument/2006/relationships/image" Target="../media/image209.wmf"/><Relationship Id="rId5" Type="http://schemas.openxmlformats.org/officeDocument/2006/relationships/image" Target="../media/image213.wmf"/><Relationship Id="rId4" Type="http://schemas.openxmlformats.org/officeDocument/2006/relationships/image" Target="../media/image2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48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image" Target="../media/image58.wmf"/><Relationship Id="rId7" Type="http://schemas.openxmlformats.org/officeDocument/2006/relationships/image" Target="../media/image62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D764C6-8B66-40CB-B899-052DE30544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4F79D1-C673-486A-B1A8-DB69EFEE45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5ECD2B2-6A15-4C0A-A868-64A6FE5AF276}" type="datetimeFigureOut">
              <a:rPr lang="en-US"/>
              <a:pPr>
                <a:defRPr/>
              </a:pPr>
              <a:t>6/27/2022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48EA0-7BE6-4EAA-B64B-230E6C1342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E37AB-AF6C-4096-815C-5B9354A72C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86DB035-E2FF-44DA-9BE7-2F99868C96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0D2449-83EE-43BA-A497-CBDDE1D81A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A7B772-AE02-459C-A878-0B95B6756DD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DE78620-E9E7-4D07-9E15-AC9705A7FA2F}" type="datetimeFigureOut">
              <a:rPr lang="en-US"/>
              <a:pPr>
                <a:defRPr/>
              </a:pPr>
              <a:t>6/27/2022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0FB2A50-8955-4BF9-84E8-E6CE4F0E77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FE59644-E126-472A-9F56-4742AA97EB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4C050-BC50-4FFF-9D81-FA3BA379281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7D6583-A1FE-41E8-8A76-7FA9E3A6EF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8F81A06-8C12-49E5-9B8D-A4612D79EA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76475EFD-09CE-4BD1-BEC8-AD4D76E35B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A45402EA-8DA5-4FA3-BBB7-D6F159850D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4E67D014-C4F2-439D-8058-81676B35FB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F6125D-92F1-487A-962D-B8E0A18CCDA3}" type="slidenum">
              <a:rPr lang="en-US" altLang="en-US" smtClean="0">
                <a:latin typeface="Calibri" panose="020F0502020204030204" pitchFamily="34" charset="0"/>
              </a:rPr>
              <a:pPr/>
              <a:t>25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63D9F291-0E44-49CB-B2CA-7F8287A357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5AFEA7CE-A4E5-4A4C-9856-DB3C37990A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D99539A5-9EBA-40F2-B860-535C2679E4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D1006B-9619-4C6E-904B-769EF8E92570}" type="slidenum">
              <a:rPr lang="en-US" altLang="en-US" smtClean="0">
                <a:latin typeface="Calibri" panose="020F0502020204030204" pitchFamily="34" charset="0"/>
              </a:rPr>
              <a:pPr/>
              <a:t>54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1"/>
            <a:ext cx="7772400" cy="200025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E9EA2-3A08-4EC9-B97C-BAA16CF16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June 20 - July 1,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5AEF2-A46E-4CD2-8AA8-17FF08CB9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Electromagnetic forces and stresses in superconducting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85749-8FBD-49D8-B89F-6A26DC62D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26853-F9DE-4E76-A7FF-DCADDF4366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216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133D5-1C96-4CD8-B6A5-60176ABB3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June 20 - July 1,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2128D-D486-45E1-AF89-24F0C5F55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Electromagnetic forces and stresses in superconducting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58F73-64CA-40FF-9838-531E000C6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D5628-F3CB-499C-8876-BE54A0A36B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4295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BB485-BC6B-4DF9-B8DB-ABF9A6AD5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June 20 - July 1,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D575A-FB5C-45F8-A318-5C4081A84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Electromagnetic forces and stresses in superconducting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3373-1A18-4188-8C1E-02E935FB6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A76F0-2901-4921-B6C7-5CCDEEEDB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704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6300" y="96838"/>
            <a:ext cx="7678738" cy="9048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66700" y="1190625"/>
            <a:ext cx="4262438" cy="5240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81538" y="1190625"/>
            <a:ext cx="4262437" cy="5240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Unit 9: Electromagnetic design episode II – 9.</a:t>
            </a:r>
            <a:fld id="{65D51C5F-FC61-4AB8-AE2C-A4EAF8081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526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60000"/>
              <a:buFontTx/>
              <a:buBlip>
                <a:blip r:embed="rId2"/>
              </a:buBlip>
              <a:defRPr/>
            </a:lvl1pPr>
            <a:lvl2pPr>
              <a:buSzPct val="60000"/>
              <a:buFontTx/>
              <a:buBlip>
                <a:blip r:embed="rId3"/>
              </a:buBlip>
              <a:defRPr/>
            </a:lvl2pPr>
            <a:lvl3pPr>
              <a:buSzPct val="60000"/>
              <a:buFontTx/>
              <a:buBlip>
                <a:blip r:embed="rId4"/>
              </a:buBlip>
              <a:defRPr/>
            </a:lvl3pPr>
            <a:lvl4pPr>
              <a:buSzPct val="60000"/>
              <a:buFontTx/>
              <a:buBlip>
                <a:blip r:embed="rId5"/>
              </a:buBlip>
              <a:defRPr/>
            </a:lvl4pPr>
            <a:lvl5pPr>
              <a:buSzPct val="60000"/>
              <a:buFontTx/>
              <a:buBlip>
                <a:blip r:embed="rId6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78B1D-E079-4CA4-81E2-64B80AEF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6543675"/>
            <a:ext cx="3581400" cy="238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June 20 - July 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85F96-2CD1-49DE-A2F1-17324948E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Electromagnetic forces and stresses in superconducting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DFAF3-95E4-437B-93DF-55AE8E205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5AB8A-C91D-4F7D-94D5-62D0481588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7492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C765F-32E9-4263-9A71-5461FD5DF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June 20 - July 1,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2CEA0-756F-4E94-ADDA-22B692204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Electromagnetic forces and stresses in superconducting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AA484-878B-49B6-939C-96454C30F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CEC57-1F46-47A9-B812-AB0845AC3A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999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533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533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E6144DE-628E-4200-B13D-D47E9E192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June 20 - July 1, 2022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A3707B2-34C9-4AD5-A852-87683F92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Electromagnetic forces and stresses in superconducting accelerator magnets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D3FF13-80CF-4BB7-98FB-0BF223E78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ABB2C-7529-49E5-88C8-4061382EA6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655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43001"/>
            <a:ext cx="4344988" cy="762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981200"/>
            <a:ext cx="4344988" cy="44957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1"/>
            <a:ext cx="4346575" cy="762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81200"/>
            <a:ext cx="4346575" cy="44957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7934EE-D3D0-4F77-887A-5FD172F95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June 20 - July 1, 2022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13E40C-94B1-414B-B9AD-7DC9DB920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Electromagnetic forces and stresses in superconducting accelerator magnets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D30952-E65C-4F95-9686-0192BE766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E7C02-EA8B-4F12-B114-C5B4B4E23C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3663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4ED9832-872E-45DD-88BF-A673CD068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June 20 - July 1, 2022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07E9EE2-A443-4791-977E-B1469749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Electromagnetic forces and stresses in superconducting accelerator magnets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44C8B4-5699-420C-8ADD-E4FA08193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79419-A569-411C-987C-7ED852B5EE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223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197774F-D352-4F59-AF78-A0BD4038D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June 20 - July 1, 2022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2614CFD-9245-4DFB-8C6A-C2BDA1CC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Electromagnetic forces and stresses in superconducting accelerator magnets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6C5BAD-1251-4E59-B330-CD4433BE4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E8456-A8B2-4B12-91C9-D1E183C3B1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25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01DF77-44C9-4EF6-B3DD-3B9B84FC6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June 20 - July 1, 2022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2FA7131-C1F9-4D51-BADB-0BC9C60E5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Electromagnetic forces and stresses in superconducting accelerator magnets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9E97A7-EFA0-4991-8452-D398159B8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D7AD2-A516-4632-9BCE-D59CA45E25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281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C46D1A4-BEEA-40AB-8B56-9878D0D34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June 20 - July 1, 2022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FD9E1B-3EEC-445B-ACDC-FE6669BC7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Electromagnetic forces and stresses in superconducting accelerator magnets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FEF55A-28E2-441C-A894-0F4947035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C6438-E4DE-4BB1-9311-33CAF74F9C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076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>
            <a:extLst>
              <a:ext uri="{FF2B5EF4-FFF2-40B4-BE49-F238E27FC236}">
                <a16:creationId xmlns:a16="http://schemas.microsoft.com/office/drawing/2014/main" id="{F85D71CF-3473-48B7-AF66-330F7B577A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52400" y="1143000"/>
            <a:ext cx="8839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7ED95-4D47-4A3D-AE9F-A6C8D8F35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" y="6543675"/>
            <a:ext cx="3581401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r>
              <a:rPr lang="en-US"/>
              <a:t>Superconducting Accelerator Magnets, June 20 - July 1,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CFAFB-8D73-4A06-8CAD-D9CE0930E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48075" y="6535738"/>
            <a:ext cx="4760913" cy="234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r>
              <a:rPr lang="en-US"/>
              <a:t>Electromagnetic forces and stresses in superconducting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23802-CAD3-497A-B483-BFA89C69A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537325"/>
            <a:ext cx="457200" cy="231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EE1AAC41-E710-4415-90D6-B7643FC69E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Rectangle 2">
            <a:extLst>
              <a:ext uri="{FF2B5EF4-FFF2-40B4-BE49-F238E27FC236}">
                <a16:creationId xmlns:a16="http://schemas.microsoft.com/office/drawing/2014/main" id="{550296B6-E304-47C5-90F3-B7DDA92B666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1060450"/>
          </a:xfrm>
          <a:prstGeom prst="rect">
            <a:avLst/>
          </a:prstGeom>
          <a:solidFill>
            <a:srgbClr val="1F33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>
              <a:latin typeface="Calibri" pitchFamily="34" charset="0"/>
            </a:endParaRPr>
          </a:p>
        </p:txBody>
      </p:sp>
      <p:pic>
        <p:nvPicPr>
          <p:cNvPr id="1031" name="Picture 13">
            <a:extLst>
              <a:ext uri="{FF2B5EF4-FFF2-40B4-BE49-F238E27FC236}">
                <a16:creationId xmlns:a16="http://schemas.microsoft.com/office/drawing/2014/main" id="{393CDEAC-E59B-4630-8B65-DCBBD48F54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556625" y="469900"/>
            <a:ext cx="5365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4" descr="uspas">
            <a:extLst>
              <a:ext uri="{FF2B5EF4-FFF2-40B4-BE49-F238E27FC236}">
                <a16:creationId xmlns:a16="http://schemas.microsoft.com/office/drawing/2014/main" id="{33E71980-F3AE-40CF-9D37-92DE9597A2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03188"/>
            <a:ext cx="7239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4" descr="logo_blue3">
            <a:extLst>
              <a:ext uri="{FF2B5EF4-FFF2-40B4-BE49-F238E27FC236}">
                <a16:creationId xmlns:a16="http://schemas.microsoft.com/office/drawing/2014/main" id="{627F38A9-717C-4DD3-B727-FB71C0A44C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" b="18542"/>
          <a:stretch>
            <a:fillRect/>
          </a:stretch>
        </p:blipFill>
        <p:spPr bwMode="auto">
          <a:xfrm>
            <a:off x="8556625" y="47625"/>
            <a:ext cx="557213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itle Placeholder 1">
            <a:extLst>
              <a:ext uri="{FF2B5EF4-FFF2-40B4-BE49-F238E27FC236}">
                <a16:creationId xmlns:a16="http://schemas.microsoft.com/office/drawing/2014/main" id="{11865374-F02E-4E7E-8F1D-F60337DBCBD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7696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1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Book Antiqu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7"/>
        </a:buBlip>
        <a:defRPr sz="2400" kern="1200">
          <a:solidFill>
            <a:schemeClr val="tx1"/>
          </a:solidFill>
          <a:latin typeface="Book Antiqua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8"/>
        </a:buBlip>
        <a:defRPr sz="2000" kern="1200">
          <a:solidFill>
            <a:schemeClr val="tx1"/>
          </a:solidFill>
          <a:latin typeface="Book Antiqua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9"/>
        </a:buBlip>
        <a:defRPr kern="1200">
          <a:solidFill>
            <a:schemeClr val="tx1"/>
          </a:solidFill>
          <a:latin typeface="Book Antiqua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20"/>
        </a:buBlip>
        <a:defRPr sz="1600" kern="1200">
          <a:solidFill>
            <a:schemeClr val="tx1"/>
          </a:solidFill>
          <a:latin typeface="Book Antiqua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21"/>
        </a:buBlip>
        <a:defRPr sz="1600" kern="1200">
          <a:solidFill>
            <a:schemeClr val="tx1"/>
          </a:solidFill>
          <a:latin typeface="Book Antiqu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5.png"/><Relationship Id="rId7" Type="http://schemas.openxmlformats.org/officeDocument/2006/relationships/image" Target="../media/image18.jpeg"/><Relationship Id="rId12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0.jpeg"/><Relationship Id="rId5" Type="http://schemas.openxmlformats.org/officeDocument/2006/relationships/image" Target="../media/image7.png"/><Relationship Id="rId10" Type="http://schemas.openxmlformats.org/officeDocument/2006/relationships/image" Target="../media/image29.jpeg"/><Relationship Id="rId4" Type="http://schemas.openxmlformats.org/officeDocument/2006/relationships/image" Target="../media/image6.pn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2.jpeg"/><Relationship Id="rId3" Type="http://schemas.openxmlformats.org/officeDocument/2006/relationships/image" Target="../media/image5.png"/><Relationship Id="rId7" Type="http://schemas.openxmlformats.org/officeDocument/2006/relationships/image" Target="../media/image33.jpeg"/><Relationship Id="rId12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6.jpeg"/><Relationship Id="rId5" Type="http://schemas.openxmlformats.org/officeDocument/2006/relationships/image" Target="../media/image7.png"/><Relationship Id="rId10" Type="http://schemas.openxmlformats.org/officeDocument/2006/relationships/image" Target="../media/image35.jpeg"/><Relationship Id="rId4" Type="http://schemas.openxmlformats.org/officeDocument/2006/relationships/image" Target="../media/image6.pn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5.png"/><Relationship Id="rId7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5.png"/><Relationship Id="rId7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5.png"/><Relationship Id="rId7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png"/><Relationship Id="rId11" Type="http://schemas.openxmlformats.org/officeDocument/2006/relationships/image" Target="../media/image47.wmf"/><Relationship Id="rId5" Type="http://schemas.openxmlformats.org/officeDocument/2006/relationships/image" Target="../media/image6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5.png"/><Relationship Id="rId9" Type="http://schemas.openxmlformats.org/officeDocument/2006/relationships/image" Target="../media/image4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.png"/><Relationship Id="rId11" Type="http://schemas.openxmlformats.org/officeDocument/2006/relationships/image" Target="../media/image49.emf"/><Relationship Id="rId5" Type="http://schemas.openxmlformats.org/officeDocument/2006/relationships/image" Target="../media/image6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5.png"/><Relationship Id="rId9" Type="http://schemas.openxmlformats.org/officeDocument/2006/relationships/image" Target="../media/image4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5.pn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54.jpeg"/><Relationship Id="rId5" Type="http://schemas.openxmlformats.org/officeDocument/2006/relationships/image" Target="../media/image7.png"/><Relationship Id="rId10" Type="http://schemas.openxmlformats.org/officeDocument/2006/relationships/image" Target="../media/image53.jpeg"/><Relationship Id="rId4" Type="http://schemas.openxmlformats.org/officeDocument/2006/relationships/image" Target="../media/image6.png"/><Relationship Id="rId9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oleObject" Target="../embeddings/oleObject9.bin"/><Relationship Id="rId18" Type="http://schemas.openxmlformats.org/officeDocument/2006/relationships/oleObject" Target="../embeddings/oleObject11.bin"/><Relationship Id="rId3" Type="http://schemas.openxmlformats.org/officeDocument/2006/relationships/image" Target="../media/image4.png"/><Relationship Id="rId21" Type="http://schemas.openxmlformats.org/officeDocument/2006/relationships/image" Target="../media/image61.wmf"/><Relationship Id="rId7" Type="http://schemas.openxmlformats.org/officeDocument/2006/relationships/image" Target="../media/image8.png"/><Relationship Id="rId12" Type="http://schemas.openxmlformats.org/officeDocument/2006/relationships/image" Target="../media/image64.jpeg"/><Relationship Id="rId17" Type="http://schemas.openxmlformats.org/officeDocument/2006/relationships/image" Target="../media/image65.jpeg"/><Relationship Id="rId25" Type="http://schemas.openxmlformats.org/officeDocument/2006/relationships/image" Target="../media/image63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9.wmf"/><Relationship Id="rId20" Type="http://schemas.openxmlformats.org/officeDocument/2006/relationships/oleObject" Target="../embeddings/oleObject12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7.png"/><Relationship Id="rId11" Type="http://schemas.openxmlformats.org/officeDocument/2006/relationships/image" Target="../media/image57.wmf"/><Relationship Id="rId24" Type="http://schemas.openxmlformats.org/officeDocument/2006/relationships/oleObject" Target="../embeddings/oleObject14.bin"/><Relationship Id="rId5" Type="http://schemas.openxmlformats.org/officeDocument/2006/relationships/image" Target="../media/image6.png"/><Relationship Id="rId15" Type="http://schemas.openxmlformats.org/officeDocument/2006/relationships/oleObject" Target="../embeddings/oleObject10.bin"/><Relationship Id="rId23" Type="http://schemas.openxmlformats.org/officeDocument/2006/relationships/image" Target="../media/image62.wmf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60.wmf"/><Relationship Id="rId4" Type="http://schemas.openxmlformats.org/officeDocument/2006/relationships/image" Target="../media/image5.png"/><Relationship Id="rId9" Type="http://schemas.openxmlformats.org/officeDocument/2006/relationships/image" Target="../media/image56.wmf"/><Relationship Id="rId14" Type="http://schemas.openxmlformats.org/officeDocument/2006/relationships/image" Target="../media/image58.wmf"/><Relationship Id="rId22" Type="http://schemas.openxmlformats.org/officeDocument/2006/relationships/oleObject" Target="../embeddings/oleObject13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oleObject" Target="../embeddings/oleObject17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16.bin"/><Relationship Id="rId5" Type="http://schemas.openxmlformats.org/officeDocument/2006/relationships/image" Target="../media/image6.png"/><Relationship Id="rId10" Type="http://schemas.openxmlformats.org/officeDocument/2006/relationships/image" Target="../media/image69.jpeg"/><Relationship Id="rId4" Type="http://schemas.openxmlformats.org/officeDocument/2006/relationships/image" Target="../media/image5.png"/><Relationship Id="rId9" Type="http://schemas.openxmlformats.org/officeDocument/2006/relationships/image" Target="../media/image66.wmf"/><Relationship Id="rId14" Type="http://schemas.openxmlformats.org/officeDocument/2006/relationships/image" Target="../media/image68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oleObject" Target="../embeddings/oleObject20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19.bin"/><Relationship Id="rId5" Type="http://schemas.openxmlformats.org/officeDocument/2006/relationships/image" Target="../media/image6.png"/><Relationship Id="rId10" Type="http://schemas.openxmlformats.org/officeDocument/2006/relationships/image" Target="../media/image70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72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.png"/><Relationship Id="rId11" Type="http://schemas.openxmlformats.org/officeDocument/2006/relationships/image" Target="../media/image76.png"/><Relationship Id="rId5" Type="http://schemas.openxmlformats.org/officeDocument/2006/relationships/image" Target="../media/image6.png"/><Relationship Id="rId10" Type="http://schemas.openxmlformats.org/officeDocument/2006/relationships/image" Target="../media/image75.jpeg"/><Relationship Id="rId4" Type="http://schemas.openxmlformats.org/officeDocument/2006/relationships/image" Target="../media/image5.png"/><Relationship Id="rId9" Type="http://schemas.openxmlformats.org/officeDocument/2006/relationships/image" Target="../media/image74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81.wmf"/><Relationship Id="rId3" Type="http://schemas.openxmlformats.org/officeDocument/2006/relationships/image" Target="../media/image4.png"/><Relationship Id="rId21" Type="http://schemas.openxmlformats.org/officeDocument/2006/relationships/oleObject" Target="../embeddings/oleObject28.bin"/><Relationship Id="rId7" Type="http://schemas.openxmlformats.org/officeDocument/2006/relationships/image" Target="../media/image8.png"/><Relationship Id="rId12" Type="http://schemas.openxmlformats.org/officeDocument/2006/relationships/image" Target="../media/image75.jpeg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0.wmf"/><Relationship Id="rId20" Type="http://schemas.openxmlformats.org/officeDocument/2006/relationships/image" Target="../media/image82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.png"/><Relationship Id="rId11" Type="http://schemas.openxmlformats.org/officeDocument/2006/relationships/image" Target="../media/image78.wmf"/><Relationship Id="rId24" Type="http://schemas.openxmlformats.org/officeDocument/2006/relationships/image" Target="../media/image63.wmf"/><Relationship Id="rId5" Type="http://schemas.openxmlformats.org/officeDocument/2006/relationships/image" Target="../media/image6.png"/><Relationship Id="rId15" Type="http://schemas.openxmlformats.org/officeDocument/2006/relationships/oleObject" Target="../embeddings/oleObject25.bin"/><Relationship Id="rId23" Type="http://schemas.openxmlformats.org/officeDocument/2006/relationships/oleObject" Target="../embeddings/oleObject29.bin"/><Relationship Id="rId10" Type="http://schemas.openxmlformats.org/officeDocument/2006/relationships/oleObject" Target="../embeddings/oleObject23.bin"/><Relationship Id="rId19" Type="http://schemas.openxmlformats.org/officeDocument/2006/relationships/oleObject" Target="../embeddings/oleObject27.bin"/><Relationship Id="rId4" Type="http://schemas.openxmlformats.org/officeDocument/2006/relationships/image" Target="../media/image5.png"/><Relationship Id="rId9" Type="http://schemas.openxmlformats.org/officeDocument/2006/relationships/image" Target="../media/image77.wmf"/><Relationship Id="rId14" Type="http://schemas.openxmlformats.org/officeDocument/2006/relationships/image" Target="../media/image79.wmf"/><Relationship Id="rId22" Type="http://schemas.openxmlformats.org/officeDocument/2006/relationships/image" Target="../media/image62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8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openxmlformats.org/officeDocument/2006/relationships/image" Target="../media/image84.wmf"/><Relationship Id="rId17" Type="http://schemas.openxmlformats.org/officeDocument/2006/relationships/image" Target="../media/image8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3.bin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.png"/><Relationship Id="rId11" Type="http://schemas.openxmlformats.org/officeDocument/2006/relationships/oleObject" Target="../embeddings/oleObject31.bin"/><Relationship Id="rId5" Type="http://schemas.openxmlformats.org/officeDocument/2006/relationships/image" Target="../media/image5.png"/><Relationship Id="rId15" Type="http://schemas.openxmlformats.org/officeDocument/2006/relationships/image" Target="../media/image85.wmf"/><Relationship Id="rId10" Type="http://schemas.openxmlformats.org/officeDocument/2006/relationships/image" Target="../media/image83.wmf"/><Relationship Id="rId4" Type="http://schemas.openxmlformats.org/officeDocument/2006/relationships/image" Target="../media/image4.png"/><Relationship Id="rId9" Type="http://schemas.openxmlformats.org/officeDocument/2006/relationships/oleObject" Target="../embeddings/oleObject30.bin"/><Relationship Id="rId14" Type="http://schemas.openxmlformats.org/officeDocument/2006/relationships/oleObject" Target="../embeddings/oleObject32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9.emf"/><Relationship Id="rId7" Type="http://schemas.openxmlformats.org/officeDocument/2006/relationships/image" Target="../media/image7.png"/><Relationship Id="rId12" Type="http://schemas.openxmlformats.org/officeDocument/2006/relationships/image" Target="../media/image93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92.png"/><Relationship Id="rId5" Type="http://schemas.openxmlformats.org/officeDocument/2006/relationships/image" Target="../media/image5.png"/><Relationship Id="rId10" Type="http://schemas.openxmlformats.org/officeDocument/2006/relationships/image" Target="../media/image91.png"/><Relationship Id="rId4" Type="http://schemas.openxmlformats.org/officeDocument/2006/relationships/image" Target="../media/image4.png"/><Relationship Id="rId9" Type="http://schemas.openxmlformats.org/officeDocument/2006/relationships/image" Target="../media/image9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image" Target="../media/image96.w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.png"/><Relationship Id="rId11" Type="http://schemas.openxmlformats.org/officeDocument/2006/relationships/image" Target="../media/image95.wmf"/><Relationship Id="rId5" Type="http://schemas.openxmlformats.org/officeDocument/2006/relationships/image" Target="../media/image6.png"/><Relationship Id="rId15" Type="http://schemas.openxmlformats.org/officeDocument/2006/relationships/image" Target="../media/image97.wmf"/><Relationship Id="rId10" Type="http://schemas.openxmlformats.org/officeDocument/2006/relationships/oleObject" Target="../embeddings/oleObject35.bin"/><Relationship Id="rId4" Type="http://schemas.openxmlformats.org/officeDocument/2006/relationships/image" Target="../media/image5.png"/><Relationship Id="rId9" Type="http://schemas.openxmlformats.org/officeDocument/2006/relationships/image" Target="../media/image94.wmf"/><Relationship Id="rId14" Type="http://schemas.openxmlformats.org/officeDocument/2006/relationships/oleObject" Target="../embeddings/oleObject37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13" Type="http://schemas.openxmlformats.org/officeDocument/2006/relationships/image" Target="../media/image100.wmf"/><Relationship Id="rId18" Type="http://schemas.openxmlformats.org/officeDocument/2006/relationships/oleObject" Target="../embeddings/oleObject43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oleObject" Target="../embeddings/oleObject40.bin"/><Relationship Id="rId17" Type="http://schemas.openxmlformats.org/officeDocument/2006/relationships/image" Target="../media/image10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2.bin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.png"/><Relationship Id="rId11" Type="http://schemas.openxmlformats.org/officeDocument/2006/relationships/image" Target="../media/image99.wmf"/><Relationship Id="rId5" Type="http://schemas.openxmlformats.org/officeDocument/2006/relationships/image" Target="../media/image6.png"/><Relationship Id="rId15" Type="http://schemas.openxmlformats.org/officeDocument/2006/relationships/image" Target="../media/image101.wmf"/><Relationship Id="rId10" Type="http://schemas.openxmlformats.org/officeDocument/2006/relationships/oleObject" Target="../embeddings/oleObject39.bin"/><Relationship Id="rId19" Type="http://schemas.openxmlformats.org/officeDocument/2006/relationships/image" Target="../media/image103.wmf"/><Relationship Id="rId4" Type="http://schemas.openxmlformats.org/officeDocument/2006/relationships/image" Target="../media/image5.png"/><Relationship Id="rId9" Type="http://schemas.openxmlformats.org/officeDocument/2006/relationships/image" Target="../media/image98.wmf"/><Relationship Id="rId14" Type="http://schemas.openxmlformats.org/officeDocument/2006/relationships/oleObject" Target="../embeddings/oleObject4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indico.cern.ch/category/12408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oleObject" Target="../embeddings/oleObject46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0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7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45.bin"/><Relationship Id="rId5" Type="http://schemas.openxmlformats.org/officeDocument/2006/relationships/image" Target="../media/image6.png"/><Relationship Id="rId15" Type="http://schemas.openxmlformats.org/officeDocument/2006/relationships/oleObject" Target="../embeddings/oleObject47.bin"/><Relationship Id="rId10" Type="http://schemas.openxmlformats.org/officeDocument/2006/relationships/image" Target="../media/image104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44.bin"/><Relationship Id="rId14" Type="http://schemas.openxmlformats.org/officeDocument/2006/relationships/image" Target="../media/image106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13" Type="http://schemas.openxmlformats.org/officeDocument/2006/relationships/image" Target="../media/image112.w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.png"/><Relationship Id="rId11" Type="http://schemas.openxmlformats.org/officeDocument/2006/relationships/image" Target="../media/image111.wmf"/><Relationship Id="rId5" Type="http://schemas.openxmlformats.org/officeDocument/2006/relationships/image" Target="../media/image6.png"/><Relationship Id="rId15" Type="http://schemas.openxmlformats.org/officeDocument/2006/relationships/image" Target="../media/image113.wmf"/><Relationship Id="rId10" Type="http://schemas.openxmlformats.org/officeDocument/2006/relationships/oleObject" Target="../embeddings/oleObject49.bin"/><Relationship Id="rId4" Type="http://schemas.openxmlformats.org/officeDocument/2006/relationships/image" Target="../media/image5.png"/><Relationship Id="rId9" Type="http://schemas.openxmlformats.org/officeDocument/2006/relationships/image" Target="../media/image110.wmf"/><Relationship Id="rId14" Type="http://schemas.openxmlformats.org/officeDocument/2006/relationships/oleObject" Target="../embeddings/oleObject51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4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52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5.png"/><Relationship Id="rId7" Type="http://schemas.openxmlformats.org/officeDocument/2006/relationships/image" Target="../media/image1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13" Type="http://schemas.openxmlformats.org/officeDocument/2006/relationships/oleObject" Target="../embeddings/oleObject55.bin"/><Relationship Id="rId18" Type="http://schemas.openxmlformats.org/officeDocument/2006/relationships/oleObject" Target="../embeddings/oleObject57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2.wmf"/><Relationship Id="rId17" Type="http://schemas.openxmlformats.org/officeDocument/2006/relationships/image" Target="../media/image124.w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56.bin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54.bin"/><Relationship Id="rId5" Type="http://schemas.openxmlformats.org/officeDocument/2006/relationships/image" Target="../media/image6.png"/><Relationship Id="rId15" Type="http://schemas.openxmlformats.org/officeDocument/2006/relationships/image" Target="../media/image127.jpeg"/><Relationship Id="rId10" Type="http://schemas.openxmlformats.org/officeDocument/2006/relationships/image" Target="../media/image126.jpeg"/><Relationship Id="rId19" Type="http://schemas.openxmlformats.org/officeDocument/2006/relationships/image" Target="../media/image125.wmf"/><Relationship Id="rId4" Type="http://schemas.openxmlformats.org/officeDocument/2006/relationships/image" Target="../media/image5.png"/><Relationship Id="rId9" Type="http://schemas.openxmlformats.org/officeDocument/2006/relationships/image" Target="../media/image121.wmf"/><Relationship Id="rId14" Type="http://schemas.openxmlformats.org/officeDocument/2006/relationships/image" Target="../media/image123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5.emf"/><Relationship Id="rId7" Type="http://schemas.openxmlformats.org/officeDocument/2006/relationships/image" Target="../media/image7.png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4.emf"/><Relationship Id="rId7" Type="http://schemas.openxmlformats.org/officeDocument/2006/relationships/image" Target="../media/image137.emf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9.bin"/><Relationship Id="rId11" Type="http://schemas.openxmlformats.org/officeDocument/2006/relationships/image" Target="../media/image7.png"/><Relationship Id="rId5" Type="http://schemas.openxmlformats.org/officeDocument/2006/relationships/image" Target="../media/image136.emf"/><Relationship Id="rId10" Type="http://schemas.openxmlformats.org/officeDocument/2006/relationships/image" Target="../media/image6.png"/><Relationship Id="rId4" Type="http://schemas.openxmlformats.org/officeDocument/2006/relationships/oleObject" Target="../embeddings/oleObject58.bin"/><Relationship Id="rId9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4.emf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35.emf"/><Relationship Id="rId11" Type="http://schemas.openxmlformats.org/officeDocument/2006/relationships/image" Target="../media/image8.png"/><Relationship Id="rId5" Type="http://schemas.openxmlformats.org/officeDocument/2006/relationships/image" Target="../media/image137.emf"/><Relationship Id="rId10" Type="http://schemas.openxmlformats.org/officeDocument/2006/relationships/image" Target="../media/image7.png"/><Relationship Id="rId4" Type="http://schemas.openxmlformats.org/officeDocument/2006/relationships/oleObject" Target="../embeddings/oleObject59.bin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11" Type="http://schemas.openxmlformats.org/officeDocument/2006/relationships/image" Target="../media/image15.emf"/><Relationship Id="rId5" Type="http://schemas.openxmlformats.org/officeDocument/2006/relationships/image" Target="../media/image6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5.png"/><Relationship Id="rId9" Type="http://schemas.openxmlformats.org/officeDocument/2006/relationships/image" Target="../media/image14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5.png"/><Relationship Id="rId7" Type="http://schemas.openxmlformats.org/officeDocument/2006/relationships/image" Target="../media/image1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42.jpeg"/><Relationship Id="rId4" Type="http://schemas.openxmlformats.org/officeDocument/2006/relationships/image" Target="../media/image6.png"/><Relationship Id="rId9" Type="http://schemas.openxmlformats.org/officeDocument/2006/relationships/image" Target="../media/image14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5.png"/><Relationship Id="rId7" Type="http://schemas.openxmlformats.org/officeDocument/2006/relationships/image" Target="../media/image1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4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7.png"/><Relationship Id="rId4" Type="http://schemas.openxmlformats.org/officeDocument/2006/relationships/image" Target="../media/image5.png"/><Relationship Id="rId9" Type="http://schemas.openxmlformats.org/officeDocument/2006/relationships/image" Target="../media/image14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5.png"/><Relationship Id="rId7" Type="http://schemas.openxmlformats.org/officeDocument/2006/relationships/image" Target="../media/image1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4.w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11" Type="http://schemas.openxmlformats.org/officeDocument/2006/relationships/image" Target="../media/image19.emf"/><Relationship Id="rId5" Type="http://schemas.openxmlformats.org/officeDocument/2006/relationships/image" Target="../media/image6.png"/><Relationship Id="rId10" Type="http://schemas.openxmlformats.org/officeDocument/2006/relationships/image" Target="../media/image18.jpe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5.png"/><Relationship Id="rId7" Type="http://schemas.openxmlformats.org/officeDocument/2006/relationships/image" Target="../media/image154.png"/><Relationship Id="rId12" Type="http://schemas.openxmlformats.org/officeDocument/2006/relationships/image" Target="../media/image1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58.jpeg"/><Relationship Id="rId5" Type="http://schemas.openxmlformats.org/officeDocument/2006/relationships/image" Target="../media/image7.png"/><Relationship Id="rId10" Type="http://schemas.openxmlformats.org/officeDocument/2006/relationships/image" Target="../media/image157.jpeg"/><Relationship Id="rId4" Type="http://schemas.openxmlformats.org/officeDocument/2006/relationships/image" Target="../media/image6.png"/><Relationship Id="rId9" Type="http://schemas.openxmlformats.org/officeDocument/2006/relationships/image" Target="../media/image156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5.png"/><Relationship Id="rId7" Type="http://schemas.openxmlformats.org/officeDocument/2006/relationships/image" Target="../media/image1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5.png"/><Relationship Id="rId7" Type="http://schemas.openxmlformats.org/officeDocument/2006/relationships/image" Target="../media/image1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6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5.png"/><Relationship Id="rId7" Type="http://schemas.openxmlformats.org/officeDocument/2006/relationships/image" Target="../media/image16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13" Type="http://schemas.openxmlformats.org/officeDocument/2006/relationships/oleObject" Target="../embeddings/oleObject62.bin"/><Relationship Id="rId18" Type="http://schemas.openxmlformats.org/officeDocument/2006/relationships/oleObject" Target="../embeddings/oleObject64.bin"/><Relationship Id="rId3" Type="http://schemas.openxmlformats.org/officeDocument/2006/relationships/image" Target="../media/image4.png"/><Relationship Id="rId21" Type="http://schemas.openxmlformats.org/officeDocument/2006/relationships/image" Target="../media/image61.wmf"/><Relationship Id="rId7" Type="http://schemas.openxmlformats.org/officeDocument/2006/relationships/image" Target="../media/image8.png"/><Relationship Id="rId12" Type="http://schemas.openxmlformats.org/officeDocument/2006/relationships/image" Target="../media/image64.jpeg"/><Relationship Id="rId17" Type="http://schemas.openxmlformats.org/officeDocument/2006/relationships/image" Target="../media/image65.jpeg"/><Relationship Id="rId25" Type="http://schemas.openxmlformats.org/officeDocument/2006/relationships/image" Target="../media/image63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9.wmf"/><Relationship Id="rId20" Type="http://schemas.openxmlformats.org/officeDocument/2006/relationships/oleObject" Target="../embeddings/oleObject65.bin"/><Relationship Id="rId1" Type="http://schemas.openxmlformats.org/officeDocument/2006/relationships/vmlDrawing" Target="../drawings/vmlDrawing22.vml"/><Relationship Id="rId6" Type="http://schemas.openxmlformats.org/officeDocument/2006/relationships/image" Target="../media/image7.png"/><Relationship Id="rId11" Type="http://schemas.openxmlformats.org/officeDocument/2006/relationships/image" Target="../media/image57.wmf"/><Relationship Id="rId24" Type="http://schemas.openxmlformats.org/officeDocument/2006/relationships/oleObject" Target="../embeddings/oleObject67.bin"/><Relationship Id="rId5" Type="http://schemas.openxmlformats.org/officeDocument/2006/relationships/image" Target="../media/image6.png"/><Relationship Id="rId15" Type="http://schemas.openxmlformats.org/officeDocument/2006/relationships/oleObject" Target="../embeddings/oleObject63.bin"/><Relationship Id="rId23" Type="http://schemas.openxmlformats.org/officeDocument/2006/relationships/image" Target="../media/image62.wmf"/><Relationship Id="rId10" Type="http://schemas.openxmlformats.org/officeDocument/2006/relationships/oleObject" Target="../embeddings/oleObject61.bin"/><Relationship Id="rId19" Type="http://schemas.openxmlformats.org/officeDocument/2006/relationships/image" Target="../media/image170.wmf"/><Relationship Id="rId4" Type="http://schemas.openxmlformats.org/officeDocument/2006/relationships/image" Target="../media/image5.png"/><Relationship Id="rId9" Type="http://schemas.openxmlformats.org/officeDocument/2006/relationships/image" Target="../media/image56.wmf"/><Relationship Id="rId14" Type="http://schemas.openxmlformats.org/officeDocument/2006/relationships/image" Target="../media/image169.wmf"/><Relationship Id="rId22" Type="http://schemas.openxmlformats.org/officeDocument/2006/relationships/oleObject" Target="../embeddings/oleObject6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4.w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png"/><Relationship Id="rId11" Type="http://schemas.openxmlformats.org/officeDocument/2006/relationships/image" Target="../media/image23.emf"/><Relationship Id="rId5" Type="http://schemas.openxmlformats.org/officeDocument/2006/relationships/image" Target="../media/image6.png"/><Relationship Id="rId10" Type="http://schemas.openxmlformats.org/officeDocument/2006/relationships/image" Target="../media/image22.jpeg"/><Relationship Id="rId4" Type="http://schemas.openxmlformats.org/officeDocument/2006/relationships/image" Target="../media/image5.png"/><Relationship Id="rId9" Type="http://schemas.openxmlformats.org/officeDocument/2006/relationships/image" Target="../media/image21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13" Type="http://schemas.openxmlformats.org/officeDocument/2006/relationships/oleObject" Target="../embeddings/oleObject70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69.bin"/><Relationship Id="rId5" Type="http://schemas.openxmlformats.org/officeDocument/2006/relationships/image" Target="../media/image6.png"/><Relationship Id="rId10" Type="http://schemas.openxmlformats.org/officeDocument/2006/relationships/image" Target="../media/image69.jpeg"/><Relationship Id="rId4" Type="http://schemas.openxmlformats.org/officeDocument/2006/relationships/image" Target="../media/image5.png"/><Relationship Id="rId9" Type="http://schemas.openxmlformats.org/officeDocument/2006/relationships/image" Target="../media/image66.wmf"/><Relationship Id="rId14" Type="http://schemas.openxmlformats.org/officeDocument/2006/relationships/image" Target="../media/image68.w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oleObject" Target="../embeddings/oleObject73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72.bin"/><Relationship Id="rId5" Type="http://schemas.openxmlformats.org/officeDocument/2006/relationships/image" Target="../media/image6.png"/><Relationship Id="rId10" Type="http://schemas.openxmlformats.org/officeDocument/2006/relationships/image" Target="../media/image70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71.bin"/><Relationship Id="rId14" Type="http://schemas.openxmlformats.org/officeDocument/2006/relationships/image" Target="../media/image72.wm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oleObject" Target="../embeddings/oleObject76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0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7.wmf"/><Relationship Id="rId1" Type="http://schemas.openxmlformats.org/officeDocument/2006/relationships/vmlDrawing" Target="../drawings/vmlDrawing25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75.bin"/><Relationship Id="rId5" Type="http://schemas.openxmlformats.org/officeDocument/2006/relationships/image" Target="../media/image6.png"/><Relationship Id="rId15" Type="http://schemas.openxmlformats.org/officeDocument/2006/relationships/oleObject" Target="../embeddings/oleObject77.bin"/><Relationship Id="rId10" Type="http://schemas.openxmlformats.org/officeDocument/2006/relationships/image" Target="../media/image104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74.bin"/><Relationship Id="rId14" Type="http://schemas.openxmlformats.org/officeDocument/2006/relationships/image" Target="../media/image106.wm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8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0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7.png"/><Relationship Id="rId11" Type="http://schemas.openxmlformats.org/officeDocument/2006/relationships/image" Target="../media/image172.wmf"/><Relationship Id="rId5" Type="http://schemas.openxmlformats.org/officeDocument/2006/relationships/image" Target="../media/image6.png"/><Relationship Id="rId10" Type="http://schemas.openxmlformats.org/officeDocument/2006/relationships/oleObject" Target="../embeddings/oleObject79.bin"/><Relationship Id="rId4" Type="http://schemas.openxmlformats.org/officeDocument/2006/relationships/image" Target="../media/image5.png"/><Relationship Id="rId9" Type="http://schemas.openxmlformats.org/officeDocument/2006/relationships/image" Target="../media/image171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0.bin"/><Relationship Id="rId13" Type="http://schemas.openxmlformats.org/officeDocument/2006/relationships/oleObject" Target="../embeddings/oleObject82.bin"/><Relationship Id="rId18" Type="http://schemas.openxmlformats.org/officeDocument/2006/relationships/image" Target="../media/image81.wmf"/><Relationship Id="rId3" Type="http://schemas.openxmlformats.org/officeDocument/2006/relationships/image" Target="../media/image4.png"/><Relationship Id="rId21" Type="http://schemas.openxmlformats.org/officeDocument/2006/relationships/oleObject" Target="../embeddings/oleObject86.bin"/><Relationship Id="rId7" Type="http://schemas.openxmlformats.org/officeDocument/2006/relationships/image" Target="../media/image8.png"/><Relationship Id="rId12" Type="http://schemas.openxmlformats.org/officeDocument/2006/relationships/image" Target="../media/image75.jpeg"/><Relationship Id="rId17" Type="http://schemas.openxmlformats.org/officeDocument/2006/relationships/oleObject" Target="../embeddings/oleObject8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0.wmf"/><Relationship Id="rId20" Type="http://schemas.openxmlformats.org/officeDocument/2006/relationships/image" Target="../media/image82.wmf"/><Relationship Id="rId1" Type="http://schemas.openxmlformats.org/officeDocument/2006/relationships/vmlDrawing" Target="../drawings/vmlDrawing27.vml"/><Relationship Id="rId6" Type="http://schemas.openxmlformats.org/officeDocument/2006/relationships/image" Target="../media/image7.png"/><Relationship Id="rId11" Type="http://schemas.openxmlformats.org/officeDocument/2006/relationships/image" Target="../media/image78.wmf"/><Relationship Id="rId24" Type="http://schemas.openxmlformats.org/officeDocument/2006/relationships/image" Target="../media/image63.wmf"/><Relationship Id="rId5" Type="http://schemas.openxmlformats.org/officeDocument/2006/relationships/image" Target="../media/image6.png"/><Relationship Id="rId15" Type="http://schemas.openxmlformats.org/officeDocument/2006/relationships/oleObject" Target="../embeddings/oleObject83.bin"/><Relationship Id="rId23" Type="http://schemas.openxmlformats.org/officeDocument/2006/relationships/oleObject" Target="../embeddings/oleObject87.bin"/><Relationship Id="rId10" Type="http://schemas.openxmlformats.org/officeDocument/2006/relationships/oleObject" Target="../embeddings/oleObject81.bin"/><Relationship Id="rId19" Type="http://schemas.openxmlformats.org/officeDocument/2006/relationships/oleObject" Target="../embeddings/oleObject85.bin"/><Relationship Id="rId4" Type="http://schemas.openxmlformats.org/officeDocument/2006/relationships/image" Target="../media/image5.png"/><Relationship Id="rId9" Type="http://schemas.openxmlformats.org/officeDocument/2006/relationships/image" Target="../media/image77.wmf"/><Relationship Id="rId14" Type="http://schemas.openxmlformats.org/officeDocument/2006/relationships/image" Target="../media/image79.wmf"/><Relationship Id="rId22" Type="http://schemas.openxmlformats.org/officeDocument/2006/relationships/image" Target="../media/image62.wm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8.bin"/><Relationship Id="rId13" Type="http://schemas.openxmlformats.org/officeDocument/2006/relationships/oleObject" Target="../embeddings/oleObject90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74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89.bin"/><Relationship Id="rId5" Type="http://schemas.openxmlformats.org/officeDocument/2006/relationships/image" Target="../media/image6.png"/><Relationship Id="rId10" Type="http://schemas.openxmlformats.org/officeDocument/2006/relationships/image" Target="../media/image176.jpeg"/><Relationship Id="rId4" Type="http://schemas.openxmlformats.org/officeDocument/2006/relationships/image" Target="../media/image5.png"/><Relationship Id="rId9" Type="http://schemas.openxmlformats.org/officeDocument/2006/relationships/image" Target="../media/image173.wmf"/><Relationship Id="rId14" Type="http://schemas.openxmlformats.org/officeDocument/2006/relationships/image" Target="../media/image175.w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1.bin"/><Relationship Id="rId13" Type="http://schemas.openxmlformats.org/officeDocument/2006/relationships/image" Target="../media/image179.w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oleObject" Target="../embeddings/oleObject93.bin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81.jpeg"/><Relationship Id="rId1" Type="http://schemas.openxmlformats.org/officeDocument/2006/relationships/vmlDrawing" Target="../drawings/vmlDrawing29.vml"/><Relationship Id="rId6" Type="http://schemas.openxmlformats.org/officeDocument/2006/relationships/image" Target="../media/image7.png"/><Relationship Id="rId11" Type="http://schemas.openxmlformats.org/officeDocument/2006/relationships/image" Target="../media/image178.wmf"/><Relationship Id="rId5" Type="http://schemas.openxmlformats.org/officeDocument/2006/relationships/image" Target="../media/image6.png"/><Relationship Id="rId15" Type="http://schemas.openxmlformats.org/officeDocument/2006/relationships/image" Target="../media/image180.wmf"/><Relationship Id="rId10" Type="http://schemas.openxmlformats.org/officeDocument/2006/relationships/oleObject" Target="../embeddings/oleObject92.bin"/><Relationship Id="rId4" Type="http://schemas.openxmlformats.org/officeDocument/2006/relationships/image" Target="../media/image5.png"/><Relationship Id="rId9" Type="http://schemas.openxmlformats.org/officeDocument/2006/relationships/image" Target="../media/image177.wmf"/><Relationship Id="rId14" Type="http://schemas.openxmlformats.org/officeDocument/2006/relationships/oleObject" Target="../embeddings/oleObject94.bin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13" Type="http://schemas.openxmlformats.org/officeDocument/2006/relationships/oleObject" Target="../embeddings/oleObject97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83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5.wmf"/><Relationship Id="rId1" Type="http://schemas.openxmlformats.org/officeDocument/2006/relationships/vmlDrawing" Target="../drawings/vmlDrawing30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96.bin"/><Relationship Id="rId5" Type="http://schemas.openxmlformats.org/officeDocument/2006/relationships/image" Target="../media/image6.png"/><Relationship Id="rId15" Type="http://schemas.openxmlformats.org/officeDocument/2006/relationships/oleObject" Target="../embeddings/oleObject98.bin"/><Relationship Id="rId10" Type="http://schemas.openxmlformats.org/officeDocument/2006/relationships/image" Target="../media/image182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95.bin"/><Relationship Id="rId14" Type="http://schemas.openxmlformats.org/officeDocument/2006/relationships/image" Target="../media/image184.wm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9.bin"/><Relationship Id="rId13" Type="http://schemas.openxmlformats.org/officeDocument/2006/relationships/oleObject" Target="../embeddings/oleObject101.bin"/><Relationship Id="rId18" Type="http://schemas.openxmlformats.org/officeDocument/2006/relationships/oleObject" Target="../embeddings/oleObject103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87.wmf"/><Relationship Id="rId17" Type="http://schemas.openxmlformats.org/officeDocument/2006/relationships/image" Target="../media/image127.jpe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23.wmf"/><Relationship Id="rId1" Type="http://schemas.openxmlformats.org/officeDocument/2006/relationships/vmlDrawing" Target="../drawings/vmlDrawing31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100.bin"/><Relationship Id="rId5" Type="http://schemas.openxmlformats.org/officeDocument/2006/relationships/image" Target="../media/image6.png"/><Relationship Id="rId15" Type="http://schemas.openxmlformats.org/officeDocument/2006/relationships/oleObject" Target="../embeddings/oleObject102.bin"/><Relationship Id="rId10" Type="http://schemas.openxmlformats.org/officeDocument/2006/relationships/image" Target="../media/image126.jpeg"/><Relationship Id="rId19" Type="http://schemas.openxmlformats.org/officeDocument/2006/relationships/image" Target="../media/image124.wmf"/><Relationship Id="rId4" Type="http://schemas.openxmlformats.org/officeDocument/2006/relationships/image" Target="../media/image5.png"/><Relationship Id="rId9" Type="http://schemas.openxmlformats.org/officeDocument/2006/relationships/image" Target="../media/image121.wmf"/><Relationship Id="rId14" Type="http://schemas.openxmlformats.org/officeDocument/2006/relationships/image" Target="../media/image12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6.png"/><Relationship Id="rId10" Type="http://schemas.openxmlformats.org/officeDocument/2006/relationships/image" Target="../media/image24.jpeg"/><Relationship Id="rId4" Type="http://schemas.openxmlformats.org/officeDocument/2006/relationships/image" Target="../media/image5.png"/><Relationship Id="rId9" Type="http://schemas.openxmlformats.org/officeDocument/2006/relationships/image" Target="../media/image23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4.bin"/><Relationship Id="rId13" Type="http://schemas.openxmlformats.org/officeDocument/2006/relationships/oleObject" Target="../embeddings/oleObject106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87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6.wmf"/><Relationship Id="rId1" Type="http://schemas.openxmlformats.org/officeDocument/2006/relationships/vmlDrawing" Target="../drawings/vmlDrawing32.vml"/><Relationship Id="rId6" Type="http://schemas.openxmlformats.org/officeDocument/2006/relationships/image" Target="../media/image7.png"/><Relationship Id="rId11" Type="http://schemas.openxmlformats.org/officeDocument/2006/relationships/image" Target="../media/image84.wmf"/><Relationship Id="rId5" Type="http://schemas.openxmlformats.org/officeDocument/2006/relationships/image" Target="../media/image6.png"/><Relationship Id="rId15" Type="http://schemas.openxmlformats.org/officeDocument/2006/relationships/oleObject" Target="../embeddings/oleObject107.bin"/><Relationship Id="rId10" Type="http://schemas.openxmlformats.org/officeDocument/2006/relationships/oleObject" Target="../embeddings/oleObject105.bin"/><Relationship Id="rId4" Type="http://schemas.openxmlformats.org/officeDocument/2006/relationships/image" Target="../media/image5.png"/><Relationship Id="rId9" Type="http://schemas.openxmlformats.org/officeDocument/2006/relationships/image" Target="../media/image83.wmf"/><Relationship Id="rId14" Type="http://schemas.openxmlformats.org/officeDocument/2006/relationships/image" Target="../media/image85.wm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8.bin"/><Relationship Id="rId13" Type="http://schemas.openxmlformats.org/officeDocument/2006/relationships/image" Target="../media/image62.wmf"/><Relationship Id="rId18" Type="http://schemas.openxmlformats.org/officeDocument/2006/relationships/oleObject" Target="../embeddings/oleObject113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oleObject" Target="../embeddings/oleObject110.bin"/><Relationship Id="rId17" Type="http://schemas.openxmlformats.org/officeDocument/2006/relationships/image" Target="../media/image19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12.bin"/><Relationship Id="rId20" Type="http://schemas.openxmlformats.org/officeDocument/2006/relationships/image" Target="../media/image192.jpeg"/><Relationship Id="rId1" Type="http://schemas.openxmlformats.org/officeDocument/2006/relationships/vmlDrawing" Target="../drawings/vmlDrawing33.vml"/><Relationship Id="rId6" Type="http://schemas.openxmlformats.org/officeDocument/2006/relationships/image" Target="../media/image7.png"/><Relationship Id="rId11" Type="http://schemas.openxmlformats.org/officeDocument/2006/relationships/image" Target="../media/image189.wmf"/><Relationship Id="rId5" Type="http://schemas.openxmlformats.org/officeDocument/2006/relationships/image" Target="../media/image6.png"/><Relationship Id="rId15" Type="http://schemas.openxmlformats.org/officeDocument/2006/relationships/image" Target="../media/image63.wmf"/><Relationship Id="rId10" Type="http://schemas.openxmlformats.org/officeDocument/2006/relationships/oleObject" Target="../embeddings/oleObject109.bin"/><Relationship Id="rId19" Type="http://schemas.openxmlformats.org/officeDocument/2006/relationships/image" Target="../media/image191.wmf"/><Relationship Id="rId4" Type="http://schemas.openxmlformats.org/officeDocument/2006/relationships/image" Target="../media/image5.png"/><Relationship Id="rId9" Type="http://schemas.openxmlformats.org/officeDocument/2006/relationships/image" Target="../media/image188.wmf"/><Relationship Id="rId14" Type="http://schemas.openxmlformats.org/officeDocument/2006/relationships/oleObject" Target="../embeddings/oleObject111.bin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eg"/><Relationship Id="rId13" Type="http://schemas.openxmlformats.org/officeDocument/2006/relationships/oleObject" Target="../embeddings/oleObject116.bin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94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6.wmf"/><Relationship Id="rId1" Type="http://schemas.openxmlformats.org/officeDocument/2006/relationships/vmlDrawing" Target="../drawings/vmlDrawing34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115.bin"/><Relationship Id="rId5" Type="http://schemas.openxmlformats.org/officeDocument/2006/relationships/image" Target="../media/image6.png"/><Relationship Id="rId15" Type="http://schemas.openxmlformats.org/officeDocument/2006/relationships/oleObject" Target="../embeddings/oleObject117.bin"/><Relationship Id="rId10" Type="http://schemas.openxmlformats.org/officeDocument/2006/relationships/image" Target="../media/image193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114.bin"/><Relationship Id="rId14" Type="http://schemas.openxmlformats.org/officeDocument/2006/relationships/image" Target="../media/image195.wm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oleObject" Target="../embeddings/oleObject120.bin"/><Relationship Id="rId18" Type="http://schemas.openxmlformats.org/officeDocument/2006/relationships/image" Target="../media/image200.wmf"/><Relationship Id="rId3" Type="http://schemas.openxmlformats.org/officeDocument/2006/relationships/image" Target="../media/image202.jpeg"/><Relationship Id="rId7" Type="http://schemas.openxmlformats.org/officeDocument/2006/relationships/image" Target="../media/image7.png"/><Relationship Id="rId12" Type="http://schemas.openxmlformats.org/officeDocument/2006/relationships/image" Target="../media/image63.wmf"/><Relationship Id="rId17" Type="http://schemas.openxmlformats.org/officeDocument/2006/relationships/oleObject" Target="../embeddings/oleObject12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9.wmf"/><Relationship Id="rId20" Type="http://schemas.openxmlformats.org/officeDocument/2006/relationships/image" Target="../media/image201.wmf"/><Relationship Id="rId1" Type="http://schemas.openxmlformats.org/officeDocument/2006/relationships/vmlDrawing" Target="../drawings/vmlDrawing35.vml"/><Relationship Id="rId6" Type="http://schemas.openxmlformats.org/officeDocument/2006/relationships/image" Target="../media/image6.png"/><Relationship Id="rId11" Type="http://schemas.openxmlformats.org/officeDocument/2006/relationships/oleObject" Target="../embeddings/oleObject119.bin"/><Relationship Id="rId5" Type="http://schemas.openxmlformats.org/officeDocument/2006/relationships/image" Target="../media/image5.png"/><Relationship Id="rId15" Type="http://schemas.openxmlformats.org/officeDocument/2006/relationships/oleObject" Target="../embeddings/oleObject121.bin"/><Relationship Id="rId10" Type="http://schemas.openxmlformats.org/officeDocument/2006/relationships/image" Target="../media/image62.wmf"/><Relationship Id="rId19" Type="http://schemas.openxmlformats.org/officeDocument/2006/relationships/oleObject" Target="../embeddings/oleObject123.bin"/><Relationship Id="rId4" Type="http://schemas.openxmlformats.org/officeDocument/2006/relationships/image" Target="../media/image4.png"/><Relationship Id="rId9" Type="http://schemas.openxmlformats.org/officeDocument/2006/relationships/oleObject" Target="../embeddings/oleObject118.bin"/><Relationship Id="rId14" Type="http://schemas.openxmlformats.org/officeDocument/2006/relationships/image" Target="../media/image198.wmf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4.bin"/><Relationship Id="rId13" Type="http://schemas.openxmlformats.org/officeDocument/2006/relationships/image" Target="../media/image205.w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oleObject" Target="../embeddings/oleObject126.bin"/><Relationship Id="rId17" Type="http://schemas.openxmlformats.org/officeDocument/2006/relationships/image" Target="../media/image208.jpe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07.jpeg"/><Relationship Id="rId1" Type="http://schemas.openxmlformats.org/officeDocument/2006/relationships/vmlDrawing" Target="../drawings/vmlDrawing36.vml"/><Relationship Id="rId6" Type="http://schemas.openxmlformats.org/officeDocument/2006/relationships/image" Target="../media/image7.png"/><Relationship Id="rId11" Type="http://schemas.openxmlformats.org/officeDocument/2006/relationships/image" Target="../media/image204.wmf"/><Relationship Id="rId5" Type="http://schemas.openxmlformats.org/officeDocument/2006/relationships/image" Target="../media/image6.png"/><Relationship Id="rId15" Type="http://schemas.openxmlformats.org/officeDocument/2006/relationships/image" Target="../media/image206.wmf"/><Relationship Id="rId10" Type="http://schemas.openxmlformats.org/officeDocument/2006/relationships/oleObject" Target="../embeddings/oleObject125.bin"/><Relationship Id="rId4" Type="http://schemas.openxmlformats.org/officeDocument/2006/relationships/image" Target="../media/image5.png"/><Relationship Id="rId9" Type="http://schemas.openxmlformats.org/officeDocument/2006/relationships/image" Target="../media/image203.wmf"/><Relationship Id="rId14" Type="http://schemas.openxmlformats.org/officeDocument/2006/relationships/oleObject" Target="../embeddings/oleObject127.bin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8.bin"/><Relationship Id="rId13" Type="http://schemas.openxmlformats.org/officeDocument/2006/relationships/image" Target="../media/image210.wmf"/><Relationship Id="rId18" Type="http://schemas.openxmlformats.org/officeDocument/2006/relationships/image" Target="../media/image212.w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oleObject" Target="../embeddings/oleObject129.bin"/><Relationship Id="rId17" Type="http://schemas.openxmlformats.org/officeDocument/2006/relationships/oleObject" Target="../embeddings/oleObject13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16.jpeg"/><Relationship Id="rId20" Type="http://schemas.openxmlformats.org/officeDocument/2006/relationships/image" Target="../media/image213.wmf"/><Relationship Id="rId1" Type="http://schemas.openxmlformats.org/officeDocument/2006/relationships/vmlDrawing" Target="../drawings/vmlDrawing37.vml"/><Relationship Id="rId6" Type="http://schemas.openxmlformats.org/officeDocument/2006/relationships/image" Target="../media/image7.png"/><Relationship Id="rId11" Type="http://schemas.openxmlformats.org/officeDocument/2006/relationships/image" Target="../media/image215.jpeg"/><Relationship Id="rId5" Type="http://schemas.openxmlformats.org/officeDocument/2006/relationships/image" Target="../media/image6.png"/><Relationship Id="rId15" Type="http://schemas.openxmlformats.org/officeDocument/2006/relationships/image" Target="../media/image211.wmf"/><Relationship Id="rId10" Type="http://schemas.openxmlformats.org/officeDocument/2006/relationships/image" Target="../media/image214.jpeg"/><Relationship Id="rId19" Type="http://schemas.openxmlformats.org/officeDocument/2006/relationships/oleObject" Target="../embeddings/oleObject132.bin"/><Relationship Id="rId4" Type="http://schemas.openxmlformats.org/officeDocument/2006/relationships/image" Target="../media/image5.png"/><Relationship Id="rId9" Type="http://schemas.openxmlformats.org/officeDocument/2006/relationships/image" Target="../media/image209.wmf"/><Relationship Id="rId14" Type="http://schemas.openxmlformats.org/officeDocument/2006/relationships/oleObject" Target="../embeddings/oleObject130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ED560D65-7F11-4408-A9F7-45E06CA895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2209800"/>
          </a:xfrm>
        </p:spPr>
        <p:txBody>
          <a:bodyPr/>
          <a:lstStyle/>
          <a:p>
            <a:pPr eaLnBrk="1" hangingPunct="1"/>
            <a:r>
              <a:rPr lang="en-US" altLang="en-US" dirty="0"/>
              <a:t>Unit 13-14</a:t>
            </a:r>
            <a:br>
              <a:rPr lang="en-US" altLang="en-US" dirty="0"/>
            </a:br>
            <a:r>
              <a:rPr lang="en-US" altLang="en-US" dirty="0"/>
              <a:t>Electro-magnetic forces and stresses in superconducting accelerator magnets</a:t>
            </a:r>
          </a:p>
        </p:txBody>
      </p:sp>
      <p:sp>
        <p:nvSpPr>
          <p:cNvPr id="5123" name="Subtitle 2">
            <a:extLst>
              <a:ext uri="{FF2B5EF4-FFF2-40B4-BE49-F238E27FC236}">
                <a16:creationId xmlns:a16="http://schemas.microsoft.com/office/drawing/2014/main" id="{4BE30603-11C5-4965-9707-2CD69D4E07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sz="2000" b="1" u="sng" dirty="0">
                <a:solidFill>
                  <a:schemeClr val="accent1"/>
                </a:solidFill>
              </a:rPr>
              <a:t>Paolo Ferracin </a:t>
            </a:r>
          </a:p>
          <a:p>
            <a:pPr eaLnBrk="1" hangingPunct="1"/>
            <a:r>
              <a:rPr lang="en-US" altLang="en-US" sz="2000" dirty="0"/>
              <a:t>Lawrence Berkeley National Laboratory (LBNL)</a:t>
            </a:r>
          </a:p>
          <a:p>
            <a:pPr eaLnBrk="1" hangingPunct="1"/>
            <a:r>
              <a:rPr lang="en-US" altLang="en-US" sz="2000" b="1" u="sng" dirty="0">
                <a:solidFill>
                  <a:srgbClr val="FF0000"/>
                </a:solidFill>
              </a:rPr>
              <a:t>Maxim </a:t>
            </a:r>
            <a:r>
              <a:rPr lang="en-US" altLang="en-US" sz="2000" b="1" u="sng" dirty="0" err="1">
                <a:solidFill>
                  <a:srgbClr val="FF0000"/>
                </a:solidFill>
              </a:rPr>
              <a:t>Marchevsky</a:t>
            </a:r>
            <a:endParaRPr lang="en-US" altLang="en-US" sz="2000" b="1" u="sng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2000" dirty="0"/>
              <a:t>Lawrence Berkeley National Laboratory (LBNL)</a:t>
            </a:r>
          </a:p>
          <a:p>
            <a:pPr eaLnBrk="1" hangingPunct="1"/>
            <a:r>
              <a:rPr lang="en-US" altLang="en-US" sz="2000" b="1" u="sng" dirty="0"/>
              <a:t>Ezio Todesco</a:t>
            </a:r>
            <a:endParaRPr lang="en-US" altLang="en-US" sz="2000" b="1" u="sng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2000" dirty="0"/>
              <a:t>European Organization for Nuclear Research (CERN)</a:t>
            </a:r>
            <a:endParaRPr lang="en-US" altLang="en-US" sz="2000" b="1" u="sng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8CD972F6-324D-4624-8E47-01090B71D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dirty="0"/>
              <a:t>2. Electro-</a:t>
            </a:r>
            <a:r>
              <a:rPr lang="fr-FR" altLang="en-US" dirty="0" err="1"/>
              <a:t>magnetic</a:t>
            </a:r>
            <a:r>
              <a:rPr lang="fr-FR" altLang="en-US" dirty="0"/>
              <a:t> force</a:t>
            </a:r>
            <a:br>
              <a:rPr lang="fr-FR" altLang="en-US" dirty="0"/>
            </a:br>
            <a:r>
              <a:rPr lang="fr-FR" altLang="en-US" dirty="0" err="1"/>
              <a:t>Dipole</a:t>
            </a:r>
            <a:r>
              <a:rPr lang="fr-FR" altLang="en-US" dirty="0"/>
              <a:t> magnets</a:t>
            </a:r>
            <a:endParaRPr lang="en-US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F1D98-4A50-4E7C-91F1-6BAD6BD84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9906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The </a:t>
            </a:r>
            <a:r>
              <a:rPr lang="en-US" dirty="0" err="1"/>
              <a:t>e.m</a:t>
            </a:r>
            <a:r>
              <a:rPr lang="en-US" dirty="0"/>
              <a:t>. forces in a </a:t>
            </a:r>
            <a:r>
              <a:rPr lang="en-US" b="1" dirty="0">
                <a:solidFill>
                  <a:srgbClr val="FF0000"/>
                </a:solidFill>
              </a:rPr>
              <a:t>dipole magnet </a:t>
            </a:r>
            <a:r>
              <a:rPr lang="en-US" dirty="0"/>
              <a:t>tend to push the coil 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</a:rPr>
              <a:t>Towards the mid-plane </a:t>
            </a:r>
            <a:r>
              <a:rPr lang="en-US" dirty="0"/>
              <a:t>in the vertical-azimuthal direction (</a:t>
            </a:r>
            <a:r>
              <a:rPr lang="en-US" i="1" dirty="0" err="1"/>
              <a:t>F</a:t>
            </a:r>
            <a:r>
              <a:rPr lang="en-US" i="1" baseline="-25000" dirty="0" err="1"/>
              <a:t>y</a:t>
            </a:r>
            <a:r>
              <a:rPr lang="en-US" i="1" dirty="0"/>
              <a:t>, F</a:t>
            </a:r>
            <a:r>
              <a:rPr lang="en-US" i="1" baseline="-25000" dirty="0">
                <a:sym typeface="Symbol"/>
              </a:rPr>
              <a:t></a:t>
            </a:r>
            <a:r>
              <a:rPr lang="en-US" i="1" dirty="0"/>
              <a:t> </a:t>
            </a:r>
            <a:r>
              <a:rPr lang="en-US" dirty="0"/>
              <a:t>&lt; 0)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</a:rPr>
              <a:t>Outwards</a:t>
            </a:r>
            <a:r>
              <a:rPr lang="en-US" dirty="0"/>
              <a:t> in the radial-horizontal direction (</a:t>
            </a:r>
            <a:r>
              <a:rPr lang="en-US" i="1" dirty="0" err="1"/>
              <a:t>F</a:t>
            </a:r>
            <a:r>
              <a:rPr lang="en-US" i="1" baseline="-25000" dirty="0" err="1"/>
              <a:t>x</a:t>
            </a:r>
            <a:r>
              <a:rPr lang="en-US" i="1" dirty="0"/>
              <a:t>, F</a:t>
            </a:r>
            <a:r>
              <a:rPr lang="en-US" i="1" baseline="-25000" dirty="0"/>
              <a:t>r</a:t>
            </a:r>
            <a:r>
              <a:rPr lang="en-US" i="1" dirty="0"/>
              <a:t> </a:t>
            </a:r>
            <a:r>
              <a:rPr lang="en-US" dirty="0"/>
              <a:t>&gt; 0)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0244" name="Date Placeholder 3">
            <a:extLst>
              <a:ext uri="{FF2B5EF4-FFF2-40B4-BE49-F238E27FC236}">
                <a16:creationId xmlns:a16="http://schemas.microsoft.com/office/drawing/2014/main" id="{B99649AC-2333-4348-BD28-73378F6D0DA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10245" name="Footer Placeholder 4">
            <a:extLst>
              <a:ext uri="{FF2B5EF4-FFF2-40B4-BE49-F238E27FC236}">
                <a16:creationId xmlns:a16="http://schemas.microsoft.com/office/drawing/2014/main" id="{0FB34A2A-4746-4D24-998C-0D7EC4D24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10246" name="Slide Number Placeholder 5">
            <a:extLst>
              <a:ext uri="{FF2B5EF4-FFF2-40B4-BE49-F238E27FC236}">
                <a16:creationId xmlns:a16="http://schemas.microsoft.com/office/drawing/2014/main" id="{49C3387D-F739-44AC-801E-22BF8B882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CFDB2084-8C27-425D-900F-9D6C0E3479BE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10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10247" name="Picture 4" descr="tevatron_cross-section">
            <a:extLst>
              <a:ext uri="{FF2B5EF4-FFF2-40B4-BE49-F238E27FC236}">
                <a16:creationId xmlns:a16="http://schemas.microsoft.com/office/drawing/2014/main" id="{C5E4737A-24F6-48EC-B1D9-010C8FFB2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8" r="26770" b="9897"/>
          <a:stretch>
            <a:fillRect/>
          </a:stretch>
        </p:blipFill>
        <p:spPr bwMode="auto">
          <a:xfrm>
            <a:off x="355600" y="2224088"/>
            <a:ext cx="2605088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5" descr="tevatron_force">
            <a:extLst>
              <a:ext uri="{FF2B5EF4-FFF2-40B4-BE49-F238E27FC236}">
                <a16:creationId xmlns:a16="http://schemas.microsoft.com/office/drawing/2014/main" id="{74148A42-50C0-4661-9490-CFE3F731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4536" r="28372" b="4330"/>
          <a:stretch>
            <a:fillRect/>
          </a:stretch>
        </p:blipFill>
        <p:spPr bwMode="auto">
          <a:xfrm>
            <a:off x="6746875" y="2214563"/>
            <a:ext cx="2109788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6" descr="tevatron_fluxline">
            <a:extLst>
              <a:ext uri="{FF2B5EF4-FFF2-40B4-BE49-F238E27FC236}">
                <a16:creationId xmlns:a16="http://schemas.microsoft.com/office/drawing/2014/main" id="{90C4C21E-DB15-4283-809B-693BC2CE9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4536" r="27597" b="4124"/>
          <a:stretch>
            <a:fillRect/>
          </a:stretch>
        </p:blipFill>
        <p:spPr bwMode="auto">
          <a:xfrm>
            <a:off x="3768725" y="2132013"/>
            <a:ext cx="2133600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7" descr="hd2_2d_cross-section">
            <a:extLst>
              <a:ext uri="{FF2B5EF4-FFF2-40B4-BE49-F238E27FC236}">
                <a16:creationId xmlns:a16="http://schemas.microsoft.com/office/drawing/2014/main" id="{9D6FCAC9-DBA8-46AD-8EA9-83EEFFB11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2" t="12164" r="12402" b="9279"/>
          <a:stretch>
            <a:fillRect/>
          </a:stretch>
        </p:blipFill>
        <p:spPr bwMode="auto">
          <a:xfrm>
            <a:off x="339725" y="4445000"/>
            <a:ext cx="256857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8" descr="hd2_2d_fluxline">
            <a:extLst>
              <a:ext uri="{FF2B5EF4-FFF2-40B4-BE49-F238E27FC236}">
                <a16:creationId xmlns:a16="http://schemas.microsoft.com/office/drawing/2014/main" id="{C4FD30CB-D47D-4D8F-BDAF-8CBBA49B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t="7216" r="26357" b="6598"/>
          <a:stretch>
            <a:fillRect/>
          </a:stretch>
        </p:blipFill>
        <p:spPr bwMode="auto">
          <a:xfrm>
            <a:off x="3687763" y="4405313"/>
            <a:ext cx="2224087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9" descr="hd2_2d_force">
            <a:extLst>
              <a:ext uri="{FF2B5EF4-FFF2-40B4-BE49-F238E27FC236}">
                <a16:creationId xmlns:a16="http://schemas.microsoft.com/office/drawing/2014/main" id="{90EFF783-E491-4131-817E-61024A824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t="6804" r="26976" b="7216"/>
          <a:stretch>
            <a:fillRect/>
          </a:stretch>
        </p:blipFill>
        <p:spPr bwMode="auto">
          <a:xfrm>
            <a:off x="6727825" y="4411663"/>
            <a:ext cx="2181225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Text Box 10">
            <a:extLst>
              <a:ext uri="{FF2B5EF4-FFF2-40B4-BE49-F238E27FC236}">
                <a16:creationId xmlns:a16="http://schemas.microsoft.com/office/drawing/2014/main" id="{FBC4717E-1C72-4D68-AACE-EE70D807C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2239963"/>
            <a:ext cx="10826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Tevatron dipole</a:t>
            </a:r>
          </a:p>
        </p:txBody>
      </p:sp>
      <p:sp>
        <p:nvSpPr>
          <p:cNvPr id="10254" name="Text Box 11">
            <a:extLst>
              <a:ext uri="{FF2B5EF4-FFF2-40B4-BE49-F238E27FC236}">
                <a16:creationId xmlns:a16="http://schemas.microsoft.com/office/drawing/2014/main" id="{3F709023-B7A9-42CB-92F5-5965FA580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" y="4244975"/>
            <a:ext cx="452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HD2</a:t>
            </a:r>
          </a:p>
        </p:txBody>
      </p:sp>
      <p:pic>
        <p:nvPicPr>
          <p:cNvPr id="10255" name="Picture 14" descr="xyz">
            <a:extLst>
              <a:ext uri="{FF2B5EF4-FFF2-40B4-BE49-F238E27FC236}">
                <a16:creationId xmlns:a16="http://schemas.microsoft.com/office/drawing/2014/main" id="{59D1733F-8E8F-4371-AE93-2FCC8C307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003550"/>
            <a:ext cx="4206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8AF50F07-85FF-43C7-829D-A705D31E5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/>
              <a:t>2. Electro-magnetic force</a:t>
            </a:r>
            <a:br>
              <a:rPr lang="fr-FR" altLang="en-US"/>
            </a:br>
            <a:r>
              <a:rPr lang="fr-FR" altLang="en-US"/>
              <a:t>Quadrupole magnets</a:t>
            </a:r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58F8D-2893-453A-B937-150486965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11430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The </a:t>
            </a:r>
            <a:r>
              <a:rPr lang="en-US" dirty="0" err="1"/>
              <a:t>e.m</a:t>
            </a:r>
            <a:r>
              <a:rPr lang="en-US" dirty="0"/>
              <a:t>. forces in a </a:t>
            </a:r>
            <a:r>
              <a:rPr lang="en-US" b="1" dirty="0">
                <a:solidFill>
                  <a:srgbClr val="FF0000"/>
                </a:solidFill>
              </a:rPr>
              <a:t>quadrupole magnet </a:t>
            </a:r>
            <a:r>
              <a:rPr lang="en-US" dirty="0"/>
              <a:t>tend to push the coil 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</a:rPr>
              <a:t>Towards the mid-plane </a:t>
            </a:r>
            <a:r>
              <a:rPr lang="en-US" dirty="0"/>
              <a:t>in the vertical-azimuthal direction (</a:t>
            </a:r>
            <a:r>
              <a:rPr lang="en-US" i="1" dirty="0" err="1"/>
              <a:t>F</a:t>
            </a:r>
            <a:r>
              <a:rPr lang="en-US" i="1" baseline="-25000" dirty="0" err="1"/>
              <a:t>y</a:t>
            </a:r>
            <a:r>
              <a:rPr lang="en-US" i="1" dirty="0"/>
              <a:t>, F</a:t>
            </a:r>
            <a:r>
              <a:rPr lang="en-US" i="1" baseline="-25000" dirty="0">
                <a:sym typeface="Symbol"/>
              </a:rPr>
              <a:t></a:t>
            </a:r>
            <a:r>
              <a:rPr lang="en-US" i="1" dirty="0"/>
              <a:t> </a:t>
            </a:r>
            <a:r>
              <a:rPr lang="en-US" dirty="0"/>
              <a:t>&lt; 0)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</a:rPr>
              <a:t>Outwards </a:t>
            </a:r>
            <a:r>
              <a:rPr lang="en-US" dirty="0"/>
              <a:t>in the radial-horizontal direction (</a:t>
            </a:r>
            <a:r>
              <a:rPr lang="en-US" i="1" dirty="0" err="1"/>
              <a:t>F</a:t>
            </a:r>
            <a:r>
              <a:rPr lang="en-US" i="1" baseline="-25000" dirty="0" err="1"/>
              <a:t>x</a:t>
            </a:r>
            <a:r>
              <a:rPr lang="en-US" i="1" dirty="0"/>
              <a:t>, F</a:t>
            </a:r>
            <a:r>
              <a:rPr lang="en-US" i="1" baseline="-25000" dirty="0"/>
              <a:t>r</a:t>
            </a:r>
            <a:r>
              <a:rPr lang="en-US" i="1" dirty="0"/>
              <a:t> </a:t>
            </a:r>
            <a:r>
              <a:rPr lang="en-US" dirty="0"/>
              <a:t>&gt; 0)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1268" name="Date Placeholder 3">
            <a:extLst>
              <a:ext uri="{FF2B5EF4-FFF2-40B4-BE49-F238E27FC236}">
                <a16:creationId xmlns:a16="http://schemas.microsoft.com/office/drawing/2014/main" id="{41849E28-E105-48A1-807A-FF5575D276B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11269" name="Footer Placeholder 4">
            <a:extLst>
              <a:ext uri="{FF2B5EF4-FFF2-40B4-BE49-F238E27FC236}">
                <a16:creationId xmlns:a16="http://schemas.microsoft.com/office/drawing/2014/main" id="{12ABE29B-9566-4935-AC51-CE736C0CE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11270" name="Slide Number Placeholder 5">
            <a:extLst>
              <a:ext uri="{FF2B5EF4-FFF2-40B4-BE49-F238E27FC236}">
                <a16:creationId xmlns:a16="http://schemas.microsoft.com/office/drawing/2014/main" id="{3EF21681-8751-47CE-9D9D-59AA50888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951F6E5E-24E6-40FE-9777-D8EB84E9D615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11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sp>
        <p:nvSpPr>
          <p:cNvPr id="11271" name="Text Box 13">
            <a:extLst>
              <a:ext uri="{FF2B5EF4-FFF2-40B4-BE49-F238E27FC236}">
                <a16:creationId xmlns:a16="http://schemas.microsoft.com/office/drawing/2014/main" id="{2AEE6308-5166-4038-BCAC-AF2AEE253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" y="2239963"/>
            <a:ext cx="361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TQ</a:t>
            </a:r>
          </a:p>
        </p:txBody>
      </p:sp>
      <p:sp>
        <p:nvSpPr>
          <p:cNvPr id="11272" name="Text Box 14">
            <a:extLst>
              <a:ext uri="{FF2B5EF4-FFF2-40B4-BE49-F238E27FC236}">
                <a16:creationId xmlns:a16="http://schemas.microsoft.com/office/drawing/2014/main" id="{B4FEAA60-EE34-49C6-B4FA-590A3E56E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97363"/>
            <a:ext cx="3905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HQ</a:t>
            </a:r>
          </a:p>
        </p:txBody>
      </p:sp>
      <p:pic>
        <p:nvPicPr>
          <p:cNvPr id="11273" name="Picture 15" descr="tq-v1_force">
            <a:extLst>
              <a:ext uri="{FF2B5EF4-FFF2-40B4-BE49-F238E27FC236}">
                <a16:creationId xmlns:a16="http://schemas.microsoft.com/office/drawing/2014/main" id="{451C6311-AD9A-432A-AF28-2A0D59525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t="4124" r="30232" b="3299"/>
          <a:stretch>
            <a:fillRect/>
          </a:stretch>
        </p:blipFill>
        <p:spPr bwMode="auto">
          <a:xfrm>
            <a:off x="6356350" y="2300288"/>
            <a:ext cx="1971675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6" descr="tq-v1_cross-section">
            <a:extLst>
              <a:ext uri="{FF2B5EF4-FFF2-40B4-BE49-F238E27FC236}">
                <a16:creationId xmlns:a16="http://schemas.microsoft.com/office/drawing/2014/main" id="{770884F0-37D2-48CA-841D-0E354A1BF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" t="4124" r="27753" b="3711"/>
          <a:stretch>
            <a:fillRect/>
          </a:stretch>
        </p:blipFill>
        <p:spPr bwMode="auto">
          <a:xfrm>
            <a:off x="411163" y="2181225"/>
            <a:ext cx="2133600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7" descr="tq-v1_fluxline">
            <a:extLst>
              <a:ext uri="{FF2B5EF4-FFF2-40B4-BE49-F238E27FC236}">
                <a16:creationId xmlns:a16="http://schemas.microsoft.com/office/drawing/2014/main" id="{75EF640C-15CD-40F9-8AE3-DD44C8901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t="3917" r="30078" b="3299"/>
          <a:stretch>
            <a:fillRect/>
          </a:stretch>
        </p:blipFill>
        <p:spPr bwMode="auto">
          <a:xfrm>
            <a:off x="3429000" y="2244725"/>
            <a:ext cx="1985963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8" descr="HQ2_force">
            <a:extLst>
              <a:ext uri="{FF2B5EF4-FFF2-40B4-BE49-F238E27FC236}">
                <a16:creationId xmlns:a16="http://schemas.microsoft.com/office/drawing/2014/main" id="{A871461F-665A-495D-B688-210261F2B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22269" r="27287" b="20412"/>
          <a:stretch>
            <a:fillRect/>
          </a:stretch>
        </p:blipFill>
        <p:spPr bwMode="auto">
          <a:xfrm>
            <a:off x="6361113" y="4884738"/>
            <a:ext cx="2152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9" descr="HQ2_cross-section">
            <a:extLst>
              <a:ext uri="{FF2B5EF4-FFF2-40B4-BE49-F238E27FC236}">
                <a16:creationId xmlns:a16="http://schemas.microsoft.com/office/drawing/2014/main" id="{EA8BFFF5-0C40-48EB-89AA-ACA58ECB3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4124" r="27597" b="4123"/>
          <a:stretch>
            <a:fillRect/>
          </a:stretch>
        </p:blipFill>
        <p:spPr bwMode="auto">
          <a:xfrm>
            <a:off x="403225" y="4416425"/>
            <a:ext cx="2143125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20" descr="HQ2_fluxline">
            <a:extLst>
              <a:ext uri="{FF2B5EF4-FFF2-40B4-BE49-F238E27FC236}">
                <a16:creationId xmlns:a16="http://schemas.microsoft.com/office/drawing/2014/main" id="{B005E44A-FAFF-4FB9-BADF-865F8F893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20825" r="27441" b="20000"/>
          <a:stretch>
            <a:fillRect/>
          </a:stretch>
        </p:blipFill>
        <p:spPr bwMode="auto">
          <a:xfrm>
            <a:off x="3443288" y="4881563"/>
            <a:ext cx="2147887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21" descr="xyz">
            <a:extLst>
              <a:ext uri="{FF2B5EF4-FFF2-40B4-BE49-F238E27FC236}">
                <a16:creationId xmlns:a16="http://schemas.microsoft.com/office/drawing/2014/main" id="{05A4DAF6-0403-409C-B05C-7720AF148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3022600"/>
            <a:ext cx="42068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D87E374D-A73A-41F9-A4EE-0CA68864D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</a:t>
            </a:r>
            <a:r>
              <a:rPr lang="fr-FR" altLang="en-US"/>
              <a:t>Electro-magnetic force</a:t>
            </a:r>
            <a:br>
              <a:rPr lang="en-US" altLang="en-US"/>
            </a:br>
            <a:r>
              <a:rPr lang="en-US" altLang="en-US"/>
              <a:t>End forces in dipole and quadrupole magnets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9485D076-8680-4FFF-9C5C-2E383FB78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16764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/>
              <a:t>In the </a:t>
            </a:r>
            <a:r>
              <a:rPr lang="en-US" altLang="en-US" b="1">
                <a:solidFill>
                  <a:srgbClr val="FF0000"/>
                </a:solidFill>
              </a:rPr>
              <a:t>coil ends </a:t>
            </a:r>
            <a:r>
              <a:rPr lang="en-US" altLang="en-US"/>
              <a:t>the Lorentz forces tend to push the coil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b="1">
                <a:solidFill>
                  <a:srgbClr val="FF0000"/>
                </a:solidFill>
              </a:rPr>
              <a:t>Outwards</a:t>
            </a:r>
            <a:r>
              <a:rPr lang="en-US" altLang="en-US"/>
              <a:t> in the longitudinal direction (</a:t>
            </a:r>
            <a:r>
              <a:rPr lang="en-US" altLang="en-US" i="1"/>
              <a:t>F</a:t>
            </a:r>
            <a:r>
              <a:rPr lang="en-US" altLang="en-US" i="1" baseline="-25000"/>
              <a:t>z</a:t>
            </a:r>
            <a:r>
              <a:rPr lang="en-US" altLang="en-US"/>
              <a:t> &gt; 0)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/>
              <a:t>Similarly as for the solenoid, the axial force produces an </a:t>
            </a:r>
            <a:r>
              <a:rPr lang="en-US" altLang="en-US" b="1">
                <a:solidFill>
                  <a:srgbClr val="FF0000"/>
                </a:solidFill>
              </a:rPr>
              <a:t>axial tension</a:t>
            </a:r>
            <a:r>
              <a:rPr lang="en-US" altLang="en-US"/>
              <a:t> in the coil straight section.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12292" name="Date Placeholder 3">
            <a:extLst>
              <a:ext uri="{FF2B5EF4-FFF2-40B4-BE49-F238E27FC236}">
                <a16:creationId xmlns:a16="http://schemas.microsoft.com/office/drawing/2014/main" id="{2C1023D0-263F-4052-888E-1116E3496E6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12293" name="Footer Placeholder 4">
            <a:extLst>
              <a:ext uri="{FF2B5EF4-FFF2-40B4-BE49-F238E27FC236}">
                <a16:creationId xmlns:a16="http://schemas.microsoft.com/office/drawing/2014/main" id="{FD0C56BB-D369-4065-9D68-CDAEA2743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12294" name="Slide Number Placeholder 5">
            <a:extLst>
              <a:ext uri="{FF2B5EF4-FFF2-40B4-BE49-F238E27FC236}">
                <a16:creationId xmlns:a16="http://schemas.microsoft.com/office/drawing/2014/main" id="{B952C52B-D036-4F12-9A2C-6382C18B5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D7D2BDB-DBB7-435E-9B1F-191F4B0336D6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12295" name="Picture 4" descr="hd2_3d_fz">
            <a:extLst>
              <a:ext uri="{FF2B5EF4-FFF2-40B4-BE49-F238E27FC236}">
                <a16:creationId xmlns:a16="http://schemas.microsoft.com/office/drawing/2014/main" id="{0D75C53F-7D74-44E5-9BFF-3CD03B059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5" y="2776538"/>
            <a:ext cx="452755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6" descr="tq-v1_3d">
            <a:extLst>
              <a:ext uri="{FF2B5EF4-FFF2-40B4-BE49-F238E27FC236}">
                <a16:creationId xmlns:a16="http://schemas.microsoft.com/office/drawing/2014/main" id="{E9F0F3AF-A8D9-4C59-8037-9E47A606F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61"/>
          <a:stretch>
            <a:fillRect/>
          </a:stretch>
        </p:blipFill>
        <p:spPr bwMode="auto">
          <a:xfrm>
            <a:off x="309563" y="3233738"/>
            <a:ext cx="378460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C0D33EAC-E514-48A1-80BF-32428E238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</a:t>
            </a:r>
            <a:r>
              <a:rPr lang="fr-FR" altLang="en-US"/>
              <a:t>Electro-magnetic force</a:t>
            </a:r>
            <a:br>
              <a:rPr lang="en-US" altLang="en-US"/>
            </a:br>
            <a:r>
              <a:rPr lang="en-US" altLang="en-US"/>
              <a:t>End forces in dipole and quadrupole magnets</a:t>
            </a:r>
            <a:endParaRPr lang="en-GB" altLang="en-US"/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1D0E0D4A-8A46-47AC-AD09-6AB2C6968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715000" cy="53340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b="1">
                <a:solidFill>
                  <a:srgbClr val="FF0000"/>
                </a:solidFill>
              </a:rPr>
              <a:t>Nb-Ti LHC </a:t>
            </a:r>
            <a:r>
              <a:rPr lang="en-GB" altLang="en-US"/>
              <a:t>MB (values per aperture)</a:t>
            </a:r>
          </a:p>
          <a:p>
            <a:pPr lvl="1">
              <a:buFontTx/>
              <a:buBlip>
                <a:blip r:embed="rId3"/>
              </a:buBlip>
            </a:pPr>
            <a:r>
              <a:rPr lang="en-GB" altLang="en-US" i="1"/>
              <a:t>F</a:t>
            </a:r>
            <a:r>
              <a:rPr lang="en-GB" altLang="en-US" i="1" baseline="-25000"/>
              <a:t>x</a:t>
            </a:r>
            <a:r>
              <a:rPr lang="en-GB" altLang="en-US"/>
              <a:t> = </a:t>
            </a:r>
            <a:r>
              <a:rPr lang="en-GB" altLang="en-US" b="1">
                <a:solidFill>
                  <a:srgbClr val="FF0000"/>
                </a:solidFill>
              </a:rPr>
              <a:t>340 t</a:t>
            </a:r>
            <a:r>
              <a:rPr lang="en-GB" altLang="en-US"/>
              <a:t> per meter</a:t>
            </a:r>
          </a:p>
          <a:p>
            <a:pPr lvl="2">
              <a:buFontTx/>
              <a:buBlip>
                <a:blip r:embed="rId4"/>
              </a:buBlip>
            </a:pPr>
            <a:r>
              <a:rPr lang="en-GB" altLang="en-US"/>
              <a:t>~300 compact cars</a:t>
            </a:r>
          </a:p>
          <a:p>
            <a:pPr lvl="2">
              <a:buFontTx/>
              <a:buBlip>
                <a:blip r:embed="rId4"/>
              </a:buBlip>
            </a:pPr>
            <a:r>
              <a:rPr lang="en-GB" altLang="en-US"/>
              <a:t>Precision of coil positioning: 20-50 </a:t>
            </a:r>
            <a:r>
              <a:rPr lang="el-GR" altLang="en-US"/>
              <a:t>μ</a:t>
            </a:r>
            <a:r>
              <a:rPr lang="en-GB" altLang="en-US"/>
              <a:t>m</a:t>
            </a:r>
          </a:p>
          <a:p>
            <a:pPr lvl="1">
              <a:buFontTx/>
              <a:buBlip>
                <a:blip r:embed="rId3"/>
              </a:buBlip>
            </a:pPr>
            <a:r>
              <a:rPr lang="en-GB" altLang="en-US" i="1"/>
              <a:t>F</a:t>
            </a:r>
            <a:r>
              <a:rPr lang="en-GB" altLang="en-US" i="1" baseline="-25000"/>
              <a:t>z</a:t>
            </a:r>
            <a:r>
              <a:rPr lang="en-GB" altLang="en-US"/>
              <a:t> = </a:t>
            </a:r>
            <a:r>
              <a:rPr lang="en-GB" altLang="en-US" b="1">
                <a:solidFill>
                  <a:srgbClr val="FF0000"/>
                </a:solidFill>
              </a:rPr>
              <a:t>27 t</a:t>
            </a:r>
            <a:r>
              <a:rPr lang="en-GB" altLang="en-US"/>
              <a:t> </a:t>
            </a:r>
          </a:p>
          <a:p>
            <a:pPr lvl="2">
              <a:buFontTx/>
              <a:buBlip>
                <a:blip r:embed="rId3"/>
              </a:buBlip>
            </a:pPr>
            <a:r>
              <a:rPr lang="en-GB" altLang="en-US"/>
              <a:t>~weight of the cold mass</a:t>
            </a:r>
          </a:p>
          <a:p>
            <a:pPr>
              <a:buFontTx/>
              <a:buBlip>
                <a:blip r:embed="rId2"/>
              </a:buBlip>
            </a:pPr>
            <a:endParaRPr lang="en-GB" altLang="en-US"/>
          </a:p>
          <a:p>
            <a:pPr>
              <a:buFontTx/>
              <a:buBlip>
                <a:blip r:embed="rId2"/>
              </a:buBlip>
            </a:pPr>
            <a:endParaRPr lang="en-GB" altLang="en-US"/>
          </a:p>
          <a:p>
            <a:pPr>
              <a:buFontTx/>
              <a:buBlip>
                <a:blip r:embed="rId2"/>
              </a:buBlip>
            </a:pPr>
            <a:r>
              <a:rPr lang="en-GB" altLang="en-US" b="1">
                <a:solidFill>
                  <a:srgbClr val="FF0000"/>
                </a:solidFill>
              </a:rPr>
              <a:t>Nb</a:t>
            </a:r>
            <a:r>
              <a:rPr lang="en-GB" altLang="en-US" b="1" baseline="-25000">
                <a:solidFill>
                  <a:srgbClr val="FF0000"/>
                </a:solidFill>
              </a:rPr>
              <a:t>3</a:t>
            </a:r>
            <a:r>
              <a:rPr lang="en-GB" altLang="en-US" b="1">
                <a:solidFill>
                  <a:srgbClr val="FF0000"/>
                </a:solidFill>
              </a:rPr>
              <a:t>Sn dipole </a:t>
            </a:r>
            <a:r>
              <a:rPr lang="en-GB" altLang="en-US"/>
              <a:t>(HD2)</a:t>
            </a:r>
          </a:p>
          <a:p>
            <a:pPr lvl="1">
              <a:buFontTx/>
              <a:buBlip>
                <a:blip r:embed="rId3"/>
              </a:buBlip>
            </a:pPr>
            <a:r>
              <a:rPr lang="en-GB" altLang="en-US" i="1"/>
              <a:t>F</a:t>
            </a:r>
            <a:r>
              <a:rPr lang="en-GB" altLang="en-US" i="1" baseline="-25000"/>
              <a:t>x</a:t>
            </a:r>
            <a:r>
              <a:rPr lang="en-GB" altLang="en-US"/>
              <a:t> = </a:t>
            </a:r>
            <a:r>
              <a:rPr lang="en-GB" altLang="en-US" b="1">
                <a:solidFill>
                  <a:srgbClr val="FF0000"/>
                </a:solidFill>
              </a:rPr>
              <a:t>500 t </a:t>
            </a:r>
            <a:r>
              <a:rPr lang="en-GB" altLang="en-US"/>
              <a:t>per meter</a:t>
            </a:r>
          </a:p>
          <a:p>
            <a:pPr lvl="1">
              <a:buFontTx/>
              <a:buBlip>
                <a:blip r:embed="rId3"/>
              </a:buBlip>
            </a:pPr>
            <a:r>
              <a:rPr lang="en-GB" altLang="en-US" i="1"/>
              <a:t>F</a:t>
            </a:r>
            <a:r>
              <a:rPr lang="en-GB" altLang="en-US" i="1" baseline="-25000"/>
              <a:t>z</a:t>
            </a:r>
            <a:r>
              <a:rPr lang="en-GB" altLang="en-US"/>
              <a:t> = </a:t>
            </a:r>
            <a:r>
              <a:rPr lang="en-GB" altLang="en-US" b="1">
                <a:solidFill>
                  <a:srgbClr val="FF0000"/>
                </a:solidFill>
              </a:rPr>
              <a:t>85 t 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/>
              <a:t>These forces are applied to an objet with a cross-section of 150x100 mm !!!</a:t>
            </a:r>
          </a:p>
          <a:p>
            <a:pPr lvl="2">
              <a:buFontTx/>
              <a:buBlip>
                <a:blip r:embed="rId3"/>
              </a:buBlip>
            </a:pPr>
            <a:r>
              <a:rPr lang="en-GB" altLang="en-US"/>
              <a:t>and by the way, it is brittle</a:t>
            </a:r>
          </a:p>
          <a:p>
            <a:pPr>
              <a:buFontTx/>
              <a:buBlip>
                <a:blip r:embed="rId3"/>
              </a:buBlip>
            </a:pPr>
            <a:endParaRPr lang="en-GB" altLang="en-US"/>
          </a:p>
          <a:p>
            <a:pPr>
              <a:buFontTx/>
              <a:buBlip>
                <a:blip r:embed="rId3"/>
              </a:buBlip>
            </a:pPr>
            <a:endParaRPr lang="en-GB" altLang="en-US"/>
          </a:p>
        </p:txBody>
      </p:sp>
      <p:sp>
        <p:nvSpPr>
          <p:cNvPr id="13316" name="Date Placeholder 3">
            <a:extLst>
              <a:ext uri="{FF2B5EF4-FFF2-40B4-BE49-F238E27FC236}">
                <a16:creationId xmlns:a16="http://schemas.microsoft.com/office/drawing/2014/main" id="{C7A27340-5539-4C3E-AA2E-254C158B939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13317" name="Footer Placeholder 4">
            <a:extLst>
              <a:ext uri="{FF2B5EF4-FFF2-40B4-BE49-F238E27FC236}">
                <a16:creationId xmlns:a16="http://schemas.microsoft.com/office/drawing/2014/main" id="{34AAC3FB-C33A-4A5F-806E-11A4EF77E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13318" name="Slide Number Placeholder 5">
            <a:extLst>
              <a:ext uri="{FF2B5EF4-FFF2-40B4-BE49-F238E27FC236}">
                <a16:creationId xmlns:a16="http://schemas.microsoft.com/office/drawing/2014/main" id="{00D45A8D-DE90-4C88-8F46-99D9B6F17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CB1714D7-B101-4D76-AD0A-317B185A6ABC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13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13319" name="Picture 4" descr="hd2_3d_fz">
            <a:extLst>
              <a:ext uri="{FF2B5EF4-FFF2-40B4-BE49-F238E27FC236}">
                <a16:creationId xmlns:a16="http://schemas.microsoft.com/office/drawing/2014/main" id="{D530DE8A-B68A-4D7C-9B49-9DA4950C6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51325"/>
            <a:ext cx="2519363" cy="19970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4" descr="LHC_collared_coil">
            <a:extLst>
              <a:ext uri="{FF2B5EF4-FFF2-40B4-BE49-F238E27FC236}">
                <a16:creationId xmlns:a16="http://schemas.microsoft.com/office/drawing/2014/main" id="{508BA708-8262-403A-9BE5-A3CA5D35E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143000"/>
            <a:ext cx="2519363" cy="131286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12" descr="http://3.bp.blogspot.com/-GzQ-zSXBkSQ/UmagcXlZCfI/AAAAAAAACg8/OIaRuMwZhc4/s1600/DSC00254.JPG">
            <a:extLst>
              <a:ext uri="{FF2B5EF4-FFF2-40B4-BE49-F238E27FC236}">
                <a16:creationId xmlns:a16="http://schemas.microsoft.com/office/drawing/2014/main" id="{23DB198D-517D-494A-8192-8E1E77A78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9" b="27855"/>
          <a:stretch>
            <a:fillRect/>
          </a:stretch>
        </p:blipFill>
        <p:spPr bwMode="auto">
          <a:xfrm>
            <a:off x="5943600" y="2590800"/>
            <a:ext cx="2519363" cy="5969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4B436A4C-CC99-4983-B551-0DEA3228C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</a:t>
            </a:r>
            <a:r>
              <a:rPr lang="fr-FR" altLang="en-US"/>
              <a:t>Electro-magnetic</a:t>
            </a:r>
            <a:r>
              <a:rPr lang="en-US" altLang="en-US"/>
              <a:t> force</a:t>
            </a:r>
            <a:br>
              <a:rPr lang="en-US" altLang="en-US"/>
            </a:br>
            <a:r>
              <a:rPr lang="en-US" altLang="en-US"/>
              <a:t>Solenoids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FF63B-6D54-4FA2-AD89-7D77B6D6D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562600" cy="53340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The </a:t>
            </a:r>
            <a:r>
              <a:rPr lang="en-US" dirty="0" err="1"/>
              <a:t>e.m</a:t>
            </a:r>
            <a:r>
              <a:rPr lang="en-US" dirty="0"/>
              <a:t>. forces in a </a:t>
            </a:r>
            <a:r>
              <a:rPr lang="en-US" b="1" dirty="0">
                <a:solidFill>
                  <a:srgbClr val="FF0000"/>
                </a:solidFill>
              </a:rPr>
              <a:t>solenoid</a:t>
            </a:r>
            <a:r>
              <a:rPr lang="en-US" dirty="0"/>
              <a:t> tend to push the coil 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</a:rPr>
              <a:t>Outwards</a:t>
            </a:r>
            <a:r>
              <a:rPr lang="en-US" dirty="0"/>
              <a:t> in the radial-direction  (</a:t>
            </a:r>
            <a:r>
              <a:rPr lang="en-US" i="1" dirty="0"/>
              <a:t>F</a:t>
            </a:r>
            <a:r>
              <a:rPr lang="en-US" i="1" baseline="-25000" dirty="0"/>
              <a:t>r</a:t>
            </a:r>
            <a:r>
              <a:rPr lang="en-US" i="1" dirty="0"/>
              <a:t> </a:t>
            </a:r>
            <a:r>
              <a:rPr lang="en-US" dirty="0"/>
              <a:t>&gt; 0)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</a:rPr>
              <a:t>Towards the mid plane </a:t>
            </a:r>
            <a:r>
              <a:rPr lang="en-US" dirty="0"/>
              <a:t>in the vertical direction (</a:t>
            </a:r>
            <a:r>
              <a:rPr lang="en-US" i="1" dirty="0" err="1"/>
              <a:t>F</a:t>
            </a:r>
            <a:r>
              <a:rPr lang="en-US" i="1" baseline="-25000" dirty="0" err="1"/>
              <a:t>y</a:t>
            </a:r>
            <a:r>
              <a:rPr lang="en-US" dirty="0"/>
              <a:t> &lt; 0)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Important difference between solenoids and dipole/quadrupole magnets</a:t>
            </a:r>
          </a:p>
          <a:p>
            <a:pPr lvl="1">
              <a:defRPr/>
            </a:pPr>
            <a:r>
              <a:rPr lang="en-US" dirty="0"/>
              <a:t>In a dipole/quadrupole magnet the horizontal component pushes outwardly the coil</a:t>
            </a:r>
          </a:p>
          <a:p>
            <a:pPr lvl="2">
              <a:defRPr/>
            </a:pPr>
            <a:r>
              <a:rPr lang="en-US" dirty="0"/>
              <a:t>The force must be transferred to a support structure</a:t>
            </a:r>
          </a:p>
          <a:p>
            <a:pPr lvl="1">
              <a:defRPr/>
            </a:pPr>
            <a:r>
              <a:rPr lang="en-US" dirty="0"/>
              <a:t>In a solenoid the radial force produces a </a:t>
            </a:r>
            <a:r>
              <a:rPr lang="en-US" b="1" dirty="0">
                <a:solidFill>
                  <a:srgbClr val="FF0000"/>
                </a:solidFill>
              </a:rPr>
              <a:t>circumferential hoop stress </a:t>
            </a:r>
            <a:r>
              <a:rPr lang="en-US" dirty="0"/>
              <a:t>in the winding</a:t>
            </a:r>
          </a:p>
          <a:p>
            <a:pPr lvl="2">
              <a:defRPr/>
            </a:pPr>
            <a:r>
              <a:rPr lang="en-US" dirty="0"/>
              <a:t>The conductor, in principle, could support the forces with a reacting tension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4340" name="Date Placeholder 3">
            <a:extLst>
              <a:ext uri="{FF2B5EF4-FFF2-40B4-BE49-F238E27FC236}">
                <a16:creationId xmlns:a16="http://schemas.microsoft.com/office/drawing/2014/main" id="{03CCE016-55D1-4362-8A83-3925AA7387B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14341" name="Footer Placeholder 4">
            <a:extLst>
              <a:ext uri="{FF2B5EF4-FFF2-40B4-BE49-F238E27FC236}">
                <a16:creationId xmlns:a16="http://schemas.microsoft.com/office/drawing/2014/main" id="{EDB1B103-CBA4-47E5-BEF5-E3FB2CE69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14342" name="Slide Number Placeholder 5">
            <a:extLst>
              <a:ext uri="{FF2B5EF4-FFF2-40B4-BE49-F238E27FC236}">
                <a16:creationId xmlns:a16="http://schemas.microsoft.com/office/drawing/2014/main" id="{906FA641-9FA4-4359-89C9-C31CF4F99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9D188ECB-BF1B-470C-AE65-32BC7F742D0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14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14343" name="Picture 5" descr="solenoid_cross-section">
            <a:extLst>
              <a:ext uri="{FF2B5EF4-FFF2-40B4-BE49-F238E27FC236}">
                <a16:creationId xmlns:a16="http://schemas.microsoft.com/office/drawing/2014/main" id="{5D6CC2AA-8B62-47E2-BB0E-0EC5DFC01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7" t="11340" r="34729" b="10791"/>
          <a:stretch>
            <a:fillRect/>
          </a:stretch>
        </p:blipFill>
        <p:spPr bwMode="auto">
          <a:xfrm>
            <a:off x="5765800" y="1216025"/>
            <a:ext cx="261620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6" descr="solenoid_fluxline">
            <a:extLst>
              <a:ext uri="{FF2B5EF4-FFF2-40B4-BE49-F238E27FC236}">
                <a16:creationId xmlns:a16="http://schemas.microsoft.com/office/drawing/2014/main" id="{61DE11C3-7CED-4C25-B5C1-CF32E86AB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3" t="3299" r="53023" b="3299"/>
          <a:stretch>
            <a:fillRect/>
          </a:stretch>
        </p:blipFill>
        <p:spPr bwMode="auto">
          <a:xfrm>
            <a:off x="5983288" y="4205288"/>
            <a:ext cx="552450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4" descr="solenoid_force">
            <a:extLst>
              <a:ext uri="{FF2B5EF4-FFF2-40B4-BE49-F238E27FC236}">
                <a16:creationId xmlns:a16="http://schemas.microsoft.com/office/drawing/2014/main" id="{652DBCD9-D824-463F-A8CC-4000AD85C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3" t="3505" r="53333" b="3711"/>
          <a:stretch>
            <a:fillRect/>
          </a:stretch>
        </p:blipFill>
        <p:spPr bwMode="auto">
          <a:xfrm>
            <a:off x="7654925" y="4210050"/>
            <a:ext cx="5429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0C4EEC18-717B-4756-AF4F-3CCCFB89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2C6F1-336F-4664-A7B1-72A96ECD5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  <a:defRPr/>
            </a:pPr>
            <a:endParaRPr lang="en-US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Introduction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Electro-magnetic force</a:t>
            </a:r>
            <a:r>
              <a:rPr lang="en-US" b="1" u="sng" dirty="0"/>
              <a:t> 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dirty="0"/>
              <a:t>Definition and directions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0000"/>
                </a:solidFill>
              </a:rPr>
              <a:t>Magnetic pressure and forces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Approximations of practical winding cross-sections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dirty="0"/>
              <a:t>Thin shell, Thick shell, Sector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Stored energy and end forces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Stress and strain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Pre-stress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Conclusions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5364" name="Date Placeholder 3">
            <a:extLst>
              <a:ext uri="{FF2B5EF4-FFF2-40B4-BE49-F238E27FC236}">
                <a16:creationId xmlns:a16="http://schemas.microsoft.com/office/drawing/2014/main" id="{955F3699-6AED-48BF-A01D-E6BC2E15076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15365" name="Footer Placeholder 4">
            <a:extLst>
              <a:ext uri="{FF2B5EF4-FFF2-40B4-BE49-F238E27FC236}">
                <a16:creationId xmlns:a16="http://schemas.microsoft.com/office/drawing/2014/main" id="{7C3641DC-B098-435E-BEAD-98853EA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15366" name="Slide Number Placeholder 5">
            <a:extLst>
              <a:ext uri="{FF2B5EF4-FFF2-40B4-BE49-F238E27FC236}">
                <a16:creationId xmlns:a16="http://schemas.microsoft.com/office/drawing/2014/main" id="{0BCA2466-3E77-48A0-81A8-C641F7F16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9B1D1F3-ACD0-4154-9609-4D3B77AC7A48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18E7A32E-B486-4080-A25B-D4C4660E4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Magnetic pressure and forces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92A28-0BBC-4436-8C2F-7B8EB2526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1148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The magnetic field is acting on the coil as a </a:t>
            </a:r>
            <a:r>
              <a:rPr lang="en-US" b="1" dirty="0">
                <a:solidFill>
                  <a:srgbClr val="FF0000"/>
                </a:solidFill>
              </a:rPr>
              <a:t>pressurized gas </a:t>
            </a:r>
            <a:r>
              <a:rPr lang="en-US" dirty="0"/>
              <a:t>on its container.</a:t>
            </a:r>
          </a:p>
          <a:p>
            <a:pPr>
              <a:defRPr/>
            </a:pPr>
            <a:r>
              <a:rPr lang="en-US" dirty="0"/>
              <a:t>Let’s consider the ideal case of a infinitely long “thin-walled” solenoid, with thickness </a:t>
            </a:r>
            <a:r>
              <a:rPr lang="en-US" b="1" i="1" dirty="0">
                <a:solidFill>
                  <a:srgbClr val="FF0000"/>
                </a:solidFill>
              </a:rPr>
              <a:t>d</a:t>
            </a:r>
            <a:r>
              <a:rPr lang="en-US" b="1" dirty="0">
                <a:solidFill>
                  <a:srgbClr val="FF0000"/>
                </a:solidFill>
              </a:rPr>
              <a:t>,</a:t>
            </a:r>
            <a:r>
              <a:rPr lang="en-US" dirty="0"/>
              <a:t> radius </a:t>
            </a:r>
            <a:r>
              <a:rPr lang="en-US" b="1" i="1" dirty="0">
                <a:solidFill>
                  <a:srgbClr val="FF0000"/>
                </a:solidFill>
              </a:rPr>
              <a:t>a</a:t>
            </a:r>
            <a:r>
              <a:rPr lang="en-US" dirty="0"/>
              <a:t>, and current density </a:t>
            </a:r>
            <a:r>
              <a:rPr lang="en-US" b="1" i="1" dirty="0">
                <a:solidFill>
                  <a:srgbClr val="FF0000"/>
                </a:solidFill>
              </a:rPr>
              <a:t>J</a:t>
            </a:r>
            <a:r>
              <a:rPr lang="el-GR" b="1" i="1" baseline="-25000" dirty="0">
                <a:solidFill>
                  <a:srgbClr val="FF0000"/>
                </a:solidFill>
              </a:rPr>
              <a:t>θ</a:t>
            </a:r>
            <a:r>
              <a:rPr lang="en-US" dirty="0"/>
              <a:t> .</a:t>
            </a:r>
          </a:p>
          <a:p>
            <a:pPr>
              <a:defRPr/>
            </a:pPr>
            <a:r>
              <a:rPr lang="en-US" dirty="0"/>
              <a:t>The field outside the solenoid is zero. The field inside the solenoid </a:t>
            </a:r>
            <a:r>
              <a:rPr lang="en-US" b="1" i="1" dirty="0">
                <a:solidFill>
                  <a:srgbClr val="FF0000"/>
                </a:solidFill>
              </a:rPr>
              <a:t>B</a:t>
            </a:r>
            <a:r>
              <a:rPr lang="en-US" b="1" i="1" baseline="-25000" dirty="0">
                <a:solidFill>
                  <a:srgbClr val="FF0000"/>
                </a:solidFill>
              </a:rPr>
              <a:t>0</a:t>
            </a:r>
            <a:r>
              <a:rPr lang="en-US" i="1" dirty="0"/>
              <a:t> </a:t>
            </a:r>
            <a:r>
              <a:rPr lang="en-US" dirty="0"/>
              <a:t>is uniform, directed along the solenoid axis and given by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field inside the winding decreases linearly from </a:t>
            </a:r>
            <a:r>
              <a:rPr lang="en-US" i="1" dirty="0"/>
              <a:t>B</a:t>
            </a:r>
            <a:r>
              <a:rPr lang="en-US" i="1" baseline="-25000" dirty="0"/>
              <a:t>0</a:t>
            </a:r>
            <a:r>
              <a:rPr lang="en-US" dirty="0"/>
              <a:t> at </a:t>
            </a:r>
            <a:r>
              <a:rPr lang="en-US" i="1" dirty="0"/>
              <a:t>a</a:t>
            </a:r>
            <a:r>
              <a:rPr lang="en-US" dirty="0"/>
              <a:t> to zero at </a:t>
            </a:r>
            <a:r>
              <a:rPr lang="en-US" i="1" dirty="0"/>
              <a:t>a + </a:t>
            </a:r>
            <a:r>
              <a:rPr lang="en-US" i="1" dirty="0">
                <a:sym typeface="Symbol"/>
              </a:rPr>
              <a:t></a:t>
            </a:r>
            <a:r>
              <a:rPr lang="en-US" dirty="0"/>
              <a:t>. The average field on the conductor element is </a:t>
            </a:r>
            <a:r>
              <a:rPr lang="en-US" i="1" dirty="0"/>
              <a:t>B</a:t>
            </a:r>
            <a:r>
              <a:rPr lang="en-US" i="1" baseline="-25000" dirty="0"/>
              <a:t>0</a:t>
            </a:r>
            <a:r>
              <a:rPr lang="en-US" i="1" dirty="0"/>
              <a:t>/2</a:t>
            </a:r>
            <a:r>
              <a:rPr lang="en-US" dirty="0"/>
              <a:t>, and the resulting Lorentz force is radial and given by   </a:t>
            </a:r>
          </a:p>
          <a:p>
            <a:pPr>
              <a:buFontTx/>
              <a:buNone/>
              <a:defRPr/>
            </a:pPr>
            <a:endParaRPr lang="en-US" dirty="0"/>
          </a:p>
          <a:p>
            <a:pPr>
              <a:buFontTx/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6388" name="Date Placeholder 3">
            <a:extLst>
              <a:ext uri="{FF2B5EF4-FFF2-40B4-BE49-F238E27FC236}">
                <a16:creationId xmlns:a16="http://schemas.microsoft.com/office/drawing/2014/main" id="{3EE12835-9EB5-4974-BF6E-A740EBA1C20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16389" name="Footer Placeholder 4">
            <a:extLst>
              <a:ext uri="{FF2B5EF4-FFF2-40B4-BE49-F238E27FC236}">
                <a16:creationId xmlns:a16="http://schemas.microsoft.com/office/drawing/2014/main" id="{ADAA01E4-9031-486F-AD43-8E797EB99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16390" name="Slide Number Placeholder 5">
            <a:extLst>
              <a:ext uri="{FF2B5EF4-FFF2-40B4-BE49-F238E27FC236}">
                <a16:creationId xmlns:a16="http://schemas.microsoft.com/office/drawing/2014/main" id="{A2AD0E2F-7A05-482A-83F9-5B2F4969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E1F85AA-BC4E-4BFF-A37B-3FC07856E3ED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16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16391" name="Object 2">
            <a:extLst>
              <a:ext uri="{FF2B5EF4-FFF2-40B4-BE49-F238E27FC236}">
                <a16:creationId xmlns:a16="http://schemas.microsoft.com/office/drawing/2014/main" id="{966D8A8E-19C9-4B16-871B-91CE620788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25863" y="3505200"/>
          <a:ext cx="160655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1" name="Equation" r:id="rId8" imgW="736600" imgH="228600" progId="Equation.3">
                  <p:embed/>
                </p:oleObj>
              </mc:Choice>
              <mc:Fallback>
                <p:oleObj name="Equation" r:id="rId8" imgW="73660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863" y="3505200"/>
                        <a:ext cx="1606550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2" name="Object 3">
            <a:extLst>
              <a:ext uri="{FF2B5EF4-FFF2-40B4-BE49-F238E27FC236}">
                <a16:creationId xmlns:a16="http://schemas.microsoft.com/office/drawing/2014/main" id="{9BE890C5-234C-4BB8-A953-D28AA2EEDE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21088" y="5334000"/>
          <a:ext cx="18923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2" name="Equation" r:id="rId10" imgW="888614" imgH="393529" progId="Equation.3">
                  <p:embed/>
                </p:oleObj>
              </mc:Choice>
              <mc:Fallback>
                <p:oleObj name="Equation" r:id="rId10" imgW="888614" imgH="39352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1088" y="5334000"/>
                        <a:ext cx="18923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92676EA7-06EB-4766-A17F-2EF58698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Magnetic pressure and forces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A4C1A95D-982D-4BCE-9924-DBB3E3279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en-US"/>
              <a:t>We can therefore define a </a:t>
            </a:r>
            <a:r>
              <a:rPr lang="en-US" altLang="en-US" b="1">
                <a:solidFill>
                  <a:srgbClr val="FF0000"/>
                </a:solidFill>
              </a:rPr>
              <a:t>magnetic pressure </a:t>
            </a:r>
            <a:r>
              <a:rPr lang="en-US" altLang="en-US" b="1" i="1">
                <a:solidFill>
                  <a:srgbClr val="FF0000"/>
                </a:solidFill>
              </a:rPr>
              <a:t>p</a:t>
            </a:r>
            <a:r>
              <a:rPr lang="en-US" altLang="en-US" b="1" i="1" baseline="-25000">
                <a:solidFill>
                  <a:srgbClr val="FF0000"/>
                </a:solidFill>
              </a:rPr>
              <a:t>m</a:t>
            </a:r>
            <a:r>
              <a:rPr lang="en-US" altLang="en-US" b="1">
                <a:solidFill>
                  <a:srgbClr val="FF0000"/>
                </a:solidFill>
              </a:rPr>
              <a:t> </a:t>
            </a:r>
            <a:r>
              <a:rPr lang="en-US" altLang="en-US"/>
              <a:t>acting on the winding surface element:</a:t>
            </a:r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	where</a:t>
            </a:r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Blip>
                <a:blip r:embed="rId3"/>
              </a:buBlip>
            </a:pPr>
            <a:r>
              <a:rPr lang="en-US" altLang="en-US"/>
              <a:t>So, with a </a:t>
            </a:r>
            <a:r>
              <a:rPr lang="en-US" altLang="en-US" b="1">
                <a:solidFill>
                  <a:srgbClr val="FF0000"/>
                </a:solidFill>
              </a:rPr>
              <a:t>10 T magnet</a:t>
            </a:r>
            <a:r>
              <a:rPr lang="en-US" altLang="en-US"/>
              <a:t>, the windings undergo a pressure </a:t>
            </a:r>
            <a:r>
              <a:rPr lang="en-US" altLang="en-US" i="1"/>
              <a:t>p</a:t>
            </a:r>
            <a:r>
              <a:rPr lang="en-US" altLang="en-US" i="1" baseline="-25000"/>
              <a:t>m</a:t>
            </a:r>
            <a:r>
              <a:rPr lang="en-US" altLang="en-US"/>
              <a:t> =  (10</a:t>
            </a:r>
            <a:r>
              <a:rPr lang="en-US" altLang="en-US" baseline="30000"/>
              <a:t>2</a:t>
            </a:r>
            <a:r>
              <a:rPr lang="en-US" altLang="en-US"/>
              <a:t>)/(2· 4 </a:t>
            </a:r>
            <a:r>
              <a:rPr lang="en-US" altLang="en-US">
                <a:sym typeface="Symbol" panose="05050102010706020507" pitchFamily="18" charset="2"/>
              </a:rPr>
              <a:t> </a:t>
            </a:r>
            <a:r>
              <a:rPr lang="en-US" altLang="en-US"/>
              <a:t> 10</a:t>
            </a:r>
            <a:r>
              <a:rPr lang="en-US" altLang="en-US" baseline="30000"/>
              <a:t>-7</a:t>
            </a:r>
            <a:r>
              <a:rPr lang="en-US" altLang="en-US"/>
              <a:t>) = 4 </a:t>
            </a:r>
            <a:r>
              <a:rPr lang="en-US" altLang="en-US">
                <a:sym typeface="Symbol" panose="05050102010706020507" pitchFamily="18" charset="2"/>
              </a:rPr>
              <a:t></a:t>
            </a:r>
            <a:r>
              <a:rPr lang="en-US" altLang="en-US"/>
              <a:t> 10</a:t>
            </a:r>
            <a:r>
              <a:rPr lang="en-US" altLang="en-US" baseline="30000"/>
              <a:t>7</a:t>
            </a:r>
            <a:r>
              <a:rPr lang="en-US" altLang="en-US"/>
              <a:t> Pa = </a:t>
            </a:r>
            <a:r>
              <a:rPr lang="en-US" altLang="en-US" b="1">
                <a:solidFill>
                  <a:srgbClr val="FF0000"/>
                </a:solidFill>
              </a:rPr>
              <a:t>390 atm</a:t>
            </a:r>
            <a:r>
              <a:rPr lang="en-US" altLang="en-US"/>
              <a:t>.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en-US"/>
              <a:t>The force pressure increase with the </a:t>
            </a:r>
            <a:r>
              <a:rPr lang="en-US" altLang="en-US" b="1">
                <a:solidFill>
                  <a:srgbClr val="FF0000"/>
                </a:solidFill>
              </a:rPr>
              <a:t>square of the field</a:t>
            </a:r>
            <a:r>
              <a:rPr lang="en-US" altLang="en-US"/>
              <a:t>.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en-US"/>
              <a:t>A pressure [N/m</a:t>
            </a:r>
            <a:r>
              <a:rPr lang="en-US" altLang="en-US" baseline="30000"/>
              <a:t>2</a:t>
            </a:r>
            <a:r>
              <a:rPr lang="en-US" altLang="en-US"/>
              <a:t>] is equivalent to an </a:t>
            </a:r>
            <a:r>
              <a:rPr lang="en-US" altLang="en-US" b="1">
                <a:solidFill>
                  <a:srgbClr val="FF0000"/>
                </a:solidFill>
              </a:rPr>
              <a:t>energy density </a:t>
            </a:r>
            <a:r>
              <a:rPr lang="en-US" altLang="en-US"/>
              <a:t>[J/m</a:t>
            </a:r>
            <a:r>
              <a:rPr lang="en-US" altLang="en-US" baseline="30000"/>
              <a:t>3</a:t>
            </a:r>
            <a:r>
              <a:rPr lang="en-US" altLang="en-US"/>
              <a:t>].</a:t>
            </a:r>
          </a:p>
        </p:txBody>
      </p:sp>
      <p:sp>
        <p:nvSpPr>
          <p:cNvPr id="17412" name="Date Placeholder 3">
            <a:extLst>
              <a:ext uri="{FF2B5EF4-FFF2-40B4-BE49-F238E27FC236}">
                <a16:creationId xmlns:a16="http://schemas.microsoft.com/office/drawing/2014/main" id="{ADB032BC-7D3D-4486-8A3A-0E3540148DD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17413" name="Footer Placeholder 4">
            <a:extLst>
              <a:ext uri="{FF2B5EF4-FFF2-40B4-BE49-F238E27FC236}">
                <a16:creationId xmlns:a16="http://schemas.microsoft.com/office/drawing/2014/main" id="{E2F6307D-D99B-4703-8144-5E0A6C5C0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17414" name="Slide Number Placeholder 5">
            <a:extLst>
              <a:ext uri="{FF2B5EF4-FFF2-40B4-BE49-F238E27FC236}">
                <a16:creationId xmlns:a16="http://schemas.microsoft.com/office/drawing/2014/main" id="{7AF9695D-CBA9-4492-AE95-EEBD61A77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9BD4C88-0E3D-44FE-ADB0-5DF1F321F80F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17415" name="Object 2">
            <a:extLst>
              <a:ext uri="{FF2B5EF4-FFF2-40B4-BE49-F238E27FC236}">
                <a16:creationId xmlns:a16="http://schemas.microsoft.com/office/drawing/2014/main" id="{0C906810-BA66-4F9C-B98B-0D6239A20D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821072"/>
              </p:ext>
            </p:extLst>
          </p:nvPr>
        </p:nvGraphicFramePr>
        <p:xfrm>
          <a:off x="2362200" y="2209800"/>
          <a:ext cx="4355612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5" name="Equation" r:id="rId8" imgW="2400300" imgH="241300" progId="Equation.3">
                  <p:embed/>
                </p:oleObj>
              </mc:Choice>
              <mc:Fallback>
                <p:oleObj name="Equation" r:id="rId8" imgW="2400300" imgH="241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209800"/>
                        <a:ext cx="4355612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6" name="Object 3">
            <a:extLst>
              <a:ext uri="{FF2B5EF4-FFF2-40B4-BE49-F238E27FC236}">
                <a16:creationId xmlns:a16="http://schemas.microsoft.com/office/drawing/2014/main" id="{EB2255E2-5E82-45AD-9034-B788E049C8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73513" y="3124200"/>
          <a:ext cx="1214437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6" name="Equation" r:id="rId10" imgW="663053" imgH="456356" progId="Equation.3">
                  <p:embed/>
                </p:oleObj>
              </mc:Choice>
              <mc:Fallback>
                <p:oleObj name="Equation" r:id="rId10" imgW="663053" imgH="456356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3513" y="3124200"/>
                        <a:ext cx="1214437" cy="836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82F6AB78-73CF-4738-8A90-A2297F749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7C15B-94A1-4806-80AF-ABB69558D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  <a:defRPr/>
            </a:pPr>
            <a:endParaRPr lang="en-US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Introduction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Electro-magnetic force 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dirty="0"/>
              <a:t>Definition and directions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Magnetic pressure and forces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0000"/>
                </a:solidFill>
              </a:rPr>
              <a:t>Approximations of practical winding cross-sections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dirty="0"/>
              <a:t>Thin shell, Thick shell, Sector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Stored energy and end forces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Stress and strain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Pre-stress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Conclusions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8436" name="Date Placeholder 3">
            <a:extLst>
              <a:ext uri="{FF2B5EF4-FFF2-40B4-BE49-F238E27FC236}">
                <a16:creationId xmlns:a16="http://schemas.microsoft.com/office/drawing/2014/main" id="{9D6BE645-256A-4993-992E-07ECC596F45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18437" name="Footer Placeholder 4">
            <a:extLst>
              <a:ext uri="{FF2B5EF4-FFF2-40B4-BE49-F238E27FC236}">
                <a16:creationId xmlns:a16="http://schemas.microsoft.com/office/drawing/2014/main" id="{541A45F2-D9E3-4E4D-AFE5-DDA3D309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18438" name="Slide Number Placeholder 5">
            <a:extLst>
              <a:ext uri="{FF2B5EF4-FFF2-40B4-BE49-F238E27FC236}">
                <a16:creationId xmlns:a16="http://schemas.microsoft.com/office/drawing/2014/main" id="{35D6AB7C-90EF-49A8-A038-E07D99752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23ED4E88-1911-4AE2-B529-2AEDDC758B15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18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223808FF-49BF-49CA-BC83-C11C14B73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 Approximations of practical </a:t>
            </a:r>
            <a:br>
              <a:rPr lang="en-US" altLang="en-US" dirty="0"/>
            </a:br>
            <a:r>
              <a:rPr lang="en-US" altLang="en-US" dirty="0"/>
              <a:t>winding cross-sections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C4D3E-C475-4523-B339-C38A9761E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410200" cy="533400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/>
              <a:t>In order to estimate the force, let’s consider three different approximations for a n-order magnet</a:t>
            </a:r>
          </a:p>
          <a:p>
            <a:pPr>
              <a:defRPr/>
            </a:pPr>
            <a:endParaRPr lang="en-US" dirty="0"/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</a:rPr>
              <a:t>Thin shell </a:t>
            </a:r>
            <a:r>
              <a:rPr lang="en-US" dirty="0"/>
              <a:t>(see Appendix I)</a:t>
            </a:r>
          </a:p>
          <a:p>
            <a:pPr lvl="2">
              <a:defRPr/>
            </a:pPr>
            <a:r>
              <a:rPr lang="en-US" dirty="0"/>
              <a:t>Current density </a:t>
            </a:r>
            <a:r>
              <a:rPr lang="en-US" i="1" dirty="0"/>
              <a:t>J = J</a:t>
            </a:r>
            <a:r>
              <a:rPr lang="en-US" i="1" baseline="-25000" dirty="0"/>
              <a:t>0</a:t>
            </a:r>
            <a:r>
              <a:rPr lang="en-US" i="1" dirty="0"/>
              <a:t> </a:t>
            </a:r>
            <a:r>
              <a:rPr lang="en-US" i="1" dirty="0" err="1"/>
              <a:t>cosn</a:t>
            </a:r>
            <a:r>
              <a:rPr lang="en-US" i="1" dirty="0">
                <a:sym typeface="Symbol"/>
              </a:rPr>
              <a:t></a:t>
            </a:r>
            <a:r>
              <a:rPr lang="en-US" i="1" dirty="0"/>
              <a:t>  </a:t>
            </a:r>
            <a:r>
              <a:rPr lang="en-US" dirty="0"/>
              <a:t>(A per unit circumference) on a infinitely thin shell </a:t>
            </a:r>
          </a:p>
          <a:p>
            <a:pPr lvl="3">
              <a:defRPr/>
            </a:pPr>
            <a:r>
              <a:rPr lang="en-US" dirty="0"/>
              <a:t>Orders of magnitude and proportionalities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</a:rPr>
              <a:t>Thick shell </a:t>
            </a:r>
            <a:r>
              <a:rPr lang="en-US" dirty="0"/>
              <a:t>(see Appendix II)</a:t>
            </a:r>
          </a:p>
          <a:p>
            <a:pPr lvl="2">
              <a:defRPr/>
            </a:pPr>
            <a:r>
              <a:rPr lang="en-US" dirty="0"/>
              <a:t>Current density </a:t>
            </a:r>
            <a:r>
              <a:rPr lang="en-US" i="1" dirty="0"/>
              <a:t>J = J</a:t>
            </a:r>
            <a:r>
              <a:rPr lang="en-US" i="1" baseline="-25000" dirty="0"/>
              <a:t>0</a:t>
            </a:r>
            <a:r>
              <a:rPr lang="en-US" i="1" dirty="0"/>
              <a:t> </a:t>
            </a:r>
            <a:r>
              <a:rPr lang="en-US" i="1" dirty="0" err="1"/>
              <a:t>cosn</a:t>
            </a:r>
            <a:r>
              <a:rPr lang="en-US" i="1" dirty="0">
                <a:sym typeface="Symbol"/>
              </a:rPr>
              <a:t></a:t>
            </a:r>
            <a:r>
              <a:rPr lang="en-US" i="1" dirty="0"/>
              <a:t>  </a:t>
            </a:r>
            <a:r>
              <a:rPr lang="en-US" dirty="0"/>
              <a:t>(A per unit area) on a shell with a finite thickness</a:t>
            </a:r>
          </a:p>
          <a:p>
            <a:pPr lvl="3">
              <a:defRPr/>
            </a:pPr>
            <a:r>
              <a:rPr lang="en-US" dirty="0"/>
              <a:t>First order estimate of forces and stress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</a:rPr>
              <a:t>Sector</a:t>
            </a:r>
            <a:r>
              <a:rPr lang="en-US" dirty="0"/>
              <a:t> (see Appendix III)</a:t>
            </a:r>
          </a:p>
          <a:p>
            <a:pPr lvl="2">
              <a:defRPr/>
            </a:pPr>
            <a:r>
              <a:rPr lang="en-US" dirty="0"/>
              <a:t>Current density </a:t>
            </a:r>
            <a:r>
              <a:rPr lang="en-US" i="1" dirty="0"/>
              <a:t>J = const </a:t>
            </a:r>
            <a:r>
              <a:rPr lang="en-US" dirty="0"/>
              <a:t>(A per unit area) on a </a:t>
            </a:r>
            <a:r>
              <a:rPr lang="en-US" dirty="0" err="1"/>
              <a:t>a</a:t>
            </a:r>
            <a:r>
              <a:rPr lang="en-US" dirty="0"/>
              <a:t> sector with a maximum angle </a:t>
            </a:r>
            <a:r>
              <a:rPr lang="en-US" i="1" dirty="0">
                <a:sym typeface="Symbol"/>
              </a:rPr>
              <a:t></a:t>
            </a:r>
            <a:r>
              <a:rPr lang="en-US" dirty="0"/>
              <a:t> = 60º/30º for a dipole/quadrupole</a:t>
            </a:r>
          </a:p>
          <a:p>
            <a:pPr lvl="3">
              <a:defRPr/>
            </a:pPr>
            <a:r>
              <a:rPr lang="en-US" dirty="0"/>
              <a:t>First order estimate of forces and stress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9460" name="Date Placeholder 3">
            <a:extLst>
              <a:ext uri="{FF2B5EF4-FFF2-40B4-BE49-F238E27FC236}">
                <a16:creationId xmlns:a16="http://schemas.microsoft.com/office/drawing/2014/main" id="{ADD4A9B5-9B4A-4E3E-A0B2-B832413388F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19461" name="Footer Placeholder 4">
            <a:extLst>
              <a:ext uri="{FF2B5EF4-FFF2-40B4-BE49-F238E27FC236}">
                <a16:creationId xmlns:a16="http://schemas.microsoft.com/office/drawing/2014/main" id="{7A8E2989-694A-4AF8-BFE6-FF1977EB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19462" name="Slide Number Placeholder 5">
            <a:extLst>
              <a:ext uri="{FF2B5EF4-FFF2-40B4-BE49-F238E27FC236}">
                <a16:creationId xmlns:a16="http://schemas.microsoft.com/office/drawing/2014/main" id="{BB8D9763-F94E-49DD-88AD-92413C31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953B2F1-2114-44F7-914B-F968D64CCA02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19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19463" name="Picture 5" descr="thick_shell_cross-section">
            <a:extLst>
              <a:ext uri="{FF2B5EF4-FFF2-40B4-BE49-F238E27FC236}">
                <a16:creationId xmlns:a16="http://schemas.microsoft.com/office/drawing/2014/main" id="{8808841D-EBB9-4753-B0E7-D37FCC781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" t="4149" r="27098" b="4149"/>
          <a:stretch>
            <a:fillRect/>
          </a:stretch>
        </p:blipFill>
        <p:spPr bwMode="auto">
          <a:xfrm>
            <a:off x="5497513" y="2992438"/>
            <a:ext cx="1654175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7" descr="thin_shell_cross-section">
            <a:extLst>
              <a:ext uri="{FF2B5EF4-FFF2-40B4-BE49-F238E27FC236}">
                <a16:creationId xmlns:a16="http://schemas.microsoft.com/office/drawing/2014/main" id="{0DAF4A1F-C8E9-42FF-826A-BCC026AB4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t="4149" r="27632" b="4149"/>
          <a:stretch>
            <a:fillRect/>
          </a:stretch>
        </p:blipFill>
        <p:spPr bwMode="auto">
          <a:xfrm>
            <a:off x="5746750" y="1639888"/>
            <a:ext cx="106997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8" descr="thin_shell_j">
            <a:extLst>
              <a:ext uri="{FF2B5EF4-FFF2-40B4-BE49-F238E27FC236}">
                <a16:creationId xmlns:a16="http://schemas.microsoft.com/office/drawing/2014/main" id="{3DB6B077-618D-48FC-AF61-854688C43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" t="3911" r="27275" b="3319"/>
          <a:stretch>
            <a:fillRect/>
          </a:stretch>
        </p:blipFill>
        <p:spPr bwMode="auto">
          <a:xfrm>
            <a:off x="7651750" y="1598613"/>
            <a:ext cx="1246188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9" descr="sector_cross-section">
            <a:extLst>
              <a:ext uri="{FF2B5EF4-FFF2-40B4-BE49-F238E27FC236}">
                <a16:creationId xmlns:a16="http://schemas.microsoft.com/office/drawing/2014/main" id="{00F99774-D971-4FCC-B701-4A49A9206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 t="9126" r="27275" b="9244"/>
          <a:stretch>
            <a:fillRect/>
          </a:stretch>
        </p:blipFill>
        <p:spPr bwMode="auto">
          <a:xfrm>
            <a:off x="5518150" y="4722813"/>
            <a:ext cx="1673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0" descr="sector_j">
            <a:extLst>
              <a:ext uri="{FF2B5EF4-FFF2-40B4-BE49-F238E27FC236}">
                <a16:creationId xmlns:a16="http://schemas.microsoft.com/office/drawing/2014/main" id="{237B5C64-FC01-4967-BD01-656C78D66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0" t="3555" r="34140" b="3081"/>
          <a:stretch>
            <a:fillRect/>
          </a:stretch>
        </p:blipFill>
        <p:spPr bwMode="auto">
          <a:xfrm>
            <a:off x="7832725" y="4703763"/>
            <a:ext cx="1160463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1" descr="thick_shell_j">
            <a:extLst>
              <a:ext uri="{FF2B5EF4-FFF2-40B4-BE49-F238E27FC236}">
                <a16:creationId xmlns:a16="http://schemas.microsoft.com/office/drawing/2014/main" id="{3AD25744-935A-4885-B399-2B295E768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" t="4741" r="27632" b="3911"/>
          <a:stretch>
            <a:fillRect/>
          </a:stretch>
        </p:blipFill>
        <p:spPr bwMode="auto">
          <a:xfrm>
            <a:off x="7569200" y="3121025"/>
            <a:ext cx="1425575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5E345549-A30B-45E7-ACF6-004C40336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BF934-30BA-4129-A358-DC2E7F9AB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  <a:defRPr/>
            </a:pPr>
            <a:endParaRPr lang="en-US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Introduction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Electro-magnetic force 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dirty="0"/>
              <a:t>Definition and directions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Magnetic pressure and forces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Approximations of practical winding cross-sections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dirty="0"/>
              <a:t>Thin shell, Thick shell, Sector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Stored energy and end forces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Stress and strain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Pre-stress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Conclusions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148" name="Date Placeholder 3">
            <a:extLst>
              <a:ext uri="{FF2B5EF4-FFF2-40B4-BE49-F238E27FC236}">
                <a16:creationId xmlns:a16="http://schemas.microsoft.com/office/drawing/2014/main" id="{F8A92540-A525-48B2-82D0-4C5D8108E9B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6149" name="Footer Placeholder 4">
            <a:extLst>
              <a:ext uri="{FF2B5EF4-FFF2-40B4-BE49-F238E27FC236}">
                <a16:creationId xmlns:a16="http://schemas.microsoft.com/office/drawing/2014/main" id="{E754734F-03EC-4E14-8827-3FD6ACC71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6150" name="Slide Number Placeholder 5">
            <a:extLst>
              <a:ext uri="{FF2B5EF4-FFF2-40B4-BE49-F238E27FC236}">
                <a16:creationId xmlns:a16="http://schemas.microsoft.com/office/drawing/2014/main" id="{5FC0E19C-1841-43E4-8332-9FEFD7A0D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2D51B10D-4D67-4A52-B37F-511A405CE9C9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235B196D-9870-40DB-AA9C-2956B0914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4. Approximations of practical </a:t>
            </a:r>
            <a:br>
              <a:rPr lang="en-US" altLang="en-US"/>
            </a:br>
            <a:r>
              <a:rPr lang="en-US" altLang="en-US"/>
              <a:t>winding cross-sections: thin 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229D2-0596-4F1E-9B88-F40FBBBE4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1148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We assume</a:t>
            </a:r>
          </a:p>
          <a:p>
            <a:pPr lvl="1">
              <a:defRPr/>
            </a:pPr>
            <a:r>
              <a:rPr lang="en-US" i="1" dirty="0"/>
              <a:t>J = J</a:t>
            </a:r>
            <a:r>
              <a:rPr lang="en-US" i="1" baseline="-25000" dirty="0"/>
              <a:t>0</a:t>
            </a:r>
            <a:r>
              <a:rPr lang="en-US" i="1" dirty="0"/>
              <a:t> </a:t>
            </a:r>
            <a:r>
              <a:rPr lang="en-US" i="1" dirty="0" err="1"/>
              <a:t>cosn</a:t>
            </a:r>
            <a:r>
              <a:rPr lang="en-US" i="1" dirty="0">
                <a:sym typeface="Symbol"/>
              </a:rPr>
              <a:t>  </a:t>
            </a:r>
            <a:r>
              <a:rPr lang="en-US" dirty="0"/>
              <a:t>where </a:t>
            </a:r>
            <a:r>
              <a:rPr lang="en-US" i="1" dirty="0"/>
              <a:t>J</a:t>
            </a:r>
            <a:r>
              <a:rPr lang="en-US" i="1" baseline="-25000" dirty="0"/>
              <a:t>0</a:t>
            </a:r>
            <a:r>
              <a:rPr lang="en-US" dirty="0"/>
              <a:t> [A/m] is </a:t>
            </a:r>
            <a:r>
              <a:rPr lang="en-US" dirty="0">
                <a:latin typeface="Mathcad UniMath"/>
                <a:sym typeface="Mathematica1"/>
              </a:rPr>
              <a:t>⊥</a:t>
            </a:r>
            <a:r>
              <a:rPr lang="en-US" dirty="0"/>
              <a:t> to the cross-section plane</a:t>
            </a:r>
          </a:p>
          <a:p>
            <a:pPr lvl="1">
              <a:defRPr/>
            </a:pPr>
            <a:r>
              <a:rPr lang="en-US" dirty="0"/>
              <a:t>Radius of the shell/coil = </a:t>
            </a:r>
            <a:r>
              <a:rPr lang="en-US" i="1" dirty="0"/>
              <a:t>a</a:t>
            </a:r>
          </a:p>
          <a:p>
            <a:pPr lvl="1">
              <a:defRPr/>
            </a:pPr>
            <a:r>
              <a:rPr lang="en-US" dirty="0"/>
              <a:t>No iron</a:t>
            </a:r>
          </a:p>
          <a:p>
            <a:pPr>
              <a:defRPr/>
            </a:pPr>
            <a:r>
              <a:rPr lang="en-US" dirty="0"/>
              <a:t>The field inside the aperture 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average field in the coil 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Lorentz force acting on the coil [N/m</a:t>
            </a:r>
            <a:r>
              <a:rPr lang="en-US" baseline="30000" dirty="0"/>
              <a:t>2</a:t>
            </a:r>
            <a:r>
              <a:rPr lang="en-US" dirty="0"/>
              <a:t>] is</a:t>
            </a:r>
          </a:p>
        </p:txBody>
      </p:sp>
      <p:sp>
        <p:nvSpPr>
          <p:cNvPr id="20484" name="Date Placeholder 3">
            <a:extLst>
              <a:ext uri="{FF2B5EF4-FFF2-40B4-BE49-F238E27FC236}">
                <a16:creationId xmlns:a16="http://schemas.microsoft.com/office/drawing/2014/main" id="{5E1FF79C-26D9-472A-BA83-B0ACEB92CA2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20485" name="Footer Placeholder 4">
            <a:extLst>
              <a:ext uri="{FF2B5EF4-FFF2-40B4-BE49-F238E27FC236}">
                <a16:creationId xmlns:a16="http://schemas.microsoft.com/office/drawing/2014/main" id="{BC2AD553-F1E9-4C1E-878D-52F9B0A34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20486" name="Slide Number Placeholder 5">
            <a:extLst>
              <a:ext uri="{FF2B5EF4-FFF2-40B4-BE49-F238E27FC236}">
                <a16:creationId xmlns:a16="http://schemas.microsoft.com/office/drawing/2014/main" id="{0C3EDE76-9FF6-4360-9283-87127CA74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C020276-65F1-44F6-B3F0-DC00B8827728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20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20487" name="Object 2">
            <a:extLst>
              <a:ext uri="{FF2B5EF4-FFF2-40B4-BE49-F238E27FC236}">
                <a16:creationId xmlns:a16="http://schemas.microsoft.com/office/drawing/2014/main" id="{6A2C85F9-2DD3-4612-8846-CE7A6E9836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37038" y="2822575"/>
          <a:ext cx="302101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9" name="Equation" r:id="rId8" imgW="1511300" imgH="419100" progId="Equation.3">
                  <p:embed/>
                </p:oleObj>
              </mc:Choice>
              <mc:Fallback>
                <p:oleObj name="Equation" r:id="rId8" imgW="1511300" imgH="4191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7038" y="2822575"/>
                        <a:ext cx="3021012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8" name="Object 3">
            <a:extLst>
              <a:ext uri="{FF2B5EF4-FFF2-40B4-BE49-F238E27FC236}">
                <a16:creationId xmlns:a16="http://schemas.microsoft.com/office/drawing/2014/main" id="{6EE35CA6-1153-495D-93BB-77462C9A93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8663" y="2819400"/>
          <a:ext cx="2998787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0" name="Equation" r:id="rId10" imgW="1498600" imgH="419100" progId="Equation.3">
                  <p:embed/>
                </p:oleObj>
              </mc:Choice>
              <mc:Fallback>
                <p:oleObj name="Equation" r:id="rId10" imgW="1498600" imgH="419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3" y="2819400"/>
                        <a:ext cx="2998787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9" name="Picture 13" descr="thin_shell_cross-section_a">
            <a:extLst>
              <a:ext uri="{FF2B5EF4-FFF2-40B4-BE49-F238E27FC236}">
                <a16:creationId xmlns:a16="http://schemas.microsoft.com/office/drawing/2014/main" id="{FD8B4B2C-4526-4B36-B941-6B866E10F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3458" r="27338" b="4158"/>
          <a:stretch>
            <a:fillRect/>
          </a:stretch>
        </p:blipFill>
        <p:spPr bwMode="auto">
          <a:xfrm>
            <a:off x="7440613" y="2147888"/>
            <a:ext cx="1363662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490" name="Object 4">
            <a:extLst>
              <a:ext uri="{FF2B5EF4-FFF2-40B4-BE49-F238E27FC236}">
                <a16:creationId xmlns:a16="http://schemas.microsoft.com/office/drawing/2014/main" id="{BC28A8C1-56DB-4937-A1D2-6BBD268EB8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7263" y="3957638"/>
          <a:ext cx="2374900" cy="78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1" name="Equation" r:id="rId13" imgW="1180588" imgH="393529" progId="Equation.3">
                  <p:embed/>
                </p:oleObj>
              </mc:Choice>
              <mc:Fallback>
                <p:oleObj name="Equation" r:id="rId13" imgW="1180588" imgH="39352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263" y="3957638"/>
                        <a:ext cx="2374900" cy="788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1" name="Object 5">
            <a:extLst>
              <a:ext uri="{FF2B5EF4-FFF2-40B4-BE49-F238E27FC236}">
                <a16:creationId xmlns:a16="http://schemas.microsoft.com/office/drawing/2014/main" id="{EA9092DF-A6E9-4C7B-85E2-1B5F246581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06875" y="4195763"/>
          <a:ext cx="785813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2" name="Equation" r:id="rId15" imgW="393529" imgH="190417" progId="Equation.3">
                  <p:embed/>
                </p:oleObj>
              </mc:Choice>
              <mc:Fallback>
                <p:oleObj name="Equation" r:id="rId15" imgW="393529" imgH="190417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875" y="4195763"/>
                        <a:ext cx="785813" cy="38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92" name="Picture 23" descr="thin_shell_fluxlinezoom">
            <a:extLst>
              <a:ext uri="{FF2B5EF4-FFF2-40B4-BE49-F238E27FC236}">
                <a16:creationId xmlns:a16="http://schemas.microsoft.com/office/drawing/2014/main" id="{233A7D04-3F71-44A9-A364-75B58F937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4117" r="26842" b="4817"/>
          <a:stretch>
            <a:fillRect/>
          </a:stretch>
        </p:blipFill>
        <p:spPr bwMode="auto">
          <a:xfrm>
            <a:off x="7229475" y="4195763"/>
            <a:ext cx="17430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493" name="Object 6">
            <a:extLst>
              <a:ext uri="{FF2B5EF4-FFF2-40B4-BE49-F238E27FC236}">
                <a16:creationId xmlns:a16="http://schemas.microsoft.com/office/drawing/2014/main" id="{1B9B4EB8-B025-4838-AC3F-EA8D6D383E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67038" y="5037138"/>
          <a:ext cx="40624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3" name="Equation" r:id="rId18" imgW="2032000" imgH="431800" progId="Equation.3">
                  <p:embed/>
                </p:oleObj>
              </mc:Choice>
              <mc:Fallback>
                <p:oleObj name="Equation" r:id="rId18" imgW="2032000" imgH="431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7038" y="5037138"/>
                        <a:ext cx="4062412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4" name="Object 7">
            <a:extLst>
              <a:ext uri="{FF2B5EF4-FFF2-40B4-BE49-F238E27FC236}">
                <a16:creationId xmlns:a16="http://schemas.microsoft.com/office/drawing/2014/main" id="{BFF98908-6535-4BFD-9864-1880225C39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4850" y="5313363"/>
          <a:ext cx="162401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4" name="Equation" r:id="rId20" imgW="812447" imgH="190417" progId="Equation.3">
                  <p:embed/>
                </p:oleObj>
              </mc:Choice>
              <mc:Fallback>
                <p:oleObj name="Equation" r:id="rId20" imgW="812447" imgH="190417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5313363"/>
                        <a:ext cx="1624013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5" name="Object 8">
            <a:extLst>
              <a:ext uri="{FF2B5EF4-FFF2-40B4-BE49-F238E27FC236}">
                <a16:creationId xmlns:a16="http://schemas.microsoft.com/office/drawing/2014/main" id="{3F7081D6-486E-41D7-A5BD-DFBB655015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7225" y="5981700"/>
          <a:ext cx="25146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5" name="Equation" r:id="rId22" imgW="1257300" imgH="190500" progId="Equation.3">
                  <p:embed/>
                </p:oleObj>
              </mc:Choice>
              <mc:Fallback>
                <p:oleObj name="Equation" r:id="rId22" imgW="1257300" imgH="1905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5981700"/>
                        <a:ext cx="25146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6" name="Object 9">
            <a:extLst>
              <a:ext uri="{FF2B5EF4-FFF2-40B4-BE49-F238E27FC236}">
                <a16:creationId xmlns:a16="http://schemas.microsoft.com/office/drawing/2014/main" id="{3A2442E7-D7F0-4F6B-B30C-BA068874B6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49650" y="5965825"/>
          <a:ext cx="25384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6" name="Equation" r:id="rId24" imgW="1269449" imgH="215806" progId="Equation.3">
                  <p:embed/>
                </p:oleObj>
              </mc:Choice>
              <mc:Fallback>
                <p:oleObj name="Equation" r:id="rId24" imgW="1269449" imgH="215806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50" y="5965825"/>
                        <a:ext cx="253841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F40B0655-B59E-4257-8C21-4DA4A01E5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4. Approximations of practical </a:t>
            </a:r>
            <a:br>
              <a:rPr lang="en-US" altLang="en-US"/>
            </a:br>
            <a:r>
              <a:rPr lang="en-US" altLang="en-US"/>
              <a:t>winding cross-sections: thin shell (dipole)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EA2F2-BA8A-43B6-B65F-743434BFC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In a dipole, the </a:t>
            </a:r>
            <a:r>
              <a:rPr lang="en-US" b="1" dirty="0">
                <a:solidFill>
                  <a:srgbClr val="FF0000"/>
                </a:solidFill>
              </a:rPr>
              <a:t>field inside the coil </a:t>
            </a:r>
            <a:r>
              <a:rPr lang="en-US" dirty="0"/>
              <a:t>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total force </a:t>
            </a:r>
            <a:r>
              <a:rPr lang="en-US" dirty="0"/>
              <a:t>acting on the coil [N/m] 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Lorentz force on a dipole coil </a:t>
            </a:r>
            <a:r>
              <a:rPr lang="en-US" b="1" dirty="0">
                <a:solidFill>
                  <a:srgbClr val="FF0000"/>
                </a:solidFill>
              </a:rPr>
              <a:t>varies</a:t>
            </a:r>
            <a:r>
              <a:rPr lang="en-US" dirty="0"/>
              <a:t> </a:t>
            </a:r>
          </a:p>
          <a:p>
            <a:pPr lvl="1">
              <a:defRPr/>
            </a:pPr>
            <a:r>
              <a:rPr lang="en-US" dirty="0"/>
              <a:t>with the square of the bore field </a:t>
            </a:r>
          </a:p>
          <a:p>
            <a:pPr lvl="1">
              <a:defRPr/>
            </a:pPr>
            <a:r>
              <a:rPr lang="en-US" dirty="0"/>
              <a:t>linearly with the magnetic pressure</a:t>
            </a:r>
          </a:p>
          <a:p>
            <a:pPr lvl="1">
              <a:defRPr/>
            </a:pPr>
            <a:r>
              <a:rPr lang="en-US" dirty="0"/>
              <a:t>linearly with the bore radius.</a:t>
            </a:r>
          </a:p>
          <a:p>
            <a:pPr>
              <a:defRPr/>
            </a:pPr>
            <a:r>
              <a:rPr lang="en-US" dirty="0"/>
              <a:t>In a rigid structure, the force determines an </a:t>
            </a:r>
            <a:r>
              <a:rPr lang="en-US" dirty="0" err="1"/>
              <a:t>azimuthal</a:t>
            </a:r>
            <a:r>
              <a:rPr lang="en-US" dirty="0"/>
              <a:t> displacement of the coil and creates a separation at the pole.</a:t>
            </a:r>
          </a:p>
          <a:p>
            <a:pPr>
              <a:defRPr/>
            </a:pPr>
            <a:r>
              <a:rPr lang="en-US" dirty="0"/>
              <a:t>The structure sees </a:t>
            </a:r>
            <a:r>
              <a:rPr lang="en-US" i="1" dirty="0" err="1"/>
              <a:t>F</a:t>
            </a:r>
            <a:r>
              <a:rPr lang="en-US" i="1" baseline="-25000" dirty="0" err="1"/>
              <a:t>x</a:t>
            </a:r>
            <a:r>
              <a:rPr lang="en-US" dirty="0"/>
              <a:t>.</a:t>
            </a:r>
          </a:p>
        </p:txBody>
      </p:sp>
      <p:sp>
        <p:nvSpPr>
          <p:cNvPr id="21508" name="Date Placeholder 3">
            <a:extLst>
              <a:ext uri="{FF2B5EF4-FFF2-40B4-BE49-F238E27FC236}">
                <a16:creationId xmlns:a16="http://schemas.microsoft.com/office/drawing/2014/main" id="{3C25AC23-1964-4B4D-9C4A-B6B95D2D80C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21509" name="Footer Placeholder 4">
            <a:extLst>
              <a:ext uri="{FF2B5EF4-FFF2-40B4-BE49-F238E27FC236}">
                <a16:creationId xmlns:a16="http://schemas.microsoft.com/office/drawing/2014/main" id="{47628E31-B2C4-414B-A163-2C32FEABA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21510" name="Slide Number Placeholder 5">
            <a:extLst>
              <a:ext uri="{FF2B5EF4-FFF2-40B4-BE49-F238E27FC236}">
                <a16:creationId xmlns:a16="http://schemas.microsoft.com/office/drawing/2014/main" id="{C72C3D10-FA15-4C10-9554-E06A55F69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AB013F0-6585-4D13-8981-7FAE235E1C4D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21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21511" name="Object 2">
            <a:extLst>
              <a:ext uri="{FF2B5EF4-FFF2-40B4-BE49-F238E27FC236}">
                <a16:creationId xmlns:a16="http://schemas.microsoft.com/office/drawing/2014/main" id="{F9916B3B-958F-4612-907B-F90B7FC799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21088" y="1600200"/>
          <a:ext cx="149701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2" name="Equation" r:id="rId8" imgW="748975" imgH="342751" progId="Equation.3">
                  <p:embed/>
                </p:oleObj>
              </mc:Choice>
              <mc:Fallback>
                <p:oleObj name="Equation" r:id="rId8" imgW="748975" imgH="342751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1088" y="1600200"/>
                        <a:ext cx="1497012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12" name="Picture 28" descr="thin_shell_displ">
            <a:extLst>
              <a:ext uri="{FF2B5EF4-FFF2-40B4-BE49-F238E27FC236}">
                <a16:creationId xmlns:a16="http://schemas.microsoft.com/office/drawing/2014/main" id="{320A83B7-BD4C-4D02-A95C-3853A4F91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3705" r="27708" b="3006"/>
          <a:stretch>
            <a:fillRect/>
          </a:stretch>
        </p:blipFill>
        <p:spPr bwMode="auto">
          <a:xfrm>
            <a:off x="6415088" y="1247775"/>
            <a:ext cx="2551112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13" name="Object 3">
            <a:extLst>
              <a:ext uri="{FF2B5EF4-FFF2-40B4-BE49-F238E27FC236}">
                <a16:creationId xmlns:a16="http://schemas.microsoft.com/office/drawing/2014/main" id="{9039F06D-BFF3-4F0A-A310-1BB57BF632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66950" y="3048000"/>
          <a:ext cx="1522413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3" name="Equation" r:id="rId11" imgW="761669" imgH="431613" progId="Equation.3">
                  <p:embed/>
                </p:oleObj>
              </mc:Choice>
              <mc:Fallback>
                <p:oleObj name="Equation" r:id="rId11" imgW="761669" imgH="431613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0" y="3048000"/>
                        <a:ext cx="1522413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4" name="Object 4">
            <a:extLst>
              <a:ext uri="{FF2B5EF4-FFF2-40B4-BE49-F238E27FC236}">
                <a16:creationId xmlns:a16="http://schemas.microsoft.com/office/drawing/2014/main" id="{F19C1788-7B17-4D42-99C2-EBE83C0D88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40200" y="3057525"/>
          <a:ext cx="1725613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4" name="Equation" r:id="rId13" imgW="863225" imgH="431613" progId="Equation.3">
                  <p:embed/>
                </p:oleObj>
              </mc:Choice>
              <mc:Fallback>
                <p:oleObj name="Equation" r:id="rId13" imgW="863225" imgH="431613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3057525"/>
                        <a:ext cx="1725613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31949B6B-552F-47C5-8AF2-56BF91BC9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 Approximations of practical </a:t>
            </a:r>
            <a:br>
              <a:rPr lang="en-US" altLang="en-US" dirty="0"/>
            </a:br>
            <a:r>
              <a:rPr lang="en-US" altLang="en-US" dirty="0"/>
              <a:t>winding cross-sections: thin shell (quadrupole)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3B4E1-573E-4906-B2FE-6813D5E08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763000" cy="53340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In a quadrupole, the </a:t>
            </a:r>
            <a:r>
              <a:rPr lang="en-US" b="1" dirty="0">
                <a:solidFill>
                  <a:srgbClr val="FF0000"/>
                </a:solidFill>
              </a:rPr>
              <a:t>gradient</a:t>
            </a:r>
            <a:r>
              <a:rPr lang="en-US" dirty="0"/>
              <a:t> [T/m] inside the coil 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total force </a:t>
            </a:r>
            <a:r>
              <a:rPr lang="en-US" dirty="0"/>
              <a:t>acting on the coil [N/m] 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Lorentz force on a quadrupole coil </a:t>
            </a:r>
            <a:r>
              <a:rPr lang="en-US" b="1" dirty="0">
                <a:solidFill>
                  <a:srgbClr val="FF0000"/>
                </a:solidFill>
              </a:rPr>
              <a:t>varies</a:t>
            </a:r>
            <a:r>
              <a:rPr lang="en-US" dirty="0"/>
              <a:t> </a:t>
            </a:r>
          </a:p>
          <a:p>
            <a:pPr lvl="1">
              <a:defRPr/>
            </a:pPr>
            <a:r>
              <a:rPr lang="en-US" dirty="0"/>
              <a:t>with the square of the gradient or coil peak field </a:t>
            </a:r>
          </a:p>
          <a:p>
            <a:pPr lvl="1">
              <a:defRPr/>
            </a:pPr>
            <a:r>
              <a:rPr lang="en-US" dirty="0"/>
              <a:t>with the cube of the aperture radius (for a fixed gradient).</a:t>
            </a:r>
          </a:p>
          <a:p>
            <a:pPr>
              <a:defRPr/>
            </a:pPr>
            <a:r>
              <a:rPr lang="en-US" dirty="0"/>
              <a:t>Keeping the peak field constant, the force is proportional to the aperture.</a:t>
            </a:r>
          </a:p>
        </p:txBody>
      </p:sp>
      <p:sp>
        <p:nvSpPr>
          <p:cNvPr id="22532" name="Date Placeholder 3">
            <a:extLst>
              <a:ext uri="{FF2B5EF4-FFF2-40B4-BE49-F238E27FC236}">
                <a16:creationId xmlns:a16="http://schemas.microsoft.com/office/drawing/2014/main" id="{9AA06D9B-96F7-4D31-B2B7-651A69D0ACB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22533" name="Footer Placeholder 4">
            <a:extLst>
              <a:ext uri="{FF2B5EF4-FFF2-40B4-BE49-F238E27FC236}">
                <a16:creationId xmlns:a16="http://schemas.microsoft.com/office/drawing/2014/main" id="{66DD7A59-91BB-411D-8CB4-FD9FDD94A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22534" name="Slide Number Placeholder 5">
            <a:extLst>
              <a:ext uri="{FF2B5EF4-FFF2-40B4-BE49-F238E27FC236}">
                <a16:creationId xmlns:a16="http://schemas.microsoft.com/office/drawing/2014/main" id="{683C6865-9B8F-464A-B9F1-D0E1E5601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1E164299-80B2-42D6-9D9C-A849B5181869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22535" name="Picture 29" descr="thin_shell_quad_displ">
            <a:extLst>
              <a:ext uri="{FF2B5EF4-FFF2-40B4-BE49-F238E27FC236}">
                <a16:creationId xmlns:a16="http://schemas.microsoft.com/office/drawing/2014/main" id="{58B28913-56FF-4A54-A879-8E3DB5266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" t="3745" r="30725" b="4161"/>
          <a:stretch>
            <a:fillRect/>
          </a:stretch>
        </p:blipFill>
        <p:spPr bwMode="auto">
          <a:xfrm>
            <a:off x="6705600" y="2516188"/>
            <a:ext cx="2111375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36" name="Object 2">
            <a:extLst>
              <a:ext uri="{FF2B5EF4-FFF2-40B4-BE49-F238E27FC236}">
                <a16:creationId xmlns:a16="http://schemas.microsoft.com/office/drawing/2014/main" id="{8D1786F9-410D-488D-8C57-57E489A412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75063" y="1600200"/>
          <a:ext cx="15605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6" name="Equation" r:id="rId9" imgW="1040948" imgH="355446" progId="Equation.3">
                  <p:embed/>
                </p:oleObj>
              </mc:Choice>
              <mc:Fallback>
                <p:oleObj name="Equation" r:id="rId9" imgW="1040948" imgH="355446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5063" y="1600200"/>
                        <a:ext cx="15605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7" name="Object 3">
            <a:extLst>
              <a:ext uri="{FF2B5EF4-FFF2-40B4-BE49-F238E27FC236}">
                <a16:creationId xmlns:a16="http://schemas.microsoft.com/office/drawing/2014/main" id="{A111AF1F-7689-4A47-9AB3-937153EFDE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55913" y="2819400"/>
          <a:ext cx="2608262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7" name="Equation" r:id="rId11" imgW="1739900" imgH="431800" progId="Equation.3">
                  <p:embed/>
                </p:oleObj>
              </mc:Choice>
              <mc:Fallback>
                <p:oleObj name="Equation" r:id="rId11" imgW="1739900" imgH="431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913" y="2819400"/>
                        <a:ext cx="2608262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8" name="Object 4">
            <a:extLst>
              <a:ext uri="{FF2B5EF4-FFF2-40B4-BE49-F238E27FC236}">
                <a16:creationId xmlns:a16="http://schemas.microsoft.com/office/drawing/2014/main" id="{23D92C0F-AC45-4593-A15B-7FC896C62C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800" y="3606800"/>
          <a:ext cx="3503613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8" name="Equation" r:id="rId13" imgW="2336800" imgH="431800" progId="Equation.3">
                  <p:embed/>
                </p:oleObj>
              </mc:Choice>
              <mc:Fallback>
                <p:oleObj name="Equation" r:id="rId13" imgW="2336800" imgH="431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606800"/>
                        <a:ext cx="3503613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41373B76-AEE9-423A-AC0F-9D0F00187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4. Approximations of practical </a:t>
            </a:r>
            <a:br>
              <a:rPr lang="en-US" altLang="en-US" dirty="0"/>
            </a:br>
            <a:r>
              <a:rPr lang="en-US" altLang="en-US" dirty="0"/>
              <a:t>winding cross-sections: thick shell</a:t>
            </a:r>
            <a:endParaRPr lang="en-GB" altLang="en-US" dirty="0"/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13E58F98-BA03-4D14-8A5F-7653AD844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6400800" cy="5334000"/>
          </a:xfrm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en-US"/>
              <a:t>If we assume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 i="1"/>
              <a:t>J = J</a:t>
            </a:r>
            <a:r>
              <a:rPr lang="en-US" altLang="en-US" i="1" baseline="-25000"/>
              <a:t>0</a:t>
            </a:r>
            <a:r>
              <a:rPr lang="en-US" altLang="en-US" i="1"/>
              <a:t> cos</a:t>
            </a:r>
            <a:r>
              <a:rPr lang="en-US" altLang="en-US" i="1">
                <a:sym typeface="Symbol" panose="05050102010706020507" pitchFamily="18" charset="2"/>
              </a:rPr>
              <a:t>  </a:t>
            </a:r>
            <a:r>
              <a:rPr lang="en-US" altLang="en-US"/>
              <a:t>where </a:t>
            </a:r>
            <a:r>
              <a:rPr lang="en-US" altLang="en-US" i="1"/>
              <a:t>J</a:t>
            </a:r>
            <a:r>
              <a:rPr lang="en-US" altLang="en-US" i="1" baseline="-25000"/>
              <a:t>0</a:t>
            </a:r>
            <a:r>
              <a:rPr lang="en-US" altLang="en-US"/>
              <a:t> [A/m</a:t>
            </a:r>
            <a:r>
              <a:rPr lang="en-US" altLang="en-US" baseline="30000"/>
              <a:t>2</a:t>
            </a:r>
            <a:r>
              <a:rPr lang="en-US" altLang="en-US"/>
              <a:t>] is </a:t>
            </a:r>
            <a:r>
              <a:rPr lang="en-US" altLang="en-US">
                <a:sym typeface="Symbol" panose="05050102010706020507" pitchFamily="18" charset="2"/>
              </a:rPr>
              <a:t> </a:t>
            </a:r>
            <a:r>
              <a:rPr lang="en-US" altLang="en-US"/>
              <a:t>to the cross-section plane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Inner (outer) radius of the coils = </a:t>
            </a:r>
            <a:r>
              <a:rPr lang="en-US" altLang="en-US" i="1"/>
              <a:t>a1 (a2) </a:t>
            </a:r>
          </a:p>
          <a:p>
            <a:pPr>
              <a:buFontTx/>
              <a:buBlip>
                <a:blip r:embed="rId3"/>
              </a:buBlip>
            </a:pPr>
            <a:endParaRPr lang="en-US" altLang="en-US">
              <a:sym typeface="Symbol" panose="05050102010706020507" pitchFamily="18" charset="2"/>
            </a:endParaRPr>
          </a:p>
          <a:p>
            <a:pPr>
              <a:buFontTx/>
              <a:buBlip>
                <a:blip r:embed="rId3"/>
              </a:buBlip>
            </a:pPr>
            <a:r>
              <a:rPr lang="en-US" altLang="en-US">
                <a:sym typeface="Symbol" panose="05050102010706020507" pitchFamily="18" charset="2"/>
              </a:rPr>
              <a:t>The generated field is a </a:t>
            </a:r>
            <a:r>
              <a:rPr lang="en-US" altLang="en-US" b="1">
                <a:solidFill>
                  <a:srgbClr val="FF0000"/>
                </a:solidFill>
                <a:sym typeface="Symbol" panose="05050102010706020507" pitchFamily="18" charset="2"/>
              </a:rPr>
              <a:t>pure dipole</a:t>
            </a:r>
          </a:p>
          <a:p>
            <a:pPr>
              <a:buFontTx/>
              <a:buBlip>
                <a:blip r:embed="rId3"/>
              </a:buBlip>
            </a:pPr>
            <a:endParaRPr lang="en-US" altLang="en-US">
              <a:sym typeface="Symbol" panose="05050102010706020507" pitchFamily="18" charset="2"/>
            </a:endParaRPr>
          </a:p>
          <a:p>
            <a:pPr>
              <a:buFontTx/>
              <a:buBlip>
                <a:blip r:embed="rId3"/>
              </a:buBlip>
            </a:pPr>
            <a:endParaRPr lang="en-US" altLang="en-US">
              <a:sym typeface="Symbol" panose="05050102010706020507" pitchFamily="18" charset="2"/>
            </a:endParaRPr>
          </a:p>
          <a:p>
            <a:pPr>
              <a:buFontTx/>
              <a:buBlip>
                <a:blip r:embed="rId3"/>
              </a:buBlip>
            </a:pPr>
            <a:r>
              <a:rPr lang="en-US" altLang="en-US">
                <a:sym typeface="Symbol" panose="05050102010706020507" pitchFamily="18" charset="2"/>
              </a:rPr>
              <a:t>Linear dependence on </a:t>
            </a:r>
            <a:r>
              <a:rPr lang="en-US" altLang="en-US" b="1">
                <a:solidFill>
                  <a:srgbClr val="FF0000"/>
                </a:solidFill>
                <a:sym typeface="Symbol" panose="05050102010706020507" pitchFamily="18" charset="2"/>
              </a:rPr>
              <a:t>coil width</a:t>
            </a:r>
          </a:p>
          <a:p>
            <a:pPr>
              <a:buFontTx/>
              <a:buBlip>
                <a:blip r:embed="rId3"/>
              </a:buBlip>
            </a:pPr>
            <a:endParaRPr lang="en-US" altLang="en-US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>
              <a:buFontTx/>
              <a:buBlip>
                <a:blip r:embed="rId3"/>
              </a:buBlip>
            </a:pPr>
            <a:r>
              <a:rPr lang="en-US" altLang="en-US" b="1">
                <a:solidFill>
                  <a:srgbClr val="FF0000"/>
                </a:solidFill>
                <a:sym typeface="Symbol" panose="05050102010706020507" pitchFamily="18" charset="2"/>
              </a:rPr>
              <a:t>Easier</a:t>
            </a:r>
            <a:r>
              <a:rPr lang="en-US" altLang="en-US">
                <a:sym typeface="Symbol" panose="05050102010706020507" pitchFamily="18" charset="2"/>
              </a:rPr>
              <a:t> to achieve with a Rutherford cable</a:t>
            </a:r>
            <a:endParaRPr lang="en-GB" altLang="en-US"/>
          </a:p>
        </p:txBody>
      </p:sp>
      <p:sp>
        <p:nvSpPr>
          <p:cNvPr id="16388" name="Date Placeholder 3">
            <a:extLst>
              <a:ext uri="{FF2B5EF4-FFF2-40B4-BE49-F238E27FC236}">
                <a16:creationId xmlns:a16="http://schemas.microsoft.com/office/drawing/2014/main" id="{098152E9-7784-41B6-974D-E817C14857B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16389" name="Footer Placeholder 4">
            <a:extLst>
              <a:ext uri="{FF2B5EF4-FFF2-40B4-BE49-F238E27FC236}">
                <a16:creationId xmlns:a16="http://schemas.microsoft.com/office/drawing/2014/main" id="{959C40E2-D219-4198-8C7E-DDE9FC90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graphicFrame>
        <p:nvGraphicFramePr>
          <p:cNvPr id="16390" name="Object 8">
            <a:extLst>
              <a:ext uri="{FF2B5EF4-FFF2-40B4-BE49-F238E27FC236}">
                <a16:creationId xmlns:a16="http://schemas.microsoft.com/office/drawing/2014/main" id="{4FF2A9C6-0963-4A62-A4C0-21CBB3304E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24200" y="3640138"/>
          <a:ext cx="1830388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9" name="Equation" r:id="rId8" imgW="1307532" imgH="393529" progId="Equation.3">
                  <p:embed/>
                </p:oleObj>
              </mc:Choice>
              <mc:Fallback>
                <p:oleObj name="Equation" r:id="rId8" imgW="1307532" imgH="393529" progId="Equation.3">
                  <p:embed/>
                  <p:pic>
                    <p:nvPicPr>
                      <p:cNvPr id="16390" name="Object 8">
                        <a:extLst>
                          <a:ext uri="{FF2B5EF4-FFF2-40B4-BE49-F238E27FC236}">
                            <a16:creationId xmlns:a16="http://schemas.microsoft.com/office/drawing/2014/main" id="{4FF2A9C6-0963-4A62-A4C0-21CBB3304E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640138"/>
                        <a:ext cx="1830388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1" name="Picture 16" descr="thick_shell_cross-section_a">
            <a:extLst>
              <a:ext uri="{FF2B5EF4-FFF2-40B4-BE49-F238E27FC236}">
                <a16:creationId xmlns:a16="http://schemas.microsoft.com/office/drawing/2014/main" id="{8279FFE3-9764-4D67-897D-693FEEFD3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3986" r="28409" b="4207"/>
          <a:stretch>
            <a:fillRect/>
          </a:stretch>
        </p:blipFill>
        <p:spPr bwMode="auto">
          <a:xfrm>
            <a:off x="6400800" y="1219200"/>
            <a:ext cx="25050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2" name="Group 5">
            <a:extLst>
              <a:ext uri="{FF2B5EF4-FFF2-40B4-BE49-F238E27FC236}">
                <a16:creationId xmlns:a16="http://schemas.microsoft.com/office/drawing/2014/main" id="{CAAA2F9F-A572-47DD-A205-EFB1CCBAC239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3886200"/>
            <a:ext cx="2519363" cy="2519363"/>
            <a:chOff x="6400800" y="3886200"/>
            <a:chExt cx="2519363" cy="2519363"/>
          </a:xfrm>
        </p:grpSpPr>
        <p:pic>
          <p:nvPicPr>
            <p:cNvPr id="16394" name="Picture 11" descr="D:\Work\Courses_Schools\2014_02_JUAS_Archamps\Mini-workshop\thick-shell_current.tif">
              <a:extLst>
                <a:ext uri="{FF2B5EF4-FFF2-40B4-BE49-F238E27FC236}">
                  <a16:creationId xmlns:a16="http://schemas.microsoft.com/office/drawing/2014/main" id="{DA488D1B-6588-422E-A30E-91175187E1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3886200"/>
              <a:ext cx="2519363" cy="251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395" name="Group 2">
              <a:extLst>
                <a:ext uri="{FF2B5EF4-FFF2-40B4-BE49-F238E27FC236}">
                  <a16:creationId xmlns:a16="http://schemas.microsoft.com/office/drawing/2014/main" id="{B37D6B60-5B52-4D5A-9288-4E85AE694F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80693" y="4989443"/>
              <a:ext cx="228600" cy="228600"/>
              <a:chOff x="8534400" y="5030788"/>
              <a:chExt cx="228600" cy="22860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5E3F552-40C9-44E2-A188-54C50AECF7CE}"/>
                  </a:ext>
                </a:extLst>
              </p:cNvPr>
              <p:cNvSpPr/>
              <p:nvPr/>
            </p:nvSpPr>
            <p:spPr>
              <a:xfrm>
                <a:off x="8533895" y="5030858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280B225-5AC8-4328-A36B-D7BABE55FFA4}"/>
                  </a:ext>
                </a:extLst>
              </p:cNvPr>
              <p:cNvSpPr/>
              <p:nvPr/>
            </p:nvSpPr>
            <p:spPr>
              <a:xfrm flipV="1">
                <a:off x="8632320" y="5121345"/>
                <a:ext cx="46037" cy="4603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/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FDB243B-C4BA-4D44-ABED-98906D596F95}"/>
                </a:ext>
              </a:extLst>
            </p:cNvPr>
            <p:cNvSpPr/>
            <p:nvPr/>
          </p:nvSpPr>
          <p:spPr>
            <a:xfrm>
              <a:off x="8534400" y="5030788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2" name="Multiply 1">
              <a:extLst>
                <a:ext uri="{FF2B5EF4-FFF2-40B4-BE49-F238E27FC236}">
                  <a16:creationId xmlns:a16="http://schemas.microsoft.com/office/drawing/2014/main" id="{7187000C-7A54-4E49-9146-AC3BAF58CD71}"/>
                </a:ext>
              </a:extLst>
            </p:cNvPr>
            <p:cNvSpPr/>
            <p:nvPr/>
          </p:nvSpPr>
          <p:spPr>
            <a:xfrm>
              <a:off x="8534400" y="5041900"/>
              <a:ext cx="228600" cy="223838"/>
            </a:xfrm>
            <a:prstGeom prst="mathMultiply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BCAC584-B26C-40F1-95ED-2FF85DD327DD}"/>
                </a:ext>
              </a:extLst>
            </p:cNvPr>
            <p:cNvCxnSpPr/>
            <p:nvPr/>
          </p:nvCxnSpPr>
          <p:spPr bwMode="auto">
            <a:xfrm>
              <a:off x="7512050" y="4684713"/>
              <a:ext cx="6350" cy="838200"/>
            </a:xfrm>
            <a:prstGeom prst="line">
              <a:avLst/>
            </a:prstGeom>
            <a:ln w="25400" cmpd="dbl">
              <a:solidFill>
                <a:srgbClr val="FF0000"/>
              </a:solidFill>
              <a:prstDash val="solid"/>
              <a:headEnd type="triangle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907B12A-ECFD-44C7-AA5C-D507BA815545}"/>
                </a:ext>
              </a:extLst>
            </p:cNvPr>
            <p:cNvCxnSpPr/>
            <p:nvPr/>
          </p:nvCxnSpPr>
          <p:spPr bwMode="auto">
            <a:xfrm>
              <a:off x="7664450" y="4684713"/>
              <a:ext cx="6350" cy="838200"/>
            </a:xfrm>
            <a:prstGeom prst="line">
              <a:avLst/>
            </a:prstGeom>
            <a:ln w="25400" cmpd="dbl">
              <a:solidFill>
                <a:srgbClr val="FF0000"/>
              </a:solidFill>
              <a:prstDash val="solid"/>
              <a:headEnd type="triangle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BFA6DBE-75FB-4E63-9E0D-314A339F76A7}"/>
                </a:ext>
              </a:extLst>
            </p:cNvPr>
            <p:cNvCxnSpPr/>
            <p:nvPr/>
          </p:nvCxnSpPr>
          <p:spPr bwMode="auto">
            <a:xfrm>
              <a:off x="7808913" y="4684713"/>
              <a:ext cx="7937" cy="838200"/>
            </a:xfrm>
            <a:prstGeom prst="line">
              <a:avLst/>
            </a:prstGeom>
            <a:ln w="25400" cmpd="dbl">
              <a:solidFill>
                <a:srgbClr val="FF0000"/>
              </a:solidFill>
              <a:prstDash val="solid"/>
              <a:headEnd type="triangle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93" name="Slide Number Placeholder 2">
            <a:extLst>
              <a:ext uri="{FF2B5EF4-FFF2-40B4-BE49-F238E27FC236}">
                <a16:creationId xmlns:a16="http://schemas.microsoft.com/office/drawing/2014/main" id="{D894A5EB-2294-4083-99C2-402311A07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3C7CB49-C155-4602-A31B-E08DC820BB2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23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68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6EE6CA10-D0A8-43A4-A1CC-BED129FB4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 Approximations of practical </a:t>
            </a:r>
            <a:br>
              <a:rPr lang="en-US" altLang="en-US" dirty="0"/>
            </a:br>
            <a:r>
              <a:rPr lang="en-US" altLang="en-US" dirty="0"/>
              <a:t>winding cross-sections: thick 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AE979-7604-4968-A831-FFFA13BE9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39624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We assume</a:t>
            </a:r>
          </a:p>
          <a:p>
            <a:pPr lvl="1">
              <a:defRPr/>
            </a:pPr>
            <a:r>
              <a:rPr lang="en-US" i="1" dirty="0"/>
              <a:t>J = J</a:t>
            </a:r>
            <a:r>
              <a:rPr lang="en-US" i="1" baseline="-25000" dirty="0"/>
              <a:t>0</a:t>
            </a:r>
            <a:r>
              <a:rPr lang="en-US" i="1" dirty="0"/>
              <a:t> </a:t>
            </a:r>
            <a:r>
              <a:rPr lang="en-US" i="1" dirty="0" err="1"/>
              <a:t>cosn</a:t>
            </a:r>
            <a:r>
              <a:rPr lang="en-US" i="1" dirty="0">
                <a:sym typeface="Symbol"/>
              </a:rPr>
              <a:t>  </a:t>
            </a:r>
            <a:r>
              <a:rPr lang="en-US" dirty="0"/>
              <a:t>where </a:t>
            </a:r>
            <a:r>
              <a:rPr lang="en-US" i="1" dirty="0"/>
              <a:t>J</a:t>
            </a:r>
            <a:r>
              <a:rPr lang="en-US" i="1" baseline="-25000" dirty="0"/>
              <a:t>0</a:t>
            </a:r>
            <a:r>
              <a:rPr lang="en-US" dirty="0"/>
              <a:t> [A/m</a:t>
            </a:r>
            <a:r>
              <a:rPr lang="en-US" baseline="30000" dirty="0"/>
              <a:t>2</a:t>
            </a:r>
            <a:r>
              <a:rPr lang="en-US" dirty="0"/>
              <a:t>] is </a:t>
            </a:r>
            <a:r>
              <a:rPr lang="en-US" dirty="0">
                <a:latin typeface="Mathcad UniMath"/>
                <a:sym typeface="Mathematica1"/>
              </a:rPr>
              <a:t>⊥</a:t>
            </a:r>
            <a:r>
              <a:rPr lang="en-US" dirty="0"/>
              <a:t> to the cross-section plane</a:t>
            </a:r>
          </a:p>
          <a:p>
            <a:pPr lvl="1">
              <a:defRPr/>
            </a:pPr>
            <a:r>
              <a:rPr lang="en-US" dirty="0"/>
              <a:t>Inner (outer) radius of the coils = </a:t>
            </a:r>
            <a:r>
              <a:rPr lang="en-US" i="1" dirty="0"/>
              <a:t>a1 (a2) </a:t>
            </a:r>
          </a:p>
          <a:p>
            <a:pPr lvl="1">
              <a:defRPr/>
            </a:pPr>
            <a:r>
              <a:rPr lang="en-US" dirty="0"/>
              <a:t>No iron</a:t>
            </a:r>
          </a:p>
          <a:p>
            <a:pPr>
              <a:defRPr/>
            </a:pPr>
            <a:r>
              <a:rPr lang="en-US" dirty="0"/>
              <a:t>The field inside the aperture 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field in the coil 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Lorentz force acting on the coil [N/m</a:t>
            </a:r>
            <a:r>
              <a:rPr lang="en-US" baseline="30000" dirty="0"/>
              <a:t>3</a:t>
            </a:r>
            <a:r>
              <a:rPr lang="en-US" dirty="0"/>
              <a:t>] is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3556" name="Date Placeholder 3">
            <a:extLst>
              <a:ext uri="{FF2B5EF4-FFF2-40B4-BE49-F238E27FC236}">
                <a16:creationId xmlns:a16="http://schemas.microsoft.com/office/drawing/2014/main" id="{2F29B428-0BB1-4637-B324-0B1DD9C891A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23557" name="Footer Placeholder 4">
            <a:extLst>
              <a:ext uri="{FF2B5EF4-FFF2-40B4-BE49-F238E27FC236}">
                <a16:creationId xmlns:a16="http://schemas.microsoft.com/office/drawing/2014/main" id="{84CBEC25-EB1E-42ED-9B2F-B743FF514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23558" name="Slide Number Placeholder 5">
            <a:extLst>
              <a:ext uri="{FF2B5EF4-FFF2-40B4-BE49-F238E27FC236}">
                <a16:creationId xmlns:a16="http://schemas.microsoft.com/office/drawing/2014/main" id="{9B7A289F-5465-41C6-B16B-8A2EE9B3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B50CEC81-297E-41A3-B3C7-CBC52BC56F1D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24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23559" name="Object 10">
            <a:extLst>
              <a:ext uri="{FF2B5EF4-FFF2-40B4-BE49-F238E27FC236}">
                <a16:creationId xmlns:a16="http://schemas.microsoft.com/office/drawing/2014/main" id="{AF082D23-4A7E-47B2-836A-BBEE213CBE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9775" y="3011488"/>
          <a:ext cx="25130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40" name="Equation" r:id="rId8" imgW="2094591" imgH="444307" progId="Equation.3">
                  <p:embed/>
                </p:oleObj>
              </mc:Choice>
              <mc:Fallback>
                <p:oleObj name="Equation" r:id="rId8" imgW="2094591" imgH="444307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775" y="3011488"/>
                        <a:ext cx="25130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0" name="Object 11">
            <a:extLst>
              <a:ext uri="{FF2B5EF4-FFF2-40B4-BE49-F238E27FC236}">
                <a16:creationId xmlns:a16="http://schemas.microsoft.com/office/drawing/2014/main" id="{0094820C-5E65-4C50-8E51-2A6851995A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02088" y="2976563"/>
          <a:ext cx="254476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41" name="Equation" r:id="rId10" imgW="2120900" imgH="444500" progId="Equation.3">
                  <p:embed/>
                </p:oleObj>
              </mc:Choice>
              <mc:Fallback>
                <p:oleObj name="Equation" r:id="rId10" imgW="2120900" imgH="4445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2088" y="2976563"/>
                        <a:ext cx="254476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61" name="Picture 16" descr="thick_shell_cross-section_a">
            <a:extLst>
              <a:ext uri="{FF2B5EF4-FFF2-40B4-BE49-F238E27FC236}">
                <a16:creationId xmlns:a16="http://schemas.microsoft.com/office/drawing/2014/main" id="{3AC47C73-5A75-454B-89CC-9D3C59935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3986" r="28409" b="4207"/>
          <a:stretch>
            <a:fillRect/>
          </a:stretch>
        </p:blipFill>
        <p:spPr bwMode="auto">
          <a:xfrm>
            <a:off x="7008813" y="2001838"/>
            <a:ext cx="1746250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62" name="Object 12">
            <a:extLst>
              <a:ext uri="{FF2B5EF4-FFF2-40B4-BE49-F238E27FC236}">
                <a16:creationId xmlns:a16="http://schemas.microsoft.com/office/drawing/2014/main" id="{AF22C587-9A3F-427D-842F-A03F2E3262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2788" y="4035425"/>
          <a:ext cx="3990975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42" name="Equation" r:id="rId13" imgW="3327400" imgH="520700" progId="Equation.3">
                  <p:embed/>
                </p:oleObj>
              </mc:Choice>
              <mc:Fallback>
                <p:oleObj name="Equation" r:id="rId13" imgW="3327400" imgH="5207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8" y="4035425"/>
                        <a:ext cx="3990975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3" name="Object 13">
            <a:extLst>
              <a:ext uri="{FF2B5EF4-FFF2-40B4-BE49-F238E27FC236}">
                <a16:creationId xmlns:a16="http://schemas.microsoft.com/office/drawing/2014/main" id="{55FB5C06-4436-4BD3-9556-2E886A9B91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2838" y="4027488"/>
          <a:ext cx="4022725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43" name="Equation" r:id="rId15" imgW="3352800" imgH="520700" progId="Equation.3">
                  <p:embed/>
                </p:oleObj>
              </mc:Choice>
              <mc:Fallback>
                <p:oleObj name="Equation" r:id="rId15" imgW="3352800" imgH="5207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2838" y="4027488"/>
                        <a:ext cx="4022725" cy="62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4" name="Object 14">
            <a:extLst>
              <a:ext uri="{FF2B5EF4-FFF2-40B4-BE49-F238E27FC236}">
                <a16:creationId xmlns:a16="http://schemas.microsoft.com/office/drawing/2014/main" id="{D8799F2E-8B90-4071-887D-602878FFDD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2788" y="5122863"/>
          <a:ext cx="4510087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44" name="Equation" r:id="rId17" imgW="3759200" imgH="520700" progId="Equation.3">
                  <p:embed/>
                </p:oleObj>
              </mc:Choice>
              <mc:Fallback>
                <p:oleObj name="Equation" r:id="rId17" imgW="3759200" imgH="5207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8" y="5122863"/>
                        <a:ext cx="4510087" cy="62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5" name="Object 15">
            <a:extLst>
              <a:ext uri="{FF2B5EF4-FFF2-40B4-BE49-F238E27FC236}">
                <a16:creationId xmlns:a16="http://schemas.microsoft.com/office/drawing/2014/main" id="{E4D0B157-B924-45AE-972C-3ED0DB971B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5805488"/>
          <a:ext cx="4845050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45" name="Equation" r:id="rId19" imgW="4038600" imgH="520700" progId="Equation.3">
                  <p:embed/>
                </p:oleObj>
              </mc:Choice>
              <mc:Fallback>
                <p:oleObj name="Equation" r:id="rId19" imgW="4038600" imgH="5207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805488"/>
                        <a:ext cx="4845050" cy="62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6" name="Object 16">
            <a:extLst>
              <a:ext uri="{FF2B5EF4-FFF2-40B4-BE49-F238E27FC236}">
                <a16:creationId xmlns:a16="http://schemas.microsoft.com/office/drawing/2014/main" id="{ABD836F3-ECE8-4AE4-B7AD-6CF686C5DB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77013" y="5307013"/>
          <a:ext cx="150812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46" name="Equation" r:id="rId21" imgW="1257300" imgH="190500" progId="Equation.3">
                  <p:embed/>
                </p:oleObj>
              </mc:Choice>
              <mc:Fallback>
                <p:oleObj name="Equation" r:id="rId21" imgW="1257300" imgH="1905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7013" y="5307013"/>
                        <a:ext cx="1508125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7" name="Object 17">
            <a:extLst>
              <a:ext uri="{FF2B5EF4-FFF2-40B4-BE49-F238E27FC236}">
                <a16:creationId xmlns:a16="http://schemas.microsoft.com/office/drawing/2014/main" id="{3C64A238-40CD-451B-9B44-6E4F79912A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50025" y="5913438"/>
          <a:ext cx="1522413" cy="25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47" name="Equation" r:id="rId23" imgW="1269449" imgH="215806" progId="Equation.3">
                  <p:embed/>
                </p:oleObj>
              </mc:Choice>
              <mc:Fallback>
                <p:oleObj name="Equation" r:id="rId23" imgW="1269449" imgH="215806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0025" y="5913438"/>
                        <a:ext cx="1522413" cy="25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5B21A5D4-407D-4402-A48A-55A028967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4. Approximations of practical </a:t>
            </a:r>
            <a:br>
              <a:rPr lang="en-US" altLang="en-US"/>
            </a:br>
            <a:r>
              <a:rPr lang="en-US" altLang="en-US"/>
              <a:t>winding cross-sections: sector (dipole)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7E414-2B6A-4928-8E18-4DCA1613F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38862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We assume</a:t>
            </a:r>
          </a:p>
          <a:p>
            <a:pPr lvl="1">
              <a:defRPr/>
            </a:pPr>
            <a:r>
              <a:rPr lang="en-US" i="1" dirty="0"/>
              <a:t>J=J</a:t>
            </a:r>
            <a:r>
              <a:rPr lang="en-US" i="1" baseline="-25000" dirty="0"/>
              <a:t>0</a:t>
            </a:r>
            <a:r>
              <a:rPr lang="en-US" dirty="0"/>
              <a:t> is </a:t>
            </a:r>
            <a:r>
              <a:rPr lang="en-US" dirty="0">
                <a:latin typeface="Mathcad UniMath"/>
                <a:sym typeface="Mathematica1"/>
              </a:rPr>
              <a:t>⊥</a:t>
            </a:r>
            <a:r>
              <a:rPr lang="en-US" dirty="0"/>
              <a:t> the cross-section plane</a:t>
            </a:r>
          </a:p>
          <a:p>
            <a:pPr lvl="1">
              <a:defRPr/>
            </a:pPr>
            <a:r>
              <a:rPr lang="en-US" dirty="0"/>
              <a:t>Inner (outer) radius of the coils = </a:t>
            </a:r>
            <a:r>
              <a:rPr lang="en-US" i="1" dirty="0"/>
              <a:t>a1 (a2)</a:t>
            </a:r>
          </a:p>
          <a:p>
            <a:pPr lvl="1">
              <a:defRPr/>
            </a:pPr>
            <a:r>
              <a:rPr lang="en-US" dirty="0"/>
              <a:t>Angle </a:t>
            </a:r>
            <a:r>
              <a:rPr lang="en-US" i="1" dirty="0">
                <a:sym typeface="Symbol"/>
              </a:rPr>
              <a:t></a:t>
            </a:r>
            <a:r>
              <a:rPr lang="en-US" dirty="0"/>
              <a:t> = 60º (third harmonic term is null)</a:t>
            </a:r>
          </a:p>
          <a:p>
            <a:pPr lvl="1">
              <a:defRPr/>
            </a:pPr>
            <a:r>
              <a:rPr lang="en-US" dirty="0"/>
              <a:t>No iron</a:t>
            </a:r>
          </a:p>
          <a:p>
            <a:pPr>
              <a:defRPr/>
            </a:pPr>
            <a:r>
              <a:rPr lang="en-US" dirty="0"/>
              <a:t>The field inside the aperture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field in the coil is</a:t>
            </a:r>
          </a:p>
        </p:txBody>
      </p:sp>
      <p:sp>
        <p:nvSpPr>
          <p:cNvPr id="24580" name="Date Placeholder 3">
            <a:extLst>
              <a:ext uri="{FF2B5EF4-FFF2-40B4-BE49-F238E27FC236}">
                <a16:creationId xmlns:a16="http://schemas.microsoft.com/office/drawing/2014/main" id="{6AC8EF27-805A-4E53-9C1C-5277368F287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5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6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24581" name="Footer Placeholder 4">
            <a:extLst>
              <a:ext uri="{FF2B5EF4-FFF2-40B4-BE49-F238E27FC236}">
                <a16:creationId xmlns:a16="http://schemas.microsoft.com/office/drawing/2014/main" id="{A1011C89-67B0-4C7A-A610-16371ABB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5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6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24582" name="Slide Number Placeholder 5">
            <a:extLst>
              <a:ext uri="{FF2B5EF4-FFF2-40B4-BE49-F238E27FC236}">
                <a16:creationId xmlns:a16="http://schemas.microsoft.com/office/drawing/2014/main" id="{3D464A91-8D52-40F2-98BC-53B464B9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5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6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46F2ECD-A72D-4897-90A0-B99E0ADF4567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24583" name="Object 2">
            <a:extLst>
              <a:ext uri="{FF2B5EF4-FFF2-40B4-BE49-F238E27FC236}">
                <a16:creationId xmlns:a16="http://schemas.microsoft.com/office/drawing/2014/main" id="{E98D79A2-C5B6-4C8F-8DBA-2030A4FF40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0088" y="4962525"/>
          <a:ext cx="7275512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28" name="Equation" r:id="rId9" imgW="4851400" imgH="520700" progId="Equation.3">
                  <p:embed/>
                </p:oleObj>
              </mc:Choice>
              <mc:Fallback>
                <p:oleObj name="Equation" r:id="rId9" imgW="4851400" imgH="520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8" y="4962525"/>
                        <a:ext cx="7275512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4" name="Object 3">
            <a:extLst>
              <a:ext uri="{FF2B5EF4-FFF2-40B4-BE49-F238E27FC236}">
                <a16:creationId xmlns:a16="http://schemas.microsoft.com/office/drawing/2014/main" id="{B7166B35-EB86-499D-961F-2AE000AE0F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7863" y="5753100"/>
          <a:ext cx="7332662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29" name="Equation" r:id="rId11" imgW="4889500" imgH="520700" progId="Equation.3">
                  <p:embed/>
                </p:oleObj>
              </mc:Choice>
              <mc:Fallback>
                <p:oleObj name="Equation" r:id="rId11" imgW="4889500" imgH="520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863" y="5753100"/>
                        <a:ext cx="7332662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5" name="Picture 7" descr="sector_cross-section_a">
            <a:extLst>
              <a:ext uri="{FF2B5EF4-FFF2-40B4-BE49-F238E27FC236}">
                <a16:creationId xmlns:a16="http://schemas.microsoft.com/office/drawing/2014/main" id="{2A4C2685-65E4-47FF-BEA1-CA76B9AA2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9972" r="27472" b="11349"/>
          <a:stretch>
            <a:fillRect/>
          </a:stretch>
        </p:blipFill>
        <p:spPr bwMode="auto">
          <a:xfrm>
            <a:off x="7042150" y="1285875"/>
            <a:ext cx="1978025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6" name="Object 4">
            <a:extLst>
              <a:ext uri="{FF2B5EF4-FFF2-40B4-BE49-F238E27FC236}">
                <a16:creationId xmlns:a16="http://schemas.microsoft.com/office/drawing/2014/main" id="{BE6621BA-DF74-4C4F-B648-DC1E025409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9138" y="3168650"/>
          <a:ext cx="7351712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30" name="Equation" r:id="rId14" imgW="4902200" imgH="469900" progId="Equation.3">
                  <p:embed/>
                </p:oleObj>
              </mc:Choice>
              <mc:Fallback>
                <p:oleObj name="Equation" r:id="rId14" imgW="4902200" imgH="469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8" y="3168650"/>
                        <a:ext cx="7351712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7" name="Object 5">
            <a:extLst>
              <a:ext uri="{FF2B5EF4-FFF2-40B4-BE49-F238E27FC236}">
                <a16:creationId xmlns:a16="http://schemas.microsoft.com/office/drawing/2014/main" id="{E2D532EB-1D90-4B53-BC38-0D36E1A765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0088" y="3873500"/>
          <a:ext cx="7427912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31" name="Equation" r:id="rId16" imgW="4953000" imgH="469900" progId="Equation.3">
                  <p:embed/>
                </p:oleObj>
              </mc:Choice>
              <mc:Fallback>
                <p:oleObj name="Equation" r:id="rId16" imgW="4953000" imgH="469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8" y="3873500"/>
                        <a:ext cx="7427912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>
            <a:extLst>
              <a:ext uri="{FF2B5EF4-FFF2-40B4-BE49-F238E27FC236}">
                <a16:creationId xmlns:a16="http://schemas.microsoft.com/office/drawing/2014/main" id="{42D9D0FC-2001-4036-A068-D2D61C5E3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3409950"/>
            <a:ext cx="2047875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4">
            <a:extLst>
              <a:ext uri="{FF2B5EF4-FFF2-40B4-BE49-F238E27FC236}">
                <a16:creationId xmlns:a16="http://schemas.microsoft.com/office/drawing/2014/main" id="{B028EDBB-AAF8-480D-BFCC-CD39039F7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3400425"/>
            <a:ext cx="201930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Title 1">
            <a:extLst>
              <a:ext uri="{FF2B5EF4-FFF2-40B4-BE49-F238E27FC236}">
                <a16:creationId xmlns:a16="http://schemas.microsoft.com/office/drawing/2014/main" id="{3EDC67E7-BE65-4998-B88B-4E30D4EC0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4. Approximations of practical </a:t>
            </a:r>
            <a:br>
              <a:rPr lang="en-US" altLang="en-US"/>
            </a:br>
            <a:r>
              <a:rPr lang="en-US" altLang="en-US"/>
              <a:t>winding cross-sections: comparison</a:t>
            </a:r>
            <a:endParaRPr lang="en-GB" altLang="en-US"/>
          </a:p>
        </p:txBody>
      </p:sp>
      <p:sp>
        <p:nvSpPr>
          <p:cNvPr id="26629" name="Content Placeholder 2">
            <a:extLst>
              <a:ext uri="{FF2B5EF4-FFF2-40B4-BE49-F238E27FC236}">
                <a16:creationId xmlns:a16="http://schemas.microsoft.com/office/drawing/2014/main" id="{10BABC40-4887-4F6F-B09F-0A6E26FAE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2209800"/>
          </a:xfrm>
        </p:spPr>
        <p:txBody>
          <a:bodyPr/>
          <a:lstStyle/>
          <a:p>
            <a:pPr>
              <a:buFontTx/>
              <a:buBlip>
                <a:blip r:embed="rId4"/>
              </a:buBlip>
            </a:pPr>
            <a:endParaRPr lang="en-GB" altLang="en-US"/>
          </a:p>
        </p:txBody>
      </p:sp>
      <p:sp>
        <p:nvSpPr>
          <p:cNvPr id="26630" name="Footer Placeholder 4">
            <a:extLst>
              <a:ext uri="{FF2B5EF4-FFF2-40B4-BE49-F238E27FC236}">
                <a16:creationId xmlns:a16="http://schemas.microsoft.com/office/drawing/2014/main" id="{A62C8CF6-9CB6-42D8-BDA6-812C1AF60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5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6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26631" name="Slide Number Placeholder 5">
            <a:extLst>
              <a:ext uri="{FF2B5EF4-FFF2-40B4-BE49-F238E27FC236}">
                <a16:creationId xmlns:a16="http://schemas.microsoft.com/office/drawing/2014/main" id="{DA97F8B4-5DC2-416C-8755-53A9581C7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5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6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364F6FB3-0329-4049-BB57-FF32D395EADA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26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DCC84C-561C-429E-8500-A86232F8BAB3}"/>
              </a:ext>
            </a:extLst>
          </p:cNvPr>
          <p:cNvSpPr/>
          <p:nvPr/>
        </p:nvSpPr>
        <p:spPr>
          <a:xfrm>
            <a:off x="328613" y="5867400"/>
            <a:ext cx="2047875" cy="5635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C886B1-98F1-4FE6-B73F-201B2D11CD48}"/>
              </a:ext>
            </a:extLst>
          </p:cNvPr>
          <p:cNvSpPr/>
          <p:nvPr/>
        </p:nvSpPr>
        <p:spPr>
          <a:xfrm>
            <a:off x="6769100" y="5857875"/>
            <a:ext cx="2019300" cy="609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26634" name="Picture 5">
            <a:extLst>
              <a:ext uri="{FF2B5EF4-FFF2-40B4-BE49-F238E27FC236}">
                <a16:creationId xmlns:a16="http://schemas.microsoft.com/office/drawing/2014/main" id="{1E668B9B-14B6-4A8F-B4EC-C2FA61600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3554413"/>
            <a:ext cx="2047875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71F4DB9-B9F3-4F01-B57E-9AC30D9E0735}"/>
              </a:ext>
            </a:extLst>
          </p:cNvPr>
          <p:cNvSpPr/>
          <p:nvPr/>
        </p:nvSpPr>
        <p:spPr>
          <a:xfrm>
            <a:off x="3590925" y="5875338"/>
            <a:ext cx="2047875" cy="5635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26636" name="Picture 2">
            <a:extLst>
              <a:ext uri="{FF2B5EF4-FFF2-40B4-BE49-F238E27FC236}">
                <a16:creationId xmlns:a16="http://schemas.microsoft.com/office/drawing/2014/main" id="{AC1D3026-FAB9-4DC1-8D10-F73D603DB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8" t="33601" r="54668" b="31738"/>
          <a:stretch>
            <a:fillRect/>
          </a:stretch>
        </p:blipFill>
        <p:spPr bwMode="auto">
          <a:xfrm>
            <a:off x="6400800" y="1182688"/>
            <a:ext cx="2519363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6" descr="D:\Work\Courses_Schools\2014_02_JUAS_Archamps\Mini-workshop\thick-shell_current.tif">
            <a:extLst>
              <a:ext uri="{FF2B5EF4-FFF2-40B4-BE49-F238E27FC236}">
                <a16:creationId xmlns:a16="http://schemas.microsoft.com/office/drawing/2014/main" id="{1774B213-C9DD-41F3-A652-6F087061F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17" descr="D:\Work\Courses_Schools\2014_02_JUAS_Archamps\Mini-workshop\sector-coil_current.tif">
            <a:extLst>
              <a:ext uri="{FF2B5EF4-FFF2-40B4-BE49-F238E27FC236}">
                <a16:creationId xmlns:a16="http://schemas.microsoft.com/office/drawing/2014/main" id="{A41F75D6-6CED-4F93-9893-657A3668A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1298575"/>
            <a:ext cx="2312987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9" name="Date Placeholder 1">
            <a:extLst>
              <a:ext uri="{FF2B5EF4-FFF2-40B4-BE49-F238E27FC236}">
                <a16:creationId xmlns:a16="http://schemas.microsoft.com/office/drawing/2014/main" id="{B6DCA03F-7259-4FEC-B078-0035618D9F5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5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6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3C394E21-FD30-45CA-953E-197EF1B54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0EDEE-A7EF-4298-8E66-E7DCACE8C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  <a:defRPr/>
            </a:pPr>
            <a:endParaRPr lang="en-US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Introduction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Electro-magnetic force 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dirty="0"/>
              <a:t>Definition and directions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Magnetic pressure and forces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Approximations of practical winding cross-sections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dirty="0"/>
              <a:t>Thin shell, Thick shell, Sector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0000"/>
                </a:solidFill>
              </a:rPr>
              <a:t>Stored energy and end forces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Stress and strain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Pre-stress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Conclusions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7652" name="Date Placeholder 3">
            <a:extLst>
              <a:ext uri="{FF2B5EF4-FFF2-40B4-BE49-F238E27FC236}">
                <a16:creationId xmlns:a16="http://schemas.microsoft.com/office/drawing/2014/main" id="{887DB6EA-30AA-42C6-B7CB-8A38A31A39E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27653" name="Footer Placeholder 4">
            <a:extLst>
              <a:ext uri="{FF2B5EF4-FFF2-40B4-BE49-F238E27FC236}">
                <a16:creationId xmlns:a16="http://schemas.microsoft.com/office/drawing/2014/main" id="{CB2BA0D9-8DEA-453C-A10A-29B96E384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27654" name="Slide Number Placeholder 5">
            <a:extLst>
              <a:ext uri="{FF2B5EF4-FFF2-40B4-BE49-F238E27FC236}">
                <a16:creationId xmlns:a16="http://schemas.microsoft.com/office/drawing/2014/main" id="{03146240-A436-4A74-A326-7F803908E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3528BEB7-6F27-4646-82FF-AFA911A3DF1A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A642A5D1-6E97-4F6E-8017-A64AAB3A0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5. Stored energy and end forces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99625-70C2-4B0D-8BD6-F2F0B397B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The magnetic field possesses an </a:t>
            </a:r>
            <a:r>
              <a:rPr lang="en-US" b="1" dirty="0">
                <a:solidFill>
                  <a:srgbClr val="FF0000"/>
                </a:solidFill>
              </a:rPr>
              <a:t>energy density </a:t>
            </a:r>
            <a:r>
              <a:rPr lang="en-US" dirty="0"/>
              <a:t>[J/m</a:t>
            </a:r>
            <a:r>
              <a:rPr lang="en-US" baseline="30000" dirty="0"/>
              <a:t>3</a:t>
            </a:r>
            <a:r>
              <a:rPr lang="en-US" dirty="0"/>
              <a:t>]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total energy [J] is given by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Or, considering only the coil volume, by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Knowing the inductance L, it can also be expresses as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total energy stored is strongly related to </a:t>
            </a:r>
            <a:r>
              <a:rPr lang="en-US" b="1" dirty="0">
                <a:solidFill>
                  <a:srgbClr val="FF0000"/>
                </a:solidFill>
              </a:rPr>
              <a:t>mechanical and protection issues</a:t>
            </a:r>
            <a:r>
              <a:rPr lang="en-US" dirty="0"/>
              <a:t>.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8676" name="Date Placeholder 3">
            <a:extLst>
              <a:ext uri="{FF2B5EF4-FFF2-40B4-BE49-F238E27FC236}">
                <a16:creationId xmlns:a16="http://schemas.microsoft.com/office/drawing/2014/main" id="{934AE6D7-070F-4761-9BBD-7D2CA3E45C1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28677" name="Footer Placeholder 4">
            <a:extLst>
              <a:ext uri="{FF2B5EF4-FFF2-40B4-BE49-F238E27FC236}">
                <a16:creationId xmlns:a16="http://schemas.microsoft.com/office/drawing/2014/main" id="{9528B291-FE8D-4C55-954E-4FD01ECDC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28678" name="Slide Number Placeholder 5">
            <a:extLst>
              <a:ext uri="{FF2B5EF4-FFF2-40B4-BE49-F238E27FC236}">
                <a16:creationId xmlns:a16="http://schemas.microsoft.com/office/drawing/2014/main" id="{324DB141-6249-4D8E-92A2-2B3C40F18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B8B3AA9-8EC5-4CDF-85CA-B5DC9ABBF1C4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28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28679" name="Object 2">
            <a:extLst>
              <a:ext uri="{FF2B5EF4-FFF2-40B4-BE49-F238E27FC236}">
                <a16:creationId xmlns:a16="http://schemas.microsoft.com/office/drawing/2014/main" id="{9005888C-DAA9-40F2-81F3-7CA720668F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06838" y="1566863"/>
          <a:ext cx="1006475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9" name="Equation" r:id="rId8" imgW="571500" imgH="457200" progId="Equation.3">
                  <p:embed/>
                </p:oleObj>
              </mc:Choice>
              <mc:Fallback>
                <p:oleObj name="Equation" r:id="rId8" imgW="571500" imgH="457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6838" y="1566863"/>
                        <a:ext cx="1006475" cy="801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0" name="Object 3">
            <a:extLst>
              <a:ext uri="{FF2B5EF4-FFF2-40B4-BE49-F238E27FC236}">
                <a16:creationId xmlns:a16="http://schemas.microsoft.com/office/drawing/2014/main" id="{BF7DE0CF-DE45-4587-AA52-098E2F514D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54400" y="2590800"/>
          <a:ext cx="2233613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0" name="Equation" r:id="rId10" imgW="1117115" imgH="406224" progId="Equation.3">
                  <p:embed/>
                </p:oleObj>
              </mc:Choice>
              <mc:Fallback>
                <p:oleObj name="Equation" r:id="rId10" imgW="1117115" imgH="406224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4400" y="2590800"/>
                        <a:ext cx="2233613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1" name="Object 4">
            <a:extLst>
              <a:ext uri="{FF2B5EF4-FFF2-40B4-BE49-F238E27FC236}">
                <a16:creationId xmlns:a16="http://schemas.microsoft.com/office/drawing/2014/main" id="{F6205B76-30DC-4057-A037-BDE9B82096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98888" y="3810000"/>
          <a:ext cx="177641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1" name="Equation" r:id="rId12" imgW="888614" imgH="342751" progId="Equation.3">
                  <p:embed/>
                </p:oleObj>
              </mc:Choice>
              <mc:Fallback>
                <p:oleObj name="Equation" r:id="rId12" imgW="888614" imgH="342751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8888" y="3810000"/>
                        <a:ext cx="1776412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2" name="Object 5">
            <a:extLst>
              <a:ext uri="{FF2B5EF4-FFF2-40B4-BE49-F238E27FC236}">
                <a16:creationId xmlns:a16="http://schemas.microsoft.com/office/drawing/2014/main" id="{6B8EF0F7-6603-41E7-B70A-B0F329999F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00500" y="4876800"/>
          <a:ext cx="11414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2" name="Equation" r:id="rId14" imgW="571252" imgH="342751" progId="Equation.3">
                  <p:embed/>
                </p:oleObj>
              </mc:Choice>
              <mc:Fallback>
                <p:oleObj name="Equation" r:id="rId14" imgW="571252" imgH="342751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0" y="4876800"/>
                        <a:ext cx="114141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38E7868F-DE49-4202-9706-FFDA30BB6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5. Stored energy and end forces</a:t>
            </a:r>
          </a:p>
        </p:txBody>
      </p:sp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E1191A7C-D056-420F-87D7-E0A06EB04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en-US"/>
              <a:t>The stored energy can be used to evaluate the Lorentz forces. In fact</a:t>
            </a:r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Blip>
                <a:blip r:embed="rId3"/>
              </a:buBlip>
            </a:pPr>
            <a:r>
              <a:rPr lang="en-US" altLang="en-US"/>
              <a:t>This means that, considering a “long” magnet, one can compute the end force </a:t>
            </a:r>
            <a:r>
              <a:rPr lang="en-US" altLang="en-US" i="1"/>
              <a:t>F</a:t>
            </a:r>
            <a:r>
              <a:rPr lang="en-US" altLang="en-US" i="1" baseline="-25000"/>
              <a:t>z</a:t>
            </a:r>
            <a:r>
              <a:rPr lang="en-US" altLang="en-US"/>
              <a:t>  [N] from the stored energy per unit length </a:t>
            </a:r>
            <a:r>
              <a:rPr lang="en-US" altLang="en-US" i="1"/>
              <a:t>W</a:t>
            </a:r>
            <a:r>
              <a:rPr lang="en-US" altLang="en-US"/>
              <a:t> [J/m]:</a:t>
            </a:r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	where </a:t>
            </a:r>
            <a:r>
              <a:rPr lang="en-US" altLang="en-US" i="1"/>
              <a:t>A</a:t>
            </a:r>
            <a:r>
              <a:rPr lang="en-US" altLang="en-US" i="1" baseline="-25000"/>
              <a:t>Z</a:t>
            </a:r>
            <a:r>
              <a:rPr lang="en-US" altLang="en-US"/>
              <a:t> is the vector potential, given by</a:t>
            </a:r>
          </a:p>
          <a:p>
            <a:pPr>
              <a:buFontTx/>
              <a:buBlip>
                <a:blip r:embed="rId3"/>
              </a:buBlip>
            </a:pPr>
            <a:endParaRPr lang="en-US" altLang="en-US"/>
          </a:p>
        </p:txBody>
      </p:sp>
      <p:sp>
        <p:nvSpPr>
          <p:cNvPr id="29700" name="Date Placeholder 3">
            <a:extLst>
              <a:ext uri="{FF2B5EF4-FFF2-40B4-BE49-F238E27FC236}">
                <a16:creationId xmlns:a16="http://schemas.microsoft.com/office/drawing/2014/main" id="{F46E47D6-C724-48B6-82C5-B549BAC8A3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29701" name="Footer Placeholder 4">
            <a:extLst>
              <a:ext uri="{FF2B5EF4-FFF2-40B4-BE49-F238E27FC236}">
                <a16:creationId xmlns:a16="http://schemas.microsoft.com/office/drawing/2014/main" id="{FB6B137C-797F-4FB2-A73B-F06A46D7F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29702" name="Slide Number Placeholder 5">
            <a:extLst>
              <a:ext uri="{FF2B5EF4-FFF2-40B4-BE49-F238E27FC236}">
                <a16:creationId xmlns:a16="http://schemas.microsoft.com/office/drawing/2014/main" id="{43B2C164-2C72-46E0-B9B2-599581517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B172579D-9FD6-47D1-A1A2-5786A98298B6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29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29703" name="Object 2">
            <a:extLst>
              <a:ext uri="{FF2B5EF4-FFF2-40B4-BE49-F238E27FC236}">
                <a16:creationId xmlns:a16="http://schemas.microsoft.com/office/drawing/2014/main" id="{97BE0CC3-CF20-4587-ADCA-9ED62124B0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0688" y="2060575"/>
          <a:ext cx="989012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63" name="Equation" r:id="rId8" imgW="494870" imgH="355292" progId="Equation.3">
                  <p:embed/>
                </p:oleObj>
              </mc:Choice>
              <mc:Fallback>
                <p:oleObj name="Equation" r:id="rId8" imgW="494870" imgH="355292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0688" y="2060575"/>
                        <a:ext cx="989012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4" name="Object 3">
            <a:extLst>
              <a:ext uri="{FF2B5EF4-FFF2-40B4-BE49-F238E27FC236}">
                <a16:creationId xmlns:a16="http://schemas.microsoft.com/office/drawing/2014/main" id="{316682A2-6B31-463A-A13E-731C8A1375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30588" y="2068513"/>
          <a:ext cx="1217612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64" name="Equation" r:id="rId10" imgW="609336" imgH="355446" progId="Equation.3">
                  <p:embed/>
                </p:oleObj>
              </mc:Choice>
              <mc:Fallback>
                <p:oleObj name="Equation" r:id="rId10" imgW="609336" imgH="355446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0588" y="2068513"/>
                        <a:ext cx="1217612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5" name="Object 4">
            <a:extLst>
              <a:ext uri="{FF2B5EF4-FFF2-40B4-BE49-F238E27FC236}">
                <a16:creationId xmlns:a16="http://schemas.microsoft.com/office/drawing/2014/main" id="{3A7AEC0A-AFAA-4FBE-B217-B59DAAD0D8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35550" y="1965325"/>
          <a:ext cx="2636838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65" name="Equation" r:id="rId12" imgW="1320800" imgH="457200" progId="Equation.3">
                  <p:embed/>
                </p:oleObj>
              </mc:Choice>
              <mc:Fallback>
                <p:oleObj name="Equation" r:id="rId12" imgW="132080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5550" y="1965325"/>
                        <a:ext cx="2636838" cy="9112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3333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6" name="Object 5">
            <a:extLst>
              <a:ext uri="{FF2B5EF4-FFF2-40B4-BE49-F238E27FC236}">
                <a16:creationId xmlns:a16="http://schemas.microsoft.com/office/drawing/2014/main" id="{A94CC672-B1FD-4CF3-A418-D63EED60DC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6125" y="4010025"/>
          <a:ext cx="255905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66" name="Equation" r:id="rId14" imgW="1269449" imgH="355446" progId="Equation.3">
                  <p:embed/>
                </p:oleObj>
              </mc:Choice>
              <mc:Fallback>
                <p:oleObj name="Equation" r:id="rId14" imgW="1269449" imgH="355446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25" y="4010025"/>
                        <a:ext cx="255905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7" name="Object 6">
            <a:extLst>
              <a:ext uri="{FF2B5EF4-FFF2-40B4-BE49-F238E27FC236}">
                <a16:creationId xmlns:a16="http://schemas.microsoft.com/office/drawing/2014/main" id="{7F90B0E9-AC95-4B22-A751-ADE47A7459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66838" y="5461000"/>
          <a:ext cx="1846262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67" name="Equation" r:id="rId16" imgW="914003" imgH="355446" progId="Equation.3">
                  <p:embed/>
                </p:oleObj>
              </mc:Choice>
              <mc:Fallback>
                <p:oleObj name="Equation" r:id="rId16" imgW="914003" imgH="355446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6838" y="5461000"/>
                        <a:ext cx="1846262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8" name="Object 7">
            <a:extLst>
              <a:ext uri="{FF2B5EF4-FFF2-40B4-BE49-F238E27FC236}">
                <a16:creationId xmlns:a16="http://schemas.microsoft.com/office/drawing/2014/main" id="{6DD819DF-8122-48BA-8486-F39390412B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41950" y="5461000"/>
          <a:ext cx="184626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68" name="Equation" r:id="rId18" imgW="914003" imgH="355446" progId="Equation.3">
                  <p:embed/>
                </p:oleObj>
              </mc:Choice>
              <mc:Fallback>
                <p:oleObj name="Equation" r:id="rId18" imgW="914003" imgH="355446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1950" y="5461000"/>
                        <a:ext cx="1846263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1492D4FB-856E-4F5E-930D-060FD40FA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1006A-8C50-4D4B-8DCE-EEF25B8B2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Tx/>
              <a:buNone/>
              <a:defRPr/>
            </a:pPr>
            <a:r>
              <a:rPr lang="en-US" dirty="0"/>
              <a:t>[1]	Y. </a:t>
            </a:r>
            <a:r>
              <a:rPr lang="en-US" dirty="0" err="1"/>
              <a:t>Iwasa</a:t>
            </a:r>
            <a:r>
              <a:rPr lang="en-US" dirty="0"/>
              <a:t>, “</a:t>
            </a:r>
            <a:r>
              <a:rPr lang="en-US" i="1" dirty="0">
                <a:solidFill>
                  <a:srgbClr val="FF0000"/>
                </a:solidFill>
              </a:rPr>
              <a:t>Case studies in superconducting magnets</a:t>
            </a:r>
            <a:r>
              <a:rPr lang="en-US" dirty="0"/>
              <a:t>”, New York, 	Plenum Press, 1994.</a:t>
            </a:r>
          </a:p>
          <a:p>
            <a:pPr>
              <a:buFontTx/>
              <a:buNone/>
              <a:defRPr/>
            </a:pPr>
            <a:r>
              <a:rPr lang="en-US" dirty="0"/>
              <a:t>[2] 	M. Wilson, “</a:t>
            </a:r>
            <a:r>
              <a:rPr lang="en-US" i="1" dirty="0">
                <a:solidFill>
                  <a:srgbClr val="FF0000"/>
                </a:solidFill>
              </a:rPr>
              <a:t>Superconducting magnets</a:t>
            </a:r>
            <a:r>
              <a:rPr lang="en-US" dirty="0"/>
              <a:t>”, Oxford UK: Clarendon 	Press, 1983.</a:t>
            </a:r>
          </a:p>
          <a:p>
            <a:pPr>
              <a:buFontTx/>
              <a:buNone/>
              <a:defRPr/>
            </a:pPr>
            <a:r>
              <a:rPr lang="en-US" dirty="0"/>
              <a:t>[3] 	A.V. </a:t>
            </a:r>
            <a:r>
              <a:rPr lang="en-US" dirty="0" err="1"/>
              <a:t>Tollestrup</a:t>
            </a:r>
            <a:r>
              <a:rPr lang="en-US" dirty="0"/>
              <a:t>, “</a:t>
            </a:r>
            <a:r>
              <a:rPr lang="en-US" i="1" dirty="0">
                <a:solidFill>
                  <a:srgbClr val="FF0000"/>
                </a:solidFill>
              </a:rPr>
              <a:t>Superconducting magnet technology for accelerators</a:t>
            </a:r>
            <a:r>
              <a:rPr lang="en-US" dirty="0"/>
              <a:t>”, Ann. Reo. </a:t>
            </a:r>
            <a:r>
              <a:rPr lang="en-US" dirty="0" err="1"/>
              <a:t>Nucl</a:t>
            </a:r>
            <a:r>
              <a:rPr lang="en-US" dirty="0"/>
              <a:t>. Part. Sci. 1984. 34, 247-84.</a:t>
            </a:r>
          </a:p>
          <a:p>
            <a:pPr>
              <a:buFontTx/>
              <a:buNone/>
              <a:defRPr/>
            </a:pPr>
            <a:r>
              <a:rPr lang="en-US" dirty="0"/>
              <a:t>[4] 	K. </a:t>
            </a:r>
            <a:r>
              <a:rPr lang="en-US" dirty="0" err="1"/>
              <a:t>Koepke</a:t>
            </a:r>
            <a:r>
              <a:rPr lang="en-US" dirty="0"/>
              <a:t>, et al., “</a:t>
            </a:r>
            <a:r>
              <a:rPr lang="en-US" i="1" dirty="0" err="1">
                <a:solidFill>
                  <a:srgbClr val="FF0000"/>
                </a:solidFill>
              </a:rPr>
              <a:t>Fermilab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doubler</a:t>
            </a:r>
            <a:r>
              <a:rPr lang="en-US" i="1" dirty="0">
                <a:solidFill>
                  <a:srgbClr val="FF0000"/>
                </a:solidFill>
              </a:rPr>
              <a:t> magnet design and fabrication 	techniques</a:t>
            </a:r>
            <a:r>
              <a:rPr lang="en-US" dirty="0"/>
              <a:t>”, IEEE Trans. </a:t>
            </a:r>
            <a:r>
              <a:rPr lang="en-US" dirty="0" err="1"/>
              <a:t>Magn</a:t>
            </a:r>
            <a:r>
              <a:rPr lang="en-US" dirty="0"/>
              <a:t>., Vol. MAG-15, No. l, January 1979.</a:t>
            </a:r>
          </a:p>
          <a:p>
            <a:pPr>
              <a:buFontTx/>
              <a:buNone/>
              <a:defRPr/>
            </a:pPr>
            <a:r>
              <a:rPr lang="en-US" dirty="0"/>
              <a:t>[5] 	S. Wolff, “</a:t>
            </a:r>
            <a:r>
              <a:rPr lang="en-US" i="1" dirty="0">
                <a:solidFill>
                  <a:srgbClr val="FF0000"/>
                </a:solidFill>
              </a:rPr>
              <a:t>Superconducting magnet design</a:t>
            </a:r>
            <a:r>
              <a:rPr lang="en-US" dirty="0"/>
              <a:t>”, AIP Conference 	Proceedings 	249, edited by M. Month and M. </a:t>
            </a:r>
            <a:r>
              <a:rPr lang="en-US" dirty="0" err="1"/>
              <a:t>Dienes</a:t>
            </a:r>
            <a:r>
              <a:rPr lang="en-US" dirty="0"/>
              <a:t>, 1992, pp. 	1160-1197.</a:t>
            </a:r>
          </a:p>
          <a:p>
            <a:pPr>
              <a:buFontTx/>
              <a:buNone/>
              <a:defRPr/>
            </a:pPr>
            <a:r>
              <a:rPr lang="en-US" dirty="0"/>
              <a:t>[6] 	A. </a:t>
            </a:r>
            <a:r>
              <a:rPr lang="en-US" dirty="0" err="1"/>
              <a:t>Devred</a:t>
            </a:r>
            <a:r>
              <a:rPr lang="en-US" dirty="0"/>
              <a:t>, “</a:t>
            </a:r>
            <a:r>
              <a:rPr lang="en-US" i="1" dirty="0">
                <a:solidFill>
                  <a:srgbClr val="FF0000"/>
                </a:solidFill>
              </a:rPr>
              <a:t>The mechanics of SSC dipole magnet prototypes</a:t>
            </a:r>
            <a:r>
              <a:rPr lang="en-US" dirty="0"/>
              <a:t>”, AIP 	Conference Proceedings 249, edited by M. Month and M. </a:t>
            </a:r>
            <a:r>
              <a:rPr lang="en-US" dirty="0" err="1"/>
              <a:t>Dienes</a:t>
            </a:r>
            <a:r>
              <a:rPr lang="en-US" dirty="0"/>
              <a:t>, 	1992, p. 1309-1372.</a:t>
            </a:r>
          </a:p>
          <a:p>
            <a:pPr>
              <a:buFontTx/>
              <a:buNone/>
              <a:defRPr/>
            </a:pPr>
            <a:r>
              <a:rPr lang="en-US" dirty="0"/>
              <a:t>[7] 	T. </a:t>
            </a:r>
            <a:r>
              <a:rPr lang="en-US" dirty="0" err="1"/>
              <a:t>Ogitsu</a:t>
            </a:r>
            <a:r>
              <a:rPr lang="en-US" dirty="0"/>
              <a:t>, et al., “</a:t>
            </a:r>
            <a:r>
              <a:rPr lang="en-US" i="1" dirty="0">
                <a:solidFill>
                  <a:srgbClr val="FF0000"/>
                </a:solidFill>
              </a:rPr>
              <a:t>Mechanical performance of 5-cm-aperture, 15-m-	long SSC dipole magnet prototypes</a:t>
            </a:r>
            <a:r>
              <a:rPr lang="en-US" dirty="0"/>
              <a:t>”, IEEE Trans. Appl. </a:t>
            </a:r>
            <a:r>
              <a:rPr lang="en-US" dirty="0" err="1"/>
              <a:t>Supercond</a:t>
            </a:r>
            <a:r>
              <a:rPr lang="en-US" dirty="0"/>
              <a:t>., 	Vol. 3, No. l, March 1993, p. 686-691.</a:t>
            </a:r>
          </a:p>
          <a:p>
            <a:pPr>
              <a:buFontTx/>
              <a:buNone/>
              <a:defRPr/>
            </a:pPr>
            <a:r>
              <a:rPr lang="en-US" dirty="0"/>
              <a:t>[8]	J. </a:t>
            </a:r>
            <a:r>
              <a:rPr lang="en-US" dirty="0" err="1"/>
              <a:t>Muratore</a:t>
            </a:r>
            <a:r>
              <a:rPr lang="en-US" dirty="0"/>
              <a:t>, BNL, private communications.</a:t>
            </a:r>
          </a:p>
          <a:p>
            <a:pPr>
              <a:buFontTx/>
              <a:buNone/>
              <a:defRPr/>
            </a:pPr>
            <a:r>
              <a:rPr lang="en-US" dirty="0"/>
              <a:t>[9]	“</a:t>
            </a:r>
            <a:r>
              <a:rPr lang="en-US" i="1" dirty="0">
                <a:solidFill>
                  <a:srgbClr val="FF0000"/>
                </a:solidFill>
              </a:rPr>
              <a:t>LHC design report v.1: the main LHC ring</a:t>
            </a:r>
            <a:r>
              <a:rPr lang="en-US" dirty="0"/>
              <a:t>”, CERN-2004-003-v-1, 2004.</a:t>
            </a:r>
          </a:p>
          <a:p>
            <a:pPr>
              <a:buFontTx/>
              <a:buNone/>
              <a:defRPr/>
            </a:pPr>
            <a:r>
              <a:rPr lang="en-US" dirty="0"/>
              <a:t>[10]A.V. </a:t>
            </a:r>
            <a:r>
              <a:rPr lang="en-US" dirty="0" err="1"/>
              <a:t>Tollestrup</a:t>
            </a:r>
            <a:r>
              <a:rPr lang="en-US" dirty="0"/>
              <a:t>, “</a:t>
            </a:r>
            <a:r>
              <a:rPr lang="en-US" i="1" dirty="0">
                <a:solidFill>
                  <a:srgbClr val="FF0000"/>
                </a:solidFill>
              </a:rPr>
              <a:t>Care and training in superconducting magnets</a:t>
            </a:r>
            <a:r>
              <a:rPr lang="en-US" dirty="0"/>
              <a:t>”, IEEE Trans. </a:t>
            </a:r>
            <a:r>
              <a:rPr lang="en-US" dirty="0" err="1"/>
              <a:t>Magn</a:t>
            </a:r>
            <a:r>
              <a:rPr lang="en-US" dirty="0"/>
              <a:t>.,Vol. MAGN-17, No. l, January 1981, p. 863-872.</a:t>
            </a:r>
          </a:p>
          <a:p>
            <a:pPr>
              <a:buFontTx/>
              <a:buNone/>
              <a:defRPr/>
            </a:pPr>
            <a:r>
              <a:rPr lang="en-US" dirty="0"/>
              <a:t>[11] N. Andreev, K. </a:t>
            </a:r>
            <a:r>
              <a:rPr lang="en-US" dirty="0" err="1"/>
              <a:t>Artoos</a:t>
            </a:r>
            <a:r>
              <a:rPr lang="en-US" dirty="0"/>
              <a:t>, E. </a:t>
            </a:r>
            <a:r>
              <a:rPr lang="en-US" dirty="0" err="1"/>
              <a:t>Casarejos</a:t>
            </a:r>
            <a:r>
              <a:rPr lang="en-US" dirty="0"/>
              <a:t>, T. </a:t>
            </a:r>
            <a:r>
              <a:rPr lang="en-US" dirty="0" err="1"/>
              <a:t>Kurtyka</a:t>
            </a:r>
            <a:r>
              <a:rPr lang="en-US" dirty="0"/>
              <a:t>, C. </a:t>
            </a:r>
            <a:r>
              <a:rPr lang="en-US" dirty="0" err="1"/>
              <a:t>Rathjen</a:t>
            </a:r>
            <a:r>
              <a:rPr lang="en-US" dirty="0"/>
              <a:t>, D. Perini, N. Siegel, D. </a:t>
            </a:r>
            <a:r>
              <a:rPr lang="en-US" dirty="0" err="1"/>
              <a:t>Tommasini</a:t>
            </a:r>
            <a:r>
              <a:rPr lang="en-US" dirty="0"/>
              <a:t>, I. </a:t>
            </a:r>
            <a:r>
              <a:rPr lang="en-US" dirty="0" err="1"/>
              <a:t>Vanenkov</a:t>
            </a:r>
            <a:r>
              <a:rPr lang="en-US" dirty="0"/>
              <a:t>,  MT 15 (1997) LHC PR 179.</a:t>
            </a:r>
          </a:p>
          <a:p>
            <a:pPr>
              <a:buNone/>
              <a:defRPr/>
            </a:pPr>
            <a:r>
              <a:rPr lang="en-GB" dirty="0"/>
              <a:t>[12]E. Todesco, “</a:t>
            </a:r>
            <a:r>
              <a:rPr lang="en-US" dirty="0">
                <a:solidFill>
                  <a:srgbClr val="FF0000"/>
                </a:solidFill>
              </a:rPr>
              <a:t>Masterclass - Design of superconducting magnets for particle accelerators</a:t>
            </a:r>
            <a:r>
              <a:rPr lang="en-US" dirty="0"/>
              <a:t>”, 	</a:t>
            </a:r>
            <a:r>
              <a:rPr lang="en-US" dirty="0">
                <a:hlinkClick r:id="rId2"/>
              </a:rPr>
              <a:t>https://indico.cern.ch/category/12408/</a:t>
            </a:r>
            <a:endParaRPr lang="en-US" dirty="0"/>
          </a:p>
          <a:p>
            <a:pPr>
              <a:buFontTx/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7172" name="Date Placeholder 3">
            <a:extLst>
              <a:ext uri="{FF2B5EF4-FFF2-40B4-BE49-F238E27FC236}">
                <a16:creationId xmlns:a16="http://schemas.microsoft.com/office/drawing/2014/main" id="{C2754421-90F4-41CF-BC26-77ED5254889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7173" name="Footer Placeholder 4">
            <a:extLst>
              <a:ext uri="{FF2B5EF4-FFF2-40B4-BE49-F238E27FC236}">
                <a16:creationId xmlns:a16="http://schemas.microsoft.com/office/drawing/2014/main" id="{0E661CC6-C81C-4463-BA9D-A2336180B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7174" name="Slide Number Placeholder 5">
            <a:extLst>
              <a:ext uri="{FF2B5EF4-FFF2-40B4-BE49-F238E27FC236}">
                <a16:creationId xmlns:a16="http://schemas.microsoft.com/office/drawing/2014/main" id="{2FE4EACD-E0F5-4C54-8193-5396AD09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5ACFA23-9C92-4AA1-BE62-3C68EB9733F5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D327F4E3-10D7-4C8F-A7DE-58E4A3B7C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5. Stored energy and end forces</a:t>
            </a:r>
            <a:br>
              <a:rPr lang="en-US" altLang="en-US"/>
            </a:br>
            <a:r>
              <a:rPr lang="en-US" altLang="en-US"/>
              <a:t> Thin 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AF3CF-A2C4-4F4C-A6F4-7D4DC6316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For a </a:t>
            </a:r>
            <a:r>
              <a:rPr lang="en-US" b="1" dirty="0">
                <a:solidFill>
                  <a:srgbClr val="FF0000"/>
                </a:solidFill>
              </a:rPr>
              <a:t>dipole</a:t>
            </a:r>
            <a:r>
              <a:rPr lang="en-US" dirty="0"/>
              <a:t>, the vector potential within the thin shell is  </a:t>
            </a:r>
          </a:p>
          <a:p>
            <a:pPr>
              <a:defRPr/>
            </a:pPr>
            <a:endParaRPr lang="en-US" dirty="0"/>
          </a:p>
          <a:p>
            <a:pPr>
              <a:buFontTx/>
              <a:buNone/>
              <a:defRPr/>
            </a:pPr>
            <a:r>
              <a:rPr lang="en-US" dirty="0"/>
              <a:t>	and, therefore,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The axial force on a dipole coil </a:t>
            </a:r>
            <a:r>
              <a:rPr lang="en-US" b="1" dirty="0">
                <a:solidFill>
                  <a:srgbClr val="FF0000"/>
                </a:solidFill>
              </a:rPr>
              <a:t>varies</a:t>
            </a:r>
            <a:r>
              <a:rPr lang="en-US" dirty="0"/>
              <a:t> </a:t>
            </a:r>
          </a:p>
          <a:p>
            <a:pPr lvl="2">
              <a:defRPr/>
            </a:pPr>
            <a:r>
              <a:rPr lang="en-US" dirty="0"/>
              <a:t>with the square of the bore field </a:t>
            </a:r>
          </a:p>
          <a:p>
            <a:pPr lvl="2">
              <a:defRPr/>
            </a:pPr>
            <a:r>
              <a:rPr lang="en-US" dirty="0"/>
              <a:t>linearly with the magnetic pressure</a:t>
            </a:r>
          </a:p>
          <a:p>
            <a:pPr lvl="2">
              <a:defRPr/>
            </a:pPr>
            <a:r>
              <a:rPr lang="en-US" dirty="0"/>
              <a:t>with the square of the bore radius.</a:t>
            </a:r>
          </a:p>
          <a:p>
            <a:pPr>
              <a:defRPr/>
            </a:pPr>
            <a:r>
              <a:rPr lang="en-US" dirty="0"/>
              <a:t>For a </a:t>
            </a:r>
            <a:r>
              <a:rPr lang="en-US" b="1" dirty="0">
                <a:solidFill>
                  <a:srgbClr val="FF0000"/>
                </a:solidFill>
              </a:rPr>
              <a:t>quadrupole</a:t>
            </a:r>
            <a:r>
              <a:rPr lang="en-US" dirty="0"/>
              <a:t>, the vector potential within the thin shell is </a:t>
            </a:r>
          </a:p>
          <a:p>
            <a:pPr>
              <a:buFontTx/>
              <a:buNone/>
              <a:defRPr/>
            </a:pPr>
            <a:endParaRPr lang="en-US" dirty="0"/>
          </a:p>
          <a:p>
            <a:pPr>
              <a:buFontTx/>
              <a:buNone/>
              <a:defRPr/>
            </a:pPr>
            <a:r>
              <a:rPr lang="en-US" dirty="0"/>
              <a:t>	and, therefore,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Being the peak field the same, a quadrupole has half the </a:t>
            </a:r>
            <a:r>
              <a:rPr lang="en-US" i="1" dirty="0" err="1"/>
              <a:t>F</a:t>
            </a:r>
            <a:r>
              <a:rPr lang="en-US" i="1" baseline="-25000" dirty="0" err="1"/>
              <a:t>z</a:t>
            </a:r>
            <a:r>
              <a:rPr lang="en-US" dirty="0"/>
              <a:t> of a dipole.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0724" name="Date Placeholder 3">
            <a:extLst>
              <a:ext uri="{FF2B5EF4-FFF2-40B4-BE49-F238E27FC236}">
                <a16:creationId xmlns:a16="http://schemas.microsoft.com/office/drawing/2014/main" id="{45262076-0303-4A56-8C3E-A2BFC3C33E3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30725" name="Footer Placeholder 4">
            <a:extLst>
              <a:ext uri="{FF2B5EF4-FFF2-40B4-BE49-F238E27FC236}">
                <a16:creationId xmlns:a16="http://schemas.microsoft.com/office/drawing/2014/main" id="{AF882FBC-EFF7-4225-B681-2E5BA8638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30726" name="Slide Number Placeholder 5">
            <a:extLst>
              <a:ext uri="{FF2B5EF4-FFF2-40B4-BE49-F238E27FC236}">
                <a16:creationId xmlns:a16="http://schemas.microsoft.com/office/drawing/2014/main" id="{0B9A70A9-AC67-42F9-AE64-C029D1585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843B6E2-B853-49C1-A5F7-9550374B63CE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30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30727" name="Picture 8" descr="thin_shell_cross-section_a">
            <a:extLst>
              <a:ext uri="{FF2B5EF4-FFF2-40B4-BE49-F238E27FC236}">
                <a16:creationId xmlns:a16="http://schemas.microsoft.com/office/drawing/2014/main" id="{EC8FE064-FC45-4308-908E-86F971C26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3458" r="27338" b="4158"/>
          <a:stretch>
            <a:fillRect/>
          </a:stretch>
        </p:blipFill>
        <p:spPr bwMode="auto">
          <a:xfrm>
            <a:off x="7032625" y="1831975"/>
            <a:ext cx="193833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28" name="Object 2">
            <a:extLst>
              <a:ext uri="{FF2B5EF4-FFF2-40B4-BE49-F238E27FC236}">
                <a16:creationId xmlns:a16="http://schemas.microsoft.com/office/drawing/2014/main" id="{CD8E7665-D818-48D2-8CEE-2CC50C76A5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40150" y="1524000"/>
          <a:ext cx="167005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8" name="Equation" r:id="rId9" imgW="1193800" imgH="393700" progId="Equation.3">
                  <p:embed/>
                </p:oleObj>
              </mc:Choice>
              <mc:Fallback>
                <p:oleObj name="Equation" r:id="rId9" imgW="1193800" imgH="393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0150" y="1524000"/>
                        <a:ext cx="167005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9" name="Object 3">
            <a:extLst>
              <a:ext uri="{FF2B5EF4-FFF2-40B4-BE49-F238E27FC236}">
                <a16:creationId xmlns:a16="http://schemas.microsoft.com/office/drawing/2014/main" id="{C7E8C3F3-3BD7-43F4-BF0F-105E3E4F64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67150" y="2190750"/>
          <a:ext cx="1262063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9" name="Equation" r:id="rId11" imgW="901309" imgH="469696" progId="Equation.3">
                  <p:embed/>
                </p:oleObj>
              </mc:Choice>
              <mc:Fallback>
                <p:oleObj name="Equation" r:id="rId11" imgW="901309" imgH="469696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7150" y="2190750"/>
                        <a:ext cx="1262063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0" name="Object 4">
            <a:extLst>
              <a:ext uri="{FF2B5EF4-FFF2-40B4-BE49-F238E27FC236}">
                <a16:creationId xmlns:a16="http://schemas.microsoft.com/office/drawing/2014/main" id="{31835238-03CA-4A04-96DF-7425A59F77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49663" y="4592638"/>
          <a:ext cx="1830387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0" name="Equation" r:id="rId13" imgW="1307532" imgH="393529" progId="Equation.3">
                  <p:embed/>
                </p:oleObj>
              </mc:Choice>
              <mc:Fallback>
                <p:oleObj name="Equation" r:id="rId13" imgW="1307532" imgH="39352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9663" y="4592638"/>
                        <a:ext cx="1830387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1" name="Object 5">
            <a:extLst>
              <a:ext uri="{FF2B5EF4-FFF2-40B4-BE49-F238E27FC236}">
                <a16:creationId xmlns:a16="http://schemas.microsoft.com/office/drawing/2014/main" id="{C78DD3E7-EF5A-48E5-A1C0-2D634F0154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46475" y="5362575"/>
          <a:ext cx="2168525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1" name="Equation" r:id="rId15" imgW="1549400" imgH="457200" progId="Equation.3">
                  <p:embed/>
                </p:oleObj>
              </mc:Choice>
              <mc:Fallback>
                <p:oleObj name="Equation" r:id="rId15" imgW="154940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6475" y="5362575"/>
                        <a:ext cx="2168525" cy="63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CE9C9CC2-44C8-44F1-B3D3-E2870135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DA7B6-9523-4F9C-836D-B2B784281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  <a:defRPr/>
            </a:pPr>
            <a:endParaRPr lang="en-US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Introduction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Electro-magnetic force 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dirty="0"/>
              <a:t>Definition and directions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Magnetic pressure and forces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Approximations of practical winding cross-sections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dirty="0"/>
              <a:t>Thin shell, Thick shell, Sector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Stored energy and end forces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0000"/>
                </a:solidFill>
              </a:rPr>
              <a:t>Stress and strain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Pre-stress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Conclusions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1748" name="Date Placeholder 3">
            <a:extLst>
              <a:ext uri="{FF2B5EF4-FFF2-40B4-BE49-F238E27FC236}">
                <a16:creationId xmlns:a16="http://schemas.microsoft.com/office/drawing/2014/main" id="{7A75102D-F538-49CA-A7BE-068B5DA8D49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31749" name="Footer Placeholder 4">
            <a:extLst>
              <a:ext uri="{FF2B5EF4-FFF2-40B4-BE49-F238E27FC236}">
                <a16:creationId xmlns:a16="http://schemas.microsoft.com/office/drawing/2014/main" id="{B13B7775-23C6-43AF-86BD-620CE0CEE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31750" name="Slide Number Placeholder 5">
            <a:extLst>
              <a:ext uri="{FF2B5EF4-FFF2-40B4-BE49-F238E27FC236}">
                <a16:creationId xmlns:a16="http://schemas.microsoft.com/office/drawing/2014/main" id="{A130D06D-99D5-4F1C-9EBA-84B128239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F85689B-BDCD-475A-8367-C0252402C74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31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90E32357-FA46-454D-B35F-4079C61C4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6. Stress and strain</a:t>
            </a:r>
            <a:br>
              <a:rPr lang="en-US" altLang="en-US"/>
            </a:br>
            <a:r>
              <a:rPr lang="en-US" altLang="en-US"/>
              <a:t> Definitions</a:t>
            </a:r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791A23D4-7BDA-4758-B26E-EA2EEC071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/>
              <a:t>A </a:t>
            </a:r>
            <a:r>
              <a:rPr lang="en-US" altLang="en-US" b="1">
                <a:solidFill>
                  <a:srgbClr val="FF0000"/>
                </a:solidFill>
              </a:rPr>
              <a:t>stress </a:t>
            </a:r>
            <a:r>
              <a:rPr lang="en-US" altLang="en-US" b="1" i="1">
                <a:solidFill>
                  <a:srgbClr val="FF0000"/>
                </a:solidFill>
                <a:sym typeface="Symbol" panose="05050102010706020507" pitchFamily="18" charset="2"/>
              </a:rPr>
              <a:t></a:t>
            </a:r>
            <a:r>
              <a:rPr lang="en-US" altLang="en-US" b="1">
                <a:solidFill>
                  <a:srgbClr val="FF0000"/>
                </a:solidFill>
              </a:rPr>
              <a:t> or </a:t>
            </a:r>
            <a:r>
              <a:rPr lang="en-US" altLang="en-US" b="1" i="1">
                <a:solidFill>
                  <a:srgbClr val="FF0000"/>
                </a:solidFill>
                <a:sym typeface="Symbol" panose="05050102010706020507" pitchFamily="18" charset="2"/>
              </a:rPr>
              <a:t></a:t>
            </a:r>
            <a:r>
              <a:rPr lang="en-US" altLang="en-US" b="1" i="1">
                <a:solidFill>
                  <a:srgbClr val="FF0000"/>
                </a:solidFill>
              </a:rPr>
              <a:t> </a:t>
            </a:r>
            <a:r>
              <a:rPr lang="en-US" altLang="en-US"/>
              <a:t>[Pa] is an internal distribution of force [N] per unit area [m</a:t>
            </a:r>
            <a:r>
              <a:rPr lang="en-US" altLang="en-US" baseline="30000"/>
              <a:t>2</a:t>
            </a:r>
            <a:r>
              <a:rPr lang="en-US" altLang="en-US"/>
              <a:t>].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When the forces are perpendicular to the plane the stress is called </a:t>
            </a:r>
            <a:r>
              <a:rPr lang="en-US" altLang="en-US" b="1">
                <a:solidFill>
                  <a:srgbClr val="FF0000"/>
                </a:solidFill>
              </a:rPr>
              <a:t>normal stress </a:t>
            </a:r>
            <a:r>
              <a:rPr lang="en-US" altLang="en-US"/>
              <a:t>(</a:t>
            </a:r>
            <a:r>
              <a:rPr lang="en-US" altLang="en-US" i="1">
                <a:sym typeface="Symbol" panose="05050102010706020507" pitchFamily="18" charset="2"/>
              </a:rPr>
              <a:t></a:t>
            </a:r>
            <a:r>
              <a:rPr lang="en-US" altLang="en-US"/>
              <a:t>) ; when the forces are parallel to the plane the stress is called </a:t>
            </a:r>
            <a:r>
              <a:rPr lang="en-US" altLang="en-US" b="1">
                <a:solidFill>
                  <a:srgbClr val="FF0000"/>
                </a:solidFill>
              </a:rPr>
              <a:t>shear stress </a:t>
            </a:r>
            <a:r>
              <a:rPr lang="en-US" altLang="en-US"/>
              <a:t>(</a:t>
            </a:r>
            <a:r>
              <a:rPr lang="en-US" altLang="en-US" i="1">
                <a:sym typeface="Symbol" panose="05050102010706020507" pitchFamily="18" charset="2"/>
              </a:rPr>
              <a:t></a:t>
            </a:r>
            <a:r>
              <a:rPr lang="en-US" altLang="en-US"/>
              <a:t>).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Stresses can be seen as way of a body to resist the action (compression, tension, sliding) of an external force.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  <a:p>
            <a:pPr>
              <a:buFontTx/>
              <a:buBlip>
                <a:blip r:embed="rId2"/>
              </a:buBlip>
            </a:pPr>
            <a:endParaRPr lang="en-US" altLang="en-US"/>
          </a:p>
          <a:p>
            <a:pPr>
              <a:buFontTx/>
              <a:buBlip>
                <a:blip r:embed="rId2"/>
              </a:buBlip>
            </a:pPr>
            <a:endParaRPr lang="en-US" altLang="en-US"/>
          </a:p>
          <a:p>
            <a:pPr>
              <a:buFontTx/>
              <a:buBlip>
                <a:blip r:embed="rId2"/>
              </a:buBlip>
            </a:pPr>
            <a:r>
              <a:rPr lang="en-US" altLang="en-US"/>
              <a:t>A </a:t>
            </a:r>
            <a:r>
              <a:rPr lang="en-US" altLang="en-US" b="1">
                <a:solidFill>
                  <a:srgbClr val="FF0000"/>
                </a:solidFill>
              </a:rPr>
              <a:t>strain </a:t>
            </a:r>
            <a:r>
              <a:rPr lang="en-US" altLang="en-US" b="1" i="1">
                <a:solidFill>
                  <a:srgbClr val="FF0000"/>
                </a:solidFill>
                <a:sym typeface="Symbol" panose="05050102010706020507" pitchFamily="18" charset="2"/>
              </a:rPr>
              <a:t></a:t>
            </a:r>
            <a:r>
              <a:rPr lang="en-US" altLang="en-US" b="1" i="1">
                <a:solidFill>
                  <a:srgbClr val="FF0000"/>
                </a:solidFill>
              </a:rPr>
              <a:t> </a:t>
            </a:r>
            <a:r>
              <a:rPr lang="en-US" altLang="en-US"/>
              <a:t>(</a:t>
            </a:r>
            <a:r>
              <a:rPr lang="en-US" altLang="en-US" i="1">
                <a:sym typeface="Symbol" panose="05050102010706020507" pitchFamily="18" charset="2"/>
              </a:rPr>
              <a:t></a:t>
            </a:r>
            <a:r>
              <a:rPr lang="en-US" altLang="en-US" i="1"/>
              <a:t>l/l</a:t>
            </a:r>
            <a:r>
              <a:rPr lang="en-US" altLang="en-US" i="1" baseline="-25000"/>
              <a:t>0</a:t>
            </a:r>
            <a:r>
              <a:rPr lang="en-US" altLang="en-US"/>
              <a:t>) is a forced change dimension </a:t>
            </a:r>
            <a:r>
              <a:rPr lang="en-US" altLang="en-US" i="1">
                <a:sym typeface="Symbol" panose="05050102010706020507" pitchFamily="18" charset="2"/>
              </a:rPr>
              <a:t></a:t>
            </a:r>
            <a:r>
              <a:rPr lang="en-US" altLang="en-US" i="1"/>
              <a:t>l</a:t>
            </a:r>
            <a:r>
              <a:rPr lang="en-US" altLang="en-US"/>
              <a:t> of a body whose initial dimension is </a:t>
            </a:r>
            <a:r>
              <a:rPr lang="en-US" altLang="en-US" i="1"/>
              <a:t>l</a:t>
            </a:r>
            <a:r>
              <a:rPr lang="en-US" altLang="en-US" i="1" baseline="-25000"/>
              <a:t>0</a:t>
            </a:r>
            <a:r>
              <a:rPr lang="en-US" altLang="en-US"/>
              <a:t>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A stretch or a shortening are respectively a tensile or compressive strain; an angular distortion is a shear strain.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32772" name="Date Placeholder 3">
            <a:extLst>
              <a:ext uri="{FF2B5EF4-FFF2-40B4-BE49-F238E27FC236}">
                <a16:creationId xmlns:a16="http://schemas.microsoft.com/office/drawing/2014/main" id="{D9A6F8BE-C41A-4731-A7AC-29AB9F21630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32773" name="Footer Placeholder 4">
            <a:extLst>
              <a:ext uri="{FF2B5EF4-FFF2-40B4-BE49-F238E27FC236}">
                <a16:creationId xmlns:a16="http://schemas.microsoft.com/office/drawing/2014/main" id="{FB6B22AE-3595-4E86-9970-DCD6FDD4F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32774" name="Slide Number Placeholder 5">
            <a:extLst>
              <a:ext uri="{FF2B5EF4-FFF2-40B4-BE49-F238E27FC236}">
                <a16:creationId xmlns:a16="http://schemas.microsoft.com/office/drawing/2014/main" id="{F4E22F40-E773-4EF6-BECC-1C0EE5610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12270583-3C0F-40BD-9250-A68C97403D23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32775" name="Picture 8" descr="Stress">
            <a:extLst>
              <a:ext uri="{FF2B5EF4-FFF2-40B4-BE49-F238E27FC236}">
                <a16:creationId xmlns:a16="http://schemas.microsoft.com/office/drawing/2014/main" id="{1B2D21CB-6341-4B91-AA86-E41A1FA73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" t="4085" r="16731" b="5922"/>
          <a:stretch>
            <a:fillRect/>
          </a:stretch>
        </p:blipFill>
        <p:spPr bwMode="auto">
          <a:xfrm>
            <a:off x="3844925" y="3649663"/>
            <a:ext cx="1425575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B3F09DD5-A26E-4C13-86DB-70E41AE4A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6. Stress and strain </a:t>
            </a:r>
            <a:br>
              <a:rPr lang="en-US" altLang="en-US"/>
            </a:br>
            <a:r>
              <a:rPr lang="en-US" altLang="en-US"/>
              <a:t>Definitions</a:t>
            </a:r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4BB7DE81-6F49-4DC3-B403-29B53A41E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/>
              <a:t>The </a:t>
            </a:r>
            <a:r>
              <a:rPr lang="en-US" altLang="en-US" b="1" i="1">
                <a:solidFill>
                  <a:srgbClr val="FF0000"/>
                </a:solidFill>
              </a:rPr>
              <a:t>elastic modulus </a:t>
            </a:r>
            <a:r>
              <a:rPr lang="en-US" altLang="en-US"/>
              <a:t>(or Young modulus, or modulus of elasticity) </a:t>
            </a:r>
            <a:r>
              <a:rPr lang="en-US" altLang="en-US" b="1" i="1">
                <a:solidFill>
                  <a:srgbClr val="FF0000"/>
                </a:solidFill>
              </a:rPr>
              <a:t>E</a:t>
            </a:r>
            <a:r>
              <a:rPr lang="en-US" altLang="en-US" i="1"/>
              <a:t> </a:t>
            </a:r>
            <a:r>
              <a:rPr lang="en-US" altLang="en-US"/>
              <a:t>[Pa] is a parameter that defines the stiffness of a given material. It can be expressed as the rate of change in stress with respect to strain (Hook’s law): 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>
                <a:sym typeface="Symbol" panose="05050102010706020507" pitchFamily="18" charset="2"/>
              </a:rPr>
              <a:t>					</a:t>
            </a:r>
            <a:r>
              <a:rPr lang="en-US" altLang="en-US" i="1">
                <a:sym typeface="Symbol" panose="05050102010706020507" pitchFamily="18" charset="2"/>
              </a:rPr>
              <a:t></a:t>
            </a:r>
            <a:r>
              <a:rPr lang="en-US" altLang="en-US"/>
              <a:t> = </a:t>
            </a:r>
            <a:r>
              <a:rPr lang="en-US" altLang="en-US" i="1">
                <a:sym typeface="Symbol" panose="05050102010706020507" pitchFamily="18" charset="2"/>
              </a:rPr>
              <a:t> </a:t>
            </a:r>
            <a:r>
              <a:rPr lang="en-US" altLang="en-US"/>
              <a:t>/E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  <a:p>
            <a:pPr>
              <a:buFontTx/>
              <a:buBlip>
                <a:blip r:embed="rId2"/>
              </a:buBlip>
            </a:pPr>
            <a:r>
              <a:rPr lang="en-US" altLang="en-US"/>
              <a:t>The </a:t>
            </a:r>
            <a:r>
              <a:rPr lang="en-US" altLang="en-US" b="1">
                <a:solidFill>
                  <a:srgbClr val="FF0000"/>
                </a:solidFill>
              </a:rPr>
              <a:t>Poisson’s ratio </a:t>
            </a:r>
            <a:r>
              <a:rPr lang="en-US" altLang="en-US" b="1" i="1">
                <a:solidFill>
                  <a:srgbClr val="FF0000"/>
                </a:solidFill>
                <a:sym typeface="Symbol" panose="05050102010706020507" pitchFamily="18" charset="2"/>
              </a:rPr>
              <a:t></a:t>
            </a:r>
            <a:r>
              <a:rPr lang="en-US" altLang="en-US" b="1">
                <a:solidFill>
                  <a:srgbClr val="FF0000"/>
                </a:solidFill>
              </a:rPr>
              <a:t> </a:t>
            </a:r>
            <a:r>
              <a:rPr lang="en-US" altLang="en-US"/>
              <a:t>is the ratio between “axial” to “transversal” strain. When a body is compressed in one direction, it tends to elongate in the other direction. Vice versa, when a body is elongated in one direction, it tends to get thinner in the other direction.</a:t>
            </a:r>
          </a:p>
          <a:p>
            <a:pPr>
              <a:buFontTx/>
              <a:buNone/>
            </a:pPr>
            <a:r>
              <a:rPr lang="en-US" altLang="en-US" i="1">
                <a:sym typeface="Symbol" panose="05050102010706020507" pitchFamily="18" charset="2"/>
              </a:rPr>
              <a:t>					</a:t>
            </a:r>
            <a:r>
              <a:rPr lang="en-US" altLang="en-US" i="1"/>
              <a:t> </a:t>
            </a:r>
            <a:r>
              <a:rPr lang="en-US" altLang="en-US"/>
              <a:t>= </a:t>
            </a:r>
            <a:r>
              <a:rPr lang="en-US" altLang="en-US" i="1"/>
              <a:t>-</a:t>
            </a:r>
            <a:r>
              <a:rPr lang="en-US" altLang="en-US" i="1">
                <a:sym typeface="Symbol" panose="05050102010706020507" pitchFamily="18" charset="2"/>
              </a:rPr>
              <a:t></a:t>
            </a:r>
            <a:r>
              <a:rPr lang="en-US" altLang="en-US" i="1" baseline="-25000"/>
              <a:t>axial</a:t>
            </a:r>
            <a:r>
              <a:rPr lang="en-US" altLang="en-US" i="1"/>
              <a:t>/ </a:t>
            </a:r>
            <a:r>
              <a:rPr lang="en-US" altLang="en-US" i="1">
                <a:sym typeface="Symbol" panose="05050102010706020507" pitchFamily="18" charset="2"/>
              </a:rPr>
              <a:t></a:t>
            </a:r>
            <a:r>
              <a:rPr lang="en-US" altLang="en-US" i="1" baseline="-25000"/>
              <a:t>trans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33796" name="Date Placeholder 3">
            <a:extLst>
              <a:ext uri="{FF2B5EF4-FFF2-40B4-BE49-F238E27FC236}">
                <a16:creationId xmlns:a16="http://schemas.microsoft.com/office/drawing/2014/main" id="{C591EDE3-C1A5-46D8-AB3F-547C2E14A97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33797" name="Footer Placeholder 4">
            <a:extLst>
              <a:ext uri="{FF2B5EF4-FFF2-40B4-BE49-F238E27FC236}">
                <a16:creationId xmlns:a16="http://schemas.microsoft.com/office/drawing/2014/main" id="{7541AD90-DD05-451A-9DBA-FD6CEE43D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33798" name="Slide Number Placeholder 5">
            <a:extLst>
              <a:ext uri="{FF2B5EF4-FFF2-40B4-BE49-F238E27FC236}">
                <a16:creationId xmlns:a16="http://schemas.microsoft.com/office/drawing/2014/main" id="{DB7A3FCA-9F0B-493D-93CE-D4623F672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9B7B0EB8-7E84-41C8-B23C-2A4793BE4F48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33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44521881-79E0-4193-9BD6-728E988AB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6. Stress and strain </a:t>
            </a:r>
            <a:br>
              <a:rPr lang="en-US" altLang="en-US"/>
            </a:br>
            <a:r>
              <a:rPr lang="en-US" altLang="en-US"/>
              <a:t>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CF4C8-3F34-4DE2-91BB-5F2C735EB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By combining the previous definitions, for a biaxial stress state we get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buFontTx/>
              <a:buNone/>
              <a:defRPr/>
            </a:pPr>
            <a:r>
              <a:rPr lang="en-US" dirty="0"/>
              <a:t>	and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Compressive</a:t>
            </a:r>
            <a:r>
              <a:rPr lang="en-US" dirty="0"/>
              <a:t> stress is </a:t>
            </a:r>
            <a:r>
              <a:rPr lang="en-US" b="1" dirty="0">
                <a:solidFill>
                  <a:srgbClr val="FF0000"/>
                </a:solidFill>
              </a:rPr>
              <a:t>negative</a:t>
            </a:r>
            <a:r>
              <a:rPr lang="en-US" dirty="0"/>
              <a:t>, </a:t>
            </a:r>
            <a:r>
              <a:rPr lang="en-US" b="1" dirty="0">
                <a:solidFill>
                  <a:srgbClr val="FF0000"/>
                </a:solidFill>
              </a:rPr>
              <a:t>tensile</a:t>
            </a:r>
            <a:r>
              <a:rPr lang="en-US" dirty="0"/>
              <a:t> stress is </a:t>
            </a:r>
            <a:r>
              <a:rPr lang="en-US" b="1" dirty="0">
                <a:solidFill>
                  <a:srgbClr val="FF0000"/>
                </a:solidFill>
              </a:rPr>
              <a:t>positive</a:t>
            </a:r>
            <a:r>
              <a:rPr lang="en-US" dirty="0"/>
              <a:t>.</a:t>
            </a:r>
          </a:p>
          <a:p>
            <a:pPr>
              <a:defRPr/>
            </a:pPr>
            <a:r>
              <a:rPr lang="en-US" dirty="0"/>
              <a:t>The Poisson’s ration couples the two directions</a:t>
            </a:r>
          </a:p>
          <a:p>
            <a:pPr lvl="1">
              <a:defRPr/>
            </a:pPr>
            <a:r>
              <a:rPr lang="en-US" dirty="0"/>
              <a:t>A stress/strain in </a:t>
            </a:r>
            <a:r>
              <a:rPr lang="en-US" i="1" dirty="0"/>
              <a:t>x </a:t>
            </a:r>
            <a:r>
              <a:rPr lang="en-US" dirty="0"/>
              <a:t>also has an effect in </a:t>
            </a:r>
            <a:r>
              <a:rPr lang="en-US" i="1" dirty="0"/>
              <a:t>y.</a:t>
            </a:r>
          </a:p>
          <a:p>
            <a:pPr>
              <a:defRPr/>
            </a:pPr>
            <a:r>
              <a:rPr lang="en-US" dirty="0"/>
              <a:t>For a given stress, the higher the elastic modulus, the smaller the strain and displacement.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4820" name="Date Placeholder 3">
            <a:extLst>
              <a:ext uri="{FF2B5EF4-FFF2-40B4-BE49-F238E27FC236}">
                <a16:creationId xmlns:a16="http://schemas.microsoft.com/office/drawing/2014/main" id="{0AA34264-0650-47A5-8425-831E9EA7D87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34821" name="Footer Placeholder 4">
            <a:extLst>
              <a:ext uri="{FF2B5EF4-FFF2-40B4-BE49-F238E27FC236}">
                <a16:creationId xmlns:a16="http://schemas.microsoft.com/office/drawing/2014/main" id="{75A5A59B-A154-4A97-8DEF-61976E516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34822" name="Slide Number Placeholder 5">
            <a:extLst>
              <a:ext uri="{FF2B5EF4-FFF2-40B4-BE49-F238E27FC236}">
                <a16:creationId xmlns:a16="http://schemas.microsoft.com/office/drawing/2014/main" id="{9B927054-C294-4F45-9F3C-FA6A0C33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32C73A8-FA99-4CC9-BFB6-E5B3FBF36828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34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34823" name="Object 2">
            <a:extLst>
              <a:ext uri="{FF2B5EF4-FFF2-40B4-BE49-F238E27FC236}">
                <a16:creationId xmlns:a16="http://schemas.microsoft.com/office/drawing/2014/main" id="{FDE157F2-6DC1-4010-BA97-B6F9B5AC67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52688" y="1981200"/>
          <a:ext cx="164465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3" name="Equation" r:id="rId8" imgW="850531" imgH="355446" progId="Equation.3">
                  <p:embed/>
                </p:oleObj>
              </mc:Choice>
              <mc:Fallback>
                <p:oleObj name="Equation" r:id="rId8" imgW="850531" imgH="355446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2688" y="1981200"/>
                        <a:ext cx="1644650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4" name="Object 3">
            <a:extLst>
              <a:ext uri="{FF2B5EF4-FFF2-40B4-BE49-F238E27FC236}">
                <a16:creationId xmlns:a16="http://schemas.microsoft.com/office/drawing/2014/main" id="{BDA1DEDC-4638-4AC6-B8CA-607D610FF6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08588" y="1992313"/>
          <a:ext cx="1727200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4" name="Equation" r:id="rId10" imgW="863225" imgH="355446" progId="Equation.3">
                  <p:embed/>
                </p:oleObj>
              </mc:Choice>
              <mc:Fallback>
                <p:oleObj name="Equation" r:id="rId10" imgW="863225" imgH="355446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8588" y="1992313"/>
                        <a:ext cx="1727200" cy="712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5" name="Object 4">
            <a:extLst>
              <a:ext uri="{FF2B5EF4-FFF2-40B4-BE49-F238E27FC236}">
                <a16:creationId xmlns:a16="http://schemas.microsoft.com/office/drawing/2014/main" id="{5CB4E0E2-C1A2-4DD3-BA61-9297FB3A3A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27263" y="3444875"/>
          <a:ext cx="220980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5" name="Equation" r:id="rId12" imgW="1143000" imgH="355600" progId="Equation.3">
                  <p:embed/>
                </p:oleObj>
              </mc:Choice>
              <mc:Fallback>
                <p:oleObj name="Equation" r:id="rId12" imgW="1143000" imgH="355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7263" y="3444875"/>
                        <a:ext cx="2209800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6" name="Object 5">
            <a:extLst>
              <a:ext uri="{FF2B5EF4-FFF2-40B4-BE49-F238E27FC236}">
                <a16:creationId xmlns:a16="http://schemas.microsoft.com/office/drawing/2014/main" id="{F80E05E3-D61B-49D4-AA3C-65061DA053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02225" y="3408363"/>
          <a:ext cx="227012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6" name="Equation" r:id="rId14" imgW="1155199" imgH="355446" progId="Equation.3">
                  <p:embed/>
                </p:oleObj>
              </mc:Choice>
              <mc:Fallback>
                <p:oleObj name="Equation" r:id="rId14" imgW="1155199" imgH="355446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2225" y="3408363"/>
                        <a:ext cx="2270125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CECCCFA4-C2FB-423C-85A5-17FFA05D7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altLang="en-US" dirty="0"/>
              <a:t>Failure/yield criteria</a:t>
            </a:r>
          </a:p>
        </p:txBody>
      </p:sp>
      <p:sp>
        <p:nvSpPr>
          <p:cNvPr id="35843" name="Date Placeholder 3">
            <a:extLst>
              <a:ext uri="{FF2B5EF4-FFF2-40B4-BE49-F238E27FC236}">
                <a16:creationId xmlns:a16="http://schemas.microsoft.com/office/drawing/2014/main" id="{F67443AD-87DF-441F-A55C-6CE1F7B2580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35844" name="Footer Placeholder 4">
            <a:extLst>
              <a:ext uri="{FF2B5EF4-FFF2-40B4-BE49-F238E27FC236}">
                <a16:creationId xmlns:a16="http://schemas.microsoft.com/office/drawing/2014/main" id="{C889A169-42EC-4632-BD75-740C66EE3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35845" name="Slide Number Placeholder 5">
            <a:extLst>
              <a:ext uri="{FF2B5EF4-FFF2-40B4-BE49-F238E27FC236}">
                <a16:creationId xmlns:a16="http://schemas.microsoft.com/office/drawing/2014/main" id="{103D91CC-88BD-4636-9697-238B8FBC3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65254B0-C897-4835-894C-EEAA2E3BED35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sp>
        <p:nvSpPr>
          <p:cNvPr id="35846" name="Content Placeholder 7">
            <a:extLst>
              <a:ext uri="{FF2B5EF4-FFF2-40B4-BE49-F238E27FC236}">
                <a16:creationId xmlns:a16="http://schemas.microsoft.com/office/drawing/2014/main" id="{EB4D46F9-0AE5-465E-A752-3EE54C33D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en-US"/>
              <a:t>The proportionality between </a:t>
            </a:r>
            <a:r>
              <a:rPr lang="en-US" altLang="en-US" b="1">
                <a:solidFill>
                  <a:srgbClr val="FF0000"/>
                </a:solidFill>
              </a:rPr>
              <a:t>stress and strain </a:t>
            </a:r>
            <a:r>
              <a:rPr lang="en-US" altLang="en-US"/>
              <a:t>is more complicated than the Hook’s law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A: limit of proportionality (Hook’s law)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B: yield point</a:t>
            </a:r>
          </a:p>
          <a:p>
            <a:pPr lvl="2">
              <a:buFontTx/>
              <a:buBlip>
                <a:blip r:embed="rId5"/>
              </a:buBlip>
            </a:pPr>
            <a:r>
              <a:rPr lang="en-US" altLang="en-US"/>
              <a:t>Permanent deformation of 0.2 %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C: ultimate strength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D: fracture point</a:t>
            </a:r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Blip>
                <a:blip r:embed="rId3"/>
              </a:buBlip>
            </a:pPr>
            <a:r>
              <a:rPr lang="en-US" altLang="en-US"/>
              <a:t>Several failure criteria are defined to estimate the failure/yield of structural components, as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Equivalent (Von Mises) stress </a:t>
            </a:r>
            <a:r>
              <a:rPr lang="en-US" altLang="en-US" i="1">
                <a:sym typeface="Symbol" panose="05050102010706020507" pitchFamily="18" charset="2"/>
              </a:rPr>
              <a:t></a:t>
            </a:r>
            <a:r>
              <a:rPr lang="en-US" altLang="en-US" i="1" baseline="-25000">
                <a:sym typeface="Symbol" panose="05050102010706020507" pitchFamily="18" charset="2"/>
              </a:rPr>
              <a:t>v</a:t>
            </a:r>
            <a:r>
              <a:rPr lang="en-US" altLang="en-US" baseline="-25000">
                <a:sym typeface="Symbol" panose="05050102010706020507" pitchFamily="18" charset="2"/>
              </a:rPr>
              <a:t> </a:t>
            </a:r>
            <a:r>
              <a:rPr lang="en-US" altLang="en-US">
                <a:sym typeface="Symbol" panose="05050102010706020507" pitchFamily="18" charset="2"/>
              </a:rPr>
              <a:t> </a:t>
            </a:r>
            <a:r>
              <a:rPr lang="en-US" altLang="en-US" i="1">
                <a:sym typeface="Symbol" panose="05050102010706020507" pitchFamily="18" charset="2"/>
              </a:rPr>
              <a:t></a:t>
            </a:r>
            <a:r>
              <a:rPr lang="en-US" altLang="en-US" i="1" baseline="-25000">
                <a:sym typeface="Symbol" panose="05050102010706020507" pitchFamily="18" charset="2"/>
              </a:rPr>
              <a:t>yield </a:t>
            </a:r>
            <a:r>
              <a:rPr lang="en-US" altLang="en-US" i="1">
                <a:sym typeface="Symbol" panose="05050102010706020507" pitchFamily="18" charset="2"/>
              </a:rPr>
              <a:t>, </a:t>
            </a:r>
            <a:r>
              <a:rPr lang="en-US" altLang="en-US">
                <a:sym typeface="Symbol" panose="05050102010706020507" pitchFamily="18" charset="2"/>
              </a:rPr>
              <a:t>where</a:t>
            </a:r>
            <a:endParaRPr lang="en-US" altLang="en-US" baseline="-25000">
              <a:sym typeface="Symbol" panose="05050102010706020507" pitchFamily="18" charset="2"/>
            </a:endParaRPr>
          </a:p>
          <a:p>
            <a:pPr lvl="1">
              <a:buFontTx/>
              <a:buBlip>
                <a:blip r:embed="rId4"/>
              </a:buBlip>
            </a:pPr>
            <a:endParaRPr lang="en-US" altLang="en-US" i="1">
              <a:sym typeface="Symbol" panose="05050102010706020507" pitchFamily="18" charset="2"/>
            </a:endParaRPr>
          </a:p>
        </p:txBody>
      </p:sp>
      <p:pic>
        <p:nvPicPr>
          <p:cNvPr id="35847" name="Picture 8" descr="s-e.TIF">
            <a:extLst>
              <a:ext uri="{FF2B5EF4-FFF2-40B4-BE49-F238E27FC236}">
                <a16:creationId xmlns:a16="http://schemas.microsoft.com/office/drawing/2014/main" id="{C9232F8D-E728-40F7-81AE-4FF298F61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77" b="46951"/>
          <a:stretch>
            <a:fillRect/>
          </a:stretch>
        </p:blipFill>
        <p:spPr bwMode="auto">
          <a:xfrm>
            <a:off x="5791200" y="1524000"/>
            <a:ext cx="316230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848" name="Object 2">
            <a:extLst>
              <a:ext uri="{FF2B5EF4-FFF2-40B4-BE49-F238E27FC236}">
                <a16:creationId xmlns:a16="http://schemas.microsoft.com/office/drawing/2014/main" id="{0BF3195C-283E-4707-AEA0-CF3B3D0A26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5486400"/>
          <a:ext cx="4440238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0" name="Equation" r:id="rId9" imgW="2260600" imgH="419100" progId="Equation.3">
                  <p:embed/>
                </p:oleObj>
              </mc:Choice>
              <mc:Fallback>
                <p:oleObj name="Equation" r:id="rId9" imgW="2260600" imgH="4191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486400"/>
                        <a:ext cx="4440238" cy="82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9" name="TextBox 10">
            <a:extLst>
              <a:ext uri="{FF2B5EF4-FFF2-40B4-BE49-F238E27FC236}">
                <a16:creationId xmlns:a16="http://schemas.microsoft.com/office/drawing/2014/main" id="{538B2CD4-151C-4F49-9BF1-53B954070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600200"/>
            <a:ext cx="323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sym typeface="Symbol" panose="05050102010706020507" pitchFamily="18" charset="2"/>
              </a:rPr>
              <a:t>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5850" name="TextBox 11">
            <a:extLst>
              <a:ext uri="{FF2B5EF4-FFF2-40B4-BE49-F238E27FC236}">
                <a16:creationId xmlns:a16="http://schemas.microsoft.com/office/drawing/2014/main" id="{CB97BF29-56B8-487E-9009-C5842B8D0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3886200"/>
            <a:ext cx="28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  <a:sym typeface="Symbol" panose="05050102010706020507" pitchFamily="18" charset="2"/>
              </a:rPr>
              <a:t></a:t>
            </a: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altLang="en-US" dirty="0"/>
              <a:t>Mechanical properties</a:t>
            </a:r>
            <a:endParaRPr lang="en-US" dirty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6700" y="1190625"/>
            <a:ext cx="8609013" cy="421957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Superconducting coil </a:t>
            </a:r>
            <a:r>
              <a:rPr lang="en-US" dirty="0" err="1">
                <a:solidFill>
                  <a:srgbClr val="FF0000"/>
                </a:solidFill>
              </a:rPr>
              <a:t>Nb</a:t>
            </a:r>
            <a:r>
              <a:rPr lang="en-US" dirty="0">
                <a:solidFill>
                  <a:srgbClr val="FF0000"/>
                </a:solidFill>
              </a:rPr>
              <a:t>-Ti</a:t>
            </a:r>
            <a:r>
              <a:rPr lang="en-US" dirty="0"/>
              <a:t>: non trivial to characterize, since it is non linear and has hysteresis</a:t>
            </a:r>
          </a:p>
          <a:p>
            <a:pPr lvl="2" eaLnBrk="1" hangingPunct="1"/>
            <a:endParaRPr lang="en-US" dirty="0"/>
          </a:p>
          <a:p>
            <a:pPr lvl="2" eaLnBrk="1" hangingPunct="1"/>
            <a:endParaRPr lang="en-US" dirty="0"/>
          </a:p>
          <a:p>
            <a:pPr lvl="2" eaLnBrk="1" hangingPunct="1"/>
            <a:endParaRPr lang="en-US" dirty="0"/>
          </a:p>
          <a:p>
            <a:pPr lvl="2" eaLnBrk="1" hangingPunct="1"/>
            <a:endParaRPr lang="en-US" dirty="0"/>
          </a:p>
          <a:p>
            <a:pPr lvl="2" eaLnBrk="1" hangingPunct="1"/>
            <a:endParaRPr lang="en-US" dirty="0"/>
          </a:p>
          <a:p>
            <a:pPr lvl="2" eaLnBrk="1" hangingPunct="1"/>
            <a:endParaRPr lang="en-US" dirty="0"/>
          </a:p>
          <a:p>
            <a:pPr lvl="2" eaLnBrk="1" hangingPunct="1"/>
            <a:endParaRPr lang="en-US" dirty="0"/>
          </a:p>
          <a:p>
            <a:pPr lvl="2" eaLnBrk="1" hangingPunct="1"/>
            <a:endParaRPr lang="en-US" dirty="0"/>
          </a:p>
          <a:p>
            <a:pPr lvl="2" eaLnBrk="1" hangingPunct="1"/>
            <a:endParaRPr lang="en-US" dirty="0"/>
          </a:p>
          <a:p>
            <a:pPr lvl="2" eaLnBrk="1" hangingPunct="1"/>
            <a:endParaRPr lang="en-US" dirty="0"/>
          </a:p>
          <a:p>
            <a:pPr lvl="2" eaLnBrk="1" hangingPunct="1"/>
            <a:endParaRPr lang="en-US" dirty="0"/>
          </a:p>
          <a:p>
            <a:pPr marL="914400" lvl="2" indent="0" eaLnBrk="1" hangingPunct="1">
              <a:buNone/>
            </a:pPr>
            <a:endParaRPr lang="en-US" dirty="0"/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7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9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6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68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69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1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6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7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8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9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80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37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40325" y="6524625"/>
            <a:ext cx="3794125" cy="333375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9pPr>
          </a:lstStyle>
          <a:p>
            <a:r>
              <a:rPr lang="en-US" sz="1000" dirty="0">
                <a:solidFill>
                  <a:srgbClr val="3399FF"/>
                </a:solidFill>
              </a:rPr>
              <a:t>Unit 8 - </a:t>
            </a:r>
            <a:fld id="{5EB007E4-0664-47E5-98E4-80300662FEAF}" type="slidenum">
              <a:rPr lang="en-US" sz="1000" smtClean="0">
                <a:solidFill>
                  <a:srgbClr val="3399FF"/>
                </a:solidFill>
              </a:rPr>
              <a:pPr/>
              <a:t>36</a:t>
            </a:fld>
            <a:endParaRPr lang="en-US" sz="1000" dirty="0">
              <a:solidFill>
                <a:srgbClr val="3399FF"/>
              </a:solidFill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2708359" y="5938582"/>
            <a:ext cx="37272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9pPr>
          </a:lstStyle>
          <a:p>
            <a:pPr algn="ctr"/>
            <a:r>
              <a:rPr lang="en-US" sz="1200" dirty="0"/>
              <a:t>Stress-strain relation for </a:t>
            </a:r>
            <a:r>
              <a:rPr lang="en-US" sz="1200" dirty="0" err="1"/>
              <a:t>Nb</a:t>
            </a:r>
            <a:r>
              <a:rPr lang="en-US" sz="1200" dirty="0"/>
              <a:t>-Ti coil of the HL-LHC D1 dipole </a:t>
            </a:r>
            <a:r>
              <a:rPr lang="en-US" sz="1200" dirty="0">
                <a:solidFill>
                  <a:srgbClr val="009900"/>
                </a:solidFill>
              </a:rPr>
              <a:t>(M. Sugano, et al.)</a:t>
            </a:r>
          </a:p>
        </p:txBody>
      </p:sp>
      <p:pic>
        <p:nvPicPr>
          <p:cNvPr id="29" name="図 19">
            <a:extLst>
              <a:ext uri="{FF2B5EF4-FFF2-40B4-BE49-F238E27FC236}">
                <a16:creationId xmlns:a16="http://schemas.microsoft.com/office/drawing/2014/main" id="{E340178C-03D8-F848-AFBC-DB0DB0499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33" t="24060" r="25679" b="11521"/>
          <a:stretch/>
        </p:blipFill>
        <p:spPr>
          <a:xfrm>
            <a:off x="2133600" y="2054562"/>
            <a:ext cx="4389247" cy="373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0960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altLang="en-US" dirty="0"/>
              <a:t>Mechanical properties</a:t>
            </a:r>
            <a:endParaRPr lang="en-US" dirty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6700" y="1190625"/>
            <a:ext cx="8609013" cy="5240338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Superconducting coil Nb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Sn</a:t>
            </a:r>
          </a:p>
          <a:p>
            <a:pPr lvl="1" eaLnBrk="1" hangingPunct="1"/>
            <a:r>
              <a:rPr lang="en-US" dirty="0"/>
              <a:t>Also in this case, since it is non linear and has hysteresis</a:t>
            </a:r>
          </a:p>
          <a:p>
            <a:pPr lvl="1" eaLnBrk="1" hangingPunct="1"/>
            <a:r>
              <a:rPr lang="en-US" dirty="0"/>
              <a:t>The coil is harder since it is impregnated (20-40 </a:t>
            </a:r>
            <a:r>
              <a:rPr lang="en-US" dirty="0" err="1"/>
              <a:t>GPa</a:t>
            </a:r>
            <a:r>
              <a:rPr lang="en-US" dirty="0"/>
              <a:t>)</a:t>
            </a:r>
          </a:p>
          <a:p>
            <a:pPr lvl="1" eaLnBrk="1" hangingPunct="1"/>
            <a:r>
              <a:rPr lang="en-US" dirty="0"/>
              <a:t>The coil has a definite size at 0 MPa, contrary to </a:t>
            </a:r>
            <a:r>
              <a:rPr lang="en-US" dirty="0" err="1"/>
              <a:t>Nb-Ti</a:t>
            </a:r>
            <a:endParaRPr lang="en-US" dirty="0"/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7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9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6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68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69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1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6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7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8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9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80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37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40325" y="6524625"/>
            <a:ext cx="3794125" cy="333375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9pPr>
          </a:lstStyle>
          <a:p>
            <a:r>
              <a:rPr lang="en-US" sz="1000" dirty="0">
                <a:solidFill>
                  <a:srgbClr val="3399FF"/>
                </a:solidFill>
              </a:rPr>
              <a:t>Unit 8 - </a:t>
            </a:r>
            <a:fld id="{5EB007E4-0664-47E5-98E4-80300662FEAF}" type="slidenum">
              <a:rPr lang="en-US" sz="1000" smtClean="0">
                <a:solidFill>
                  <a:srgbClr val="3399FF"/>
                </a:solidFill>
              </a:rPr>
              <a:pPr/>
              <a:t>37</a:t>
            </a:fld>
            <a:endParaRPr lang="en-US" sz="1000" dirty="0">
              <a:solidFill>
                <a:srgbClr val="3399FF"/>
              </a:solidFill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2648316" y="6176022"/>
            <a:ext cx="41347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9pPr>
          </a:lstStyle>
          <a:p>
            <a:pPr algn="ctr"/>
            <a:r>
              <a:rPr lang="en-US" sz="1200" dirty="0"/>
              <a:t>Stress-strain for Nb3Sn cable (</a:t>
            </a:r>
            <a:r>
              <a:rPr lang="en-US" sz="1200" dirty="0">
                <a:solidFill>
                  <a:srgbClr val="009900"/>
                </a:solidFill>
              </a:rPr>
              <a:t>G. </a:t>
            </a:r>
            <a:r>
              <a:rPr lang="en-US" sz="1200" dirty="0" err="1">
                <a:solidFill>
                  <a:srgbClr val="009900"/>
                </a:solidFill>
              </a:rPr>
              <a:t>Vallone</a:t>
            </a:r>
            <a:r>
              <a:rPr lang="en-US" sz="1200" dirty="0">
                <a:solidFill>
                  <a:srgbClr val="009900"/>
                </a:solidFill>
              </a:rPr>
              <a:t>)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199" y="2743199"/>
            <a:ext cx="4598909" cy="329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7145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altLang="en-US" dirty="0"/>
              <a:t>Mechanical properties</a:t>
            </a:r>
            <a:endParaRPr lang="en-US" dirty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6700" y="1190625"/>
            <a:ext cx="8609013" cy="5240338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Superconducting coil Nb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Sn</a:t>
            </a:r>
          </a:p>
          <a:p>
            <a:pPr lvl="1" eaLnBrk="1" hangingPunct="1"/>
            <a:r>
              <a:rPr lang="en-US" dirty="0"/>
              <a:t>A degradation of performance is seen around 150-200 MPa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7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9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6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68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69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1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6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7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8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9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80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37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40325" y="6524625"/>
            <a:ext cx="3794125" cy="333375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9pPr>
          </a:lstStyle>
          <a:p>
            <a:r>
              <a:rPr lang="en-US" sz="1000" dirty="0">
                <a:solidFill>
                  <a:srgbClr val="3399FF"/>
                </a:solidFill>
              </a:rPr>
              <a:t>Unit 8 - </a:t>
            </a:r>
            <a:fld id="{5EB007E4-0664-47E5-98E4-80300662FEAF}" type="slidenum">
              <a:rPr lang="en-US" sz="1000" smtClean="0">
                <a:solidFill>
                  <a:srgbClr val="3399FF"/>
                </a:solidFill>
              </a:rPr>
              <a:pPr/>
              <a:t>38</a:t>
            </a:fld>
            <a:endParaRPr lang="en-US" sz="1000" dirty="0">
              <a:solidFill>
                <a:srgbClr val="3399FF"/>
              </a:solidFill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2902681" y="5885021"/>
            <a:ext cx="41347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0" charset="-128"/>
              </a:defRPr>
            </a:lvl9pPr>
          </a:lstStyle>
          <a:p>
            <a:pPr algn="ctr"/>
            <a:r>
              <a:rPr lang="en-US" sz="1200" dirty="0"/>
              <a:t>Degradation of critical current for Nb3Sn cable (</a:t>
            </a:r>
            <a:r>
              <a:rPr lang="en-US" sz="1200" dirty="0">
                <a:solidFill>
                  <a:srgbClr val="009900"/>
                </a:solidFill>
              </a:rPr>
              <a:t>J. </a:t>
            </a:r>
            <a:r>
              <a:rPr lang="en-US" sz="1200" dirty="0" err="1">
                <a:solidFill>
                  <a:srgbClr val="009900"/>
                </a:solidFill>
              </a:rPr>
              <a:t>Fleiter</a:t>
            </a:r>
            <a:r>
              <a:rPr lang="en-US" sz="1200" dirty="0">
                <a:solidFill>
                  <a:srgbClr val="009900"/>
                </a:solidFill>
              </a:rPr>
              <a:t>)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1895"/>
          <a:stretch/>
        </p:blipFill>
        <p:spPr>
          <a:xfrm>
            <a:off x="2107317" y="2263011"/>
            <a:ext cx="5378224" cy="352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2301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59B49125-D305-42B5-A219-344A6A5ED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6. Stress and strain </a:t>
            </a:r>
            <a:br>
              <a:rPr lang="en-US" altLang="en-US"/>
            </a:br>
            <a:r>
              <a:rPr lang="en-US" altLang="en-US"/>
              <a:t>Mechanical design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F777E-D1A1-404A-B167-8C7B419AA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The </a:t>
            </a:r>
            <a:r>
              <a:rPr lang="en-US" b="1" dirty="0" err="1">
                <a:solidFill>
                  <a:srgbClr val="FF0000"/>
                </a:solidFill>
              </a:rPr>
              <a:t>e.m</a:t>
            </a:r>
            <a:r>
              <a:rPr lang="en-US" b="1" dirty="0">
                <a:solidFill>
                  <a:srgbClr val="FF0000"/>
                </a:solidFill>
              </a:rPr>
              <a:t> forces </a:t>
            </a:r>
            <a:r>
              <a:rPr lang="en-US" dirty="0"/>
              <a:t>push the conductor towards mid-planes and supporting structure. 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resulting strain </a:t>
            </a:r>
            <a:r>
              <a:rPr lang="en-US" dirty="0"/>
              <a:t>is an indication of </a:t>
            </a:r>
          </a:p>
          <a:p>
            <a:pPr lvl="1">
              <a:defRPr/>
            </a:pPr>
            <a:r>
              <a:rPr lang="en-US" dirty="0"/>
              <a:t>a change in coil shape </a:t>
            </a:r>
          </a:p>
          <a:p>
            <a:pPr lvl="2">
              <a:defRPr/>
            </a:pPr>
            <a:r>
              <a:rPr lang="en-US" dirty="0"/>
              <a:t>effect on field quality</a:t>
            </a:r>
          </a:p>
          <a:p>
            <a:pPr lvl="1">
              <a:defRPr/>
            </a:pPr>
            <a:r>
              <a:rPr lang="en-US" dirty="0"/>
              <a:t>a displacement of the conductor</a:t>
            </a:r>
          </a:p>
          <a:p>
            <a:pPr lvl="2">
              <a:defRPr/>
            </a:pPr>
            <a:r>
              <a:rPr lang="en-US" dirty="0"/>
              <a:t>potential release of frictional energy and consequent quench of the magnet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resulting stress </a:t>
            </a:r>
            <a:r>
              <a:rPr lang="en-US" dirty="0"/>
              <a:t>must be carefully monitored </a:t>
            </a:r>
          </a:p>
          <a:p>
            <a:pPr lvl="1">
              <a:defRPr/>
            </a:pPr>
            <a:r>
              <a:rPr lang="en-US" dirty="0"/>
              <a:t>In </a:t>
            </a:r>
            <a:r>
              <a:rPr lang="en-US" dirty="0" err="1"/>
              <a:t>Nb-Ti</a:t>
            </a:r>
            <a:r>
              <a:rPr lang="en-US" dirty="0"/>
              <a:t> magnets, possible damage of </a:t>
            </a:r>
            <a:r>
              <a:rPr lang="en-US" dirty="0" err="1"/>
              <a:t>kapton</a:t>
            </a:r>
            <a:r>
              <a:rPr lang="en-US" dirty="0"/>
              <a:t> insulation at about 150-200 MPa.</a:t>
            </a:r>
          </a:p>
          <a:p>
            <a:pPr lvl="1">
              <a:defRPr/>
            </a:pPr>
            <a:r>
              <a:rPr lang="en-US" dirty="0"/>
              <a:t>In Nb</a:t>
            </a:r>
            <a:r>
              <a:rPr lang="en-US" baseline="-25000" dirty="0"/>
              <a:t>3</a:t>
            </a:r>
            <a:r>
              <a:rPr lang="en-US" dirty="0"/>
              <a:t>Sn magnets, possible conductor degradation at about 150-200 </a:t>
            </a:r>
            <a:r>
              <a:rPr lang="en-US" dirty="0" err="1"/>
              <a:t>MPa</a:t>
            </a:r>
            <a:r>
              <a:rPr lang="en-US" dirty="0"/>
              <a:t>.</a:t>
            </a:r>
          </a:p>
          <a:p>
            <a:pPr lvl="1">
              <a:defRPr/>
            </a:pPr>
            <a:r>
              <a:rPr lang="en-US" dirty="0"/>
              <a:t>In general, al the components of the support structure must not exceed the stress limits.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Mechanical design </a:t>
            </a:r>
            <a:r>
              <a:rPr lang="en-US" dirty="0"/>
              <a:t>has to address all these issues.</a:t>
            </a:r>
          </a:p>
        </p:txBody>
      </p:sp>
      <p:sp>
        <p:nvSpPr>
          <p:cNvPr id="36868" name="Date Placeholder 3">
            <a:extLst>
              <a:ext uri="{FF2B5EF4-FFF2-40B4-BE49-F238E27FC236}">
                <a16:creationId xmlns:a16="http://schemas.microsoft.com/office/drawing/2014/main" id="{B397FC25-3885-42B2-8F42-7CA4237378C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36869" name="Footer Placeholder 4">
            <a:extLst>
              <a:ext uri="{FF2B5EF4-FFF2-40B4-BE49-F238E27FC236}">
                <a16:creationId xmlns:a16="http://schemas.microsoft.com/office/drawing/2014/main" id="{1BFC200E-FABD-4F91-B50E-E72EABCED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36870" name="Slide Number Placeholder 5">
            <a:extLst>
              <a:ext uri="{FF2B5EF4-FFF2-40B4-BE49-F238E27FC236}">
                <a16:creationId xmlns:a16="http://schemas.microsoft.com/office/drawing/2014/main" id="{6C4E882E-26BE-4F51-A3B0-021867D84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18796980-9890-4D65-99B8-4ECD8CAC990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39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878226C2-268C-465A-992D-209119EF5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1.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735E9-0CAF-4783-AEE4-846EE117B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/>
              <a:t>Superconducting accelerator magnets are characterized by </a:t>
            </a:r>
            <a:r>
              <a:rPr lang="en-US" b="1" dirty="0">
                <a:solidFill>
                  <a:srgbClr val="FF0000"/>
                </a:solidFill>
              </a:rPr>
              <a:t>high fields</a:t>
            </a:r>
            <a:r>
              <a:rPr lang="en-US" dirty="0"/>
              <a:t> and </a:t>
            </a:r>
            <a:r>
              <a:rPr lang="en-US" b="1" dirty="0">
                <a:solidFill>
                  <a:srgbClr val="FF0000"/>
                </a:solidFill>
              </a:rPr>
              <a:t>high current densities</a:t>
            </a:r>
            <a:r>
              <a:rPr lang="en-US" dirty="0"/>
              <a:t>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As a results, the coil is subjected to strong </a:t>
            </a:r>
            <a:r>
              <a:rPr lang="en-US" b="1" dirty="0">
                <a:solidFill>
                  <a:srgbClr val="FF0000"/>
                </a:solidFill>
              </a:rPr>
              <a:t>electro-magnetic forces</a:t>
            </a:r>
            <a:r>
              <a:rPr lang="en-US" dirty="0"/>
              <a:t>, which tend to move the conductor and deform the winding.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A good knowledge of the magnitude and direction of the electro-magnetic forces, as well as of the stress of the coil, is mandatory for the </a:t>
            </a:r>
            <a:r>
              <a:rPr lang="en-US" b="1" dirty="0">
                <a:solidFill>
                  <a:srgbClr val="FF0000"/>
                </a:solidFill>
              </a:rPr>
              <a:t>mechanical design </a:t>
            </a:r>
            <a:r>
              <a:rPr lang="en-US" dirty="0"/>
              <a:t>of a superconducting magnet.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In this unit we will describe the effect of these forces on the coil through simplified </a:t>
            </a:r>
            <a:r>
              <a:rPr lang="en-US" b="1" dirty="0">
                <a:solidFill>
                  <a:srgbClr val="FF0000"/>
                </a:solidFill>
              </a:rPr>
              <a:t>approximation</a:t>
            </a:r>
            <a:r>
              <a:rPr lang="en-US" dirty="0"/>
              <a:t> of practical winding, and we will introduced the concept of </a:t>
            </a:r>
            <a:r>
              <a:rPr lang="en-US" b="1" dirty="0">
                <a:solidFill>
                  <a:srgbClr val="FF0000"/>
                </a:solidFill>
              </a:rPr>
              <a:t>pre-stress</a:t>
            </a:r>
            <a:r>
              <a:rPr lang="en-US" dirty="0"/>
              <a:t>, as a way to mitigate their impact on magnet performance.</a:t>
            </a:r>
          </a:p>
        </p:txBody>
      </p:sp>
      <p:sp>
        <p:nvSpPr>
          <p:cNvPr id="8196" name="Date Placeholder 3">
            <a:extLst>
              <a:ext uri="{FF2B5EF4-FFF2-40B4-BE49-F238E27FC236}">
                <a16:creationId xmlns:a16="http://schemas.microsoft.com/office/drawing/2014/main" id="{CC21C47C-346C-40C5-94E1-19BF21F0E09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8197" name="Footer Placeholder 4">
            <a:extLst>
              <a:ext uri="{FF2B5EF4-FFF2-40B4-BE49-F238E27FC236}">
                <a16:creationId xmlns:a16="http://schemas.microsoft.com/office/drawing/2014/main" id="{4B601033-5FCA-4C92-91C3-07739717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8198" name="Slide Number Placeholder 5">
            <a:extLst>
              <a:ext uri="{FF2B5EF4-FFF2-40B4-BE49-F238E27FC236}">
                <a16:creationId xmlns:a16="http://schemas.microsoft.com/office/drawing/2014/main" id="{25D7D666-B676-4D1D-907F-2F53193A0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381FB4DD-311F-4A24-A256-27C68A935CAF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F63FC35D-573E-4B29-B39D-660E77316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6. Stress and strain </a:t>
            </a:r>
            <a:br>
              <a:rPr lang="en-US" altLang="en-US"/>
            </a:br>
            <a:r>
              <a:rPr lang="en-US" altLang="en-US"/>
              <a:t>Mechanical design principles</a:t>
            </a:r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33BFE34D-278F-463C-AC89-95AD50DDE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		LHC dipole at 0 T			 LHC dipole at 9 T</a:t>
            </a:r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Blip>
                <a:blip r:embed="rId2"/>
              </a:buBlip>
            </a:pPr>
            <a:endParaRPr lang="en-US" altLang="en-US"/>
          </a:p>
          <a:p>
            <a:pPr>
              <a:buFontTx/>
              <a:buBlip>
                <a:blip r:embed="rId2"/>
              </a:buBlip>
            </a:pPr>
            <a:r>
              <a:rPr lang="en-US" altLang="en-US"/>
              <a:t>Usually, in a dipole or quadrupole magnet, the </a:t>
            </a:r>
            <a:r>
              <a:rPr lang="en-US" altLang="en-US" b="1">
                <a:solidFill>
                  <a:srgbClr val="FF0000"/>
                </a:solidFill>
              </a:rPr>
              <a:t>highest stresses </a:t>
            </a:r>
            <a:r>
              <a:rPr lang="en-US" altLang="en-US"/>
              <a:t>are reached at the mid-plane, where all the azimuthal e.m. forces accumulate (over a small area).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37892" name="Date Placeholder 3">
            <a:extLst>
              <a:ext uri="{FF2B5EF4-FFF2-40B4-BE49-F238E27FC236}">
                <a16:creationId xmlns:a16="http://schemas.microsoft.com/office/drawing/2014/main" id="{4EF1E0E4-7FAA-48BF-83C5-B549B0E72E2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37893" name="Footer Placeholder 4">
            <a:extLst>
              <a:ext uri="{FF2B5EF4-FFF2-40B4-BE49-F238E27FC236}">
                <a16:creationId xmlns:a16="http://schemas.microsoft.com/office/drawing/2014/main" id="{1143EAF5-6C79-4936-AC43-B370E2F26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37894" name="Slide Number Placeholder 5">
            <a:extLst>
              <a:ext uri="{FF2B5EF4-FFF2-40B4-BE49-F238E27FC236}">
                <a16:creationId xmlns:a16="http://schemas.microsoft.com/office/drawing/2014/main" id="{975C4E65-90E0-40C6-BF95-337CEC897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74788BF-605D-4EA7-88BA-5A31A67C76A9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40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37895" name="Picture 4" descr="LHC_9T">
            <a:extLst>
              <a:ext uri="{FF2B5EF4-FFF2-40B4-BE49-F238E27FC236}">
                <a16:creationId xmlns:a16="http://schemas.microsoft.com/office/drawing/2014/main" id="{9140BB49-C7A3-4786-BC6D-F4DBFFAC4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12950"/>
            <a:ext cx="447992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5" descr="LHC_0T">
            <a:extLst>
              <a:ext uri="{FF2B5EF4-FFF2-40B4-BE49-F238E27FC236}">
                <a16:creationId xmlns:a16="http://schemas.microsoft.com/office/drawing/2014/main" id="{8BD2DDF4-B98A-4A55-82E7-D6C1B9C6C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2051050"/>
            <a:ext cx="4475162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 Box 8">
            <a:extLst>
              <a:ext uri="{FF2B5EF4-FFF2-40B4-BE49-F238E27FC236}">
                <a16:creationId xmlns:a16="http://schemas.microsoft.com/office/drawing/2014/main" id="{A1EDF4F9-F17F-41C0-94D4-80D1BFED8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0513" y="4398963"/>
            <a:ext cx="223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Displacement scaling = 50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E2A19027-C057-427A-948A-630ED1CC4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altLang="en-US" dirty="0"/>
              <a:t> Thick shell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60CFBF6-5197-4BCF-8F7B-072A902F0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18288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For a dipole, </a:t>
            </a:r>
          </a:p>
          <a:p>
            <a:pPr>
              <a:buFontTx/>
              <a:buNone/>
              <a:defRPr/>
            </a:pPr>
            <a:r>
              <a:rPr lang="en-US" dirty="0"/>
              <a:t>	</a:t>
            </a:r>
          </a:p>
          <a:p>
            <a:pPr>
              <a:buFontTx/>
              <a:buNone/>
              <a:defRPr/>
            </a:pPr>
            <a:r>
              <a:rPr lang="en-US" dirty="0"/>
              <a:t>	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For a quadrupole, 	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8916" name="Date Placeholder 3">
            <a:extLst>
              <a:ext uri="{FF2B5EF4-FFF2-40B4-BE49-F238E27FC236}">
                <a16:creationId xmlns:a16="http://schemas.microsoft.com/office/drawing/2014/main" id="{585D02BF-19F3-4BE5-B555-E184B22BF89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38917" name="Footer Placeholder 4">
            <a:extLst>
              <a:ext uri="{FF2B5EF4-FFF2-40B4-BE49-F238E27FC236}">
                <a16:creationId xmlns:a16="http://schemas.microsoft.com/office/drawing/2014/main" id="{509FC97D-A9DD-4D34-B3A4-7AD72E633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38918" name="Slide Number Placeholder 5">
            <a:extLst>
              <a:ext uri="{FF2B5EF4-FFF2-40B4-BE49-F238E27FC236}">
                <a16:creationId xmlns:a16="http://schemas.microsoft.com/office/drawing/2014/main" id="{9D291064-9D8D-4F91-B389-DB8EB983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6E31C3E-93E5-4F0F-95CA-1F44431B0E2F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41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38919" name="Object 2">
            <a:extLst>
              <a:ext uri="{FF2B5EF4-FFF2-40B4-BE49-F238E27FC236}">
                <a16:creationId xmlns:a16="http://schemas.microsoft.com/office/drawing/2014/main" id="{5D027872-1A3E-4D8E-8198-8B6F2BCC82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6800" y="1803400"/>
          <a:ext cx="55753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2" name="Equation" r:id="rId8" imgW="3975100" imgH="508000" progId="Equation.3">
                  <p:embed/>
                </p:oleObj>
              </mc:Choice>
              <mc:Fallback>
                <p:oleObj name="Equation" r:id="rId8" imgW="3975100" imgH="508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6800" y="1803400"/>
                        <a:ext cx="55753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20" name="Picture 9" descr="thick_shell_cross-section_a">
            <a:extLst>
              <a:ext uri="{FF2B5EF4-FFF2-40B4-BE49-F238E27FC236}">
                <a16:creationId xmlns:a16="http://schemas.microsoft.com/office/drawing/2014/main" id="{7566FFB9-A3AB-479C-A4AA-3AF4A726C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3986" r="28409" b="4207"/>
          <a:stretch>
            <a:fillRect/>
          </a:stretch>
        </p:blipFill>
        <p:spPr bwMode="auto">
          <a:xfrm>
            <a:off x="4071938" y="4756150"/>
            <a:ext cx="1423987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921" name="Object 3">
            <a:extLst>
              <a:ext uri="{FF2B5EF4-FFF2-40B4-BE49-F238E27FC236}">
                <a16:creationId xmlns:a16="http://schemas.microsoft.com/office/drawing/2014/main" id="{370E12A0-259B-42D3-B172-CCB76CE7CB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97125" y="1135063"/>
          <a:ext cx="450532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3" name="Equation" r:id="rId11" imgW="3213100" imgH="482600" progId="Equation.3">
                  <p:embed/>
                </p:oleObj>
              </mc:Choice>
              <mc:Fallback>
                <p:oleObj name="Equation" r:id="rId11" imgW="3213100" imgH="482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7125" y="1135063"/>
                        <a:ext cx="4505325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2" name="Object 5">
            <a:extLst>
              <a:ext uri="{FF2B5EF4-FFF2-40B4-BE49-F238E27FC236}">
                <a16:creationId xmlns:a16="http://schemas.microsoft.com/office/drawing/2014/main" id="{4F643395-1BAB-4664-B94B-5A2748ABC1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4106863"/>
          <a:ext cx="3189288" cy="245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4" name="Mathcad" r:id="rId13" imgW="3857625" imgH="2971800" progId="Mathcad">
                  <p:embed/>
                </p:oleObj>
              </mc:Choice>
              <mc:Fallback>
                <p:oleObj name="Mathcad" r:id="rId13" imgW="3857625" imgH="2971800" progId="Mathcad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106863"/>
                        <a:ext cx="3189288" cy="245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23" name="Picture 13" descr="thick_shell_dipole_sy">
            <a:extLst>
              <a:ext uri="{FF2B5EF4-FFF2-40B4-BE49-F238E27FC236}">
                <a16:creationId xmlns:a16="http://schemas.microsoft.com/office/drawing/2014/main" id="{FC7F8BA7-77E7-4F79-94B8-4135E67C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4117975"/>
            <a:ext cx="3181350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924" name="Object 6">
            <a:extLst>
              <a:ext uri="{FF2B5EF4-FFF2-40B4-BE49-F238E27FC236}">
                <a16:creationId xmlns:a16="http://schemas.microsoft.com/office/drawing/2014/main" id="{E55E4618-5583-41CF-82CC-5FD583942D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0675" y="3322638"/>
          <a:ext cx="5676900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5" name="Equation" r:id="rId16" imgW="4051300" imgH="508000" progId="Equation.3">
                  <p:embed/>
                </p:oleObj>
              </mc:Choice>
              <mc:Fallback>
                <p:oleObj name="Equation" r:id="rId16" imgW="4051300" imgH="508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0675" y="3322638"/>
                        <a:ext cx="5676900" cy="712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5" name="Text Box 16">
            <a:extLst>
              <a:ext uri="{FF2B5EF4-FFF2-40B4-BE49-F238E27FC236}">
                <a16:creationId xmlns:a16="http://schemas.microsoft.com/office/drawing/2014/main" id="{7B4DB50E-81C8-4175-8DDC-3C5C2977C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25" y="1281113"/>
            <a:ext cx="703263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No shear</a:t>
            </a:r>
          </a:p>
        </p:txBody>
      </p:sp>
      <p:graphicFrame>
        <p:nvGraphicFramePr>
          <p:cNvPr id="38926" name="Object 5">
            <a:extLst>
              <a:ext uri="{FF2B5EF4-FFF2-40B4-BE49-F238E27FC236}">
                <a16:creationId xmlns:a16="http://schemas.microsoft.com/office/drawing/2014/main" id="{84805F73-4E35-4BC8-8863-9473598642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92425" y="2670175"/>
          <a:ext cx="44878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6" name="Equation" r:id="rId18" imgW="3200400" imgH="482600" progId="Equation.3">
                  <p:embed/>
                </p:oleObj>
              </mc:Choice>
              <mc:Fallback>
                <p:oleObj name="Equation" r:id="rId18" imgW="3200400" imgH="482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2425" y="2670175"/>
                        <a:ext cx="4487863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88E3D71-E46A-49D3-938D-8B1DF4016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altLang="en-US" dirty="0"/>
              <a:t> A practical example: 20 T hybrid dipole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F5CDD5-1AB3-4959-BB17-306A9F48F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Nb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Sn and Bi2212 </a:t>
            </a:r>
            <a:r>
              <a:rPr lang="en-US" dirty="0"/>
              <a:t>cross at </a:t>
            </a:r>
            <a:r>
              <a:rPr lang="en-US" dirty="0">
                <a:solidFill>
                  <a:srgbClr val="FF0000"/>
                </a:solidFill>
              </a:rPr>
              <a:t>14.5 T at 4.2 K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16.5 T at 1.9 K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43742-2FD8-4BEC-9318-317381C09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June 20 - July 1, 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86C8E-9601-4DFA-B55C-5A1DF3DE5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Electromagnetic forces and stresses in superconducting accelerator magnets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C76FD-7C35-4D2E-B642-FE0E2E879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EABB2C-7529-49E5-88C8-4061382EA6AE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E59B49-3A7A-4D4E-94E0-7340D3D93D1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374" r="1106" b="1308"/>
          <a:stretch>
            <a:fillRect/>
          </a:stretch>
        </p:blipFill>
        <p:spPr bwMode="auto">
          <a:xfrm>
            <a:off x="6301753" y="2743200"/>
            <a:ext cx="1524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Bi-2212 wire_transverse.tif">
            <a:extLst>
              <a:ext uri="{FF2B5EF4-FFF2-40B4-BE49-F238E27FC236}">
                <a16:creationId xmlns:a16="http://schemas.microsoft.com/office/drawing/2014/main" id="{96EF0452-5E36-47D7-B4DA-527DB4DBE45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" b="76"/>
          <a:stretch>
            <a:fillRect/>
          </a:stretch>
        </p:blipFill>
        <p:spPr bwMode="auto">
          <a:xfrm>
            <a:off x="6301753" y="4343399"/>
            <a:ext cx="1524000" cy="1535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20B97D-03FD-46C0-BED3-7131E5EB4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743200"/>
            <a:ext cx="4754905" cy="345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2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5DC10-E3B6-49DB-8E27-CF8349672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altLang="en-US" dirty="0"/>
              <a:t> A practical example: 20 T hybrid dipole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2A439-5D0D-4B6E-812A-04FA5EFB0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Superconducting Accelerator Magnets, June 20 - July 1, 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FF00F-F079-48D3-B193-98D023F9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Electromagnetic forces and stresses in superconducting accelerator magnets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844EB-6E2E-4686-8E7B-311A43A8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C1AB5F-A27E-4190-8D51-032687862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464950" cy="46481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50 mm aperture</a:t>
            </a:r>
          </a:p>
          <a:p>
            <a:r>
              <a:rPr lang="en-US" dirty="0"/>
              <a:t>ID Nb</a:t>
            </a:r>
            <a:r>
              <a:rPr lang="en-US" baseline="-25000" dirty="0"/>
              <a:t>3</a:t>
            </a:r>
            <a:r>
              <a:rPr lang="en-US" dirty="0"/>
              <a:t>Sn = 146 mm </a:t>
            </a:r>
          </a:p>
          <a:p>
            <a:r>
              <a:rPr lang="en-US" dirty="0"/>
              <a:t>OD Nb</a:t>
            </a:r>
            <a:r>
              <a:rPr lang="en-US" baseline="-25000" dirty="0"/>
              <a:t>3</a:t>
            </a:r>
            <a:r>
              <a:rPr lang="en-US" dirty="0"/>
              <a:t>Sn = 200 mm</a:t>
            </a:r>
          </a:p>
          <a:p>
            <a:r>
              <a:rPr lang="en-US" dirty="0"/>
              <a:t>76 m total coil thickness</a:t>
            </a:r>
          </a:p>
          <a:p>
            <a:pPr lvl="1"/>
            <a:r>
              <a:rPr lang="en-US" dirty="0"/>
              <a:t>49 mm thick Bi2212 coil</a:t>
            </a:r>
          </a:p>
          <a:p>
            <a:pPr lvl="1"/>
            <a:r>
              <a:rPr lang="en-US" dirty="0"/>
              <a:t>27 mm thick Nb</a:t>
            </a:r>
            <a:r>
              <a:rPr lang="en-US" baseline="-25000" dirty="0"/>
              <a:t>3</a:t>
            </a:r>
            <a:r>
              <a:rPr lang="en-US" dirty="0"/>
              <a:t>Sn coil</a:t>
            </a:r>
          </a:p>
          <a:p>
            <a:r>
              <a:rPr lang="en-US" dirty="0"/>
              <a:t>Area Bi2212: 2540 mm</a:t>
            </a:r>
            <a:r>
              <a:rPr lang="en-US" baseline="30000" dirty="0"/>
              <a:t>2</a:t>
            </a:r>
            <a:r>
              <a:rPr lang="en-US" dirty="0"/>
              <a:t> (1 quadrant)</a:t>
            </a:r>
          </a:p>
          <a:p>
            <a:r>
              <a:rPr lang="en-US" dirty="0"/>
              <a:t>Area Nb</a:t>
            </a:r>
            <a:r>
              <a:rPr lang="en-US" baseline="-25000" dirty="0"/>
              <a:t>3</a:t>
            </a:r>
            <a:r>
              <a:rPr lang="en-US" dirty="0"/>
              <a:t>Sn: 2470 mm</a:t>
            </a:r>
            <a:r>
              <a:rPr lang="en-US" baseline="30000" dirty="0"/>
              <a:t>2</a:t>
            </a:r>
            <a:r>
              <a:rPr lang="en-US" dirty="0"/>
              <a:t> (1 quadrant)</a:t>
            </a:r>
          </a:p>
          <a:p>
            <a:r>
              <a:rPr lang="en-US" dirty="0"/>
              <a:t>Stored energy: 2.86 MJ/m (4 quadrants)</a:t>
            </a:r>
          </a:p>
          <a:p>
            <a:endParaRPr lang="en-US" b="1" dirty="0"/>
          </a:p>
          <a:p>
            <a:r>
              <a:rPr lang="en-US" b="1" dirty="0"/>
              <a:t>20 T =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13 T</a:t>
            </a:r>
            <a:r>
              <a:rPr lang="en-US" b="1" dirty="0"/>
              <a:t> + </a:t>
            </a:r>
            <a:r>
              <a:rPr lang="en-US" b="1" dirty="0">
                <a:solidFill>
                  <a:srgbClr val="FF0000"/>
                </a:solidFill>
              </a:rPr>
              <a:t>7 T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424F72-253A-4D26-A858-2459BF0E9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r="14627" b="4398"/>
          <a:stretch/>
        </p:blipFill>
        <p:spPr>
          <a:xfrm>
            <a:off x="5760132" y="1883250"/>
            <a:ext cx="3294366" cy="3327949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53E038-9E26-4BF1-B81A-4FE6C62083EF}"/>
              </a:ext>
            </a:extLst>
          </p:cNvPr>
          <p:cNvSpPr txBox="1"/>
          <p:nvPr/>
        </p:nvSpPr>
        <p:spPr>
          <a:xfrm>
            <a:off x="6282564" y="3429000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Bi2212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6745E2-72C2-4872-9D05-A0D397308C95}"/>
              </a:ext>
            </a:extLst>
          </p:cNvPr>
          <p:cNvSpPr txBox="1"/>
          <p:nvPr/>
        </p:nvSpPr>
        <p:spPr>
          <a:xfrm>
            <a:off x="8352421" y="2888940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Nb</a:t>
            </a:r>
            <a:r>
              <a:rPr lang="en-US" baseline="-25000" dirty="0">
                <a:latin typeface="Book Antiqua" panose="02040602050305030304" pitchFamily="18" charset="0"/>
              </a:rPr>
              <a:t>3</a:t>
            </a:r>
            <a:r>
              <a:rPr lang="en-US" dirty="0">
                <a:latin typeface="Book Antiqua" panose="02040602050305030304" pitchFamily="18" charset="0"/>
              </a:rPr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930079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1A8E5-2076-471F-935C-DB47D8D7D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altLang="en-US" dirty="0"/>
              <a:t> A practical example: 20 T hybrid dipole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DFD43-AA00-4F31-B353-BDD644BC2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Superconducting Accelerator Magnets, June 20 - July 1, 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DAE40-428E-4773-A86B-A3D4EF2EF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Electromagnetic forces and stresses in superconducting accelerator magnets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0C5D5-91B0-4C81-BE72-327178751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8C14E1-D39C-413C-827F-399FCEB97C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r="14627" b="4398"/>
          <a:stretch/>
        </p:blipFill>
        <p:spPr>
          <a:xfrm>
            <a:off x="35496" y="2261292"/>
            <a:ext cx="3294366" cy="3327949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382C8C-06F1-4E06-85E0-F5E2E7416AD4}"/>
              </a:ext>
            </a:extLst>
          </p:cNvPr>
          <p:cNvSpPr txBox="1"/>
          <p:nvPr/>
        </p:nvSpPr>
        <p:spPr>
          <a:xfrm>
            <a:off x="508959" y="3796718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Bi2212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D93FA7-76AB-4ED4-8401-A8E20CCD513A}"/>
              </a:ext>
            </a:extLst>
          </p:cNvPr>
          <p:cNvSpPr txBox="1"/>
          <p:nvPr/>
        </p:nvSpPr>
        <p:spPr>
          <a:xfrm>
            <a:off x="2213271" y="2829598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Nb</a:t>
            </a:r>
            <a:r>
              <a:rPr lang="en-US" baseline="-25000" dirty="0">
                <a:latin typeface="Book Antiqua" panose="02040602050305030304" pitchFamily="18" charset="0"/>
              </a:rPr>
              <a:t>3</a:t>
            </a:r>
            <a:r>
              <a:rPr lang="en-US" dirty="0">
                <a:latin typeface="Book Antiqua" panose="02040602050305030304" pitchFamily="18" charset="0"/>
              </a:rPr>
              <a:t>Sn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92C4FB-A864-4BC3-B873-52083F790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8" t="17345" r="25494" b="16918"/>
          <a:stretch/>
        </p:blipFill>
        <p:spPr>
          <a:xfrm>
            <a:off x="3329862" y="2837218"/>
            <a:ext cx="2274338" cy="2288333"/>
          </a:xfrm>
          <a:prstGeom prst="ellipse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019D46-045D-4373-B105-E91EAAC7FBA7}"/>
              </a:ext>
            </a:extLst>
          </p:cNvPr>
          <p:cNvSpPr txBox="1"/>
          <p:nvPr/>
        </p:nvSpPr>
        <p:spPr>
          <a:xfrm>
            <a:off x="3303065" y="3813821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Bi2212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B3BE0D-2C38-42B1-9415-CC11286B315C}"/>
              </a:ext>
            </a:extLst>
          </p:cNvPr>
          <p:cNvSpPr txBox="1"/>
          <p:nvPr/>
        </p:nvSpPr>
        <p:spPr>
          <a:xfrm>
            <a:off x="6300192" y="3724809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Bi2212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CAA0A1-BD11-4D58-A0D0-82951991CCB5}"/>
              </a:ext>
            </a:extLst>
          </p:cNvPr>
          <p:cNvGrpSpPr/>
          <p:nvPr/>
        </p:nvGrpSpPr>
        <p:grpSpPr>
          <a:xfrm>
            <a:off x="5652120" y="2261292"/>
            <a:ext cx="3294366" cy="3327949"/>
            <a:chOff x="7536160" y="1872055"/>
            <a:chExt cx="4392488" cy="44372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101735-87AB-4A02-B317-0E36E70E8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97" r="14627" b="4398"/>
            <a:stretch/>
          </p:blipFill>
          <p:spPr>
            <a:xfrm>
              <a:off x="7536160" y="1872055"/>
              <a:ext cx="4392488" cy="4437265"/>
            </a:xfrm>
            <a:prstGeom prst="ellipse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EFB22A-1E14-4C1D-8F38-D9609916FE7A}"/>
                </a:ext>
              </a:extLst>
            </p:cNvPr>
            <p:cNvSpPr/>
            <p:nvPr/>
          </p:nvSpPr>
          <p:spPr>
            <a:xfrm>
              <a:off x="8216483" y="2681929"/>
              <a:ext cx="3019075" cy="30190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825DB0C-E9E6-4AB7-BAAF-6E931899672B}"/>
              </a:ext>
            </a:extLst>
          </p:cNvPr>
          <p:cNvSpPr txBox="1"/>
          <p:nvPr/>
        </p:nvSpPr>
        <p:spPr>
          <a:xfrm>
            <a:off x="8139451" y="3079034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Nb</a:t>
            </a:r>
            <a:r>
              <a:rPr lang="en-US" baseline="-25000" dirty="0">
                <a:latin typeface="Book Antiqua" panose="02040602050305030304" pitchFamily="18" charset="0"/>
              </a:rPr>
              <a:t>3</a:t>
            </a:r>
            <a:r>
              <a:rPr lang="en-US" dirty="0">
                <a:latin typeface="Book Antiqua" panose="02040602050305030304" pitchFamily="18" charset="0"/>
              </a:rPr>
              <a:t>Sn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3FA4EE-5C9B-4D6F-A6A0-6198700BF015}"/>
              </a:ext>
            </a:extLst>
          </p:cNvPr>
          <p:cNvSpPr txBox="1"/>
          <p:nvPr/>
        </p:nvSpPr>
        <p:spPr>
          <a:xfrm>
            <a:off x="3708990" y="1469155"/>
            <a:ext cx="149271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Book Antiqua" panose="02040602050305030304" pitchFamily="18" charset="0"/>
              </a:rPr>
              <a:t>ID: 50 mm</a:t>
            </a:r>
          </a:p>
          <a:p>
            <a:pPr algn="ctr"/>
            <a:r>
              <a:rPr lang="en-US" dirty="0">
                <a:latin typeface="Book Antiqua" panose="02040602050305030304" pitchFamily="18" charset="0"/>
              </a:rPr>
              <a:t>OD: 146 mm</a:t>
            </a:r>
          </a:p>
          <a:p>
            <a:pPr algn="ctr"/>
            <a:r>
              <a:rPr lang="en-US" dirty="0">
                <a:latin typeface="Book Antiqua" panose="02040602050305030304" pitchFamily="18" charset="0"/>
              </a:rPr>
              <a:t>W: 49 mm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6B4923-AFE4-4BD0-AEC2-C013B15E13FA}"/>
              </a:ext>
            </a:extLst>
          </p:cNvPr>
          <p:cNvSpPr txBox="1"/>
          <p:nvPr/>
        </p:nvSpPr>
        <p:spPr>
          <a:xfrm>
            <a:off x="6548156" y="1447800"/>
            <a:ext cx="149271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Book Antiqua" panose="02040602050305030304" pitchFamily="18" charset="0"/>
              </a:rPr>
              <a:t>ID: 146 mm</a:t>
            </a:r>
          </a:p>
          <a:p>
            <a:pPr algn="ctr"/>
            <a:r>
              <a:rPr lang="en-US" dirty="0">
                <a:latin typeface="Book Antiqua" panose="02040602050305030304" pitchFamily="18" charset="0"/>
              </a:rPr>
              <a:t>OD: 200 mm</a:t>
            </a:r>
          </a:p>
          <a:p>
            <a:pPr algn="ctr"/>
            <a:r>
              <a:rPr lang="en-US" dirty="0">
                <a:latin typeface="Book Antiqua" panose="02040602050305030304" pitchFamily="18" charset="0"/>
              </a:rPr>
              <a:t>W: 27 mm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62A37A-7A37-4991-9394-2A725AAA6C4C}"/>
              </a:ext>
            </a:extLst>
          </p:cNvPr>
          <p:cNvSpPr txBox="1"/>
          <p:nvPr/>
        </p:nvSpPr>
        <p:spPr>
          <a:xfrm>
            <a:off x="936320" y="1470372"/>
            <a:ext cx="149271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Book Antiqua" panose="02040602050305030304" pitchFamily="18" charset="0"/>
              </a:rPr>
              <a:t>ID: 50 mm</a:t>
            </a:r>
          </a:p>
          <a:p>
            <a:pPr algn="ctr"/>
            <a:r>
              <a:rPr lang="en-US" dirty="0">
                <a:latin typeface="Book Antiqua" panose="02040602050305030304" pitchFamily="18" charset="0"/>
              </a:rPr>
              <a:t>OD: 200 mm</a:t>
            </a:r>
          </a:p>
          <a:p>
            <a:pPr algn="ctr"/>
            <a:r>
              <a:rPr lang="en-US" dirty="0">
                <a:latin typeface="Book Antiqua" panose="02040602050305030304" pitchFamily="18" charset="0"/>
              </a:rPr>
              <a:t>W: 76 mm</a:t>
            </a:r>
          </a:p>
        </p:txBody>
      </p:sp>
    </p:spTree>
    <p:extLst>
      <p:ext uri="{BB962C8B-B14F-4D97-AF65-F5344CB8AC3E}">
        <p14:creationId xmlns:p14="http://schemas.microsoft.com/office/powerpoint/2010/main" val="7955910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9FFEA-B1E7-4D97-AB3B-8DC1231FC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altLang="en-US" dirty="0"/>
              <a:t> A practical example: 20 T hybrid dipole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F0379-31BF-4CAF-B6DC-62CDF7438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Operation </a:t>
            </a:r>
            <a:r>
              <a:rPr lang="en-US" dirty="0">
                <a:solidFill>
                  <a:srgbClr val="FF0000"/>
                </a:solidFill>
              </a:rPr>
              <a:t>J</a:t>
            </a:r>
            <a:r>
              <a:rPr lang="en-US" baseline="-25000" dirty="0">
                <a:solidFill>
                  <a:srgbClr val="FF0000"/>
                </a:solidFill>
              </a:rPr>
              <a:t>e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coil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size</a:t>
            </a:r>
            <a:r>
              <a:rPr lang="en-US" dirty="0">
                <a:sym typeface="Wingdings" panose="05000000000000000000" pitchFamily="2" charset="2"/>
              </a:rPr>
              <a:t>  azimuthal and radial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stresses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51779-83F0-4B88-88D4-FFB31F88C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Superconducting Accelerator Magnets, June 20 - July 1, 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E8CD1-6FB1-4D02-99B0-1E14CFD8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Electromagnetic forces and stresses in superconducting accelerator magnets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3DE1F-F484-4710-B79A-EE4BBA4A8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878119-8FA9-4B06-9671-4674EC1EA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50"/>
          <a:stretch/>
        </p:blipFill>
        <p:spPr>
          <a:xfrm>
            <a:off x="5257800" y="2362200"/>
            <a:ext cx="3874168" cy="293073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AD8E1B-E97A-4526-A8C0-2518D2018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950"/>
          <a:stretch/>
        </p:blipFill>
        <p:spPr>
          <a:xfrm>
            <a:off x="457200" y="2364205"/>
            <a:ext cx="3914274" cy="296107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74351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C716-0672-4498-962C-9C4609D38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05223-DDDC-46C1-A280-D6E6FD490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514" y="4493457"/>
            <a:ext cx="8946486" cy="203972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ym typeface="Wingdings" panose="05000000000000000000" pitchFamily="2" charset="2"/>
              </a:rPr>
              <a:t>We need to build a </a:t>
            </a:r>
          </a:p>
          <a:p>
            <a:pPr lvl="1"/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13-14 T HTS </a:t>
            </a:r>
            <a:r>
              <a:rPr lang="en-US" dirty="0">
                <a:sym typeface="Wingdings" panose="05000000000000000000" pitchFamily="2" charset="2"/>
              </a:rPr>
              <a:t>magnet (50 mm)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10-13 T LTS </a:t>
            </a:r>
            <a:r>
              <a:rPr lang="en-US" dirty="0"/>
              <a:t>magnet (large bore)</a:t>
            </a:r>
          </a:p>
          <a:p>
            <a:pPr lvl="2"/>
            <a:r>
              <a:rPr lang="en-US" dirty="0"/>
              <a:t>120 mm seems a good start, but we may need more</a:t>
            </a:r>
          </a:p>
          <a:p>
            <a:r>
              <a:rPr lang="en-US" dirty="0"/>
              <a:t>In hybrid 20 T, </a:t>
            </a:r>
            <a:r>
              <a:rPr lang="en-US" dirty="0">
                <a:solidFill>
                  <a:srgbClr val="FF0000"/>
                </a:solidFill>
              </a:rPr>
              <a:t>radial stress </a:t>
            </a:r>
            <a:r>
              <a:rPr lang="en-US" dirty="0"/>
              <a:t>seems higher  than azimuthal</a:t>
            </a:r>
          </a:p>
          <a:p>
            <a:pPr lvl="1"/>
            <a:r>
              <a:rPr lang="en-US" dirty="0"/>
              <a:t>When tested separately, very high azimuthal stress in 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CDE41-312D-4268-ACBB-BC9BEB089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Superconducting Accelerator Magnets, June 20 - July 1, 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2D9FA-7A93-4EC6-9545-08F4ADAE3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Electromagnetic forces and stresses in superconducting accelerator magnets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E4C35-75F0-4097-81BB-80DDCD6FF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46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537415-7314-443B-93DF-CF6D25AAA1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4"/>
          <a:stretch/>
        </p:blipFill>
        <p:spPr>
          <a:xfrm>
            <a:off x="2109302" y="2656720"/>
            <a:ext cx="5153996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F3E96E-89AA-4CEA-89F1-C030B842BFB5}"/>
              </a:ext>
            </a:extLst>
          </p:cNvPr>
          <p:cNvSpPr txBox="1"/>
          <p:nvPr/>
        </p:nvSpPr>
        <p:spPr>
          <a:xfrm>
            <a:off x="3944836" y="1131144"/>
            <a:ext cx="1829348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</a:rPr>
              <a:t>OD: 146 mm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</a:rPr>
              <a:t>W: 49 mm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  <a:latin typeface="Book Antiqua" panose="02040602050305030304" pitchFamily="18" charset="0"/>
              </a:rPr>
              <a:t>B</a:t>
            </a:r>
            <a:r>
              <a:rPr lang="en-US" baseline="-25000" dirty="0" err="1">
                <a:solidFill>
                  <a:schemeClr val="tx2"/>
                </a:solidFill>
                <a:latin typeface="Book Antiqua" panose="02040602050305030304" pitchFamily="18" charset="0"/>
              </a:rPr>
              <a:t>_bore_op</a:t>
            </a:r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</a:rPr>
              <a:t> = 14.7 T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=128/122</a:t>
            </a:r>
            <a:endParaRPr lang="en-US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6F8C0C-D5AE-45C3-ACD3-224470607E9F}"/>
              </a:ext>
            </a:extLst>
          </p:cNvPr>
          <p:cNvSpPr txBox="1"/>
          <p:nvPr/>
        </p:nvSpPr>
        <p:spPr>
          <a:xfrm>
            <a:off x="5818235" y="1133700"/>
            <a:ext cx="1816523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</a:rPr>
              <a:t>ID: 146 mm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</a:rPr>
              <a:t>OD: 200 mm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</a:rPr>
              <a:t>W: 27 mm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  <a:latin typeface="Book Antiqua" panose="02040602050305030304" pitchFamily="18" charset="0"/>
              </a:rPr>
              <a:t>B</a:t>
            </a:r>
            <a:r>
              <a:rPr lang="en-US" baseline="-25000" dirty="0" err="1">
                <a:solidFill>
                  <a:schemeClr val="tx2"/>
                </a:solidFill>
                <a:latin typeface="Book Antiqua" panose="02040602050305030304" pitchFamily="18" charset="0"/>
              </a:rPr>
              <a:t>_bore_op</a:t>
            </a:r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</a:rPr>
              <a:t> = 10.3 T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=232/77</a:t>
            </a:r>
            <a:endParaRPr lang="en-US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DFCDDB-6799-4F1F-96DD-642CDACBAC3E}"/>
              </a:ext>
            </a:extLst>
          </p:cNvPr>
          <p:cNvSpPr txBox="1"/>
          <p:nvPr/>
        </p:nvSpPr>
        <p:spPr>
          <a:xfrm>
            <a:off x="2057400" y="1131144"/>
            <a:ext cx="1829348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</a:rPr>
              <a:t>OD: 200 mm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</a:rPr>
              <a:t>W: 76 mm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  <a:latin typeface="Book Antiqua" panose="02040602050305030304" pitchFamily="18" charset="0"/>
              </a:rPr>
              <a:t>B</a:t>
            </a:r>
            <a:r>
              <a:rPr lang="en-US" baseline="-25000" dirty="0" err="1">
                <a:solidFill>
                  <a:schemeClr val="tx2"/>
                </a:solidFill>
                <a:latin typeface="Book Antiqua" panose="02040602050305030304" pitchFamily="18" charset="0"/>
              </a:rPr>
              <a:t>_bore_op</a:t>
            </a:r>
            <a:r>
              <a:rPr lang="en-US" baseline="-25000" dirty="0">
                <a:solidFill>
                  <a:schemeClr val="tx2"/>
                </a:solidFill>
                <a:latin typeface="Book Antiqua" panose="02040602050305030304" pitchFamily="18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</a:rPr>
              <a:t>= 20 T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=188/206</a:t>
            </a:r>
            <a:endParaRPr lang="en-US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3994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BB19-C0DC-4645-98B3-A89438CC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dirty="0"/>
              <a:t>Azimuthal vs radial stress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A9298CC-6268-4DCF-BA2C-6DBE7495A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257800" cy="5334000"/>
          </a:xfrm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Azimuthal stress</a:t>
            </a:r>
          </a:p>
          <a:p>
            <a:pPr lvl="1"/>
            <a:r>
              <a:rPr lang="en-US" dirty="0"/>
              <a:t>Accumulation of stress on the edge of the coil of the azimuthal component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eaLnBrk="1" hangingPunct="1"/>
            <a:endParaRPr lang="en-US" sz="2200" dirty="0"/>
          </a:p>
          <a:p>
            <a:pPr eaLnBrk="1" hangingPunct="1"/>
            <a:endParaRPr lang="en-US" sz="2200" dirty="0"/>
          </a:p>
          <a:p>
            <a:pPr eaLnBrk="1" hangingPunct="1"/>
            <a:r>
              <a:rPr lang="en-US" sz="2200" dirty="0"/>
              <a:t>The midplane stress at the edge is</a:t>
            </a:r>
          </a:p>
          <a:p>
            <a:pPr lvl="1" eaLnBrk="1" hangingPunct="1"/>
            <a:r>
              <a:rPr lang="en-US" sz="1800" dirty="0"/>
              <a:t>Proportional to current density</a:t>
            </a:r>
          </a:p>
          <a:p>
            <a:pPr lvl="1" eaLnBrk="1" hangingPunct="1"/>
            <a:r>
              <a:rPr lang="en-US" sz="1800" dirty="0"/>
              <a:t>Proportional to field</a:t>
            </a:r>
          </a:p>
          <a:p>
            <a:pPr lvl="1" eaLnBrk="1" hangingPunct="1"/>
            <a:r>
              <a:rPr lang="en-US" sz="1800" dirty="0"/>
              <a:t>Proportional to aperture radius</a:t>
            </a:r>
          </a:p>
          <a:p>
            <a:pPr lvl="1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66ECB-35D0-4656-9FF6-69BB20457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June 20 - July 1, 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F5F79-7735-4E93-8177-688A0F939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Electromagnetic forces and stresses in superconducting accelerator magnets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F30F0-10A7-482C-82B9-AF280718E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EABB2C-7529-49E5-88C8-4061382EA6AE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64AB09-6DC7-427A-95DB-BEDA4810349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45031"/>
            <a:ext cx="3484691" cy="3220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CFB7A6-7E50-4FD4-9273-F7B43E768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8" y="3200400"/>
            <a:ext cx="4086225" cy="838200"/>
          </a:xfrm>
          <a:prstGeom prst="rect">
            <a:avLst/>
          </a:prstGeom>
        </p:spPr>
      </p:pic>
      <p:sp>
        <p:nvSpPr>
          <p:cNvPr id="14" name="Text Box 7">
            <a:extLst>
              <a:ext uri="{FF2B5EF4-FFF2-40B4-BE49-F238E27FC236}">
                <a16:creationId xmlns:a16="http://schemas.microsoft.com/office/drawing/2014/main" id="{84C0B155-21A0-438C-868E-B707471F3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7091" y="5185893"/>
            <a:ext cx="1447800" cy="246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5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6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ea typeface="ＭＳ Ｐゴシック" panose="020B0600070205080204" pitchFamily="34" charset="-128"/>
              </a:rPr>
              <a:t>by E. Todesco</a:t>
            </a:r>
          </a:p>
        </p:txBody>
      </p:sp>
    </p:spTree>
    <p:extLst>
      <p:ext uri="{BB962C8B-B14F-4D97-AF65-F5344CB8AC3E}">
        <p14:creationId xmlns:p14="http://schemas.microsoft.com/office/powerpoint/2010/main" val="31208704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BB19-C0DC-4645-98B3-A89438CC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dirty="0"/>
              <a:t>Azimuthal vs radial stress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A9298CC-6268-4DCF-BA2C-6DBE7495A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257800" cy="5334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Radial stress</a:t>
            </a:r>
          </a:p>
          <a:p>
            <a:pPr lvl="1"/>
            <a:r>
              <a:rPr lang="en-US" dirty="0"/>
              <a:t>For the radial stress, we have to integrate along the midplane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 eaLnBrk="1" hangingPunct="1"/>
            <a:r>
              <a:rPr lang="en-US" dirty="0"/>
              <a:t>This equation can be rewritten, ignoring the iron contribution, in a form where the magnetic pressure is put in evidence: for a sector coil one has</a:t>
            </a:r>
          </a:p>
          <a:p>
            <a:pPr lvl="1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66ECB-35D0-4656-9FF6-69BB20457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June 20 - July 1, 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F5F79-7735-4E93-8177-688A0F939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Electromagnetic forces and stresses in superconducting accelerator magnets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F30F0-10A7-482C-82B9-AF280718E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EABB2C-7529-49E5-88C8-4061382EA6AE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64AB09-6DC7-427A-95DB-BEDA4810349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45031"/>
            <a:ext cx="3484691" cy="32208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Object 44">
            <a:extLst>
              <a:ext uri="{FF2B5EF4-FFF2-40B4-BE49-F238E27FC236}">
                <a16:creationId xmlns:a16="http://schemas.microsoft.com/office/drawing/2014/main" id="{9585016A-2162-4367-ACD3-69AB8F443F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8801894"/>
              </p:ext>
            </p:extLst>
          </p:nvPr>
        </p:nvGraphicFramePr>
        <p:xfrm>
          <a:off x="2133600" y="2390446"/>
          <a:ext cx="1766637" cy="86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4" name="Equation" r:id="rId4" imgW="965200" imgH="469900" progId="Equation.3">
                  <p:embed/>
                </p:oleObj>
              </mc:Choice>
              <mc:Fallback>
                <p:oleObj name="Equation" r:id="rId4" imgW="965200" imgH="469900" progId="Equation.3">
                  <p:embed/>
                  <p:pic>
                    <p:nvPicPr>
                      <p:cNvPr id="42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390446"/>
                        <a:ext cx="1766637" cy="865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4">
            <a:extLst>
              <a:ext uri="{FF2B5EF4-FFF2-40B4-BE49-F238E27FC236}">
                <a16:creationId xmlns:a16="http://schemas.microsoft.com/office/drawing/2014/main" id="{405B3D6C-DBA0-458A-8B41-8079B7AC41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899085"/>
              </p:ext>
            </p:extLst>
          </p:nvPr>
        </p:nvGraphicFramePr>
        <p:xfrm>
          <a:off x="323569" y="5212482"/>
          <a:ext cx="4915462" cy="86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5" name="Equation" r:id="rId6" imgW="2984500" imgH="520700" progId="Equation.3">
                  <p:embed/>
                </p:oleObj>
              </mc:Choice>
              <mc:Fallback>
                <p:oleObj name="Equation" r:id="rId6" imgW="2984500" imgH="520700" progId="Equation.3">
                  <p:embed/>
                  <p:pic>
                    <p:nvPicPr>
                      <p:cNvPr id="31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69" y="5212482"/>
                        <a:ext cx="4915462" cy="865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7">
            <a:extLst>
              <a:ext uri="{FF2B5EF4-FFF2-40B4-BE49-F238E27FC236}">
                <a16:creationId xmlns:a16="http://schemas.microsoft.com/office/drawing/2014/main" id="{74C1E6F9-8E74-49C6-971A-5AB4A27C2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7091" y="5185893"/>
            <a:ext cx="1447800" cy="246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8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9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10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11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12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2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2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2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2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ea typeface="ＭＳ Ｐゴシック" panose="020B0600070205080204" pitchFamily="34" charset="-128"/>
              </a:rPr>
              <a:t>by E. Todesco</a:t>
            </a:r>
          </a:p>
        </p:txBody>
      </p:sp>
    </p:spTree>
    <p:extLst>
      <p:ext uri="{BB962C8B-B14F-4D97-AF65-F5344CB8AC3E}">
        <p14:creationId xmlns:p14="http://schemas.microsoft.com/office/powerpoint/2010/main" val="31301098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BB19-C0DC-4645-98B3-A89438CC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Stress and strain </a:t>
            </a:r>
            <a:br>
              <a:rPr lang="en-US" altLang="en-US" dirty="0"/>
            </a:br>
            <a:r>
              <a:rPr lang="en-US" dirty="0"/>
              <a:t>Azimuthal vs radial stress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A9298CC-6268-4DCF-BA2C-6DBE7495A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257800" cy="5334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Azimuthal stress</a:t>
            </a:r>
          </a:p>
          <a:p>
            <a:pPr lvl="1"/>
            <a:r>
              <a:rPr lang="en-US" dirty="0"/>
              <a:t>Can be cured by lower current density to get higher fields</a:t>
            </a:r>
          </a:p>
          <a:p>
            <a:pPr lvl="1"/>
            <a:r>
              <a:rPr lang="en-US" dirty="0"/>
              <a:t>Pay attention to the aperture</a:t>
            </a:r>
          </a:p>
          <a:p>
            <a:pPr lvl="1"/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eaLnBrk="1" hangingPunct="1"/>
            <a:endParaRPr lang="en-US" dirty="0">
              <a:solidFill>
                <a:srgbClr val="FF0000"/>
              </a:solidFill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</a:rPr>
              <a:t>Radial stress</a:t>
            </a:r>
          </a:p>
          <a:p>
            <a:pPr lvl="1" eaLnBrk="1" hangingPunct="1"/>
            <a:r>
              <a:rPr lang="en-US" dirty="0"/>
              <a:t>Not much you can do when you get to very high field </a:t>
            </a:r>
          </a:p>
          <a:p>
            <a:pPr lvl="2" eaLnBrk="1" hangingPunct="1"/>
            <a:r>
              <a:rPr lang="en-US" dirty="0"/>
              <a:t>(stress management)</a:t>
            </a:r>
          </a:p>
          <a:p>
            <a:pPr lvl="1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66ECB-35D0-4656-9FF6-69BB20457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June 20 - July 1, 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F5F79-7735-4E93-8177-688A0F939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Electromagnetic forces and stresses in superconducting accelerator magnets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F30F0-10A7-482C-82B9-AF280718E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EABB2C-7529-49E5-88C8-4061382EA6AE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64AB09-6DC7-427A-95DB-BEDA4810349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45031"/>
            <a:ext cx="3484691" cy="32208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Object 44">
            <a:extLst>
              <a:ext uri="{FF2B5EF4-FFF2-40B4-BE49-F238E27FC236}">
                <a16:creationId xmlns:a16="http://schemas.microsoft.com/office/drawing/2014/main" id="{405B3D6C-DBA0-458A-8B41-8079B7AC41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5442256"/>
              </p:ext>
            </p:extLst>
          </p:nvPr>
        </p:nvGraphicFramePr>
        <p:xfrm>
          <a:off x="323569" y="5611763"/>
          <a:ext cx="4915462" cy="86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8" name="Equation" r:id="rId4" imgW="2984500" imgH="520700" progId="Equation.3">
                  <p:embed/>
                </p:oleObj>
              </mc:Choice>
              <mc:Fallback>
                <p:oleObj name="Equation" r:id="rId4" imgW="2984500" imgH="520700" progId="Equation.3">
                  <p:embed/>
                  <p:pic>
                    <p:nvPicPr>
                      <p:cNvPr id="13" name="Object 44">
                        <a:extLst>
                          <a:ext uri="{FF2B5EF4-FFF2-40B4-BE49-F238E27FC236}">
                            <a16:creationId xmlns:a16="http://schemas.microsoft.com/office/drawing/2014/main" id="{405B3D6C-DBA0-458A-8B41-8079B7AC41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69" y="5611763"/>
                        <a:ext cx="4915462" cy="865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900A74E-67C9-4A1E-8A11-220FBF6B1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56" y="2764657"/>
            <a:ext cx="4086225" cy="838200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167AA2FA-3471-4856-A104-5E6F30C95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7091" y="5185893"/>
            <a:ext cx="1447800" cy="246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7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8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9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10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11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1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1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1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1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ea typeface="ＭＳ Ｐゴシック" panose="020B0600070205080204" pitchFamily="34" charset="-128"/>
              </a:rPr>
              <a:t>by E. Todesco</a:t>
            </a:r>
          </a:p>
        </p:txBody>
      </p:sp>
    </p:spTree>
    <p:extLst>
      <p:ext uri="{BB962C8B-B14F-4D97-AF65-F5344CB8AC3E}">
        <p14:creationId xmlns:p14="http://schemas.microsoft.com/office/powerpoint/2010/main" val="3995532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BA6026A0-2EF5-4594-9DE7-048BD6763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2. </a:t>
            </a:r>
            <a:r>
              <a:rPr lang="fr-FR" altLang="en-US" dirty="0"/>
              <a:t>Electro-</a:t>
            </a:r>
            <a:r>
              <a:rPr lang="fr-FR" altLang="en-US" dirty="0" err="1"/>
              <a:t>magnetic</a:t>
            </a:r>
            <a:r>
              <a:rPr lang="en-US" altLang="en-US" dirty="0"/>
              <a:t> force</a:t>
            </a:r>
            <a:br>
              <a:rPr lang="en-US" altLang="en-US" dirty="0"/>
            </a:br>
            <a:r>
              <a:rPr lang="en-US" altLang="en-US" dirty="0"/>
              <a:t>Definition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26D1AF34-47C4-4C92-84F6-ED07B650D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en-US"/>
              <a:t>In the presence of a magnetic field (induction) </a:t>
            </a:r>
            <a:r>
              <a:rPr lang="en-US" altLang="en-US" b="1" i="1">
                <a:solidFill>
                  <a:srgbClr val="FF0000"/>
                </a:solidFill>
              </a:rPr>
              <a:t>B</a:t>
            </a:r>
            <a:r>
              <a:rPr lang="en-US" altLang="en-US"/>
              <a:t>, an electric charged particle </a:t>
            </a:r>
            <a:r>
              <a:rPr lang="en-US" altLang="en-US" b="1" i="1">
                <a:solidFill>
                  <a:srgbClr val="FF0000"/>
                </a:solidFill>
              </a:rPr>
              <a:t>q</a:t>
            </a:r>
            <a:r>
              <a:rPr lang="en-US" altLang="en-US"/>
              <a:t> in motion with a velocity </a:t>
            </a:r>
            <a:r>
              <a:rPr lang="en-US" altLang="en-US" b="1" i="1">
                <a:solidFill>
                  <a:srgbClr val="FF0000"/>
                </a:solidFill>
              </a:rPr>
              <a:t>v</a:t>
            </a:r>
            <a:r>
              <a:rPr lang="en-US" altLang="en-US"/>
              <a:t> is acted on by a force </a:t>
            </a:r>
            <a:r>
              <a:rPr lang="en-US" altLang="en-US" b="1" i="1">
                <a:solidFill>
                  <a:srgbClr val="FF0000"/>
                </a:solidFill>
              </a:rPr>
              <a:t>F</a:t>
            </a:r>
            <a:r>
              <a:rPr lang="en-US" altLang="en-US" b="1" i="1" baseline="-25000">
                <a:solidFill>
                  <a:srgbClr val="FF0000"/>
                </a:solidFill>
              </a:rPr>
              <a:t>L</a:t>
            </a:r>
            <a:r>
              <a:rPr lang="en-US" altLang="en-US"/>
              <a:t> called electro-magnetic (Lorentz) force [N]:</a:t>
            </a:r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Blip>
                <a:blip r:embed="rId3"/>
              </a:buBlip>
            </a:pPr>
            <a:r>
              <a:rPr lang="en-US" altLang="en-US"/>
              <a:t>A conductor element carrying current density </a:t>
            </a:r>
            <a:r>
              <a:rPr lang="en-US" altLang="en-US" i="1"/>
              <a:t>J</a:t>
            </a:r>
            <a:r>
              <a:rPr lang="en-US" altLang="en-US"/>
              <a:t> (A/mm</a:t>
            </a:r>
            <a:r>
              <a:rPr lang="en-US" altLang="en-US" baseline="30000"/>
              <a:t>2</a:t>
            </a:r>
            <a:r>
              <a:rPr lang="en-US" altLang="en-US"/>
              <a:t>) is subjected to a force density </a:t>
            </a:r>
            <a:r>
              <a:rPr lang="en-US" altLang="en-US" b="1" i="1">
                <a:solidFill>
                  <a:srgbClr val="FF0000"/>
                </a:solidFill>
              </a:rPr>
              <a:t>f</a:t>
            </a:r>
            <a:r>
              <a:rPr lang="en-US" altLang="en-US" b="1" i="1" baseline="-25000">
                <a:solidFill>
                  <a:srgbClr val="FF0000"/>
                </a:solidFill>
              </a:rPr>
              <a:t>L</a:t>
            </a:r>
            <a:r>
              <a:rPr lang="en-US" altLang="en-US"/>
              <a:t> [N/m</a:t>
            </a:r>
            <a:r>
              <a:rPr lang="en-US" altLang="en-US" baseline="30000"/>
              <a:t>3</a:t>
            </a:r>
            <a:r>
              <a:rPr lang="en-US" altLang="en-US"/>
              <a:t>]</a:t>
            </a:r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Blip>
                <a:blip r:embed="rId3"/>
              </a:buBlip>
            </a:pPr>
            <a:r>
              <a:rPr lang="en-US" altLang="en-US"/>
              <a:t>The e.m. force acting on a coil is a </a:t>
            </a:r>
            <a:r>
              <a:rPr lang="en-US" altLang="en-US" b="1">
                <a:solidFill>
                  <a:srgbClr val="FF0000"/>
                </a:solidFill>
              </a:rPr>
              <a:t>body force</a:t>
            </a:r>
            <a:r>
              <a:rPr lang="en-US" altLang="en-US"/>
              <a:t>, i.e. a force that acts on all the portions of the coil (like the gravitational force).</a:t>
            </a:r>
          </a:p>
        </p:txBody>
      </p:sp>
      <p:sp>
        <p:nvSpPr>
          <p:cNvPr id="9220" name="Date Placeholder 3">
            <a:extLst>
              <a:ext uri="{FF2B5EF4-FFF2-40B4-BE49-F238E27FC236}">
                <a16:creationId xmlns:a16="http://schemas.microsoft.com/office/drawing/2014/main" id="{34FB571F-C627-48C2-B511-E650225D561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9221" name="Footer Placeholder 4">
            <a:extLst>
              <a:ext uri="{FF2B5EF4-FFF2-40B4-BE49-F238E27FC236}">
                <a16:creationId xmlns:a16="http://schemas.microsoft.com/office/drawing/2014/main" id="{70955C19-FA0F-4768-A458-56A768EB6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9222" name="Slide Number Placeholder 5">
            <a:extLst>
              <a:ext uri="{FF2B5EF4-FFF2-40B4-BE49-F238E27FC236}">
                <a16:creationId xmlns:a16="http://schemas.microsoft.com/office/drawing/2014/main" id="{4AEC8945-4B52-4A26-900E-B5A15DC0E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932CD1B-4D63-4721-A4A2-D9B609A1D552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9223" name="Object 2">
            <a:extLst>
              <a:ext uri="{FF2B5EF4-FFF2-40B4-BE49-F238E27FC236}">
                <a16:creationId xmlns:a16="http://schemas.microsoft.com/office/drawing/2014/main" id="{AFCCA8F9-64D8-4702-828B-2BA589A11B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7938" y="2586038"/>
          <a:ext cx="15081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3" name="Equation" r:id="rId8" imgW="748975" imgH="241195" progId="Equation.3">
                  <p:embed/>
                </p:oleObj>
              </mc:Choice>
              <mc:Fallback>
                <p:oleObj name="Equation" r:id="rId8" imgW="748975" imgH="241195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7938" y="2586038"/>
                        <a:ext cx="15081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4" name="Object 3">
            <a:extLst>
              <a:ext uri="{FF2B5EF4-FFF2-40B4-BE49-F238E27FC236}">
                <a16:creationId xmlns:a16="http://schemas.microsoft.com/office/drawing/2014/main" id="{726693E1-983E-4996-9C3E-59876AEED6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1913" y="4260850"/>
          <a:ext cx="1398587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4" name="Equation" r:id="rId10" imgW="701250" imgH="243102" progId="Equation.3">
                  <p:embed/>
                </p:oleObj>
              </mc:Choice>
              <mc:Fallback>
                <p:oleObj name="Equation" r:id="rId10" imgW="701250" imgH="243102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1913" y="4260850"/>
                        <a:ext cx="1398587" cy="48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B50AC851-50C6-44E7-B92E-24C2AC400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9E2FC-DC09-4032-B8AD-EE589383C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  <a:defRPr/>
            </a:pPr>
            <a:endParaRPr lang="en-US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Introduction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Electro-magnetic force 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dirty="0"/>
              <a:t>Definition and directions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Magnetic pressure and forces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Approximations of practical winding cross-sections</a:t>
            </a:r>
          </a:p>
          <a:p>
            <a:pPr marL="857250" lvl="1" indent="-457200">
              <a:buFont typeface="+mj-lt"/>
              <a:buAutoNum type="arabicPeriod"/>
              <a:defRPr/>
            </a:pPr>
            <a:r>
              <a:rPr lang="en-US" dirty="0"/>
              <a:t>Thin shell, Thick shell, Sector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Stored energy and end forces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Stress and strain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0000"/>
                </a:solidFill>
              </a:rPr>
              <a:t>Pre-stress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/>
              <a:t>Conclusions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9940" name="Date Placeholder 3">
            <a:extLst>
              <a:ext uri="{FF2B5EF4-FFF2-40B4-BE49-F238E27FC236}">
                <a16:creationId xmlns:a16="http://schemas.microsoft.com/office/drawing/2014/main" id="{CBDAADFC-56FC-42C5-8408-EF7F04679AC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39941" name="Footer Placeholder 4">
            <a:extLst>
              <a:ext uri="{FF2B5EF4-FFF2-40B4-BE49-F238E27FC236}">
                <a16:creationId xmlns:a16="http://schemas.microsoft.com/office/drawing/2014/main" id="{180E6AFC-AAD8-400C-A135-5B41CEF0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39942" name="Slide Number Placeholder 5">
            <a:extLst>
              <a:ext uri="{FF2B5EF4-FFF2-40B4-BE49-F238E27FC236}">
                <a16:creationId xmlns:a16="http://schemas.microsoft.com/office/drawing/2014/main" id="{40E07793-6B4A-4536-BA29-634606830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D7831D8-63D0-4A23-8915-BEAFED9E0F4A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50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9FCD1C67-CB2E-4F61-9068-15983251D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7. Pre-stress</a:t>
            </a:r>
          </a:p>
        </p:txBody>
      </p:sp>
      <p:sp>
        <p:nvSpPr>
          <p:cNvPr id="40963" name="Content Placeholder 2">
            <a:extLst>
              <a:ext uri="{FF2B5EF4-FFF2-40B4-BE49-F238E27FC236}">
                <a16:creationId xmlns:a16="http://schemas.microsoft.com/office/drawing/2014/main" id="{6ADD87C9-DA1A-49D2-91A8-6DE646E79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40964" name="Date Placeholder 3">
            <a:extLst>
              <a:ext uri="{FF2B5EF4-FFF2-40B4-BE49-F238E27FC236}">
                <a16:creationId xmlns:a16="http://schemas.microsoft.com/office/drawing/2014/main" id="{E2EE3766-9C51-472F-9EAA-2DF408A2894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40965" name="Footer Placeholder 4">
            <a:extLst>
              <a:ext uri="{FF2B5EF4-FFF2-40B4-BE49-F238E27FC236}">
                <a16:creationId xmlns:a16="http://schemas.microsoft.com/office/drawing/2014/main" id="{6BB0C1B3-C0B5-4378-814E-172D5EE7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40966" name="Slide Number Placeholder 5">
            <a:extLst>
              <a:ext uri="{FF2B5EF4-FFF2-40B4-BE49-F238E27FC236}">
                <a16:creationId xmlns:a16="http://schemas.microsoft.com/office/drawing/2014/main" id="{35FCA1C0-2AE1-41EA-B09C-71A769CB7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37A7DDB9-E8E7-430D-BCE1-7E36FFC61D59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51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40967" name="Picture 4" descr="tollestrup_preload">
            <a:extLst>
              <a:ext uri="{FF2B5EF4-FFF2-40B4-BE49-F238E27FC236}">
                <a16:creationId xmlns:a16="http://schemas.microsoft.com/office/drawing/2014/main" id="{352B7BA9-A780-447B-902F-9A8E0493B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9"/>
          <a:stretch>
            <a:fillRect/>
          </a:stretch>
        </p:blipFill>
        <p:spPr bwMode="auto">
          <a:xfrm>
            <a:off x="254000" y="1330325"/>
            <a:ext cx="8694738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Text Box 5">
            <a:extLst>
              <a:ext uri="{FF2B5EF4-FFF2-40B4-BE49-F238E27FC236}">
                <a16:creationId xmlns:a16="http://schemas.microsoft.com/office/drawing/2014/main" id="{EE47F38C-79B1-4D28-BEC4-C6BCF7A90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5713" y="1179513"/>
            <a:ext cx="129698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A.V. Tollestrup, [3]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FE24526C-A28F-42F9-AECB-F9C3D01CB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7. Pre-stress </a:t>
            </a:r>
            <a:br>
              <a:rPr lang="en-US" altLang="en-US"/>
            </a:br>
            <a:r>
              <a:rPr lang="en-US" altLang="en-US"/>
              <a:t>Tevatron main dipole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9856F-842D-413D-BBDB-C41FCEB38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4800600" cy="2209800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/>
              <a:t>Let’s consider the case of the </a:t>
            </a:r>
            <a:r>
              <a:rPr lang="en-US" dirty="0" err="1"/>
              <a:t>Tevatron</a:t>
            </a:r>
            <a:r>
              <a:rPr lang="en-US" dirty="0"/>
              <a:t> main dipole (</a:t>
            </a:r>
            <a:r>
              <a:rPr lang="en-US" i="1" dirty="0" err="1"/>
              <a:t>B</a:t>
            </a:r>
            <a:r>
              <a:rPr lang="en-US" i="1" baseline="-25000" dirty="0" err="1"/>
              <a:t>nom</a:t>
            </a:r>
            <a:r>
              <a:rPr lang="en-US" dirty="0"/>
              <a:t>= 4.4 T).</a:t>
            </a:r>
          </a:p>
          <a:p>
            <a:pPr>
              <a:defRPr/>
            </a:pPr>
            <a:r>
              <a:rPr lang="en-US" dirty="0"/>
              <a:t>In a </a:t>
            </a:r>
            <a:r>
              <a:rPr lang="en-US" b="1" dirty="0">
                <a:solidFill>
                  <a:srgbClr val="FF0000"/>
                </a:solidFill>
              </a:rPr>
              <a:t>infinitely rigid structure </a:t>
            </a:r>
            <a:r>
              <a:rPr lang="en-US" dirty="0"/>
              <a:t>without pre-stress the pole would move of about </a:t>
            </a:r>
            <a:r>
              <a:rPr lang="en-US" b="1" dirty="0">
                <a:solidFill>
                  <a:srgbClr val="FF0000"/>
                </a:solidFill>
              </a:rPr>
              <a:t>-100 </a:t>
            </a:r>
            <a:r>
              <a:rPr lang="en-US" b="1" dirty="0">
                <a:solidFill>
                  <a:srgbClr val="FF0000"/>
                </a:solidFill>
                <a:sym typeface="Symbol"/>
              </a:rPr>
              <a:t>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dirty="0"/>
              <a:t>, with a stress on the mid-plane of -45 </a:t>
            </a:r>
            <a:r>
              <a:rPr lang="en-US" dirty="0" err="1"/>
              <a:t>MPa</a:t>
            </a:r>
            <a:r>
              <a:rPr lang="en-US" dirty="0"/>
              <a:t>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1988" name="Date Placeholder 3">
            <a:extLst>
              <a:ext uri="{FF2B5EF4-FFF2-40B4-BE49-F238E27FC236}">
                <a16:creationId xmlns:a16="http://schemas.microsoft.com/office/drawing/2014/main" id="{66720610-D2C2-494D-884B-FFAD03E953D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41989" name="Footer Placeholder 4">
            <a:extLst>
              <a:ext uri="{FF2B5EF4-FFF2-40B4-BE49-F238E27FC236}">
                <a16:creationId xmlns:a16="http://schemas.microsoft.com/office/drawing/2014/main" id="{B2F56375-97BE-45B4-9493-3CDA55C00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41990" name="Slide Number Placeholder 5">
            <a:extLst>
              <a:ext uri="{FF2B5EF4-FFF2-40B4-BE49-F238E27FC236}">
                <a16:creationId xmlns:a16="http://schemas.microsoft.com/office/drawing/2014/main" id="{8795F7EA-BD18-4747-AFD5-4A017D12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E09B48C-E6E3-460C-B35C-31C0AFF30CB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41991" name="Picture 7" descr="tevatron_mech_undeformed">
            <a:extLst>
              <a:ext uri="{FF2B5EF4-FFF2-40B4-BE49-F238E27FC236}">
                <a16:creationId xmlns:a16="http://schemas.microsoft.com/office/drawing/2014/main" id="{1959FEBC-C073-41F0-858B-F93B9B9CE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0" t="10683" r="20010" b="10614"/>
          <a:stretch>
            <a:fillRect/>
          </a:stretch>
        </p:blipFill>
        <p:spPr bwMode="auto">
          <a:xfrm>
            <a:off x="4897438" y="1198563"/>
            <a:ext cx="1836737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8" descr="tevatron_mech_deformed">
            <a:extLst>
              <a:ext uri="{FF2B5EF4-FFF2-40B4-BE49-F238E27FC236}">
                <a16:creationId xmlns:a16="http://schemas.microsoft.com/office/drawing/2014/main" id="{06EFCF7E-0396-40D8-9FAC-B2F70358A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8" t="11441" r="20633" b="11096"/>
          <a:stretch>
            <a:fillRect/>
          </a:stretch>
        </p:blipFill>
        <p:spPr bwMode="auto">
          <a:xfrm>
            <a:off x="6911975" y="1190625"/>
            <a:ext cx="1836738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5" descr="tevatron_mech_sy">
            <a:extLst>
              <a:ext uri="{FF2B5EF4-FFF2-40B4-BE49-F238E27FC236}">
                <a16:creationId xmlns:a16="http://schemas.microsoft.com/office/drawing/2014/main" id="{4A04646B-B727-4F71-9591-A11FCC24C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4132263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9" descr="tevatron_mech_uy">
            <a:extLst>
              <a:ext uri="{FF2B5EF4-FFF2-40B4-BE49-F238E27FC236}">
                <a16:creationId xmlns:a16="http://schemas.microsoft.com/office/drawing/2014/main" id="{8F7E1DEB-FA4E-4197-BBEC-7785F8055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392488"/>
            <a:ext cx="408622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90EF4751-9135-4DA0-ADE6-88DB07BC9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7. Pre-stress </a:t>
            </a:r>
            <a:br>
              <a:rPr lang="en-US" altLang="en-US"/>
            </a:br>
            <a:r>
              <a:rPr lang="en-US" altLang="en-US"/>
              <a:t>Tevatron main dipole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E06A5-668C-4EC5-ADA9-3437BD116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486400" cy="22860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We can plot the displacement and the stress along a path moving from the mid-plane to the pole.</a:t>
            </a:r>
          </a:p>
          <a:p>
            <a:pPr>
              <a:defRPr/>
            </a:pPr>
            <a:r>
              <a:rPr lang="en-US" dirty="0"/>
              <a:t>In the case of </a:t>
            </a:r>
            <a:r>
              <a:rPr lang="en-US" b="1" dirty="0">
                <a:solidFill>
                  <a:srgbClr val="FF0000"/>
                </a:solidFill>
              </a:rPr>
              <a:t>no pre-stress</a:t>
            </a:r>
            <a:r>
              <a:rPr lang="en-US" dirty="0"/>
              <a:t>, the displacement of the pole during excitation is about -100 </a:t>
            </a:r>
            <a:r>
              <a:rPr lang="en-US" dirty="0">
                <a:sym typeface="Symbol"/>
              </a:rPr>
              <a:t></a:t>
            </a:r>
            <a:r>
              <a:rPr lang="en-US" dirty="0"/>
              <a:t>m.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3012" name="Date Placeholder 3">
            <a:extLst>
              <a:ext uri="{FF2B5EF4-FFF2-40B4-BE49-F238E27FC236}">
                <a16:creationId xmlns:a16="http://schemas.microsoft.com/office/drawing/2014/main" id="{670DA1F5-7A4A-47F6-BBDE-2EE9CB72271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43013" name="Footer Placeholder 4">
            <a:extLst>
              <a:ext uri="{FF2B5EF4-FFF2-40B4-BE49-F238E27FC236}">
                <a16:creationId xmlns:a16="http://schemas.microsoft.com/office/drawing/2014/main" id="{D7E4F4A0-F14C-427B-BB99-ABF4D5EBB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43014" name="Slide Number Placeholder 5">
            <a:extLst>
              <a:ext uri="{FF2B5EF4-FFF2-40B4-BE49-F238E27FC236}">
                <a16:creationId xmlns:a16="http://schemas.microsoft.com/office/drawing/2014/main" id="{B834A541-5227-4734-9B6B-FAF9E3735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39F60DF5-86EC-4077-8D70-B09D7B98748E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53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43015" name="Picture 5" descr="tevatron_path">
            <a:extLst>
              <a:ext uri="{FF2B5EF4-FFF2-40B4-BE49-F238E27FC236}">
                <a16:creationId xmlns:a16="http://schemas.microsoft.com/office/drawing/2014/main" id="{5229E0E8-EC11-4F6C-BC78-FE7AD8067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1292225"/>
            <a:ext cx="30718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6">
            <a:extLst>
              <a:ext uri="{FF2B5EF4-FFF2-40B4-BE49-F238E27FC236}">
                <a16:creationId xmlns:a16="http://schemas.microsoft.com/office/drawing/2014/main" id="{C1992D0D-F50F-4B6B-A12B-81F28D6A2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" t="3084" r="13283" b="2467"/>
          <a:stretch>
            <a:fillRect/>
          </a:stretch>
        </p:blipFill>
        <p:spPr bwMode="auto">
          <a:xfrm>
            <a:off x="217488" y="3508375"/>
            <a:ext cx="3881437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7">
            <a:extLst>
              <a:ext uri="{FF2B5EF4-FFF2-40B4-BE49-F238E27FC236}">
                <a16:creationId xmlns:a16="http://schemas.microsoft.com/office/drawing/2014/main" id="{F18C24EF-6164-42BA-83A5-88176E8B6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34" b="1541"/>
          <a:stretch>
            <a:fillRect/>
          </a:stretch>
        </p:blipFill>
        <p:spPr bwMode="auto">
          <a:xfrm>
            <a:off x="4800600" y="3429000"/>
            <a:ext cx="3957638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EA05A290-F886-4035-94AD-2CA2CD980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7. Pre-stress </a:t>
            </a:r>
            <a:br>
              <a:rPr lang="en-US" altLang="en-US"/>
            </a:br>
            <a:r>
              <a:rPr lang="en-US" altLang="en-US"/>
              <a:t>Tevatron main dipole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305D0-2F52-4E68-94B9-B76779587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334000" cy="22860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We now apply to the coil a </a:t>
            </a:r>
            <a:r>
              <a:rPr lang="en-US" b="1" dirty="0">
                <a:solidFill>
                  <a:srgbClr val="FF0000"/>
                </a:solidFill>
              </a:rPr>
              <a:t>pre-stress</a:t>
            </a:r>
            <a:r>
              <a:rPr lang="en-US" dirty="0"/>
              <a:t> of about -33 </a:t>
            </a:r>
            <a:r>
              <a:rPr lang="en-US" dirty="0" err="1"/>
              <a:t>MPa</a:t>
            </a:r>
            <a:r>
              <a:rPr lang="en-US" dirty="0"/>
              <a:t>, so that no separation occurs at the pole region.</a:t>
            </a:r>
          </a:p>
          <a:p>
            <a:pPr>
              <a:defRPr/>
            </a:pPr>
            <a:r>
              <a:rPr lang="en-US" dirty="0"/>
              <a:t>The displacement at the pole during excitation is now </a:t>
            </a:r>
            <a:r>
              <a:rPr lang="en-US" b="1" dirty="0">
                <a:solidFill>
                  <a:srgbClr val="FF0000"/>
                </a:solidFill>
              </a:rPr>
              <a:t>negligible</a:t>
            </a:r>
            <a:r>
              <a:rPr lang="en-US" dirty="0"/>
              <a:t>, and, within the coil, the conductors move at most of -20 </a:t>
            </a:r>
            <a:r>
              <a:rPr lang="en-US" dirty="0">
                <a:sym typeface="Symbol"/>
              </a:rPr>
              <a:t></a:t>
            </a:r>
            <a:r>
              <a:rPr lang="en-US" dirty="0"/>
              <a:t>m.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4036" name="Date Placeholder 3">
            <a:extLst>
              <a:ext uri="{FF2B5EF4-FFF2-40B4-BE49-F238E27FC236}">
                <a16:creationId xmlns:a16="http://schemas.microsoft.com/office/drawing/2014/main" id="{DCBC8032-1F86-4F29-BC90-9677510CADB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44037" name="Footer Placeholder 4">
            <a:extLst>
              <a:ext uri="{FF2B5EF4-FFF2-40B4-BE49-F238E27FC236}">
                <a16:creationId xmlns:a16="http://schemas.microsoft.com/office/drawing/2014/main" id="{5DF72756-BBE9-4D8A-88DE-4B1C211E3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44038" name="Slide Number Placeholder 5">
            <a:extLst>
              <a:ext uri="{FF2B5EF4-FFF2-40B4-BE49-F238E27FC236}">
                <a16:creationId xmlns:a16="http://schemas.microsoft.com/office/drawing/2014/main" id="{AA7DF444-B3B7-4BCA-BA1B-D6560105C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4D2D4915-44BC-48AC-9A79-8F3575A269AA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54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44039" name="Picture 4" descr="tevatron_path">
            <a:extLst>
              <a:ext uri="{FF2B5EF4-FFF2-40B4-BE49-F238E27FC236}">
                <a16:creationId xmlns:a16="http://schemas.microsoft.com/office/drawing/2014/main" id="{57895823-918B-4016-95EE-56E422917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1292225"/>
            <a:ext cx="30718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7">
            <a:extLst>
              <a:ext uri="{FF2B5EF4-FFF2-40B4-BE49-F238E27FC236}">
                <a16:creationId xmlns:a16="http://schemas.microsoft.com/office/drawing/2014/main" id="{44C48EAC-CE1A-4240-A63B-0A04BDE26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" r="13072"/>
          <a:stretch>
            <a:fillRect/>
          </a:stretch>
        </p:blipFill>
        <p:spPr bwMode="auto">
          <a:xfrm>
            <a:off x="338138" y="3541713"/>
            <a:ext cx="3921125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8">
            <a:extLst>
              <a:ext uri="{FF2B5EF4-FFF2-40B4-BE49-F238E27FC236}">
                <a16:creationId xmlns:a16="http://schemas.microsoft.com/office/drawing/2014/main" id="{6EFB56DB-D877-42F8-A401-F57F34204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" r="13283"/>
          <a:stretch>
            <a:fillRect/>
          </a:stretch>
        </p:blipFill>
        <p:spPr bwMode="auto">
          <a:xfrm>
            <a:off x="4779963" y="3552825"/>
            <a:ext cx="391318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1C27D01D-9F1C-4162-9721-240CFD08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7. Pre-stress </a:t>
            </a:r>
            <a:br>
              <a:rPr lang="en-US" altLang="en-US"/>
            </a:br>
            <a:r>
              <a:rPr lang="en-US" altLang="en-US"/>
              <a:t>Tevatron main dipole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A4981-A743-4B9E-BF26-7247B46B8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334000" cy="2209800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/>
              <a:t>We focus now on the stress and displacement of the pole turn (high field region) in different pre-stress conditions.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total displacement </a:t>
            </a:r>
            <a:r>
              <a:rPr lang="en-US" dirty="0"/>
              <a:t>of the pole turn is proportional to the pre-stress.</a:t>
            </a:r>
          </a:p>
          <a:p>
            <a:pPr lvl="1">
              <a:defRPr/>
            </a:pPr>
            <a:r>
              <a:rPr lang="en-US" dirty="0"/>
              <a:t>A full pre-stress condition minimizes the displacements.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6084" name="Date Placeholder 3">
            <a:extLst>
              <a:ext uri="{FF2B5EF4-FFF2-40B4-BE49-F238E27FC236}">
                <a16:creationId xmlns:a16="http://schemas.microsoft.com/office/drawing/2014/main" id="{88DE3BE7-95B4-46AC-A4F9-D004A3E9B56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46085" name="Footer Placeholder 4">
            <a:extLst>
              <a:ext uri="{FF2B5EF4-FFF2-40B4-BE49-F238E27FC236}">
                <a16:creationId xmlns:a16="http://schemas.microsoft.com/office/drawing/2014/main" id="{C0F91B7D-1FA9-47F4-900A-961BBCE7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46086" name="Slide Number Placeholder 5">
            <a:extLst>
              <a:ext uri="{FF2B5EF4-FFF2-40B4-BE49-F238E27FC236}">
                <a16:creationId xmlns:a16="http://schemas.microsoft.com/office/drawing/2014/main" id="{11456418-1000-421C-9036-0BD943C47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5F62B45-AF86-4B08-92A8-11DFCDDAC9DA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46087" name="Picture 4" descr="tevatron_path">
            <a:extLst>
              <a:ext uri="{FF2B5EF4-FFF2-40B4-BE49-F238E27FC236}">
                <a16:creationId xmlns:a16="http://schemas.microsoft.com/office/drawing/2014/main" id="{E38F746D-ECD7-46E2-9486-9C8FC40CD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1177925"/>
            <a:ext cx="30718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7">
            <a:extLst>
              <a:ext uri="{FF2B5EF4-FFF2-40B4-BE49-F238E27FC236}">
                <a16:creationId xmlns:a16="http://schemas.microsoft.com/office/drawing/2014/main" id="{FCCC7DE1-35A8-4B3F-A642-2E8B5428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" t="2776" r="19713"/>
          <a:stretch>
            <a:fillRect/>
          </a:stretch>
        </p:blipFill>
        <p:spPr bwMode="auto">
          <a:xfrm>
            <a:off x="298450" y="3332163"/>
            <a:ext cx="3843338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9">
            <a:extLst>
              <a:ext uri="{FF2B5EF4-FFF2-40B4-BE49-F238E27FC236}">
                <a16:creationId xmlns:a16="http://schemas.microsoft.com/office/drawing/2014/main" id="{1FD12816-2B3B-4174-A5A1-2902E178B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" r="19713"/>
          <a:stretch>
            <a:fillRect/>
          </a:stretch>
        </p:blipFill>
        <p:spPr bwMode="auto">
          <a:xfrm>
            <a:off x="4900613" y="3297238"/>
            <a:ext cx="3903662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A01F2A34-86BB-4BE6-B66B-3BB9CDD4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No pre-stress, no e.m. force</a:t>
            </a:r>
          </a:p>
        </p:txBody>
      </p:sp>
      <p:sp>
        <p:nvSpPr>
          <p:cNvPr id="47107" name="Date Placeholder 3">
            <a:extLst>
              <a:ext uri="{FF2B5EF4-FFF2-40B4-BE49-F238E27FC236}">
                <a16:creationId xmlns:a16="http://schemas.microsoft.com/office/drawing/2014/main" id="{6FC97690-843A-45F7-AAFF-6E7264872D2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47108" name="Footer Placeholder 4">
            <a:extLst>
              <a:ext uri="{FF2B5EF4-FFF2-40B4-BE49-F238E27FC236}">
                <a16:creationId xmlns:a16="http://schemas.microsoft.com/office/drawing/2014/main" id="{A7E14458-EE44-475A-AF62-524F65FF4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47109" name="Slide Number Placeholder 5">
            <a:extLst>
              <a:ext uri="{FF2B5EF4-FFF2-40B4-BE49-F238E27FC236}">
                <a16:creationId xmlns:a16="http://schemas.microsoft.com/office/drawing/2014/main" id="{58D34158-72C0-46BB-A702-D9231C62E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2B1A378-E759-49B4-AC7A-00BCE6D6B5E8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56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47110" name="Content Placeholder 9">
            <a:extLst>
              <a:ext uri="{FF2B5EF4-FFF2-40B4-BE49-F238E27FC236}">
                <a16:creationId xmlns:a16="http://schemas.microsoft.com/office/drawing/2014/main" id="{7420DD5C-D37C-4012-8A1A-44280AD75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143000"/>
            <a:ext cx="5334000" cy="5334000"/>
          </a:xfrm>
        </p:spPr>
      </p:pic>
      <p:sp>
        <p:nvSpPr>
          <p:cNvPr id="47111" name="Text Box 8">
            <a:extLst>
              <a:ext uri="{FF2B5EF4-FFF2-40B4-BE49-F238E27FC236}">
                <a16:creationId xmlns:a16="http://schemas.microsoft.com/office/drawing/2014/main" id="{1DD8FDA2-7EFD-4D82-B951-8613E78E8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791200"/>
            <a:ext cx="223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solidFill>
                  <a:schemeClr val="tx2"/>
                </a:solidFill>
              </a:rPr>
              <a:t>Displacement scaling = 50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1E2E9178-DB96-4588-B50F-2D131548A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No pre-stress, with e.m. force</a:t>
            </a:r>
          </a:p>
        </p:txBody>
      </p:sp>
      <p:sp>
        <p:nvSpPr>
          <p:cNvPr id="48131" name="Date Placeholder 3">
            <a:extLst>
              <a:ext uri="{FF2B5EF4-FFF2-40B4-BE49-F238E27FC236}">
                <a16:creationId xmlns:a16="http://schemas.microsoft.com/office/drawing/2014/main" id="{525818FA-D752-43F4-9DCB-5359170C62C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48132" name="Footer Placeholder 4">
            <a:extLst>
              <a:ext uri="{FF2B5EF4-FFF2-40B4-BE49-F238E27FC236}">
                <a16:creationId xmlns:a16="http://schemas.microsoft.com/office/drawing/2014/main" id="{AF799D0F-98B3-410F-9684-A775AD8C8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48133" name="Slide Number Placeholder 5">
            <a:extLst>
              <a:ext uri="{FF2B5EF4-FFF2-40B4-BE49-F238E27FC236}">
                <a16:creationId xmlns:a16="http://schemas.microsoft.com/office/drawing/2014/main" id="{2713CC5F-3C98-42EF-AD3B-4C37ECADF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B1B8B2E8-4B5E-49AF-88C1-B926806F5269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48134" name="Content Placeholder 8">
            <a:extLst>
              <a:ext uri="{FF2B5EF4-FFF2-40B4-BE49-F238E27FC236}">
                <a16:creationId xmlns:a16="http://schemas.microsoft.com/office/drawing/2014/main" id="{0D45AACD-F7BF-4AA2-9C66-0632DF7FC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143000"/>
            <a:ext cx="5334000" cy="5334000"/>
          </a:xfrm>
        </p:spPr>
      </p:pic>
      <p:sp>
        <p:nvSpPr>
          <p:cNvPr id="48135" name="Text Box 8">
            <a:extLst>
              <a:ext uri="{FF2B5EF4-FFF2-40B4-BE49-F238E27FC236}">
                <a16:creationId xmlns:a16="http://schemas.microsoft.com/office/drawing/2014/main" id="{B11627EF-B854-498B-93FC-E762B3B58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791200"/>
            <a:ext cx="223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solidFill>
                  <a:schemeClr val="tx2"/>
                </a:solidFill>
              </a:rPr>
              <a:t>Displacement scaling = 50</a:t>
            </a:r>
          </a:p>
        </p:txBody>
      </p:sp>
      <p:sp>
        <p:nvSpPr>
          <p:cNvPr id="48136" name="Text Box 8">
            <a:extLst>
              <a:ext uri="{FF2B5EF4-FFF2-40B4-BE49-F238E27FC236}">
                <a16:creationId xmlns:a16="http://schemas.microsoft.com/office/drawing/2014/main" id="{3BD7E193-D43F-4784-98AA-637E02BAC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963" y="5573713"/>
            <a:ext cx="2052637" cy="739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400">
                <a:solidFill>
                  <a:srgbClr val="FF0000"/>
                </a:solidFill>
              </a:rPr>
              <a:t>About 100 </a:t>
            </a:r>
            <a:r>
              <a:rPr lang="el-GR" altLang="en-US" sz="1400">
                <a:solidFill>
                  <a:srgbClr val="FF0000"/>
                </a:solidFill>
              </a:rPr>
              <a:t>μ</a:t>
            </a:r>
            <a:r>
              <a:rPr lang="en-GB" altLang="en-US" sz="1400">
                <a:solidFill>
                  <a:srgbClr val="FF0000"/>
                </a:solidFill>
              </a:rPr>
              <a:t>m for Tevatron main dipole (B</a:t>
            </a:r>
            <a:r>
              <a:rPr lang="en-GB" altLang="en-US" sz="1400" baseline="-25000">
                <a:solidFill>
                  <a:srgbClr val="FF0000"/>
                </a:solidFill>
              </a:rPr>
              <a:t>nom</a:t>
            </a:r>
            <a:r>
              <a:rPr lang="en-GB" altLang="en-US" sz="1400">
                <a:solidFill>
                  <a:srgbClr val="FF0000"/>
                </a:solidFill>
              </a:rPr>
              <a:t>= 4.4 T)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577B87A2-5D3A-4694-8337-BDDB90A96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Pre-stress, no e.m. force</a:t>
            </a:r>
          </a:p>
        </p:txBody>
      </p:sp>
      <p:sp>
        <p:nvSpPr>
          <p:cNvPr id="49155" name="Date Placeholder 3">
            <a:extLst>
              <a:ext uri="{FF2B5EF4-FFF2-40B4-BE49-F238E27FC236}">
                <a16:creationId xmlns:a16="http://schemas.microsoft.com/office/drawing/2014/main" id="{71769A4A-267F-4340-BB63-CDFD576F8D0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49156" name="Footer Placeholder 4">
            <a:extLst>
              <a:ext uri="{FF2B5EF4-FFF2-40B4-BE49-F238E27FC236}">
                <a16:creationId xmlns:a16="http://schemas.microsoft.com/office/drawing/2014/main" id="{05B75A2A-8D04-4CFF-9E2D-788557DAC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49157" name="Slide Number Placeholder 5">
            <a:extLst>
              <a:ext uri="{FF2B5EF4-FFF2-40B4-BE49-F238E27FC236}">
                <a16:creationId xmlns:a16="http://schemas.microsoft.com/office/drawing/2014/main" id="{4B6FB979-9545-4314-B9E1-ED23D6B9A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B940799-651A-429B-9CC7-664F017FD2E5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58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49158" name="Content Placeholder 8">
            <a:extLst>
              <a:ext uri="{FF2B5EF4-FFF2-40B4-BE49-F238E27FC236}">
                <a16:creationId xmlns:a16="http://schemas.microsoft.com/office/drawing/2014/main" id="{B6E13569-7C35-4993-AC50-6D33D2EC7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143000"/>
            <a:ext cx="5334000" cy="5334000"/>
          </a:xfr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E32574-72A3-4F8E-B4DD-9692E7095ED0}"/>
              </a:ext>
            </a:extLst>
          </p:cNvPr>
          <p:cNvCxnSpPr/>
          <p:nvPr/>
        </p:nvCxnSpPr>
        <p:spPr>
          <a:xfrm>
            <a:off x="5062538" y="2244725"/>
            <a:ext cx="203200" cy="77788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55F11F3-3FE7-4DC5-AA20-FA0F5FC3CA83}"/>
              </a:ext>
            </a:extLst>
          </p:cNvPr>
          <p:cNvCxnSpPr/>
          <p:nvPr/>
        </p:nvCxnSpPr>
        <p:spPr>
          <a:xfrm>
            <a:off x="3878263" y="5283200"/>
            <a:ext cx="203200" cy="77788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B60B36B-6445-40FE-91DD-4EC03C11AE83}"/>
              </a:ext>
            </a:extLst>
          </p:cNvPr>
          <p:cNvCxnSpPr/>
          <p:nvPr/>
        </p:nvCxnSpPr>
        <p:spPr>
          <a:xfrm flipV="1">
            <a:off x="3878263" y="2244725"/>
            <a:ext cx="203200" cy="77788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8497EC4-1B96-4B79-9621-82A55E6358DF}"/>
              </a:ext>
            </a:extLst>
          </p:cNvPr>
          <p:cNvCxnSpPr/>
          <p:nvPr/>
        </p:nvCxnSpPr>
        <p:spPr>
          <a:xfrm flipV="1">
            <a:off x="5059363" y="5291138"/>
            <a:ext cx="203200" cy="76200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A060EC0-A35C-4805-9CC5-ADC6148454D9}"/>
              </a:ext>
            </a:extLst>
          </p:cNvPr>
          <p:cNvCxnSpPr/>
          <p:nvPr/>
        </p:nvCxnSpPr>
        <p:spPr>
          <a:xfrm flipV="1">
            <a:off x="2911475" y="2643188"/>
            <a:ext cx="96838" cy="98425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C407F05-AD61-4A77-B1FC-6B0C549314B9}"/>
              </a:ext>
            </a:extLst>
          </p:cNvPr>
          <p:cNvCxnSpPr/>
          <p:nvPr/>
        </p:nvCxnSpPr>
        <p:spPr>
          <a:xfrm flipV="1">
            <a:off x="6115050" y="4867275"/>
            <a:ext cx="95250" cy="98425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A2DC407-770B-4C39-90C3-0708FFF31302}"/>
              </a:ext>
            </a:extLst>
          </p:cNvPr>
          <p:cNvCxnSpPr/>
          <p:nvPr/>
        </p:nvCxnSpPr>
        <p:spPr>
          <a:xfrm>
            <a:off x="6145213" y="2635250"/>
            <a:ext cx="80962" cy="117475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4CE093E-FA31-459D-B95E-88D3731D5C5A}"/>
              </a:ext>
            </a:extLst>
          </p:cNvPr>
          <p:cNvCxnSpPr/>
          <p:nvPr/>
        </p:nvCxnSpPr>
        <p:spPr>
          <a:xfrm>
            <a:off x="2905125" y="4867275"/>
            <a:ext cx="79375" cy="117475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41FE1EB-823D-4012-8328-6057D86173E1}"/>
              </a:ext>
            </a:extLst>
          </p:cNvPr>
          <p:cNvCxnSpPr/>
          <p:nvPr/>
        </p:nvCxnSpPr>
        <p:spPr>
          <a:xfrm>
            <a:off x="7391400" y="1752600"/>
            <a:ext cx="533400" cy="0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8" name="Text Box 8">
            <a:extLst>
              <a:ext uri="{FF2B5EF4-FFF2-40B4-BE49-F238E27FC236}">
                <a16:creationId xmlns:a16="http://schemas.microsoft.com/office/drawing/2014/main" id="{BB2DDF14-F15F-4C60-82CC-E3BE0501C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3913" y="1828800"/>
            <a:ext cx="968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Pole shim</a:t>
            </a:r>
          </a:p>
        </p:txBody>
      </p:sp>
      <p:sp>
        <p:nvSpPr>
          <p:cNvPr id="49169" name="Text Box 8">
            <a:extLst>
              <a:ext uri="{FF2B5EF4-FFF2-40B4-BE49-F238E27FC236}">
                <a16:creationId xmlns:a16="http://schemas.microsoft.com/office/drawing/2014/main" id="{048F19AA-B205-42C2-89CE-7C090DBC5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791200"/>
            <a:ext cx="223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solidFill>
                  <a:schemeClr val="tx2"/>
                </a:solidFill>
              </a:rPr>
              <a:t>Displacement scaling = 50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51B9A6BE-343C-49A8-8A73-4A0298D76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Pre-stress, with e.m. force</a:t>
            </a:r>
          </a:p>
        </p:txBody>
      </p:sp>
      <p:pic>
        <p:nvPicPr>
          <p:cNvPr id="50179" name="Content Placeholder 6">
            <a:extLst>
              <a:ext uri="{FF2B5EF4-FFF2-40B4-BE49-F238E27FC236}">
                <a16:creationId xmlns:a16="http://schemas.microsoft.com/office/drawing/2014/main" id="{46F5157A-A9A9-4E24-8EF3-97421918A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143000"/>
            <a:ext cx="5334000" cy="5334000"/>
          </a:xfrm>
        </p:spPr>
      </p:pic>
      <p:sp>
        <p:nvSpPr>
          <p:cNvPr id="50180" name="Date Placeholder 3">
            <a:extLst>
              <a:ext uri="{FF2B5EF4-FFF2-40B4-BE49-F238E27FC236}">
                <a16:creationId xmlns:a16="http://schemas.microsoft.com/office/drawing/2014/main" id="{8B2AE521-05AC-4062-9211-4B958F77CEF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50181" name="Footer Placeholder 4">
            <a:extLst>
              <a:ext uri="{FF2B5EF4-FFF2-40B4-BE49-F238E27FC236}">
                <a16:creationId xmlns:a16="http://schemas.microsoft.com/office/drawing/2014/main" id="{95DEA7C0-BA9A-4463-9D93-01FC6EBF1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50182" name="Slide Number Placeholder 5">
            <a:extLst>
              <a:ext uri="{FF2B5EF4-FFF2-40B4-BE49-F238E27FC236}">
                <a16:creationId xmlns:a16="http://schemas.microsoft.com/office/drawing/2014/main" id="{09B134C9-CAB9-401D-BD76-C5CFC28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A11C0B9-1303-4189-9F84-C147B083B28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59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1C88CF-9420-4B16-A25A-FC8265267657}"/>
              </a:ext>
            </a:extLst>
          </p:cNvPr>
          <p:cNvCxnSpPr/>
          <p:nvPr/>
        </p:nvCxnSpPr>
        <p:spPr>
          <a:xfrm>
            <a:off x="7391400" y="1752600"/>
            <a:ext cx="533400" cy="0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4" name="Text Box 8">
            <a:extLst>
              <a:ext uri="{FF2B5EF4-FFF2-40B4-BE49-F238E27FC236}">
                <a16:creationId xmlns:a16="http://schemas.microsoft.com/office/drawing/2014/main" id="{5B0A4112-0E53-4891-82D2-6838CD1C6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3913" y="1828800"/>
            <a:ext cx="968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Pole shim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F346258-A627-4C3E-93F7-6976FBE1A751}"/>
              </a:ext>
            </a:extLst>
          </p:cNvPr>
          <p:cNvCxnSpPr/>
          <p:nvPr/>
        </p:nvCxnSpPr>
        <p:spPr>
          <a:xfrm>
            <a:off x="5062538" y="2244725"/>
            <a:ext cx="203200" cy="77788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21CC88-64A5-44B6-B184-FA26D6D6F892}"/>
              </a:ext>
            </a:extLst>
          </p:cNvPr>
          <p:cNvCxnSpPr/>
          <p:nvPr/>
        </p:nvCxnSpPr>
        <p:spPr>
          <a:xfrm>
            <a:off x="3878263" y="5283200"/>
            <a:ext cx="203200" cy="77788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0F8A77-C299-4998-921B-A2E7A196C2C5}"/>
              </a:ext>
            </a:extLst>
          </p:cNvPr>
          <p:cNvCxnSpPr/>
          <p:nvPr/>
        </p:nvCxnSpPr>
        <p:spPr>
          <a:xfrm flipV="1">
            <a:off x="3878263" y="2244725"/>
            <a:ext cx="203200" cy="77788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7CD9A39-B52B-4F9B-AC20-09353E28A036}"/>
              </a:ext>
            </a:extLst>
          </p:cNvPr>
          <p:cNvCxnSpPr/>
          <p:nvPr/>
        </p:nvCxnSpPr>
        <p:spPr>
          <a:xfrm flipV="1">
            <a:off x="5059363" y="5291138"/>
            <a:ext cx="203200" cy="76200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DC7D38F-648C-4FFD-B1B4-DA191D584045}"/>
              </a:ext>
            </a:extLst>
          </p:cNvPr>
          <p:cNvCxnSpPr/>
          <p:nvPr/>
        </p:nvCxnSpPr>
        <p:spPr>
          <a:xfrm flipV="1">
            <a:off x="2911475" y="2643188"/>
            <a:ext cx="96838" cy="98425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651C1C0-AFA4-48B4-8653-B1669993B29F}"/>
              </a:ext>
            </a:extLst>
          </p:cNvPr>
          <p:cNvCxnSpPr/>
          <p:nvPr/>
        </p:nvCxnSpPr>
        <p:spPr>
          <a:xfrm flipV="1">
            <a:off x="6115050" y="4867275"/>
            <a:ext cx="95250" cy="98425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03EEB04-6300-4FE6-A4D1-4F7125497290}"/>
              </a:ext>
            </a:extLst>
          </p:cNvPr>
          <p:cNvCxnSpPr/>
          <p:nvPr/>
        </p:nvCxnSpPr>
        <p:spPr>
          <a:xfrm>
            <a:off x="6145213" y="2635250"/>
            <a:ext cx="80962" cy="117475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E131896-827D-4E02-B3EA-62D66E69390E}"/>
              </a:ext>
            </a:extLst>
          </p:cNvPr>
          <p:cNvCxnSpPr/>
          <p:nvPr/>
        </p:nvCxnSpPr>
        <p:spPr>
          <a:xfrm>
            <a:off x="2905125" y="4867275"/>
            <a:ext cx="79375" cy="117475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93" name="Text Box 8">
            <a:extLst>
              <a:ext uri="{FF2B5EF4-FFF2-40B4-BE49-F238E27FC236}">
                <a16:creationId xmlns:a16="http://schemas.microsoft.com/office/drawing/2014/main" id="{44E3F3DD-C260-431E-8B51-7B9F86DA5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791200"/>
            <a:ext cx="223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solidFill>
                  <a:schemeClr val="tx2"/>
                </a:solidFill>
              </a:rPr>
              <a:t>Displacement scaling = 50</a:t>
            </a:r>
          </a:p>
        </p:txBody>
      </p:sp>
      <p:sp>
        <p:nvSpPr>
          <p:cNvPr id="50194" name="Text Box 8">
            <a:extLst>
              <a:ext uri="{FF2B5EF4-FFF2-40B4-BE49-F238E27FC236}">
                <a16:creationId xmlns:a16="http://schemas.microsoft.com/office/drawing/2014/main" id="{10C372DF-48EC-4C46-924D-A397209C6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963" y="5573713"/>
            <a:ext cx="2052637" cy="739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en-US" sz="1400">
                <a:solidFill>
                  <a:srgbClr val="FF0000"/>
                </a:solidFill>
              </a:rPr>
              <a:t>Coil pre-stress applied to all the accelerator dipole magnets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AC6D7EF0-1326-48B5-A25B-9F40F8A5C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2. </a:t>
            </a:r>
            <a:r>
              <a:rPr lang="fr-FR" altLang="en-US" dirty="0"/>
              <a:t>Electro-</a:t>
            </a:r>
            <a:r>
              <a:rPr lang="fr-FR" altLang="en-US" dirty="0" err="1"/>
              <a:t>magnetic</a:t>
            </a:r>
            <a:r>
              <a:rPr lang="en-US" altLang="en-US" dirty="0"/>
              <a:t> force</a:t>
            </a:r>
            <a:br>
              <a:rPr lang="en-GB" altLang="en-US" dirty="0"/>
            </a:br>
            <a:r>
              <a:rPr lang="fr-FR" altLang="en-US" dirty="0" err="1"/>
              <a:t>Dipole</a:t>
            </a:r>
            <a:r>
              <a:rPr lang="fr-FR" altLang="en-US" dirty="0"/>
              <a:t> magnets</a:t>
            </a:r>
            <a:endParaRPr lang="en-GB" altLang="en-US" dirty="0"/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74B34C25-0570-4832-830D-B43C9FFB7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791200" cy="5334000"/>
          </a:xfrm>
        </p:spPr>
        <p:txBody>
          <a:bodyPr/>
          <a:lstStyle/>
          <a:p>
            <a:pPr>
              <a:buFontTx/>
              <a:buBlip>
                <a:blip r:embed="rId3"/>
              </a:buBlip>
            </a:pPr>
            <a:endParaRPr lang="en-GB" altLang="en-US" dirty="0"/>
          </a:p>
          <a:p>
            <a:pPr>
              <a:buFontTx/>
              <a:buBlip>
                <a:blip r:embed="rId3"/>
              </a:buBlip>
            </a:pPr>
            <a:endParaRPr lang="en-GB" altLang="en-US" dirty="0"/>
          </a:p>
          <a:p>
            <a:pPr>
              <a:buFontTx/>
              <a:buBlip>
                <a:blip r:embed="rId3"/>
              </a:buBlip>
            </a:pPr>
            <a:r>
              <a:rPr lang="en-GB" altLang="en-US" dirty="0"/>
              <a:t>Main field components is </a:t>
            </a:r>
            <a:r>
              <a:rPr lang="en-GB" altLang="en-US" i="1" dirty="0"/>
              <a:t>B</a:t>
            </a:r>
            <a:r>
              <a:rPr lang="en-GB" altLang="en-US" i="1" baseline="-25000" dirty="0"/>
              <a:t>y</a:t>
            </a:r>
          </a:p>
          <a:p>
            <a:pPr lvl="1">
              <a:buFontTx/>
              <a:buBlip>
                <a:blip r:embed="rId4"/>
              </a:buBlip>
            </a:pPr>
            <a:r>
              <a:rPr lang="en-GB" altLang="en-US" dirty="0"/>
              <a:t>Perpendicular to the axis of the magnet </a:t>
            </a:r>
            <a:r>
              <a:rPr lang="en-GB" altLang="en-US" i="1" dirty="0"/>
              <a:t>z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3"/>
              </a:buBlip>
            </a:pPr>
            <a:r>
              <a:rPr lang="en-US" altLang="en-US" dirty="0"/>
              <a:t>Electro-magnets: field produced by a current (or current density)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3"/>
              </a:buBlip>
            </a:pPr>
            <a:r>
              <a:rPr lang="en-US" altLang="en-US" b="1" dirty="0">
                <a:solidFill>
                  <a:srgbClr val="FF0000"/>
                </a:solidFill>
              </a:rPr>
              <a:t>Magnetic field steers (bends) the particles in a </a:t>
            </a:r>
            <a:r>
              <a:rPr lang="en-US" altLang="en-US" b="1" dirty="0">
                <a:solidFill>
                  <a:srgbClr val="FF0000"/>
                </a:solidFill>
                <a:sym typeface="Symbol" panose="05050102010706020507" pitchFamily="18" charset="2"/>
              </a:rPr>
              <a:t></a:t>
            </a:r>
            <a:r>
              <a:rPr lang="en-US" altLang="en-US" b="1" dirty="0">
                <a:solidFill>
                  <a:srgbClr val="FF0000"/>
                </a:solidFill>
              </a:rPr>
              <a:t>circular orbit</a:t>
            </a:r>
          </a:p>
          <a:p>
            <a:pPr lvl="1" eaLnBrk="1" hangingPunct="1">
              <a:lnSpc>
                <a:spcPct val="90000"/>
              </a:lnSpc>
              <a:buFontTx/>
              <a:buBlip>
                <a:blip r:embed="rId4"/>
              </a:buBlip>
            </a:pPr>
            <a:endParaRPr lang="fr-CH" altLang="en-US" dirty="0"/>
          </a:p>
          <a:p>
            <a:pPr lvl="1" eaLnBrk="1" hangingPunct="1">
              <a:lnSpc>
                <a:spcPct val="90000"/>
              </a:lnSpc>
              <a:buFontTx/>
              <a:buBlip>
                <a:blip r:embed="rId4"/>
              </a:buBlip>
            </a:pPr>
            <a:endParaRPr lang="en-US" altLang="en-US" dirty="0"/>
          </a:p>
          <a:p>
            <a:pPr eaLnBrk="1" hangingPunct="1">
              <a:lnSpc>
                <a:spcPct val="90000"/>
              </a:lnSpc>
              <a:buFontTx/>
              <a:buBlip>
                <a:blip r:embed="rId3"/>
              </a:buBlip>
            </a:pPr>
            <a:endParaRPr lang="en-US" altLang="en-US" dirty="0"/>
          </a:p>
          <a:p>
            <a:pPr eaLnBrk="1" hangingPunct="1">
              <a:lnSpc>
                <a:spcPct val="90000"/>
              </a:lnSpc>
              <a:buFontTx/>
              <a:buBlip>
                <a:blip r:embed="rId3"/>
              </a:buBlip>
            </a:pPr>
            <a:endParaRPr lang="en-US" altLang="en-US" dirty="0"/>
          </a:p>
          <a:p>
            <a:pPr eaLnBrk="1" hangingPunct="1">
              <a:lnSpc>
                <a:spcPct val="90000"/>
              </a:lnSpc>
              <a:buFontTx/>
              <a:buBlip>
                <a:blip r:embed="rId3"/>
              </a:buBlip>
            </a:pPr>
            <a:endParaRPr lang="en-US" altLang="en-US" dirty="0"/>
          </a:p>
          <a:p>
            <a:pPr eaLnBrk="1" hangingPunct="1">
              <a:lnSpc>
                <a:spcPct val="90000"/>
              </a:lnSpc>
              <a:buFontTx/>
              <a:buBlip>
                <a:blip r:embed="rId3"/>
              </a:buBlip>
            </a:pPr>
            <a:endParaRPr lang="en-US" altLang="en-US" dirty="0"/>
          </a:p>
          <a:p>
            <a:pPr>
              <a:buFontTx/>
              <a:buBlip>
                <a:blip r:embed="rId3"/>
              </a:buBlip>
            </a:pPr>
            <a:endParaRPr lang="en-GB" altLang="en-US" dirty="0"/>
          </a:p>
          <a:p>
            <a:pPr>
              <a:buFontTx/>
              <a:buBlip>
                <a:blip r:embed="rId3"/>
              </a:buBlip>
            </a:pPr>
            <a:endParaRPr lang="en-GB" altLang="en-US" dirty="0"/>
          </a:p>
        </p:txBody>
      </p:sp>
      <p:sp>
        <p:nvSpPr>
          <p:cNvPr id="18436" name="Date Placeholder 3">
            <a:extLst>
              <a:ext uri="{FF2B5EF4-FFF2-40B4-BE49-F238E27FC236}">
                <a16:creationId xmlns:a16="http://schemas.microsoft.com/office/drawing/2014/main" id="{512C5C0F-574F-4923-8351-0E544528BFE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18437" name="Footer Placeholder 4">
            <a:extLst>
              <a:ext uri="{FF2B5EF4-FFF2-40B4-BE49-F238E27FC236}">
                <a16:creationId xmlns:a16="http://schemas.microsoft.com/office/drawing/2014/main" id="{E420D977-D91A-4095-8177-D3F2C18FE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pic>
        <p:nvPicPr>
          <p:cNvPr id="18438" name="Picture 46" descr="sync_dipo">
            <a:extLst>
              <a:ext uri="{FF2B5EF4-FFF2-40B4-BE49-F238E27FC236}">
                <a16:creationId xmlns:a16="http://schemas.microsoft.com/office/drawing/2014/main" id="{C9031151-793A-46F3-AB87-C6ECD4626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5"/>
          <a:stretch>
            <a:fillRect/>
          </a:stretch>
        </p:blipFill>
        <p:spPr bwMode="auto">
          <a:xfrm>
            <a:off x="753046" y="4536845"/>
            <a:ext cx="3590925" cy="12954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25">
            <a:extLst>
              <a:ext uri="{FF2B5EF4-FFF2-40B4-BE49-F238E27FC236}">
                <a16:creationId xmlns:a16="http://schemas.microsoft.com/office/drawing/2014/main" id="{B060720F-6F33-4281-AF7C-2659137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36285" r="51823" b="25903"/>
          <a:stretch>
            <a:fillRect/>
          </a:stretch>
        </p:blipFill>
        <p:spPr bwMode="auto">
          <a:xfrm>
            <a:off x="6388100" y="1143000"/>
            <a:ext cx="26035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0" name="Text Box 7">
            <a:extLst>
              <a:ext uri="{FF2B5EF4-FFF2-40B4-BE49-F238E27FC236}">
                <a16:creationId xmlns:a16="http://schemas.microsoft.com/office/drawing/2014/main" id="{28D76A21-1216-4F23-AC29-1CF2435D3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6171" y="5926138"/>
            <a:ext cx="1447800" cy="2460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ea typeface="ＭＳ Ｐゴシック" panose="020B0600070205080204" pitchFamily="34" charset="-128"/>
              </a:rPr>
              <a:t>by E. Todesco</a:t>
            </a:r>
          </a:p>
        </p:txBody>
      </p:sp>
      <p:sp>
        <p:nvSpPr>
          <p:cNvPr id="18443" name="Slide Number Placeholder 1">
            <a:extLst>
              <a:ext uri="{FF2B5EF4-FFF2-40B4-BE49-F238E27FC236}">
                <a16:creationId xmlns:a16="http://schemas.microsoft.com/office/drawing/2014/main" id="{62CF441F-0630-4843-BB51-2CB88B6CF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0EFCDC4-C6E9-40D3-9EE1-E980DFC2EEEC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pSp>
        <p:nvGrpSpPr>
          <p:cNvPr id="18444" name="Group 2">
            <a:extLst>
              <a:ext uri="{FF2B5EF4-FFF2-40B4-BE49-F238E27FC236}">
                <a16:creationId xmlns:a16="http://schemas.microsoft.com/office/drawing/2014/main" id="{60936CD3-56BE-4FBF-9067-4703A13739F3}"/>
              </a:ext>
            </a:extLst>
          </p:cNvPr>
          <p:cNvGrpSpPr>
            <a:grpSpLocks/>
          </p:cNvGrpSpPr>
          <p:nvPr/>
        </p:nvGrpSpPr>
        <p:grpSpPr bwMode="auto">
          <a:xfrm>
            <a:off x="5207000" y="3284538"/>
            <a:ext cx="3860800" cy="3116262"/>
            <a:chOff x="5130800" y="3168650"/>
            <a:chExt cx="3860800" cy="3116263"/>
          </a:xfrm>
        </p:grpSpPr>
        <p:pic>
          <p:nvPicPr>
            <p:cNvPr id="18446" name="Picture 4" descr="tevatron_cross-section">
              <a:extLst>
                <a:ext uri="{FF2B5EF4-FFF2-40B4-BE49-F238E27FC236}">
                  <a16:creationId xmlns:a16="http://schemas.microsoft.com/office/drawing/2014/main" id="{86132BFA-73CA-4572-AF4C-E76FDB54A7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78" r="26770" b="9897"/>
            <a:stretch>
              <a:fillRect/>
            </a:stretch>
          </p:blipFill>
          <p:spPr bwMode="auto">
            <a:xfrm>
              <a:off x="5130800" y="3168650"/>
              <a:ext cx="3860800" cy="311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00901C1-26A6-4C75-BF93-0268F317C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6363" t="9298" r="5000" b="2041"/>
            <a:stretch/>
          </p:blipFill>
          <p:spPr bwMode="auto">
            <a:xfrm>
              <a:off x="5952554" y="3492043"/>
              <a:ext cx="2362200" cy="2362203"/>
            </a:xfrm>
            <a:prstGeom prst="ellipse">
              <a:avLst/>
            </a:prstGeom>
          </p:spPr>
        </p:pic>
        <p:grpSp>
          <p:nvGrpSpPr>
            <p:cNvPr id="18448" name="Group 3">
              <a:extLst>
                <a:ext uri="{FF2B5EF4-FFF2-40B4-BE49-F238E27FC236}">
                  <a16:creationId xmlns:a16="http://schemas.microsoft.com/office/drawing/2014/main" id="{08A22A9E-632B-4B0C-A2D1-0AFCC2E996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0050" y="4589463"/>
              <a:ext cx="228600" cy="228600"/>
              <a:chOff x="5318759" y="3533199"/>
              <a:chExt cx="228600" cy="2286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C65CF61-A43F-41FE-9696-5E87323D1D7D}"/>
                  </a:ext>
                </a:extLst>
              </p:cNvPr>
              <p:cNvSpPr/>
              <p:nvPr/>
            </p:nvSpPr>
            <p:spPr>
              <a:xfrm>
                <a:off x="5318759" y="3533198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41B4C36-E6A5-45D1-B0EC-58BBC45C9663}"/>
                  </a:ext>
                </a:extLst>
              </p:cNvPr>
              <p:cNvSpPr/>
              <p:nvPr/>
            </p:nvSpPr>
            <p:spPr>
              <a:xfrm>
                <a:off x="5410834" y="3620511"/>
                <a:ext cx="44450" cy="4603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6976C16-7960-4B89-BE07-E28A45DD7FB3}"/>
                </a:ext>
              </a:extLst>
            </p:cNvPr>
            <p:cNvSpPr/>
            <p:nvPr/>
          </p:nvSpPr>
          <p:spPr>
            <a:xfrm>
              <a:off x="8507413" y="4583112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450" name="TextBox 4">
              <a:extLst>
                <a:ext uri="{FF2B5EF4-FFF2-40B4-BE49-F238E27FC236}">
                  <a16:creationId xmlns:a16="http://schemas.microsoft.com/office/drawing/2014/main" id="{78989A10-9727-400D-84EA-4D5A3C480A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66138" y="4486275"/>
              <a:ext cx="2889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60000"/>
                <a:buBlip>
                  <a:blip r:embed="rId3"/>
                </a:buBlip>
                <a:defRPr sz="2400">
                  <a:solidFill>
                    <a:schemeClr val="tx2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4"/>
                </a:buBlip>
                <a:defRPr sz="2000">
                  <a:solidFill>
                    <a:schemeClr val="tx2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>
                  <a:solidFill>
                    <a:schemeClr val="tx2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2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7"/>
                </a:buBlip>
                <a:defRPr sz="1600">
                  <a:solidFill>
                    <a:schemeClr val="tx2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7"/>
                </a:buBlip>
                <a:defRPr sz="1600">
                  <a:solidFill>
                    <a:schemeClr val="tx2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7"/>
                </a:buBlip>
                <a:defRPr sz="1600">
                  <a:solidFill>
                    <a:schemeClr val="tx2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7"/>
                </a:buBlip>
                <a:defRPr sz="1600">
                  <a:solidFill>
                    <a:schemeClr val="tx2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7"/>
                </a:buBlip>
                <a:defRPr sz="1600">
                  <a:solidFill>
                    <a:schemeClr val="tx2"/>
                  </a:solidFill>
                  <a:latin typeface="Book Antiqua" panose="0204060205030503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GB" altLang="en-US" sz="1800" b="1">
                  <a:solidFill>
                    <a:schemeClr val="bg1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</a:t>
              </a:r>
              <a:endParaRPr lang="en-GB" altLang="en-US" sz="1800" b="1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8445" name="TextBox 4">
            <a:extLst>
              <a:ext uri="{FF2B5EF4-FFF2-40B4-BE49-F238E27FC236}">
                <a16:creationId xmlns:a16="http://schemas.microsoft.com/office/drawing/2014/main" id="{FB70BDE4-BD5C-4B82-B85B-B06CC6EE4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8538" y="6107113"/>
            <a:ext cx="288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GB" altLang="en-US" sz="1800" b="1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</a:t>
            </a:r>
            <a:endParaRPr lang="en-GB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0F1958B-C07B-4BB1-B1DE-9CE827C67F13}"/>
              </a:ext>
            </a:extLst>
          </p:cNvPr>
          <p:cNvSpPr/>
          <p:nvPr/>
        </p:nvSpPr>
        <p:spPr bwMode="auto">
          <a:xfrm>
            <a:off x="7140575" y="4769185"/>
            <a:ext cx="96838" cy="9842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20F81C5-87AB-460A-805C-69941237E3A4}"/>
              </a:ext>
            </a:extLst>
          </p:cNvPr>
          <p:cNvCxnSpPr>
            <a:cxnSpLocks/>
          </p:cNvCxnSpPr>
          <p:nvPr/>
        </p:nvCxnSpPr>
        <p:spPr bwMode="auto">
          <a:xfrm>
            <a:off x="7218363" y="4823160"/>
            <a:ext cx="18256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2">
            <a:extLst>
              <a:ext uri="{FF2B5EF4-FFF2-40B4-BE49-F238E27FC236}">
                <a16:creationId xmlns:a16="http://schemas.microsoft.com/office/drawing/2014/main" id="{84381328-D8C7-4D76-A0EF-A213B4E77E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599768"/>
              </p:ext>
            </p:extLst>
          </p:nvPr>
        </p:nvGraphicFramePr>
        <p:xfrm>
          <a:off x="2438400" y="1288653"/>
          <a:ext cx="15081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79" name="Equation" r:id="rId12" imgW="748975" imgH="241195" progId="Equation.3">
                  <p:embed/>
                </p:oleObj>
              </mc:Choice>
              <mc:Fallback>
                <p:oleObj name="Equation" r:id="rId12" imgW="748975" imgH="241195" progId="Equation.3">
                  <p:embed/>
                  <p:pic>
                    <p:nvPicPr>
                      <p:cNvPr id="9223" name="Object 2">
                        <a:extLst>
                          <a:ext uri="{FF2B5EF4-FFF2-40B4-BE49-F238E27FC236}">
                            <a16:creationId xmlns:a16="http://schemas.microsoft.com/office/drawing/2014/main" id="{AFCCA8F9-64D8-4702-828B-2BA589A11B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288653"/>
                        <a:ext cx="15081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5C30C61B-5D64-41C5-9B96-916641F7A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7. Pre-stress</a:t>
            </a:r>
            <a:br>
              <a:rPr lang="en-US" altLang="en-US"/>
            </a:br>
            <a:r>
              <a:rPr lang="en-US" altLang="en-US"/>
              <a:t>Overview of accelerator dipole magnets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9D38BCA-32BD-496A-BA2E-C1FF407602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/>
              <a:t>The practice of pre-stressing the coil has been </a:t>
            </a:r>
            <a:r>
              <a:rPr lang="en-US" b="1" dirty="0">
                <a:solidFill>
                  <a:srgbClr val="FF0000"/>
                </a:solidFill>
              </a:rPr>
              <a:t>applied to all the accelerator dipole magnets</a:t>
            </a:r>
          </a:p>
          <a:p>
            <a:pPr lvl="1">
              <a:defRPr/>
            </a:pPr>
            <a:r>
              <a:rPr lang="en-US" dirty="0" err="1"/>
              <a:t>Tevatron</a:t>
            </a:r>
            <a:r>
              <a:rPr lang="en-US" dirty="0"/>
              <a:t> [4]</a:t>
            </a:r>
          </a:p>
          <a:p>
            <a:pPr lvl="1">
              <a:defRPr/>
            </a:pPr>
            <a:r>
              <a:rPr lang="en-US" dirty="0"/>
              <a:t>HERA [5]</a:t>
            </a:r>
          </a:p>
          <a:p>
            <a:pPr lvl="1">
              <a:defRPr/>
            </a:pPr>
            <a:r>
              <a:rPr lang="en-US" dirty="0"/>
              <a:t>SSC [6]-[7]</a:t>
            </a:r>
          </a:p>
          <a:p>
            <a:pPr lvl="1">
              <a:defRPr/>
            </a:pPr>
            <a:r>
              <a:rPr lang="en-US" dirty="0"/>
              <a:t>RHIC [8]</a:t>
            </a:r>
          </a:p>
          <a:p>
            <a:pPr lvl="1">
              <a:defRPr/>
            </a:pPr>
            <a:r>
              <a:rPr lang="en-US" dirty="0"/>
              <a:t>LHC [9]</a:t>
            </a:r>
          </a:p>
          <a:p>
            <a:pPr>
              <a:defRPr/>
            </a:pPr>
            <a:r>
              <a:rPr lang="en-US" dirty="0"/>
              <a:t>The pre-stress is chosen in such a way that the coil remains in contact with the pole at nominal field, sometime with a </a:t>
            </a:r>
            <a:r>
              <a:rPr lang="en-US" b="1" dirty="0">
                <a:solidFill>
                  <a:srgbClr val="FF0000"/>
                </a:solidFill>
              </a:rPr>
              <a:t>“mechanical margin”</a:t>
            </a:r>
            <a:r>
              <a:rPr lang="en-US" dirty="0"/>
              <a:t> of more than 20 </a:t>
            </a:r>
            <a:r>
              <a:rPr lang="en-US" dirty="0" err="1"/>
              <a:t>MPa</a:t>
            </a:r>
            <a:r>
              <a:rPr lang="en-US" dirty="0"/>
              <a:t>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56609BA-47FE-4571-9676-4AF497141C2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1205" name="Date Placeholder 3">
            <a:extLst>
              <a:ext uri="{FF2B5EF4-FFF2-40B4-BE49-F238E27FC236}">
                <a16:creationId xmlns:a16="http://schemas.microsoft.com/office/drawing/2014/main" id="{DCF090A9-831C-423F-8B3A-1B1DB6DB3DC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51206" name="Footer Placeholder 4">
            <a:extLst>
              <a:ext uri="{FF2B5EF4-FFF2-40B4-BE49-F238E27FC236}">
                <a16:creationId xmlns:a16="http://schemas.microsoft.com/office/drawing/2014/main" id="{535B94C8-3538-4D56-AB0A-297CE7F65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51207" name="Slide Number Placeholder 5">
            <a:extLst>
              <a:ext uri="{FF2B5EF4-FFF2-40B4-BE49-F238E27FC236}">
                <a16:creationId xmlns:a16="http://schemas.microsoft.com/office/drawing/2014/main" id="{B6788893-0C75-4FA4-BA20-2C7652421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5973905-C18D-4E3B-B93E-DA3C39DBD029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60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51208" name="Picture 4">
            <a:extLst>
              <a:ext uri="{FF2B5EF4-FFF2-40B4-BE49-F238E27FC236}">
                <a16:creationId xmlns:a16="http://schemas.microsoft.com/office/drawing/2014/main" id="{0FBBD608-53DF-42E7-A264-C34E2B2A3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" r="19397"/>
          <a:stretch>
            <a:fillRect/>
          </a:stretch>
        </p:blipFill>
        <p:spPr bwMode="auto">
          <a:xfrm>
            <a:off x="4800600" y="3182938"/>
            <a:ext cx="3921125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5" descr="LHC_dipole_II">
            <a:extLst>
              <a:ext uri="{FF2B5EF4-FFF2-40B4-BE49-F238E27FC236}">
                <a16:creationId xmlns:a16="http://schemas.microsoft.com/office/drawing/2014/main" id="{6FAA7B71-01FD-474F-AA41-8B16E5EB5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t="5096" r="1607"/>
          <a:stretch>
            <a:fillRect/>
          </a:stretch>
        </p:blipFill>
        <p:spPr bwMode="auto">
          <a:xfrm>
            <a:off x="7321550" y="1239838"/>
            <a:ext cx="96361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6" descr="Tevatron_dipole_II">
            <a:extLst>
              <a:ext uri="{FF2B5EF4-FFF2-40B4-BE49-F238E27FC236}">
                <a16:creationId xmlns:a16="http://schemas.microsoft.com/office/drawing/2014/main" id="{0DBA280B-77C2-4F62-B45A-421BA70AD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1255713"/>
            <a:ext cx="1309688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1" name="Picture 7" descr="SSC_dipole_II">
            <a:extLst>
              <a:ext uri="{FF2B5EF4-FFF2-40B4-BE49-F238E27FC236}">
                <a16:creationId xmlns:a16="http://schemas.microsoft.com/office/drawing/2014/main" id="{59CAA74B-F840-4DCE-86BD-F51F7EADF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" t="2675" r="22234"/>
          <a:stretch>
            <a:fillRect/>
          </a:stretch>
        </p:blipFill>
        <p:spPr bwMode="auto">
          <a:xfrm>
            <a:off x="6503988" y="2233613"/>
            <a:ext cx="9525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8" descr="HERA_dipole_2">
            <a:extLst>
              <a:ext uri="{FF2B5EF4-FFF2-40B4-BE49-F238E27FC236}">
                <a16:creationId xmlns:a16="http://schemas.microsoft.com/office/drawing/2014/main" id="{9E85F132-BE03-4B51-8BFB-B7807DB00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2230438"/>
            <a:ext cx="977900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Picture 9" descr="RHIC_dipole_2">
            <a:extLst>
              <a:ext uri="{FF2B5EF4-FFF2-40B4-BE49-F238E27FC236}">
                <a16:creationId xmlns:a16="http://schemas.microsoft.com/office/drawing/2014/main" id="{590C7A8F-C233-40A6-B4CE-7372E269F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3" y="2255838"/>
            <a:ext cx="960437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402ED55B-CD43-4B83-92E3-33B8B94E8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7. Pre-stress</a:t>
            </a:r>
            <a:br>
              <a:rPr lang="en-US" altLang="en-US" dirty="0"/>
            </a:br>
            <a:r>
              <a:rPr lang="en-US" altLang="en-US" dirty="0"/>
              <a:t>General considerations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B8D3D9-1AE9-4A22-93D3-1F87AC05A78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As we pointed out, the pre-stress </a:t>
            </a:r>
            <a:r>
              <a:rPr lang="en-US" b="1" dirty="0">
                <a:solidFill>
                  <a:srgbClr val="FF0000"/>
                </a:solidFill>
              </a:rPr>
              <a:t>reduces</a:t>
            </a:r>
            <a:r>
              <a:rPr lang="en-US" dirty="0"/>
              <a:t> the coil motion during excitation.</a:t>
            </a:r>
          </a:p>
          <a:p>
            <a:pPr>
              <a:defRPr/>
            </a:pPr>
            <a:r>
              <a:rPr lang="en-US" dirty="0"/>
              <a:t>This ensure that the coil boundaries will not change as we ramp the field, and, as a results, </a:t>
            </a:r>
            <a:r>
              <a:rPr lang="en-US" b="1" dirty="0">
                <a:solidFill>
                  <a:srgbClr val="FF0000"/>
                </a:solidFill>
              </a:rPr>
              <a:t>minor field quality perturbations </a:t>
            </a:r>
            <a:r>
              <a:rPr lang="en-US" dirty="0"/>
              <a:t>will occur.</a:t>
            </a:r>
          </a:p>
          <a:p>
            <a:pPr>
              <a:defRPr/>
            </a:pPr>
            <a:r>
              <a:rPr lang="en-US" dirty="0"/>
              <a:t>What about the effect of pre-stress on </a:t>
            </a:r>
            <a:r>
              <a:rPr lang="en-US" b="1" dirty="0">
                <a:solidFill>
                  <a:srgbClr val="FF0000"/>
                </a:solidFill>
              </a:rPr>
              <a:t>quench performance</a:t>
            </a:r>
            <a:r>
              <a:rPr lang="en-US" dirty="0"/>
              <a:t>?</a:t>
            </a:r>
          </a:p>
          <a:p>
            <a:pPr lvl="1">
              <a:defRPr/>
            </a:pPr>
            <a:r>
              <a:rPr lang="en-US" dirty="0"/>
              <a:t>In principle less motion means less frictional energy dissipation or resin fracture.</a:t>
            </a:r>
          </a:p>
          <a:p>
            <a:pPr lvl="1">
              <a:defRPr/>
            </a:pPr>
            <a:r>
              <a:rPr lang="en-US" dirty="0"/>
              <a:t>Nevertheless the impact of pre-stress on quench initiation remains controversial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52F71B0-8174-48AC-A6A9-3CB6ED4A37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2229" name="Date Placeholder 3">
            <a:extLst>
              <a:ext uri="{FF2B5EF4-FFF2-40B4-BE49-F238E27FC236}">
                <a16:creationId xmlns:a16="http://schemas.microsoft.com/office/drawing/2014/main" id="{7900B52B-3DB9-4231-B910-FEC519FE3D8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52230" name="Footer Placeholder 4">
            <a:extLst>
              <a:ext uri="{FF2B5EF4-FFF2-40B4-BE49-F238E27FC236}">
                <a16:creationId xmlns:a16="http://schemas.microsoft.com/office/drawing/2014/main" id="{B031C4DE-3FA5-4E59-9AFD-605277347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52231" name="Slide Number Placeholder 5">
            <a:extLst>
              <a:ext uri="{FF2B5EF4-FFF2-40B4-BE49-F238E27FC236}">
                <a16:creationId xmlns:a16="http://schemas.microsoft.com/office/drawing/2014/main" id="{58E97798-4EAB-4A12-9172-B35A6DAE2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8A4F996-402A-4228-AB52-AF2789B4A9D3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61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52232" name="Picture 6" descr="tevatron_path">
            <a:extLst>
              <a:ext uri="{FF2B5EF4-FFF2-40B4-BE49-F238E27FC236}">
                <a16:creationId xmlns:a16="http://schemas.microsoft.com/office/drawing/2014/main" id="{48E11A05-A538-40A2-BD28-D0D52A13D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1177925"/>
            <a:ext cx="30718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7">
            <a:extLst>
              <a:ext uri="{FF2B5EF4-FFF2-40B4-BE49-F238E27FC236}">
                <a16:creationId xmlns:a16="http://schemas.microsoft.com/office/drawing/2014/main" id="{E29ED429-A4D0-457D-BEF6-BD8664F9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" r="19713"/>
          <a:stretch>
            <a:fillRect/>
          </a:stretch>
        </p:blipFill>
        <p:spPr bwMode="auto">
          <a:xfrm>
            <a:off x="4776788" y="3297238"/>
            <a:ext cx="3903662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7. Pre-stress</a:t>
            </a:r>
            <a:br>
              <a:rPr lang="en-US" altLang="en-US" dirty="0"/>
            </a:br>
            <a:r>
              <a:rPr lang="en-US" altLang="en-US" dirty="0"/>
              <a:t>General considerations</a:t>
            </a:r>
            <a:endParaRPr lang="en-US" dirty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6700" y="1190625"/>
            <a:ext cx="8609013" cy="5240338"/>
          </a:xfrm>
        </p:spPr>
        <p:txBody>
          <a:bodyPr/>
          <a:lstStyle/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The </a:t>
            </a:r>
            <a:r>
              <a:rPr lang="en-US" sz="2000" dirty="0">
                <a:solidFill>
                  <a:srgbClr val="FF0000"/>
                </a:solidFill>
              </a:rPr>
              <a:t>paradigm </a:t>
            </a:r>
            <a:r>
              <a:rPr lang="en-US" sz="2000" dirty="0"/>
              <a:t>is still used today, requiring no detachment of the coil at nominal current</a:t>
            </a:r>
          </a:p>
          <a:p>
            <a:pPr lvl="1" eaLnBrk="1" hangingPunct="1"/>
            <a:r>
              <a:rPr lang="en-US" sz="1600" dirty="0"/>
              <a:t>On the other hand there are several examples magnets operating with pole detachment </a:t>
            </a:r>
          </a:p>
          <a:p>
            <a:pPr eaLnBrk="1" hangingPunct="1"/>
            <a:r>
              <a:rPr lang="en-US" sz="2000" dirty="0"/>
              <a:t>The paradigm is always used </a:t>
            </a:r>
            <a:r>
              <a:rPr lang="en-US" sz="2000" dirty="0">
                <a:solidFill>
                  <a:srgbClr val="FF0000"/>
                </a:solidFill>
              </a:rPr>
              <a:t>in design </a:t>
            </a:r>
            <a:r>
              <a:rPr lang="en-US" sz="2000" dirty="0"/>
              <a:t>and not always followed </a:t>
            </a:r>
            <a:r>
              <a:rPr lang="en-US" sz="2000" dirty="0">
                <a:solidFill>
                  <a:srgbClr val="FF0000"/>
                </a:solidFill>
              </a:rPr>
              <a:t>in reality</a:t>
            </a:r>
          </a:p>
          <a:p>
            <a:pPr lvl="1" eaLnBrk="1" hangingPunct="1"/>
            <a:r>
              <a:rPr lang="en-US" sz="1600" dirty="0"/>
              <a:t> Typically, for the first models and prototypes one speaks of “conservative” loading, meaning that the preload is lower than what required to avoid pole unloading in operational conditions</a:t>
            </a:r>
          </a:p>
          <a:p>
            <a:pPr lvl="1" eaLnBrk="1" hangingPunct="1"/>
            <a:r>
              <a:rPr lang="en-US" sz="1600" dirty="0"/>
              <a:t>The fear is to break something of degrade the conductor</a:t>
            </a: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7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59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6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68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69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1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6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7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8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79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6180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37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140325" y="6524625"/>
            <a:ext cx="3794125" cy="333375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  <a:ea typeface="ＭＳ Ｐゴシック" pitchFamily="-112" charset="-128"/>
              </a:defRPr>
            </a:lvl9pPr>
          </a:lstStyle>
          <a:p>
            <a:r>
              <a:rPr lang="en-US" sz="1000" dirty="0">
                <a:solidFill>
                  <a:srgbClr val="3399FF"/>
                </a:solidFill>
              </a:rPr>
              <a:t>Unit 8 - </a:t>
            </a:r>
            <a:fld id="{5EB007E4-0664-47E5-98E4-80300662FEAF}" type="slidenum">
              <a:rPr lang="en-US" sz="1000" smtClean="0">
                <a:solidFill>
                  <a:srgbClr val="3399FF"/>
                </a:solidFill>
              </a:rPr>
              <a:pPr/>
              <a:t>62</a:t>
            </a:fld>
            <a:endParaRPr lang="en-US" sz="1000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69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7">
            <a:extLst>
              <a:ext uri="{FF2B5EF4-FFF2-40B4-BE49-F238E27FC236}">
                <a16:creationId xmlns:a16="http://schemas.microsoft.com/office/drawing/2014/main" id="{CCC316BD-DF3F-4AA2-9506-1B7DA7FD4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7. Pre-stress</a:t>
            </a:r>
            <a:br>
              <a:rPr lang="en-US" altLang="en-US" dirty="0"/>
            </a:br>
            <a:r>
              <a:rPr lang="en-US" altLang="en-US" dirty="0"/>
              <a:t>Experience in </a:t>
            </a:r>
            <a:r>
              <a:rPr lang="en-US" altLang="en-US" dirty="0" err="1"/>
              <a:t>Tevatron</a:t>
            </a:r>
            <a:endParaRPr lang="en-GB" altLang="en-US" dirty="0"/>
          </a:p>
        </p:txBody>
      </p:sp>
      <p:sp>
        <p:nvSpPr>
          <p:cNvPr id="53251" name="Content Placeholder 8">
            <a:extLst>
              <a:ext uri="{FF2B5EF4-FFF2-40B4-BE49-F238E27FC236}">
                <a16:creationId xmlns:a16="http://schemas.microsoft.com/office/drawing/2014/main" id="{37456603-E2C7-4EC3-A7DF-36EB59EB3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endParaRPr lang="en-GB" altLang="en-US"/>
          </a:p>
        </p:txBody>
      </p:sp>
      <p:sp>
        <p:nvSpPr>
          <p:cNvPr id="53252" name="Date Placeholder 4">
            <a:extLst>
              <a:ext uri="{FF2B5EF4-FFF2-40B4-BE49-F238E27FC236}">
                <a16:creationId xmlns:a16="http://schemas.microsoft.com/office/drawing/2014/main" id="{27BCE1FB-B467-4AA3-B5FF-E65C495A06B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53253" name="Footer Placeholder 5">
            <a:extLst>
              <a:ext uri="{FF2B5EF4-FFF2-40B4-BE49-F238E27FC236}">
                <a16:creationId xmlns:a16="http://schemas.microsoft.com/office/drawing/2014/main" id="{9A4A114E-BB60-4499-9B67-3B16309C0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53254" name="Slide Number Placeholder 6">
            <a:extLst>
              <a:ext uri="{FF2B5EF4-FFF2-40B4-BE49-F238E27FC236}">
                <a16:creationId xmlns:a16="http://schemas.microsoft.com/office/drawing/2014/main" id="{14C6D242-F898-46EB-9DF7-A2A8A2F8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892EFEC-BE5D-4059-9859-F4304A08A145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63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53255" name="Picture 19" descr="tevatron_stress.JPG">
            <a:extLst>
              <a:ext uri="{FF2B5EF4-FFF2-40B4-BE49-F238E27FC236}">
                <a16:creationId xmlns:a16="http://schemas.microsoft.com/office/drawing/2014/main" id="{460C6AAE-D681-4475-A8EF-F8E98EF0B8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2974975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3">
            <a:extLst>
              <a:ext uri="{FF2B5EF4-FFF2-40B4-BE49-F238E27FC236}">
                <a16:creationId xmlns:a16="http://schemas.microsoft.com/office/drawing/2014/main" id="{310BE222-1800-4F88-9FB9-F02744584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7425" y="1663700"/>
            <a:ext cx="5483225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SzPct val="65000"/>
              <a:buFontTx/>
              <a:buBlip>
                <a:blip r:embed="rId4"/>
              </a:buBlip>
              <a:defRPr/>
            </a:pPr>
            <a:r>
              <a:rPr lang="en-US" sz="2000" kern="0" dirty="0">
                <a:latin typeface="Book Antiqua" pitchFamily="18" charset="0"/>
                <a:sym typeface="Symbol" pitchFamily="18" charset="2"/>
              </a:rPr>
              <a:t>Above movements of 0.1 mm, there is a correlation between performance and movement: the larger the movement, the longer the training</a:t>
            </a:r>
          </a:p>
          <a:p>
            <a:pPr marL="742950" lvl="1" indent="-285750" eaLnBrk="1" hangingPunct="1">
              <a:spcBef>
                <a:spcPct val="20000"/>
              </a:spcBef>
              <a:buSzPct val="65000"/>
              <a:buFontTx/>
              <a:buBlip>
                <a:blip r:embed="rId4"/>
              </a:buBlip>
              <a:defRPr/>
            </a:pPr>
            <a:endParaRPr lang="fr-CH" sz="2000" kern="0" dirty="0">
              <a:latin typeface="Book Antiqua" pitchFamily="18" charset="0"/>
              <a:sym typeface="Symbol" pitchFamily="18" charset="2"/>
            </a:endParaRPr>
          </a:p>
          <a:p>
            <a:pPr marL="742950" lvl="1" indent="-285750" eaLnBrk="1" hangingPunct="1">
              <a:spcBef>
                <a:spcPct val="20000"/>
              </a:spcBef>
              <a:buSzPct val="65000"/>
              <a:buFontTx/>
              <a:buBlip>
                <a:blip r:embed="rId4"/>
              </a:buBlip>
              <a:defRPr/>
            </a:pPr>
            <a:endParaRPr lang="fr-CH" sz="2000" kern="0" dirty="0">
              <a:latin typeface="Book Antiqua" pitchFamily="18" charset="0"/>
              <a:sym typeface="Symbol" pitchFamily="18" charset="2"/>
            </a:endParaRPr>
          </a:p>
          <a:p>
            <a:pPr marL="742950" lvl="1" indent="-285750" eaLnBrk="1" hangingPunct="1">
              <a:spcBef>
                <a:spcPct val="20000"/>
              </a:spcBef>
              <a:buSzPct val="65000"/>
              <a:buFontTx/>
              <a:buBlip>
                <a:blip r:embed="rId4"/>
              </a:buBlip>
              <a:defRPr/>
            </a:pPr>
            <a:endParaRPr lang="fr-CH" sz="2000" kern="0" dirty="0">
              <a:latin typeface="Book Antiqua" pitchFamily="18" charset="0"/>
              <a:sym typeface="Symbol" pitchFamily="18" charset="2"/>
            </a:endParaRPr>
          </a:p>
          <a:p>
            <a:pPr marL="742950" lvl="1" indent="-285750" eaLnBrk="1" hangingPunct="1">
              <a:spcBef>
                <a:spcPct val="20000"/>
              </a:spcBef>
              <a:buSzPct val="65000"/>
              <a:buFontTx/>
              <a:buBlip>
                <a:blip r:embed="rId4"/>
              </a:buBlip>
              <a:defRPr/>
            </a:pPr>
            <a:r>
              <a:rPr lang="fr-CH" sz="2000" kern="0" dirty="0">
                <a:latin typeface="Book Antiqua" pitchFamily="18" charset="0"/>
                <a:sym typeface="Symbol" pitchFamily="18" charset="2"/>
              </a:rPr>
              <a:t>Conclusion: one has to </a:t>
            </a:r>
            <a:r>
              <a:rPr lang="fr-CH" sz="2000" kern="0" dirty="0" err="1">
                <a:latin typeface="Book Antiqua" pitchFamily="18" charset="0"/>
                <a:sym typeface="Symbol" pitchFamily="18" charset="2"/>
              </a:rPr>
              <a:t>pre</a:t>
            </a:r>
            <a:r>
              <a:rPr lang="fr-CH" sz="2000" kern="0" dirty="0">
                <a:latin typeface="Book Antiqua" pitchFamily="18" charset="0"/>
                <a:sym typeface="Symbol" pitchFamily="18" charset="2"/>
              </a:rPr>
              <a:t>-stress to </a:t>
            </a:r>
            <a:r>
              <a:rPr lang="fr-CH" sz="2000" kern="0" dirty="0" err="1">
                <a:latin typeface="Book Antiqua" pitchFamily="18" charset="0"/>
                <a:sym typeface="Symbol" pitchFamily="18" charset="2"/>
              </a:rPr>
              <a:t>avoid</a:t>
            </a:r>
            <a:r>
              <a:rPr lang="fr-CH" sz="2000" kern="0" dirty="0">
                <a:latin typeface="Book Antiqua" pitchFamily="18" charset="0"/>
                <a:sym typeface="Symbol" pitchFamily="18" charset="2"/>
              </a:rPr>
              <a:t> </a:t>
            </a:r>
            <a:r>
              <a:rPr lang="fr-CH" sz="2000" kern="0" dirty="0" err="1">
                <a:latin typeface="Book Antiqua" pitchFamily="18" charset="0"/>
                <a:sym typeface="Symbol" pitchFamily="18" charset="2"/>
              </a:rPr>
              <a:t>movements</a:t>
            </a:r>
            <a:r>
              <a:rPr lang="fr-CH" sz="2000" kern="0" dirty="0">
                <a:latin typeface="Book Antiqua" pitchFamily="18" charset="0"/>
                <a:sym typeface="Symbol" pitchFamily="18" charset="2"/>
              </a:rPr>
              <a:t> </a:t>
            </a:r>
            <a:r>
              <a:rPr lang="fr-CH" sz="2000" kern="0" dirty="0" err="1">
                <a:latin typeface="Book Antiqua" pitchFamily="18" charset="0"/>
                <a:sym typeface="Symbol" pitchFamily="18" charset="2"/>
              </a:rPr>
              <a:t>that</a:t>
            </a:r>
            <a:r>
              <a:rPr lang="fr-CH" sz="2000" kern="0" dirty="0">
                <a:latin typeface="Book Antiqua" pitchFamily="18" charset="0"/>
                <a:sym typeface="Symbol" pitchFamily="18" charset="2"/>
              </a:rPr>
              <a:t> </a:t>
            </a:r>
            <a:r>
              <a:rPr lang="fr-CH" sz="2000" kern="0" dirty="0" err="1">
                <a:latin typeface="Book Antiqua" pitchFamily="18" charset="0"/>
                <a:sym typeface="Symbol" pitchFamily="18" charset="2"/>
              </a:rPr>
              <a:t>can</a:t>
            </a:r>
            <a:r>
              <a:rPr lang="fr-CH" sz="2000" kern="0" dirty="0">
                <a:latin typeface="Book Antiqua" pitchFamily="18" charset="0"/>
                <a:sym typeface="Symbol" pitchFamily="18" charset="2"/>
              </a:rPr>
              <a:t> </a:t>
            </a:r>
            <a:r>
              <a:rPr lang="fr-CH" sz="2000" kern="0" dirty="0" err="1">
                <a:latin typeface="Book Antiqua" pitchFamily="18" charset="0"/>
                <a:sym typeface="Symbol" pitchFamily="18" charset="2"/>
              </a:rPr>
              <a:t>limit</a:t>
            </a:r>
            <a:r>
              <a:rPr lang="fr-CH" sz="2000" kern="0" dirty="0">
                <a:latin typeface="Book Antiqua" pitchFamily="18" charset="0"/>
                <a:sym typeface="Symbol" pitchFamily="18" charset="2"/>
              </a:rPr>
              <a:t> performance</a:t>
            </a:r>
            <a:endParaRPr lang="en-US" sz="2000" kern="0" dirty="0">
              <a:latin typeface="Book Antiqua" pitchFamily="18" charset="0"/>
              <a:sym typeface="Symbol" pitchFamily="18" charset="2"/>
            </a:endParaRPr>
          </a:p>
          <a:p>
            <a:pPr marL="742950" lvl="1" indent="-285750" eaLnBrk="1" hangingPunct="1">
              <a:spcBef>
                <a:spcPct val="20000"/>
              </a:spcBef>
              <a:buSzPct val="65000"/>
              <a:buFontTx/>
              <a:buBlip>
                <a:blip r:embed="rId4"/>
              </a:buBlip>
              <a:defRPr/>
            </a:pPr>
            <a:endParaRPr lang="en-US" sz="2000" kern="0" dirty="0">
              <a:latin typeface="Book Antiqua" pitchFamily="18" charset="0"/>
              <a:sym typeface="Symbol" pitchFamily="18" charset="2"/>
            </a:endParaRPr>
          </a:p>
        </p:txBody>
      </p:sp>
      <p:cxnSp>
        <p:nvCxnSpPr>
          <p:cNvPr id="53257" name="Straight Connector 21">
            <a:extLst>
              <a:ext uri="{FF2B5EF4-FFF2-40B4-BE49-F238E27FC236}">
                <a16:creationId xmlns:a16="http://schemas.microsoft.com/office/drawing/2014/main" id="{A571B1FD-E521-46A8-90F4-F916C6FD0D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41375" y="4581525"/>
            <a:ext cx="2220913" cy="0"/>
          </a:xfrm>
          <a:prstGeom prst="lin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58" name="TextBox 22">
            <a:extLst>
              <a:ext uri="{FF2B5EF4-FFF2-40B4-BE49-F238E27FC236}">
                <a16:creationId xmlns:a16="http://schemas.microsoft.com/office/drawing/2014/main" id="{226FF54A-208B-4F9C-A164-F405E5C30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713" y="4276725"/>
            <a:ext cx="854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fr-CH" altLang="en-US" sz="1600">
                <a:solidFill>
                  <a:srgbClr val="C00000"/>
                </a:solidFill>
                <a:latin typeface="Arial" panose="020B0604020202020204" pitchFamily="34" charset="0"/>
              </a:rPr>
              <a:t>0.1 mm</a:t>
            </a:r>
            <a:endParaRPr lang="en-US" altLang="en-US" sz="16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53259" name="Picture 23" descr="toll_cit1.JPG">
            <a:extLst>
              <a:ext uri="{FF2B5EF4-FFF2-40B4-BE49-F238E27FC236}">
                <a16:creationId xmlns:a16="http://schemas.microsoft.com/office/drawing/2014/main" id="{72135BB6-FE98-4617-AEE0-061A3AA851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3068638"/>
            <a:ext cx="375761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Picture 24" descr="toll_cit2.JPG">
            <a:extLst>
              <a:ext uri="{FF2B5EF4-FFF2-40B4-BE49-F238E27FC236}">
                <a16:creationId xmlns:a16="http://schemas.microsoft.com/office/drawing/2014/main" id="{BA6E026B-F9B5-4157-90CE-36511642B5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5035550"/>
            <a:ext cx="3273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1" name="Text Box 5">
            <a:extLst>
              <a:ext uri="{FF2B5EF4-FFF2-40B4-BE49-F238E27FC236}">
                <a16:creationId xmlns:a16="http://schemas.microsoft.com/office/drawing/2014/main" id="{ED3F8A3C-AD60-4F4B-9767-4E9E65F7B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" y="5322888"/>
            <a:ext cx="1303337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A.V. Tollestrup, [10]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02B4A30D-ABBD-4F83-8806-1118D97CE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7. Pre-stress</a:t>
            </a:r>
            <a:br>
              <a:rPr lang="en-US" altLang="en-US"/>
            </a:br>
            <a:r>
              <a:rPr lang="en-US" altLang="en-US"/>
              <a:t>Experience in LHC short dipoles</a:t>
            </a:r>
            <a:endParaRPr lang="en-GB" altLang="en-US"/>
          </a:p>
        </p:txBody>
      </p:sp>
      <p:sp>
        <p:nvSpPr>
          <p:cNvPr id="54275" name="Content Placeholder 2">
            <a:extLst>
              <a:ext uri="{FF2B5EF4-FFF2-40B4-BE49-F238E27FC236}">
                <a16:creationId xmlns:a16="http://schemas.microsoft.com/office/drawing/2014/main" id="{10D9F02F-9722-418A-9D42-46D016F1F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dirty="0"/>
              <a:t>Study of variation of pre-stress in several models – evidence of unloading at 75% of nominal, but </a:t>
            </a:r>
            <a:r>
              <a:rPr lang="en-GB" altLang="en-US" b="1" dirty="0">
                <a:solidFill>
                  <a:srgbClr val="FF0000"/>
                </a:solidFill>
              </a:rPr>
              <a:t>no quench</a:t>
            </a:r>
          </a:p>
          <a:p>
            <a:pPr>
              <a:buFontTx/>
              <a:buBlip>
                <a:blip r:embed="rId2"/>
              </a:buBlip>
            </a:pPr>
            <a:endParaRPr lang="en-GB" altLang="en-US" dirty="0"/>
          </a:p>
          <a:p>
            <a:pPr>
              <a:buFontTx/>
              <a:buBlip>
                <a:blip r:embed="rId2"/>
              </a:buBlip>
            </a:pPr>
            <a:endParaRPr lang="en-GB" altLang="en-US" dirty="0"/>
          </a:p>
          <a:p>
            <a:pPr>
              <a:buFontTx/>
              <a:buBlip>
                <a:blip r:embed="rId2"/>
              </a:buBlip>
            </a:pPr>
            <a:endParaRPr lang="en-GB" altLang="en-US" dirty="0"/>
          </a:p>
          <a:p>
            <a:pPr>
              <a:buFontTx/>
              <a:buBlip>
                <a:blip r:embed="rId2"/>
              </a:buBlip>
            </a:pPr>
            <a:endParaRPr lang="en-GB" altLang="en-US" dirty="0"/>
          </a:p>
          <a:p>
            <a:pPr>
              <a:buFontTx/>
              <a:buBlip>
                <a:blip r:embed="rId2"/>
              </a:buBlip>
            </a:pPr>
            <a:endParaRPr lang="en-GB" altLang="en-US" dirty="0"/>
          </a:p>
          <a:p>
            <a:pPr>
              <a:buFontTx/>
              <a:buBlip>
                <a:blip r:embed="rId2"/>
              </a:buBlip>
            </a:pPr>
            <a:endParaRPr lang="en-GB" altLang="en-US" dirty="0"/>
          </a:p>
          <a:p>
            <a:pPr>
              <a:buFontTx/>
              <a:buBlip>
                <a:blip r:embed="rId2"/>
              </a:buBlip>
            </a:pPr>
            <a:r>
              <a:rPr lang="en-GB" altLang="en-US" dirty="0"/>
              <a:t>“</a:t>
            </a:r>
            <a:r>
              <a:rPr lang="en-GB" altLang="en-US" i="1" dirty="0"/>
              <a:t>It is worth pointing out that, in spite of the complete unloading of the inner layer at low currents, both low pre-stress magnets showed correct performance and quenched only at much higher fields</a:t>
            </a:r>
            <a:r>
              <a:rPr lang="en-GB" altLang="en-US" dirty="0"/>
              <a:t>” </a:t>
            </a:r>
          </a:p>
        </p:txBody>
      </p:sp>
      <p:sp>
        <p:nvSpPr>
          <p:cNvPr id="54276" name="Date Placeholder 3">
            <a:extLst>
              <a:ext uri="{FF2B5EF4-FFF2-40B4-BE49-F238E27FC236}">
                <a16:creationId xmlns:a16="http://schemas.microsoft.com/office/drawing/2014/main" id="{E68DC191-0924-40BD-B0E5-7D37DE6B180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54277" name="Footer Placeholder 4">
            <a:extLst>
              <a:ext uri="{FF2B5EF4-FFF2-40B4-BE49-F238E27FC236}">
                <a16:creationId xmlns:a16="http://schemas.microsoft.com/office/drawing/2014/main" id="{8B2FA9E1-D19D-4F56-BC6E-BF2CDB4B0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54278" name="Slide Number Placeholder 5">
            <a:extLst>
              <a:ext uri="{FF2B5EF4-FFF2-40B4-BE49-F238E27FC236}">
                <a16:creationId xmlns:a16="http://schemas.microsoft.com/office/drawing/2014/main" id="{D810DB34-8C60-486D-BD00-054936495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28FDAAC-BCB7-4A58-BC5B-C6E54DDF5D06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64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54279" name="Picture 4" descr="C:\Users\ET\Pictures\Toolbox\2011-02-16\Image0010.JPG">
            <a:extLst>
              <a:ext uri="{FF2B5EF4-FFF2-40B4-BE49-F238E27FC236}">
                <a16:creationId xmlns:a16="http://schemas.microsoft.com/office/drawing/2014/main" id="{7FD5E262-2335-40BC-A224-CC9B35B7A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70088"/>
            <a:ext cx="4379913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Text Box 5">
            <a:extLst>
              <a:ext uri="{FF2B5EF4-FFF2-40B4-BE49-F238E27FC236}">
                <a16:creationId xmlns:a16="http://schemas.microsoft.com/office/drawing/2014/main" id="{DCB47830-8FFA-41AC-BCB1-47ADDF7ED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886200"/>
            <a:ext cx="1104900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N. Andreev, [11]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816D0F39-B27B-4F85-A70A-D69036856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7. Pre-stress</a:t>
            </a:r>
            <a:br>
              <a:rPr lang="en-US" altLang="en-US" dirty="0"/>
            </a:br>
            <a:r>
              <a:rPr lang="en-US" altLang="en-US" dirty="0"/>
              <a:t>Experience in LARP TQ quadrupole</a:t>
            </a:r>
            <a:endParaRPr lang="en-GB" altLang="en-US" dirty="0"/>
          </a:p>
        </p:txBody>
      </p:sp>
      <p:sp>
        <p:nvSpPr>
          <p:cNvPr id="55299" name="Content Placeholder 2">
            <a:extLst>
              <a:ext uri="{FF2B5EF4-FFF2-40B4-BE49-F238E27FC236}">
                <a16:creationId xmlns:a16="http://schemas.microsoft.com/office/drawing/2014/main" id="{90A2B1AE-05A8-4EFC-B6A9-003FBBFE2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/>
              <a:t>With low pre-stress, unloading but still good quench performance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/>
              <a:t>With high pre-stress, stable plateau but small degradation</a:t>
            </a:r>
          </a:p>
        </p:txBody>
      </p:sp>
      <p:sp>
        <p:nvSpPr>
          <p:cNvPr id="55300" name="Date Placeholder 3">
            <a:extLst>
              <a:ext uri="{FF2B5EF4-FFF2-40B4-BE49-F238E27FC236}">
                <a16:creationId xmlns:a16="http://schemas.microsoft.com/office/drawing/2014/main" id="{5F6AC6F7-06EB-454D-9788-AE6BD57A319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55301" name="Footer Placeholder 4">
            <a:extLst>
              <a:ext uri="{FF2B5EF4-FFF2-40B4-BE49-F238E27FC236}">
                <a16:creationId xmlns:a16="http://schemas.microsoft.com/office/drawing/2014/main" id="{EB26A668-54A9-46F2-9AC0-015156A4E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55302" name="Slide Number Placeholder 5">
            <a:extLst>
              <a:ext uri="{FF2B5EF4-FFF2-40B4-BE49-F238E27FC236}">
                <a16:creationId xmlns:a16="http://schemas.microsoft.com/office/drawing/2014/main" id="{5B315729-16AE-4BC4-8B68-71546339F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E7819D7-D487-4BF7-A375-68FE0728974F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pSp>
        <p:nvGrpSpPr>
          <p:cNvPr id="55303" name="Group 16">
            <a:extLst>
              <a:ext uri="{FF2B5EF4-FFF2-40B4-BE49-F238E27FC236}">
                <a16:creationId xmlns:a16="http://schemas.microsoft.com/office/drawing/2014/main" id="{2D85E495-33C5-45E1-9D60-2D61CDAF2E7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2865438"/>
            <a:ext cx="3830638" cy="2697162"/>
            <a:chOff x="678807" y="3521248"/>
            <a:chExt cx="3830637" cy="2697163"/>
          </a:xfrm>
        </p:grpSpPr>
        <p:pic>
          <p:nvPicPr>
            <p:cNvPr id="55308" name="Picture 4" descr="C:\Users\ET\Pictures\Toolbox\2011-02-16\Image0016.JPG">
              <a:extLst>
                <a:ext uri="{FF2B5EF4-FFF2-40B4-BE49-F238E27FC236}">
                  <a16:creationId xmlns:a16="http://schemas.microsoft.com/office/drawing/2014/main" id="{D6A5397F-8E69-4E5A-A73D-9F6810198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807" y="3521248"/>
              <a:ext cx="3830637" cy="269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9" name="TextBox 12">
              <a:extLst>
                <a:ext uri="{FF2B5EF4-FFF2-40B4-BE49-F238E27FC236}">
                  <a16:creationId xmlns:a16="http://schemas.microsoft.com/office/drawing/2014/main" id="{DD48F0B4-B8CC-4C81-8F9D-623395C924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510432">
              <a:off x="1596455" y="5156887"/>
              <a:ext cx="164981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fr-CH" altLang="en-US" sz="1100" b="1">
                  <a:solidFill>
                    <a:srgbClr val="C00000"/>
                  </a:solidFill>
                  <a:latin typeface="Arial" panose="020B0604020202020204" pitchFamily="34" charset="0"/>
                </a:rPr>
                <a:t>TQS03b high prestress</a:t>
              </a:r>
            </a:p>
          </p:txBody>
        </p:sp>
        <p:sp>
          <p:nvSpPr>
            <p:cNvPr id="55310" name="TextBox 13">
              <a:extLst>
                <a:ext uri="{FF2B5EF4-FFF2-40B4-BE49-F238E27FC236}">
                  <a16:creationId xmlns:a16="http://schemas.microsoft.com/office/drawing/2014/main" id="{B5DE45A5-BE61-4A21-9BBC-75A680190B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510432">
              <a:off x="1051755" y="4007709"/>
              <a:ext cx="157767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fr-CH" altLang="en-US" sz="1100" b="1">
                  <a:solidFill>
                    <a:srgbClr val="C00000"/>
                  </a:solidFill>
                  <a:latin typeface="Arial" panose="020B0604020202020204" pitchFamily="34" charset="0"/>
                </a:rPr>
                <a:t>TQS03a low prestress</a:t>
              </a:r>
            </a:p>
          </p:txBody>
        </p:sp>
      </p:grpSp>
      <p:grpSp>
        <p:nvGrpSpPr>
          <p:cNvPr id="55304" name="Group 17">
            <a:extLst>
              <a:ext uri="{FF2B5EF4-FFF2-40B4-BE49-F238E27FC236}">
                <a16:creationId xmlns:a16="http://schemas.microsoft.com/office/drawing/2014/main" id="{B7878128-9BB3-4BA4-BF80-4B2C4287CB0F}"/>
              </a:ext>
            </a:extLst>
          </p:cNvPr>
          <p:cNvGrpSpPr>
            <a:grpSpLocks/>
          </p:cNvGrpSpPr>
          <p:nvPr/>
        </p:nvGrpSpPr>
        <p:grpSpPr bwMode="auto">
          <a:xfrm>
            <a:off x="5029200" y="2819400"/>
            <a:ext cx="3690938" cy="2687638"/>
            <a:chOff x="4877530" y="3525795"/>
            <a:chExt cx="3690085" cy="2688453"/>
          </a:xfrm>
        </p:grpSpPr>
        <p:pic>
          <p:nvPicPr>
            <p:cNvPr id="55305" name="Picture 3" descr="C:\Users\ET\Pictures\Toolbox\2011-02-16\Image0015.JPG">
              <a:extLst>
                <a:ext uri="{FF2B5EF4-FFF2-40B4-BE49-F238E27FC236}">
                  <a16:creationId xmlns:a16="http://schemas.microsoft.com/office/drawing/2014/main" id="{1B0971FE-9DEF-4753-9B1B-03EBD4954A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7530" y="3525795"/>
              <a:ext cx="3690085" cy="2688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6" name="TextBox 14">
              <a:extLst>
                <a:ext uri="{FF2B5EF4-FFF2-40B4-BE49-F238E27FC236}">
                  <a16:creationId xmlns:a16="http://schemas.microsoft.com/office/drawing/2014/main" id="{CDB411F1-3E65-4E5B-8E57-89E8B37876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2458" y="3641125"/>
              <a:ext cx="157767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fr-CH" altLang="en-US" sz="1100" b="1">
                  <a:solidFill>
                    <a:srgbClr val="C00000"/>
                  </a:solidFill>
                  <a:latin typeface="Arial" panose="020B0604020202020204" pitchFamily="34" charset="0"/>
                </a:rPr>
                <a:t>TQS03a low prestress</a:t>
              </a:r>
            </a:p>
          </p:txBody>
        </p:sp>
        <p:sp>
          <p:nvSpPr>
            <p:cNvPr id="55307" name="TextBox 15">
              <a:extLst>
                <a:ext uri="{FF2B5EF4-FFF2-40B4-BE49-F238E27FC236}">
                  <a16:creationId xmlns:a16="http://schemas.microsoft.com/office/drawing/2014/main" id="{7FC79D78-E14A-4CA8-844A-2C2F981A43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9497" y="4123038"/>
              <a:ext cx="164981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r>
                <a:rPr lang="fr-CH" altLang="en-US" sz="1100" b="1">
                  <a:solidFill>
                    <a:srgbClr val="C00000"/>
                  </a:solidFill>
                  <a:latin typeface="Arial" panose="020B0604020202020204" pitchFamily="34" charset="0"/>
                </a:rPr>
                <a:t>TQS03b high prestress</a:t>
              </a:r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66D07-3911-4A6F-9E46-AEAF67ABE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7. Pre-stress</a:t>
            </a:r>
            <a:br>
              <a:rPr lang="en-US" altLang="en-US" dirty="0"/>
            </a:br>
            <a:r>
              <a:rPr lang="en-US" altLang="en-US" dirty="0"/>
              <a:t>Experience in MQXFS quadrupole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CC28F-1722-4C41-B1FD-235E6B1F9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“</a:t>
            </a:r>
            <a:r>
              <a:rPr lang="en-US" i="1" dirty="0"/>
              <a:t>The experiment proves that (</a:t>
            </a:r>
            <a:r>
              <a:rPr lang="en-US" i="1" dirty="0" err="1"/>
              <a:t>i</a:t>
            </a:r>
            <a:r>
              <a:rPr lang="en-US" i="1" dirty="0"/>
              <a:t>) a </a:t>
            </a:r>
            <a:r>
              <a:rPr lang="en-US" i="1" dirty="0">
                <a:solidFill>
                  <a:srgbClr val="FF0000"/>
                </a:solidFill>
              </a:rPr>
              <a:t>preload to 60% </a:t>
            </a:r>
            <a:r>
              <a:rPr lang="en-US" i="1" dirty="0"/>
              <a:t>of short sample allows operating the magnet at </a:t>
            </a:r>
            <a:r>
              <a:rPr lang="en-US" i="1" dirty="0">
                <a:solidFill>
                  <a:srgbClr val="FF0000"/>
                </a:solidFill>
              </a:rPr>
              <a:t>85% of short sample </a:t>
            </a:r>
            <a:r>
              <a:rPr lang="en-US" i="1" dirty="0"/>
              <a:t>without significant training and (ii) a </a:t>
            </a:r>
            <a:r>
              <a:rPr lang="en-US" i="1" dirty="0">
                <a:solidFill>
                  <a:srgbClr val="FF0000"/>
                </a:solidFill>
              </a:rPr>
              <a:t>preload at 80% </a:t>
            </a:r>
            <a:r>
              <a:rPr lang="en-US" i="1" dirty="0"/>
              <a:t>of short sample allows to expand the operational field of the magnet from </a:t>
            </a:r>
            <a:r>
              <a:rPr lang="en-US" i="1" dirty="0">
                <a:solidFill>
                  <a:srgbClr val="FF0000"/>
                </a:solidFill>
              </a:rPr>
              <a:t>90% to 95% of short sample current</a:t>
            </a:r>
            <a:r>
              <a:rPr lang="en-US" i="1" dirty="0"/>
              <a:t>, and to reduce the training</a:t>
            </a:r>
            <a:r>
              <a:rPr lang="en-US" dirty="0"/>
              <a:t>.”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8147B-06AC-4F11-B136-158265799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June 20 - July 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00308-D53D-40FB-A75C-F5C5BF75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Electromagnetic forces and stresses in superconducting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3EC64-CBDB-4CA4-ABD6-AC8D47CB3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C5AB8A-C91D-4F7D-94D5-62D0481588EB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55C34-6376-46F7-82A4-E7F8015C7F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" r="34679" b="32498"/>
          <a:stretch>
            <a:fillRect/>
          </a:stretch>
        </p:blipFill>
        <p:spPr bwMode="auto">
          <a:xfrm>
            <a:off x="76200" y="4038600"/>
            <a:ext cx="2800350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C3D3C7-76ED-4619-A890-C2DCFA5E34D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r="38503" b="32094"/>
          <a:stretch/>
        </p:blipFill>
        <p:spPr bwMode="auto">
          <a:xfrm>
            <a:off x="2809340" y="3962400"/>
            <a:ext cx="5993765" cy="24409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688525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CD8A6F6E-A927-4F22-99B7-EA44CDEFD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8.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2A80-768A-4805-B3D8-12975C270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We presented the </a:t>
            </a:r>
            <a:r>
              <a:rPr lang="en-US" b="1" dirty="0">
                <a:solidFill>
                  <a:srgbClr val="FF0000"/>
                </a:solidFill>
              </a:rPr>
              <a:t>force profiles </a:t>
            </a:r>
            <a:r>
              <a:rPr lang="en-US" dirty="0"/>
              <a:t>in superconducting magnets</a:t>
            </a:r>
          </a:p>
          <a:p>
            <a:pPr lvl="1">
              <a:defRPr/>
            </a:pPr>
            <a:r>
              <a:rPr lang="en-US" dirty="0"/>
              <a:t>A solenoid case can be well represented as a pressure vessel</a:t>
            </a:r>
          </a:p>
          <a:p>
            <a:pPr lvl="1">
              <a:defRPr/>
            </a:pPr>
            <a:r>
              <a:rPr lang="en-US" dirty="0"/>
              <a:t>In dipole and quadrupole magnets, the forces are directed towards the mid-plane and outwardly.</a:t>
            </a:r>
          </a:p>
          <a:p>
            <a:pPr lvl="2">
              <a:defRPr/>
            </a:pPr>
            <a:r>
              <a:rPr lang="en-US" dirty="0"/>
              <a:t>They tend to separate the coil from the pole and compress the mid-plane region</a:t>
            </a:r>
          </a:p>
          <a:p>
            <a:pPr lvl="2">
              <a:defRPr/>
            </a:pPr>
            <a:r>
              <a:rPr lang="en-US" dirty="0"/>
              <a:t>Axially they tend to stretch the windings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We provided a series of </a:t>
            </a:r>
            <a:r>
              <a:rPr lang="en-US" b="1" dirty="0">
                <a:solidFill>
                  <a:srgbClr val="FF0000"/>
                </a:solidFill>
              </a:rPr>
              <a:t>analytical formulas </a:t>
            </a:r>
            <a:r>
              <a:rPr lang="en-US" dirty="0"/>
              <a:t>to determine in first approximation forces and stresses.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importance of the </a:t>
            </a:r>
            <a:r>
              <a:rPr lang="en-US" b="1" dirty="0">
                <a:solidFill>
                  <a:srgbClr val="FF0000"/>
                </a:solidFill>
              </a:rPr>
              <a:t>coil pre-stress </a:t>
            </a:r>
            <a:r>
              <a:rPr lang="en-US" dirty="0"/>
              <a:t>has been pointed out, as a technique to minimize the conductor motion during excitation. </a:t>
            </a:r>
          </a:p>
        </p:txBody>
      </p:sp>
      <p:sp>
        <p:nvSpPr>
          <p:cNvPr id="56324" name="Date Placeholder 3">
            <a:extLst>
              <a:ext uri="{FF2B5EF4-FFF2-40B4-BE49-F238E27FC236}">
                <a16:creationId xmlns:a16="http://schemas.microsoft.com/office/drawing/2014/main" id="{7A22C438-2A9B-436A-92BF-B1E3DAFDABD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56325" name="Footer Placeholder 4">
            <a:extLst>
              <a:ext uri="{FF2B5EF4-FFF2-40B4-BE49-F238E27FC236}">
                <a16:creationId xmlns:a16="http://schemas.microsoft.com/office/drawing/2014/main" id="{2C7ED74D-EE93-4DB0-9997-41ED7642F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56326" name="Slide Number Placeholder 5">
            <a:extLst>
              <a:ext uri="{FF2B5EF4-FFF2-40B4-BE49-F238E27FC236}">
                <a16:creationId xmlns:a16="http://schemas.microsoft.com/office/drawing/2014/main" id="{10E13219-EC2C-4642-B49F-AE8C64E80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B50D628-A154-4894-AA1F-EBB1E7540735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B7F2710C-62FD-476B-B09E-95ABA0EB5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</a:t>
            </a:r>
            <a:br>
              <a:rPr lang="en-US" altLang="en-US"/>
            </a:br>
            <a:r>
              <a:rPr lang="en-US" altLang="en-US"/>
              <a:t>Thin shell approximation</a:t>
            </a:r>
          </a:p>
        </p:txBody>
      </p:sp>
      <p:sp>
        <p:nvSpPr>
          <p:cNvPr id="57347" name="Content Placeholder 2">
            <a:extLst>
              <a:ext uri="{FF2B5EF4-FFF2-40B4-BE49-F238E27FC236}">
                <a16:creationId xmlns:a16="http://schemas.microsoft.com/office/drawing/2014/main" id="{2690B167-19AD-4468-B085-43318C4ED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57348" name="Date Placeholder 3">
            <a:extLst>
              <a:ext uri="{FF2B5EF4-FFF2-40B4-BE49-F238E27FC236}">
                <a16:creationId xmlns:a16="http://schemas.microsoft.com/office/drawing/2014/main" id="{50D97915-2288-4916-9EF6-9B8FA8A1BF3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57349" name="Footer Placeholder 4">
            <a:extLst>
              <a:ext uri="{FF2B5EF4-FFF2-40B4-BE49-F238E27FC236}">
                <a16:creationId xmlns:a16="http://schemas.microsoft.com/office/drawing/2014/main" id="{7DB42AB1-F8BC-4D7C-9703-0942653BB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57350" name="Slide Number Placeholder 5">
            <a:extLst>
              <a:ext uri="{FF2B5EF4-FFF2-40B4-BE49-F238E27FC236}">
                <a16:creationId xmlns:a16="http://schemas.microsoft.com/office/drawing/2014/main" id="{17BBB737-A355-46F1-A7F1-EE0D0210A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96E10D9-9805-4C6B-828B-96C7654C481B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68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E0FC12A3-0BDB-4D0C-952C-B55698590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I: thin shell approximation</a:t>
            </a:r>
            <a:br>
              <a:rPr lang="en-US" altLang="en-US"/>
            </a:br>
            <a:r>
              <a:rPr lang="en-US" altLang="en-US"/>
              <a:t>Field and forces: general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B7137-A341-4BBF-BFE5-565A6DBC4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1148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We assume</a:t>
            </a:r>
          </a:p>
          <a:p>
            <a:pPr lvl="1">
              <a:defRPr/>
            </a:pPr>
            <a:r>
              <a:rPr lang="en-US" i="1" dirty="0"/>
              <a:t>J = J</a:t>
            </a:r>
            <a:r>
              <a:rPr lang="en-US" i="1" baseline="-25000" dirty="0"/>
              <a:t>0</a:t>
            </a:r>
            <a:r>
              <a:rPr lang="en-US" i="1" dirty="0"/>
              <a:t> </a:t>
            </a:r>
            <a:r>
              <a:rPr lang="en-US" i="1" dirty="0" err="1"/>
              <a:t>cosn</a:t>
            </a:r>
            <a:r>
              <a:rPr lang="en-US" i="1" dirty="0">
                <a:sym typeface="Symbol"/>
              </a:rPr>
              <a:t>  </a:t>
            </a:r>
            <a:r>
              <a:rPr lang="en-US" dirty="0"/>
              <a:t>where </a:t>
            </a:r>
            <a:r>
              <a:rPr lang="en-US" i="1" dirty="0"/>
              <a:t>J</a:t>
            </a:r>
            <a:r>
              <a:rPr lang="en-US" i="1" baseline="-25000" dirty="0"/>
              <a:t>0</a:t>
            </a:r>
            <a:r>
              <a:rPr lang="en-US" dirty="0"/>
              <a:t> [A/m] is </a:t>
            </a:r>
            <a:r>
              <a:rPr lang="en-US" dirty="0">
                <a:sym typeface="Mathematica1"/>
              </a:rPr>
              <a:t></a:t>
            </a:r>
            <a:r>
              <a:rPr lang="en-US" dirty="0"/>
              <a:t> to the cross-section plane</a:t>
            </a:r>
          </a:p>
          <a:p>
            <a:pPr lvl="1">
              <a:defRPr/>
            </a:pPr>
            <a:r>
              <a:rPr lang="en-US" dirty="0"/>
              <a:t>Radius of the shell/coil = </a:t>
            </a:r>
            <a:r>
              <a:rPr lang="en-US" i="1" dirty="0"/>
              <a:t>a</a:t>
            </a:r>
          </a:p>
          <a:p>
            <a:pPr lvl="1">
              <a:defRPr/>
            </a:pPr>
            <a:r>
              <a:rPr lang="en-US" dirty="0"/>
              <a:t>No iron</a:t>
            </a:r>
          </a:p>
          <a:p>
            <a:pPr>
              <a:defRPr/>
            </a:pPr>
            <a:r>
              <a:rPr lang="en-US" dirty="0"/>
              <a:t>The field inside the aperture 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average field in the coil 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Lorentz force acting on the coil [N/m</a:t>
            </a:r>
            <a:r>
              <a:rPr lang="en-US" baseline="30000" dirty="0"/>
              <a:t>2</a:t>
            </a:r>
            <a:r>
              <a:rPr lang="en-US" dirty="0"/>
              <a:t>] is</a:t>
            </a:r>
          </a:p>
        </p:txBody>
      </p:sp>
      <p:sp>
        <p:nvSpPr>
          <p:cNvPr id="58372" name="Date Placeholder 3">
            <a:extLst>
              <a:ext uri="{FF2B5EF4-FFF2-40B4-BE49-F238E27FC236}">
                <a16:creationId xmlns:a16="http://schemas.microsoft.com/office/drawing/2014/main" id="{51666F6A-D6CA-4C72-974E-9FCA2A5744C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58373" name="Footer Placeholder 4">
            <a:extLst>
              <a:ext uri="{FF2B5EF4-FFF2-40B4-BE49-F238E27FC236}">
                <a16:creationId xmlns:a16="http://schemas.microsoft.com/office/drawing/2014/main" id="{63DE82A5-0918-4DA3-8843-FD9FB8B67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58374" name="Slide Number Placeholder 5">
            <a:extLst>
              <a:ext uri="{FF2B5EF4-FFF2-40B4-BE49-F238E27FC236}">
                <a16:creationId xmlns:a16="http://schemas.microsoft.com/office/drawing/2014/main" id="{ACCC59A1-2593-4B20-840F-510AA8FC3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16A7984-3B46-41D7-BDB2-852AB6BDC3FE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69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58375" name="Object 2">
            <a:extLst>
              <a:ext uri="{FF2B5EF4-FFF2-40B4-BE49-F238E27FC236}">
                <a16:creationId xmlns:a16="http://schemas.microsoft.com/office/drawing/2014/main" id="{0BA01DBC-1BFF-4FD1-BD80-A45C982AE0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37038" y="2822575"/>
          <a:ext cx="302101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57" name="Equation" r:id="rId8" imgW="1511300" imgH="419100" progId="Equation.3">
                  <p:embed/>
                </p:oleObj>
              </mc:Choice>
              <mc:Fallback>
                <p:oleObj name="Equation" r:id="rId8" imgW="1511300" imgH="4191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7038" y="2822575"/>
                        <a:ext cx="3021012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6" name="Object 3">
            <a:extLst>
              <a:ext uri="{FF2B5EF4-FFF2-40B4-BE49-F238E27FC236}">
                <a16:creationId xmlns:a16="http://schemas.microsoft.com/office/drawing/2014/main" id="{BC8F63B1-0299-4BE5-BA9F-CBF1429337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8663" y="2819400"/>
          <a:ext cx="2998787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58" name="Equation" r:id="rId10" imgW="1498600" imgH="419100" progId="Equation.3">
                  <p:embed/>
                </p:oleObj>
              </mc:Choice>
              <mc:Fallback>
                <p:oleObj name="Equation" r:id="rId10" imgW="1498600" imgH="419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3" y="2819400"/>
                        <a:ext cx="2998787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377" name="Picture 13" descr="thin_shell_cross-section_a">
            <a:extLst>
              <a:ext uri="{FF2B5EF4-FFF2-40B4-BE49-F238E27FC236}">
                <a16:creationId xmlns:a16="http://schemas.microsoft.com/office/drawing/2014/main" id="{85BBB934-15B9-4EDC-B4E7-A507B6FFB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3458" r="27338" b="4158"/>
          <a:stretch>
            <a:fillRect/>
          </a:stretch>
        </p:blipFill>
        <p:spPr bwMode="auto">
          <a:xfrm>
            <a:off x="7440613" y="2147888"/>
            <a:ext cx="1363662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378" name="Object 4">
            <a:extLst>
              <a:ext uri="{FF2B5EF4-FFF2-40B4-BE49-F238E27FC236}">
                <a16:creationId xmlns:a16="http://schemas.microsoft.com/office/drawing/2014/main" id="{857CC621-C551-40F2-ACA3-3D4F11E1C3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7263" y="3957638"/>
          <a:ext cx="2374900" cy="78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59" name="Equation" r:id="rId13" imgW="1180588" imgH="393529" progId="Equation.3">
                  <p:embed/>
                </p:oleObj>
              </mc:Choice>
              <mc:Fallback>
                <p:oleObj name="Equation" r:id="rId13" imgW="1180588" imgH="39352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263" y="3957638"/>
                        <a:ext cx="2374900" cy="788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9" name="Object 5">
            <a:extLst>
              <a:ext uri="{FF2B5EF4-FFF2-40B4-BE49-F238E27FC236}">
                <a16:creationId xmlns:a16="http://schemas.microsoft.com/office/drawing/2014/main" id="{37C20BDE-3409-425C-A989-B4EBBAD67F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06875" y="4195763"/>
          <a:ext cx="785813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60" name="Equation" r:id="rId15" imgW="393529" imgH="190417" progId="Equation.3">
                  <p:embed/>
                </p:oleObj>
              </mc:Choice>
              <mc:Fallback>
                <p:oleObj name="Equation" r:id="rId15" imgW="393529" imgH="190417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875" y="4195763"/>
                        <a:ext cx="785813" cy="38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380" name="Picture 23" descr="thin_shell_fluxlinezoom">
            <a:extLst>
              <a:ext uri="{FF2B5EF4-FFF2-40B4-BE49-F238E27FC236}">
                <a16:creationId xmlns:a16="http://schemas.microsoft.com/office/drawing/2014/main" id="{14F5D1F5-7EE0-4BFC-9D18-69E863810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4117" r="26842" b="4817"/>
          <a:stretch>
            <a:fillRect/>
          </a:stretch>
        </p:blipFill>
        <p:spPr bwMode="auto">
          <a:xfrm>
            <a:off x="7229475" y="4195763"/>
            <a:ext cx="17430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381" name="Object 6">
            <a:extLst>
              <a:ext uri="{FF2B5EF4-FFF2-40B4-BE49-F238E27FC236}">
                <a16:creationId xmlns:a16="http://schemas.microsoft.com/office/drawing/2014/main" id="{901EA27D-C7BB-4366-AA63-4C57654725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17838" y="5075238"/>
          <a:ext cx="3960812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61" name="Equation" r:id="rId18" imgW="1981200" imgH="393700" progId="Equation.3">
                  <p:embed/>
                </p:oleObj>
              </mc:Choice>
              <mc:Fallback>
                <p:oleObj name="Equation" r:id="rId18" imgW="1981200" imgH="393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7838" y="5075238"/>
                        <a:ext cx="3960812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82" name="Object 7">
            <a:extLst>
              <a:ext uri="{FF2B5EF4-FFF2-40B4-BE49-F238E27FC236}">
                <a16:creationId xmlns:a16="http://schemas.microsoft.com/office/drawing/2014/main" id="{CEBF1656-E34E-406F-85B1-56779CE140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4850" y="5313363"/>
          <a:ext cx="162401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62" name="Equation" r:id="rId20" imgW="812447" imgH="190417" progId="Equation.3">
                  <p:embed/>
                </p:oleObj>
              </mc:Choice>
              <mc:Fallback>
                <p:oleObj name="Equation" r:id="rId20" imgW="812447" imgH="190417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5313363"/>
                        <a:ext cx="1624013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83" name="Object 8">
            <a:extLst>
              <a:ext uri="{FF2B5EF4-FFF2-40B4-BE49-F238E27FC236}">
                <a16:creationId xmlns:a16="http://schemas.microsoft.com/office/drawing/2014/main" id="{1A794DF4-57F4-49AF-9963-2DBC23EA2F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7225" y="5981700"/>
          <a:ext cx="25146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63" name="Equation" r:id="rId22" imgW="1257300" imgH="190500" progId="Equation.3">
                  <p:embed/>
                </p:oleObj>
              </mc:Choice>
              <mc:Fallback>
                <p:oleObj name="Equation" r:id="rId22" imgW="1257300" imgH="1905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5981700"/>
                        <a:ext cx="25146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84" name="Object 9">
            <a:extLst>
              <a:ext uri="{FF2B5EF4-FFF2-40B4-BE49-F238E27FC236}">
                <a16:creationId xmlns:a16="http://schemas.microsoft.com/office/drawing/2014/main" id="{7EB5AE93-8840-42E8-A9C4-FFD5759350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49650" y="5965825"/>
          <a:ext cx="25384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64" name="Equation" r:id="rId24" imgW="1269449" imgH="215806" progId="Equation.3">
                  <p:embed/>
                </p:oleObj>
              </mc:Choice>
              <mc:Fallback>
                <p:oleObj name="Equation" r:id="rId24" imgW="1269449" imgH="215806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50" y="5965825"/>
                        <a:ext cx="253841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4636E5F6-AA21-485F-A683-7CE9D7288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2. </a:t>
            </a:r>
            <a:r>
              <a:rPr lang="fr-FR" altLang="en-US" dirty="0"/>
              <a:t>Electro-</a:t>
            </a:r>
            <a:r>
              <a:rPr lang="fr-FR" altLang="en-US" dirty="0" err="1"/>
              <a:t>magnetic</a:t>
            </a:r>
            <a:r>
              <a:rPr lang="en-US" altLang="en-US" dirty="0"/>
              <a:t> force</a:t>
            </a:r>
            <a:br>
              <a:rPr lang="en-GB" altLang="en-US" dirty="0"/>
            </a:br>
            <a:r>
              <a:rPr lang="en-GB" altLang="en-US" dirty="0"/>
              <a:t>Quadrupole magnet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7BFDA820-62DB-4F1D-8D47-60E5DCDC3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791200" cy="3030538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Tx/>
              <a:buBlip>
                <a:blip r:embed="rId3"/>
              </a:buBlip>
              <a:defRPr/>
            </a:pPr>
            <a:endParaRPr lang="en-US" altLang="en-US" dirty="0"/>
          </a:p>
          <a:p>
            <a:pPr eaLnBrk="1" hangingPunct="1">
              <a:buFontTx/>
              <a:buBlip>
                <a:blip r:embed="rId3"/>
              </a:buBlip>
              <a:defRPr/>
            </a:pPr>
            <a:endParaRPr lang="en-US" altLang="en-US" dirty="0"/>
          </a:p>
          <a:p>
            <a:pPr eaLnBrk="1" hangingPunct="1">
              <a:buFontTx/>
              <a:buBlip>
                <a:blip r:embed="rId3"/>
              </a:buBlip>
              <a:defRPr/>
            </a:pPr>
            <a:r>
              <a:rPr lang="en-US" altLang="en-US" dirty="0"/>
              <a:t>The force necessary to stabilize linear motion is provided by the quadrupoles</a:t>
            </a:r>
          </a:p>
          <a:p>
            <a:pPr lvl="1" eaLnBrk="1" hangingPunct="1">
              <a:buFontTx/>
              <a:buBlip>
                <a:blip r:embed="rId4"/>
              </a:buBlip>
              <a:defRPr/>
            </a:pPr>
            <a:r>
              <a:rPr lang="en-US" altLang="en-US" dirty="0"/>
              <a:t>They provide a field </a:t>
            </a:r>
          </a:p>
          <a:p>
            <a:pPr lvl="2" eaLnBrk="1" hangingPunct="1">
              <a:buFontTx/>
              <a:buBlip>
                <a:blip r:embed="rId4"/>
              </a:buBlip>
              <a:defRPr/>
            </a:pPr>
            <a:r>
              <a:rPr lang="en-US" altLang="en-US" dirty="0"/>
              <a:t>equal to zero in the center</a:t>
            </a:r>
          </a:p>
          <a:p>
            <a:pPr lvl="2" eaLnBrk="1" hangingPunct="1">
              <a:buFontTx/>
              <a:buBlip>
                <a:blip r:embed="rId4"/>
              </a:buBlip>
              <a:defRPr/>
            </a:pPr>
            <a:r>
              <a:rPr lang="en-US" altLang="en-US" dirty="0"/>
              <a:t>increasing linearly with the radius</a:t>
            </a:r>
          </a:p>
          <a:p>
            <a:pPr>
              <a:buFontTx/>
              <a:buBlip>
                <a:blip r:embed="rId3"/>
              </a:buBlip>
              <a:defRPr/>
            </a:pPr>
            <a:r>
              <a:rPr lang="en-US" altLang="en-US" dirty="0"/>
              <a:t>They act as a spring: </a:t>
            </a:r>
            <a:r>
              <a:rPr lang="en-US" altLang="en-US" b="1" dirty="0">
                <a:solidFill>
                  <a:srgbClr val="FF0000"/>
                </a:solidFill>
              </a:rPr>
              <a:t>focus the beam</a:t>
            </a:r>
          </a:p>
          <a:p>
            <a:pPr>
              <a:buFontTx/>
              <a:buBlip>
                <a:blip r:embed="rId3"/>
              </a:buBlip>
              <a:defRPr/>
            </a:pPr>
            <a:r>
              <a:rPr lang="en-GB" dirty="0"/>
              <a:t>Prevent protons from </a:t>
            </a:r>
            <a:r>
              <a:rPr lang="en-GB" b="1" dirty="0">
                <a:solidFill>
                  <a:srgbClr val="FF0000"/>
                </a:solidFill>
              </a:rPr>
              <a:t>falling </a:t>
            </a:r>
            <a:r>
              <a:rPr lang="en-GB" dirty="0"/>
              <a:t>to the bottom of the aperture due to the </a:t>
            </a:r>
            <a:r>
              <a:rPr lang="en-GB" b="1" dirty="0"/>
              <a:t>gravitational force</a:t>
            </a:r>
          </a:p>
          <a:p>
            <a:pPr lvl="1">
              <a:buFontTx/>
              <a:buBlip>
                <a:blip r:embed="rId3"/>
              </a:buBlip>
              <a:defRPr/>
            </a:pPr>
            <a:r>
              <a:rPr lang="en-GB" dirty="0"/>
              <a:t>it would happen in less than 60 </a:t>
            </a:r>
            <a:r>
              <a:rPr lang="en-GB" dirty="0" err="1"/>
              <a:t>ms</a:t>
            </a:r>
            <a:endParaRPr lang="en-US" altLang="en-US" b="1" dirty="0">
              <a:solidFill>
                <a:srgbClr val="FF0000"/>
              </a:solidFill>
            </a:endParaRPr>
          </a:p>
          <a:p>
            <a:pPr>
              <a:buFontTx/>
              <a:buBlip>
                <a:blip r:embed="rId3"/>
              </a:buBlip>
              <a:defRPr/>
            </a:pPr>
            <a:endParaRPr lang="en-GB" altLang="en-US" dirty="0"/>
          </a:p>
        </p:txBody>
      </p:sp>
      <p:sp>
        <p:nvSpPr>
          <p:cNvPr id="19460" name="Date Placeholder 3">
            <a:extLst>
              <a:ext uri="{FF2B5EF4-FFF2-40B4-BE49-F238E27FC236}">
                <a16:creationId xmlns:a16="http://schemas.microsoft.com/office/drawing/2014/main" id="{5CD00674-235D-4159-A49B-73AE6822219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19461" name="Footer Placeholder 4">
            <a:extLst>
              <a:ext uri="{FF2B5EF4-FFF2-40B4-BE49-F238E27FC236}">
                <a16:creationId xmlns:a16="http://schemas.microsoft.com/office/drawing/2014/main" id="{5982FC4A-9F5E-4FBA-ACCA-DD7018691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grpSp>
        <p:nvGrpSpPr>
          <p:cNvPr id="19462" name="Group 3">
            <a:extLst>
              <a:ext uri="{FF2B5EF4-FFF2-40B4-BE49-F238E27FC236}">
                <a16:creationId xmlns:a16="http://schemas.microsoft.com/office/drawing/2014/main" id="{1963ADFA-99F5-401F-9349-A95A9A8E420E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1219200"/>
            <a:ext cx="2792413" cy="1752600"/>
            <a:chOff x="5520018" y="4419600"/>
            <a:chExt cx="2792132" cy="1752600"/>
          </a:xfrm>
        </p:grpSpPr>
        <p:pic>
          <p:nvPicPr>
            <p:cNvPr id="19483" name="Picture 10" descr="end_support">
              <a:extLst>
                <a:ext uri="{FF2B5EF4-FFF2-40B4-BE49-F238E27FC236}">
                  <a16:creationId xmlns:a16="http://schemas.microsoft.com/office/drawing/2014/main" id="{E3769FFB-F049-419E-B81D-BB9B229AAC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87" b="70955"/>
            <a:stretch>
              <a:fillRect/>
            </a:stretch>
          </p:blipFill>
          <p:spPr bwMode="auto">
            <a:xfrm>
              <a:off x="5520018" y="4419600"/>
              <a:ext cx="2792132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CF04B10-FBFF-4533-8F2B-1423AF45E8B9}"/>
                </a:ext>
              </a:extLst>
            </p:cNvPr>
            <p:cNvSpPr/>
            <p:nvPr/>
          </p:nvSpPr>
          <p:spPr>
            <a:xfrm>
              <a:off x="6916877" y="5791200"/>
              <a:ext cx="906372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pic>
        <p:nvPicPr>
          <p:cNvPr id="19464" name="Picture 28" descr="ref_orbit">
            <a:extLst>
              <a:ext uri="{FF2B5EF4-FFF2-40B4-BE49-F238E27FC236}">
                <a16:creationId xmlns:a16="http://schemas.microsoft.com/office/drawing/2014/main" id="{B7E709F6-CF55-4544-8F7B-E656C68F8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r="21739"/>
          <a:stretch>
            <a:fillRect/>
          </a:stretch>
        </p:blipFill>
        <p:spPr bwMode="auto">
          <a:xfrm>
            <a:off x="1981200" y="4191000"/>
            <a:ext cx="2514600" cy="20986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5" name="Text Box 7">
            <a:extLst>
              <a:ext uri="{FF2B5EF4-FFF2-40B4-BE49-F238E27FC236}">
                <a16:creationId xmlns:a16="http://schemas.microsoft.com/office/drawing/2014/main" id="{A31F0D9C-FA1E-45E5-B7E5-FE4C3DE80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307137"/>
            <a:ext cx="1447800" cy="246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ea typeface="ＭＳ Ｐゴシック" panose="020B0600070205080204" pitchFamily="34" charset="-128"/>
              </a:rPr>
              <a:t>by E. Todesco</a:t>
            </a:r>
          </a:p>
        </p:txBody>
      </p:sp>
      <p:sp>
        <p:nvSpPr>
          <p:cNvPr id="19466" name="Slide Number Placeholder 1">
            <a:extLst>
              <a:ext uri="{FF2B5EF4-FFF2-40B4-BE49-F238E27FC236}">
                <a16:creationId xmlns:a16="http://schemas.microsoft.com/office/drawing/2014/main" id="{5D7DFFFD-FDED-4EE9-83FD-DEDFFBF97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2B1CCF4-35AF-483F-A20C-BDD7459B2EE7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pSp>
        <p:nvGrpSpPr>
          <p:cNvPr id="19467" name="Group 1">
            <a:extLst>
              <a:ext uri="{FF2B5EF4-FFF2-40B4-BE49-F238E27FC236}">
                <a16:creationId xmlns:a16="http://schemas.microsoft.com/office/drawing/2014/main" id="{87D30DD4-B493-483B-B714-2E0F2554B59D}"/>
              </a:ext>
            </a:extLst>
          </p:cNvPr>
          <p:cNvGrpSpPr>
            <a:grpSpLocks/>
          </p:cNvGrpSpPr>
          <p:nvPr/>
        </p:nvGrpSpPr>
        <p:grpSpPr bwMode="auto">
          <a:xfrm>
            <a:off x="5715000" y="3130550"/>
            <a:ext cx="3124200" cy="3117850"/>
            <a:chOff x="5715000" y="3130550"/>
            <a:chExt cx="3124200" cy="3117850"/>
          </a:xfrm>
        </p:grpSpPr>
        <p:grpSp>
          <p:nvGrpSpPr>
            <p:cNvPr id="19468" name="Group 16">
              <a:extLst>
                <a:ext uri="{FF2B5EF4-FFF2-40B4-BE49-F238E27FC236}">
                  <a16:creationId xmlns:a16="http://schemas.microsoft.com/office/drawing/2014/main" id="{60EA4574-820A-4668-A7B6-D7EF942AB9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15000" y="3130550"/>
              <a:ext cx="3124200" cy="3117850"/>
              <a:chOff x="5791200" y="3276600"/>
              <a:chExt cx="3124200" cy="3117850"/>
            </a:xfrm>
          </p:grpSpPr>
          <p:pic>
            <p:nvPicPr>
              <p:cNvPr id="19481" name="Picture 16" descr="tq-v1_cross-section">
                <a:extLst>
                  <a:ext uri="{FF2B5EF4-FFF2-40B4-BE49-F238E27FC236}">
                    <a16:creationId xmlns:a16="http://schemas.microsoft.com/office/drawing/2014/main" id="{4413BE21-853F-4603-BF1F-07D25622CC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1" t="4124" r="27753" b="3711"/>
              <a:stretch>
                <a:fillRect/>
              </a:stretch>
            </p:blipFill>
            <p:spPr bwMode="auto">
              <a:xfrm>
                <a:off x="5791200" y="3276600"/>
                <a:ext cx="3124200" cy="3117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7D90CF8-1391-4E81-AC73-A546FF1E4E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5687" t="9298" r="5688" b="2050"/>
              <a:stretch/>
            </p:blipFill>
            <p:spPr>
              <a:xfrm>
                <a:off x="6354044" y="3819135"/>
                <a:ext cx="1998511" cy="1998511"/>
              </a:xfrm>
              <a:prstGeom prst="ellipse">
                <a:avLst/>
              </a:prstGeom>
            </p:spPr>
          </p:pic>
        </p:grpSp>
        <p:grpSp>
          <p:nvGrpSpPr>
            <p:cNvPr id="19469" name="Group 3">
              <a:extLst>
                <a:ext uri="{FF2B5EF4-FFF2-40B4-BE49-F238E27FC236}">
                  <a16:creationId xmlns:a16="http://schemas.microsoft.com/office/drawing/2014/main" id="{89CC539C-1131-439F-89AB-937CF4456C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62799" y="3300816"/>
              <a:ext cx="228600" cy="228600"/>
              <a:chOff x="5318759" y="3533199"/>
              <a:chExt cx="228600" cy="228600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F546519-C2D8-408C-AD6C-86E329695025}"/>
                  </a:ext>
                </a:extLst>
              </p:cNvPr>
              <p:cNvSpPr/>
              <p:nvPr/>
            </p:nvSpPr>
            <p:spPr>
              <a:xfrm>
                <a:off x="5318760" y="353279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65FB6C6-B5AA-43EA-A645-A30B277E3088}"/>
                  </a:ext>
                </a:extLst>
              </p:cNvPr>
              <p:cNvSpPr/>
              <p:nvPr/>
            </p:nvSpPr>
            <p:spPr>
              <a:xfrm>
                <a:off x="5410835" y="3620108"/>
                <a:ext cx="44450" cy="4603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grpSp>
          <p:nvGrpSpPr>
            <p:cNvPr id="19470" name="Group 39">
              <a:extLst>
                <a:ext uri="{FF2B5EF4-FFF2-40B4-BE49-F238E27FC236}">
                  <a16:creationId xmlns:a16="http://schemas.microsoft.com/office/drawing/2014/main" id="{4A52B016-16B4-4538-83B4-4AF156FABB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645" y="4450878"/>
              <a:ext cx="288925" cy="369888"/>
              <a:chOff x="5621338" y="3527425"/>
              <a:chExt cx="288925" cy="369888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BB1AD61-A515-45EC-A4AF-FDFDB4E508D7}"/>
                  </a:ext>
                </a:extLst>
              </p:cNvPr>
              <p:cNvSpPr/>
              <p:nvPr/>
            </p:nvSpPr>
            <p:spPr>
              <a:xfrm>
                <a:off x="5661968" y="3624735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9478" name="TextBox 4">
                <a:extLst>
                  <a:ext uri="{FF2B5EF4-FFF2-40B4-BE49-F238E27FC236}">
                    <a16:creationId xmlns:a16="http://schemas.microsoft.com/office/drawing/2014/main" id="{7ECA4986-59B7-433E-BBB1-966D61ECCA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21338" y="3527425"/>
                <a:ext cx="2889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SzPct val="60000"/>
                  <a:buBlip>
                    <a:blip r:embed="rId3"/>
                  </a:buBlip>
                  <a:defRPr sz="2400">
                    <a:solidFill>
                      <a:schemeClr val="tx2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SzPct val="60000"/>
                  <a:buBlip>
                    <a:blip r:embed="rId4"/>
                  </a:buBlip>
                  <a:defRPr sz="2000">
                    <a:solidFill>
                      <a:schemeClr val="tx2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60000"/>
                  <a:buBlip>
                    <a:blip r:embed="rId5"/>
                  </a:buBlip>
                  <a:defRPr>
                    <a:solidFill>
                      <a:schemeClr val="tx2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60000"/>
                  <a:buBlip>
                    <a:blip r:embed="rId6"/>
                  </a:buBlip>
                  <a:defRPr sz="1600">
                    <a:solidFill>
                      <a:schemeClr val="tx2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60000"/>
                  <a:buBlip>
                    <a:blip r:embed="rId7"/>
                  </a:buBlip>
                  <a:defRPr sz="1600">
                    <a:solidFill>
                      <a:schemeClr val="tx2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7"/>
                  </a:buBlip>
                  <a:defRPr sz="1600">
                    <a:solidFill>
                      <a:schemeClr val="tx2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7"/>
                  </a:buBlip>
                  <a:defRPr sz="1600">
                    <a:solidFill>
                      <a:schemeClr val="tx2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7"/>
                  </a:buBlip>
                  <a:defRPr sz="1600">
                    <a:solidFill>
                      <a:schemeClr val="tx2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7"/>
                  </a:buBlip>
                  <a:defRPr sz="1600">
                    <a:solidFill>
                      <a:schemeClr val="tx2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r>
                  <a:rPr lang="en-GB" altLang="en-US" sz="1800" b="1">
                    <a:solidFill>
                      <a:schemeClr val="bg1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</a:t>
                </a:r>
                <a:endParaRPr lang="en-GB" altLang="en-US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9471" name="Group 3">
              <a:extLst>
                <a:ext uri="{FF2B5EF4-FFF2-40B4-BE49-F238E27FC236}">
                  <a16:creationId xmlns:a16="http://schemas.microsoft.com/office/drawing/2014/main" id="{559C2F8A-55E4-4050-B581-82A97C3A33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70343" y="5843331"/>
              <a:ext cx="228600" cy="228600"/>
              <a:chOff x="5318759" y="3533199"/>
              <a:chExt cx="228600" cy="228600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77C6A4D-AB84-44F8-929E-B5E400E42653}"/>
                  </a:ext>
                </a:extLst>
              </p:cNvPr>
              <p:cNvSpPr/>
              <p:nvPr/>
            </p:nvSpPr>
            <p:spPr>
              <a:xfrm>
                <a:off x="5319154" y="35334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DCB29AB0-7EDB-4ADA-BEE1-05DF174729E1}"/>
                  </a:ext>
                </a:extLst>
              </p:cNvPr>
              <p:cNvSpPr/>
              <p:nvPr/>
            </p:nvSpPr>
            <p:spPr>
              <a:xfrm>
                <a:off x="5411229" y="3620768"/>
                <a:ext cx="44450" cy="4603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grpSp>
          <p:nvGrpSpPr>
            <p:cNvPr id="19472" name="Group 48">
              <a:extLst>
                <a:ext uri="{FF2B5EF4-FFF2-40B4-BE49-F238E27FC236}">
                  <a16:creationId xmlns:a16="http://schemas.microsoft.com/office/drawing/2014/main" id="{DA54B5E8-3A81-4413-A158-23A3D4F3D3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37112" y="4467476"/>
              <a:ext cx="288925" cy="369888"/>
              <a:chOff x="5621338" y="3527425"/>
              <a:chExt cx="288925" cy="369888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D09621C-6EB2-430F-B8CB-75E041F28937}"/>
                  </a:ext>
                </a:extLst>
              </p:cNvPr>
              <p:cNvSpPr/>
              <p:nvPr/>
            </p:nvSpPr>
            <p:spPr>
              <a:xfrm>
                <a:off x="5662739" y="3624012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9474" name="TextBox 4">
                <a:extLst>
                  <a:ext uri="{FF2B5EF4-FFF2-40B4-BE49-F238E27FC236}">
                    <a16:creationId xmlns:a16="http://schemas.microsoft.com/office/drawing/2014/main" id="{D5556B76-0EA0-4163-8165-A2B2998FD2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21338" y="3527425"/>
                <a:ext cx="2889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SzPct val="60000"/>
                  <a:buBlip>
                    <a:blip r:embed="rId3"/>
                  </a:buBlip>
                  <a:defRPr sz="2400">
                    <a:solidFill>
                      <a:schemeClr val="tx2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SzPct val="60000"/>
                  <a:buBlip>
                    <a:blip r:embed="rId4"/>
                  </a:buBlip>
                  <a:defRPr sz="2000">
                    <a:solidFill>
                      <a:schemeClr val="tx2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60000"/>
                  <a:buBlip>
                    <a:blip r:embed="rId5"/>
                  </a:buBlip>
                  <a:defRPr>
                    <a:solidFill>
                      <a:schemeClr val="tx2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60000"/>
                  <a:buBlip>
                    <a:blip r:embed="rId6"/>
                  </a:buBlip>
                  <a:defRPr sz="1600">
                    <a:solidFill>
                      <a:schemeClr val="tx2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60000"/>
                  <a:buBlip>
                    <a:blip r:embed="rId7"/>
                  </a:buBlip>
                  <a:defRPr sz="1600">
                    <a:solidFill>
                      <a:schemeClr val="tx2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7"/>
                  </a:buBlip>
                  <a:defRPr sz="1600">
                    <a:solidFill>
                      <a:schemeClr val="tx2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7"/>
                  </a:buBlip>
                  <a:defRPr sz="1600">
                    <a:solidFill>
                      <a:schemeClr val="tx2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7"/>
                  </a:buBlip>
                  <a:defRPr sz="1600">
                    <a:solidFill>
                      <a:schemeClr val="tx2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7"/>
                  </a:buBlip>
                  <a:defRPr sz="1600">
                    <a:solidFill>
                      <a:schemeClr val="tx2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r>
                  <a:rPr lang="en-GB" altLang="en-US" sz="1800" b="1">
                    <a:solidFill>
                      <a:schemeClr val="bg1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</a:t>
                </a:r>
                <a:endParaRPr lang="en-GB" altLang="en-US" sz="1800" b="1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28" name="Object 2">
            <a:extLst>
              <a:ext uri="{FF2B5EF4-FFF2-40B4-BE49-F238E27FC236}">
                <a16:creationId xmlns:a16="http://schemas.microsoft.com/office/drawing/2014/main" id="{A767CB55-0EE5-4AF8-B421-D8A47E5241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5884292"/>
              </p:ext>
            </p:extLst>
          </p:nvPr>
        </p:nvGraphicFramePr>
        <p:xfrm>
          <a:off x="2819400" y="1141914"/>
          <a:ext cx="15081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2" name="Equation" r:id="rId12" imgW="748975" imgH="241195" progId="Equation.3">
                  <p:embed/>
                </p:oleObj>
              </mc:Choice>
              <mc:Fallback>
                <p:oleObj name="Equation" r:id="rId12" imgW="748975" imgH="241195" progId="Equation.3">
                  <p:embed/>
                  <p:pic>
                    <p:nvPicPr>
                      <p:cNvPr id="9223" name="Object 2">
                        <a:extLst>
                          <a:ext uri="{FF2B5EF4-FFF2-40B4-BE49-F238E27FC236}">
                            <a16:creationId xmlns:a16="http://schemas.microsoft.com/office/drawing/2014/main" id="{AFCCA8F9-64D8-4702-828B-2BA589A11B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141914"/>
                        <a:ext cx="15081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D5738057-30A6-4E2C-9FBB-3D93FDB7C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I: thin shell approximation </a:t>
            </a:r>
            <a:br>
              <a:rPr lang="en-US" altLang="en-US"/>
            </a:br>
            <a:r>
              <a:rPr lang="en-US" altLang="en-US"/>
              <a:t> Field and forces: dipole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30995-1A70-42C2-979F-2C2C208BD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In a dipole, the field inside the coil 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total force acting on the coil [N/m] 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Lorentz force on a dipole coil varies </a:t>
            </a:r>
          </a:p>
          <a:p>
            <a:pPr lvl="1">
              <a:defRPr/>
            </a:pPr>
            <a:r>
              <a:rPr lang="en-US" dirty="0"/>
              <a:t>with the square of the bore field </a:t>
            </a:r>
          </a:p>
          <a:p>
            <a:pPr lvl="1">
              <a:defRPr/>
            </a:pPr>
            <a:r>
              <a:rPr lang="en-US" dirty="0"/>
              <a:t>linearly with the magnetic pressure</a:t>
            </a:r>
          </a:p>
          <a:p>
            <a:pPr lvl="1">
              <a:defRPr/>
            </a:pPr>
            <a:r>
              <a:rPr lang="en-US" dirty="0"/>
              <a:t>linearly with the bore radius.</a:t>
            </a:r>
          </a:p>
          <a:p>
            <a:pPr>
              <a:defRPr/>
            </a:pPr>
            <a:r>
              <a:rPr lang="en-US" dirty="0"/>
              <a:t>In a rigid structure, the force determines an </a:t>
            </a:r>
            <a:r>
              <a:rPr lang="en-US" dirty="0" err="1"/>
              <a:t>azimuthal</a:t>
            </a:r>
            <a:r>
              <a:rPr lang="en-US" dirty="0"/>
              <a:t> displacement of the coil and creates a separation at the pole.</a:t>
            </a:r>
          </a:p>
          <a:p>
            <a:pPr>
              <a:defRPr/>
            </a:pPr>
            <a:r>
              <a:rPr lang="en-US" dirty="0"/>
              <a:t>The structure sees </a:t>
            </a:r>
            <a:r>
              <a:rPr lang="en-US" i="1" dirty="0" err="1"/>
              <a:t>F</a:t>
            </a:r>
            <a:r>
              <a:rPr lang="en-US" i="1" baseline="-25000" dirty="0" err="1"/>
              <a:t>x</a:t>
            </a:r>
            <a:r>
              <a:rPr lang="en-US" dirty="0"/>
              <a:t>.</a:t>
            </a:r>
          </a:p>
        </p:txBody>
      </p:sp>
      <p:sp>
        <p:nvSpPr>
          <p:cNvPr id="59396" name="Date Placeholder 3">
            <a:extLst>
              <a:ext uri="{FF2B5EF4-FFF2-40B4-BE49-F238E27FC236}">
                <a16:creationId xmlns:a16="http://schemas.microsoft.com/office/drawing/2014/main" id="{442CFC9F-AD77-4082-87C8-8F09048827B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59397" name="Footer Placeholder 4">
            <a:extLst>
              <a:ext uri="{FF2B5EF4-FFF2-40B4-BE49-F238E27FC236}">
                <a16:creationId xmlns:a16="http://schemas.microsoft.com/office/drawing/2014/main" id="{C07E72D0-7B4F-4B89-BBA8-08B455BD9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59398" name="Slide Number Placeholder 5">
            <a:extLst>
              <a:ext uri="{FF2B5EF4-FFF2-40B4-BE49-F238E27FC236}">
                <a16:creationId xmlns:a16="http://schemas.microsoft.com/office/drawing/2014/main" id="{7D03B09E-9D3D-43E6-BD07-55D5BC3BE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0813995-1264-4181-A6A5-3CD4310C2CC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70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59399" name="Object 2">
            <a:extLst>
              <a:ext uri="{FF2B5EF4-FFF2-40B4-BE49-F238E27FC236}">
                <a16:creationId xmlns:a16="http://schemas.microsoft.com/office/drawing/2014/main" id="{DFE6AA5A-87C4-454D-82A6-909FC94DAA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21088" y="1600200"/>
          <a:ext cx="149701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80" name="Equation" r:id="rId8" imgW="748975" imgH="342751" progId="Equation.3">
                  <p:embed/>
                </p:oleObj>
              </mc:Choice>
              <mc:Fallback>
                <p:oleObj name="Equation" r:id="rId8" imgW="748975" imgH="342751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1088" y="1600200"/>
                        <a:ext cx="1497012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400" name="Picture 28" descr="thin_shell_displ">
            <a:extLst>
              <a:ext uri="{FF2B5EF4-FFF2-40B4-BE49-F238E27FC236}">
                <a16:creationId xmlns:a16="http://schemas.microsoft.com/office/drawing/2014/main" id="{ED7F6D53-A8B5-4CB0-8E2D-0EE50D6C3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3705" r="27708" b="3006"/>
          <a:stretch>
            <a:fillRect/>
          </a:stretch>
        </p:blipFill>
        <p:spPr bwMode="auto">
          <a:xfrm>
            <a:off x="6415088" y="1247775"/>
            <a:ext cx="2551112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9401" name="Object 3">
            <a:extLst>
              <a:ext uri="{FF2B5EF4-FFF2-40B4-BE49-F238E27FC236}">
                <a16:creationId xmlns:a16="http://schemas.microsoft.com/office/drawing/2014/main" id="{02800A1D-7965-4E96-8DAD-3B632751BB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66950" y="3048000"/>
          <a:ext cx="1522413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81" name="Equation" r:id="rId11" imgW="761669" imgH="431613" progId="Equation.3">
                  <p:embed/>
                </p:oleObj>
              </mc:Choice>
              <mc:Fallback>
                <p:oleObj name="Equation" r:id="rId11" imgW="761669" imgH="431613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0" y="3048000"/>
                        <a:ext cx="1522413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402" name="Object 4">
            <a:extLst>
              <a:ext uri="{FF2B5EF4-FFF2-40B4-BE49-F238E27FC236}">
                <a16:creationId xmlns:a16="http://schemas.microsoft.com/office/drawing/2014/main" id="{3B033D81-D792-4EED-8000-B2934C85F1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40200" y="3057525"/>
          <a:ext cx="1725613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82" name="Equation" r:id="rId13" imgW="863225" imgH="431613" progId="Equation.3">
                  <p:embed/>
                </p:oleObj>
              </mc:Choice>
              <mc:Fallback>
                <p:oleObj name="Equation" r:id="rId13" imgW="863225" imgH="431613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3057525"/>
                        <a:ext cx="1725613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>
            <a:extLst>
              <a:ext uri="{FF2B5EF4-FFF2-40B4-BE49-F238E27FC236}">
                <a16:creationId xmlns:a16="http://schemas.microsoft.com/office/drawing/2014/main" id="{2EF77D90-4AB5-4143-B289-066D8AD21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I: thin shell approximation </a:t>
            </a:r>
            <a:br>
              <a:rPr lang="en-US" altLang="en-US"/>
            </a:br>
            <a:r>
              <a:rPr lang="en-US" altLang="en-US"/>
              <a:t> Field and forces: quadrupole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6A133-306C-40E8-8A0A-0B375DD0F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763000" cy="53340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In a quadrupole, the gradient [T/m] inside the coil 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total force acting on the coil [N/m] 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Lorentz force on a quadrupole coil varies </a:t>
            </a:r>
          </a:p>
          <a:p>
            <a:pPr lvl="1">
              <a:defRPr/>
            </a:pPr>
            <a:r>
              <a:rPr lang="en-US" dirty="0"/>
              <a:t>with the square of the gradient or coil peak field </a:t>
            </a:r>
          </a:p>
          <a:p>
            <a:pPr lvl="1">
              <a:defRPr/>
            </a:pPr>
            <a:r>
              <a:rPr lang="en-US" dirty="0"/>
              <a:t>with the cube of the aperture radius (for a fixed gradient).</a:t>
            </a:r>
          </a:p>
          <a:p>
            <a:pPr>
              <a:defRPr/>
            </a:pPr>
            <a:r>
              <a:rPr lang="en-US" dirty="0"/>
              <a:t>Keeping the peak field constant, the force is proportional to the aperture.</a:t>
            </a:r>
          </a:p>
        </p:txBody>
      </p:sp>
      <p:sp>
        <p:nvSpPr>
          <p:cNvPr id="60420" name="Date Placeholder 3">
            <a:extLst>
              <a:ext uri="{FF2B5EF4-FFF2-40B4-BE49-F238E27FC236}">
                <a16:creationId xmlns:a16="http://schemas.microsoft.com/office/drawing/2014/main" id="{AE6CE206-8F7D-4766-99BE-9C628216927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60421" name="Footer Placeholder 4">
            <a:extLst>
              <a:ext uri="{FF2B5EF4-FFF2-40B4-BE49-F238E27FC236}">
                <a16:creationId xmlns:a16="http://schemas.microsoft.com/office/drawing/2014/main" id="{247A353F-F349-4607-8D24-DD8F5627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60422" name="Slide Number Placeholder 5">
            <a:extLst>
              <a:ext uri="{FF2B5EF4-FFF2-40B4-BE49-F238E27FC236}">
                <a16:creationId xmlns:a16="http://schemas.microsoft.com/office/drawing/2014/main" id="{989CA362-8410-4C84-83A7-E2BFE2C6C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4804225-E302-4BA3-ACE4-5F1B5911BE0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71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60423" name="Picture 29" descr="thin_shell_quad_displ">
            <a:extLst>
              <a:ext uri="{FF2B5EF4-FFF2-40B4-BE49-F238E27FC236}">
                <a16:creationId xmlns:a16="http://schemas.microsoft.com/office/drawing/2014/main" id="{D7D0AE57-052B-43E4-AA7D-AEFA72A08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" t="3745" r="30725" b="4161"/>
          <a:stretch>
            <a:fillRect/>
          </a:stretch>
        </p:blipFill>
        <p:spPr bwMode="auto">
          <a:xfrm>
            <a:off x="6705600" y="2516188"/>
            <a:ext cx="2111375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0424" name="Object 2">
            <a:extLst>
              <a:ext uri="{FF2B5EF4-FFF2-40B4-BE49-F238E27FC236}">
                <a16:creationId xmlns:a16="http://schemas.microsoft.com/office/drawing/2014/main" id="{F788E8E3-0D59-41FD-B903-F5FB09280A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75063" y="1600200"/>
          <a:ext cx="15605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04" name="Equation" r:id="rId9" imgW="1040948" imgH="355446" progId="Equation.3">
                  <p:embed/>
                </p:oleObj>
              </mc:Choice>
              <mc:Fallback>
                <p:oleObj name="Equation" r:id="rId9" imgW="1040948" imgH="355446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5063" y="1600200"/>
                        <a:ext cx="15605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5" name="Object 3">
            <a:extLst>
              <a:ext uri="{FF2B5EF4-FFF2-40B4-BE49-F238E27FC236}">
                <a16:creationId xmlns:a16="http://schemas.microsoft.com/office/drawing/2014/main" id="{6FBC96C1-8EC4-4884-8E26-62D4E5792C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55913" y="2819400"/>
          <a:ext cx="2608262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05" name="Equation" r:id="rId11" imgW="1739900" imgH="431800" progId="Equation.3">
                  <p:embed/>
                </p:oleObj>
              </mc:Choice>
              <mc:Fallback>
                <p:oleObj name="Equation" r:id="rId11" imgW="1739900" imgH="431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913" y="2819400"/>
                        <a:ext cx="2608262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6" name="Object 4">
            <a:extLst>
              <a:ext uri="{FF2B5EF4-FFF2-40B4-BE49-F238E27FC236}">
                <a16:creationId xmlns:a16="http://schemas.microsoft.com/office/drawing/2014/main" id="{20188819-EC8C-427C-90A6-C2E9165E22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800" y="3606800"/>
          <a:ext cx="3503613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06" name="Equation" r:id="rId13" imgW="2336800" imgH="431800" progId="Equation.3">
                  <p:embed/>
                </p:oleObj>
              </mc:Choice>
              <mc:Fallback>
                <p:oleObj name="Equation" r:id="rId13" imgW="2336800" imgH="431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606800"/>
                        <a:ext cx="3503613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B39D8-EA56-4550-A250-F2DD2D256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Appendix I: thin shell approximation </a:t>
            </a:r>
            <a:br>
              <a:rPr lang="en-US" dirty="0"/>
            </a:br>
            <a:r>
              <a:rPr lang="en-US" dirty="0"/>
              <a:t>Stored energy and end forces: dipole and quadrupole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6123C-5EC5-4002-8A33-E5FCA1ADB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For a dipole, the vector potential within the thin shell is  </a:t>
            </a:r>
          </a:p>
          <a:p>
            <a:pPr>
              <a:defRPr/>
            </a:pPr>
            <a:endParaRPr lang="en-US" dirty="0"/>
          </a:p>
          <a:p>
            <a:pPr>
              <a:buFontTx/>
              <a:buNone/>
              <a:defRPr/>
            </a:pPr>
            <a:r>
              <a:rPr lang="en-US" dirty="0"/>
              <a:t>	and, therefore,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The axial force on a dipole coil varies </a:t>
            </a:r>
          </a:p>
          <a:p>
            <a:pPr lvl="2">
              <a:defRPr/>
            </a:pPr>
            <a:r>
              <a:rPr lang="en-US" dirty="0"/>
              <a:t>with the square of the bore field </a:t>
            </a:r>
          </a:p>
          <a:p>
            <a:pPr lvl="2">
              <a:defRPr/>
            </a:pPr>
            <a:r>
              <a:rPr lang="en-US" dirty="0"/>
              <a:t>linearly with the magnetic pressure</a:t>
            </a:r>
          </a:p>
          <a:p>
            <a:pPr lvl="2">
              <a:defRPr/>
            </a:pPr>
            <a:r>
              <a:rPr lang="en-US" dirty="0"/>
              <a:t>with the square of the bore radius.</a:t>
            </a:r>
          </a:p>
          <a:p>
            <a:pPr>
              <a:defRPr/>
            </a:pPr>
            <a:r>
              <a:rPr lang="en-US" dirty="0"/>
              <a:t>For a quadrupole, the vector potential within the thin shell is </a:t>
            </a:r>
          </a:p>
          <a:p>
            <a:pPr>
              <a:buFontTx/>
              <a:buNone/>
              <a:defRPr/>
            </a:pPr>
            <a:endParaRPr lang="en-US" dirty="0"/>
          </a:p>
          <a:p>
            <a:pPr>
              <a:buFontTx/>
              <a:buNone/>
              <a:defRPr/>
            </a:pPr>
            <a:r>
              <a:rPr lang="en-US" dirty="0"/>
              <a:t>	and, therefore,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Being the peak field the same, a quadrupole has half the </a:t>
            </a:r>
            <a:r>
              <a:rPr lang="en-US" i="1" dirty="0" err="1"/>
              <a:t>F</a:t>
            </a:r>
            <a:r>
              <a:rPr lang="en-US" i="1" baseline="-25000" dirty="0" err="1"/>
              <a:t>z</a:t>
            </a:r>
            <a:r>
              <a:rPr lang="en-US" dirty="0"/>
              <a:t> of a dipole.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1444" name="Date Placeholder 3">
            <a:extLst>
              <a:ext uri="{FF2B5EF4-FFF2-40B4-BE49-F238E27FC236}">
                <a16:creationId xmlns:a16="http://schemas.microsoft.com/office/drawing/2014/main" id="{A2638D1E-671B-45B9-BE9D-CD3B44E30F5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61445" name="Footer Placeholder 4">
            <a:extLst>
              <a:ext uri="{FF2B5EF4-FFF2-40B4-BE49-F238E27FC236}">
                <a16:creationId xmlns:a16="http://schemas.microsoft.com/office/drawing/2014/main" id="{A43C5AB5-5F07-4324-95C5-D07496870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61446" name="Slide Number Placeholder 5">
            <a:extLst>
              <a:ext uri="{FF2B5EF4-FFF2-40B4-BE49-F238E27FC236}">
                <a16:creationId xmlns:a16="http://schemas.microsoft.com/office/drawing/2014/main" id="{F0AD0E51-CD4F-4682-AC81-2523B4890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207E650-ECAB-4138-941A-CD70088293B3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61447" name="Picture 8" descr="thin_shell_cross-section_a">
            <a:extLst>
              <a:ext uri="{FF2B5EF4-FFF2-40B4-BE49-F238E27FC236}">
                <a16:creationId xmlns:a16="http://schemas.microsoft.com/office/drawing/2014/main" id="{EAFE6C63-3AE9-4582-A01B-BD08E7877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3458" r="27338" b="4158"/>
          <a:stretch>
            <a:fillRect/>
          </a:stretch>
        </p:blipFill>
        <p:spPr bwMode="auto">
          <a:xfrm>
            <a:off x="7032625" y="1831975"/>
            <a:ext cx="193833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48" name="Object 2">
            <a:extLst>
              <a:ext uri="{FF2B5EF4-FFF2-40B4-BE49-F238E27FC236}">
                <a16:creationId xmlns:a16="http://schemas.microsoft.com/office/drawing/2014/main" id="{061E4CB0-E536-4897-B157-E598800DF0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40150" y="1524000"/>
          <a:ext cx="167005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8" name="Equation" r:id="rId9" imgW="1193800" imgH="393700" progId="Equation.3">
                  <p:embed/>
                </p:oleObj>
              </mc:Choice>
              <mc:Fallback>
                <p:oleObj name="Equation" r:id="rId9" imgW="1193800" imgH="393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0150" y="1524000"/>
                        <a:ext cx="167005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9" name="Object 3">
            <a:extLst>
              <a:ext uri="{FF2B5EF4-FFF2-40B4-BE49-F238E27FC236}">
                <a16:creationId xmlns:a16="http://schemas.microsoft.com/office/drawing/2014/main" id="{66520F81-4DFA-49F4-89BF-545E348ADE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67150" y="2190750"/>
          <a:ext cx="1262063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9" name="Equation" r:id="rId11" imgW="901309" imgH="469696" progId="Equation.3">
                  <p:embed/>
                </p:oleObj>
              </mc:Choice>
              <mc:Fallback>
                <p:oleObj name="Equation" r:id="rId11" imgW="901309" imgH="469696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7150" y="2190750"/>
                        <a:ext cx="1262063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0" name="Object 4">
            <a:extLst>
              <a:ext uri="{FF2B5EF4-FFF2-40B4-BE49-F238E27FC236}">
                <a16:creationId xmlns:a16="http://schemas.microsoft.com/office/drawing/2014/main" id="{EA8A3904-2D2E-4D3C-8C10-76F1F45FD9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49663" y="4592638"/>
          <a:ext cx="1830387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0" name="Equation" r:id="rId13" imgW="1307532" imgH="393529" progId="Equation.3">
                  <p:embed/>
                </p:oleObj>
              </mc:Choice>
              <mc:Fallback>
                <p:oleObj name="Equation" r:id="rId13" imgW="1307532" imgH="39352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9663" y="4592638"/>
                        <a:ext cx="1830387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1" name="Object 5">
            <a:extLst>
              <a:ext uri="{FF2B5EF4-FFF2-40B4-BE49-F238E27FC236}">
                <a16:creationId xmlns:a16="http://schemas.microsoft.com/office/drawing/2014/main" id="{E8A3884D-BF9C-4949-8046-B7FB48607E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46475" y="5362575"/>
          <a:ext cx="2168525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1" name="Equation" r:id="rId15" imgW="1549400" imgH="457200" progId="Equation.3">
                  <p:embed/>
                </p:oleObj>
              </mc:Choice>
              <mc:Fallback>
                <p:oleObj name="Equation" r:id="rId15" imgW="154940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6475" y="5362575"/>
                        <a:ext cx="2168525" cy="63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3E675-1E23-4EFF-B961-5CB9F5CC9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Appendix I: thin shell approximation </a:t>
            </a:r>
            <a:br>
              <a:rPr lang="en-US" dirty="0"/>
            </a:br>
            <a:r>
              <a:rPr lang="en-US" dirty="0"/>
              <a:t> Total force on the mid-plane: dipole and quadrupole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D3850-592A-452D-85D0-63B70C435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If we assume a “roman arch” condition, where all the </a:t>
            </a:r>
            <a:r>
              <a:rPr lang="en-US" i="1" dirty="0"/>
              <a:t>f</a:t>
            </a:r>
            <a:r>
              <a:rPr lang="el-GR" i="1" baseline="-25000" dirty="0"/>
              <a:t>θ</a:t>
            </a:r>
            <a:r>
              <a:rPr lang="en-US" dirty="0"/>
              <a:t>  accumulates on the mid-plane, we can compute a total force transmitted on the mid-plane </a:t>
            </a:r>
            <a:r>
              <a:rPr lang="en-US" i="1" dirty="0"/>
              <a:t>F</a:t>
            </a:r>
            <a:r>
              <a:rPr lang="el-GR" i="1" baseline="-25000" dirty="0"/>
              <a:t>θ</a:t>
            </a:r>
            <a:r>
              <a:rPr lang="en-US" dirty="0"/>
              <a:t>  [N/m]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For a dipole, </a:t>
            </a:r>
          </a:p>
          <a:p>
            <a:pPr>
              <a:buFontTx/>
              <a:buNone/>
              <a:defRPr/>
            </a:pPr>
            <a:r>
              <a:rPr lang="en-US" dirty="0"/>
              <a:t>	</a:t>
            </a:r>
          </a:p>
          <a:p>
            <a:pPr>
              <a:buFontTx/>
              <a:buNone/>
              <a:defRPr/>
            </a:pPr>
            <a:r>
              <a:rPr lang="en-US" dirty="0"/>
              <a:t>	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For a quadrupole,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Being the peak field the same, a quadrupole has half the </a:t>
            </a:r>
            <a:r>
              <a:rPr lang="en-US" i="1" dirty="0"/>
              <a:t>F</a:t>
            </a:r>
            <a:r>
              <a:rPr lang="el-GR" i="1" baseline="-25000" dirty="0"/>
              <a:t>θ</a:t>
            </a:r>
            <a:r>
              <a:rPr lang="en-US" dirty="0"/>
              <a:t> of a dipole.</a:t>
            </a:r>
          </a:p>
          <a:p>
            <a:pPr lvl="1">
              <a:defRPr/>
            </a:pPr>
            <a:r>
              <a:rPr lang="en-US" dirty="0"/>
              <a:t>Keeping the peak field constant, the force is proportional to the aperture.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2468" name="Date Placeholder 3">
            <a:extLst>
              <a:ext uri="{FF2B5EF4-FFF2-40B4-BE49-F238E27FC236}">
                <a16:creationId xmlns:a16="http://schemas.microsoft.com/office/drawing/2014/main" id="{420142B7-F2F0-4555-AB1C-C5CF9343AB9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62469" name="Footer Placeholder 4">
            <a:extLst>
              <a:ext uri="{FF2B5EF4-FFF2-40B4-BE49-F238E27FC236}">
                <a16:creationId xmlns:a16="http://schemas.microsoft.com/office/drawing/2014/main" id="{120ABD0F-D32F-47A5-B710-FF1470F3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62470" name="Slide Number Placeholder 5">
            <a:extLst>
              <a:ext uri="{FF2B5EF4-FFF2-40B4-BE49-F238E27FC236}">
                <a16:creationId xmlns:a16="http://schemas.microsoft.com/office/drawing/2014/main" id="{4C0540DE-09CA-432E-AFD4-9431BA1C2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23CA4823-AE08-4C23-A4EF-3C4C54279B3B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73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62471" name="Object 2">
            <a:extLst>
              <a:ext uri="{FF2B5EF4-FFF2-40B4-BE49-F238E27FC236}">
                <a16:creationId xmlns:a16="http://schemas.microsoft.com/office/drawing/2014/main" id="{F6DB96E2-557F-4777-996D-4BAF0E5655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81338" y="2833688"/>
          <a:ext cx="2239962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92" name="Equation" r:id="rId8" imgW="1600200" imgH="469900" progId="Equation.3">
                  <p:embed/>
                </p:oleObj>
              </mc:Choice>
              <mc:Fallback>
                <p:oleObj name="Equation" r:id="rId8" imgW="1600200" imgH="4699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1338" y="2833688"/>
                        <a:ext cx="2239962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2" name="Object 3">
            <a:extLst>
              <a:ext uri="{FF2B5EF4-FFF2-40B4-BE49-F238E27FC236}">
                <a16:creationId xmlns:a16="http://schemas.microsoft.com/office/drawing/2014/main" id="{49B84E3D-D308-4111-B828-A0CD402525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38425" y="4470400"/>
          <a:ext cx="31464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93" name="Equation" r:id="rId10" imgW="2247900" imgH="469900" progId="Equation.3">
                  <p:embed/>
                </p:oleObj>
              </mc:Choice>
              <mc:Fallback>
                <p:oleObj name="Equation" r:id="rId10" imgW="2247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8425" y="4470400"/>
                        <a:ext cx="3146425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73" name="Picture 8" descr="thin_shell_cross-section_a">
            <a:extLst>
              <a:ext uri="{FF2B5EF4-FFF2-40B4-BE49-F238E27FC236}">
                <a16:creationId xmlns:a16="http://schemas.microsoft.com/office/drawing/2014/main" id="{54A8B096-6884-42E5-8C18-4A1121F92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3458" r="27338" b="4158"/>
          <a:stretch>
            <a:fillRect/>
          </a:stretch>
        </p:blipFill>
        <p:spPr bwMode="auto">
          <a:xfrm>
            <a:off x="6891338" y="2724150"/>
            <a:ext cx="1938337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>
            <a:extLst>
              <a:ext uri="{FF2B5EF4-FFF2-40B4-BE49-F238E27FC236}">
                <a16:creationId xmlns:a16="http://schemas.microsoft.com/office/drawing/2014/main" id="{4BA4F4FE-8169-41A4-8F43-65CB16F8B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II</a:t>
            </a:r>
            <a:br>
              <a:rPr lang="en-US" altLang="en-US"/>
            </a:br>
            <a:r>
              <a:rPr lang="en-US" altLang="en-US"/>
              <a:t>Thick shell approximation</a:t>
            </a:r>
          </a:p>
        </p:txBody>
      </p:sp>
      <p:sp>
        <p:nvSpPr>
          <p:cNvPr id="63491" name="Content Placeholder 2">
            <a:extLst>
              <a:ext uri="{FF2B5EF4-FFF2-40B4-BE49-F238E27FC236}">
                <a16:creationId xmlns:a16="http://schemas.microsoft.com/office/drawing/2014/main" id="{F3F66755-AAC1-4CEF-A830-5A02DC4ED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63492" name="Date Placeholder 3">
            <a:extLst>
              <a:ext uri="{FF2B5EF4-FFF2-40B4-BE49-F238E27FC236}">
                <a16:creationId xmlns:a16="http://schemas.microsoft.com/office/drawing/2014/main" id="{78CF1E39-5AE0-465E-96A6-DA216DE4C09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63493" name="Footer Placeholder 4">
            <a:extLst>
              <a:ext uri="{FF2B5EF4-FFF2-40B4-BE49-F238E27FC236}">
                <a16:creationId xmlns:a16="http://schemas.microsoft.com/office/drawing/2014/main" id="{F75DE173-71DC-42DA-8752-3C6DB0399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63494" name="Slide Number Placeholder 5">
            <a:extLst>
              <a:ext uri="{FF2B5EF4-FFF2-40B4-BE49-F238E27FC236}">
                <a16:creationId xmlns:a16="http://schemas.microsoft.com/office/drawing/2014/main" id="{C195DA2E-9414-4782-A9EE-B1649823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33F0E5C-64C2-4839-B61F-FC162E1291DC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74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DC99A4B8-70A5-4C41-B32F-7D98D3558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II: thick shell approximation</a:t>
            </a:r>
            <a:br>
              <a:rPr lang="en-US" altLang="en-US"/>
            </a:br>
            <a:r>
              <a:rPr lang="en-US" altLang="en-US"/>
              <a:t> Field and forces: general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69694-EF5A-4AB2-AA77-E36DC9BF5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39624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We assume</a:t>
            </a:r>
          </a:p>
          <a:p>
            <a:pPr lvl="1">
              <a:defRPr/>
            </a:pPr>
            <a:r>
              <a:rPr lang="en-US" i="1" dirty="0"/>
              <a:t>J = J</a:t>
            </a:r>
            <a:r>
              <a:rPr lang="en-US" i="1" baseline="-25000" dirty="0"/>
              <a:t>0</a:t>
            </a:r>
            <a:r>
              <a:rPr lang="en-US" i="1" dirty="0"/>
              <a:t> </a:t>
            </a:r>
            <a:r>
              <a:rPr lang="en-US" i="1" dirty="0" err="1"/>
              <a:t>cosn</a:t>
            </a:r>
            <a:r>
              <a:rPr lang="en-US" i="1" dirty="0">
                <a:sym typeface="Symbol"/>
              </a:rPr>
              <a:t>  </a:t>
            </a:r>
            <a:r>
              <a:rPr lang="en-US" dirty="0"/>
              <a:t>where </a:t>
            </a:r>
            <a:r>
              <a:rPr lang="en-US" i="1" dirty="0"/>
              <a:t>J</a:t>
            </a:r>
            <a:r>
              <a:rPr lang="en-US" i="1" baseline="-25000" dirty="0"/>
              <a:t>0</a:t>
            </a:r>
            <a:r>
              <a:rPr lang="en-US" dirty="0"/>
              <a:t> [A/m</a:t>
            </a:r>
            <a:r>
              <a:rPr lang="en-US" baseline="30000" dirty="0"/>
              <a:t>2</a:t>
            </a:r>
            <a:r>
              <a:rPr lang="en-US" dirty="0"/>
              <a:t>] is </a:t>
            </a:r>
            <a:r>
              <a:rPr lang="en-US" dirty="0">
                <a:sym typeface="Mathematica1"/>
              </a:rPr>
              <a:t></a:t>
            </a:r>
            <a:r>
              <a:rPr lang="en-US" dirty="0"/>
              <a:t> to the cross-section plane</a:t>
            </a:r>
          </a:p>
          <a:p>
            <a:pPr lvl="1">
              <a:defRPr/>
            </a:pPr>
            <a:r>
              <a:rPr lang="en-US" dirty="0"/>
              <a:t>Inner (outer) radius of the coils = </a:t>
            </a:r>
            <a:r>
              <a:rPr lang="en-US" i="1" dirty="0"/>
              <a:t>a1 (a2) </a:t>
            </a:r>
          </a:p>
          <a:p>
            <a:pPr lvl="1">
              <a:defRPr/>
            </a:pPr>
            <a:r>
              <a:rPr lang="en-US" dirty="0"/>
              <a:t>No iron</a:t>
            </a:r>
          </a:p>
          <a:p>
            <a:pPr>
              <a:defRPr/>
            </a:pPr>
            <a:r>
              <a:rPr lang="en-US" dirty="0"/>
              <a:t>The field inside the aperture 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field in the coil is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Lorentz force acting on the coil [N/m</a:t>
            </a:r>
            <a:r>
              <a:rPr lang="en-US" baseline="30000" dirty="0"/>
              <a:t>3</a:t>
            </a:r>
            <a:r>
              <a:rPr lang="en-US" dirty="0"/>
              <a:t>] is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4516" name="Date Placeholder 3">
            <a:extLst>
              <a:ext uri="{FF2B5EF4-FFF2-40B4-BE49-F238E27FC236}">
                <a16:creationId xmlns:a16="http://schemas.microsoft.com/office/drawing/2014/main" id="{BD92565E-AC1D-4E85-88D4-AB0F9239F56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64517" name="Footer Placeholder 4">
            <a:extLst>
              <a:ext uri="{FF2B5EF4-FFF2-40B4-BE49-F238E27FC236}">
                <a16:creationId xmlns:a16="http://schemas.microsoft.com/office/drawing/2014/main" id="{520A7E21-D7D8-4E75-94E7-4B4E5415B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64518" name="Slide Number Placeholder 5">
            <a:extLst>
              <a:ext uri="{FF2B5EF4-FFF2-40B4-BE49-F238E27FC236}">
                <a16:creationId xmlns:a16="http://schemas.microsoft.com/office/drawing/2014/main" id="{08E88B8E-41B4-4875-9334-986869E6D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AD98EB6-6689-467D-8942-672623CE3CD7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64519" name="Object 2">
            <a:extLst>
              <a:ext uri="{FF2B5EF4-FFF2-40B4-BE49-F238E27FC236}">
                <a16:creationId xmlns:a16="http://schemas.microsoft.com/office/drawing/2014/main" id="{AE6F8A5E-4074-4017-9039-C1C9281CCB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9775" y="3011488"/>
          <a:ext cx="25130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00" name="Equation" r:id="rId8" imgW="2094591" imgH="444307" progId="Equation.3">
                  <p:embed/>
                </p:oleObj>
              </mc:Choice>
              <mc:Fallback>
                <p:oleObj name="Equation" r:id="rId8" imgW="2094591" imgH="444307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775" y="3011488"/>
                        <a:ext cx="25130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0" name="Object 3">
            <a:extLst>
              <a:ext uri="{FF2B5EF4-FFF2-40B4-BE49-F238E27FC236}">
                <a16:creationId xmlns:a16="http://schemas.microsoft.com/office/drawing/2014/main" id="{5AE13D06-346A-4C44-B499-7F3B503E4E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02088" y="2976563"/>
          <a:ext cx="254476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01" name="Equation" r:id="rId10" imgW="2120900" imgH="444500" progId="Equation.3">
                  <p:embed/>
                </p:oleObj>
              </mc:Choice>
              <mc:Fallback>
                <p:oleObj name="Equation" r:id="rId10" imgW="2120900" imgH="4445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2088" y="2976563"/>
                        <a:ext cx="254476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521" name="Picture 16" descr="thick_shell_cross-section_a">
            <a:extLst>
              <a:ext uri="{FF2B5EF4-FFF2-40B4-BE49-F238E27FC236}">
                <a16:creationId xmlns:a16="http://schemas.microsoft.com/office/drawing/2014/main" id="{41F341D8-C370-4580-BB3C-3BA215297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3986" r="28409" b="4207"/>
          <a:stretch>
            <a:fillRect/>
          </a:stretch>
        </p:blipFill>
        <p:spPr bwMode="auto">
          <a:xfrm>
            <a:off x="7008813" y="2001838"/>
            <a:ext cx="1746250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4522" name="Object 4">
            <a:extLst>
              <a:ext uri="{FF2B5EF4-FFF2-40B4-BE49-F238E27FC236}">
                <a16:creationId xmlns:a16="http://schemas.microsoft.com/office/drawing/2014/main" id="{487F28D8-950A-4FC3-B293-F758C872FE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2788" y="4035425"/>
          <a:ext cx="3990975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02" name="Equation" r:id="rId13" imgW="3327400" imgH="520700" progId="Equation.3">
                  <p:embed/>
                </p:oleObj>
              </mc:Choice>
              <mc:Fallback>
                <p:oleObj name="Equation" r:id="rId13" imgW="3327400" imgH="520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8" y="4035425"/>
                        <a:ext cx="3990975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" name="Object 5">
            <a:extLst>
              <a:ext uri="{FF2B5EF4-FFF2-40B4-BE49-F238E27FC236}">
                <a16:creationId xmlns:a16="http://schemas.microsoft.com/office/drawing/2014/main" id="{D56EC1F6-EC74-4F40-8C08-E5DB2661B4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2838" y="4027488"/>
          <a:ext cx="4022725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03" name="Equation" r:id="rId15" imgW="3352800" imgH="520700" progId="Equation.3">
                  <p:embed/>
                </p:oleObj>
              </mc:Choice>
              <mc:Fallback>
                <p:oleObj name="Equation" r:id="rId15" imgW="3352800" imgH="520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2838" y="4027488"/>
                        <a:ext cx="4022725" cy="62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4" name="Object 6">
            <a:extLst>
              <a:ext uri="{FF2B5EF4-FFF2-40B4-BE49-F238E27FC236}">
                <a16:creationId xmlns:a16="http://schemas.microsoft.com/office/drawing/2014/main" id="{C29F5280-4BF5-449E-80D0-238DF22C76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2788" y="5122863"/>
          <a:ext cx="4510087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04" name="Equation" r:id="rId17" imgW="3759200" imgH="520700" progId="Equation.3">
                  <p:embed/>
                </p:oleObj>
              </mc:Choice>
              <mc:Fallback>
                <p:oleObj name="Equation" r:id="rId17" imgW="3759200" imgH="520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8" y="5122863"/>
                        <a:ext cx="4510087" cy="62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5" name="Object 7">
            <a:extLst>
              <a:ext uri="{FF2B5EF4-FFF2-40B4-BE49-F238E27FC236}">
                <a16:creationId xmlns:a16="http://schemas.microsoft.com/office/drawing/2014/main" id="{28D52ECF-E2F7-4275-8B43-CFAC51DB21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5805488"/>
          <a:ext cx="4845050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05" name="Equation" r:id="rId19" imgW="4038600" imgH="520700" progId="Equation.3">
                  <p:embed/>
                </p:oleObj>
              </mc:Choice>
              <mc:Fallback>
                <p:oleObj name="Equation" r:id="rId19" imgW="4038600" imgH="5207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805488"/>
                        <a:ext cx="4845050" cy="62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6" name="Object 8">
            <a:extLst>
              <a:ext uri="{FF2B5EF4-FFF2-40B4-BE49-F238E27FC236}">
                <a16:creationId xmlns:a16="http://schemas.microsoft.com/office/drawing/2014/main" id="{023A2DE1-DA82-4FDA-A571-24A7415C3C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77013" y="5307013"/>
          <a:ext cx="150812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06" name="Equation" r:id="rId21" imgW="1257300" imgH="190500" progId="Equation.3">
                  <p:embed/>
                </p:oleObj>
              </mc:Choice>
              <mc:Fallback>
                <p:oleObj name="Equation" r:id="rId21" imgW="1257300" imgH="1905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7013" y="5307013"/>
                        <a:ext cx="1508125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7" name="Object 9">
            <a:extLst>
              <a:ext uri="{FF2B5EF4-FFF2-40B4-BE49-F238E27FC236}">
                <a16:creationId xmlns:a16="http://schemas.microsoft.com/office/drawing/2014/main" id="{1CFD5DBA-DBED-4222-AA7D-0BD19C8302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50025" y="5913438"/>
          <a:ext cx="1522413" cy="25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07" name="Equation" r:id="rId23" imgW="1269449" imgH="215806" progId="Equation.3">
                  <p:embed/>
                </p:oleObj>
              </mc:Choice>
              <mc:Fallback>
                <p:oleObj name="Equation" r:id="rId23" imgW="1269449" imgH="215806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0025" y="5913438"/>
                        <a:ext cx="1522413" cy="25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2E8A7B15-1690-4E33-BD7F-617894EC3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II: thick shell approximation </a:t>
            </a:r>
            <a:br>
              <a:rPr lang="en-US" altLang="en-US"/>
            </a:br>
            <a:r>
              <a:rPr lang="en-US" altLang="en-US"/>
              <a:t> Field and forces: dipole</a:t>
            </a:r>
          </a:p>
        </p:txBody>
      </p:sp>
      <p:sp>
        <p:nvSpPr>
          <p:cNvPr id="65539" name="Content Placeholder 2">
            <a:extLst>
              <a:ext uri="{FF2B5EF4-FFF2-40B4-BE49-F238E27FC236}">
                <a16:creationId xmlns:a16="http://schemas.microsoft.com/office/drawing/2014/main" id="{EA06F34E-A1B5-4BCB-90E0-8F26F56964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/>
              <a:t>In a dipole, the field inside the coil is</a:t>
            </a:r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The total force acting on the coil [N/m] is</a:t>
            </a:r>
          </a:p>
          <a:p>
            <a:endParaRPr lang="en-US" altLang="en-US"/>
          </a:p>
        </p:txBody>
      </p:sp>
      <p:sp>
        <p:nvSpPr>
          <p:cNvPr id="65540" name="Content Placeholder 10">
            <a:extLst>
              <a:ext uri="{FF2B5EF4-FFF2-40B4-BE49-F238E27FC236}">
                <a16:creationId xmlns:a16="http://schemas.microsoft.com/office/drawing/2014/main" id="{05CD896F-4D80-4E2B-B6C0-DF0CE9C656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5541" name="Date Placeholder 3">
            <a:extLst>
              <a:ext uri="{FF2B5EF4-FFF2-40B4-BE49-F238E27FC236}">
                <a16:creationId xmlns:a16="http://schemas.microsoft.com/office/drawing/2014/main" id="{936CEA06-0F0B-488C-9F9E-CE4D6C34F98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65542" name="Footer Placeholder 4">
            <a:extLst>
              <a:ext uri="{FF2B5EF4-FFF2-40B4-BE49-F238E27FC236}">
                <a16:creationId xmlns:a16="http://schemas.microsoft.com/office/drawing/2014/main" id="{9C02408F-C519-4876-9D3F-CE206F68D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65543" name="Slide Number Placeholder 5">
            <a:extLst>
              <a:ext uri="{FF2B5EF4-FFF2-40B4-BE49-F238E27FC236}">
                <a16:creationId xmlns:a16="http://schemas.microsoft.com/office/drawing/2014/main" id="{36E4004C-F3EB-46F0-A6BE-2577F344E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00A58CF-3A27-4ACB-8742-4727815FB1B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76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65544" name="Object 2">
            <a:extLst>
              <a:ext uri="{FF2B5EF4-FFF2-40B4-BE49-F238E27FC236}">
                <a16:creationId xmlns:a16="http://schemas.microsoft.com/office/drawing/2014/main" id="{D868FB21-EEFD-4EC6-9863-D2AAC03AAB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6225" y="2039938"/>
          <a:ext cx="1795463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25" name="Equation" r:id="rId8" imgW="1282700" imgH="393700" progId="Equation.3">
                  <p:embed/>
                </p:oleObj>
              </mc:Choice>
              <mc:Fallback>
                <p:oleObj name="Equation" r:id="rId8" imgW="1282700" imgH="393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6225" y="2039938"/>
                        <a:ext cx="1795463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545" name="Picture 10" descr="thick_shell_dipole_dipole_displ">
            <a:extLst>
              <a:ext uri="{FF2B5EF4-FFF2-40B4-BE49-F238E27FC236}">
                <a16:creationId xmlns:a16="http://schemas.microsoft.com/office/drawing/2014/main" id="{B9DEA9D4-684C-4003-8A12-2454745EA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t="4323" r="28018" b="4364"/>
          <a:stretch>
            <a:fillRect/>
          </a:stretch>
        </p:blipFill>
        <p:spPr bwMode="auto">
          <a:xfrm>
            <a:off x="5870575" y="2570163"/>
            <a:ext cx="2925763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5546" name="Object 3">
            <a:extLst>
              <a:ext uri="{FF2B5EF4-FFF2-40B4-BE49-F238E27FC236}">
                <a16:creationId xmlns:a16="http://schemas.microsoft.com/office/drawing/2014/main" id="{ECC2FC6E-5AF2-46E1-B7B1-7192515DD0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84300" y="3841750"/>
          <a:ext cx="39624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26" name="Equation" r:id="rId11" imgW="2832100" imgH="508000" progId="Equation.3">
                  <p:embed/>
                </p:oleObj>
              </mc:Choice>
              <mc:Fallback>
                <p:oleObj name="Equation" r:id="rId11" imgW="2832100" imgH="508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300" y="3841750"/>
                        <a:ext cx="396240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7" name="Object 4">
            <a:extLst>
              <a:ext uri="{FF2B5EF4-FFF2-40B4-BE49-F238E27FC236}">
                <a16:creationId xmlns:a16="http://schemas.microsoft.com/office/drawing/2014/main" id="{F2CCC77E-27AF-4BCC-A886-A4CA354E37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09713" y="5080000"/>
          <a:ext cx="33051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27" name="Equation" r:id="rId13" imgW="2362200" imgH="508000" progId="Equation.3">
                  <p:embed/>
                </p:oleObj>
              </mc:Choice>
              <mc:Fallback>
                <p:oleObj name="Equation" r:id="rId13" imgW="2362200" imgH="508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9713" y="5080000"/>
                        <a:ext cx="3305175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64B747CC-42A2-40BA-B9BC-57EB1D4F1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II: thick shell approximation </a:t>
            </a:r>
            <a:br>
              <a:rPr lang="en-US" altLang="en-US"/>
            </a:br>
            <a:r>
              <a:rPr lang="en-US" altLang="en-US"/>
              <a:t> Field and forces: quadrupole</a:t>
            </a:r>
          </a:p>
        </p:txBody>
      </p:sp>
      <p:sp>
        <p:nvSpPr>
          <p:cNvPr id="66563" name="Content Placeholder 11">
            <a:extLst>
              <a:ext uri="{FF2B5EF4-FFF2-40B4-BE49-F238E27FC236}">
                <a16:creationId xmlns:a16="http://schemas.microsoft.com/office/drawing/2014/main" id="{62024AEA-C437-4351-A7BE-82D0E8E25A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/>
              <a:t>In a quadrupole, the field inside the coil is</a:t>
            </a:r>
          </a:p>
          <a:p>
            <a:endParaRPr lang="en-US" altLang="en-US"/>
          </a:p>
          <a:p>
            <a:pPr>
              <a:buFontTx/>
              <a:buNone/>
            </a:pPr>
            <a:r>
              <a:rPr lang="en-US" altLang="en-US"/>
              <a:t>				being</a:t>
            </a:r>
          </a:p>
          <a:p>
            <a:pPr>
              <a:buFontTx/>
              <a:buNone/>
            </a:pPr>
            <a:r>
              <a:rPr lang="en-US" altLang="en-US"/>
              <a:t>	</a:t>
            </a:r>
          </a:p>
          <a:p>
            <a:r>
              <a:rPr lang="en-US" altLang="en-US"/>
              <a:t>The total force acting on the coil [N/m] is</a:t>
            </a:r>
          </a:p>
          <a:p>
            <a:endParaRPr lang="en-US" altLang="en-US"/>
          </a:p>
        </p:txBody>
      </p:sp>
      <p:sp>
        <p:nvSpPr>
          <p:cNvPr id="66564" name="Content Placeholder 12">
            <a:extLst>
              <a:ext uri="{FF2B5EF4-FFF2-40B4-BE49-F238E27FC236}">
                <a16:creationId xmlns:a16="http://schemas.microsoft.com/office/drawing/2014/main" id="{887909E6-A76D-4139-9602-4E309C0322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6565" name="Date Placeholder 3">
            <a:extLst>
              <a:ext uri="{FF2B5EF4-FFF2-40B4-BE49-F238E27FC236}">
                <a16:creationId xmlns:a16="http://schemas.microsoft.com/office/drawing/2014/main" id="{9CFEAE47-6B75-4370-AC94-2FA031CA330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66566" name="Footer Placeholder 4">
            <a:extLst>
              <a:ext uri="{FF2B5EF4-FFF2-40B4-BE49-F238E27FC236}">
                <a16:creationId xmlns:a16="http://schemas.microsoft.com/office/drawing/2014/main" id="{230A2986-E0AB-4EE0-9506-7990E0ED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66567" name="Slide Number Placeholder 5">
            <a:extLst>
              <a:ext uri="{FF2B5EF4-FFF2-40B4-BE49-F238E27FC236}">
                <a16:creationId xmlns:a16="http://schemas.microsoft.com/office/drawing/2014/main" id="{B2A6B147-0CBD-4A10-A2F4-3D6F514DA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8DE5BE7-1E9D-4DBB-8CE4-45105FC09B0F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66568" name="Object 2">
            <a:extLst>
              <a:ext uri="{FF2B5EF4-FFF2-40B4-BE49-F238E27FC236}">
                <a16:creationId xmlns:a16="http://schemas.microsoft.com/office/drawing/2014/main" id="{D4394F95-A13A-42C1-919D-FF2D7E1071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2332038"/>
          <a:ext cx="1635125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09" name="Equation" r:id="rId8" imgW="1168400" imgH="457200" progId="Equation.3">
                  <p:embed/>
                </p:oleObj>
              </mc:Choice>
              <mc:Fallback>
                <p:oleObj name="Equation" r:id="rId8" imgW="1168400" imgH="457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332038"/>
                        <a:ext cx="1635125" cy="639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9" name="Object 3">
            <a:extLst>
              <a:ext uri="{FF2B5EF4-FFF2-40B4-BE49-F238E27FC236}">
                <a16:creationId xmlns:a16="http://schemas.microsoft.com/office/drawing/2014/main" id="{69D80E89-6FCE-4CAC-B26F-4A4D5B20E7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2349500"/>
          <a:ext cx="1954213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10" name="Equation" r:id="rId10" imgW="1396394" imgH="444307" progId="Equation.3">
                  <p:embed/>
                </p:oleObj>
              </mc:Choice>
              <mc:Fallback>
                <p:oleObj name="Equation" r:id="rId10" imgW="1396394" imgH="444307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349500"/>
                        <a:ext cx="1954213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0" name="Object 4">
            <a:extLst>
              <a:ext uri="{FF2B5EF4-FFF2-40B4-BE49-F238E27FC236}">
                <a16:creationId xmlns:a16="http://schemas.microsoft.com/office/drawing/2014/main" id="{BD9D612A-8628-437A-A53C-72B17A3C78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9450" y="4189413"/>
          <a:ext cx="442595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11" name="Equation" r:id="rId12" imgW="3162300" imgH="508000" progId="Equation.3">
                  <p:embed/>
                </p:oleObj>
              </mc:Choice>
              <mc:Fallback>
                <p:oleObj name="Equation" r:id="rId12" imgW="3162300" imgH="508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450" y="4189413"/>
                        <a:ext cx="442595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1" name="Object 5">
            <a:extLst>
              <a:ext uri="{FF2B5EF4-FFF2-40B4-BE49-F238E27FC236}">
                <a16:creationId xmlns:a16="http://schemas.microsoft.com/office/drawing/2014/main" id="{16AAEB7F-C017-47AD-A840-8D8C578FE4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6275" y="5468938"/>
          <a:ext cx="7269163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12" name="Equation" r:id="rId14" imgW="5194300" imgH="533400" progId="Equation.3">
                  <p:embed/>
                </p:oleObj>
              </mc:Choice>
              <mc:Fallback>
                <p:oleObj name="Equation" r:id="rId14" imgW="5194300" imgH="533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5468938"/>
                        <a:ext cx="7269163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6572" name="Picture 18" descr="thick_shell_quad_displ">
            <a:extLst>
              <a:ext uri="{FF2B5EF4-FFF2-40B4-BE49-F238E27FC236}">
                <a16:creationId xmlns:a16="http://schemas.microsoft.com/office/drawing/2014/main" id="{18187AC2-AFE4-443F-8711-D1182F276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t="6010" r="27338" b="6216"/>
          <a:stretch>
            <a:fillRect/>
          </a:stretch>
        </p:blipFill>
        <p:spPr bwMode="auto">
          <a:xfrm>
            <a:off x="6113463" y="2586038"/>
            <a:ext cx="2811462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1E64E-D159-4C19-917A-84B43AAD2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Appendix II: thick shell approximation </a:t>
            </a:r>
            <a:br>
              <a:rPr lang="en-US" dirty="0"/>
            </a:br>
            <a:r>
              <a:rPr lang="en-US" dirty="0"/>
              <a:t> Stored energy, end forces: dipole and quadrupole</a:t>
            </a:r>
          </a:p>
        </p:txBody>
      </p:sp>
      <p:sp>
        <p:nvSpPr>
          <p:cNvPr id="67587" name="Content Placeholder 7">
            <a:extLst>
              <a:ext uri="{FF2B5EF4-FFF2-40B4-BE49-F238E27FC236}">
                <a16:creationId xmlns:a16="http://schemas.microsoft.com/office/drawing/2014/main" id="{E38E43B9-4EA0-464E-8D73-57CE82DE8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en-US"/>
              <a:t>For a dipole, </a:t>
            </a:r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r>
              <a:rPr lang="en-US" altLang="en-US"/>
              <a:t>	and, therefore,</a:t>
            </a:r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Blip>
                <a:blip r:embed="rId3"/>
              </a:buBlip>
            </a:pPr>
            <a:r>
              <a:rPr lang="en-US" altLang="en-US"/>
              <a:t>For a quadrupole, </a:t>
            </a:r>
          </a:p>
          <a:p>
            <a:pPr>
              <a:buFontTx/>
              <a:buNone/>
            </a:pPr>
            <a:r>
              <a:rPr lang="en-US" altLang="en-US"/>
              <a:t>	</a:t>
            </a:r>
          </a:p>
          <a:p>
            <a:pPr>
              <a:buFontTx/>
              <a:buNone/>
            </a:pPr>
            <a:r>
              <a:rPr lang="en-US" altLang="en-US"/>
              <a:t>	</a:t>
            </a:r>
          </a:p>
          <a:p>
            <a:pPr>
              <a:buFontTx/>
              <a:buNone/>
            </a:pPr>
            <a:r>
              <a:rPr lang="en-US" altLang="en-US"/>
              <a:t>	and, therefore,</a:t>
            </a:r>
          </a:p>
          <a:p>
            <a:pPr>
              <a:buFontTx/>
              <a:buBlip>
                <a:blip r:embed="rId3"/>
              </a:buBlip>
            </a:pPr>
            <a:endParaRPr lang="en-US" altLang="en-US"/>
          </a:p>
        </p:txBody>
      </p:sp>
      <p:sp>
        <p:nvSpPr>
          <p:cNvPr id="67588" name="Date Placeholder 4">
            <a:extLst>
              <a:ext uri="{FF2B5EF4-FFF2-40B4-BE49-F238E27FC236}">
                <a16:creationId xmlns:a16="http://schemas.microsoft.com/office/drawing/2014/main" id="{87140CED-692B-4880-B91E-F3819705F3B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67589" name="Footer Placeholder 5">
            <a:extLst>
              <a:ext uri="{FF2B5EF4-FFF2-40B4-BE49-F238E27FC236}">
                <a16:creationId xmlns:a16="http://schemas.microsoft.com/office/drawing/2014/main" id="{A00013B5-93F8-4F8B-8260-218D7F326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67590" name="Slide Number Placeholder 6">
            <a:extLst>
              <a:ext uri="{FF2B5EF4-FFF2-40B4-BE49-F238E27FC236}">
                <a16:creationId xmlns:a16="http://schemas.microsoft.com/office/drawing/2014/main" id="{7CEDF549-59B0-424F-BCE8-5BD21E5D5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1912A555-9797-4592-A055-BCF62C1ECE07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78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67591" name="Picture 10" descr="thick_shell_cross-section_a">
            <a:extLst>
              <a:ext uri="{FF2B5EF4-FFF2-40B4-BE49-F238E27FC236}">
                <a16:creationId xmlns:a16="http://schemas.microsoft.com/office/drawing/2014/main" id="{B180F8B2-C701-488D-82F4-2CD2E8D73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3986" r="28409" b="4207"/>
          <a:stretch>
            <a:fillRect/>
          </a:stretch>
        </p:blipFill>
        <p:spPr bwMode="auto">
          <a:xfrm>
            <a:off x="7008813" y="2825750"/>
            <a:ext cx="1885950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7592" name="Object 2">
            <a:extLst>
              <a:ext uri="{FF2B5EF4-FFF2-40B4-BE49-F238E27FC236}">
                <a16:creationId xmlns:a16="http://schemas.microsoft.com/office/drawing/2014/main" id="{7FC7B4C4-1D93-460E-B6C4-CABDFAD145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78163" y="1635125"/>
          <a:ext cx="323532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32" name="Equation" r:id="rId9" imgW="2311400" imgH="482600" progId="Equation.3">
                  <p:embed/>
                </p:oleObj>
              </mc:Choice>
              <mc:Fallback>
                <p:oleObj name="Equation" r:id="rId9" imgW="2311400" imgH="482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8163" y="1635125"/>
                        <a:ext cx="3235325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3" name="Object 3">
            <a:extLst>
              <a:ext uri="{FF2B5EF4-FFF2-40B4-BE49-F238E27FC236}">
                <a16:creationId xmlns:a16="http://schemas.microsoft.com/office/drawing/2014/main" id="{876433EF-581D-4918-9899-6A92420A31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19450" y="2790825"/>
          <a:ext cx="291465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33" name="Equation" r:id="rId11" imgW="2082800" imgH="482600" progId="Equation.3">
                  <p:embed/>
                </p:oleObj>
              </mc:Choice>
              <mc:Fallback>
                <p:oleObj name="Equation" r:id="rId11" imgW="2082800" imgH="482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9450" y="2790825"/>
                        <a:ext cx="2914650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4" name="Object 4">
            <a:extLst>
              <a:ext uri="{FF2B5EF4-FFF2-40B4-BE49-F238E27FC236}">
                <a16:creationId xmlns:a16="http://schemas.microsoft.com/office/drawing/2014/main" id="{4999C890-7F26-4327-8233-28AAB87F91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95613" y="4216400"/>
          <a:ext cx="33750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34" name="Equation" r:id="rId13" imgW="2413000" imgH="482600" progId="Equation.3">
                  <p:embed/>
                </p:oleObj>
              </mc:Choice>
              <mc:Fallback>
                <p:oleObj name="Equation" r:id="rId13" imgW="2413000" imgH="482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5613" y="4216400"/>
                        <a:ext cx="3375025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5" name="Object 5">
            <a:extLst>
              <a:ext uri="{FF2B5EF4-FFF2-40B4-BE49-F238E27FC236}">
                <a16:creationId xmlns:a16="http://schemas.microsoft.com/office/drawing/2014/main" id="{26B515BA-7A42-4666-B577-E865C6CB86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52775" y="5537200"/>
          <a:ext cx="309245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35" name="Equation" r:id="rId15" imgW="2209800" imgH="508000" progId="Equation.3">
                  <p:embed/>
                </p:oleObj>
              </mc:Choice>
              <mc:Fallback>
                <p:oleObj name="Equation" r:id="rId15" imgW="2209800" imgH="508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2775" y="5537200"/>
                        <a:ext cx="309245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4EF2E-1309-4E7B-9580-615FB040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Appendix II: thick shell approximation </a:t>
            </a:r>
            <a:br>
              <a:rPr lang="en-US" dirty="0"/>
            </a:br>
            <a:r>
              <a:rPr lang="en-US" dirty="0"/>
              <a:t> Stress on the mid-plane: dipole and quadrupole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2697EE-58A3-424F-9FDF-B86A01AE5E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3352800" cy="18288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For a dipole, </a:t>
            </a:r>
          </a:p>
          <a:p>
            <a:pPr>
              <a:buFontTx/>
              <a:buNone/>
              <a:defRPr/>
            </a:pPr>
            <a:r>
              <a:rPr lang="en-US" dirty="0"/>
              <a:t>	</a:t>
            </a:r>
          </a:p>
          <a:p>
            <a:pPr>
              <a:buFontTx/>
              <a:buNone/>
              <a:defRPr/>
            </a:pPr>
            <a:r>
              <a:rPr lang="en-US" dirty="0"/>
              <a:t>	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For a quadrupole,</a:t>
            </a:r>
          </a:p>
        </p:txBody>
      </p:sp>
      <p:sp>
        <p:nvSpPr>
          <p:cNvPr id="68612" name="Date Placeholder 4">
            <a:extLst>
              <a:ext uri="{FF2B5EF4-FFF2-40B4-BE49-F238E27FC236}">
                <a16:creationId xmlns:a16="http://schemas.microsoft.com/office/drawing/2014/main" id="{7D89CB7C-3493-4736-A1BE-FAA0E8EAAD2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68613" name="Footer Placeholder 5">
            <a:extLst>
              <a:ext uri="{FF2B5EF4-FFF2-40B4-BE49-F238E27FC236}">
                <a16:creationId xmlns:a16="http://schemas.microsoft.com/office/drawing/2014/main" id="{64297746-238C-4FAC-A284-642F74075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68614" name="Slide Number Placeholder 6">
            <a:extLst>
              <a:ext uri="{FF2B5EF4-FFF2-40B4-BE49-F238E27FC236}">
                <a16:creationId xmlns:a16="http://schemas.microsoft.com/office/drawing/2014/main" id="{42077F5F-C6FD-41A6-8BB8-6055D00DF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00247E9-26B0-4287-9E78-6ADC40545863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79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68615" name="Object 2">
            <a:extLst>
              <a:ext uri="{FF2B5EF4-FFF2-40B4-BE49-F238E27FC236}">
                <a16:creationId xmlns:a16="http://schemas.microsoft.com/office/drawing/2014/main" id="{651980BD-8D4A-453C-B0A6-692B9843AD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6800" y="1803400"/>
          <a:ext cx="55753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18" name="Equation" r:id="rId8" imgW="3975100" imgH="508000" progId="Equation.3">
                  <p:embed/>
                </p:oleObj>
              </mc:Choice>
              <mc:Fallback>
                <p:oleObj name="Equation" r:id="rId8" imgW="3975100" imgH="508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6800" y="1803400"/>
                        <a:ext cx="55753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616" name="Picture 9" descr="thick_shell_cross-section_a">
            <a:extLst>
              <a:ext uri="{FF2B5EF4-FFF2-40B4-BE49-F238E27FC236}">
                <a16:creationId xmlns:a16="http://schemas.microsoft.com/office/drawing/2014/main" id="{72774E2E-7E3E-45D0-8852-097C96933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3986" r="28409" b="4207"/>
          <a:stretch>
            <a:fillRect/>
          </a:stretch>
        </p:blipFill>
        <p:spPr bwMode="auto">
          <a:xfrm>
            <a:off x="4071938" y="4756150"/>
            <a:ext cx="1423987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8617" name="Object 3">
            <a:extLst>
              <a:ext uri="{FF2B5EF4-FFF2-40B4-BE49-F238E27FC236}">
                <a16:creationId xmlns:a16="http://schemas.microsoft.com/office/drawing/2014/main" id="{2BC39B7C-B172-4295-B930-3E75813B3D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97125" y="1135063"/>
          <a:ext cx="450532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19" name="Equation" r:id="rId11" imgW="3213100" imgH="482600" progId="Equation.3">
                  <p:embed/>
                </p:oleObj>
              </mc:Choice>
              <mc:Fallback>
                <p:oleObj name="Equation" r:id="rId11" imgW="3213100" imgH="482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7125" y="1135063"/>
                        <a:ext cx="4505325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8" name="Object 4">
            <a:extLst>
              <a:ext uri="{FF2B5EF4-FFF2-40B4-BE49-F238E27FC236}">
                <a16:creationId xmlns:a16="http://schemas.microsoft.com/office/drawing/2014/main" id="{C895F291-7513-4156-9392-592C38CF2C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92425" y="2670175"/>
          <a:ext cx="44878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20" name="Equation" r:id="rId13" imgW="3200400" imgH="482600" progId="Equation.3">
                  <p:embed/>
                </p:oleObj>
              </mc:Choice>
              <mc:Fallback>
                <p:oleObj name="Equation" r:id="rId13" imgW="3200400" imgH="482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2425" y="2670175"/>
                        <a:ext cx="4487863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9" name="Object 5">
            <a:extLst>
              <a:ext uri="{FF2B5EF4-FFF2-40B4-BE49-F238E27FC236}">
                <a16:creationId xmlns:a16="http://schemas.microsoft.com/office/drawing/2014/main" id="{1C48CA95-23D6-4022-B971-89D76A7A41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4108450"/>
          <a:ext cx="3189288" cy="245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21" name="Mathcad" r:id="rId15" imgW="3857625" imgH="2971800" progId="Mathcad">
                  <p:embed/>
                </p:oleObj>
              </mc:Choice>
              <mc:Fallback>
                <p:oleObj name="Mathcad" r:id="rId15" imgW="3857625" imgH="2971800" progId="Mathcad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108450"/>
                        <a:ext cx="3189288" cy="245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620" name="Picture 13" descr="thick_shell_dipole_sy">
            <a:extLst>
              <a:ext uri="{FF2B5EF4-FFF2-40B4-BE49-F238E27FC236}">
                <a16:creationId xmlns:a16="http://schemas.microsoft.com/office/drawing/2014/main" id="{87BD1C60-886D-4296-BDE1-26B7952C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4117975"/>
            <a:ext cx="3181350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8621" name="Object 6">
            <a:extLst>
              <a:ext uri="{FF2B5EF4-FFF2-40B4-BE49-F238E27FC236}">
                <a16:creationId xmlns:a16="http://schemas.microsoft.com/office/drawing/2014/main" id="{52B103CB-F000-443A-8C5C-3B3FCC36A6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0675" y="3322638"/>
          <a:ext cx="5676900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22" name="Equation" r:id="rId18" imgW="4051300" imgH="508000" progId="Equation.3">
                  <p:embed/>
                </p:oleObj>
              </mc:Choice>
              <mc:Fallback>
                <p:oleObj name="Equation" r:id="rId18" imgW="4051300" imgH="508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0675" y="3322638"/>
                        <a:ext cx="5676900" cy="712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22" name="Text Box 19">
            <a:extLst>
              <a:ext uri="{FF2B5EF4-FFF2-40B4-BE49-F238E27FC236}">
                <a16:creationId xmlns:a16="http://schemas.microsoft.com/office/drawing/2014/main" id="{EC29680A-6BA8-4783-B5D5-5BEF42005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25" y="1281113"/>
            <a:ext cx="703263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No shear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C4055889-3A6F-4005-BF8D-1987711C1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2. </a:t>
            </a:r>
            <a:r>
              <a:rPr lang="fr-FR" altLang="en-US" dirty="0"/>
              <a:t>Electro-</a:t>
            </a:r>
            <a:r>
              <a:rPr lang="fr-FR" altLang="en-US" dirty="0" err="1"/>
              <a:t>magnetic</a:t>
            </a:r>
            <a:r>
              <a:rPr lang="en-US" altLang="en-US" dirty="0"/>
              <a:t> force</a:t>
            </a:r>
            <a:br>
              <a:rPr lang="en-GB" altLang="en-US" dirty="0"/>
            </a:br>
            <a:r>
              <a:rPr lang="fr-FR" altLang="en-US" dirty="0" err="1"/>
              <a:t>Quadrupole</a:t>
            </a:r>
            <a:r>
              <a:rPr lang="fr-FR" altLang="en-US" dirty="0"/>
              <a:t> magnets</a:t>
            </a:r>
            <a:endParaRPr lang="en-GB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18D67-8707-4E87-8E77-91EF6F317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6192838" cy="22860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endParaRPr lang="fr-CH" dirty="0"/>
          </a:p>
          <a:p>
            <a:pPr eaLnBrk="1" hangingPunct="1">
              <a:defRPr/>
            </a:pPr>
            <a:endParaRPr lang="fr-CH" dirty="0"/>
          </a:p>
          <a:p>
            <a:pPr eaLnBrk="1" hangingPunct="1">
              <a:defRPr/>
            </a:pPr>
            <a:r>
              <a:rPr lang="fr-CH" dirty="0"/>
              <a:t>A </a:t>
            </a:r>
            <a:r>
              <a:rPr lang="fr-CH" dirty="0" err="1"/>
              <a:t>typical</a:t>
            </a:r>
            <a:r>
              <a:rPr lang="fr-CH" dirty="0"/>
              <a:t> </a:t>
            </a:r>
            <a:r>
              <a:rPr lang="fr-CH" dirty="0" err="1"/>
              <a:t>accelerator</a:t>
            </a:r>
            <a:r>
              <a:rPr lang="fr-CH" dirty="0"/>
              <a:t> structure </a:t>
            </a:r>
            <a:r>
              <a:rPr lang="fr-CH" dirty="0" err="1"/>
              <a:t>is</a:t>
            </a:r>
            <a:r>
              <a:rPr lang="fr-CH" dirty="0"/>
              <a:t> the </a:t>
            </a:r>
            <a:r>
              <a:rPr lang="fr-CH" dirty="0">
                <a:solidFill>
                  <a:srgbClr val="FF0000"/>
                </a:solidFill>
              </a:rPr>
              <a:t>FODO </a:t>
            </a:r>
            <a:r>
              <a:rPr lang="fr-CH" dirty="0" err="1">
                <a:solidFill>
                  <a:srgbClr val="FF0000"/>
                </a:solidFill>
              </a:rPr>
              <a:t>cell</a:t>
            </a:r>
            <a:r>
              <a:rPr lang="fr-CH" dirty="0"/>
              <a:t> </a:t>
            </a:r>
          </a:p>
          <a:p>
            <a:pPr lvl="1" eaLnBrk="1" hangingPunct="1">
              <a:defRPr/>
            </a:pPr>
            <a:r>
              <a:rPr lang="fr-CH" dirty="0" err="1"/>
              <a:t>Alternating</a:t>
            </a:r>
            <a:r>
              <a:rPr lang="fr-CH" dirty="0"/>
              <a:t> </a:t>
            </a:r>
            <a:r>
              <a:rPr lang="fr-CH" dirty="0" err="1"/>
              <a:t>quadrupoles</a:t>
            </a:r>
            <a:r>
              <a:rPr lang="fr-CH" dirty="0"/>
              <a:t> </a:t>
            </a:r>
            <a:r>
              <a:rPr lang="fr-CH" dirty="0" err="1"/>
              <a:t>spaced</a:t>
            </a:r>
            <a:r>
              <a:rPr lang="fr-CH" dirty="0"/>
              <a:t> by </a:t>
            </a:r>
            <a:r>
              <a:rPr lang="fr-CH" dirty="0" err="1"/>
              <a:t>length</a:t>
            </a:r>
            <a:r>
              <a:rPr lang="fr-CH" dirty="0"/>
              <a:t> </a:t>
            </a:r>
            <a:r>
              <a:rPr lang="fr-CH" i="1" dirty="0"/>
              <a:t>L </a:t>
            </a:r>
            <a:r>
              <a:rPr lang="fr-CH" dirty="0"/>
              <a:t>of </a:t>
            </a:r>
            <a:r>
              <a:rPr lang="fr-CH" dirty="0" err="1"/>
              <a:t>similar</a:t>
            </a:r>
            <a:r>
              <a:rPr lang="fr-CH" dirty="0"/>
              <a:t> gradient</a:t>
            </a:r>
          </a:p>
          <a:p>
            <a:pPr eaLnBrk="1" hangingPunct="1">
              <a:defRPr/>
            </a:pPr>
            <a:r>
              <a:rPr lang="fr-CH" dirty="0"/>
              <a:t>One </a:t>
            </a:r>
            <a:r>
              <a:rPr lang="fr-CH" dirty="0" err="1"/>
              <a:t>can</a:t>
            </a:r>
            <a:r>
              <a:rPr lang="fr-CH" dirty="0"/>
              <a:t> </a:t>
            </a:r>
            <a:r>
              <a:rPr lang="fr-CH" dirty="0" err="1"/>
              <a:t>prove</a:t>
            </a:r>
            <a:r>
              <a:rPr lang="fr-CH" dirty="0"/>
              <a:t> </a:t>
            </a:r>
            <a:r>
              <a:rPr lang="fr-CH" dirty="0" err="1"/>
              <a:t>that</a:t>
            </a:r>
            <a:r>
              <a:rPr lang="fr-CH" dirty="0"/>
              <a:t> </a:t>
            </a:r>
            <a:r>
              <a:rPr lang="fr-CH" dirty="0" err="1"/>
              <a:t>this</a:t>
            </a:r>
            <a:r>
              <a:rPr lang="fr-CH" dirty="0"/>
              <a:t> </a:t>
            </a:r>
            <a:r>
              <a:rPr lang="fr-CH" dirty="0" err="1"/>
              <a:t>gives</a:t>
            </a:r>
            <a:r>
              <a:rPr lang="fr-CH" dirty="0"/>
              <a:t> </a:t>
            </a:r>
            <a:r>
              <a:rPr lang="fr-CH" dirty="0">
                <a:solidFill>
                  <a:srgbClr val="FF0000"/>
                </a:solidFill>
              </a:rPr>
              <a:t>positive </a:t>
            </a:r>
            <a:r>
              <a:rPr lang="fr-CH" dirty="0" err="1">
                <a:solidFill>
                  <a:srgbClr val="FF0000"/>
                </a:solidFill>
              </a:rPr>
              <a:t>focusing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fr-CH" dirty="0"/>
              <a:t>in </a:t>
            </a:r>
            <a:r>
              <a:rPr lang="fr-CH" dirty="0" err="1"/>
              <a:t>both</a:t>
            </a:r>
            <a:r>
              <a:rPr lang="fr-CH" dirty="0"/>
              <a:t> transverse planes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20484" name="Date Placeholder 3">
            <a:extLst>
              <a:ext uri="{FF2B5EF4-FFF2-40B4-BE49-F238E27FC236}">
                <a16:creationId xmlns:a16="http://schemas.microsoft.com/office/drawing/2014/main" id="{CE5D5AA4-5287-4B00-8C7D-613F32E8699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20485" name="Footer Placeholder 4">
            <a:extLst>
              <a:ext uri="{FF2B5EF4-FFF2-40B4-BE49-F238E27FC236}">
                <a16:creationId xmlns:a16="http://schemas.microsoft.com/office/drawing/2014/main" id="{B7AAE115-30FD-47E2-8FAB-F2912A082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20486" name="Slide Number Placeholder 5">
            <a:extLst>
              <a:ext uri="{FF2B5EF4-FFF2-40B4-BE49-F238E27FC236}">
                <a16:creationId xmlns:a16="http://schemas.microsoft.com/office/drawing/2014/main" id="{B48D5996-BF0C-495C-ACF4-ADE5558D1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9A7097DC-043C-4FD5-A141-1614EB6D897B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8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pSp>
        <p:nvGrpSpPr>
          <p:cNvPr id="20487" name="Group 6">
            <a:extLst>
              <a:ext uri="{FF2B5EF4-FFF2-40B4-BE49-F238E27FC236}">
                <a16:creationId xmlns:a16="http://schemas.microsoft.com/office/drawing/2014/main" id="{5BF5D0F7-4EA2-4FAA-A989-8C9BCE9BCCD8}"/>
              </a:ext>
            </a:extLst>
          </p:cNvPr>
          <p:cNvGrpSpPr>
            <a:grpSpLocks/>
          </p:cNvGrpSpPr>
          <p:nvPr/>
        </p:nvGrpSpPr>
        <p:grpSpPr bwMode="auto">
          <a:xfrm>
            <a:off x="1022350" y="3276600"/>
            <a:ext cx="3124200" cy="3117850"/>
            <a:chOff x="1021784" y="3276599"/>
            <a:chExt cx="3124200" cy="3117850"/>
          </a:xfrm>
        </p:grpSpPr>
        <p:grpSp>
          <p:nvGrpSpPr>
            <p:cNvPr id="20515" name="Group 7">
              <a:extLst>
                <a:ext uri="{FF2B5EF4-FFF2-40B4-BE49-F238E27FC236}">
                  <a16:creationId xmlns:a16="http://schemas.microsoft.com/office/drawing/2014/main" id="{D76241E8-5BE2-47DD-B94B-5EA8F4FD68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1784" y="3276599"/>
              <a:ext cx="3124200" cy="3117850"/>
              <a:chOff x="5715000" y="3130550"/>
              <a:chExt cx="3124200" cy="3117850"/>
            </a:xfrm>
          </p:grpSpPr>
          <p:grpSp>
            <p:nvGrpSpPr>
              <p:cNvPr id="20524" name="Group 16">
                <a:extLst>
                  <a:ext uri="{FF2B5EF4-FFF2-40B4-BE49-F238E27FC236}">
                    <a16:creationId xmlns:a16="http://schemas.microsoft.com/office/drawing/2014/main" id="{15874D73-A414-4B50-A491-CE4741D048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15000" y="3130550"/>
                <a:ext cx="3124200" cy="3117850"/>
                <a:chOff x="5791200" y="3276600"/>
                <a:chExt cx="3124200" cy="3117850"/>
              </a:xfrm>
            </p:grpSpPr>
            <p:pic>
              <p:nvPicPr>
                <p:cNvPr id="20537" name="Picture 16" descr="tq-v1_cross-section">
                  <a:extLst>
                    <a:ext uri="{FF2B5EF4-FFF2-40B4-BE49-F238E27FC236}">
                      <a16:creationId xmlns:a16="http://schemas.microsoft.com/office/drawing/2014/main" id="{F361B190-569F-4762-AA1F-A890A12D2B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91" t="4124" r="27753" b="3711"/>
                <a:stretch>
                  <a:fillRect/>
                </a:stretch>
              </p:blipFill>
              <p:spPr bwMode="auto">
                <a:xfrm>
                  <a:off x="5791200" y="3276600"/>
                  <a:ext cx="3124200" cy="31178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0D42447A-4DD8-490B-8886-3B7668F232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5687" t="9298" r="5688" b="2050"/>
                <a:stretch/>
              </p:blipFill>
              <p:spPr>
                <a:xfrm>
                  <a:off x="6354044" y="3819135"/>
                  <a:ext cx="1998511" cy="1998511"/>
                </a:xfrm>
                <a:prstGeom prst="ellipse">
                  <a:avLst/>
                </a:prstGeom>
              </p:spPr>
            </p:pic>
          </p:grpSp>
          <p:grpSp>
            <p:nvGrpSpPr>
              <p:cNvPr id="20525" name="Group 3">
                <a:extLst>
                  <a:ext uri="{FF2B5EF4-FFF2-40B4-BE49-F238E27FC236}">
                    <a16:creationId xmlns:a16="http://schemas.microsoft.com/office/drawing/2014/main" id="{E98387C9-B46C-4700-9D8A-54FEAC78F4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62799" y="3300816"/>
                <a:ext cx="228600" cy="228600"/>
                <a:chOff x="5318759" y="3533199"/>
                <a:chExt cx="228600" cy="228600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C663CA39-097D-46BC-A069-5FA2416FC038}"/>
                    </a:ext>
                  </a:extLst>
                </p:cNvPr>
                <p:cNvSpPr/>
                <p:nvPr/>
              </p:nvSpPr>
              <p:spPr>
                <a:xfrm>
                  <a:off x="5318760" y="3532796"/>
                  <a:ext cx="228600" cy="228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5DCB2615-B6EF-48DF-BCE1-396227B70801}"/>
                    </a:ext>
                  </a:extLst>
                </p:cNvPr>
                <p:cNvSpPr/>
                <p:nvPr/>
              </p:nvSpPr>
              <p:spPr>
                <a:xfrm>
                  <a:off x="5410835" y="3620108"/>
                  <a:ext cx="44450" cy="460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  <p:grpSp>
            <p:nvGrpSpPr>
              <p:cNvPr id="20526" name="Group 18">
                <a:extLst>
                  <a:ext uri="{FF2B5EF4-FFF2-40B4-BE49-F238E27FC236}">
                    <a16:creationId xmlns:a16="http://schemas.microsoft.com/office/drawing/2014/main" id="{7EE60619-AE90-4A77-9C2E-F734AB9376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82645" y="4450878"/>
                <a:ext cx="288925" cy="369888"/>
                <a:chOff x="5621338" y="3527425"/>
                <a:chExt cx="288925" cy="369888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37DDB4AF-135D-4F96-BC43-498CAA091A2C}"/>
                    </a:ext>
                  </a:extLst>
                </p:cNvPr>
                <p:cNvSpPr/>
                <p:nvPr/>
              </p:nvSpPr>
              <p:spPr>
                <a:xfrm>
                  <a:off x="5661968" y="3624735"/>
                  <a:ext cx="228600" cy="228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0534" name="TextBox 4">
                  <a:extLst>
                    <a:ext uri="{FF2B5EF4-FFF2-40B4-BE49-F238E27FC236}">
                      <a16:creationId xmlns:a16="http://schemas.microsoft.com/office/drawing/2014/main" id="{FFFAD141-8CAA-48A1-A12E-808351E7108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21338" y="3527425"/>
                  <a:ext cx="288925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SzPct val="60000"/>
                    <a:buBlip>
                      <a:blip r:embed="rId3"/>
                    </a:buBlip>
                    <a:defRPr sz="24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SzPct val="60000"/>
                    <a:buBlip>
                      <a:blip r:embed="rId4"/>
                    </a:buBlip>
                    <a:defRPr sz="20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SzPct val="60000"/>
                    <a:buBlip>
                      <a:blip r:embed="rId5"/>
                    </a:buBlip>
                    <a:defRPr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60000"/>
                    <a:buBlip>
                      <a:blip r:embed="rId6"/>
                    </a:buBlip>
                    <a:defRPr sz="16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60000"/>
                    <a:buBlip>
                      <a:blip r:embed="rId7"/>
                    </a:buBlip>
                    <a:defRPr sz="16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60000"/>
                    <a:buBlip>
                      <a:blip r:embed="rId7"/>
                    </a:buBlip>
                    <a:defRPr sz="16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60000"/>
                    <a:buBlip>
                      <a:blip r:embed="rId7"/>
                    </a:buBlip>
                    <a:defRPr sz="16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60000"/>
                    <a:buBlip>
                      <a:blip r:embed="rId7"/>
                    </a:buBlip>
                    <a:defRPr sz="16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60000"/>
                    <a:buBlip>
                      <a:blip r:embed="rId7"/>
                    </a:buBlip>
                    <a:defRPr sz="16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SzTx/>
                    <a:buFontTx/>
                    <a:buNone/>
                  </a:pPr>
                  <a:r>
                    <a:rPr lang="en-GB" altLang="en-US" sz="1800" b="1">
                      <a:solidFill>
                        <a:schemeClr val="bg1"/>
                      </a:solidFill>
                      <a:latin typeface="Arial" panose="020B0604020202020204" pitchFamily="34" charset="0"/>
                      <a:sym typeface="Symbol" panose="05050102010706020507" pitchFamily="18" charset="2"/>
                    </a:rPr>
                    <a:t></a:t>
                  </a:r>
                  <a:endParaRPr lang="en-GB" altLang="en-US" sz="1800" b="1">
                    <a:solidFill>
                      <a:schemeClr val="bg1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0527" name="Group 3">
                <a:extLst>
                  <a:ext uri="{FF2B5EF4-FFF2-40B4-BE49-F238E27FC236}">
                    <a16:creationId xmlns:a16="http://schemas.microsoft.com/office/drawing/2014/main" id="{853414B1-5AD9-47F9-8887-3E1F571541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70343" y="5843331"/>
                <a:ext cx="228600" cy="228600"/>
                <a:chOff x="5318759" y="3533199"/>
                <a:chExt cx="228600" cy="228600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6927AB36-842E-49A8-867C-28FDFA68BB01}"/>
                    </a:ext>
                  </a:extLst>
                </p:cNvPr>
                <p:cNvSpPr/>
                <p:nvPr/>
              </p:nvSpPr>
              <p:spPr>
                <a:xfrm>
                  <a:off x="5319154" y="3533456"/>
                  <a:ext cx="228600" cy="228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272C33C2-91FD-4E6F-BF97-7CF9E8F89E70}"/>
                    </a:ext>
                  </a:extLst>
                </p:cNvPr>
                <p:cNvSpPr/>
                <p:nvPr/>
              </p:nvSpPr>
              <p:spPr>
                <a:xfrm>
                  <a:off x="5411229" y="3620768"/>
                  <a:ext cx="44450" cy="460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  <p:grpSp>
            <p:nvGrpSpPr>
              <p:cNvPr id="20528" name="Group 20">
                <a:extLst>
                  <a:ext uri="{FF2B5EF4-FFF2-40B4-BE49-F238E27FC236}">
                    <a16:creationId xmlns:a16="http://schemas.microsoft.com/office/drawing/2014/main" id="{1742691B-F5ED-4971-B6D5-5B69887706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37112" y="4467476"/>
                <a:ext cx="288925" cy="369888"/>
                <a:chOff x="5621338" y="3527425"/>
                <a:chExt cx="288925" cy="369888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ADF4BC8C-3C0C-4053-AE4E-1B1522D52A77}"/>
                    </a:ext>
                  </a:extLst>
                </p:cNvPr>
                <p:cNvSpPr/>
                <p:nvPr/>
              </p:nvSpPr>
              <p:spPr>
                <a:xfrm>
                  <a:off x="5662739" y="3624012"/>
                  <a:ext cx="228600" cy="228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0530" name="TextBox 4">
                  <a:extLst>
                    <a:ext uri="{FF2B5EF4-FFF2-40B4-BE49-F238E27FC236}">
                      <a16:creationId xmlns:a16="http://schemas.microsoft.com/office/drawing/2014/main" id="{D5A789EF-376C-4AEA-ACF2-D4D9EB787E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21338" y="3527425"/>
                  <a:ext cx="288925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SzPct val="60000"/>
                    <a:buBlip>
                      <a:blip r:embed="rId3"/>
                    </a:buBlip>
                    <a:defRPr sz="24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SzPct val="60000"/>
                    <a:buBlip>
                      <a:blip r:embed="rId4"/>
                    </a:buBlip>
                    <a:defRPr sz="20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SzPct val="60000"/>
                    <a:buBlip>
                      <a:blip r:embed="rId5"/>
                    </a:buBlip>
                    <a:defRPr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60000"/>
                    <a:buBlip>
                      <a:blip r:embed="rId6"/>
                    </a:buBlip>
                    <a:defRPr sz="16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60000"/>
                    <a:buBlip>
                      <a:blip r:embed="rId7"/>
                    </a:buBlip>
                    <a:defRPr sz="16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60000"/>
                    <a:buBlip>
                      <a:blip r:embed="rId7"/>
                    </a:buBlip>
                    <a:defRPr sz="16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60000"/>
                    <a:buBlip>
                      <a:blip r:embed="rId7"/>
                    </a:buBlip>
                    <a:defRPr sz="16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60000"/>
                    <a:buBlip>
                      <a:blip r:embed="rId7"/>
                    </a:buBlip>
                    <a:defRPr sz="16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60000"/>
                    <a:buBlip>
                      <a:blip r:embed="rId7"/>
                    </a:buBlip>
                    <a:defRPr sz="16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SzTx/>
                    <a:buFontTx/>
                    <a:buNone/>
                  </a:pPr>
                  <a:r>
                    <a:rPr lang="en-GB" altLang="en-US" sz="1800" b="1">
                      <a:solidFill>
                        <a:schemeClr val="bg1"/>
                      </a:solidFill>
                      <a:latin typeface="Arial" panose="020B0604020202020204" pitchFamily="34" charset="0"/>
                      <a:sym typeface="Symbol" panose="05050102010706020507" pitchFamily="18" charset="2"/>
                    </a:rPr>
                    <a:t></a:t>
                  </a:r>
                  <a:endParaRPr lang="en-GB" altLang="en-US" sz="1800" b="1">
                    <a:solidFill>
                      <a:schemeClr val="bg1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1C5CF24-6122-467F-BE36-B1B6C7051064}"/>
                </a:ext>
              </a:extLst>
            </p:cNvPr>
            <p:cNvSpPr/>
            <p:nvPr/>
          </p:nvSpPr>
          <p:spPr>
            <a:xfrm>
              <a:off x="2521972" y="4405312"/>
              <a:ext cx="96837" cy="9683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D52D807-9F5E-477F-A3BF-2E1166ABBE7C}"/>
                </a:ext>
              </a:extLst>
            </p:cNvPr>
            <p:cNvSpPr/>
            <p:nvPr/>
          </p:nvSpPr>
          <p:spPr>
            <a:xfrm>
              <a:off x="2910909" y="4775199"/>
              <a:ext cx="96838" cy="9842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4D82FF-E87F-40CC-9EB7-F316DCF216D5}"/>
                </a:ext>
              </a:extLst>
            </p:cNvPr>
            <p:cNvSpPr/>
            <p:nvPr/>
          </p:nvSpPr>
          <p:spPr>
            <a:xfrm>
              <a:off x="2514034" y="5165724"/>
              <a:ext cx="96838" cy="9683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F3C1744-5880-4D25-8155-291872A655B8}"/>
                </a:ext>
              </a:extLst>
            </p:cNvPr>
            <p:cNvSpPr/>
            <p:nvPr/>
          </p:nvSpPr>
          <p:spPr>
            <a:xfrm>
              <a:off x="2150497" y="4775199"/>
              <a:ext cx="96837" cy="9842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2A3BE4D-46F5-483D-BF01-280C5B22FC89}"/>
                </a:ext>
              </a:extLst>
            </p:cNvPr>
            <p:cNvCxnSpPr/>
            <p:nvPr/>
          </p:nvCxnSpPr>
          <p:spPr>
            <a:xfrm>
              <a:off x="2988697" y="4829174"/>
              <a:ext cx="18256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1AFD292-AE18-47D0-AC80-2C1E1516E3B2}"/>
                </a:ext>
              </a:extLst>
            </p:cNvPr>
            <p:cNvCxnSpPr/>
            <p:nvPr/>
          </p:nvCxnSpPr>
          <p:spPr>
            <a:xfrm flipH="1">
              <a:off x="2001272" y="4829174"/>
              <a:ext cx="168275" cy="317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041EB4A-E94B-4819-AFFA-BF8784738B38}"/>
                </a:ext>
              </a:extLst>
            </p:cNvPr>
            <p:cNvCxnSpPr/>
            <p:nvPr/>
          </p:nvCxnSpPr>
          <p:spPr>
            <a:xfrm>
              <a:off x="2571184" y="4443412"/>
              <a:ext cx="0" cy="228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5119389-4232-47BB-9EEA-8275258FD860}"/>
                </a:ext>
              </a:extLst>
            </p:cNvPr>
            <p:cNvCxnSpPr/>
            <p:nvPr/>
          </p:nvCxnSpPr>
          <p:spPr>
            <a:xfrm flipV="1">
              <a:off x="2561659" y="4983162"/>
              <a:ext cx="0" cy="190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88" name="Group 31">
            <a:extLst>
              <a:ext uri="{FF2B5EF4-FFF2-40B4-BE49-F238E27FC236}">
                <a16:creationId xmlns:a16="http://schemas.microsoft.com/office/drawing/2014/main" id="{45A88628-232C-4F11-B14E-112D9B387FA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5027613" y="3249613"/>
            <a:ext cx="3124200" cy="3117850"/>
            <a:chOff x="1021784" y="3276599"/>
            <a:chExt cx="3124200" cy="3117850"/>
          </a:xfrm>
        </p:grpSpPr>
        <p:grpSp>
          <p:nvGrpSpPr>
            <p:cNvPr id="20491" name="Group 32">
              <a:extLst>
                <a:ext uri="{FF2B5EF4-FFF2-40B4-BE49-F238E27FC236}">
                  <a16:creationId xmlns:a16="http://schemas.microsoft.com/office/drawing/2014/main" id="{6370ECF5-B2A1-475D-9C67-E2A682186D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1784" y="3276599"/>
              <a:ext cx="3124200" cy="3117850"/>
              <a:chOff x="5715000" y="3130550"/>
              <a:chExt cx="3124200" cy="3117850"/>
            </a:xfrm>
          </p:grpSpPr>
          <p:grpSp>
            <p:nvGrpSpPr>
              <p:cNvPr id="20500" name="Group 16">
                <a:extLst>
                  <a:ext uri="{FF2B5EF4-FFF2-40B4-BE49-F238E27FC236}">
                    <a16:creationId xmlns:a16="http://schemas.microsoft.com/office/drawing/2014/main" id="{AD2E894B-532B-49D3-A630-BBBFF4D2EC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15000" y="3130550"/>
                <a:ext cx="3124200" cy="3117850"/>
                <a:chOff x="5791200" y="3276600"/>
                <a:chExt cx="3124200" cy="3117850"/>
              </a:xfrm>
            </p:grpSpPr>
            <p:pic>
              <p:nvPicPr>
                <p:cNvPr id="20513" name="Picture 16" descr="tq-v1_cross-section">
                  <a:extLst>
                    <a:ext uri="{FF2B5EF4-FFF2-40B4-BE49-F238E27FC236}">
                      <a16:creationId xmlns:a16="http://schemas.microsoft.com/office/drawing/2014/main" id="{66F28EAA-4E61-44F5-B763-F8FE4C3ADE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91" t="4124" r="27753" b="3711"/>
                <a:stretch>
                  <a:fillRect/>
                </a:stretch>
              </p:blipFill>
              <p:spPr bwMode="auto">
                <a:xfrm>
                  <a:off x="5791200" y="3276600"/>
                  <a:ext cx="3124200" cy="31178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52F52B41-3FA9-45AD-A2D6-78A91184F1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5687" t="9298" r="5688" b="2050"/>
                <a:stretch/>
              </p:blipFill>
              <p:spPr>
                <a:xfrm>
                  <a:off x="6354044" y="3819135"/>
                  <a:ext cx="1998511" cy="1998511"/>
                </a:xfrm>
                <a:prstGeom prst="ellipse">
                  <a:avLst/>
                </a:prstGeom>
              </p:spPr>
            </p:pic>
          </p:grpSp>
          <p:grpSp>
            <p:nvGrpSpPr>
              <p:cNvPr id="20501" name="Group 3">
                <a:extLst>
                  <a:ext uri="{FF2B5EF4-FFF2-40B4-BE49-F238E27FC236}">
                    <a16:creationId xmlns:a16="http://schemas.microsoft.com/office/drawing/2014/main" id="{C275CF9D-1B58-45F5-86C8-485AA1DF20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62799" y="3300816"/>
                <a:ext cx="228600" cy="228600"/>
                <a:chOff x="5318759" y="3533199"/>
                <a:chExt cx="228600" cy="228600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F0352849-CD3E-4F86-AC6E-F268C071B594}"/>
                    </a:ext>
                  </a:extLst>
                </p:cNvPr>
                <p:cNvSpPr/>
                <p:nvPr/>
              </p:nvSpPr>
              <p:spPr>
                <a:xfrm>
                  <a:off x="5318760" y="3532796"/>
                  <a:ext cx="228600" cy="228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F3044EE8-D36A-4629-84A1-E7A865F3712C}"/>
                    </a:ext>
                  </a:extLst>
                </p:cNvPr>
                <p:cNvSpPr/>
                <p:nvPr/>
              </p:nvSpPr>
              <p:spPr>
                <a:xfrm>
                  <a:off x="5410835" y="3628046"/>
                  <a:ext cx="44450" cy="460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  <p:grpSp>
            <p:nvGrpSpPr>
              <p:cNvPr id="20502" name="Group 43">
                <a:extLst>
                  <a:ext uri="{FF2B5EF4-FFF2-40B4-BE49-F238E27FC236}">
                    <a16:creationId xmlns:a16="http://schemas.microsoft.com/office/drawing/2014/main" id="{EF155377-C5EA-4BEC-8238-B4CA0AE759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82645" y="4450878"/>
                <a:ext cx="288925" cy="369888"/>
                <a:chOff x="5621338" y="3527425"/>
                <a:chExt cx="288925" cy="369888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ACAB5DD8-1802-4656-BBD4-12FED8B92D6D}"/>
                    </a:ext>
                  </a:extLst>
                </p:cNvPr>
                <p:cNvSpPr/>
                <p:nvPr/>
              </p:nvSpPr>
              <p:spPr>
                <a:xfrm>
                  <a:off x="5661967" y="3624736"/>
                  <a:ext cx="228600" cy="228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0510" name="TextBox 4">
                  <a:extLst>
                    <a:ext uri="{FF2B5EF4-FFF2-40B4-BE49-F238E27FC236}">
                      <a16:creationId xmlns:a16="http://schemas.microsoft.com/office/drawing/2014/main" id="{DD427F0B-9438-43DB-9B20-D0C408C38C4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21338" y="3527425"/>
                  <a:ext cx="288925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SzPct val="60000"/>
                    <a:buBlip>
                      <a:blip r:embed="rId3"/>
                    </a:buBlip>
                    <a:defRPr sz="24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SzPct val="60000"/>
                    <a:buBlip>
                      <a:blip r:embed="rId4"/>
                    </a:buBlip>
                    <a:defRPr sz="20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SzPct val="60000"/>
                    <a:buBlip>
                      <a:blip r:embed="rId5"/>
                    </a:buBlip>
                    <a:defRPr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60000"/>
                    <a:buBlip>
                      <a:blip r:embed="rId6"/>
                    </a:buBlip>
                    <a:defRPr sz="16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60000"/>
                    <a:buBlip>
                      <a:blip r:embed="rId7"/>
                    </a:buBlip>
                    <a:defRPr sz="16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60000"/>
                    <a:buBlip>
                      <a:blip r:embed="rId7"/>
                    </a:buBlip>
                    <a:defRPr sz="16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60000"/>
                    <a:buBlip>
                      <a:blip r:embed="rId7"/>
                    </a:buBlip>
                    <a:defRPr sz="16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60000"/>
                    <a:buBlip>
                      <a:blip r:embed="rId7"/>
                    </a:buBlip>
                    <a:defRPr sz="16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60000"/>
                    <a:buBlip>
                      <a:blip r:embed="rId7"/>
                    </a:buBlip>
                    <a:defRPr sz="16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SzTx/>
                    <a:buFontTx/>
                    <a:buNone/>
                  </a:pPr>
                  <a:r>
                    <a:rPr lang="en-GB" altLang="en-US" sz="1800" b="1">
                      <a:solidFill>
                        <a:schemeClr val="bg1"/>
                      </a:solidFill>
                      <a:latin typeface="Arial" panose="020B0604020202020204" pitchFamily="34" charset="0"/>
                      <a:sym typeface="Symbol" panose="05050102010706020507" pitchFamily="18" charset="2"/>
                    </a:rPr>
                    <a:t></a:t>
                  </a:r>
                  <a:endParaRPr lang="en-GB" altLang="en-US" sz="1800" b="1">
                    <a:solidFill>
                      <a:schemeClr val="bg1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0503" name="Group 3">
                <a:extLst>
                  <a:ext uri="{FF2B5EF4-FFF2-40B4-BE49-F238E27FC236}">
                    <a16:creationId xmlns:a16="http://schemas.microsoft.com/office/drawing/2014/main" id="{093A858E-3E80-4F36-94B2-818EF50743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70343" y="5843331"/>
                <a:ext cx="228600" cy="228600"/>
                <a:chOff x="5318759" y="3533199"/>
                <a:chExt cx="228600" cy="228600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CCAB2075-BFB3-4012-808F-085585FA7D4C}"/>
                    </a:ext>
                  </a:extLst>
                </p:cNvPr>
                <p:cNvSpPr/>
                <p:nvPr/>
              </p:nvSpPr>
              <p:spPr>
                <a:xfrm>
                  <a:off x="5319153" y="3533456"/>
                  <a:ext cx="228600" cy="228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42A0C312-8A58-4C7C-B0B3-E5F4A5C13D56}"/>
                    </a:ext>
                  </a:extLst>
                </p:cNvPr>
                <p:cNvSpPr/>
                <p:nvPr/>
              </p:nvSpPr>
              <p:spPr>
                <a:xfrm>
                  <a:off x="5411227" y="3628706"/>
                  <a:ext cx="44450" cy="460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  <p:grpSp>
            <p:nvGrpSpPr>
              <p:cNvPr id="20504" name="Group 45">
                <a:extLst>
                  <a:ext uri="{FF2B5EF4-FFF2-40B4-BE49-F238E27FC236}">
                    <a16:creationId xmlns:a16="http://schemas.microsoft.com/office/drawing/2014/main" id="{A7F8AF83-CC2B-49E3-B379-D2B4B3297C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37112" y="4467476"/>
                <a:ext cx="288925" cy="369888"/>
                <a:chOff x="5621338" y="3527425"/>
                <a:chExt cx="288925" cy="369888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3271B546-791F-4441-A1ED-B18AD21A09F7}"/>
                    </a:ext>
                  </a:extLst>
                </p:cNvPr>
                <p:cNvSpPr/>
                <p:nvPr/>
              </p:nvSpPr>
              <p:spPr>
                <a:xfrm>
                  <a:off x="5662738" y="3624013"/>
                  <a:ext cx="228600" cy="228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0506" name="TextBox 4">
                  <a:extLst>
                    <a:ext uri="{FF2B5EF4-FFF2-40B4-BE49-F238E27FC236}">
                      <a16:creationId xmlns:a16="http://schemas.microsoft.com/office/drawing/2014/main" id="{B9AF3770-F933-47B5-8616-5E5B71E886D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21338" y="3527425"/>
                  <a:ext cx="288925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SzPct val="60000"/>
                    <a:buBlip>
                      <a:blip r:embed="rId3"/>
                    </a:buBlip>
                    <a:defRPr sz="24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SzPct val="60000"/>
                    <a:buBlip>
                      <a:blip r:embed="rId4"/>
                    </a:buBlip>
                    <a:defRPr sz="20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SzPct val="60000"/>
                    <a:buBlip>
                      <a:blip r:embed="rId5"/>
                    </a:buBlip>
                    <a:defRPr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SzPct val="60000"/>
                    <a:buBlip>
                      <a:blip r:embed="rId6"/>
                    </a:buBlip>
                    <a:defRPr sz="16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SzPct val="60000"/>
                    <a:buBlip>
                      <a:blip r:embed="rId7"/>
                    </a:buBlip>
                    <a:defRPr sz="16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60000"/>
                    <a:buBlip>
                      <a:blip r:embed="rId7"/>
                    </a:buBlip>
                    <a:defRPr sz="16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60000"/>
                    <a:buBlip>
                      <a:blip r:embed="rId7"/>
                    </a:buBlip>
                    <a:defRPr sz="16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60000"/>
                    <a:buBlip>
                      <a:blip r:embed="rId7"/>
                    </a:buBlip>
                    <a:defRPr sz="16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60000"/>
                    <a:buBlip>
                      <a:blip r:embed="rId7"/>
                    </a:buBlip>
                    <a:defRPr sz="1600">
                      <a:solidFill>
                        <a:schemeClr val="tx2"/>
                      </a:solidFill>
                      <a:latin typeface="Book Antiqua" panose="0204060205030503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SzTx/>
                    <a:buFontTx/>
                    <a:buNone/>
                  </a:pPr>
                  <a:r>
                    <a:rPr lang="en-GB" altLang="en-US" sz="1800" b="1">
                      <a:solidFill>
                        <a:schemeClr val="bg1"/>
                      </a:solidFill>
                      <a:latin typeface="Arial" panose="020B0604020202020204" pitchFamily="34" charset="0"/>
                      <a:sym typeface="Symbol" panose="05050102010706020507" pitchFamily="18" charset="2"/>
                    </a:rPr>
                    <a:t></a:t>
                  </a:r>
                  <a:endParaRPr lang="en-GB" altLang="en-US" sz="1800" b="1">
                    <a:solidFill>
                      <a:schemeClr val="bg1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C2830EE-F5F3-4331-8136-60FD356C63E6}"/>
                </a:ext>
              </a:extLst>
            </p:cNvPr>
            <p:cNvSpPr/>
            <p:nvPr/>
          </p:nvSpPr>
          <p:spPr>
            <a:xfrm>
              <a:off x="2521971" y="4413249"/>
              <a:ext cx="96838" cy="9683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8DFEC9A-F023-4708-8D90-2F46E4607627}"/>
                </a:ext>
              </a:extLst>
            </p:cNvPr>
            <p:cNvSpPr/>
            <p:nvPr/>
          </p:nvSpPr>
          <p:spPr>
            <a:xfrm>
              <a:off x="2910909" y="4775199"/>
              <a:ext cx="96837" cy="9842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F80839C-96D9-48A9-8497-4233ED1BC25A}"/>
                </a:ext>
              </a:extLst>
            </p:cNvPr>
            <p:cNvSpPr/>
            <p:nvPr/>
          </p:nvSpPr>
          <p:spPr>
            <a:xfrm>
              <a:off x="2514034" y="5173662"/>
              <a:ext cx="96837" cy="9683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5485517-1A76-4561-90D4-B80AB46FD437}"/>
                </a:ext>
              </a:extLst>
            </p:cNvPr>
            <p:cNvSpPr/>
            <p:nvPr/>
          </p:nvSpPr>
          <p:spPr>
            <a:xfrm>
              <a:off x="2150495" y="4775199"/>
              <a:ext cx="96838" cy="9842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52C97A7-7483-4161-BB8E-0A15516E4DA6}"/>
                </a:ext>
              </a:extLst>
            </p:cNvPr>
            <p:cNvCxnSpPr/>
            <p:nvPr/>
          </p:nvCxnSpPr>
          <p:spPr>
            <a:xfrm>
              <a:off x="2988696" y="4829175"/>
              <a:ext cx="18256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E5C3047-1658-49BA-826A-1033D0C5C88E}"/>
                </a:ext>
              </a:extLst>
            </p:cNvPr>
            <p:cNvCxnSpPr/>
            <p:nvPr/>
          </p:nvCxnSpPr>
          <p:spPr>
            <a:xfrm flipH="1">
              <a:off x="2001271" y="4829174"/>
              <a:ext cx="168275" cy="317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D483D23-1F8A-48AA-9556-42B9B226A274}"/>
                </a:ext>
              </a:extLst>
            </p:cNvPr>
            <p:cNvCxnSpPr/>
            <p:nvPr/>
          </p:nvCxnSpPr>
          <p:spPr>
            <a:xfrm>
              <a:off x="2571184" y="4443412"/>
              <a:ext cx="0" cy="228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F0F80CB-EF9A-438C-B79A-5E979DD02010}"/>
                </a:ext>
              </a:extLst>
            </p:cNvPr>
            <p:cNvCxnSpPr/>
            <p:nvPr/>
          </p:nvCxnSpPr>
          <p:spPr>
            <a:xfrm flipV="1">
              <a:off x="2561659" y="4983162"/>
              <a:ext cx="0" cy="190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7" name="Picture 19" descr="fodo">
            <a:extLst>
              <a:ext uri="{FF2B5EF4-FFF2-40B4-BE49-F238E27FC236}">
                <a16:creationId xmlns:a16="http://schemas.microsoft.com/office/drawing/2014/main" id="{2512B3BF-ABD0-4D17-B91E-AFC2A0BC7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"/>
          <a:stretch>
            <a:fillRect/>
          </a:stretch>
        </p:blipFill>
        <p:spPr bwMode="auto">
          <a:xfrm>
            <a:off x="6400800" y="1074738"/>
            <a:ext cx="2684463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7">
            <a:extLst>
              <a:ext uri="{FF2B5EF4-FFF2-40B4-BE49-F238E27FC236}">
                <a16:creationId xmlns:a16="http://schemas.microsoft.com/office/drawing/2014/main" id="{6CFB5850-3B67-4335-A9EA-2D13B6076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5700" y="2343150"/>
            <a:ext cx="1447800" cy="2460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ea typeface="ＭＳ Ｐゴシック" panose="020B0600070205080204" pitchFamily="34" charset="-128"/>
              </a:rPr>
              <a:t>by E. Todesco</a:t>
            </a:r>
          </a:p>
        </p:txBody>
      </p:sp>
      <p:graphicFrame>
        <p:nvGraphicFramePr>
          <p:cNvPr id="59" name="Object 2">
            <a:extLst>
              <a:ext uri="{FF2B5EF4-FFF2-40B4-BE49-F238E27FC236}">
                <a16:creationId xmlns:a16="http://schemas.microsoft.com/office/drawing/2014/main" id="{63D3FF64-2BA7-4DCA-9560-22E6DDD5A0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200045"/>
              </p:ext>
            </p:extLst>
          </p:nvPr>
        </p:nvGraphicFramePr>
        <p:xfrm>
          <a:off x="3169820" y="1186448"/>
          <a:ext cx="15081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26" name="Equation" r:id="rId11" imgW="748975" imgH="241195" progId="Equation.3">
                  <p:embed/>
                </p:oleObj>
              </mc:Choice>
              <mc:Fallback>
                <p:oleObj name="Equation" r:id="rId11" imgW="748975" imgH="241195" progId="Equation.3">
                  <p:embed/>
                  <p:pic>
                    <p:nvPicPr>
                      <p:cNvPr id="9223" name="Object 2">
                        <a:extLst>
                          <a:ext uri="{FF2B5EF4-FFF2-40B4-BE49-F238E27FC236}">
                            <a16:creationId xmlns:a16="http://schemas.microsoft.com/office/drawing/2014/main" id="{AFCCA8F9-64D8-4702-828B-2BA589A11B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9820" y="1186448"/>
                        <a:ext cx="15081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7">
            <a:extLst>
              <a:ext uri="{FF2B5EF4-FFF2-40B4-BE49-F238E27FC236}">
                <a16:creationId xmlns:a16="http://schemas.microsoft.com/office/drawing/2014/main" id="{65B5BAFC-7915-4CBE-BABB-48666EE38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III</a:t>
            </a:r>
            <a:br>
              <a:rPr lang="en-US" altLang="en-US"/>
            </a:br>
            <a:r>
              <a:rPr lang="en-US" altLang="en-US"/>
              <a:t>Sector approximation</a:t>
            </a:r>
          </a:p>
        </p:txBody>
      </p:sp>
      <p:sp>
        <p:nvSpPr>
          <p:cNvPr id="69635" name="Content Placeholder 8">
            <a:extLst>
              <a:ext uri="{FF2B5EF4-FFF2-40B4-BE49-F238E27FC236}">
                <a16:creationId xmlns:a16="http://schemas.microsoft.com/office/drawing/2014/main" id="{0EAA58AA-2BAC-4167-977B-06E49B3E7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69636" name="Date Placeholder 4">
            <a:extLst>
              <a:ext uri="{FF2B5EF4-FFF2-40B4-BE49-F238E27FC236}">
                <a16:creationId xmlns:a16="http://schemas.microsoft.com/office/drawing/2014/main" id="{DBB429C6-85D5-4153-AC14-316B75B2190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69637" name="Footer Placeholder 5">
            <a:extLst>
              <a:ext uri="{FF2B5EF4-FFF2-40B4-BE49-F238E27FC236}">
                <a16:creationId xmlns:a16="http://schemas.microsoft.com/office/drawing/2014/main" id="{E2E9AE90-3E57-4FD6-9BC1-4175C90E7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69638" name="Slide Number Placeholder 6">
            <a:extLst>
              <a:ext uri="{FF2B5EF4-FFF2-40B4-BE49-F238E27FC236}">
                <a16:creationId xmlns:a16="http://schemas.microsoft.com/office/drawing/2014/main" id="{4A365272-E755-4BA8-A46A-F0F42FE8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2FE5610-9582-4DF9-AC37-CBD0CBEBDFC6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80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D4746F5F-18B7-4356-B18A-F7434C035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III: sector approximation</a:t>
            </a:r>
            <a:br>
              <a:rPr lang="en-US" altLang="en-US"/>
            </a:br>
            <a:r>
              <a:rPr lang="en-US" altLang="en-US"/>
              <a:t> Field and forces: dipole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4DF6C-8386-45CC-9BB3-5E26249CC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38862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We assume</a:t>
            </a:r>
          </a:p>
          <a:p>
            <a:pPr lvl="1">
              <a:defRPr/>
            </a:pPr>
            <a:r>
              <a:rPr lang="en-US" i="1" dirty="0"/>
              <a:t>J=J</a:t>
            </a:r>
            <a:r>
              <a:rPr lang="en-US" i="1" baseline="-25000" dirty="0"/>
              <a:t>0</a:t>
            </a:r>
            <a:r>
              <a:rPr lang="en-US" dirty="0"/>
              <a:t> is </a:t>
            </a:r>
            <a:r>
              <a:rPr lang="en-US" dirty="0">
                <a:sym typeface="Mathematica1"/>
              </a:rPr>
              <a:t></a:t>
            </a:r>
            <a:r>
              <a:rPr lang="en-US" dirty="0"/>
              <a:t> the cross-section plane</a:t>
            </a:r>
          </a:p>
          <a:p>
            <a:pPr lvl="1">
              <a:defRPr/>
            </a:pPr>
            <a:r>
              <a:rPr lang="en-US" dirty="0"/>
              <a:t>Inner (outer) radius of the coils = </a:t>
            </a:r>
            <a:r>
              <a:rPr lang="en-US" i="1" dirty="0"/>
              <a:t>a1 (a2)</a:t>
            </a:r>
          </a:p>
          <a:p>
            <a:pPr lvl="1">
              <a:defRPr/>
            </a:pPr>
            <a:r>
              <a:rPr lang="en-US" dirty="0"/>
              <a:t>Angle </a:t>
            </a:r>
            <a:r>
              <a:rPr lang="en-US" i="1" dirty="0">
                <a:sym typeface="Symbol"/>
              </a:rPr>
              <a:t></a:t>
            </a:r>
            <a:r>
              <a:rPr lang="en-US" dirty="0"/>
              <a:t> = 60º (third harmonic term is null)</a:t>
            </a:r>
          </a:p>
          <a:p>
            <a:pPr lvl="1">
              <a:defRPr/>
            </a:pPr>
            <a:r>
              <a:rPr lang="en-US" dirty="0"/>
              <a:t>No iron</a:t>
            </a:r>
          </a:p>
          <a:p>
            <a:pPr>
              <a:defRPr/>
            </a:pPr>
            <a:r>
              <a:rPr lang="en-US" dirty="0"/>
              <a:t>The field inside the aperture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field in the coil is</a:t>
            </a:r>
          </a:p>
        </p:txBody>
      </p:sp>
      <p:sp>
        <p:nvSpPr>
          <p:cNvPr id="70660" name="Date Placeholder 3">
            <a:extLst>
              <a:ext uri="{FF2B5EF4-FFF2-40B4-BE49-F238E27FC236}">
                <a16:creationId xmlns:a16="http://schemas.microsoft.com/office/drawing/2014/main" id="{06837E6C-FB32-495B-908F-108F2B4D136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70661" name="Footer Placeholder 4">
            <a:extLst>
              <a:ext uri="{FF2B5EF4-FFF2-40B4-BE49-F238E27FC236}">
                <a16:creationId xmlns:a16="http://schemas.microsoft.com/office/drawing/2014/main" id="{FCB57999-5F58-4729-8424-393E4C921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70662" name="Slide Number Placeholder 5">
            <a:extLst>
              <a:ext uri="{FF2B5EF4-FFF2-40B4-BE49-F238E27FC236}">
                <a16:creationId xmlns:a16="http://schemas.microsoft.com/office/drawing/2014/main" id="{B0511AC7-037D-46A1-B034-703C4832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2A6FCB91-1A9D-4AE4-80AA-3553A83B0296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81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70663" name="Object 2">
            <a:extLst>
              <a:ext uri="{FF2B5EF4-FFF2-40B4-BE49-F238E27FC236}">
                <a16:creationId xmlns:a16="http://schemas.microsoft.com/office/drawing/2014/main" id="{D970715A-6438-42D3-9CE3-1B95B62D51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0088" y="4962525"/>
          <a:ext cx="7275512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904" name="Equation" r:id="rId8" imgW="4851400" imgH="520700" progId="Equation.3">
                  <p:embed/>
                </p:oleObj>
              </mc:Choice>
              <mc:Fallback>
                <p:oleObj name="Equation" r:id="rId8" imgW="4851400" imgH="520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8" y="4962525"/>
                        <a:ext cx="7275512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4" name="Object 3">
            <a:extLst>
              <a:ext uri="{FF2B5EF4-FFF2-40B4-BE49-F238E27FC236}">
                <a16:creationId xmlns:a16="http://schemas.microsoft.com/office/drawing/2014/main" id="{2EE23F74-51FB-4693-BADA-DDF21FCCE0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7863" y="5753100"/>
          <a:ext cx="7332662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905" name="Equation" r:id="rId10" imgW="4889500" imgH="520700" progId="Equation.3">
                  <p:embed/>
                </p:oleObj>
              </mc:Choice>
              <mc:Fallback>
                <p:oleObj name="Equation" r:id="rId10" imgW="4889500" imgH="520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863" y="5753100"/>
                        <a:ext cx="7332662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665" name="Picture 7" descr="sector_cross-section_a">
            <a:extLst>
              <a:ext uri="{FF2B5EF4-FFF2-40B4-BE49-F238E27FC236}">
                <a16:creationId xmlns:a16="http://schemas.microsoft.com/office/drawing/2014/main" id="{989742AE-FBA3-4358-9790-C202CB5D8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9972" r="27472" b="11349"/>
          <a:stretch>
            <a:fillRect/>
          </a:stretch>
        </p:blipFill>
        <p:spPr bwMode="auto">
          <a:xfrm>
            <a:off x="7042150" y="1285875"/>
            <a:ext cx="1978025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0666" name="Object 4">
            <a:extLst>
              <a:ext uri="{FF2B5EF4-FFF2-40B4-BE49-F238E27FC236}">
                <a16:creationId xmlns:a16="http://schemas.microsoft.com/office/drawing/2014/main" id="{E42D7B37-D143-45C8-8DE9-013743C638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9138" y="3168650"/>
          <a:ext cx="7351712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906" name="Equation" r:id="rId13" imgW="4902200" imgH="469900" progId="Equation.3">
                  <p:embed/>
                </p:oleObj>
              </mc:Choice>
              <mc:Fallback>
                <p:oleObj name="Equation" r:id="rId13" imgW="4902200" imgH="469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8" y="3168650"/>
                        <a:ext cx="7351712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7" name="Object 5">
            <a:extLst>
              <a:ext uri="{FF2B5EF4-FFF2-40B4-BE49-F238E27FC236}">
                <a16:creationId xmlns:a16="http://schemas.microsoft.com/office/drawing/2014/main" id="{21026AF7-42AD-49DD-934B-CA003E3999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0088" y="3873500"/>
          <a:ext cx="7427912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907" name="Equation" r:id="rId15" imgW="4953000" imgH="469900" progId="Equation.3">
                  <p:embed/>
                </p:oleObj>
              </mc:Choice>
              <mc:Fallback>
                <p:oleObj name="Equation" r:id="rId15" imgW="4953000" imgH="469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8" y="3873500"/>
                        <a:ext cx="7427912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>
            <a:extLst>
              <a:ext uri="{FF2B5EF4-FFF2-40B4-BE49-F238E27FC236}">
                <a16:creationId xmlns:a16="http://schemas.microsoft.com/office/drawing/2014/main" id="{901BCDA8-4D4E-4667-A8B3-8D79E2744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III: sector approximation </a:t>
            </a:r>
            <a:br>
              <a:rPr lang="en-US" altLang="en-US"/>
            </a:br>
            <a:r>
              <a:rPr lang="en-US" altLang="en-US"/>
              <a:t> Field and forces: dipole</a:t>
            </a:r>
          </a:p>
        </p:txBody>
      </p:sp>
      <p:sp>
        <p:nvSpPr>
          <p:cNvPr id="71683" name="Content Placeholder 2">
            <a:extLst>
              <a:ext uri="{FF2B5EF4-FFF2-40B4-BE49-F238E27FC236}">
                <a16:creationId xmlns:a16="http://schemas.microsoft.com/office/drawing/2014/main" id="{296D6F0A-A636-4D11-9435-B19355DD4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en-US"/>
              <a:t>The Lorentz force acting on the coil [N/m</a:t>
            </a:r>
            <a:r>
              <a:rPr lang="en-US" altLang="en-US" baseline="30000"/>
              <a:t>3</a:t>
            </a:r>
            <a:r>
              <a:rPr lang="en-US" altLang="en-US"/>
              <a:t>], considering the basic term, is</a:t>
            </a:r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Blip>
                <a:blip r:embed="rId3"/>
              </a:buBlip>
            </a:pPr>
            <a:endParaRPr lang="en-US" altLang="en-US"/>
          </a:p>
          <a:p>
            <a:pPr>
              <a:buFontTx/>
              <a:buBlip>
                <a:blip r:embed="rId3"/>
              </a:buBlip>
            </a:pPr>
            <a:r>
              <a:rPr lang="en-US" altLang="en-US"/>
              <a:t>The total force acting on the coil [N/m] is</a:t>
            </a:r>
          </a:p>
          <a:p>
            <a:pPr>
              <a:buFontTx/>
              <a:buNone/>
            </a:pPr>
            <a:endParaRPr lang="en-US" altLang="en-US"/>
          </a:p>
        </p:txBody>
      </p:sp>
      <p:sp>
        <p:nvSpPr>
          <p:cNvPr id="71684" name="Date Placeholder 3">
            <a:extLst>
              <a:ext uri="{FF2B5EF4-FFF2-40B4-BE49-F238E27FC236}">
                <a16:creationId xmlns:a16="http://schemas.microsoft.com/office/drawing/2014/main" id="{32B06884-2991-45F8-BE73-5C96349D3BC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71685" name="Footer Placeholder 4">
            <a:extLst>
              <a:ext uri="{FF2B5EF4-FFF2-40B4-BE49-F238E27FC236}">
                <a16:creationId xmlns:a16="http://schemas.microsoft.com/office/drawing/2014/main" id="{5DCA2693-D328-4506-9324-2E8D6A775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71686" name="Slide Number Placeholder 5">
            <a:extLst>
              <a:ext uri="{FF2B5EF4-FFF2-40B4-BE49-F238E27FC236}">
                <a16:creationId xmlns:a16="http://schemas.microsoft.com/office/drawing/2014/main" id="{030E994C-F800-4779-9A2D-FECE1384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FF1DD6B-8468-4FD2-BF07-4709B8B171EF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82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71687" name="Object 2">
            <a:extLst>
              <a:ext uri="{FF2B5EF4-FFF2-40B4-BE49-F238E27FC236}">
                <a16:creationId xmlns:a16="http://schemas.microsoft.com/office/drawing/2014/main" id="{66E6DB3E-DE60-422D-AD47-639D807A67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8188" y="1951038"/>
          <a:ext cx="417036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48" name="Equation" r:id="rId8" imgW="2781300" imgH="444500" progId="Equation.3">
                  <p:embed/>
                </p:oleObj>
              </mc:Choice>
              <mc:Fallback>
                <p:oleObj name="Equation" r:id="rId8" imgW="2781300" imgH="4445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8" y="1951038"/>
                        <a:ext cx="4170362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8" name="Object 3">
            <a:extLst>
              <a:ext uri="{FF2B5EF4-FFF2-40B4-BE49-F238E27FC236}">
                <a16:creationId xmlns:a16="http://schemas.microsoft.com/office/drawing/2014/main" id="{EF8E039D-31BC-4140-98C1-2AACBFC738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8188" y="2617788"/>
          <a:ext cx="403701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49" name="Equation" r:id="rId10" imgW="2692400" imgH="444500" progId="Equation.3">
                  <p:embed/>
                </p:oleObj>
              </mc:Choice>
              <mc:Fallback>
                <p:oleObj name="Equation" r:id="rId10" imgW="2692400" imgH="4445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8" y="2617788"/>
                        <a:ext cx="4037012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9" name="Object 4">
            <a:extLst>
              <a:ext uri="{FF2B5EF4-FFF2-40B4-BE49-F238E27FC236}">
                <a16:creationId xmlns:a16="http://schemas.microsoft.com/office/drawing/2014/main" id="{8CB584B1-989D-47D5-BD69-BCC3DC540C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6563" y="2122488"/>
          <a:ext cx="188595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50" name="Equation" r:id="rId12" imgW="1257300" imgH="190500" progId="Equation.3">
                  <p:embed/>
                </p:oleObj>
              </mc:Choice>
              <mc:Fallback>
                <p:oleObj name="Equation" r:id="rId12" imgW="1257300" imgH="190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6563" y="2122488"/>
                        <a:ext cx="1885950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90" name="Object 5">
            <a:extLst>
              <a:ext uri="{FF2B5EF4-FFF2-40B4-BE49-F238E27FC236}">
                <a16:creationId xmlns:a16="http://schemas.microsoft.com/office/drawing/2014/main" id="{3BD83F28-D615-4F26-8672-E6A32339C2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9738" y="2817813"/>
          <a:ext cx="1903412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51" name="Equation" r:id="rId14" imgW="1269449" imgH="215806" progId="Equation.3">
                  <p:embed/>
                </p:oleObj>
              </mc:Choice>
              <mc:Fallback>
                <p:oleObj name="Equation" r:id="rId14" imgW="1269449" imgH="215806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9738" y="2817813"/>
                        <a:ext cx="1903412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91" name="Object 6">
            <a:extLst>
              <a:ext uri="{FF2B5EF4-FFF2-40B4-BE49-F238E27FC236}">
                <a16:creationId xmlns:a16="http://schemas.microsoft.com/office/drawing/2014/main" id="{710A7A4D-DEEF-4743-82BA-18DA94A09E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3888" y="4133850"/>
          <a:ext cx="540861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52" name="Equation" r:id="rId16" imgW="3606800" imgH="444500" progId="Equation.3">
                  <p:embed/>
                </p:oleObj>
              </mc:Choice>
              <mc:Fallback>
                <p:oleObj name="Equation" r:id="rId16" imgW="3606800" imgH="4445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888" y="4133850"/>
                        <a:ext cx="5408612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92" name="Object 7">
            <a:extLst>
              <a:ext uri="{FF2B5EF4-FFF2-40B4-BE49-F238E27FC236}">
                <a16:creationId xmlns:a16="http://schemas.microsoft.com/office/drawing/2014/main" id="{BD265EEF-5571-4827-806E-B4B10B85BF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063" y="5072063"/>
          <a:ext cx="413067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53" name="Equation" r:id="rId18" imgW="2755900" imgH="482600" progId="Equation.3">
                  <p:embed/>
                </p:oleObj>
              </mc:Choice>
              <mc:Fallback>
                <p:oleObj name="Equation" r:id="rId18" imgW="2755900" imgH="482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63" y="5072063"/>
                        <a:ext cx="4130675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693" name="Picture 19" descr="sector_dipole_displ">
            <a:extLst>
              <a:ext uri="{FF2B5EF4-FFF2-40B4-BE49-F238E27FC236}">
                <a16:creationId xmlns:a16="http://schemas.microsoft.com/office/drawing/2014/main" id="{F651B79E-7DC2-4533-939B-3B2B955F2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 t="4158" r="28050" b="4364"/>
          <a:stretch>
            <a:fillRect/>
          </a:stretch>
        </p:blipFill>
        <p:spPr bwMode="auto">
          <a:xfrm>
            <a:off x="6280150" y="3743325"/>
            <a:ext cx="2713038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>
            <a:extLst>
              <a:ext uri="{FF2B5EF4-FFF2-40B4-BE49-F238E27FC236}">
                <a16:creationId xmlns:a16="http://schemas.microsoft.com/office/drawing/2014/main" id="{C9686468-07A6-42F2-9BFD-837A120B7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III: sector approximation </a:t>
            </a:r>
            <a:br>
              <a:rPr lang="en-US" altLang="en-US"/>
            </a:br>
            <a:r>
              <a:rPr lang="en-US" altLang="en-US"/>
              <a:t> Field and forces: quadrupole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FABF3-55F9-4FAD-BF21-0C7CC53AF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0386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We assume</a:t>
            </a:r>
          </a:p>
          <a:p>
            <a:pPr lvl="1">
              <a:defRPr/>
            </a:pPr>
            <a:r>
              <a:rPr lang="en-US" i="1" dirty="0"/>
              <a:t>J=J</a:t>
            </a:r>
            <a:r>
              <a:rPr lang="en-US" i="1" baseline="-25000" dirty="0"/>
              <a:t>0</a:t>
            </a:r>
            <a:r>
              <a:rPr lang="en-US" dirty="0"/>
              <a:t> is </a:t>
            </a:r>
            <a:r>
              <a:rPr lang="en-US" dirty="0">
                <a:sym typeface="Mathematica1"/>
              </a:rPr>
              <a:t></a:t>
            </a:r>
            <a:r>
              <a:rPr lang="en-US" dirty="0"/>
              <a:t> the cross-section plane</a:t>
            </a:r>
          </a:p>
          <a:p>
            <a:pPr lvl="1">
              <a:defRPr/>
            </a:pPr>
            <a:r>
              <a:rPr lang="en-US" dirty="0"/>
              <a:t>Inner (outer) radius of the coils = </a:t>
            </a:r>
            <a:r>
              <a:rPr lang="en-US" i="1" dirty="0"/>
              <a:t>a1 (a2)</a:t>
            </a:r>
          </a:p>
          <a:p>
            <a:pPr lvl="1">
              <a:defRPr/>
            </a:pPr>
            <a:r>
              <a:rPr lang="en-US" dirty="0"/>
              <a:t>Angle </a:t>
            </a:r>
            <a:r>
              <a:rPr lang="en-US" i="1" dirty="0">
                <a:sym typeface="Symbol"/>
              </a:rPr>
              <a:t></a:t>
            </a:r>
            <a:r>
              <a:rPr lang="en-US" dirty="0"/>
              <a:t> = 30º (third harmonic term is null)</a:t>
            </a:r>
          </a:p>
          <a:p>
            <a:pPr lvl="1">
              <a:defRPr/>
            </a:pPr>
            <a:r>
              <a:rPr lang="en-US" dirty="0"/>
              <a:t>No iron</a:t>
            </a:r>
          </a:p>
          <a:p>
            <a:pPr>
              <a:defRPr/>
            </a:pPr>
            <a:r>
              <a:rPr lang="en-US" dirty="0"/>
              <a:t>The field inside the aperture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field in the coil is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72708" name="Date Placeholder 3">
            <a:extLst>
              <a:ext uri="{FF2B5EF4-FFF2-40B4-BE49-F238E27FC236}">
                <a16:creationId xmlns:a16="http://schemas.microsoft.com/office/drawing/2014/main" id="{2B7754B8-DA12-4336-8CA8-F091D8D3117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72709" name="Footer Placeholder 4">
            <a:extLst>
              <a:ext uri="{FF2B5EF4-FFF2-40B4-BE49-F238E27FC236}">
                <a16:creationId xmlns:a16="http://schemas.microsoft.com/office/drawing/2014/main" id="{ADC81FD7-7FCB-4703-9A89-1E5C68B53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72710" name="Slide Number Placeholder 5">
            <a:extLst>
              <a:ext uri="{FF2B5EF4-FFF2-40B4-BE49-F238E27FC236}">
                <a16:creationId xmlns:a16="http://schemas.microsoft.com/office/drawing/2014/main" id="{F6E896D8-8306-4340-B255-87F02DB4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48453E86-CAE6-48BC-90BE-5829B3FD649A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83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72711" name="Picture 5" descr="sector_quad_cross-section_a">
            <a:extLst>
              <a:ext uri="{FF2B5EF4-FFF2-40B4-BE49-F238E27FC236}">
                <a16:creationId xmlns:a16="http://schemas.microsoft.com/office/drawing/2014/main" id="{65DDA594-33AD-4ACA-B040-65D7EC5FC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7" t="4158" r="15944" b="3911"/>
          <a:stretch>
            <a:fillRect/>
          </a:stretch>
        </p:blipFill>
        <p:spPr bwMode="auto">
          <a:xfrm>
            <a:off x="7091363" y="1157288"/>
            <a:ext cx="1884362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2712" name="Object 2">
            <a:extLst>
              <a:ext uri="{FF2B5EF4-FFF2-40B4-BE49-F238E27FC236}">
                <a16:creationId xmlns:a16="http://schemas.microsoft.com/office/drawing/2014/main" id="{DB040663-823D-4CC7-A47E-C503153C80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7225" y="3181350"/>
          <a:ext cx="7635875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52" name="Equation" r:id="rId9" imgW="5092700" imgH="520700" progId="Equation.3">
                  <p:embed/>
                </p:oleObj>
              </mc:Choice>
              <mc:Fallback>
                <p:oleObj name="Equation" r:id="rId9" imgW="5092700" imgH="520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3181350"/>
                        <a:ext cx="7635875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3" name="Object 3">
            <a:extLst>
              <a:ext uri="{FF2B5EF4-FFF2-40B4-BE49-F238E27FC236}">
                <a16:creationId xmlns:a16="http://schemas.microsoft.com/office/drawing/2014/main" id="{9A5E22C9-47E1-4437-9036-66AF003D3A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7225" y="3943350"/>
          <a:ext cx="7712075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53" name="Equation" r:id="rId11" imgW="5143500" imgH="520700" progId="Equation.3">
                  <p:embed/>
                </p:oleObj>
              </mc:Choice>
              <mc:Fallback>
                <p:oleObj name="Equation" r:id="rId11" imgW="5143500" imgH="520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3943350"/>
                        <a:ext cx="7712075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4" name="Object 4">
            <a:extLst>
              <a:ext uri="{FF2B5EF4-FFF2-40B4-BE49-F238E27FC236}">
                <a16:creationId xmlns:a16="http://schemas.microsoft.com/office/drawing/2014/main" id="{C4492459-007E-4F09-9042-1763DAC90F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9613" y="5026025"/>
          <a:ext cx="7008812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54" name="Equation" r:id="rId13" imgW="4673600" imgH="520700" progId="Equation.3">
                  <p:embed/>
                </p:oleObj>
              </mc:Choice>
              <mc:Fallback>
                <p:oleObj name="Equation" r:id="rId13" imgW="4673600" imgH="520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3" y="5026025"/>
                        <a:ext cx="7008812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5" name="Object 5">
            <a:extLst>
              <a:ext uri="{FF2B5EF4-FFF2-40B4-BE49-F238E27FC236}">
                <a16:creationId xmlns:a16="http://schemas.microsoft.com/office/drawing/2014/main" id="{FBBA9E61-4AA8-46DB-8BAB-4BF0A00616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1038" y="5768975"/>
          <a:ext cx="7065962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55" name="Equation" r:id="rId15" imgW="4711700" imgH="520700" progId="Equation.3">
                  <p:embed/>
                </p:oleObj>
              </mc:Choice>
              <mc:Fallback>
                <p:oleObj name="Equation" r:id="rId15" imgW="4711700" imgH="520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038" y="5768975"/>
                        <a:ext cx="7065962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8" descr="sector_quad_mech_displ">
            <a:extLst>
              <a:ext uri="{FF2B5EF4-FFF2-40B4-BE49-F238E27FC236}">
                <a16:creationId xmlns:a16="http://schemas.microsoft.com/office/drawing/2014/main" id="{81470ABC-0C08-47BC-A919-AABA14C55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t="6628" r="27492" b="6422"/>
          <a:stretch>
            <a:fillRect/>
          </a:stretch>
        </p:blipFill>
        <p:spPr bwMode="auto">
          <a:xfrm>
            <a:off x="6427788" y="3373438"/>
            <a:ext cx="2668587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itle 1">
            <a:extLst>
              <a:ext uri="{FF2B5EF4-FFF2-40B4-BE49-F238E27FC236}">
                <a16:creationId xmlns:a16="http://schemas.microsoft.com/office/drawing/2014/main" id="{CF508A21-FEE5-4193-86D9-8A70712E0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Appendix III: sector approximation </a:t>
            </a:r>
            <a:br>
              <a:rPr lang="en-US" altLang="en-US"/>
            </a:br>
            <a:r>
              <a:rPr lang="en-US" altLang="en-US"/>
              <a:t> Field and forces: quadrupole</a:t>
            </a:r>
          </a:p>
        </p:txBody>
      </p:sp>
      <p:sp>
        <p:nvSpPr>
          <p:cNvPr id="73732" name="Content Placeholder 2">
            <a:extLst>
              <a:ext uri="{FF2B5EF4-FFF2-40B4-BE49-F238E27FC236}">
                <a16:creationId xmlns:a16="http://schemas.microsoft.com/office/drawing/2014/main" id="{38ADBAA1-2FEB-449F-B332-6BBA3E10B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4"/>
              </a:buBlip>
            </a:pPr>
            <a:r>
              <a:rPr lang="en-US" altLang="en-US"/>
              <a:t>The Lorentz force acting on the coil [N/m</a:t>
            </a:r>
            <a:r>
              <a:rPr lang="en-US" altLang="en-US" baseline="30000"/>
              <a:t>3</a:t>
            </a:r>
            <a:r>
              <a:rPr lang="en-US" altLang="en-US"/>
              <a:t>], considering the basic term, is</a:t>
            </a:r>
          </a:p>
          <a:p>
            <a:pPr>
              <a:buFontTx/>
              <a:buBlip>
                <a:blip r:embed="rId4"/>
              </a:buBlip>
            </a:pPr>
            <a:endParaRPr lang="en-US" altLang="en-US"/>
          </a:p>
          <a:p>
            <a:pPr>
              <a:buFontTx/>
              <a:buBlip>
                <a:blip r:embed="rId4"/>
              </a:buBlip>
            </a:pPr>
            <a:endParaRPr lang="en-US" altLang="en-US"/>
          </a:p>
          <a:p>
            <a:pPr>
              <a:buFontTx/>
              <a:buBlip>
                <a:blip r:embed="rId4"/>
              </a:buBlip>
            </a:pPr>
            <a:endParaRPr lang="en-US" altLang="en-US"/>
          </a:p>
          <a:p>
            <a:pPr>
              <a:buFontTx/>
              <a:buBlip>
                <a:blip r:embed="rId4"/>
              </a:buBlip>
            </a:pPr>
            <a:r>
              <a:rPr lang="en-US" altLang="en-US"/>
              <a:t>The total force acting on the coil [N/m] per octant is</a:t>
            </a:r>
          </a:p>
        </p:txBody>
      </p:sp>
      <p:sp>
        <p:nvSpPr>
          <p:cNvPr id="73733" name="Date Placeholder 3">
            <a:extLst>
              <a:ext uri="{FF2B5EF4-FFF2-40B4-BE49-F238E27FC236}">
                <a16:creationId xmlns:a16="http://schemas.microsoft.com/office/drawing/2014/main" id="{868B680A-3AF3-4DE8-B74C-C0770F901FC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5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6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73734" name="Footer Placeholder 4">
            <a:extLst>
              <a:ext uri="{FF2B5EF4-FFF2-40B4-BE49-F238E27FC236}">
                <a16:creationId xmlns:a16="http://schemas.microsoft.com/office/drawing/2014/main" id="{0F4C3A2F-C755-4EDD-AED8-2C4492ECC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5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6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73735" name="Slide Number Placeholder 5">
            <a:extLst>
              <a:ext uri="{FF2B5EF4-FFF2-40B4-BE49-F238E27FC236}">
                <a16:creationId xmlns:a16="http://schemas.microsoft.com/office/drawing/2014/main" id="{ADEBC323-F904-4179-AFB7-B95AA5976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5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6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C3E3F6F2-4380-4E0C-A1BC-112370F15FCF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84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73736" name="Object 2">
            <a:extLst>
              <a:ext uri="{FF2B5EF4-FFF2-40B4-BE49-F238E27FC236}">
                <a16:creationId xmlns:a16="http://schemas.microsoft.com/office/drawing/2014/main" id="{269DB39F-0BA3-4B65-B7D0-AEFE030661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6563" y="2122488"/>
          <a:ext cx="188595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96" name="Equation" r:id="rId9" imgW="1257300" imgH="190500" progId="Equation.3">
                  <p:embed/>
                </p:oleObj>
              </mc:Choice>
              <mc:Fallback>
                <p:oleObj name="Equation" r:id="rId9" imgW="1257300" imgH="1905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6563" y="2122488"/>
                        <a:ext cx="1885950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7" name="Object 3">
            <a:extLst>
              <a:ext uri="{FF2B5EF4-FFF2-40B4-BE49-F238E27FC236}">
                <a16:creationId xmlns:a16="http://schemas.microsoft.com/office/drawing/2014/main" id="{57BA0277-3C3F-4DA7-9EE3-C156DB6B48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9738" y="2817813"/>
          <a:ext cx="1903412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97" name="Equation" r:id="rId11" imgW="1269449" imgH="215806" progId="Equation.3">
                  <p:embed/>
                </p:oleObj>
              </mc:Choice>
              <mc:Fallback>
                <p:oleObj name="Equation" r:id="rId11" imgW="1269449" imgH="215806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9738" y="2817813"/>
                        <a:ext cx="1903412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8" name="Object 4">
            <a:extLst>
              <a:ext uri="{FF2B5EF4-FFF2-40B4-BE49-F238E27FC236}">
                <a16:creationId xmlns:a16="http://schemas.microsoft.com/office/drawing/2014/main" id="{BA0B9CBB-D74D-4560-9420-74F7550B01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2150" y="1960563"/>
          <a:ext cx="437991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98" name="Equation" r:id="rId13" imgW="2921000" imgH="444500" progId="Equation.3">
                  <p:embed/>
                </p:oleObj>
              </mc:Choice>
              <mc:Fallback>
                <p:oleObj name="Equation" r:id="rId13" imgW="2921000" imgH="4445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" y="1960563"/>
                        <a:ext cx="437991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9" name="Object 5">
            <a:extLst>
              <a:ext uri="{FF2B5EF4-FFF2-40B4-BE49-F238E27FC236}">
                <a16:creationId xmlns:a16="http://schemas.microsoft.com/office/drawing/2014/main" id="{15A4AD99-6D7B-47A7-BDD3-C8578A674C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9138" y="2628900"/>
          <a:ext cx="424656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99" name="Equation" r:id="rId15" imgW="2832100" imgH="444500" progId="Equation.3">
                  <p:embed/>
                </p:oleObj>
              </mc:Choice>
              <mc:Fallback>
                <p:oleObj name="Equation" r:id="rId15" imgW="2832100" imgH="4445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8" y="2628900"/>
                        <a:ext cx="4246562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40" name="Object 6">
            <a:extLst>
              <a:ext uri="{FF2B5EF4-FFF2-40B4-BE49-F238E27FC236}">
                <a16:creationId xmlns:a16="http://schemas.microsoft.com/office/drawing/2014/main" id="{5523D54F-FBF7-413D-8B2A-429A1C0938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8975" y="4154488"/>
          <a:ext cx="42465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00" name="Equation" r:id="rId17" imgW="2832100" imgH="444500" progId="Equation.3">
                  <p:embed/>
                </p:oleObj>
              </mc:Choice>
              <mc:Fallback>
                <p:oleObj name="Equation" r:id="rId17" imgW="2832100" imgH="4445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975" y="4154488"/>
                        <a:ext cx="42465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41" name="Object 7">
            <a:extLst>
              <a:ext uri="{FF2B5EF4-FFF2-40B4-BE49-F238E27FC236}">
                <a16:creationId xmlns:a16="http://schemas.microsoft.com/office/drawing/2014/main" id="{815BD655-5370-4FF4-8746-E73B2313A2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4050" y="5159375"/>
          <a:ext cx="5903913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01" name="Equation" r:id="rId19" imgW="3937000" imgH="469900" progId="Equation.3">
                  <p:embed/>
                </p:oleObj>
              </mc:Choice>
              <mc:Fallback>
                <p:oleObj name="Equation" r:id="rId19" imgW="3937000" imgH="4699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50" y="5159375"/>
                        <a:ext cx="5903913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B7B0C-FD0F-4999-BB0A-8F8990721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Appendix III: sector approximation </a:t>
            </a:r>
            <a:br>
              <a:rPr lang="en-US" dirty="0"/>
            </a:br>
            <a:r>
              <a:rPr lang="en-US" dirty="0"/>
              <a:t> Stored energy, end forces: dipole and quadrupole</a:t>
            </a:r>
          </a:p>
        </p:txBody>
      </p:sp>
      <p:sp>
        <p:nvSpPr>
          <p:cNvPr id="74755" name="Content Placeholder 2">
            <a:extLst>
              <a:ext uri="{FF2B5EF4-FFF2-40B4-BE49-F238E27FC236}">
                <a16:creationId xmlns:a16="http://schemas.microsoft.com/office/drawing/2014/main" id="{E7B3022C-CB24-4819-818C-FC3F779CDD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/>
              <a:t>For a dipole, </a:t>
            </a:r>
          </a:p>
          <a:p>
            <a:endParaRPr lang="en-US" altLang="en-US"/>
          </a:p>
          <a:p>
            <a:pPr>
              <a:buFontTx/>
              <a:buNone/>
            </a:pPr>
            <a:r>
              <a:rPr lang="en-US" altLang="en-US"/>
              <a:t>	</a:t>
            </a:r>
          </a:p>
          <a:p>
            <a:pPr>
              <a:buFontTx/>
              <a:buNone/>
            </a:pPr>
            <a:r>
              <a:rPr lang="en-US" altLang="en-US"/>
              <a:t>	and, therefore,</a:t>
            </a:r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For a quadrupole, </a:t>
            </a:r>
          </a:p>
          <a:p>
            <a:pPr>
              <a:buFontTx/>
              <a:buNone/>
            </a:pPr>
            <a:r>
              <a:rPr lang="en-US" altLang="en-US"/>
              <a:t>	</a:t>
            </a:r>
          </a:p>
          <a:p>
            <a:pPr>
              <a:buFontTx/>
              <a:buNone/>
            </a:pPr>
            <a:r>
              <a:rPr lang="en-US" altLang="en-US"/>
              <a:t>	</a:t>
            </a:r>
          </a:p>
          <a:p>
            <a:pPr>
              <a:buFontTx/>
              <a:buNone/>
            </a:pPr>
            <a:r>
              <a:rPr lang="en-US" altLang="en-US"/>
              <a:t>	and, therefore,</a:t>
            </a:r>
          </a:p>
        </p:txBody>
      </p:sp>
      <p:sp>
        <p:nvSpPr>
          <p:cNvPr id="74756" name="Content Placeholder 12">
            <a:extLst>
              <a:ext uri="{FF2B5EF4-FFF2-40B4-BE49-F238E27FC236}">
                <a16:creationId xmlns:a16="http://schemas.microsoft.com/office/drawing/2014/main" id="{81A979B3-CB6C-4FFC-AA67-8271E68106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4757" name="Date Placeholder 3">
            <a:extLst>
              <a:ext uri="{FF2B5EF4-FFF2-40B4-BE49-F238E27FC236}">
                <a16:creationId xmlns:a16="http://schemas.microsoft.com/office/drawing/2014/main" id="{3BD8E392-4076-4BDF-915A-BBAE8D69184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74758" name="Footer Placeholder 4">
            <a:extLst>
              <a:ext uri="{FF2B5EF4-FFF2-40B4-BE49-F238E27FC236}">
                <a16:creationId xmlns:a16="http://schemas.microsoft.com/office/drawing/2014/main" id="{82160911-17B6-4230-8604-3B98F27F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74759" name="Slide Number Placeholder 5">
            <a:extLst>
              <a:ext uri="{FF2B5EF4-FFF2-40B4-BE49-F238E27FC236}">
                <a16:creationId xmlns:a16="http://schemas.microsoft.com/office/drawing/2014/main" id="{B58AB220-C3D5-44C6-AA0F-E6E26E79A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47901A24-BB22-4735-AE30-E9050BCB7A1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85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74760" name="Object 2">
            <a:extLst>
              <a:ext uri="{FF2B5EF4-FFF2-40B4-BE49-F238E27FC236}">
                <a16:creationId xmlns:a16="http://schemas.microsoft.com/office/drawing/2014/main" id="{74DEA36E-AAD9-4028-9057-300CACD281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68600" y="1831975"/>
          <a:ext cx="37496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02" name="Equation" r:id="rId8" imgW="2679700" imgH="482600" progId="Equation.3">
                  <p:embed/>
                </p:oleObj>
              </mc:Choice>
              <mc:Fallback>
                <p:oleObj name="Equation" r:id="rId8" imgW="2679700" imgH="482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8600" y="1831975"/>
                        <a:ext cx="3749675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1" name="Object 3">
            <a:extLst>
              <a:ext uri="{FF2B5EF4-FFF2-40B4-BE49-F238E27FC236}">
                <a16:creationId xmlns:a16="http://schemas.microsoft.com/office/drawing/2014/main" id="{D5885221-846A-4866-A884-AC8095F469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59125" y="2990850"/>
          <a:ext cx="30210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03" name="Equation" r:id="rId10" imgW="2159000" imgH="482600" progId="Equation.3">
                  <p:embed/>
                </p:oleObj>
              </mc:Choice>
              <mc:Fallback>
                <p:oleObj name="Equation" r:id="rId10" imgW="2159000" imgH="482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25" y="2990850"/>
                        <a:ext cx="3021013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2" name="Object 4">
            <a:extLst>
              <a:ext uri="{FF2B5EF4-FFF2-40B4-BE49-F238E27FC236}">
                <a16:creationId xmlns:a16="http://schemas.microsoft.com/office/drawing/2014/main" id="{44D53BC4-C21C-4187-8630-F57F16969A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19388" y="4264025"/>
          <a:ext cx="39989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04" name="Equation" r:id="rId12" imgW="2857500" imgH="482600" progId="Equation.3">
                  <p:embed/>
                </p:oleObj>
              </mc:Choice>
              <mc:Fallback>
                <p:oleObj name="Equation" r:id="rId12" imgW="2857500" imgH="482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9388" y="4264025"/>
                        <a:ext cx="3998912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3" name="Object 5">
            <a:extLst>
              <a:ext uri="{FF2B5EF4-FFF2-40B4-BE49-F238E27FC236}">
                <a16:creationId xmlns:a16="http://schemas.microsoft.com/office/drawing/2014/main" id="{EEFE4CCE-F627-4FA4-B5E8-A940D091B2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98800" y="5548313"/>
          <a:ext cx="3252788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05" name="Equation" r:id="rId14" imgW="2324100" imgH="508000" progId="Equation.3">
                  <p:embed/>
                </p:oleObj>
              </mc:Choice>
              <mc:Fallback>
                <p:oleObj name="Equation" r:id="rId14" imgW="2324100" imgH="508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8800" y="5548313"/>
                        <a:ext cx="3252788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764" name="Picture 16" descr="sector_quad_cross-section_a">
            <a:extLst>
              <a:ext uri="{FF2B5EF4-FFF2-40B4-BE49-F238E27FC236}">
                <a16:creationId xmlns:a16="http://schemas.microsoft.com/office/drawing/2014/main" id="{083A8233-FBB5-4A3F-B74F-57B370A56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7" t="4158" r="15944" b="3911"/>
          <a:stretch>
            <a:fillRect/>
          </a:stretch>
        </p:blipFill>
        <p:spPr bwMode="auto">
          <a:xfrm>
            <a:off x="7394575" y="4595813"/>
            <a:ext cx="1544638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5" name="Picture 17" descr="sector_cross-section_a">
            <a:extLst>
              <a:ext uri="{FF2B5EF4-FFF2-40B4-BE49-F238E27FC236}">
                <a16:creationId xmlns:a16="http://schemas.microsoft.com/office/drawing/2014/main" id="{B821D05E-D487-48CC-8996-AF17F4F6E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9972" r="27472" b="11349"/>
          <a:stretch>
            <a:fillRect/>
          </a:stretch>
        </p:blipFill>
        <p:spPr bwMode="auto">
          <a:xfrm>
            <a:off x="7370763" y="1943100"/>
            <a:ext cx="1582737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8903E-6B2E-4231-A8CF-B268C9958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Appendix III: sector approximation </a:t>
            </a:r>
            <a:br>
              <a:rPr lang="en-US" dirty="0"/>
            </a:br>
            <a:r>
              <a:rPr lang="en-US" dirty="0"/>
              <a:t> Stress on the mid-plane: dipole and quadrupole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98ECB-7200-43BE-8C93-20D140272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17526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For a dipole, </a:t>
            </a:r>
          </a:p>
          <a:p>
            <a:pPr>
              <a:buFontTx/>
              <a:buNone/>
              <a:defRPr/>
            </a:pPr>
            <a:r>
              <a:rPr lang="en-US" dirty="0"/>
              <a:t>	</a:t>
            </a:r>
          </a:p>
          <a:p>
            <a:pPr>
              <a:buFontTx/>
              <a:buNone/>
              <a:defRPr/>
            </a:pPr>
            <a:r>
              <a:rPr lang="en-US" dirty="0"/>
              <a:t>	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For a quadrupole,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75780" name="Date Placeholder 3">
            <a:extLst>
              <a:ext uri="{FF2B5EF4-FFF2-40B4-BE49-F238E27FC236}">
                <a16:creationId xmlns:a16="http://schemas.microsoft.com/office/drawing/2014/main" id="{0FD349FF-4B21-4FA7-AD3E-01EE0448381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June 20 - July 1, 2022</a:t>
            </a:r>
          </a:p>
        </p:txBody>
      </p:sp>
      <p:sp>
        <p:nvSpPr>
          <p:cNvPr id="75781" name="Footer Placeholder 4">
            <a:extLst>
              <a:ext uri="{FF2B5EF4-FFF2-40B4-BE49-F238E27FC236}">
                <a16:creationId xmlns:a16="http://schemas.microsoft.com/office/drawing/2014/main" id="{7CFB16B1-A980-411B-A3C3-E6E5B6CE6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Electromagnetic forces and stresses in superconducting accelerator magnets</a:t>
            </a:r>
          </a:p>
        </p:txBody>
      </p:sp>
      <p:sp>
        <p:nvSpPr>
          <p:cNvPr id="75782" name="Slide Number Placeholder 5">
            <a:extLst>
              <a:ext uri="{FF2B5EF4-FFF2-40B4-BE49-F238E27FC236}">
                <a16:creationId xmlns:a16="http://schemas.microsoft.com/office/drawing/2014/main" id="{22629BA0-7BBC-4F16-9B46-E3047948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2F041722-E7B7-49F1-9B38-FF5795E66CE9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86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75783" name="Object 6">
            <a:extLst>
              <a:ext uri="{FF2B5EF4-FFF2-40B4-BE49-F238E27FC236}">
                <a16:creationId xmlns:a16="http://schemas.microsoft.com/office/drawing/2014/main" id="{DD73B32C-2528-4DAD-9BC7-5F6F53E6FB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5750" y="4130675"/>
          <a:ext cx="3302000" cy="254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87" name="Mathcad" r:id="rId8" imgW="3857625" imgH="2971800" progId="Mathcad">
                  <p:embed/>
                </p:oleObj>
              </mc:Choice>
              <mc:Fallback>
                <p:oleObj name="Mathcad" r:id="rId8" imgW="3857625" imgH="2971800" progId="Mathcad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4130675"/>
                        <a:ext cx="3302000" cy="254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784" name="Picture 9" descr="sector_quad_cross-section_a">
            <a:extLst>
              <a:ext uri="{FF2B5EF4-FFF2-40B4-BE49-F238E27FC236}">
                <a16:creationId xmlns:a16="http://schemas.microsoft.com/office/drawing/2014/main" id="{0232F1F9-5CD5-4550-B0E6-D9FDDA179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7" t="4158" r="15944" b="3911"/>
          <a:stretch>
            <a:fillRect/>
          </a:stretch>
        </p:blipFill>
        <p:spPr bwMode="auto">
          <a:xfrm>
            <a:off x="4116388" y="5421313"/>
            <a:ext cx="10255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10" descr="sector_cross-section_a">
            <a:extLst>
              <a:ext uri="{FF2B5EF4-FFF2-40B4-BE49-F238E27FC236}">
                <a16:creationId xmlns:a16="http://schemas.microsoft.com/office/drawing/2014/main" id="{9C3F94CF-8965-4DE1-81D7-E0F727EEF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9972" r="27472" b="11349"/>
          <a:stretch>
            <a:fillRect/>
          </a:stretch>
        </p:blipFill>
        <p:spPr bwMode="auto">
          <a:xfrm>
            <a:off x="4119563" y="4244975"/>
            <a:ext cx="1096962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5786" name="Object 7">
            <a:extLst>
              <a:ext uri="{FF2B5EF4-FFF2-40B4-BE49-F238E27FC236}">
                <a16:creationId xmlns:a16="http://schemas.microsoft.com/office/drawing/2014/main" id="{4D142B67-A194-4CC8-87DB-AB39CE6F9D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92363" y="1146175"/>
          <a:ext cx="48514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88" name="Equation" r:id="rId12" imgW="3467100" imgH="482600" progId="Equation.3">
                  <p:embed/>
                </p:oleObj>
              </mc:Choice>
              <mc:Fallback>
                <p:oleObj name="Equation" r:id="rId12" imgW="3467100" imgH="482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2363" y="1146175"/>
                        <a:ext cx="4851400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7" name="Object 8">
            <a:extLst>
              <a:ext uri="{FF2B5EF4-FFF2-40B4-BE49-F238E27FC236}">
                <a16:creationId xmlns:a16="http://schemas.microsoft.com/office/drawing/2014/main" id="{49BD6F48-8C13-43E6-B8A3-A6CFAC20C5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19413" y="2622550"/>
          <a:ext cx="48339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89" name="Equation" r:id="rId14" imgW="3454400" imgH="482600" progId="Equation.3">
                  <p:embed/>
                </p:oleObj>
              </mc:Choice>
              <mc:Fallback>
                <p:oleObj name="Equation" r:id="rId14" imgW="3454400" imgH="482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9413" y="2622550"/>
                        <a:ext cx="4833937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788" name="Picture 14" descr="sector_dipole_sy">
            <a:extLst>
              <a:ext uri="{FF2B5EF4-FFF2-40B4-BE49-F238E27FC236}">
                <a16:creationId xmlns:a16="http://schemas.microsoft.com/office/drawing/2014/main" id="{0EB32DC4-0BEF-4FCD-964A-FD9EC2511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4191000"/>
            <a:ext cx="3181350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5789" name="Object 9">
            <a:extLst>
              <a:ext uri="{FF2B5EF4-FFF2-40B4-BE49-F238E27FC236}">
                <a16:creationId xmlns:a16="http://schemas.microsoft.com/office/drawing/2014/main" id="{9587EC63-AF88-489A-A5CC-BBC8661EFA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47913" y="1741488"/>
          <a:ext cx="58293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90" name="Equation" r:id="rId17" imgW="4165600" imgH="508000" progId="Equation.3">
                  <p:embed/>
                </p:oleObj>
              </mc:Choice>
              <mc:Fallback>
                <p:oleObj name="Equation" r:id="rId17" imgW="4165600" imgH="5080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7913" y="1741488"/>
                        <a:ext cx="582930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90" name="Object 10">
            <a:extLst>
              <a:ext uri="{FF2B5EF4-FFF2-40B4-BE49-F238E27FC236}">
                <a16:creationId xmlns:a16="http://schemas.microsoft.com/office/drawing/2014/main" id="{45041403-DA2A-4F1B-BB4B-890D0BCC34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87663" y="3297238"/>
          <a:ext cx="5900737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91" name="Equation" r:id="rId19" imgW="4216400" imgH="508000" progId="Equation.3">
                  <p:embed/>
                </p:oleObj>
              </mc:Choice>
              <mc:Fallback>
                <p:oleObj name="Equation" r:id="rId19" imgW="4216400" imgH="5080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7663" y="3297238"/>
                        <a:ext cx="5900737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91" name="Text Box 19">
            <a:extLst>
              <a:ext uri="{FF2B5EF4-FFF2-40B4-BE49-F238E27FC236}">
                <a16:creationId xmlns:a16="http://schemas.microsoft.com/office/drawing/2014/main" id="{102D741B-13D5-40BD-937D-D6D46C507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25" y="1281113"/>
            <a:ext cx="703263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No shear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5C619-95E3-4C08-8653-09CDE47A0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2. </a:t>
            </a:r>
            <a:r>
              <a:rPr lang="fr-FR" altLang="en-US" dirty="0"/>
              <a:t>Electro-</a:t>
            </a:r>
            <a:r>
              <a:rPr lang="fr-FR" altLang="en-US" dirty="0" err="1"/>
              <a:t>magnetic</a:t>
            </a:r>
            <a:r>
              <a:rPr lang="en-US" altLang="en-US" dirty="0"/>
              <a:t> force</a:t>
            </a:r>
            <a:br>
              <a:rPr lang="en-GB" altLang="en-US" dirty="0"/>
            </a:br>
            <a:r>
              <a:rPr lang="fr-FR" altLang="en-US" dirty="0" err="1"/>
              <a:t>Definition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13180-0534-4D82-B5B0-E60DD6725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altLang="en-US" dirty="0"/>
              <a:t>The superconducting coil (with a </a:t>
            </a:r>
            <a:r>
              <a:rPr lang="en-US" altLang="en-US" i="1" dirty="0"/>
              <a:t>J</a:t>
            </a:r>
            <a:r>
              <a:rPr lang="en-US" altLang="en-US" dirty="0"/>
              <a:t>) is in its own field </a:t>
            </a:r>
            <a:r>
              <a:rPr lang="en-US" altLang="en-US" i="1" dirty="0"/>
              <a:t>B</a:t>
            </a:r>
            <a:endParaRPr lang="en-US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ABD34-463F-4BDD-819E-7C1E4BA41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June 20 - July 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44DEC-DD33-44C3-9822-33171391E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Electromagnetic forces and stresses in superconducting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3E6E5-76C4-4176-A5B6-7C889A7D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C5AB8A-C91D-4F7D-94D5-62D0481588EB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10C0ECBE-9FA0-4735-8239-5739659C4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50936"/>
            <a:ext cx="2664064" cy="266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D57655D0-B21C-4CB1-B2A5-717E356F7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50936"/>
            <a:ext cx="2667000" cy="266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63EE49A1-D2F1-4DC4-8E24-E3E2223680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722718"/>
              </p:ext>
            </p:extLst>
          </p:nvPr>
        </p:nvGraphicFramePr>
        <p:xfrm>
          <a:off x="3733800" y="1205706"/>
          <a:ext cx="1398587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6" name="Equation" r:id="rId5" imgW="701250" imgH="243102" progId="Equation.3">
                  <p:embed/>
                </p:oleObj>
              </mc:Choice>
              <mc:Fallback>
                <p:oleObj name="Equation" r:id="rId5" imgW="701250" imgH="243102" progId="Equation.3">
                  <p:embed/>
                  <p:pic>
                    <p:nvPicPr>
                      <p:cNvPr id="9224" name="Object 3">
                        <a:extLst>
                          <a:ext uri="{FF2B5EF4-FFF2-40B4-BE49-F238E27FC236}">
                            <a16:creationId xmlns:a16="http://schemas.microsoft.com/office/drawing/2014/main" id="{726693E1-983E-4996-9C3E-59876AEED6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205706"/>
                        <a:ext cx="1398587" cy="48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1581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17877</TotalTime>
  <Words>7071</Words>
  <Application>Microsoft Office PowerPoint</Application>
  <PresentationFormat>On-screen Show (4:3)</PresentationFormat>
  <Paragraphs>1032</Paragraphs>
  <Slides>86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97" baseType="lpstr">
      <vt:lpstr>ＭＳ Ｐゴシック</vt:lpstr>
      <vt:lpstr>Arial</vt:lpstr>
      <vt:lpstr>Book Antiqua</vt:lpstr>
      <vt:lpstr>Calibri</vt:lpstr>
      <vt:lpstr>Mathcad UniMath</vt:lpstr>
      <vt:lpstr>Mathematica1</vt:lpstr>
      <vt:lpstr>Symbol</vt:lpstr>
      <vt:lpstr>Wingdings</vt:lpstr>
      <vt:lpstr>Office Theme</vt:lpstr>
      <vt:lpstr>Equation</vt:lpstr>
      <vt:lpstr>Mathcad</vt:lpstr>
      <vt:lpstr>Unit 13-14 Electro-magnetic forces and stresses in superconducting accelerator magnets</vt:lpstr>
      <vt:lpstr>Outline</vt:lpstr>
      <vt:lpstr>References</vt:lpstr>
      <vt:lpstr>1. Introduction</vt:lpstr>
      <vt:lpstr>2. Electro-magnetic force Definition</vt:lpstr>
      <vt:lpstr>2. Electro-magnetic force Dipole magnets</vt:lpstr>
      <vt:lpstr>2. Electro-magnetic force Quadrupole magnet</vt:lpstr>
      <vt:lpstr>2. Electro-magnetic force Quadrupole magnets</vt:lpstr>
      <vt:lpstr>2. Electro-magnetic force Definition</vt:lpstr>
      <vt:lpstr>2. Electro-magnetic force Dipole magnets</vt:lpstr>
      <vt:lpstr>2. Electro-magnetic force Quadrupole magnets</vt:lpstr>
      <vt:lpstr>2. Electro-magnetic force End forces in dipole and quadrupole magnets</vt:lpstr>
      <vt:lpstr>2. Electro-magnetic force End forces in dipole and quadrupole magnets</vt:lpstr>
      <vt:lpstr>2. Electro-magnetic force Solenoids</vt:lpstr>
      <vt:lpstr>Outline</vt:lpstr>
      <vt:lpstr>3. Magnetic pressure and forces</vt:lpstr>
      <vt:lpstr>3. Magnetic pressure and forces</vt:lpstr>
      <vt:lpstr>Outline</vt:lpstr>
      <vt:lpstr>4. Approximations of practical  winding cross-sections</vt:lpstr>
      <vt:lpstr>4. Approximations of practical  winding cross-sections: thin shell</vt:lpstr>
      <vt:lpstr>4. Approximations of practical  winding cross-sections: thin shell (dipole)</vt:lpstr>
      <vt:lpstr>4. Approximations of practical  winding cross-sections: thin shell (quadrupole)</vt:lpstr>
      <vt:lpstr>4. Approximations of practical  winding cross-sections: thick shell</vt:lpstr>
      <vt:lpstr>4. Approximations of practical  winding cross-sections: thick shell</vt:lpstr>
      <vt:lpstr>4. Approximations of practical  winding cross-sections: sector (dipole)</vt:lpstr>
      <vt:lpstr>4. Approximations of practical  winding cross-sections: comparison</vt:lpstr>
      <vt:lpstr>Outline</vt:lpstr>
      <vt:lpstr>5. Stored energy and end forces</vt:lpstr>
      <vt:lpstr>5. Stored energy and end forces</vt:lpstr>
      <vt:lpstr>5. Stored energy and end forces  Thin shell</vt:lpstr>
      <vt:lpstr>Outline</vt:lpstr>
      <vt:lpstr>6. Stress and strain  Definitions</vt:lpstr>
      <vt:lpstr>6. Stress and strain  Definitions</vt:lpstr>
      <vt:lpstr>6. Stress and strain  Definitions</vt:lpstr>
      <vt:lpstr>6. Stress and strain  Failure/yield criteria</vt:lpstr>
      <vt:lpstr>6. Stress and strain  Mechanical properties</vt:lpstr>
      <vt:lpstr>6. Stress and strain  Mechanical properties</vt:lpstr>
      <vt:lpstr>6. Stress and strain  Mechanical properties</vt:lpstr>
      <vt:lpstr>6. Stress and strain  Mechanical design principles</vt:lpstr>
      <vt:lpstr>6. Stress and strain  Mechanical design principles</vt:lpstr>
      <vt:lpstr>6. Stress and strain   Thick shell</vt:lpstr>
      <vt:lpstr>6. Stress and strain   A practical example: 20 T hybrid dipole</vt:lpstr>
      <vt:lpstr>6. Stress and strain   A practical example: 20 T hybrid dipole</vt:lpstr>
      <vt:lpstr>6. Stress and strain   A practical example: 20 T hybrid dipole</vt:lpstr>
      <vt:lpstr>6. Stress and strain   A practical example: 20 T hybrid dipole</vt:lpstr>
      <vt:lpstr>Summary</vt:lpstr>
      <vt:lpstr>6. Stress and strain  Azimuthal vs radial stress</vt:lpstr>
      <vt:lpstr>6. Stress and strain  Azimuthal vs radial stress</vt:lpstr>
      <vt:lpstr>6. Stress and strain  Azimuthal vs radial stress</vt:lpstr>
      <vt:lpstr>Outline</vt:lpstr>
      <vt:lpstr>7. Pre-stress</vt:lpstr>
      <vt:lpstr>7. Pre-stress  Tevatron main dipole</vt:lpstr>
      <vt:lpstr>7. Pre-stress  Tevatron main dipole</vt:lpstr>
      <vt:lpstr>7. Pre-stress  Tevatron main dipole</vt:lpstr>
      <vt:lpstr>7. Pre-stress  Tevatron main dipole</vt:lpstr>
      <vt:lpstr>No pre-stress, no e.m. force</vt:lpstr>
      <vt:lpstr>No pre-stress, with e.m. force</vt:lpstr>
      <vt:lpstr>Pre-stress, no e.m. force</vt:lpstr>
      <vt:lpstr>Pre-stress, with e.m. force</vt:lpstr>
      <vt:lpstr>7. Pre-stress Overview of accelerator dipole magnets</vt:lpstr>
      <vt:lpstr>7. Pre-stress General considerations</vt:lpstr>
      <vt:lpstr>7. Pre-stress General considerations</vt:lpstr>
      <vt:lpstr>7. Pre-stress Experience in Tevatron</vt:lpstr>
      <vt:lpstr>7. Pre-stress Experience in LHC short dipoles</vt:lpstr>
      <vt:lpstr>7. Pre-stress Experience in LARP TQ quadrupole</vt:lpstr>
      <vt:lpstr>7. Pre-stress Experience in MQXFS quadrupole</vt:lpstr>
      <vt:lpstr>8. Conclusions</vt:lpstr>
      <vt:lpstr>Appendix I Thin shell approximation</vt:lpstr>
      <vt:lpstr>Appendix I: thin shell approximation Field and forces: general case</vt:lpstr>
      <vt:lpstr>Appendix I: thin shell approximation   Field and forces: dipole</vt:lpstr>
      <vt:lpstr>Appendix I: thin shell approximation   Field and forces: quadrupole</vt:lpstr>
      <vt:lpstr>Appendix I: thin shell approximation  Stored energy and end forces: dipole and quadrupole</vt:lpstr>
      <vt:lpstr>Appendix I: thin shell approximation   Total force on the mid-plane: dipole and quadrupole</vt:lpstr>
      <vt:lpstr>Appendix II Thick shell approximation</vt:lpstr>
      <vt:lpstr>Appendix II: thick shell approximation  Field and forces: general case</vt:lpstr>
      <vt:lpstr>Appendix II: thick shell approximation   Field and forces: dipole</vt:lpstr>
      <vt:lpstr>Appendix II: thick shell approximation   Field and forces: quadrupole</vt:lpstr>
      <vt:lpstr>Appendix II: thick shell approximation   Stored energy, end forces: dipole and quadrupole</vt:lpstr>
      <vt:lpstr>Appendix II: thick shell approximation   Stress on the mid-plane: dipole and quadrupole</vt:lpstr>
      <vt:lpstr>Appendix III Sector approximation</vt:lpstr>
      <vt:lpstr>Appendix III: sector approximation  Field and forces: dipole</vt:lpstr>
      <vt:lpstr>Appendix III: sector approximation   Field and forces: dipole</vt:lpstr>
      <vt:lpstr>Appendix III: sector approximation   Field and forces: quadrupole</vt:lpstr>
      <vt:lpstr>Appendix III: sector approximation   Field and forces: quadrupole</vt:lpstr>
      <vt:lpstr>Appendix III: sector approximation   Stored energy, end forces: dipole and quadrupole</vt:lpstr>
      <vt:lpstr>Appendix III: sector approximation   Stress on the mid-plane: dipole and quadrupole</vt:lpstr>
    </vt:vector>
  </TitlesOfParts>
  <Company>Lawrence Berkeley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PFerracin</dc:creator>
  <cp:lastModifiedBy>Paolo Ferracin</cp:lastModifiedBy>
  <cp:revision>452</cp:revision>
  <dcterms:created xsi:type="dcterms:W3CDTF">2009-03-14T19:19:23Z</dcterms:created>
  <dcterms:modified xsi:type="dcterms:W3CDTF">2022-06-28T03:58:04Z</dcterms:modified>
</cp:coreProperties>
</file>